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088" r:id="rId3"/>
    <p:sldId id="1119" r:id="rId4"/>
    <p:sldId id="1120" r:id="rId5"/>
    <p:sldId id="1229" r:id="rId7"/>
    <p:sldId id="951" r:id="rId8"/>
    <p:sldId id="1122" r:id="rId9"/>
    <p:sldId id="1327" r:id="rId10"/>
    <p:sldId id="1124" r:id="rId11"/>
    <p:sldId id="1328" r:id="rId12"/>
    <p:sldId id="1126" r:id="rId13"/>
    <p:sldId id="1127" r:id="rId14"/>
    <p:sldId id="1121" r:id="rId15"/>
    <p:sldId id="1128" r:id="rId16"/>
    <p:sldId id="1231" r:id="rId17"/>
    <p:sldId id="1129" r:id="rId18"/>
    <p:sldId id="1131" r:id="rId19"/>
    <p:sldId id="1101" r:id="rId20"/>
    <p:sldId id="1329" r:id="rId21"/>
    <p:sldId id="1098" r:id="rId22"/>
    <p:sldId id="1232" r:id="rId23"/>
    <p:sldId id="1132" r:id="rId24"/>
    <p:sldId id="1134" r:id="rId25"/>
    <p:sldId id="1233" r:id="rId26"/>
    <p:sldId id="1138" r:id="rId27"/>
    <p:sldId id="1234" r:id="rId28"/>
    <p:sldId id="1304" r:id="rId29"/>
    <p:sldId id="1161" r:id="rId30"/>
    <p:sldId id="1164" r:id="rId31"/>
    <p:sldId id="1163" r:id="rId32"/>
    <p:sldId id="1166" r:id="rId33"/>
    <p:sldId id="1289" r:id="rId34"/>
    <p:sldId id="1168" r:id="rId35"/>
    <p:sldId id="1290" r:id="rId36"/>
    <p:sldId id="1305" r:id="rId37"/>
    <p:sldId id="1162" r:id="rId38"/>
    <p:sldId id="1169" r:id="rId39"/>
    <p:sldId id="1291" r:id="rId40"/>
    <p:sldId id="1174" r:id="rId41"/>
    <p:sldId id="1228" r:id="rId42"/>
    <p:sldId id="1177" r:id="rId43"/>
    <p:sldId id="1179" r:id="rId44"/>
    <p:sldId id="1180" r:id="rId45"/>
    <p:sldId id="1176" r:id="rId46"/>
    <p:sldId id="1182" r:id="rId47"/>
    <p:sldId id="1178" r:id="rId48"/>
    <p:sldId id="1306" r:id="rId49"/>
    <p:sldId id="537"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C0C1"/>
    <a:srgbClr val="579869"/>
    <a:srgbClr val="F9F7F8"/>
    <a:srgbClr val="FDFDFD"/>
    <a:srgbClr val="80CEBC"/>
    <a:srgbClr val="70A8C8"/>
    <a:srgbClr val="F6BCBC"/>
    <a:srgbClr val="56AC9F"/>
    <a:srgbClr val="56BEA5"/>
    <a:srgbClr val="E3DC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p:scale>
          <a:sx n="50" d="100"/>
          <a:sy n="50" d="100"/>
        </p:scale>
        <p:origin x="792" y="44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E15931E-1654-4B73-89B2-8E333D9C42E0}"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90DDC401-903F-495B-A387-FFA8A45891F6}">
      <dgm:prSet phldrT="[文本]" phldr="0" custT="0"/>
      <dgm:spPr>
        <a:solidFill>
          <a:srgbClr val="56C0C1"/>
        </a:solidFill>
      </dgm:spPr>
      <dgm:t>
        <a:bodyPr vert="horz" wrap="square"/>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a:lnSpc>
              <a:spcPct val="100000"/>
            </a:lnSpc>
            <a:spcBef>
              <a:spcPct val="0"/>
            </a:spcBef>
            <a:spcAft>
              <a:spcPct val="35000"/>
            </a:spcAft>
          </a:pPr>
          <a:r>
            <a:rPr lang="en-US" altLang="zh-CN" b="1">
              <a:latin typeface="华文楷体" panose="02010600040101010101" charset="-122"/>
              <a:ea typeface="华文楷体" panose="02010600040101010101" charset="-122"/>
              <a:cs typeface="华文楷体" panose="02010600040101010101" charset="-122"/>
            </a:rPr>
            <a:t>1.</a:t>
          </a:r>
          <a:r>
            <a:rPr lang="zh-CN" altLang="en-US" b="1">
              <a:latin typeface="华文楷体" panose="02010600040101010101" charset="-122"/>
              <a:ea typeface="华文楷体" panose="02010600040101010101" charset="-122"/>
              <a:cs typeface="华文楷体" panose="02010600040101010101" charset="-122"/>
            </a:rPr>
            <a:t>学科（领域）的综合</a:t>
          </a:r>
          <a:r>
            <a:rPr lang="zh-CN" altLang="en-US" b="1">
              <a:latin typeface="华文楷体" panose="02010600040101010101" charset="-122"/>
              <a:ea typeface="华文楷体" panose="02010600040101010101" charset="-122"/>
              <a:cs typeface="华文楷体" panose="02010600040101010101" charset="-122"/>
            </a:rPr>
            <a:t/>
          </a:r>
          <a:endParaRPr lang="zh-CN" altLang="en-US" b="1">
            <a:latin typeface="华文楷体" panose="02010600040101010101" charset="-122"/>
            <a:ea typeface="华文楷体" panose="02010600040101010101" charset="-122"/>
            <a:cs typeface="华文楷体" panose="02010600040101010101" charset="-122"/>
          </a:endParaRPr>
        </a:p>
      </dgm:t>
    </dgm:pt>
    <dgm:pt modelId="{C8BB0B8A-C63A-4F83-B8DD-3A7CE259E4EE}" cxnId="{C9140D03-091A-47F8-B6AC-D3C36D717319}" type="parTrans">
      <dgm:prSet/>
      <dgm:spPr/>
      <dgm:t>
        <a:bodyPr/>
        <a:p>
          <a:endParaRPr lang="zh-CN" altLang="en-US"/>
        </a:p>
      </dgm:t>
    </dgm:pt>
    <dgm:pt modelId="{35E5E878-0907-4014-9CFA-56AEFE6C22E5}" cxnId="{C9140D03-091A-47F8-B6AC-D3C36D717319}" type="sibTrans">
      <dgm:prSet/>
      <dgm:spPr/>
      <dgm:t>
        <a:bodyPr/>
        <a:p>
          <a:endParaRPr lang="zh-CN" altLang="en-US"/>
        </a:p>
      </dgm:t>
    </dgm:pt>
    <dgm:pt modelId="{E08CEB0C-E37F-4DCA-A8EA-4B2CD3AD7754}">
      <dgm:prSet phldrT="[文本]" phldr="0" custT="1"/>
      <dgm:spPr>
        <a:solidFill>
          <a:srgbClr val="56C0C1"/>
        </a:solidFill>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语言领域、科学领域、社会领域</a:t>
          </a:r>
          <a:r>
            <a:rPr lang="zh-CN" altLang="en-US" sz="1800">
              <a:latin typeface="华文楷体" panose="02010600040101010101" charset="-122"/>
              <a:ea typeface="华文楷体" panose="02010600040101010101" charset="-122"/>
            </a:rPr>
            <a:t/>
          </a:r>
          <a:endParaRPr lang="zh-CN" altLang="en-US" sz="1800">
            <a:latin typeface="华文楷体" panose="02010600040101010101" charset="-122"/>
            <a:ea typeface="华文楷体" panose="02010600040101010101" charset="-122"/>
          </a:endParaRPr>
        </a:p>
      </dgm:t>
    </dgm:pt>
    <dgm:pt modelId="{FB4BCC77-44E9-4065-8A2F-90CD32DE34E3}" cxnId="{39F634CD-CFB8-42D1-B3EC-DB1302D4E973}" type="parTrans">
      <dgm:prSet/>
      <dgm:spPr/>
      <dgm:t>
        <a:bodyPr/>
        <a:p>
          <a:endParaRPr lang="zh-CN" altLang="en-US"/>
        </a:p>
      </dgm:t>
    </dgm:pt>
    <dgm:pt modelId="{41FED480-3E2E-47A2-B997-02D527BC8082}" cxnId="{39F634CD-CFB8-42D1-B3EC-DB1302D4E973}" type="sibTrans">
      <dgm:prSet/>
      <dgm:spPr/>
      <dgm:t>
        <a:bodyPr/>
        <a:p>
          <a:endParaRPr lang="zh-CN" altLang="en-US"/>
        </a:p>
      </dgm:t>
    </dgm:pt>
    <dgm:pt modelId="{A6685E83-BEEC-49B3-B40A-539E2C0D7A1A}">
      <dgm:prSet phldrT="[文本]" phldr="0" custT="1"/>
      <dgm:spPr>
        <a:solidFill>
          <a:srgbClr val="56C0C1"/>
        </a:solidFill>
      </dgm:spPr>
      <dgm:t>
        <a:bodyPr vert="horz" wrap="square"/>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a:lnSpc>
              <a:spcPct val="100000"/>
            </a:lnSpc>
            <a:spcBef>
              <a:spcPct val="0"/>
            </a:spcBef>
            <a:spcAft>
              <a:spcPct val="35000"/>
            </a:spcAft>
          </a:pPr>
          <a:r>
            <a:rPr lang="en-US" altLang="zh-CN" sz="2400" b="1">
              <a:latin typeface="华文楷体" panose="02010600040101010101" charset="-122"/>
              <a:ea typeface="华文楷体" panose="02010600040101010101" charset="-122"/>
              <a:cs typeface="华文楷体" panose="02010600040101010101" charset="-122"/>
            </a:rPr>
            <a:t>2.</a:t>
          </a:r>
          <a:r>
            <a:rPr lang="zh-CN" altLang="en-US" sz="2400" b="1">
              <a:latin typeface="华文楷体" panose="02010600040101010101" charset="-122"/>
              <a:ea typeface="华文楷体" panose="02010600040101010101" charset="-122"/>
              <a:cs typeface="华文楷体" panose="02010600040101010101" charset="-122"/>
            </a:rPr>
            <a:t>发展方面的综合</a:t>
          </a:r>
          <a:r>
            <a:rPr lang="zh-CN" altLang="en-US" sz="2400" b="1">
              <a:latin typeface="华文楷体" panose="02010600040101010101" charset="-122"/>
              <a:ea typeface="华文楷体" panose="02010600040101010101" charset="-122"/>
              <a:cs typeface="华文楷体" panose="02010600040101010101" charset="-122"/>
            </a:rPr>
            <a:t/>
          </a:r>
          <a:endParaRPr lang="zh-CN" altLang="en-US" sz="2400" b="1">
            <a:latin typeface="华文楷体" panose="02010600040101010101" charset="-122"/>
            <a:ea typeface="华文楷体" panose="02010600040101010101" charset="-122"/>
            <a:cs typeface="华文楷体" panose="02010600040101010101" charset="-122"/>
          </a:endParaRPr>
        </a:p>
      </dgm:t>
    </dgm:pt>
    <dgm:pt modelId="{FECC43A3-D59E-4EE1-9557-8FBB90D5B362}" cxnId="{290C31BB-7143-4593-9A53-C726B6071FE1}" type="parTrans">
      <dgm:prSet/>
      <dgm:spPr/>
      <dgm:t>
        <a:bodyPr/>
        <a:p>
          <a:endParaRPr lang="zh-CN" altLang="en-US"/>
        </a:p>
      </dgm:t>
    </dgm:pt>
    <dgm:pt modelId="{68BB6C9A-B7F0-43A0-955B-FC8C4D4009BF}" cxnId="{290C31BB-7143-4593-9A53-C726B6071FE1}" type="sibTrans">
      <dgm:prSet/>
      <dgm:spPr/>
      <dgm:t>
        <a:bodyPr/>
        <a:p>
          <a:endParaRPr lang="zh-CN" altLang="en-US"/>
        </a:p>
      </dgm:t>
    </dgm:pt>
    <dgm:pt modelId="{CBA50553-63FA-4B5A-9888-EDDBA06CA593}">
      <dgm:prSet phldrT="[文本]" phldr="0" custT="1"/>
      <dgm:spPr>
        <a:solidFill>
          <a:srgbClr val="56C0C1"/>
        </a:solidFill>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身体、语言、认知、情感等</a:t>
          </a:r>
          <a:r>
            <a:rPr lang="zh-CN" altLang="en-US" sz="1800">
              <a:latin typeface="华文楷体" panose="02010600040101010101" charset="-122"/>
              <a:ea typeface="华文楷体" panose="02010600040101010101" charset="-122"/>
            </a:rPr>
            <a:t/>
          </a:r>
          <a:endParaRPr lang="zh-CN" altLang="en-US" sz="1800">
            <a:latin typeface="华文楷体" panose="02010600040101010101" charset="-122"/>
            <a:ea typeface="华文楷体" panose="02010600040101010101" charset="-122"/>
          </a:endParaRPr>
        </a:p>
      </dgm:t>
    </dgm:pt>
    <dgm:pt modelId="{73E2772F-165D-4B56-ACC2-969CBF53B0A8}" cxnId="{2A062102-A9EF-4F64-9EC1-03E0DD900F75}" type="parTrans">
      <dgm:prSet/>
      <dgm:spPr/>
      <dgm:t>
        <a:bodyPr/>
        <a:p>
          <a:endParaRPr lang="zh-CN" altLang="en-US"/>
        </a:p>
      </dgm:t>
    </dgm:pt>
    <dgm:pt modelId="{7BFD1607-7356-4D3D-A829-75D002A3A4B0}" cxnId="{2A062102-A9EF-4F64-9EC1-03E0DD900F75}" type="sibTrans">
      <dgm:prSet/>
      <dgm:spPr/>
      <dgm:t>
        <a:bodyPr/>
        <a:p>
          <a:endParaRPr lang="zh-CN" altLang="en-US"/>
        </a:p>
      </dgm:t>
    </dgm:pt>
    <dgm:pt modelId="{C8DDDFA1-AF37-4444-AAEB-D51CEE212719}">
      <dgm:prSet phldrT="[文本]" phldr="0" custT="1"/>
      <dgm:spPr>
        <a:solidFill>
          <a:srgbClr val="56C0C1"/>
        </a:solidFill>
      </dgm:spPr>
      <dgm:t>
        <a:bodyPr vert="horz" wrap="square"/>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a:lnSpc>
              <a:spcPct val="100000"/>
            </a:lnSpc>
            <a:spcBef>
              <a:spcPct val="0"/>
            </a:spcBef>
            <a:spcAft>
              <a:spcPct val="35000"/>
            </a:spcAft>
          </a:pPr>
          <a:r>
            <a:rPr lang="en-US" altLang="zh-CN" sz="2400" b="1">
              <a:latin typeface="华文楷体" panose="02010600040101010101" charset="-122"/>
              <a:ea typeface="华文楷体" panose="02010600040101010101" charset="-122"/>
              <a:cs typeface="华文楷体" panose="02010600040101010101" charset="-122"/>
            </a:rPr>
            <a:t>3.</a:t>
          </a:r>
          <a:r>
            <a:rPr lang="zh-CN" altLang="en-US" sz="2400" b="1">
              <a:latin typeface="华文楷体" panose="02010600040101010101" charset="-122"/>
              <a:ea typeface="华文楷体" panose="02010600040101010101" charset="-122"/>
              <a:cs typeface="华文楷体" panose="02010600040101010101" charset="-122"/>
            </a:rPr>
            <a:t>主题的综合</a:t>
          </a:r>
          <a:r>
            <a:rPr lang="zh-CN" altLang="en-US" sz="2400" b="1">
              <a:latin typeface="华文楷体" panose="02010600040101010101" charset="-122"/>
              <a:ea typeface="华文楷体" panose="02010600040101010101" charset="-122"/>
              <a:cs typeface="华文楷体" panose="02010600040101010101" charset="-122"/>
            </a:rPr>
            <a:t/>
          </a:r>
          <a:endParaRPr lang="zh-CN" altLang="en-US" sz="2400" b="1">
            <a:latin typeface="华文楷体" panose="02010600040101010101" charset="-122"/>
            <a:ea typeface="华文楷体" panose="02010600040101010101" charset="-122"/>
            <a:cs typeface="华文楷体" panose="02010600040101010101" charset="-122"/>
          </a:endParaRPr>
        </a:p>
      </dgm:t>
    </dgm:pt>
    <dgm:pt modelId="{26EA520A-5891-4EBA-B2AD-1840663D8C07}" cxnId="{C73B33BF-674B-4B52-86AD-616351F3F498}" type="parTrans">
      <dgm:prSet/>
      <dgm:spPr/>
      <dgm:t>
        <a:bodyPr/>
        <a:p>
          <a:endParaRPr lang="zh-CN" altLang="en-US"/>
        </a:p>
      </dgm:t>
    </dgm:pt>
    <dgm:pt modelId="{CE2287C8-6424-4771-88FD-4DADE15C5A04}" cxnId="{C73B33BF-674B-4B52-86AD-616351F3F498}" type="sibTrans">
      <dgm:prSet/>
      <dgm:spPr/>
      <dgm:t>
        <a:bodyPr/>
        <a:p>
          <a:endParaRPr lang="zh-CN" altLang="en-US"/>
        </a:p>
      </dgm:t>
    </dgm:pt>
    <dgm:pt modelId="{5AA02751-379E-46DB-884A-F23ACBC498EE}">
      <dgm:prSet phldrT="[文本]" phldr="0" custT="1"/>
      <dgm:spPr>
        <a:solidFill>
          <a:srgbClr val="56C0C1"/>
        </a:solidFill>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较高结构化的综合性主题课程</a:t>
          </a:r>
          <a:endParaRPr lang="zh-CN" altLang="en-US" sz="1800">
            <a:latin typeface="华文楷体" panose="02010600040101010101" charset="-122"/>
            <a:ea typeface="华文楷体" panose="02010600040101010101" charset="-122"/>
          </a:endParaRPr>
        </a:p>
      </dgm:t>
    </dgm:pt>
    <dgm:pt modelId="{D0D77647-95BE-4607-B2F0-006D9CAB8F0E}" cxnId="{4DA09946-3B26-4506-B179-217B0E22328B}" type="parTrans">
      <dgm:prSet/>
      <dgm:spPr/>
      <dgm:t>
        <a:bodyPr/>
        <a:p>
          <a:endParaRPr lang="zh-CN" altLang="en-US"/>
        </a:p>
      </dgm:t>
    </dgm:pt>
    <dgm:pt modelId="{3DBF6B9F-A188-4D67-ABE8-0633561FA9E5}" cxnId="{4DA09946-3B26-4506-B179-217B0E22328B}" type="sibTrans">
      <dgm:prSet/>
      <dgm:spPr/>
      <dgm:t>
        <a:bodyPr/>
        <a:p>
          <a:endParaRPr lang="zh-CN" altLang="en-US"/>
        </a:p>
      </dgm:t>
    </dgm:pt>
    <dgm:pt modelId="{751B6898-158C-4584-AB21-0B521301E3C0}">
      <dgm:prSet phldr="0" custT="1"/>
      <dgm:spPr>
        <a:solidFill>
          <a:srgbClr val="56C0C1"/>
        </a:solidFill>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较低结构化的综合性主题课程</a:t>
          </a:r>
          <a:r>
            <a:rPr lang="zh-CN" altLang="en-US" sz="1800">
              <a:latin typeface="华文楷体" panose="02010600040101010101" charset="-122"/>
              <a:ea typeface="华文楷体" panose="02010600040101010101" charset="-122"/>
            </a:rPr>
            <a:t/>
          </a:r>
          <a:endParaRPr lang="zh-CN" altLang="en-US" sz="1800">
            <a:latin typeface="华文楷体" panose="02010600040101010101" charset="-122"/>
            <a:ea typeface="华文楷体" panose="02010600040101010101" charset="-122"/>
          </a:endParaRPr>
        </a:p>
      </dgm:t>
    </dgm:pt>
    <dgm:pt modelId="{AE3A2F9A-3DBD-4099-B788-75A31C82D118}" cxnId="{A79E6A98-FC27-42B4-BB65-35EAFB37581E}" type="parTrans">
      <dgm:prSet/>
      <dgm:spPr/>
    </dgm:pt>
    <dgm:pt modelId="{0E2AE9EB-385A-4C97-94A4-01E9DA623895}" cxnId="{A79E6A98-FC27-42B4-BB65-35EAFB37581E}" type="sibTrans">
      <dgm:prSet/>
      <dgm:spPr/>
    </dgm:pt>
    <dgm:pt modelId="{3F4C3914-A946-46D4-89C0-2EAB21C25ADC}">
      <dgm:prSet phldr="0" custT="1"/>
      <dgm:spPr>
        <a:solidFill>
          <a:srgbClr val="56C0C1"/>
        </a:solidFill>
      </dgm:spPr>
      <dgm:t>
        <a:bodyPr vert="horz" wrap="square"/>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a:lnSpc>
              <a:spcPct val="100000"/>
            </a:lnSpc>
            <a:spcBef>
              <a:spcPct val="0"/>
            </a:spcBef>
            <a:spcAft>
              <a:spcPct val="35000"/>
            </a:spcAft>
          </a:pPr>
          <a:r>
            <a:rPr altLang="en-US" sz="2400" b="1">
              <a:latin typeface="华文楷体" panose="02010600040101010101" charset="-122"/>
              <a:ea typeface="华文楷体" panose="02010600040101010101" charset="-122"/>
              <a:cs typeface="华文楷体" panose="02010600040101010101" charset="-122"/>
            </a:rPr>
            <a:t>4.专题的综合</a:t>
          </a:r>
          <a:r>
            <a:rPr altLang="en-US" sz="2400" b="1">
              <a:latin typeface="华文楷体" panose="02010600040101010101" charset="-122"/>
              <a:ea typeface="华文楷体" panose="02010600040101010101" charset="-122"/>
              <a:cs typeface="华文楷体" panose="02010600040101010101" charset="-122"/>
            </a:rPr>
            <a:t/>
          </a:r>
          <a:endParaRPr altLang="en-US" sz="2400" b="1">
            <a:latin typeface="华文楷体" panose="02010600040101010101" charset="-122"/>
            <a:ea typeface="华文楷体" panose="02010600040101010101" charset="-122"/>
            <a:cs typeface="华文楷体" panose="02010600040101010101" charset="-122"/>
          </a:endParaRPr>
        </a:p>
      </dgm:t>
    </dgm:pt>
    <dgm:pt modelId="{74B3CB0F-B78A-4DBB-BCD3-D0AB24852D94}" cxnId="{52065DED-1E83-4562-B736-DD47EC41A865}" type="parTrans">
      <dgm:prSet/>
      <dgm:spPr/>
    </dgm:pt>
    <dgm:pt modelId="{7FAC0BA4-65C4-4083-A0EF-3B55B6B378C6}" cxnId="{52065DED-1E83-4562-B736-DD47EC41A865}" type="sibTrans">
      <dgm:prSet/>
      <dgm:spPr/>
    </dgm:pt>
    <dgm:pt modelId="{9E3462C2-BB69-4220-BC51-910232DBE20D}">
      <dgm:prSet phldr="0" custT="1"/>
      <dgm:spPr>
        <a:solidFill>
          <a:srgbClr val="56C0C1"/>
        </a:solidFill>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sz="2000">
              <a:latin typeface="华文楷体" panose="02010600040101010101" charset="-122"/>
              <a:ea typeface="华文楷体" panose="02010600040101010101" charset="-122"/>
            </a:rPr>
            <a:t>鸟类专题</a:t>
          </a:r>
          <a:r>
            <a:rPr lang="zh-CN" sz="2000">
              <a:latin typeface="华文楷体" panose="02010600040101010101" charset="-122"/>
              <a:ea typeface="华文楷体" panose="02010600040101010101" charset="-122"/>
            </a:rPr>
            <a:t/>
          </a:r>
          <a:endParaRPr lang="zh-CN" sz="2000">
            <a:latin typeface="华文楷体" panose="02010600040101010101" charset="-122"/>
            <a:ea typeface="华文楷体" panose="02010600040101010101" charset="-122"/>
          </a:endParaRPr>
        </a:p>
      </dgm:t>
    </dgm:pt>
    <dgm:pt modelId="{91EB3399-5711-4F76-945E-C0D179310955}" cxnId="{607C3F7C-490D-4057-9849-947B8F6A8892}" type="parTrans">
      <dgm:prSet/>
      <dgm:spPr/>
    </dgm:pt>
    <dgm:pt modelId="{1EC36450-54F8-4AE2-B921-FAE2EBA3F519}" cxnId="{607C3F7C-490D-4057-9849-947B8F6A8892}" type="sibTrans">
      <dgm:prSet/>
      <dgm:spPr/>
    </dgm:pt>
    <dgm:pt modelId="{90947189-C4D7-4E92-BD51-2CD5A6DC3FF8}">
      <dgm:prSet phldr="0" custT="1"/>
      <dgm:spPr>
        <a:solidFill>
          <a:srgbClr val="56C0C1"/>
        </a:solidFill>
      </dgm:spPr>
      <dgm:t>
        <a:bodyPr vert="horz" wrap="square"/>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a:lnSpc>
              <a:spcPct val="100000"/>
            </a:lnSpc>
            <a:spcBef>
              <a:spcPct val="0"/>
            </a:spcBef>
            <a:spcAft>
              <a:spcPct val="35000"/>
            </a:spcAft>
          </a:pPr>
          <a:r>
            <a:rPr lang="en-US" sz="2400" b="1">
              <a:latin typeface="华文楷体" panose="02010600040101010101" charset="-122"/>
              <a:ea typeface="华文楷体" panose="02010600040101010101" charset="-122"/>
              <a:cs typeface="华文楷体" panose="02010600040101010101" charset="-122"/>
            </a:rPr>
            <a:t>5.</a:t>
          </a:r>
          <a:r>
            <a:rPr altLang="en-US" sz="2400" b="1">
              <a:latin typeface="华文楷体" panose="02010600040101010101" charset="-122"/>
              <a:ea typeface="华文楷体" panose="02010600040101010101" charset="-122"/>
              <a:cs typeface="华文楷体" panose="02010600040101010101" charset="-122"/>
            </a:rPr>
            <a:t>幼儿园环境的综合</a:t>
          </a:r>
          <a:r>
            <a:rPr altLang="en-US" sz="2400" b="1">
              <a:latin typeface="华文楷体" panose="02010600040101010101" charset="-122"/>
              <a:ea typeface="华文楷体" panose="02010600040101010101" charset="-122"/>
              <a:cs typeface="华文楷体" panose="02010600040101010101" charset="-122"/>
            </a:rPr>
            <a:t/>
          </a:r>
          <a:endParaRPr altLang="en-US" sz="2400" b="1">
            <a:latin typeface="华文楷体" panose="02010600040101010101" charset="-122"/>
            <a:ea typeface="华文楷体" panose="02010600040101010101" charset="-122"/>
            <a:cs typeface="华文楷体" panose="02010600040101010101" charset="-122"/>
          </a:endParaRPr>
        </a:p>
      </dgm:t>
    </dgm:pt>
    <dgm:pt modelId="{D10099B2-1E19-4FA3-82EE-C9354AE1EEBB}" cxnId="{13AB03CE-8345-4B7F-B3FA-B6DCEE129067}" type="parTrans">
      <dgm:prSet/>
      <dgm:spPr/>
    </dgm:pt>
    <dgm:pt modelId="{72F6C415-8DC5-4468-A6A6-A11D70909FAC}" cxnId="{13AB03CE-8345-4B7F-B3FA-B6DCEE129067}" type="sibTrans">
      <dgm:prSet/>
      <dgm:spPr/>
    </dgm:pt>
    <dgm:pt modelId="{BC9E3AFC-E575-4B90-B2DF-B6B3A441E0C2}">
      <dgm:prSet phldr="0" custT="1"/>
      <dgm:spPr>
        <a:solidFill>
          <a:srgbClr val="56C0C1"/>
        </a:solidFill>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sz="2000">
              <a:latin typeface="华文楷体" panose="02010600040101010101" charset="-122"/>
              <a:ea typeface="华文楷体" panose="02010600040101010101" charset="-122"/>
            </a:rPr>
            <a:t>幼儿园室内和室外游戏和学习环境的创设</a:t>
          </a:r>
          <a:r>
            <a:rPr lang="zh-CN" sz="2000">
              <a:latin typeface="华文楷体" panose="02010600040101010101" charset="-122"/>
              <a:ea typeface="华文楷体" panose="02010600040101010101" charset="-122"/>
            </a:rPr>
            <a:t/>
          </a:r>
          <a:endParaRPr lang="zh-CN" sz="2000">
            <a:latin typeface="华文楷体" panose="02010600040101010101" charset="-122"/>
            <a:ea typeface="华文楷体" panose="02010600040101010101" charset="-122"/>
          </a:endParaRPr>
        </a:p>
      </dgm:t>
    </dgm:pt>
    <dgm:pt modelId="{9FC70CB4-0653-45BB-9826-44EC4EFB06EF}" cxnId="{A15B253C-A0CE-4E6D-B740-D37D9320C0C4}" type="parTrans">
      <dgm:prSet/>
      <dgm:spPr/>
    </dgm:pt>
    <dgm:pt modelId="{36A17ABA-35F3-434B-8426-B66B320E154B}" cxnId="{A15B253C-A0CE-4E6D-B740-D37D9320C0C4}" type="sibTrans">
      <dgm:prSet/>
      <dgm:spPr/>
    </dgm:pt>
    <dgm:pt modelId="{D5935282-3C7C-4F88-A1AE-C27DB8591514}" type="pres">
      <dgm:prSet presAssocID="{2E15931E-1654-4B73-89B2-8E333D9C42E0}" presName="Name0" presStyleCnt="0">
        <dgm:presLayoutVars>
          <dgm:dir/>
          <dgm:animLvl val="lvl"/>
          <dgm:resizeHandles val="exact"/>
        </dgm:presLayoutVars>
      </dgm:prSet>
      <dgm:spPr/>
    </dgm:pt>
    <dgm:pt modelId="{E61486FD-113E-4C87-8ADF-B1A8E2A84801}" type="pres">
      <dgm:prSet presAssocID="{90DDC401-903F-495B-A387-FFA8A45891F6}" presName="linNode" presStyleCnt="0"/>
      <dgm:spPr/>
    </dgm:pt>
    <dgm:pt modelId="{96BE2B31-D87C-43E1-BE64-4C27B13F4AA4}" type="pres">
      <dgm:prSet presAssocID="{90DDC401-903F-495B-A387-FFA8A45891F6}" presName="parentText" presStyleLbl="node1" presStyleIdx="0" presStyleCnt="5">
        <dgm:presLayoutVars>
          <dgm:chMax val="1"/>
          <dgm:bulletEnabled val="1"/>
        </dgm:presLayoutVars>
      </dgm:prSet>
      <dgm:spPr/>
    </dgm:pt>
    <dgm:pt modelId="{DD9406C3-FC80-4468-A55B-122D744D43F0}" type="pres">
      <dgm:prSet presAssocID="{90DDC401-903F-495B-A387-FFA8A45891F6}" presName="descendantText" presStyleLbl="alignAccFollowNode1" presStyleIdx="0" presStyleCnt="5">
        <dgm:presLayoutVars>
          <dgm:bulletEnabled val="1"/>
        </dgm:presLayoutVars>
      </dgm:prSet>
      <dgm:spPr/>
    </dgm:pt>
    <dgm:pt modelId="{F1941F29-E51C-4282-956D-50CFAFAEB9B8}" type="pres">
      <dgm:prSet presAssocID="{35E5E878-0907-4014-9CFA-56AEFE6C22E5}" presName="sp" presStyleCnt="0"/>
      <dgm:spPr/>
    </dgm:pt>
    <dgm:pt modelId="{B589D1EC-5156-4FB2-BB1C-8E1290A868B9}" type="pres">
      <dgm:prSet presAssocID="{A6685E83-BEEC-49B3-B40A-539E2C0D7A1A}" presName="linNode" presStyleCnt="0"/>
      <dgm:spPr/>
    </dgm:pt>
    <dgm:pt modelId="{EBD335B5-8308-49CB-9630-99D852747B1F}" type="pres">
      <dgm:prSet presAssocID="{A6685E83-BEEC-49B3-B40A-539E2C0D7A1A}" presName="parentText" presStyleLbl="node1" presStyleIdx="1" presStyleCnt="5">
        <dgm:presLayoutVars>
          <dgm:chMax val="1"/>
          <dgm:bulletEnabled val="1"/>
        </dgm:presLayoutVars>
      </dgm:prSet>
      <dgm:spPr/>
    </dgm:pt>
    <dgm:pt modelId="{6EB2A58E-CA03-4F76-94B6-D8FE50231963}" type="pres">
      <dgm:prSet presAssocID="{A6685E83-BEEC-49B3-B40A-539E2C0D7A1A}" presName="descendantText" presStyleLbl="alignAccFollowNode1" presStyleIdx="1" presStyleCnt="5">
        <dgm:presLayoutVars>
          <dgm:bulletEnabled val="1"/>
        </dgm:presLayoutVars>
      </dgm:prSet>
      <dgm:spPr/>
    </dgm:pt>
    <dgm:pt modelId="{A76EE5BB-CBA4-4DD9-BFB7-3F3F246C9BF0}" type="pres">
      <dgm:prSet presAssocID="{68BB6C9A-B7F0-43A0-955B-FC8C4D4009BF}" presName="sp" presStyleCnt="0"/>
      <dgm:spPr/>
    </dgm:pt>
    <dgm:pt modelId="{2BB2A428-FB05-47E5-AC5F-C6A7936A9AC0}" type="pres">
      <dgm:prSet presAssocID="{C8DDDFA1-AF37-4444-AAEB-D51CEE212719}" presName="linNode" presStyleCnt="0"/>
      <dgm:spPr/>
    </dgm:pt>
    <dgm:pt modelId="{B093CE78-670B-40EB-95CF-315E334D550F}" type="pres">
      <dgm:prSet presAssocID="{C8DDDFA1-AF37-4444-AAEB-D51CEE212719}" presName="parentText" presStyleLbl="node1" presStyleIdx="2" presStyleCnt="5">
        <dgm:presLayoutVars>
          <dgm:chMax val="1"/>
          <dgm:bulletEnabled val="1"/>
        </dgm:presLayoutVars>
      </dgm:prSet>
      <dgm:spPr/>
    </dgm:pt>
    <dgm:pt modelId="{64028F0D-BE57-4642-92F7-303D4E45C524}" type="pres">
      <dgm:prSet presAssocID="{C8DDDFA1-AF37-4444-AAEB-D51CEE212719}" presName="descendantText" presStyleLbl="alignAccFollowNode1" presStyleIdx="2" presStyleCnt="5">
        <dgm:presLayoutVars>
          <dgm:bulletEnabled val="1"/>
        </dgm:presLayoutVars>
      </dgm:prSet>
      <dgm:spPr/>
    </dgm:pt>
    <dgm:pt modelId="{83DD390F-0B3A-47DF-8069-DF96D1A4AA53}" type="pres">
      <dgm:prSet presAssocID="{CE2287C8-6424-4771-88FD-4DADE15C5A04}" presName="sp" presStyleCnt="0"/>
      <dgm:spPr/>
    </dgm:pt>
    <dgm:pt modelId="{79B5DD8B-A7CB-45BB-8752-149CDA364390}" type="pres">
      <dgm:prSet presAssocID="{3F4C3914-A946-46D4-89C0-2EAB21C25ADC}" presName="linNode" presStyleCnt="0"/>
      <dgm:spPr/>
    </dgm:pt>
    <dgm:pt modelId="{46176B97-5B78-4012-BF43-5FB9E783D88B}" type="pres">
      <dgm:prSet presAssocID="{3F4C3914-A946-46D4-89C0-2EAB21C25ADC}" presName="parentText" presStyleLbl="node1" presStyleIdx="3" presStyleCnt="5">
        <dgm:presLayoutVars>
          <dgm:chMax val="1"/>
          <dgm:bulletEnabled val="1"/>
        </dgm:presLayoutVars>
      </dgm:prSet>
      <dgm:spPr/>
    </dgm:pt>
    <dgm:pt modelId="{8FE6441F-E359-48F4-A5C4-5744C84F068E}" type="pres">
      <dgm:prSet presAssocID="{3F4C3914-A946-46D4-89C0-2EAB21C25ADC}" presName="descendantText" presStyleLbl="alignAccFollowNode1" presStyleIdx="3" presStyleCnt="5">
        <dgm:presLayoutVars>
          <dgm:bulletEnabled val="1"/>
        </dgm:presLayoutVars>
      </dgm:prSet>
      <dgm:spPr/>
    </dgm:pt>
    <dgm:pt modelId="{B8CF64AC-2FBE-49CC-A4B8-AFBDF37776AB}" type="pres">
      <dgm:prSet presAssocID="{7FAC0BA4-65C4-4083-A0EF-3B55B6B378C6}" presName="sp" presStyleCnt="0"/>
      <dgm:spPr/>
    </dgm:pt>
    <dgm:pt modelId="{9311364B-5F17-4BA1-A7D3-E4DFD566DAF4}" type="pres">
      <dgm:prSet presAssocID="{90947189-C4D7-4E92-BD51-2CD5A6DC3FF8}" presName="linNode" presStyleCnt="0"/>
      <dgm:spPr/>
    </dgm:pt>
    <dgm:pt modelId="{8086C067-2744-4D66-A3C2-EC8A47241E6B}" type="pres">
      <dgm:prSet presAssocID="{90947189-C4D7-4E92-BD51-2CD5A6DC3FF8}" presName="parentText" presStyleLbl="node1" presStyleIdx="4" presStyleCnt="5">
        <dgm:presLayoutVars>
          <dgm:chMax val="1"/>
          <dgm:bulletEnabled val="1"/>
        </dgm:presLayoutVars>
      </dgm:prSet>
      <dgm:spPr/>
    </dgm:pt>
    <dgm:pt modelId="{86D340F7-420D-440F-98E4-A24CE9DDB276}" type="pres">
      <dgm:prSet presAssocID="{90947189-C4D7-4E92-BD51-2CD5A6DC3FF8}" presName="descendantText" presStyleLbl="alignAccFollowNode1" presStyleIdx="4" presStyleCnt="5">
        <dgm:presLayoutVars>
          <dgm:bulletEnabled val="1"/>
        </dgm:presLayoutVars>
      </dgm:prSet>
      <dgm:spPr/>
    </dgm:pt>
  </dgm:ptLst>
  <dgm:cxnLst>
    <dgm:cxn modelId="{C9140D03-091A-47F8-B6AC-D3C36D717319}" srcId="{2E15931E-1654-4B73-89B2-8E333D9C42E0}" destId="{90DDC401-903F-495B-A387-FFA8A45891F6}" srcOrd="0" destOrd="0" parTransId="{C8BB0B8A-C63A-4F83-B8DD-3A7CE259E4EE}" sibTransId="{35E5E878-0907-4014-9CFA-56AEFE6C22E5}"/>
    <dgm:cxn modelId="{39F634CD-CFB8-42D1-B3EC-DB1302D4E973}" srcId="{90DDC401-903F-495B-A387-FFA8A45891F6}" destId="{E08CEB0C-E37F-4DCA-A8EA-4B2CD3AD7754}" srcOrd="0" destOrd="0" parTransId="{FB4BCC77-44E9-4065-8A2F-90CD32DE34E3}" sibTransId="{41FED480-3E2E-47A2-B997-02D527BC8082}"/>
    <dgm:cxn modelId="{290C31BB-7143-4593-9A53-C726B6071FE1}" srcId="{2E15931E-1654-4B73-89B2-8E333D9C42E0}" destId="{A6685E83-BEEC-49B3-B40A-539E2C0D7A1A}" srcOrd="1" destOrd="0" parTransId="{FECC43A3-D59E-4EE1-9557-8FBB90D5B362}" sibTransId="{68BB6C9A-B7F0-43A0-955B-FC8C4D4009BF}"/>
    <dgm:cxn modelId="{2A062102-A9EF-4F64-9EC1-03E0DD900F75}" srcId="{A6685E83-BEEC-49B3-B40A-539E2C0D7A1A}" destId="{CBA50553-63FA-4B5A-9888-EDDBA06CA593}" srcOrd="0" destOrd="1" parTransId="{73E2772F-165D-4B56-ACC2-969CBF53B0A8}" sibTransId="{7BFD1607-7356-4D3D-A829-75D002A3A4B0}"/>
    <dgm:cxn modelId="{C73B33BF-674B-4B52-86AD-616351F3F498}" srcId="{2E15931E-1654-4B73-89B2-8E333D9C42E0}" destId="{C8DDDFA1-AF37-4444-AAEB-D51CEE212719}" srcOrd="2" destOrd="0" parTransId="{26EA520A-5891-4EBA-B2AD-1840663D8C07}" sibTransId="{CE2287C8-6424-4771-88FD-4DADE15C5A04}"/>
    <dgm:cxn modelId="{4DA09946-3B26-4506-B179-217B0E22328B}" srcId="{C8DDDFA1-AF37-4444-AAEB-D51CEE212719}" destId="{5AA02751-379E-46DB-884A-F23ACBC498EE}" srcOrd="0" destOrd="2" parTransId="{D0D77647-95BE-4607-B2F0-006D9CAB8F0E}" sibTransId="{3DBF6B9F-A188-4D67-ABE8-0633561FA9E5}"/>
    <dgm:cxn modelId="{A79E6A98-FC27-42B4-BB65-35EAFB37581E}" srcId="{C8DDDFA1-AF37-4444-AAEB-D51CEE212719}" destId="{751B6898-158C-4584-AB21-0B521301E3C0}" srcOrd="1" destOrd="2" parTransId="{AE3A2F9A-3DBD-4099-B788-75A31C82D118}" sibTransId="{0E2AE9EB-385A-4C97-94A4-01E9DA623895}"/>
    <dgm:cxn modelId="{52065DED-1E83-4562-B736-DD47EC41A865}" srcId="{2E15931E-1654-4B73-89B2-8E333D9C42E0}" destId="{3F4C3914-A946-46D4-89C0-2EAB21C25ADC}" srcOrd="3" destOrd="0" parTransId="{74B3CB0F-B78A-4DBB-BCD3-D0AB24852D94}" sibTransId="{7FAC0BA4-65C4-4083-A0EF-3B55B6B378C6}"/>
    <dgm:cxn modelId="{607C3F7C-490D-4057-9849-947B8F6A8892}" srcId="{3F4C3914-A946-46D4-89C0-2EAB21C25ADC}" destId="{9E3462C2-BB69-4220-BC51-910232DBE20D}" srcOrd="0" destOrd="3" parTransId="{91EB3399-5711-4F76-945E-C0D179310955}" sibTransId="{1EC36450-54F8-4AE2-B921-FAE2EBA3F519}"/>
    <dgm:cxn modelId="{13AB03CE-8345-4B7F-B3FA-B6DCEE129067}" srcId="{2E15931E-1654-4B73-89B2-8E333D9C42E0}" destId="{90947189-C4D7-4E92-BD51-2CD5A6DC3FF8}" srcOrd="4" destOrd="0" parTransId="{D10099B2-1E19-4FA3-82EE-C9354AE1EEBB}" sibTransId="{72F6C415-8DC5-4468-A6A6-A11D70909FAC}"/>
    <dgm:cxn modelId="{A15B253C-A0CE-4E6D-B740-D37D9320C0C4}" srcId="{90947189-C4D7-4E92-BD51-2CD5A6DC3FF8}" destId="{BC9E3AFC-E575-4B90-B2DF-B6B3A441E0C2}" srcOrd="0" destOrd="4" parTransId="{9FC70CB4-0653-45BB-9826-44EC4EFB06EF}" sibTransId="{36A17ABA-35F3-434B-8426-B66B320E154B}"/>
    <dgm:cxn modelId="{E53C6282-F5A4-4991-8DCB-E1F2413E5FEF}" type="presOf" srcId="{2E15931E-1654-4B73-89B2-8E333D9C42E0}" destId="{D5935282-3C7C-4F88-A1AE-C27DB8591514}" srcOrd="0" destOrd="0" presId="urn:microsoft.com/office/officeart/2005/8/layout/vList5"/>
    <dgm:cxn modelId="{00E8C973-DDB4-4785-BFB0-2635130F255D}" type="presParOf" srcId="{D5935282-3C7C-4F88-A1AE-C27DB8591514}" destId="{E61486FD-113E-4C87-8ADF-B1A8E2A84801}" srcOrd="0" destOrd="0" presId="urn:microsoft.com/office/officeart/2005/8/layout/vList5"/>
    <dgm:cxn modelId="{B51E3E87-4DD8-42E9-83DA-39BD2BCB063D}" type="presParOf" srcId="{E61486FD-113E-4C87-8ADF-B1A8E2A84801}" destId="{96BE2B31-D87C-43E1-BE64-4C27B13F4AA4}" srcOrd="0" destOrd="0" presId="urn:microsoft.com/office/officeart/2005/8/layout/vList5"/>
    <dgm:cxn modelId="{431CEEE7-EC49-4328-BC9D-4322C4E71F73}" type="presOf" srcId="{90DDC401-903F-495B-A387-FFA8A45891F6}" destId="{96BE2B31-D87C-43E1-BE64-4C27B13F4AA4}" srcOrd="0" destOrd="0" presId="urn:microsoft.com/office/officeart/2005/8/layout/vList5"/>
    <dgm:cxn modelId="{743C67A3-9686-47B2-931F-807B6A8DBAD2}" type="presParOf" srcId="{E61486FD-113E-4C87-8ADF-B1A8E2A84801}" destId="{DD9406C3-FC80-4468-A55B-122D744D43F0}" srcOrd="1" destOrd="0" presId="urn:microsoft.com/office/officeart/2005/8/layout/vList5"/>
    <dgm:cxn modelId="{064D46D9-8859-49D3-ACC2-BC8E66D45537}" type="presOf" srcId="{E08CEB0C-E37F-4DCA-A8EA-4B2CD3AD7754}" destId="{DD9406C3-FC80-4468-A55B-122D744D43F0}" srcOrd="0" destOrd="0" presId="urn:microsoft.com/office/officeart/2005/8/layout/vList5"/>
    <dgm:cxn modelId="{B583F8CC-6059-4FCA-9430-97C6886EF997}" type="presParOf" srcId="{D5935282-3C7C-4F88-A1AE-C27DB8591514}" destId="{F1941F29-E51C-4282-956D-50CFAFAEB9B8}" srcOrd="1" destOrd="0" presId="urn:microsoft.com/office/officeart/2005/8/layout/vList5"/>
    <dgm:cxn modelId="{55926903-1230-49D1-B36A-3A5096CB8C7D}" type="presParOf" srcId="{D5935282-3C7C-4F88-A1AE-C27DB8591514}" destId="{B589D1EC-5156-4FB2-BB1C-8E1290A868B9}" srcOrd="2" destOrd="0" presId="urn:microsoft.com/office/officeart/2005/8/layout/vList5"/>
    <dgm:cxn modelId="{871A2B50-107A-427D-B386-BBF839EA87D2}" type="presParOf" srcId="{B589D1EC-5156-4FB2-BB1C-8E1290A868B9}" destId="{EBD335B5-8308-49CB-9630-99D852747B1F}" srcOrd="0" destOrd="2" presId="urn:microsoft.com/office/officeart/2005/8/layout/vList5"/>
    <dgm:cxn modelId="{92BE801D-EA09-4FEE-AA99-0C7B11B87040}" type="presOf" srcId="{A6685E83-BEEC-49B3-B40A-539E2C0D7A1A}" destId="{EBD335B5-8308-49CB-9630-99D852747B1F}" srcOrd="0" destOrd="0" presId="urn:microsoft.com/office/officeart/2005/8/layout/vList5"/>
    <dgm:cxn modelId="{35F5792C-B373-4B70-97D6-46F7878C44F5}" type="presParOf" srcId="{B589D1EC-5156-4FB2-BB1C-8E1290A868B9}" destId="{6EB2A58E-CA03-4F76-94B6-D8FE50231963}" srcOrd="1" destOrd="2" presId="urn:microsoft.com/office/officeart/2005/8/layout/vList5"/>
    <dgm:cxn modelId="{638E4EBB-5DB4-4F21-A108-43943A08D88D}" type="presOf" srcId="{CBA50553-63FA-4B5A-9888-EDDBA06CA593}" destId="{6EB2A58E-CA03-4F76-94B6-D8FE50231963}" srcOrd="0" destOrd="0" presId="urn:microsoft.com/office/officeart/2005/8/layout/vList5"/>
    <dgm:cxn modelId="{EC02AA2A-690F-4526-95C6-791C1C3EEB9E}" type="presParOf" srcId="{D5935282-3C7C-4F88-A1AE-C27DB8591514}" destId="{A76EE5BB-CBA4-4DD9-BFB7-3F3F246C9BF0}" srcOrd="3" destOrd="0" presId="urn:microsoft.com/office/officeart/2005/8/layout/vList5"/>
    <dgm:cxn modelId="{144078D8-6D61-4BD5-9A2E-69A1F86FA59D}" type="presParOf" srcId="{D5935282-3C7C-4F88-A1AE-C27DB8591514}" destId="{2BB2A428-FB05-47E5-AC5F-C6A7936A9AC0}" srcOrd="4" destOrd="0" presId="urn:microsoft.com/office/officeart/2005/8/layout/vList5"/>
    <dgm:cxn modelId="{429D0BA5-5A5E-4CAF-BFD7-441D153B2290}" type="presParOf" srcId="{2BB2A428-FB05-47E5-AC5F-C6A7936A9AC0}" destId="{B093CE78-670B-40EB-95CF-315E334D550F}" srcOrd="0" destOrd="4" presId="urn:microsoft.com/office/officeart/2005/8/layout/vList5"/>
    <dgm:cxn modelId="{02DD1B95-B89C-4603-B495-41B0EEE6F579}" type="presOf" srcId="{C8DDDFA1-AF37-4444-AAEB-D51CEE212719}" destId="{B093CE78-670B-40EB-95CF-315E334D550F}" srcOrd="0" destOrd="0" presId="urn:microsoft.com/office/officeart/2005/8/layout/vList5"/>
    <dgm:cxn modelId="{4B19DD5C-E22D-473F-94E9-2425D494EE03}" type="presParOf" srcId="{2BB2A428-FB05-47E5-AC5F-C6A7936A9AC0}" destId="{64028F0D-BE57-4642-92F7-303D4E45C524}" srcOrd="1" destOrd="4" presId="urn:microsoft.com/office/officeart/2005/8/layout/vList5"/>
    <dgm:cxn modelId="{BB751698-4A52-4B1F-893B-D8CF2C36BF37}" type="presOf" srcId="{5AA02751-379E-46DB-884A-F23ACBC498EE}" destId="{64028F0D-BE57-4642-92F7-303D4E45C524}" srcOrd="0" destOrd="0" presId="urn:microsoft.com/office/officeart/2005/8/layout/vList5"/>
    <dgm:cxn modelId="{C2980907-B542-435B-9167-19732EFCF3BF}" type="presOf" srcId="{751B6898-158C-4584-AB21-0B521301E3C0}" destId="{64028F0D-BE57-4642-92F7-303D4E45C524}" srcOrd="0" destOrd="1" presId="urn:microsoft.com/office/officeart/2005/8/layout/vList5"/>
    <dgm:cxn modelId="{0E9A88BA-2771-4C11-A90E-70598FDAF732}" type="presParOf" srcId="{D5935282-3C7C-4F88-A1AE-C27DB8591514}" destId="{83DD390F-0B3A-47DF-8069-DF96D1A4AA53}" srcOrd="5" destOrd="0" presId="urn:microsoft.com/office/officeart/2005/8/layout/vList5"/>
    <dgm:cxn modelId="{4F9028D6-1282-4ED4-A330-2B8E744B7231}" type="presParOf" srcId="{D5935282-3C7C-4F88-A1AE-C27DB8591514}" destId="{79B5DD8B-A7CB-45BB-8752-149CDA364390}" srcOrd="6" destOrd="0" presId="urn:microsoft.com/office/officeart/2005/8/layout/vList5"/>
    <dgm:cxn modelId="{A2317A29-5664-4DE9-900D-3C31A2A739B1}" type="presParOf" srcId="{79B5DD8B-A7CB-45BB-8752-149CDA364390}" destId="{46176B97-5B78-4012-BF43-5FB9E783D88B}" srcOrd="0" destOrd="6" presId="urn:microsoft.com/office/officeart/2005/8/layout/vList5"/>
    <dgm:cxn modelId="{837B5D79-38B8-477D-A579-A4AD46ED4371}" type="presOf" srcId="{3F4C3914-A946-46D4-89C0-2EAB21C25ADC}" destId="{46176B97-5B78-4012-BF43-5FB9E783D88B}" srcOrd="0" destOrd="0" presId="urn:microsoft.com/office/officeart/2005/8/layout/vList5"/>
    <dgm:cxn modelId="{0DFE802E-9EC8-42F8-AE4A-23B85BC5D1BD}" type="presParOf" srcId="{79B5DD8B-A7CB-45BB-8752-149CDA364390}" destId="{8FE6441F-E359-48F4-A5C4-5744C84F068E}" srcOrd="1" destOrd="6" presId="urn:microsoft.com/office/officeart/2005/8/layout/vList5"/>
    <dgm:cxn modelId="{7CB09AD0-65D5-4E03-A4E9-0857C0DFB8B6}" type="presOf" srcId="{9E3462C2-BB69-4220-BC51-910232DBE20D}" destId="{8FE6441F-E359-48F4-A5C4-5744C84F068E}" srcOrd="0" destOrd="0" presId="urn:microsoft.com/office/officeart/2005/8/layout/vList5"/>
    <dgm:cxn modelId="{152A2EE4-DD95-4E9E-BE4E-D3A06F32241D}" type="presParOf" srcId="{D5935282-3C7C-4F88-A1AE-C27DB8591514}" destId="{B8CF64AC-2FBE-49CC-A4B8-AFBDF37776AB}" srcOrd="7" destOrd="0" presId="urn:microsoft.com/office/officeart/2005/8/layout/vList5"/>
    <dgm:cxn modelId="{0E0AC1D1-EE21-427B-81D5-E1A4AF689B18}" type="presParOf" srcId="{D5935282-3C7C-4F88-A1AE-C27DB8591514}" destId="{9311364B-5F17-4BA1-A7D3-E4DFD566DAF4}" srcOrd="8" destOrd="0" presId="urn:microsoft.com/office/officeart/2005/8/layout/vList5"/>
    <dgm:cxn modelId="{28D6F717-C5DB-498C-907E-1695AE55D387}" type="presParOf" srcId="{9311364B-5F17-4BA1-A7D3-E4DFD566DAF4}" destId="{8086C067-2744-4D66-A3C2-EC8A47241E6B}" srcOrd="0" destOrd="8" presId="urn:microsoft.com/office/officeart/2005/8/layout/vList5"/>
    <dgm:cxn modelId="{DF101C13-8F04-4B51-9737-F67853267233}" type="presOf" srcId="{90947189-C4D7-4E92-BD51-2CD5A6DC3FF8}" destId="{8086C067-2744-4D66-A3C2-EC8A47241E6B}" srcOrd="0" destOrd="0" presId="urn:microsoft.com/office/officeart/2005/8/layout/vList5"/>
    <dgm:cxn modelId="{9B31AC93-8074-4589-959E-845ED98262F6}" type="presParOf" srcId="{9311364B-5F17-4BA1-A7D3-E4DFD566DAF4}" destId="{86D340F7-420D-440F-98E4-A24CE9DDB276}" srcOrd="1" destOrd="8" presId="urn:microsoft.com/office/officeart/2005/8/layout/vList5"/>
    <dgm:cxn modelId="{BFE20D2C-0FFD-4510-BF4C-95FCE53AFE33}" type="presOf" srcId="{BC9E3AFC-E575-4B90-B2DF-B6B3A441E0C2}" destId="{86D340F7-420D-440F-98E4-A24CE9DDB276}"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773C5012-55F9-436E-B78B-2A38D8AAA0C0}">
      <dgm:prSet phldrT="[文本]" phldr="0" custT="1"/>
      <dgm:spPr/>
      <dgm:t>
        <a:bodyPr vert="horz" wrap="square"/>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a:lnSpc>
              <a:spcPct val="100000"/>
            </a:lnSpc>
            <a:spcBef>
              <a:spcPct val="0"/>
            </a:spcBef>
            <a:spcAft>
              <a:spcPct val="35000"/>
            </a:spcAft>
          </a:pPr>
          <a:r>
            <a:rPr lang="en-US" altLang="zh-CN" sz="2200">
              <a:latin typeface="华文楷体" panose="02010600040101010101" charset="-122"/>
              <a:ea typeface="华文楷体" panose="02010600040101010101" charset="-122"/>
              <a:cs typeface="华文楷体" panose="02010600040101010101" charset="-122"/>
            </a:rPr>
            <a:t>1.</a:t>
          </a:r>
          <a:r>
            <a:rPr lang="zh-CN" altLang="en-US" sz="2200">
              <a:latin typeface="华文楷体" panose="02010600040101010101" charset="-122"/>
              <a:ea typeface="华文楷体" panose="02010600040101010101" charset="-122"/>
              <a:cs typeface="华文楷体" panose="02010600040101010101" charset="-122"/>
            </a:rPr>
            <a:t>课程园本化体现了</a:t>
          </a:r>
          <a:r>
            <a:rPr lang="en-US" altLang="zh-CN" sz="2200">
              <a:latin typeface="华文楷体" panose="02010600040101010101" charset="-122"/>
              <a:ea typeface="华文楷体" panose="02010600040101010101" charset="-122"/>
              <a:cs typeface="华文楷体" panose="02010600040101010101" charset="-122"/>
            </a:rPr>
            <a:t>“</a:t>
          </a:r>
          <a:r>
            <a:rPr lang="zh-CN" altLang="en-US" sz="2200">
              <a:latin typeface="华文楷体" panose="02010600040101010101" charset="-122"/>
              <a:ea typeface="华文楷体" panose="02010600040101010101" charset="-122"/>
              <a:cs typeface="华文楷体" panose="02010600040101010101" charset="-122"/>
            </a:rPr>
            <a:t>自下而上</a:t>
          </a:r>
          <a:r>
            <a:rPr lang="en-US" altLang="zh-CN" sz="2200">
              <a:latin typeface="华文楷体" panose="02010600040101010101" charset="-122"/>
              <a:ea typeface="华文楷体" panose="02010600040101010101" charset="-122"/>
              <a:cs typeface="华文楷体" panose="02010600040101010101" charset="-122"/>
            </a:rPr>
            <a:t>”</a:t>
          </a:r>
          <a:r>
            <a:rPr lang="zh-CN" altLang="en-US" sz="2200">
              <a:latin typeface="华文楷体" panose="02010600040101010101" charset="-122"/>
              <a:ea typeface="华文楷体" panose="02010600040101010101" charset="-122"/>
              <a:cs typeface="华文楷体" panose="02010600040101010101" charset="-122"/>
            </a:rPr>
            <a:t>的课程实践</a:t>
          </a:r>
          <a:r>
            <a:rPr lang="en-US" altLang="zh-CN" sz="2200">
              <a:latin typeface="华文楷体" panose="02010600040101010101" charset="-122"/>
              <a:ea typeface="华文楷体" panose="02010600040101010101" charset="-122"/>
              <a:cs typeface="华文楷体" panose="02010600040101010101" charset="-122"/>
            </a:rPr>
            <a:t/>
          </a:r>
          <a:endParaRPr lang="en-US" altLang="zh-CN" sz="2200">
            <a:latin typeface="华文楷体" panose="02010600040101010101" charset="-122"/>
            <a:ea typeface="华文楷体" panose="02010600040101010101" charset="-122"/>
            <a:cs typeface="华文楷体" panose="02010600040101010101" charset="-122"/>
          </a:endParaRPr>
        </a:p>
      </dgm:t>
    </dgm:pt>
    <dgm:pt modelId="{E1399106-9BE2-43F4-9430-F473CB36780F}" cxnId="{BABA894D-A7C6-4CF4-8606-83B8EC2CD5AB}" type="parTrans">
      <dgm:prSet/>
      <dgm:spPr/>
      <dgm:t>
        <a:bodyPr/>
        <a:p>
          <a:endParaRPr lang="zh-CN" altLang="en-US"/>
        </a:p>
      </dgm:t>
    </dgm:pt>
    <dgm:pt modelId="{507A6FE3-4D55-4ED6-A973-429D64C5DF28}" cxnId="{BABA894D-A7C6-4CF4-8606-83B8EC2CD5AB}" type="sibTrans">
      <dgm:prSet/>
      <dgm:spPr/>
      <dgm:t>
        <a:bodyPr/>
        <a:p>
          <a:endParaRPr lang="zh-CN" altLang="en-US"/>
        </a:p>
      </dgm:t>
    </dgm:pt>
    <dgm:pt modelId="{CA58FE74-4619-4E47-BA6C-E0CD35AF5AC2}">
      <dgm:prSet phldrT="[文本]" phldr="0" custT="1"/>
      <dgm:spPr/>
      <dgm:t>
        <a:bodyPr vert="horz" wrap="square"/>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a:lnSpc>
              <a:spcPct val="100000"/>
            </a:lnSpc>
            <a:spcBef>
              <a:spcPct val="0"/>
            </a:spcBef>
            <a:spcAft>
              <a:spcPct val="35000"/>
            </a:spcAft>
          </a:pPr>
          <a:r>
            <a:rPr lang="en-US" altLang="zh-CN" sz="2200">
              <a:solidFill>
                <a:schemeClr val="bg1"/>
              </a:solidFill>
              <a:latin typeface="华文楷体" panose="02010600040101010101" charset="-122"/>
              <a:ea typeface="华文楷体" panose="02010600040101010101" charset="-122"/>
              <a:cs typeface="华文楷体" panose="02010600040101010101" charset="-122"/>
            </a:rPr>
            <a:t>2.</a:t>
          </a:r>
          <a:r>
            <a:rPr lang="zh-CN" altLang="en-US" sz="22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课程园本化是一种不断生成的课程探索活动</a:t>
          </a:r>
          <a:r>
            <a:rPr lang="zh-CN" altLang="en-US" sz="2200">
              <a:latin typeface="华文楷体" panose="02010600040101010101" charset="-122"/>
              <a:ea typeface="华文楷体" panose="02010600040101010101" charset="-122"/>
              <a:cs typeface="华文楷体" panose="02010600040101010101" charset="-122"/>
            </a:rPr>
            <a:t/>
          </a:r>
          <a:endParaRPr lang="zh-CN" altLang="en-US" sz="2200">
            <a:latin typeface="华文楷体" panose="02010600040101010101" charset="-122"/>
            <a:ea typeface="华文楷体" panose="02010600040101010101" charset="-122"/>
            <a:cs typeface="华文楷体" panose="02010600040101010101" charset="-122"/>
          </a:endParaRPr>
        </a:p>
      </dgm:t>
    </dgm:pt>
    <dgm:pt modelId="{EBAD4DA7-135F-4F4E-9475-804E7DC205D2}" cxnId="{FB76F06F-3A05-4C94-A6EC-9E8F86566996}" type="parTrans">
      <dgm:prSet/>
      <dgm:spPr/>
      <dgm:t>
        <a:bodyPr/>
        <a:p>
          <a:endParaRPr lang="zh-CN" altLang="en-US"/>
        </a:p>
      </dgm:t>
    </dgm:pt>
    <dgm:pt modelId="{5723A07A-E737-45B0-B84E-97FB4DE86580}" cxnId="{FB76F06F-3A05-4C94-A6EC-9E8F86566996}" type="sibTrans">
      <dgm:prSet/>
      <dgm:spPr/>
      <dgm:t>
        <a:bodyPr/>
        <a:p>
          <a:endParaRPr lang="zh-CN" altLang="en-US"/>
        </a:p>
      </dgm:t>
    </dgm:pt>
    <dgm:pt modelId="{D3284563-CEAB-43B3-81C4-5F6C081CBB78}">
      <dgm:prSet phldrT="[文本]" phldr="0" custT="1"/>
      <dgm:spPr/>
      <dgm:t>
        <a:bodyPr vert="horz" wrap="square"/>
        <a:p>
          <a:pPr>
            <a:lnSpc>
              <a:spcPct val="100000"/>
            </a:lnSpc>
            <a:spcBef>
              <a:spcPct val="0"/>
            </a:spcBef>
            <a:spcAft>
              <a:spcPct val="35000"/>
            </a:spcAft>
          </a:pPr>
          <a:r>
            <a:rPr lang="zh-CN" altLang="en-US" sz="22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3.</a:t>
          </a:r>
          <a:r>
            <a:rPr lang="zh-CN" altLang="en-US" sz="20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课程园本化体现课程决策中的共同参与和民主实践</a:t>
          </a:r>
          <a:r>
            <a:rPr lang="zh-CN" altLang="en-US" sz="20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
          </a:r>
          <a:endParaRPr lang="zh-CN" altLang="en-US" sz="20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dgm:t>
    </dgm:pt>
    <dgm:pt modelId="{A2E240DA-ABFA-4A24-BE34-ABE926603D67}" cxnId="{C138C275-EE4C-4251-811D-CB905073E0BD}" type="parTrans">
      <dgm:prSet/>
      <dgm:spPr/>
      <dgm:t>
        <a:bodyPr/>
        <a:p>
          <a:endParaRPr lang="zh-CN" altLang="en-US"/>
        </a:p>
      </dgm:t>
    </dgm:pt>
    <dgm:pt modelId="{2E43EE94-FE21-4F90-81B3-CED5B1ECC8C9}" cxnId="{C138C275-EE4C-4251-811D-CB905073E0BD}" type="sibTrans">
      <dgm:prSet/>
      <dgm:spPr/>
      <dgm:t>
        <a:bodyPr/>
        <a:p>
          <a:endParaRPr lang="zh-CN" altLang="en-US"/>
        </a:p>
      </dgm:t>
    </dgm:pt>
    <dgm:pt modelId="{F80EBE1A-5048-4994-80E8-1D5DB19BC3DF}">
      <dgm:prSet phldr="0" custT="1"/>
      <dgm:spPr/>
      <dgm:t>
        <a:bodyPr vert="horz" wrap="square"/>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a:lnSpc>
              <a:spcPct val="100000"/>
            </a:lnSpc>
            <a:spcBef>
              <a:spcPct val="0"/>
            </a:spcBef>
            <a:spcAft>
              <a:spcPct val="35000"/>
            </a:spcAft>
          </a:pPr>
          <a:r>
            <a:rPr lang="en-US" altLang="zh-CN" sz="2200">
              <a:latin typeface="华文楷体" panose="02010600040101010101" charset="-122"/>
              <a:ea typeface="华文楷体" panose="02010600040101010101" charset="-122"/>
              <a:cs typeface="华文楷体" panose="02010600040101010101" charset="-122"/>
            </a:rPr>
            <a:t>4.</a:t>
          </a:r>
          <a:r>
            <a:rPr lang="zh-CN" altLang="en-US" sz="2200">
              <a:latin typeface="华文楷体" panose="02010600040101010101" charset="-122"/>
              <a:ea typeface="华文楷体" panose="02010600040101010101" charset="-122"/>
              <a:cs typeface="华文楷体" panose="02010600040101010101" charset="-122"/>
            </a:rPr>
            <a:t>园本课程反映了园本个性与特色</a:t>
          </a:r>
          <a:r>
            <a:rPr lang="zh-CN" altLang="en-US" sz="2200">
              <a:latin typeface="华文楷体" panose="02010600040101010101" charset="-122"/>
              <a:ea typeface="华文楷体" panose="02010600040101010101" charset="-122"/>
              <a:cs typeface="华文楷体" panose="02010600040101010101" charset="-122"/>
            </a:rPr>
            <a:t/>
          </a:r>
          <a:endParaRPr lang="zh-CN" altLang="en-US" sz="2200">
            <a:latin typeface="华文楷体" panose="02010600040101010101" charset="-122"/>
            <a:ea typeface="华文楷体" panose="02010600040101010101" charset="-122"/>
            <a:cs typeface="华文楷体" panose="02010600040101010101" charset="-122"/>
          </a:endParaRPr>
        </a:p>
      </dgm:t>
    </dgm:pt>
    <dgm:pt modelId="{B101932E-A0D9-4DA5-95DD-41C9AE82E601}" cxnId="{C1B8234A-1137-4588-A7A5-549EE1F43E49}" type="parTrans">
      <dgm:prSet/>
      <dgm:spPr/>
    </dgm:pt>
    <dgm:pt modelId="{C49BC2D3-2B0F-45F9-BEDF-1E5FE53A75CE}" cxnId="{C1B8234A-1137-4588-A7A5-549EE1F43E49}" type="sibTrans">
      <dgm:prSet/>
      <dgm:spPr/>
    </dgm:pt>
    <dgm:pt modelId="{4D9B0210-7090-4EB9-BFA9-BA2BF96863DB}">
      <dgm:prSet phldr="0" custT="1"/>
      <dgm:spPr/>
      <dgm:t>
        <a:bodyPr vert="horz" wrap="square"/>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a:lnSpc>
              <a:spcPct val="100000"/>
            </a:lnSpc>
            <a:spcBef>
              <a:spcPct val="0"/>
            </a:spcBef>
            <a:spcAft>
              <a:spcPct val="35000"/>
            </a:spcAft>
          </a:pPr>
          <a:r>
            <a:rPr lang="en-US" sz="2200">
              <a:latin typeface="华文楷体" panose="02010600040101010101" charset="-122"/>
              <a:ea typeface="华文楷体" panose="02010600040101010101" charset="-122"/>
              <a:cs typeface="华文楷体" panose="02010600040101010101" charset="-122"/>
            </a:rPr>
            <a:t>5.</a:t>
          </a:r>
          <a:r>
            <a:rPr lang="zh-CN" altLang="en-US" sz="2200">
              <a:latin typeface="华文楷体" panose="02010600040101010101" charset="-122"/>
              <a:ea typeface="华文楷体" panose="02010600040101010101" charset="-122"/>
              <a:cs typeface="华文楷体" panose="02010600040101010101" charset="-122"/>
            </a:rPr>
            <a:t>课程园本化体现了课程开发的以幼儿园为本</a:t>
          </a:r>
          <a:r>
            <a:rPr lang="zh-CN" altLang="en-US" sz="2200">
              <a:latin typeface="华文楷体" panose="02010600040101010101" charset="-122"/>
              <a:ea typeface="华文楷体" panose="02010600040101010101" charset="-122"/>
              <a:cs typeface="华文楷体" panose="02010600040101010101" charset="-122"/>
            </a:rPr>
            <a:t/>
          </a:r>
          <a:endParaRPr lang="zh-CN" altLang="en-US" sz="2200">
            <a:latin typeface="华文楷体" panose="02010600040101010101" charset="-122"/>
            <a:ea typeface="华文楷体" panose="02010600040101010101" charset="-122"/>
            <a:cs typeface="华文楷体" panose="02010600040101010101" charset="-122"/>
          </a:endParaRPr>
        </a:p>
      </dgm:t>
    </dgm:pt>
    <dgm:pt modelId="{CC786E90-5C88-46CE-AFC6-8FABFA330C22}" cxnId="{591AFA11-C93A-4C61-8A9F-A435C6D1DFC5}" type="parTrans">
      <dgm:prSet/>
      <dgm:spPr/>
    </dgm:pt>
    <dgm:pt modelId="{7CC31247-637D-44A3-AF7C-F303EA4E475B}" cxnId="{591AFA11-C93A-4C61-8A9F-A435C6D1DFC5}" type="sibTrans">
      <dgm:prSet/>
      <dgm:spPr/>
    </dgm:pt>
    <dgm:pt modelId="{E5EECCA3-F875-4B71-92CC-9CCDFB7DBFEF}" type="pres">
      <dgm:prSet presAssocID="{26C320EB-5352-40AA-A0A9-C13066E1373C}" presName="linear" presStyleCnt="0">
        <dgm:presLayoutVars>
          <dgm:dir/>
          <dgm:animLvl val="lvl"/>
          <dgm:resizeHandles val="exact"/>
        </dgm:presLayoutVars>
      </dgm:prSet>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0" presStyleCnt="5">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0" presStyleCnt="5">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1" presStyleCnt="5">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1" presStyleCnt="5">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2" presStyleCnt="5">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2" presStyleCnt="5">
        <dgm:presLayoutVars>
          <dgm:bulletEnabled val="1"/>
        </dgm:presLayoutVars>
      </dgm:prSet>
      <dgm:spPr/>
    </dgm:pt>
    <dgm:pt modelId="{0D5BF154-67BD-42B1-A6F7-AA39A44AE36E}" type="pres">
      <dgm:prSet presAssocID="{2E43EE94-FE21-4F90-81B3-CED5B1ECC8C9}" presName="spaceBetweenRectangles" presStyleCnt="0"/>
      <dgm:spPr/>
    </dgm:pt>
    <dgm:pt modelId="{35474E96-32C9-41BA-8359-21C4ABE8A169}" type="pres">
      <dgm:prSet presAssocID="{F80EBE1A-5048-4994-80E8-1D5DB19BC3DF}" presName="parentLin" presStyleCnt="0"/>
      <dgm:spPr/>
    </dgm:pt>
    <dgm:pt modelId="{638D6E8E-0A6D-4E47-AA03-FDCE2858DC6F}" type="pres">
      <dgm:prSet presAssocID="{F80EBE1A-5048-4994-80E8-1D5DB19BC3DF}" presName="parentLeftMargin" presStyleCnt="0"/>
      <dgm:spPr/>
    </dgm:pt>
    <dgm:pt modelId="{8C8B9BF4-4E10-4D88-98BD-C7EAE2F40500}" type="pres">
      <dgm:prSet presAssocID="{F80EBE1A-5048-4994-80E8-1D5DB19BC3DF}" presName="parentText" presStyleLbl="node1" presStyleIdx="3" presStyleCnt="5">
        <dgm:presLayoutVars>
          <dgm:chMax val="0"/>
          <dgm:bulletEnabled val="1"/>
        </dgm:presLayoutVars>
      </dgm:prSet>
      <dgm:spPr/>
    </dgm:pt>
    <dgm:pt modelId="{96D8B392-9ADF-4FCD-ADB7-741E218324B1}" type="pres">
      <dgm:prSet presAssocID="{F80EBE1A-5048-4994-80E8-1D5DB19BC3DF}" presName="negativeSpace" presStyleCnt="0"/>
      <dgm:spPr/>
    </dgm:pt>
    <dgm:pt modelId="{552BD4C3-D97F-41E1-8D67-C450871A85E0}" type="pres">
      <dgm:prSet presAssocID="{F80EBE1A-5048-4994-80E8-1D5DB19BC3DF}" presName="childText" presStyleLbl="conFgAcc1" presStyleIdx="3" presStyleCnt="5">
        <dgm:presLayoutVars>
          <dgm:bulletEnabled val="1"/>
        </dgm:presLayoutVars>
      </dgm:prSet>
      <dgm:spPr/>
    </dgm:pt>
    <dgm:pt modelId="{5846CDEC-1438-4C99-BD45-0322FB0077AD}" type="pres">
      <dgm:prSet presAssocID="{C49BC2D3-2B0F-45F9-BEDF-1E5FE53A75CE}" presName="spaceBetweenRectangles" presStyleCnt="0"/>
      <dgm:spPr/>
    </dgm:pt>
    <dgm:pt modelId="{24FE9E77-1181-4134-9C44-C431C3D41668}" type="pres">
      <dgm:prSet presAssocID="{4D9B0210-7090-4EB9-BFA9-BA2BF96863DB}" presName="parentLin" presStyleCnt="0"/>
      <dgm:spPr/>
    </dgm:pt>
    <dgm:pt modelId="{14818521-0841-402F-8543-851FF5BFA96A}" type="pres">
      <dgm:prSet presAssocID="{4D9B0210-7090-4EB9-BFA9-BA2BF96863DB}" presName="parentLeftMargin" presStyleCnt="0"/>
      <dgm:spPr/>
    </dgm:pt>
    <dgm:pt modelId="{5A0FC36C-FB51-46A2-A37A-DEC57551700C}" type="pres">
      <dgm:prSet presAssocID="{4D9B0210-7090-4EB9-BFA9-BA2BF96863DB}" presName="parentText" presStyleLbl="node1" presStyleIdx="4" presStyleCnt="5">
        <dgm:presLayoutVars>
          <dgm:chMax val="0"/>
          <dgm:bulletEnabled val="1"/>
        </dgm:presLayoutVars>
      </dgm:prSet>
      <dgm:spPr/>
    </dgm:pt>
    <dgm:pt modelId="{69D91E77-E2BE-467E-B647-163075C29D47}" type="pres">
      <dgm:prSet presAssocID="{4D9B0210-7090-4EB9-BFA9-BA2BF96863DB}" presName="negativeSpace" presStyleCnt="0"/>
      <dgm:spPr/>
    </dgm:pt>
    <dgm:pt modelId="{1F4039C6-C48F-4F14-B478-1604551E4FA2}" type="pres">
      <dgm:prSet presAssocID="{4D9B0210-7090-4EB9-BFA9-BA2BF96863DB}" presName="childText" presStyleLbl="conFgAcc1" presStyleIdx="4" presStyleCnt="5">
        <dgm:presLayoutVars>
          <dgm:bulletEnabled val="1"/>
        </dgm:presLayoutVars>
      </dgm:prSet>
      <dgm:spPr/>
    </dgm:pt>
  </dgm:ptLst>
  <dgm:cxnLst>
    <dgm:cxn modelId="{BABA894D-A7C6-4CF4-8606-83B8EC2CD5AB}" srcId="{26C320EB-5352-40AA-A0A9-C13066E1373C}" destId="{773C5012-55F9-436E-B78B-2A38D8AAA0C0}" srcOrd="0" destOrd="0" parTransId="{E1399106-9BE2-43F4-9430-F473CB36780F}" sibTransId="{507A6FE3-4D55-4ED6-A973-429D64C5DF28}"/>
    <dgm:cxn modelId="{FB76F06F-3A05-4C94-A6EC-9E8F86566996}" srcId="{26C320EB-5352-40AA-A0A9-C13066E1373C}" destId="{CA58FE74-4619-4E47-BA6C-E0CD35AF5AC2}" srcOrd="1" destOrd="0" parTransId="{EBAD4DA7-135F-4F4E-9475-804E7DC205D2}" sibTransId="{5723A07A-E737-45B0-B84E-97FB4DE86580}"/>
    <dgm:cxn modelId="{C138C275-EE4C-4251-811D-CB905073E0BD}" srcId="{26C320EB-5352-40AA-A0A9-C13066E1373C}" destId="{D3284563-CEAB-43B3-81C4-5F6C081CBB78}" srcOrd="2" destOrd="0" parTransId="{A2E240DA-ABFA-4A24-BE34-ABE926603D67}" sibTransId="{2E43EE94-FE21-4F90-81B3-CED5B1ECC8C9}"/>
    <dgm:cxn modelId="{C1B8234A-1137-4588-A7A5-549EE1F43E49}" srcId="{26C320EB-5352-40AA-A0A9-C13066E1373C}" destId="{F80EBE1A-5048-4994-80E8-1D5DB19BC3DF}" srcOrd="3" destOrd="0" parTransId="{B101932E-A0D9-4DA5-95DD-41C9AE82E601}" sibTransId="{C49BC2D3-2B0F-45F9-BEDF-1E5FE53A75CE}"/>
    <dgm:cxn modelId="{591AFA11-C93A-4C61-8A9F-A435C6D1DFC5}" srcId="{26C320EB-5352-40AA-A0A9-C13066E1373C}" destId="{4D9B0210-7090-4EB9-BFA9-BA2BF96863DB}" srcOrd="4" destOrd="0" parTransId="{CC786E90-5C88-46CE-AFC6-8FABFA330C22}" sibTransId="{7CC31247-637D-44A3-AF7C-F303EA4E475B}"/>
    <dgm:cxn modelId="{6C87EFDB-FD6C-405B-8623-35107B1501E9}" type="presOf" srcId="{26C320EB-5352-40AA-A0A9-C13066E1373C}" destId="{E5EECCA3-F875-4B71-92CC-9CCDFB7DBFEF}" srcOrd="0" destOrd="0" presId="urn:microsoft.com/office/officeart/2005/8/layout/list1"/>
    <dgm:cxn modelId="{FA91AE5C-9AFC-4F08-A4E8-B79BC5979E98}" type="presParOf" srcId="{E5EECCA3-F875-4B71-92CC-9CCDFB7DBFEF}" destId="{667CAF5C-37C0-43B7-8B7E-02CCA3754DB9}" srcOrd="0" destOrd="0" presId="urn:microsoft.com/office/officeart/2005/8/layout/list1"/>
    <dgm:cxn modelId="{781EF43D-D08F-45B3-AF72-CECF20447CAC}" type="presParOf" srcId="{667CAF5C-37C0-43B7-8B7E-02CCA3754DB9}" destId="{58B158CB-C1D2-4676-88E6-6B3937A00A96}" srcOrd="0" destOrd="0" presId="urn:microsoft.com/office/officeart/2005/8/layout/list1"/>
    <dgm:cxn modelId="{326C6EF2-C476-4357-B064-0F8749513DEC}" type="presOf" srcId="{773C5012-55F9-436E-B78B-2A38D8AAA0C0}" destId="{58B158CB-C1D2-4676-88E6-6B3937A00A96}" srcOrd="0" destOrd="0" presId="urn:microsoft.com/office/officeart/2005/8/layout/list1"/>
    <dgm:cxn modelId="{515A32B9-4C74-48AD-9C49-55DB6EF02674}" type="presParOf" srcId="{667CAF5C-37C0-43B7-8B7E-02CCA3754DB9}" destId="{D0971512-D8E1-4E4B-89F4-FF2EB164C196}" srcOrd="1" destOrd="0" presId="urn:microsoft.com/office/officeart/2005/8/layout/list1"/>
    <dgm:cxn modelId="{61973AB8-2001-4D5B-9A2C-15EBA55131DF}" type="presOf" srcId="{773C5012-55F9-436E-B78B-2A38D8AAA0C0}" destId="{D0971512-D8E1-4E4B-89F4-FF2EB164C196}" srcOrd="0" destOrd="0" presId="urn:microsoft.com/office/officeart/2005/8/layout/list1"/>
    <dgm:cxn modelId="{1432E24C-C32C-480D-A0F0-AC9D1699F318}" type="presParOf" srcId="{E5EECCA3-F875-4B71-92CC-9CCDFB7DBFEF}" destId="{05E10EBB-C85A-471E-9935-B48B9C39A12E}" srcOrd="1" destOrd="0" presId="urn:microsoft.com/office/officeart/2005/8/layout/list1"/>
    <dgm:cxn modelId="{FDBFD1A9-7F78-41EA-BF5C-C095AE9BAC8F}" type="presParOf" srcId="{E5EECCA3-F875-4B71-92CC-9CCDFB7DBFEF}" destId="{1F055725-8984-42CB-98CB-8E7728DD5EAB}" srcOrd="2" destOrd="0" presId="urn:microsoft.com/office/officeart/2005/8/layout/list1"/>
    <dgm:cxn modelId="{1C256DE7-1210-4659-843A-47265210A4BA}" type="presParOf" srcId="{E5EECCA3-F875-4B71-92CC-9CCDFB7DBFEF}" destId="{5785404B-F53E-4CF2-A702-90A46E89CED8}" srcOrd="3" destOrd="0" presId="urn:microsoft.com/office/officeart/2005/8/layout/list1"/>
    <dgm:cxn modelId="{05A5BF79-83ED-43DB-91C4-91E8959F2AE2}" type="presParOf" srcId="{E5EECCA3-F875-4B71-92CC-9CCDFB7DBFEF}" destId="{EF963990-07B7-4DBC-8CFE-C86D15B61BB6}" srcOrd="4" destOrd="0" presId="urn:microsoft.com/office/officeart/2005/8/layout/list1"/>
    <dgm:cxn modelId="{60C5DDAE-D66E-4E60-B4D8-8385C3461A0F}" type="presParOf" srcId="{EF963990-07B7-4DBC-8CFE-C86D15B61BB6}" destId="{AEA4B341-6C57-43B8-BC42-9813D43D1335}" srcOrd="0" destOrd="4" presId="urn:microsoft.com/office/officeart/2005/8/layout/list1"/>
    <dgm:cxn modelId="{8B73FB63-49F5-4029-9EF1-F590F6D7F8F5}" type="presOf" srcId="{CA58FE74-4619-4E47-BA6C-E0CD35AF5AC2}" destId="{AEA4B341-6C57-43B8-BC42-9813D43D1335}" srcOrd="0" destOrd="0" presId="urn:microsoft.com/office/officeart/2005/8/layout/list1"/>
    <dgm:cxn modelId="{7A367405-1963-4032-8E3E-A5958497934F}" type="presParOf" srcId="{EF963990-07B7-4DBC-8CFE-C86D15B61BB6}" destId="{DD07B078-3354-4F1B-9438-E4F95C4B43A6}" srcOrd="1" destOrd="4" presId="urn:microsoft.com/office/officeart/2005/8/layout/list1"/>
    <dgm:cxn modelId="{0C88F575-F21D-43ED-98F3-625C1063A1BD}" type="presOf" srcId="{CA58FE74-4619-4E47-BA6C-E0CD35AF5AC2}" destId="{DD07B078-3354-4F1B-9438-E4F95C4B43A6}" srcOrd="0" destOrd="0" presId="urn:microsoft.com/office/officeart/2005/8/layout/list1"/>
    <dgm:cxn modelId="{20F25BB0-DD37-4274-BD85-24B980D29E68}" type="presParOf" srcId="{E5EECCA3-F875-4B71-92CC-9CCDFB7DBFEF}" destId="{98F9047E-C8BE-4990-B6F7-84F4581E1FEA}" srcOrd="5" destOrd="0" presId="urn:microsoft.com/office/officeart/2005/8/layout/list1"/>
    <dgm:cxn modelId="{42E8C6CA-C52B-4DFC-8ED5-C085AE0F4C5B}" type="presParOf" srcId="{E5EECCA3-F875-4B71-92CC-9CCDFB7DBFEF}" destId="{FB20FF5F-D131-4A8A-AEBC-01A2B84D6655}" srcOrd="6" destOrd="0" presId="urn:microsoft.com/office/officeart/2005/8/layout/list1"/>
    <dgm:cxn modelId="{4621CF6E-20B6-474C-9D44-16EB80C3D27C}" type="presParOf" srcId="{E5EECCA3-F875-4B71-92CC-9CCDFB7DBFEF}" destId="{AC1FEB9E-7ED9-4E44-9D47-B63AE5862158}" srcOrd="7" destOrd="0" presId="urn:microsoft.com/office/officeart/2005/8/layout/list1"/>
    <dgm:cxn modelId="{7FFD9711-AC0A-43AE-9153-115CAEF480A5}" type="presParOf" srcId="{E5EECCA3-F875-4B71-92CC-9CCDFB7DBFEF}" destId="{04A221FB-3A34-4804-9E1E-FAA254BEF819}" srcOrd="8" destOrd="0" presId="urn:microsoft.com/office/officeart/2005/8/layout/list1"/>
    <dgm:cxn modelId="{E06308C6-B8AC-4E17-87BC-FA81C8CD1FE5}" type="presParOf" srcId="{04A221FB-3A34-4804-9E1E-FAA254BEF819}" destId="{09CBCBA7-E2EE-4654-BCFB-AB2C2D77E66B}" srcOrd="0" destOrd="8" presId="urn:microsoft.com/office/officeart/2005/8/layout/list1"/>
    <dgm:cxn modelId="{73B38F43-D068-4785-B0C0-2EC5D89D23CB}" type="presOf" srcId="{D3284563-CEAB-43B3-81C4-5F6C081CBB78}" destId="{09CBCBA7-E2EE-4654-BCFB-AB2C2D77E66B}" srcOrd="0" destOrd="0" presId="urn:microsoft.com/office/officeart/2005/8/layout/list1"/>
    <dgm:cxn modelId="{B1F2AE9F-5644-4F5B-9521-4384ACBB731C}" type="presParOf" srcId="{04A221FB-3A34-4804-9E1E-FAA254BEF819}" destId="{F8B30F84-9FC1-4455-B8FC-CA5DC2189586}" srcOrd="1" destOrd="8" presId="urn:microsoft.com/office/officeart/2005/8/layout/list1"/>
    <dgm:cxn modelId="{C6FBAA82-59E0-40CC-9238-812801FB7C01}" type="presOf" srcId="{D3284563-CEAB-43B3-81C4-5F6C081CBB78}" destId="{F8B30F84-9FC1-4455-B8FC-CA5DC2189586}" srcOrd="0" destOrd="0" presId="urn:microsoft.com/office/officeart/2005/8/layout/list1"/>
    <dgm:cxn modelId="{B531CA2F-CB91-4EFA-8D8F-11D22811D782}" type="presParOf" srcId="{E5EECCA3-F875-4B71-92CC-9CCDFB7DBFEF}" destId="{75AF99AA-34AA-4169-A0AA-91E0CC0C2D15}" srcOrd="9" destOrd="0" presId="urn:microsoft.com/office/officeart/2005/8/layout/list1"/>
    <dgm:cxn modelId="{F3B41DAB-45C2-4D09-9408-07625B54AF06}" type="presParOf" srcId="{E5EECCA3-F875-4B71-92CC-9CCDFB7DBFEF}" destId="{F855875C-E8B4-4273-8C6C-6A8EC3091B3C}" srcOrd="10" destOrd="0" presId="urn:microsoft.com/office/officeart/2005/8/layout/list1"/>
    <dgm:cxn modelId="{202157CB-6183-44B0-868B-145B10A8B36A}" type="presParOf" srcId="{E5EECCA3-F875-4B71-92CC-9CCDFB7DBFEF}" destId="{0D5BF154-67BD-42B1-A6F7-AA39A44AE36E}" srcOrd="11" destOrd="0" presId="urn:microsoft.com/office/officeart/2005/8/layout/list1"/>
    <dgm:cxn modelId="{0960180C-D585-4826-9496-A5438DF35CE4}" type="presParOf" srcId="{E5EECCA3-F875-4B71-92CC-9CCDFB7DBFEF}" destId="{35474E96-32C9-41BA-8359-21C4ABE8A169}" srcOrd="12" destOrd="0" presId="urn:microsoft.com/office/officeart/2005/8/layout/list1"/>
    <dgm:cxn modelId="{738A0477-F5DE-4F5E-AA7E-85BE0A91D4AC}" type="presParOf" srcId="{35474E96-32C9-41BA-8359-21C4ABE8A169}" destId="{638D6E8E-0A6D-4E47-AA03-FDCE2858DC6F}" srcOrd="0" destOrd="12" presId="urn:microsoft.com/office/officeart/2005/8/layout/list1"/>
    <dgm:cxn modelId="{847199C8-EF86-4643-A259-1B64A81B4E6B}" type="presOf" srcId="{F80EBE1A-5048-4994-80E8-1D5DB19BC3DF}" destId="{638D6E8E-0A6D-4E47-AA03-FDCE2858DC6F}" srcOrd="0" destOrd="0" presId="urn:microsoft.com/office/officeart/2005/8/layout/list1"/>
    <dgm:cxn modelId="{12824537-BF48-461D-8F7F-D1F3D5E3F744}" type="presParOf" srcId="{35474E96-32C9-41BA-8359-21C4ABE8A169}" destId="{8C8B9BF4-4E10-4D88-98BD-C7EAE2F40500}" srcOrd="1" destOrd="12" presId="urn:microsoft.com/office/officeart/2005/8/layout/list1"/>
    <dgm:cxn modelId="{C7F39CA2-F1F4-4583-A771-409B38A97D91}" type="presOf" srcId="{F80EBE1A-5048-4994-80E8-1D5DB19BC3DF}" destId="{8C8B9BF4-4E10-4D88-98BD-C7EAE2F40500}" srcOrd="0" destOrd="0" presId="urn:microsoft.com/office/officeart/2005/8/layout/list1"/>
    <dgm:cxn modelId="{2A7B4DD6-C1E9-4F4B-B419-8A6813B92D9B}" type="presParOf" srcId="{E5EECCA3-F875-4B71-92CC-9CCDFB7DBFEF}" destId="{96D8B392-9ADF-4FCD-ADB7-741E218324B1}" srcOrd="13" destOrd="0" presId="urn:microsoft.com/office/officeart/2005/8/layout/list1"/>
    <dgm:cxn modelId="{83CB2B74-89D5-4F05-9008-EB196EDBA95A}" type="presParOf" srcId="{E5EECCA3-F875-4B71-92CC-9CCDFB7DBFEF}" destId="{552BD4C3-D97F-41E1-8D67-C450871A85E0}" srcOrd="14" destOrd="0" presId="urn:microsoft.com/office/officeart/2005/8/layout/list1"/>
    <dgm:cxn modelId="{BA0A23EB-2AE0-4C90-A02A-FAC1C110392E}" type="presParOf" srcId="{E5EECCA3-F875-4B71-92CC-9CCDFB7DBFEF}" destId="{5846CDEC-1438-4C99-BD45-0322FB0077AD}" srcOrd="15" destOrd="0" presId="urn:microsoft.com/office/officeart/2005/8/layout/list1"/>
    <dgm:cxn modelId="{D1533032-1B49-4F4F-8F70-66EFE7378BD9}" type="presParOf" srcId="{E5EECCA3-F875-4B71-92CC-9CCDFB7DBFEF}" destId="{24FE9E77-1181-4134-9C44-C431C3D41668}" srcOrd="16" destOrd="0" presId="urn:microsoft.com/office/officeart/2005/8/layout/list1"/>
    <dgm:cxn modelId="{387079B9-95B2-4FB2-8FC1-48ACA5212376}" type="presParOf" srcId="{24FE9E77-1181-4134-9C44-C431C3D41668}" destId="{14818521-0841-402F-8543-851FF5BFA96A}" srcOrd="0" destOrd="16" presId="urn:microsoft.com/office/officeart/2005/8/layout/list1"/>
    <dgm:cxn modelId="{D7EB6DF0-D959-466E-920F-44CF13D41370}" type="presOf" srcId="{4D9B0210-7090-4EB9-BFA9-BA2BF96863DB}" destId="{14818521-0841-402F-8543-851FF5BFA96A}" srcOrd="0" destOrd="0" presId="urn:microsoft.com/office/officeart/2005/8/layout/list1"/>
    <dgm:cxn modelId="{EBAEB221-61EF-49D7-8B6C-D6FD49CDB011}" type="presParOf" srcId="{24FE9E77-1181-4134-9C44-C431C3D41668}" destId="{5A0FC36C-FB51-46A2-A37A-DEC57551700C}" srcOrd="1" destOrd="16" presId="urn:microsoft.com/office/officeart/2005/8/layout/list1"/>
    <dgm:cxn modelId="{2DC3FBD4-E193-4DD7-8EC9-375BDCF5CDCB}" type="presOf" srcId="{4D9B0210-7090-4EB9-BFA9-BA2BF96863DB}" destId="{5A0FC36C-FB51-46A2-A37A-DEC57551700C}" srcOrd="0" destOrd="0" presId="urn:microsoft.com/office/officeart/2005/8/layout/list1"/>
    <dgm:cxn modelId="{192BC27C-8652-44C2-AD36-E75979AAB413}" type="presParOf" srcId="{E5EECCA3-F875-4B71-92CC-9CCDFB7DBFEF}" destId="{69D91E77-E2BE-467E-B647-163075C29D47}" srcOrd="17" destOrd="0" presId="urn:microsoft.com/office/officeart/2005/8/layout/list1"/>
    <dgm:cxn modelId="{4ED7D4B2-F3E5-45C4-A21B-049658A10A56}" type="presParOf" srcId="{E5EECCA3-F875-4B71-92CC-9CCDFB7DBFEF}" destId="{1F4039C6-C48F-4F14-B478-1604551E4FA2}" srcOrd="18"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1" qsCatId="simple" csTypeId="urn:microsoft.com/office/officeart/2005/8/colors/accent1_2" csCatId="accent1" phldr="0"/>
      <dgm:spPr/>
    </dgm:pt>
    <dgm:pt modelId="{3F25DA44-7F3E-4C17-A40B-7F663FDBEA65}">
      <dgm:prSet phldrT="[文本]" phldr="0" custT="1"/>
      <dgm:spPr>
        <a:solidFill>
          <a:srgbClr val="56C0C1"/>
        </a:solidFill>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zh-CN" altLang="en-US" sz="2000" b="1">
              <a:latin typeface="华文楷体" panose="02010600040101010101" charset="-122"/>
              <a:ea typeface="华文楷体" panose="02010600040101010101" charset="-122"/>
            </a:rPr>
            <a:t>分析情境</a:t>
          </a:r>
          <a:r>
            <a:rPr lang="zh-CN" altLang="en-US" sz="2000" b="1">
              <a:latin typeface="华文楷体" panose="02010600040101010101" charset="-122"/>
              <a:ea typeface="华文楷体" panose="02010600040101010101" charset="-122"/>
            </a:rPr>
            <a:t/>
          </a:r>
          <a:endParaRPr lang="zh-CN" altLang="en-US" sz="2000" b="1">
            <a:latin typeface="华文楷体" panose="02010600040101010101" charset="-122"/>
            <a:ea typeface="华文楷体" panose="02010600040101010101" charset="-122"/>
          </a:endParaRPr>
        </a:p>
      </dgm:t>
    </dgm:pt>
    <dgm:pt modelId="{EE9066D1-3403-4469-8E8C-0D40A82430F2}" cxnId="{C352ED74-7658-4A25-9F99-64CFFC79F309}" type="parTrans">
      <dgm:prSet/>
      <dgm:spPr/>
    </dgm:pt>
    <dgm:pt modelId="{8EC5AF5E-9C9F-410A-A755-A3EA5186F948}" cxnId="{C352ED74-7658-4A25-9F99-64CFFC79F309}" type="sibTrans">
      <dgm:prSet/>
      <dgm:spPr/>
      <dgm:t>
        <a:bodyPr/>
        <a:p>
          <a:endParaRPr lang="zh-CN" altLang="en-US"/>
        </a:p>
      </dgm:t>
    </dgm:pt>
    <dgm:pt modelId="{2E2F4D3A-969C-4DB2-9FA9-5C4A40369351}">
      <dgm:prSet phldrT="[文本]" phldr="0" custT="0"/>
      <dgm:spPr>
        <a:solidFill>
          <a:srgbClr val="56C0C1"/>
        </a:solidFill>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zh-CN" altLang="en-US" b="1">
              <a:latin typeface="华文楷体" panose="02010600040101010101" charset="-122"/>
              <a:ea typeface="华文楷体" panose="02010600040101010101" charset="-122"/>
            </a:rPr>
            <a:t>制定目标</a:t>
          </a:r>
          <a:r>
            <a:rPr lang="zh-CN" altLang="en-US" b="1">
              <a:latin typeface="华文楷体" panose="02010600040101010101" charset="-122"/>
              <a:ea typeface="华文楷体" panose="02010600040101010101" charset="-122"/>
            </a:rPr>
            <a:t/>
          </a:r>
          <a:endParaRPr lang="zh-CN" altLang="en-US" b="1">
            <a:latin typeface="华文楷体" panose="02010600040101010101" charset="-122"/>
            <a:ea typeface="华文楷体" panose="02010600040101010101" charset="-122"/>
          </a:endParaRPr>
        </a:p>
      </dgm:t>
    </dgm:pt>
    <dgm:pt modelId="{1E934BFE-4D40-486C-8784-F698A10C4CF5}" cxnId="{19965518-AF99-46B7-A55B-315B684F4505}" type="parTrans">
      <dgm:prSet/>
      <dgm:spPr/>
    </dgm:pt>
    <dgm:pt modelId="{EC1AFF77-9232-4EEB-95CB-85CEAB3B1FC0}" cxnId="{19965518-AF99-46B7-A55B-315B684F4505}" type="sibTrans">
      <dgm:prSet/>
      <dgm:spPr/>
      <dgm:t>
        <a:bodyPr/>
        <a:p>
          <a:endParaRPr lang="zh-CN" altLang="en-US"/>
        </a:p>
      </dgm:t>
    </dgm:pt>
    <dgm:pt modelId="{37B86CFA-59B5-46FA-8A6B-9FB187CE14DF}">
      <dgm:prSet phldrT="[文本]" phldr="0" custT="0"/>
      <dgm:spPr>
        <a:solidFill>
          <a:srgbClr val="56C0C1"/>
        </a:solidFill>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zh-CN" altLang="en-US" b="1">
              <a:latin typeface="华文楷体" panose="02010600040101010101" charset="-122"/>
              <a:ea typeface="华文楷体" panose="02010600040101010101" charset="-122"/>
            </a:rPr>
            <a:t>编制内容</a:t>
          </a:r>
          <a:r>
            <a:rPr lang="zh-CN" altLang="en-US" b="1">
              <a:latin typeface="华文楷体" panose="02010600040101010101" charset="-122"/>
              <a:ea typeface="华文楷体" panose="02010600040101010101" charset="-122"/>
            </a:rPr>
            <a:t/>
          </a:r>
          <a:endParaRPr lang="zh-CN" altLang="en-US" b="1">
            <a:latin typeface="华文楷体" panose="02010600040101010101" charset="-122"/>
            <a:ea typeface="华文楷体" panose="02010600040101010101" charset="-122"/>
          </a:endParaRPr>
        </a:p>
      </dgm:t>
    </dgm:pt>
    <dgm:pt modelId="{9DABF4F3-A9E6-40B1-A863-AC9409CC14BB}" cxnId="{32CDF8A7-59A3-411B-8D19-2DE0080F9E25}" type="parTrans">
      <dgm:prSet/>
      <dgm:spPr/>
    </dgm:pt>
    <dgm:pt modelId="{18EFF3C3-47F9-402B-A3F3-E9310EA281B4}" cxnId="{32CDF8A7-59A3-411B-8D19-2DE0080F9E25}" type="sibTrans">
      <dgm:prSet/>
      <dgm:spPr/>
    </dgm:pt>
    <dgm:pt modelId="{C0476923-9431-4EB4-A64A-8CCC60C26481}">
      <dgm:prSet phldr="0" custT="0"/>
      <dgm:spPr>
        <a:solidFill>
          <a:srgbClr val="56C0C1"/>
        </a:solidFill>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zh-CN" b="1">
              <a:latin typeface="华文楷体" panose="02010600040101010101" charset="-122"/>
              <a:ea typeface="华文楷体" panose="02010600040101010101" charset="-122"/>
            </a:rPr>
            <a:t>园本培训</a:t>
          </a:r>
          <a:r>
            <a:rPr lang="zh-CN" b="1">
              <a:latin typeface="华文楷体" panose="02010600040101010101" charset="-122"/>
              <a:ea typeface="华文楷体" panose="02010600040101010101" charset="-122"/>
            </a:rPr>
            <a:t/>
          </a:r>
          <a:endParaRPr lang="zh-CN" b="1">
            <a:latin typeface="华文楷体" panose="02010600040101010101" charset="-122"/>
            <a:ea typeface="华文楷体" panose="02010600040101010101" charset="-122"/>
          </a:endParaRPr>
        </a:p>
      </dgm:t>
    </dgm:pt>
    <dgm:pt modelId="{D2A4205D-8B6F-481B-B67D-779817CD6959}" cxnId="{94E50F11-E7B5-4DB9-9D77-0C04541F52DF}" type="parTrans">
      <dgm:prSet/>
      <dgm:spPr/>
    </dgm:pt>
    <dgm:pt modelId="{1B34448A-CE69-4828-93CB-29574FA433EA}" cxnId="{94E50F11-E7B5-4DB9-9D77-0C04541F52DF}" type="sibTrans">
      <dgm:prSet/>
      <dgm:spPr/>
    </dgm:pt>
    <dgm:pt modelId="{585FB42C-4541-4839-BD96-895D4A11E7C1}">
      <dgm:prSet phldr="0" custT="0"/>
      <dgm:spPr>
        <a:solidFill>
          <a:srgbClr val="56C0C1"/>
        </a:solidFill>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zh-CN" b="1">
              <a:latin typeface="华文楷体" panose="02010600040101010101" charset="-122"/>
              <a:ea typeface="华文楷体" panose="02010600040101010101" charset="-122"/>
            </a:rPr>
            <a:t>课程实施</a:t>
          </a:r>
          <a:r>
            <a:rPr lang="zh-CN" b="1">
              <a:latin typeface="华文楷体" panose="02010600040101010101" charset="-122"/>
              <a:ea typeface="华文楷体" panose="02010600040101010101" charset="-122"/>
            </a:rPr>
            <a:t/>
          </a:r>
          <a:endParaRPr lang="zh-CN" b="1">
            <a:latin typeface="华文楷体" panose="02010600040101010101" charset="-122"/>
            <a:ea typeface="华文楷体" panose="02010600040101010101" charset="-122"/>
          </a:endParaRPr>
        </a:p>
      </dgm:t>
    </dgm:pt>
    <dgm:pt modelId="{EA32677B-499B-4F91-B241-CB0268D19FA9}" cxnId="{AF092F3B-A2A1-47EA-9196-21A25FEEBC0D}" type="parTrans">
      <dgm:prSet/>
      <dgm:spPr/>
    </dgm:pt>
    <dgm:pt modelId="{E6C6634A-2329-46CC-85BE-6A248CCE34E0}" cxnId="{AF092F3B-A2A1-47EA-9196-21A25FEEBC0D}" type="sibTrans">
      <dgm:prSet/>
      <dgm:spPr/>
    </dgm:pt>
    <dgm:pt modelId="{0A2FCF28-D815-4036-BFC1-59EC7D4BEB0E}">
      <dgm:prSet phldr="0" custT="0"/>
      <dgm:spPr>
        <a:solidFill>
          <a:srgbClr val="56C0C1"/>
        </a:solidFill>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a:lnSpc>
              <a:spcPct val="100000"/>
            </a:lnSpc>
            <a:spcBef>
              <a:spcPct val="0"/>
            </a:spcBef>
            <a:spcAft>
              <a:spcPct val="35000"/>
            </a:spcAft>
          </a:pPr>
          <a:r>
            <a:rPr lang="zh-CN" b="1">
              <a:latin typeface="华文楷体" panose="02010600040101010101" charset="-122"/>
              <a:ea typeface="华文楷体" panose="02010600040101010101" charset="-122"/>
            </a:rPr>
            <a:t>课程评价</a:t>
          </a:r>
          <a:r>
            <a:rPr lang="zh-CN" b="1">
              <a:latin typeface="华文楷体" panose="02010600040101010101" charset="-122"/>
              <a:ea typeface="华文楷体" panose="02010600040101010101" charset="-122"/>
            </a:rPr>
            <a:t/>
          </a:r>
          <a:endParaRPr lang="zh-CN" b="1">
            <a:latin typeface="华文楷体" panose="02010600040101010101" charset="-122"/>
            <a:ea typeface="华文楷体" panose="02010600040101010101" charset="-122"/>
          </a:endParaRPr>
        </a:p>
      </dgm:t>
    </dgm:pt>
    <dgm:pt modelId="{F27F2593-3384-45DB-887F-38E98B1AB057}" cxnId="{F40667AC-BA55-4B1A-8A9F-2CF6E62E7C31}" type="parTrans">
      <dgm:prSet/>
      <dgm:spPr/>
    </dgm:pt>
    <dgm:pt modelId="{D5DB7A35-95DC-4152-888B-DD46B0CBCF62}" cxnId="{F40667AC-BA55-4B1A-8A9F-2CF6E62E7C31}" type="sibTrans">
      <dgm:prSet/>
      <dgm:spPr/>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6">
        <dgm:presLayoutVars>
          <dgm:bulletEnabled val="1"/>
        </dgm:presLayoutVars>
      </dgm:prSet>
      <dgm:spPr/>
    </dgm:pt>
    <dgm:pt modelId="{8A5CF0CE-3323-464D-9C63-05C1BDB053F5}" type="pres">
      <dgm:prSet presAssocID="{8EC5AF5E-9C9F-410A-A755-A3EA5186F948}" presName="sibTrans" presStyleLbl="sibTrans2D1" presStyleIdx="0" presStyleCnt="5"/>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6">
        <dgm:presLayoutVars>
          <dgm:bulletEnabled val="1"/>
        </dgm:presLayoutVars>
      </dgm:prSet>
      <dgm:spPr/>
    </dgm:pt>
    <dgm:pt modelId="{353C3794-50AA-4D44-83C9-CE28317C3317}" type="pres">
      <dgm:prSet presAssocID="{EC1AFF77-9232-4EEB-95CB-85CEAB3B1FC0}" presName="sibTrans" presStyleLbl="sibTrans2D1" presStyleIdx="1" presStyleCnt="5"/>
      <dgm:spPr/>
    </dgm:pt>
    <dgm:pt modelId="{5AFF040D-0639-4120-9E39-DA822CF9F321}" type="pres">
      <dgm:prSet presAssocID="{EC1AFF77-9232-4EEB-95CB-85CEAB3B1FC0}" presName="connectorText" presStyleCnt="0"/>
      <dgm:spPr/>
    </dgm:pt>
    <dgm:pt modelId="{A1E15D63-E1FF-4A28-A04F-A2B65927BC31}" type="pres">
      <dgm:prSet presAssocID="{37B86CFA-59B5-46FA-8A6B-9FB187CE14DF}" presName="node" presStyleLbl="node1" presStyleIdx="2" presStyleCnt="6">
        <dgm:presLayoutVars>
          <dgm:bulletEnabled val="1"/>
        </dgm:presLayoutVars>
      </dgm:prSet>
      <dgm:spPr/>
    </dgm:pt>
    <dgm:pt modelId="{FF44ED14-EE7F-47D5-913B-D20EE4C901E5}" type="pres">
      <dgm:prSet presAssocID="{18EFF3C3-47F9-402B-A3F3-E9310EA281B4}" presName="sibTrans" presStyleLbl="sibTrans2D1" presStyleIdx="2" presStyleCnt="5"/>
      <dgm:spPr/>
    </dgm:pt>
    <dgm:pt modelId="{FBC7EE4B-5E3D-4998-A69E-D735E4FD4D4E}" type="pres">
      <dgm:prSet presAssocID="{18EFF3C3-47F9-402B-A3F3-E9310EA281B4}" presName="connectorText" presStyleCnt="0"/>
      <dgm:spPr/>
    </dgm:pt>
    <dgm:pt modelId="{8B4AAEF8-6DFA-4797-97F6-96104E5E11DC}" type="pres">
      <dgm:prSet presAssocID="{C0476923-9431-4EB4-A64A-8CCC60C26481}" presName="node" presStyleLbl="node1" presStyleIdx="3" presStyleCnt="6">
        <dgm:presLayoutVars>
          <dgm:bulletEnabled val="1"/>
        </dgm:presLayoutVars>
      </dgm:prSet>
      <dgm:spPr/>
    </dgm:pt>
    <dgm:pt modelId="{14428857-6FCF-426D-AF45-E4E8F4B86070}" type="pres">
      <dgm:prSet presAssocID="{1B34448A-CE69-4828-93CB-29574FA433EA}" presName="sibTrans" presStyleLbl="sibTrans2D1" presStyleIdx="3" presStyleCnt="5"/>
      <dgm:spPr/>
    </dgm:pt>
    <dgm:pt modelId="{0833C5A0-1E12-42A4-BB52-AF6610A5508F}" type="pres">
      <dgm:prSet presAssocID="{1B34448A-CE69-4828-93CB-29574FA433EA}" presName="connectorText" presStyleCnt="0"/>
      <dgm:spPr/>
    </dgm:pt>
    <dgm:pt modelId="{580CC3BC-2DA2-4045-AF92-B2D4670EC6A3}" type="pres">
      <dgm:prSet presAssocID="{585FB42C-4541-4839-BD96-895D4A11E7C1}" presName="node" presStyleLbl="node1" presStyleIdx="4" presStyleCnt="6">
        <dgm:presLayoutVars>
          <dgm:bulletEnabled val="1"/>
        </dgm:presLayoutVars>
      </dgm:prSet>
      <dgm:spPr/>
    </dgm:pt>
    <dgm:pt modelId="{99B1CF5A-3253-4499-98E9-EF080460A96E}" type="pres">
      <dgm:prSet presAssocID="{E6C6634A-2329-46CC-85BE-6A248CCE34E0}" presName="sibTrans" presStyleLbl="sibTrans2D1" presStyleIdx="4" presStyleCnt="5"/>
      <dgm:spPr/>
    </dgm:pt>
    <dgm:pt modelId="{E02A3DE5-3114-4F5B-906A-3E925BAB4896}" type="pres">
      <dgm:prSet presAssocID="{E6C6634A-2329-46CC-85BE-6A248CCE34E0}" presName="connectorText" presStyleCnt="0"/>
      <dgm:spPr/>
    </dgm:pt>
    <dgm:pt modelId="{1746780B-D148-4823-BA7B-CFBDD6247C13}" type="pres">
      <dgm:prSet presAssocID="{0A2FCF28-D815-4036-BFC1-59EC7D4BEB0E}" presName="node" presStyleLbl="node1" presStyleIdx="5" presStyleCnt="6">
        <dgm:presLayoutVars>
          <dgm:bulletEnabled val="1"/>
        </dgm:presLayoutVars>
      </dgm:prSet>
      <dgm:spPr/>
    </dgm:pt>
  </dgm:ptLst>
  <dgm:cxnLst>
    <dgm:cxn modelId="{C352ED74-7658-4A25-9F99-64CFFC79F309}" srcId="{8EB1D179-D23D-41D4-AEEF-E4B9FEB06903}" destId="{3F25DA44-7F3E-4C17-A40B-7F663FDBEA65}" srcOrd="0" destOrd="0" parTransId="{EE9066D1-3403-4469-8E8C-0D40A82430F2}" sibTransId="{8EC5AF5E-9C9F-410A-A755-A3EA5186F948}"/>
    <dgm:cxn modelId="{19965518-AF99-46B7-A55B-315B684F4505}" srcId="{8EB1D179-D23D-41D4-AEEF-E4B9FEB06903}" destId="{2E2F4D3A-969C-4DB2-9FA9-5C4A40369351}" srcOrd="1" destOrd="0" parTransId="{1E934BFE-4D40-486C-8784-F698A10C4CF5}" sibTransId="{EC1AFF77-9232-4EEB-95CB-85CEAB3B1FC0}"/>
    <dgm:cxn modelId="{32CDF8A7-59A3-411B-8D19-2DE0080F9E25}" srcId="{8EB1D179-D23D-41D4-AEEF-E4B9FEB06903}" destId="{37B86CFA-59B5-46FA-8A6B-9FB187CE14DF}" srcOrd="2" destOrd="0" parTransId="{9DABF4F3-A9E6-40B1-A863-AC9409CC14BB}" sibTransId="{18EFF3C3-47F9-402B-A3F3-E9310EA281B4}"/>
    <dgm:cxn modelId="{94E50F11-E7B5-4DB9-9D77-0C04541F52DF}" srcId="{8EB1D179-D23D-41D4-AEEF-E4B9FEB06903}" destId="{C0476923-9431-4EB4-A64A-8CCC60C26481}" srcOrd="3" destOrd="0" parTransId="{D2A4205D-8B6F-481B-B67D-779817CD6959}" sibTransId="{1B34448A-CE69-4828-93CB-29574FA433EA}"/>
    <dgm:cxn modelId="{AF092F3B-A2A1-47EA-9196-21A25FEEBC0D}" srcId="{8EB1D179-D23D-41D4-AEEF-E4B9FEB06903}" destId="{585FB42C-4541-4839-BD96-895D4A11E7C1}" srcOrd="4" destOrd="0" parTransId="{EA32677B-499B-4F91-B241-CB0268D19FA9}" sibTransId="{E6C6634A-2329-46CC-85BE-6A248CCE34E0}"/>
    <dgm:cxn modelId="{F40667AC-BA55-4B1A-8A9F-2CF6E62E7C31}" srcId="{8EB1D179-D23D-41D4-AEEF-E4B9FEB06903}" destId="{0A2FCF28-D815-4036-BFC1-59EC7D4BEB0E}" srcOrd="5" destOrd="0" parTransId="{F27F2593-3384-45DB-887F-38E98B1AB057}" sibTransId="{D5DB7A35-95DC-4152-888B-DD46B0CBCF62}"/>
    <dgm:cxn modelId="{F0A45F0E-CE20-47DF-8815-9B514C9B290A}" type="presOf" srcId="{8EB1D179-D23D-41D4-AEEF-E4B9FEB06903}" destId="{BF708676-7EFC-4C81-9D3A-3E677EAC1C7B}" srcOrd="0" destOrd="0" presId="urn:microsoft.com/office/officeart/2005/8/layout/process1"/>
    <dgm:cxn modelId="{38247961-9DC8-4A64-97D0-03922F78D94E}" type="presParOf" srcId="{BF708676-7EFC-4C81-9D3A-3E677EAC1C7B}" destId="{111DEAC9-5D4C-4A6A-A44E-082A26F60596}" srcOrd="0" destOrd="0" presId="urn:microsoft.com/office/officeart/2005/8/layout/process1"/>
    <dgm:cxn modelId="{0F8B12EF-DE9C-48C5-9936-ED9B4658B33D}" type="presOf" srcId="{3F25DA44-7F3E-4C17-A40B-7F663FDBEA65}" destId="{111DEAC9-5D4C-4A6A-A44E-082A26F60596}" srcOrd="0" destOrd="0" presId="urn:microsoft.com/office/officeart/2005/8/layout/process1"/>
    <dgm:cxn modelId="{8E88C757-A04D-4AC4-BADE-FD3E7F70A7FB}" type="presParOf" srcId="{BF708676-7EFC-4C81-9D3A-3E677EAC1C7B}" destId="{8A5CF0CE-3323-464D-9C63-05C1BDB053F5}" srcOrd="1" destOrd="0" presId="urn:microsoft.com/office/officeart/2005/8/layout/process1"/>
    <dgm:cxn modelId="{7B4E9D8D-C043-41B4-B2F6-E7AF65E0AFBE}" type="presOf" srcId="{8EC5AF5E-9C9F-410A-A755-A3EA5186F948}" destId="{8A5CF0CE-3323-464D-9C63-05C1BDB053F5}" srcOrd="0" destOrd="0" presId="urn:microsoft.com/office/officeart/2005/8/layout/process1"/>
    <dgm:cxn modelId="{9B287BDB-59B9-4DF1-B9B8-699AAECC08C9}" type="presParOf" srcId="{8A5CF0CE-3323-464D-9C63-05C1BDB053F5}" destId="{5FA465F6-7607-499F-BFB2-52F4E071FB67}" srcOrd="0" destOrd="1" presId="urn:microsoft.com/office/officeart/2005/8/layout/process1"/>
    <dgm:cxn modelId="{11904605-AFD5-4F42-AA07-FA20D0EED4A8}" type="presOf" srcId="{8EC5AF5E-9C9F-410A-A755-A3EA5186F948}" destId="{5FA465F6-7607-499F-BFB2-52F4E071FB67}" srcOrd="1" destOrd="0" presId="urn:microsoft.com/office/officeart/2005/8/layout/process1"/>
    <dgm:cxn modelId="{7E172157-03BE-48F6-BA1C-68F0F0FAA4D2}" type="presParOf" srcId="{BF708676-7EFC-4C81-9D3A-3E677EAC1C7B}" destId="{552FB8E7-A5FB-4CC3-94C3-CE0BDF19F9F1}" srcOrd="2" destOrd="0" presId="urn:microsoft.com/office/officeart/2005/8/layout/process1"/>
    <dgm:cxn modelId="{B3038A31-17DA-4254-B418-A22352D2259C}" type="presOf" srcId="{2E2F4D3A-969C-4DB2-9FA9-5C4A40369351}" destId="{552FB8E7-A5FB-4CC3-94C3-CE0BDF19F9F1}" srcOrd="0" destOrd="0" presId="urn:microsoft.com/office/officeart/2005/8/layout/process1"/>
    <dgm:cxn modelId="{F2A20E8C-D47A-4283-8F0E-EA814E099CFC}" type="presParOf" srcId="{BF708676-7EFC-4C81-9D3A-3E677EAC1C7B}" destId="{353C3794-50AA-4D44-83C9-CE28317C3317}" srcOrd="3" destOrd="0" presId="urn:microsoft.com/office/officeart/2005/8/layout/process1"/>
    <dgm:cxn modelId="{CF0B594E-71D8-4EFF-AAF6-AF5F1D4FB451}" type="presOf" srcId="{EC1AFF77-9232-4EEB-95CB-85CEAB3B1FC0}" destId="{353C3794-50AA-4D44-83C9-CE28317C3317}" srcOrd="0" destOrd="0" presId="urn:microsoft.com/office/officeart/2005/8/layout/process1"/>
    <dgm:cxn modelId="{BEA8BE7F-F7E6-4F38-B3E0-933FDC8A4ED0}" type="presParOf" srcId="{353C3794-50AA-4D44-83C9-CE28317C3317}" destId="{5AFF040D-0639-4120-9E39-DA822CF9F321}" srcOrd="0" destOrd="3" presId="urn:microsoft.com/office/officeart/2005/8/layout/process1"/>
    <dgm:cxn modelId="{C11FBD88-1F8B-422D-B484-A18551D7BB71}" type="presOf" srcId="{EC1AFF77-9232-4EEB-95CB-85CEAB3B1FC0}" destId="{5AFF040D-0639-4120-9E39-DA822CF9F321}" srcOrd="1" destOrd="0" presId="urn:microsoft.com/office/officeart/2005/8/layout/process1"/>
    <dgm:cxn modelId="{737658D7-9994-48B9-B491-E73F1472043E}" type="presParOf" srcId="{BF708676-7EFC-4C81-9D3A-3E677EAC1C7B}" destId="{A1E15D63-E1FF-4A28-A04F-A2B65927BC31}" srcOrd="4" destOrd="0" presId="urn:microsoft.com/office/officeart/2005/8/layout/process1"/>
    <dgm:cxn modelId="{70C90321-EB49-4E8E-BE05-D239976BA9A9}" type="presOf" srcId="{37B86CFA-59B5-46FA-8A6B-9FB187CE14DF}" destId="{A1E15D63-E1FF-4A28-A04F-A2B65927BC31}" srcOrd="0" destOrd="0" presId="urn:microsoft.com/office/officeart/2005/8/layout/process1"/>
    <dgm:cxn modelId="{FE7208EC-172C-4D5B-B421-230320EDDDFB}" type="presParOf" srcId="{BF708676-7EFC-4C81-9D3A-3E677EAC1C7B}" destId="{FF44ED14-EE7F-47D5-913B-D20EE4C901E5}" srcOrd="5" destOrd="0" presId="urn:microsoft.com/office/officeart/2005/8/layout/process1"/>
    <dgm:cxn modelId="{7B081B6E-34EA-4256-B05E-7975BE7168C3}" type="presOf" srcId="{18EFF3C3-47F9-402B-A3F3-E9310EA281B4}" destId="{FF44ED14-EE7F-47D5-913B-D20EE4C901E5}" srcOrd="0" destOrd="0" presId="urn:microsoft.com/office/officeart/2005/8/layout/process1"/>
    <dgm:cxn modelId="{A1079316-65A9-43B1-9E8F-D2A6E070390F}" type="presParOf" srcId="{FF44ED14-EE7F-47D5-913B-D20EE4C901E5}" destId="{FBC7EE4B-5E3D-4998-A69E-D735E4FD4D4E}" srcOrd="0" destOrd="5" presId="urn:microsoft.com/office/officeart/2005/8/layout/process1"/>
    <dgm:cxn modelId="{9828BFE5-ACE7-4E00-A682-3262D6B254F8}" type="presOf" srcId="{18EFF3C3-47F9-402B-A3F3-E9310EA281B4}" destId="{FBC7EE4B-5E3D-4998-A69E-D735E4FD4D4E}" srcOrd="1" destOrd="0" presId="urn:microsoft.com/office/officeart/2005/8/layout/process1"/>
    <dgm:cxn modelId="{2A51153C-2EF4-4E9A-ABD0-34D940EEF59F}" type="presParOf" srcId="{BF708676-7EFC-4C81-9D3A-3E677EAC1C7B}" destId="{8B4AAEF8-6DFA-4797-97F6-96104E5E11DC}" srcOrd="6" destOrd="0" presId="urn:microsoft.com/office/officeart/2005/8/layout/process1"/>
    <dgm:cxn modelId="{744A6FB9-7710-4DB3-A7FA-4FB5C3AA2DE9}" type="presOf" srcId="{C0476923-9431-4EB4-A64A-8CCC60C26481}" destId="{8B4AAEF8-6DFA-4797-97F6-96104E5E11DC}" srcOrd="0" destOrd="0" presId="urn:microsoft.com/office/officeart/2005/8/layout/process1"/>
    <dgm:cxn modelId="{92EFE3D1-BDBB-43F7-8F70-C46B58EE6623}" type="presParOf" srcId="{BF708676-7EFC-4C81-9D3A-3E677EAC1C7B}" destId="{14428857-6FCF-426D-AF45-E4E8F4B86070}" srcOrd="7" destOrd="0" presId="urn:microsoft.com/office/officeart/2005/8/layout/process1"/>
    <dgm:cxn modelId="{FDB62889-4FC8-45B4-B978-768724762772}" type="presOf" srcId="{1B34448A-CE69-4828-93CB-29574FA433EA}" destId="{14428857-6FCF-426D-AF45-E4E8F4B86070}" srcOrd="0" destOrd="0" presId="urn:microsoft.com/office/officeart/2005/8/layout/process1"/>
    <dgm:cxn modelId="{54D52A8C-E2DA-4C39-ABDF-FA74C77D810C}" type="presParOf" srcId="{14428857-6FCF-426D-AF45-E4E8F4B86070}" destId="{0833C5A0-1E12-42A4-BB52-AF6610A5508F}" srcOrd="0" destOrd="7" presId="urn:microsoft.com/office/officeart/2005/8/layout/process1"/>
    <dgm:cxn modelId="{19CE4417-7036-4B41-8EE1-515F8A74F82E}" type="presOf" srcId="{1B34448A-CE69-4828-93CB-29574FA433EA}" destId="{0833C5A0-1E12-42A4-BB52-AF6610A5508F}" srcOrd="1" destOrd="0" presId="urn:microsoft.com/office/officeart/2005/8/layout/process1"/>
    <dgm:cxn modelId="{2C6729F1-0214-41FC-A85C-78545E281C1F}" type="presParOf" srcId="{BF708676-7EFC-4C81-9D3A-3E677EAC1C7B}" destId="{580CC3BC-2DA2-4045-AF92-B2D4670EC6A3}" srcOrd="8" destOrd="0" presId="urn:microsoft.com/office/officeart/2005/8/layout/process1"/>
    <dgm:cxn modelId="{1E9DD258-3F82-481E-9EE1-18A73D674EE9}" type="presOf" srcId="{585FB42C-4541-4839-BD96-895D4A11E7C1}" destId="{580CC3BC-2DA2-4045-AF92-B2D4670EC6A3}" srcOrd="0" destOrd="0" presId="urn:microsoft.com/office/officeart/2005/8/layout/process1"/>
    <dgm:cxn modelId="{72CF12E1-B0D6-48DC-BE98-735D769AAA9E}" type="presParOf" srcId="{BF708676-7EFC-4C81-9D3A-3E677EAC1C7B}" destId="{99B1CF5A-3253-4499-98E9-EF080460A96E}" srcOrd="9" destOrd="0" presId="urn:microsoft.com/office/officeart/2005/8/layout/process1"/>
    <dgm:cxn modelId="{E24762EE-FE02-412B-AFEF-FD0F2A89D5C0}" type="presOf" srcId="{E6C6634A-2329-46CC-85BE-6A248CCE34E0}" destId="{99B1CF5A-3253-4499-98E9-EF080460A96E}" srcOrd="0" destOrd="0" presId="urn:microsoft.com/office/officeart/2005/8/layout/process1"/>
    <dgm:cxn modelId="{82F8E3E1-534C-46A5-B6FF-580669F2CF80}" type="presParOf" srcId="{99B1CF5A-3253-4499-98E9-EF080460A96E}" destId="{E02A3DE5-3114-4F5B-906A-3E925BAB4896}" srcOrd="0" destOrd="9" presId="urn:microsoft.com/office/officeart/2005/8/layout/process1"/>
    <dgm:cxn modelId="{DEC60959-305D-4209-A96D-B1EA1F797341}" type="presOf" srcId="{E6C6634A-2329-46CC-85BE-6A248CCE34E0}" destId="{E02A3DE5-3114-4F5B-906A-3E925BAB4896}" srcOrd="1" destOrd="0" presId="urn:microsoft.com/office/officeart/2005/8/layout/process1"/>
    <dgm:cxn modelId="{B5DC8D1F-9F00-41EE-A301-1FAAE80292DD}" type="presParOf" srcId="{BF708676-7EFC-4C81-9D3A-3E677EAC1C7B}" destId="{1746780B-D148-4823-BA7B-CFBDD6247C13}" srcOrd="10" destOrd="0" presId="urn:microsoft.com/office/officeart/2005/8/layout/process1"/>
    <dgm:cxn modelId="{142702EE-8ECF-4DB8-ACAA-E885F9E2D7BE}" type="presOf" srcId="{0A2FCF28-D815-4036-BFC1-59EC7D4BEB0E}" destId="{1746780B-D148-4823-BA7B-CFBDD6247C13}"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15931E-1654-4B73-89B2-8E333D9C42E0}"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90DDC401-903F-495B-A387-FFA8A45891F6}">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400" b="1">
              <a:latin typeface="华文楷体" panose="02010600040101010101" charset="-122"/>
              <a:ea typeface="华文楷体" panose="02010600040101010101" charset="-122"/>
            </a:rPr>
            <a:t>从结构化程度来看</a:t>
          </a:r>
          <a:r>
            <a:rPr lang="zh-CN" altLang="en-US" sz="2400" b="1">
              <a:latin typeface="华文楷体" panose="02010600040101010101" charset="-122"/>
              <a:ea typeface="华文楷体" panose="02010600040101010101" charset="-122"/>
            </a:rPr>
            <a:t/>
          </a:r>
          <a:endParaRPr lang="zh-CN" altLang="en-US" sz="2400" b="1">
            <a:latin typeface="华文楷体" panose="02010600040101010101" charset="-122"/>
            <a:ea typeface="华文楷体" panose="02010600040101010101" charset="-122"/>
          </a:endParaRPr>
        </a:p>
      </dgm:t>
    </dgm:pt>
    <dgm:pt modelId="{C8BB0B8A-C63A-4F83-B8DD-3A7CE259E4EE}" cxnId="{E00260A4-63AC-4BE7-9ED8-20E73F43A440}" type="parTrans">
      <dgm:prSet/>
      <dgm:spPr/>
      <dgm:t>
        <a:bodyPr/>
        <a:p>
          <a:endParaRPr lang="zh-CN" altLang="en-US"/>
        </a:p>
      </dgm:t>
    </dgm:pt>
    <dgm:pt modelId="{35E5E878-0907-4014-9CFA-56AEFE6C22E5}" cxnId="{E00260A4-63AC-4BE7-9ED8-20E73F43A440}" type="sibTrans">
      <dgm:prSet/>
      <dgm:spPr/>
      <dgm:t>
        <a:bodyPr/>
        <a:p>
          <a:endParaRPr lang="zh-CN" altLang="en-US"/>
        </a:p>
      </dgm:t>
    </dgm:pt>
    <dgm:pt modelId="{E08CEB0C-E37F-4DCA-A8EA-4B2CD3AD7754}">
      <dgm:prSet phldrT="[文本]"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以教师计划为主</a:t>
          </a:r>
          <a:endParaRPr lang="zh-CN" altLang="en-US" sz="1800">
            <a:latin typeface="华文楷体" panose="02010600040101010101" charset="-122"/>
            <a:ea typeface="华文楷体" panose="02010600040101010101" charset="-122"/>
          </a:endParaRPr>
        </a:p>
      </dgm:t>
    </dgm:pt>
    <dgm:pt modelId="{FB4BCC77-44E9-4065-8A2F-90CD32DE34E3}" cxnId="{9539CCF3-558C-48A2-ADD9-C0F89EDD2CF9}" type="parTrans">
      <dgm:prSet/>
      <dgm:spPr/>
      <dgm:t>
        <a:bodyPr/>
        <a:p>
          <a:endParaRPr lang="zh-CN" altLang="en-US"/>
        </a:p>
      </dgm:t>
    </dgm:pt>
    <dgm:pt modelId="{41FED480-3E2E-47A2-B997-02D527BC8082}" cxnId="{9539CCF3-558C-48A2-ADD9-C0F89EDD2CF9}" type="sibTrans">
      <dgm:prSet/>
      <dgm:spPr/>
      <dgm:t>
        <a:bodyPr/>
        <a:p>
          <a:endParaRPr lang="zh-CN" altLang="en-US"/>
        </a:p>
      </dgm:t>
    </dgm:pt>
    <dgm:pt modelId="{3687A46F-143C-4BD2-95F6-18F011ED910A}">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以幼儿生成的活动为主</a:t>
          </a:r>
          <a:r>
            <a:rPr lang="zh-CN" altLang="en-US" sz="1800">
              <a:latin typeface="华文楷体" panose="02010600040101010101" charset="-122"/>
              <a:ea typeface="华文楷体" panose="02010600040101010101" charset="-122"/>
            </a:rPr>
            <a:t/>
          </a:r>
          <a:endParaRPr lang="zh-CN" altLang="en-US" sz="1800">
            <a:latin typeface="华文楷体" panose="02010600040101010101" charset="-122"/>
            <a:ea typeface="华文楷体" panose="02010600040101010101" charset="-122"/>
          </a:endParaRPr>
        </a:p>
      </dgm:t>
    </dgm:pt>
    <dgm:pt modelId="{3E15DD21-63C0-4D77-8528-D868164D3AB9}" cxnId="{2060FDDC-0253-4253-AD63-05A6D2620550}" type="parTrans">
      <dgm:prSet/>
      <dgm:spPr/>
    </dgm:pt>
    <dgm:pt modelId="{4C52EFB1-48D8-4007-8872-900C14CD5AEB}" cxnId="{2060FDDC-0253-4253-AD63-05A6D2620550}" type="sibTrans">
      <dgm:prSet/>
      <dgm:spPr/>
    </dgm:pt>
    <dgm:pt modelId="{A6685E83-BEEC-49B3-B40A-539E2C0D7A1A}">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400" b="1">
              <a:latin typeface="华文楷体" panose="02010600040101010101" charset="-122"/>
              <a:ea typeface="华文楷体" panose="02010600040101010101" charset="-122"/>
            </a:rPr>
            <a:t>从主题的组织中心来看</a:t>
          </a:r>
          <a:r>
            <a:rPr lang="zh-CN" altLang="en-US" sz="2400" b="1">
              <a:latin typeface="华文楷体" panose="02010600040101010101" charset="-122"/>
              <a:ea typeface="华文楷体" panose="02010600040101010101" charset="-122"/>
            </a:rPr>
            <a:t/>
          </a:r>
          <a:endParaRPr lang="zh-CN" altLang="en-US" sz="2400" b="1">
            <a:latin typeface="华文楷体" panose="02010600040101010101" charset="-122"/>
            <a:ea typeface="华文楷体" panose="02010600040101010101" charset="-122"/>
          </a:endParaRPr>
        </a:p>
      </dgm:t>
    </dgm:pt>
    <dgm:pt modelId="{FECC43A3-D59E-4EE1-9557-8FBB90D5B362}" cxnId="{F5DBE15E-9E9F-499E-BD8E-5BB3475273DC}" type="parTrans">
      <dgm:prSet/>
      <dgm:spPr/>
      <dgm:t>
        <a:bodyPr/>
        <a:p>
          <a:endParaRPr lang="zh-CN" altLang="en-US"/>
        </a:p>
      </dgm:t>
    </dgm:pt>
    <dgm:pt modelId="{68BB6C9A-B7F0-43A0-955B-FC8C4D4009BF}" cxnId="{F5DBE15E-9E9F-499E-BD8E-5BB3475273DC}" type="sibTrans">
      <dgm:prSet/>
      <dgm:spPr/>
      <dgm:t>
        <a:bodyPr/>
        <a:p>
          <a:endParaRPr lang="zh-CN" altLang="en-US"/>
        </a:p>
      </dgm:t>
    </dgm:pt>
    <dgm:pt modelId="{CBA50553-63FA-4B5A-9888-EDDBA06CA593}">
      <dgm:prSet phldrT="[文本]"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以某一个或两个学科或领域为组织中心</a:t>
          </a:r>
          <a:endParaRPr lang="zh-CN" altLang="en-US" sz="1800">
            <a:latin typeface="华文楷体" panose="02010600040101010101" charset="-122"/>
            <a:ea typeface="华文楷体" panose="02010600040101010101" charset="-122"/>
          </a:endParaRPr>
        </a:p>
      </dgm:t>
    </dgm:pt>
    <dgm:pt modelId="{73E2772F-165D-4B56-ACC2-969CBF53B0A8}" cxnId="{41FD9B1B-369B-40B3-99DF-E4503F325794}" type="parTrans">
      <dgm:prSet/>
      <dgm:spPr/>
      <dgm:t>
        <a:bodyPr/>
        <a:p>
          <a:endParaRPr lang="zh-CN" altLang="en-US"/>
        </a:p>
      </dgm:t>
    </dgm:pt>
    <dgm:pt modelId="{7BFD1607-7356-4D3D-A829-75D002A3A4B0}" cxnId="{41FD9B1B-369B-40B3-99DF-E4503F325794}" type="sibTrans">
      <dgm:prSet/>
      <dgm:spPr/>
      <dgm:t>
        <a:bodyPr/>
        <a:p>
          <a:endParaRPr lang="zh-CN" altLang="en-US"/>
        </a:p>
      </dgm:t>
    </dgm:pt>
    <dgm:pt modelId="{C2FF3D7A-0E84-4ED7-86AA-5E99064939B7}">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以生活事件为组织中心</a:t>
          </a:r>
          <a:endParaRPr lang="zh-CN" altLang="en-US" sz="1800">
            <a:latin typeface="华文楷体" panose="02010600040101010101" charset="-122"/>
            <a:ea typeface="华文楷体" panose="02010600040101010101" charset="-122"/>
          </a:endParaRPr>
        </a:p>
      </dgm:t>
    </dgm:pt>
    <dgm:pt modelId="{3864EF3D-D28D-4C8D-A2E0-82CBFFB05173}" cxnId="{06BD4BC7-C740-4106-AB21-304FF253B88E}" type="parTrans">
      <dgm:prSet/>
      <dgm:spPr/>
    </dgm:pt>
    <dgm:pt modelId="{52BD5992-EB08-4E4E-838A-AF9D013CE3A5}" cxnId="{06BD4BC7-C740-4106-AB21-304FF253B88E}" type="sibTrans">
      <dgm:prSet/>
      <dgm:spPr/>
    </dgm:pt>
    <dgm:pt modelId="{55A88AE5-00AF-44D6-BB1E-B4406C4DE4D0}">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以自然环境为组织中心</a:t>
          </a:r>
          <a:endParaRPr lang="zh-CN" altLang="en-US" sz="1800">
            <a:latin typeface="华文楷体" panose="02010600040101010101" charset="-122"/>
            <a:ea typeface="华文楷体" panose="02010600040101010101" charset="-122"/>
          </a:endParaRPr>
        </a:p>
      </dgm:t>
    </dgm:pt>
    <dgm:pt modelId="{C0618F64-9027-4C1E-A1DD-6C03DE0D7430}" cxnId="{83A6BF31-40CF-4483-BA1D-4EDAFB9EAC3D}" type="parTrans">
      <dgm:prSet/>
      <dgm:spPr/>
    </dgm:pt>
    <dgm:pt modelId="{30761F4C-E526-44D5-A977-EBDFA58B7BB3}" cxnId="{83A6BF31-40CF-4483-BA1D-4EDAFB9EAC3D}" type="sibTrans">
      <dgm:prSet/>
      <dgm:spPr/>
    </dgm:pt>
    <dgm:pt modelId="{6AAB3BB7-2E05-4C58-A695-ACF42ED684DB}">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以文学作品为组织中心</a:t>
          </a:r>
          <a:r>
            <a:rPr lang="zh-CN" altLang="en-US" sz="1800">
              <a:latin typeface="华文楷体" panose="02010600040101010101" charset="-122"/>
              <a:ea typeface="华文楷体" panose="02010600040101010101" charset="-122"/>
            </a:rPr>
            <a:t/>
          </a:r>
          <a:endParaRPr lang="zh-CN" altLang="en-US" sz="1800">
            <a:latin typeface="华文楷体" panose="02010600040101010101" charset="-122"/>
            <a:ea typeface="华文楷体" panose="02010600040101010101" charset="-122"/>
          </a:endParaRPr>
        </a:p>
      </dgm:t>
    </dgm:pt>
    <dgm:pt modelId="{9D411B91-181D-4C5A-B1FA-642AD284D6AD}" cxnId="{DF870141-2A9A-48D5-A3DD-F75680F48A47}" type="parTrans">
      <dgm:prSet/>
      <dgm:spPr/>
    </dgm:pt>
    <dgm:pt modelId="{1791A11A-B69C-4738-A509-BA2EA593A953}" cxnId="{DF870141-2A9A-48D5-A3DD-F75680F48A47}" type="sibTrans">
      <dgm:prSet/>
      <dgm:spPr/>
    </dgm:pt>
    <dgm:pt modelId="{C8DDDFA1-AF37-4444-AAEB-D51CEE212719}">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400">
              <a:latin typeface="华文新魏" panose="02010800040101010101" charset="-122"/>
              <a:ea typeface="华文新魏" panose="02010800040101010101" charset="-122"/>
            </a:rPr>
            <a:t>从主题的创新程度上来看</a:t>
          </a:r>
          <a:r>
            <a:rPr lang="zh-CN" altLang="en-US" sz="2400">
              <a:latin typeface="华文新魏" panose="02010800040101010101" charset="-122"/>
              <a:ea typeface="华文新魏" panose="02010800040101010101" charset="-122"/>
            </a:rPr>
            <a:t/>
          </a:r>
          <a:endParaRPr lang="zh-CN" altLang="en-US" sz="2400">
            <a:latin typeface="华文新魏" panose="02010800040101010101" charset="-122"/>
            <a:ea typeface="华文新魏" panose="02010800040101010101" charset="-122"/>
          </a:endParaRPr>
        </a:p>
      </dgm:t>
    </dgm:pt>
    <dgm:pt modelId="{26EA520A-5891-4EBA-B2AD-1840663D8C07}" cxnId="{CE0B0B87-7D91-4DDD-9CCD-3EA7C4A774CB}" type="parTrans">
      <dgm:prSet/>
      <dgm:spPr/>
      <dgm:t>
        <a:bodyPr/>
        <a:p>
          <a:endParaRPr lang="zh-CN" altLang="en-US"/>
        </a:p>
      </dgm:t>
    </dgm:pt>
    <dgm:pt modelId="{CE2287C8-6424-4771-88FD-4DADE15C5A04}" cxnId="{CE0B0B87-7D91-4DDD-9CCD-3EA7C4A774CB}" type="sibTrans">
      <dgm:prSet/>
      <dgm:spPr/>
      <dgm:t>
        <a:bodyPr/>
        <a:p>
          <a:endParaRPr lang="zh-CN" altLang="en-US"/>
        </a:p>
      </dgm:t>
    </dgm:pt>
    <dgm:pt modelId="{5AA02751-379E-46DB-884A-F23ACBC498EE}">
      <dgm:prSet phldrT="[文本]"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照搬型</a:t>
          </a:r>
          <a:endParaRPr lang="zh-CN" altLang="en-US" sz="1800">
            <a:latin typeface="华文楷体" panose="02010600040101010101" charset="-122"/>
            <a:ea typeface="华文楷体" panose="02010600040101010101" charset="-122"/>
          </a:endParaRPr>
        </a:p>
      </dgm:t>
    </dgm:pt>
    <dgm:pt modelId="{D0D77647-95BE-4607-B2F0-006D9CAB8F0E}" cxnId="{702F4006-5CC7-49C9-B009-8FD7E20D7D5D}" type="parTrans">
      <dgm:prSet/>
      <dgm:spPr/>
      <dgm:t>
        <a:bodyPr/>
        <a:p>
          <a:endParaRPr lang="zh-CN" altLang="en-US"/>
        </a:p>
      </dgm:t>
    </dgm:pt>
    <dgm:pt modelId="{3DBF6B9F-A188-4D67-ABE8-0633561FA9E5}" cxnId="{702F4006-5CC7-49C9-B009-8FD7E20D7D5D}" type="sibTrans">
      <dgm:prSet/>
      <dgm:spPr/>
      <dgm:t>
        <a:bodyPr/>
        <a:p>
          <a:endParaRPr lang="zh-CN" altLang="en-US"/>
        </a:p>
      </dgm:t>
    </dgm:pt>
    <dgm:pt modelId="{EFBAB3E6-B2F7-4192-BB42-1659D7E9E458}">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结合型</a:t>
          </a:r>
          <a:endParaRPr lang="zh-CN" altLang="en-US" sz="1800">
            <a:latin typeface="华文楷体" panose="02010600040101010101" charset="-122"/>
            <a:ea typeface="华文楷体" panose="02010600040101010101" charset="-122"/>
          </a:endParaRPr>
        </a:p>
      </dgm:t>
    </dgm:pt>
    <dgm:pt modelId="{9ACEC584-2050-49E4-8135-074B7A95FAAA}" cxnId="{5073A171-57A0-4B89-B4BD-8F55608BC354}" type="parTrans">
      <dgm:prSet/>
      <dgm:spPr/>
    </dgm:pt>
    <dgm:pt modelId="{E081E652-2733-45BF-8F20-8B3D401587CD}" cxnId="{5073A171-57A0-4B89-B4BD-8F55608BC354}" type="sibTrans">
      <dgm:prSet/>
      <dgm:spPr/>
    </dgm:pt>
    <dgm:pt modelId="{3FC6DDCB-3F41-487E-AD0B-3D67E76E30B0}">
      <dgm:prSet phldr="0" custT="1"/>
      <dgm:spPr/>
      <dgm:t>
        <a:bodyPr vert="horz" wrap="square"/>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a:lnSpc>
              <a:spcPct val="100000"/>
            </a:lnSpc>
            <a:spcBef>
              <a:spcPct val="0"/>
            </a:spcBef>
            <a:spcAft>
              <a:spcPct val="15000"/>
            </a:spcAft>
          </a:pPr>
          <a:r>
            <a:rPr lang="zh-CN" altLang="en-US" sz="1800">
              <a:latin typeface="华文楷体" panose="02010600040101010101" charset="-122"/>
              <a:ea typeface="华文楷体" panose="02010600040101010101" charset="-122"/>
            </a:rPr>
            <a:t>探究型</a:t>
          </a:r>
          <a:r>
            <a:rPr lang="zh-CN" altLang="en-US" sz="1800">
              <a:latin typeface="华文楷体" panose="02010600040101010101" charset="-122"/>
              <a:ea typeface="华文楷体" panose="02010600040101010101" charset="-122"/>
            </a:rPr>
            <a:t/>
          </a:r>
          <a:endParaRPr lang="zh-CN" altLang="en-US" sz="1800">
            <a:latin typeface="华文楷体" panose="02010600040101010101" charset="-122"/>
            <a:ea typeface="华文楷体" panose="02010600040101010101" charset="-122"/>
          </a:endParaRPr>
        </a:p>
      </dgm:t>
    </dgm:pt>
    <dgm:pt modelId="{244B7F00-97BB-422C-BF56-206FDC3A524E}" cxnId="{08B5C394-817E-48DD-8C9C-C82286E9771A}" type="parTrans">
      <dgm:prSet/>
      <dgm:spPr/>
    </dgm:pt>
    <dgm:pt modelId="{BB4D2096-09CC-44DC-BBF2-E868679B009A}" cxnId="{08B5C394-817E-48DD-8C9C-C82286E9771A}" type="sibTrans">
      <dgm:prSet/>
      <dgm:spPr/>
    </dgm:pt>
    <dgm:pt modelId="{D5935282-3C7C-4F88-A1AE-C27DB8591514}" type="pres">
      <dgm:prSet presAssocID="{2E15931E-1654-4B73-89B2-8E333D9C42E0}" presName="Name0" presStyleCnt="0">
        <dgm:presLayoutVars>
          <dgm:dir/>
          <dgm:animLvl val="lvl"/>
          <dgm:resizeHandles val="exact"/>
        </dgm:presLayoutVars>
      </dgm:prSet>
      <dgm:spPr/>
    </dgm:pt>
    <dgm:pt modelId="{E61486FD-113E-4C87-8ADF-B1A8E2A84801}" type="pres">
      <dgm:prSet presAssocID="{90DDC401-903F-495B-A387-FFA8A45891F6}" presName="linNode" presStyleCnt="0"/>
      <dgm:spPr/>
    </dgm:pt>
    <dgm:pt modelId="{96BE2B31-D87C-43E1-BE64-4C27B13F4AA4}" type="pres">
      <dgm:prSet presAssocID="{90DDC401-903F-495B-A387-FFA8A45891F6}" presName="parentText" presStyleLbl="node1" presStyleIdx="0" presStyleCnt="3">
        <dgm:presLayoutVars>
          <dgm:chMax val="1"/>
          <dgm:bulletEnabled val="1"/>
        </dgm:presLayoutVars>
      </dgm:prSet>
      <dgm:spPr/>
    </dgm:pt>
    <dgm:pt modelId="{DD9406C3-FC80-4468-A55B-122D744D43F0}" type="pres">
      <dgm:prSet presAssocID="{90DDC401-903F-495B-A387-FFA8A45891F6}" presName="descendantText" presStyleLbl="alignAccFollowNode1" presStyleIdx="0" presStyleCnt="3">
        <dgm:presLayoutVars>
          <dgm:bulletEnabled val="1"/>
        </dgm:presLayoutVars>
      </dgm:prSet>
      <dgm:spPr/>
    </dgm:pt>
    <dgm:pt modelId="{F1941F29-E51C-4282-956D-50CFAFAEB9B8}" type="pres">
      <dgm:prSet presAssocID="{35E5E878-0907-4014-9CFA-56AEFE6C22E5}" presName="sp" presStyleCnt="0"/>
      <dgm:spPr/>
    </dgm:pt>
    <dgm:pt modelId="{B589D1EC-5156-4FB2-BB1C-8E1290A868B9}" type="pres">
      <dgm:prSet presAssocID="{A6685E83-BEEC-49B3-B40A-539E2C0D7A1A}" presName="linNode" presStyleCnt="0"/>
      <dgm:spPr/>
    </dgm:pt>
    <dgm:pt modelId="{EBD335B5-8308-49CB-9630-99D852747B1F}" type="pres">
      <dgm:prSet presAssocID="{A6685E83-BEEC-49B3-B40A-539E2C0D7A1A}" presName="parentText" presStyleLbl="node1" presStyleIdx="1" presStyleCnt="3">
        <dgm:presLayoutVars>
          <dgm:chMax val="1"/>
          <dgm:bulletEnabled val="1"/>
        </dgm:presLayoutVars>
      </dgm:prSet>
      <dgm:spPr/>
    </dgm:pt>
    <dgm:pt modelId="{6EB2A58E-CA03-4F76-94B6-D8FE50231963}" type="pres">
      <dgm:prSet presAssocID="{A6685E83-BEEC-49B3-B40A-539E2C0D7A1A}" presName="descendantText" presStyleLbl="alignAccFollowNode1" presStyleIdx="1" presStyleCnt="3">
        <dgm:presLayoutVars>
          <dgm:bulletEnabled val="1"/>
        </dgm:presLayoutVars>
      </dgm:prSet>
      <dgm:spPr/>
    </dgm:pt>
    <dgm:pt modelId="{A76EE5BB-CBA4-4DD9-BFB7-3F3F246C9BF0}" type="pres">
      <dgm:prSet presAssocID="{68BB6C9A-B7F0-43A0-955B-FC8C4D4009BF}" presName="sp" presStyleCnt="0"/>
      <dgm:spPr/>
    </dgm:pt>
    <dgm:pt modelId="{2BB2A428-FB05-47E5-AC5F-C6A7936A9AC0}" type="pres">
      <dgm:prSet presAssocID="{C8DDDFA1-AF37-4444-AAEB-D51CEE212719}" presName="linNode" presStyleCnt="0"/>
      <dgm:spPr/>
    </dgm:pt>
    <dgm:pt modelId="{B093CE78-670B-40EB-95CF-315E334D550F}" type="pres">
      <dgm:prSet presAssocID="{C8DDDFA1-AF37-4444-AAEB-D51CEE212719}" presName="parentText" presStyleLbl="node1" presStyleIdx="2" presStyleCnt="3">
        <dgm:presLayoutVars>
          <dgm:chMax val="1"/>
          <dgm:bulletEnabled val="1"/>
        </dgm:presLayoutVars>
      </dgm:prSet>
      <dgm:spPr/>
    </dgm:pt>
    <dgm:pt modelId="{64028F0D-BE57-4642-92F7-303D4E45C524}" type="pres">
      <dgm:prSet presAssocID="{C8DDDFA1-AF37-4444-AAEB-D51CEE212719}" presName="descendantText" presStyleLbl="alignAccFollowNode1" presStyleIdx="2" presStyleCnt="3">
        <dgm:presLayoutVars>
          <dgm:bulletEnabled val="1"/>
        </dgm:presLayoutVars>
      </dgm:prSet>
      <dgm:spPr/>
    </dgm:pt>
  </dgm:ptLst>
  <dgm:cxnLst>
    <dgm:cxn modelId="{E00260A4-63AC-4BE7-9ED8-20E73F43A440}" srcId="{2E15931E-1654-4B73-89B2-8E333D9C42E0}" destId="{90DDC401-903F-495B-A387-FFA8A45891F6}" srcOrd="0" destOrd="0" parTransId="{C8BB0B8A-C63A-4F83-B8DD-3A7CE259E4EE}" sibTransId="{35E5E878-0907-4014-9CFA-56AEFE6C22E5}"/>
    <dgm:cxn modelId="{9539CCF3-558C-48A2-ADD9-C0F89EDD2CF9}" srcId="{90DDC401-903F-495B-A387-FFA8A45891F6}" destId="{E08CEB0C-E37F-4DCA-A8EA-4B2CD3AD7754}" srcOrd="0" destOrd="0" parTransId="{FB4BCC77-44E9-4065-8A2F-90CD32DE34E3}" sibTransId="{41FED480-3E2E-47A2-B997-02D527BC8082}"/>
    <dgm:cxn modelId="{2060FDDC-0253-4253-AD63-05A6D2620550}" srcId="{90DDC401-903F-495B-A387-FFA8A45891F6}" destId="{3687A46F-143C-4BD2-95F6-18F011ED910A}" srcOrd="1" destOrd="0" parTransId="{3E15DD21-63C0-4D77-8528-D868164D3AB9}" sibTransId="{4C52EFB1-48D8-4007-8872-900C14CD5AEB}"/>
    <dgm:cxn modelId="{F5DBE15E-9E9F-499E-BD8E-5BB3475273DC}" srcId="{2E15931E-1654-4B73-89B2-8E333D9C42E0}" destId="{A6685E83-BEEC-49B3-B40A-539E2C0D7A1A}" srcOrd="1" destOrd="0" parTransId="{FECC43A3-D59E-4EE1-9557-8FBB90D5B362}" sibTransId="{68BB6C9A-B7F0-43A0-955B-FC8C4D4009BF}"/>
    <dgm:cxn modelId="{41FD9B1B-369B-40B3-99DF-E4503F325794}" srcId="{A6685E83-BEEC-49B3-B40A-539E2C0D7A1A}" destId="{CBA50553-63FA-4B5A-9888-EDDBA06CA593}" srcOrd="0" destOrd="1" parTransId="{73E2772F-165D-4B56-ACC2-969CBF53B0A8}" sibTransId="{7BFD1607-7356-4D3D-A829-75D002A3A4B0}"/>
    <dgm:cxn modelId="{06BD4BC7-C740-4106-AB21-304FF253B88E}" srcId="{A6685E83-BEEC-49B3-B40A-539E2C0D7A1A}" destId="{C2FF3D7A-0E84-4ED7-86AA-5E99064939B7}" srcOrd="1" destOrd="1" parTransId="{3864EF3D-D28D-4C8D-A2E0-82CBFFB05173}" sibTransId="{52BD5992-EB08-4E4E-838A-AF9D013CE3A5}"/>
    <dgm:cxn modelId="{83A6BF31-40CF-4483-BA1D-4EDAFB9EAC3D}" srcId="{A6685E83-BEEC-49B3-B40A-539E2C0D7A1A}" destId="{55A88AE5-00AF-44D6-BB1E-B4406C4DE4D0}" srcOrd="2" destOrd="1" parTransId="{C0618F64-9027-4C1E-A1DD-6C03DE0D7430}" sibTransId="{30761F4C-E526-44D5-A977-EBDFA58B7BB3}"/>
    <dgm:cxn modelId="{DF870141-2A9A-48D5-A3DD-F75680F48A47}" srcId="{A6685E83-BEEC-49B3-B40A-539E2C0D7A1A}" destId="{6AAB3BB7-2E05-4C58-A695-ACF42ED684DB}" srcOrd="3" destOrd="1" parTransId="{9D411B91-181D-4C5A-B1FA-642AD284D6AD}" sibTransId="{1791A11A-B69C-4738-A509-BA2EA593A953}"/>
    <dgm:cxn modelId="{CE0B0B87-7D91-4DDD-9CCD-3EA7C4A774CB}" srcId="{2E15931E-1654-4B73-89B2-8E333D9C42E0}" destId="{C8DDDFA1-AF37-4444-AAEB-D51CEE212719}" srcOrd="2" destOrd="0" parTransId="{26EA520A-5891-4EBA-B2AD-1840663D8C07}" sibTransId="{CE2287C8-6424-4771-88FD-4DADE15C5A04}"/>
    <dgm:cxn modelId="{702F4006-5CC7-49C9-B009-8FD7E20D7D5D}" srcId="{C8DDDFA1-AF37-4444-AAEB-D51CEE212719}" destId="{5AA02751-379E-46DB-884A-F23ACBC498EE}" srcOrd="0" destOrd="2" parTransId="{D0D77647-95BE-4607-B2F0-006D9CAB8F0E}" sibTransId="{3DBF6B9F-A188-4D67-ABE8-0633561FA9E5}"/>
    <dgm:cxn modelId="{5073A171-57A0-4B89-B4BD-8F55608BC354}" srcId="{C8DDDFA1-AF37-4444-AAEB-D51CEE212719}" destId="{EFBAB3E6-B2F7-4192-BB42-1659D7E9E458}" srcOrd="1" destOrd="2" parTransId="{9ACEC584-2050-49E4-8135-074B7A95FAAA}" sibTransId="{E081E652-2733-45BF-8F20-8B3D401587CD}"/>
    <dgm:cxn modelId="{08B5C394-817E-48DD-8C9C-C82286E9771A}" srcId="{C8DDDFA1-AF37-4444-AAEB-D51CEE212719}" destId="{3FC6DDCB-3F41-487E-AD0B-3D67E76E30B0}" srcOrd="2" destOrd="2" parTransId="{244B7F00-97BB-422C-BF56-206FDC3A524E}" sibTransId="{BB4D2096-09CC-44DC-BBF2-E868679B009A}"/>
    <dgm:cxn modelId="{5594E685-8D90-4BC8-A576-C9AF1A3D69CC}" type="presOf" srcId="{2E15931E-1654-4B73-89B2-8E333D9C42E0}" destId="{D5935282-3C7C-4F88-A1AE-C27DB8591514}" srcOrd="0" destOrd="0" presId="urn:microsoft.com/office/officeart/2005/8/layout/vList5"/>
    <dgm:cxn modelId="{1B11DFA1-8BD7-4AC7-99DD-373E4E6A14C9}" type="presParOf" srcId="{D5935282-3C7C-4F88-A1AE-C27DB8591514}" destId="{E61486FD-113E-4C87-8ADF-B1A8E2A84801}" srcOrd="0" destOrd="0" presId="urn:microsoft.com/office/officeart/2005/8/layout/vList5"/>
    <dgm:cxn modelId="{955143CA-D4FA-4622-8616-0F2D043DE751}" type="presParOf" srcId="{E61486FD-113E-4C87-8ADF-B1A8E2A84801}" destId="{96BE2B31-D87C-43E1-BE64-4C27B13F4AA4}" srcOrd="0" destOrd="0" presId="urn:microsoft.com/office/officeart/2005/8/layout/vList5"/>
    <dgm:cxn modelId="{1D4807EE-535D-4648-8CE7-5C55A3A6065F}" type="presOf" srcId="{90DDC401-903F-495B-A387-FFA8A45891F6}" destId="{96BE2B31-D87C-43E1-BE64-4C27B13F4AA4}" srcOrd="0" destOrd="0" presId="urn:microsoft.com/office/officeart/2005/8/layout/vList5"/>
    <dgm:cxn modelId="{E78B9814-18FF-48F0-A46C-2494A98E4A11}" type="presParOf" srcId="{E61486FD-113E-4C87-8ADF-B1A8E2A84801}" destId="{DD9406C3-FC80-4468-A55B-122D744D43F0}" srcOrd="1" destOrd="0" presId="urn:microsoft.com/office/officeart/2005/8/layout/vList5"/>
    <dgm:cxn modelId="{71D3799E-1060-4A84-B300-CFE62B778919}" type="presOf" srcId="{E08CEB0C-E37F-4DCA-A8EA-4B2CD3AD7754}" destId="{DD9406C3-FC80-4468-A55B-122D744D43F0}" srcOrd="0" destOrd="0" presId="urn:microsoft.com/office/officeart/2005/8/layout/vList5"/>
    <dgm:cxn modelId="{AD6985F9-4F2E-4DF8-9B17-1F9B2E3D2948}" type="presOf" srcId="{3687A46F-143C-4BD2-95F6-18F011ED910A}" destId="{DD9406C3-FC80-4468-A55B-122D744D43F0}" srcOrd="0" destOrd="1" presId="urn:microsoft.com/office/officeart/2005/8/layout/vList5"/>
    <dgm:cxn modelId="{D6603283-9BD9-4405-9F6B-A61E0F2FAF2D}" type="presParOf" srcId="{D5935282-3C7C-4F88-A1AE-C27DB8591514}" destId="{F1941F29-E51C-4282-956D-50CFAFAEB9B8}" srcOrd="1" destOrd="0" presId="urn:microsoft.com/office/officeart/2005/8/layout/vList5"/>
    <dgm:cxn modelId="{47F1B60C-23EC-4215-A2D9-B31152A8ADDD}" type="presParOf" srcId="{D5935282-3C7C-4F88-A1AE-C27DB8591514}" destId="{B589D1EC-5156-4FB2-BB1C-8E1290A868B9}" srcOrd="2" destOrd="0" presId="urn:microsoft.com/office/officeart/2005/8/layout/vList5"/>
    <dgm:cxn modelId="{5B830541-659D-47F0-9972-717BF002146B}" type="presParOf" srcId="{B589D1EC-5156-4FB2-BB1C-8E1290A868B9}" destId="{EBD335B5-8308-49CB-9630-99D852747B1F}" srcOrd="0" destOrd="2" presId="urn:microsoft.com/office/officeart/2005/8/layout/vList5"/>
    <dgm:cxn modelId="{E703739C-2612-4B26-BCE1-21929570C629}" type="presOf" srcId="{A6685E83-BEEC-49B3-B40A-539E2C0D7A1A}" destId="{EBD335B5-8308-49CB-9630-99D852747B1F}" srcOrd="0" destOrd="0" presId="urn:microsoft.com/office/officeart/2005/8/layout/vList5"/>
    <dgm:cxn modelId="{6D8BF31F-DAB4-4A00-B0EC-CFD9AD5E1101}" type="presParOf" srcId="{B589D1EC-5156-4FB2-BB1C-8E1290A868B9}" destId="{6EB2A58E-CA03-4F76-94B6-D8FE50231963}" srcOrd="1" destOrd="2" presId="urn:microsoft.com/office/officeart/2005/8/layout/vList5"/>
    <dgm:cxn modelId="{26A1B8D2-4715-4009-90C0-78ABBE85BE87}" type="presOf" srcId="{CBA50553-63FA-4B5A-9888-EDDBA06CA593}" destId="{6EB2A58E-CA03-4F76-94B6-D8FE50231963}" srcOrd="0" destOrd="0" presId="urn:microsoft.com/office/officeart/2005/8/layout/vList5"/>
    <dgm:cxn modelId="{11336DF9-8D30-4A81-8FBD-C7430457AEAC}" type="presOf" srcId="{C2FF3D7A-0E84-4ED7-86AA-5E99064939B7}" destId="{6EB2A58E-CA03-4F76-94B6-D8FE50231963}" srcOrd="0" destOrd="1" presId="urn:microsoft.com/office/officeart/2005/8/layout/vList5"/>
    <dgm:cxn modelId="{85C19B82-2B7A-491D-ACA9-E55CA2C6222C}" type="presOf" srcId="{55A88AE5-00AF-44D6-BB1E-B4406C4DE4D0}" destId="{6EB2A58E-CA03-4F76-94B6-D8FE50231963}" srcOrd="0" destOrd="2" presId="urn:microsoft.com/office/officeart/2005/8/layout/vList5"/>
    <dgm:cxn modelId="{F225EDEB-1479-4DBC-B763-F265CF8B9767}" type="presOf" srcId="{6AAB3BB7-2E05-4C58-A695-ACF42ED684DB}" destId="{6EB2A58E-CA03-4F76-94B6-D8FE50231963}" srcOrd="0" destOrd="3" presId="urn:microsoft.com/office/officeart/2005/8/layout/vList5"/>
    <dgm:cxn modelId="{846223DE-5BD5-4CEB-8FE0-05C81B22E131}" type="presParOf" srcId="{D5935282-3C7C-4F88-A1AE-C27DB8591514}" destId="{A76EE5BB-CBA4-4DD9-BFB7-3F3F246C9BF0}" srcOrd="3" destOrd="0" presId="urn:microsoft.com/office/officeart/2005/8/layout/vList5"/>
    <dgm:cxn modelId="{70FF31DD-4F7D-41FC-8CFB-0BFD1D80058A}" type="presParOf" srcId="{D5935282-3C7C-4F88-A1AE-C27DB8591514}" destId="{2BB2A428-FB05-47E5-AC5F-C6A7936A9AC0}" srcOrd="4" destOrd="0" presId="urn:microsoft.com/office/officeart/2005/8/layout/vList5"/>
    <dgm:cxn modelId="{469CB138-B2D7-473D-B065-06E5F5F5D1FC}" type="presParOf" srcId="{2BB2A428-FB05-47E5-AC5F-C6A7936A9AC0}" destId="{B093CE78-670B-40EB-95CF-315E334D550F}" srcOrd="0" destOrd="4" presId="urn:microsoft.com/office/officeart/2005/8/layout/vList5"/>
    <dgm:cxn modelId="{94EA9732-98EA-4E9F-AE7C-3F2AA3DA7E1E}" type="presOf" srcId="{C8DDDFA1-AF37-4444-AAEB-D51CEE212719}" destId="{B093CE78-670B-40EB-95CF-315E334D550F}" srcOrd="0" destOrd="0" presId="urn:microsoft.com/office/officeart/2005/8/layout/vList5"/>
    <dgm:cxn modelId="{9C27F225-876E-4E74-AED6-3D1A280FACD0}" type="presParOf" srcId="{2BB2A428-FB05-47E5-AC5F-C6A7936A9AC0}" destId="{64028F0D-BE57-4642-92F7-303D4E45C524}" srcOrd="1" destOrd="4" presId="urn:microsoft.com/office/officeart/2005/8/layout/vList5"/>
    <dgm:cxn modelId="{A7C569E3-3DC8-46FB-BBE7-F201DF289377}" type="presOf" srcId="{5AA02751-379E-46DB-884A-F23ACBC498EE}" destId="{64028F0D-BE57-4642-92F7-303D4E45C524}" srcOrd="0" destOrd="0" presId="urn:microsoft.com/office/officeart/2005/8/layout/vList5"/>
    <dgm:cxn modelId="{02C6D3F2-ABCF-4E8D-92DD-CE6D18AE7F71}" type="presOf" srcId="{EFBAB3E6-B2F7-4192-BB42-1659D7E9E458}" destId="{64028F0D-BE57-4642-92F7-303D4E45C524}" srcOrd="0" destOrd="1" presId="urn:microsoft.com/office/officeart/2005/8/layout/vList5"/>
    <dgm:cxn modelId="{DC2514C6-9D73-4942-A5C8-EA6D80F285DD}" type="presOf" srcId="{3FC6DDCB-3F41-487E-AD0B-3D67E76E30B0}" destId="{64028F0D-BE57-4642-92F7-303D4E45C524}" srcOrd="0" destOrd="2"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B1D179-D23D-41D4-AEEF-E4B9FEB06903}" type="doc">
      <dgm:prSet loTypeId="process" loCatId="process" qsTypeId="urn:microsoft.com/office/officeart/2005/8/quickstyle/simple1" qsCatId="simple" csTypeId="urn:microsoft.com/office/officeart/2005/8/colors/accent1_2" csCatId="accent1" phldr="0"/>
      <dgm:spPr/>
    </dgm:pt>
    <dgm:pt modelId="{3F25DA44-7F3E-4C17-A40B-7F663FDBEA65}">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400">
              <a:latin typeface="华文楷体" panose="02010600040101010101" charset="-122"/>
              <a:ea typeface="华文楷体" panose="02010600040101010101" charset="-122"/>
            </a:rPr>
            <a:t>联想</a:t>
          </a:r>
          <a:r>
            <a:rPr lang="zh-CN" altLang="en-US" sz="2400">
              <a:latin typeface="华文楷体" panose="02010600040101010101" charset="-122"/>
              <a:ea typeface="华文楷体" panose="02010600040101010101" charset="-122"/>
            </a:rPr>
            <a:t/>
          </a:r>
          <a:endParaRPr lang="zh-CN" altLang="en-US" sz="2400">
            <a:latin typeface="华文楷体" panose="02010600040101010101" charset="-122"/>
            <a:ea typeface="华文楷体" panose="02010600040101010101" charset="-122"/>
          </a:endParaRPr>
        </a:p>
      </dgm:t>
    </dgm:pt>
    <dgm:pt modelId="{EE9066D1-3403-4469-8E8C-0D40A82430F2}" cxnId="{AD85B41E-7649-4600-BBB4-441F18C546A3}" type="parTrans">
      <dgm:prSet/>
      <dgm:spPr/>
    </dgm:pt>
    <dgm:pt modelId="{8EC5AF5E-9C9F-410A-A755-A3EA5186F948}" cxnId="{AD85B41E-7649-4600-BBB4-441F18C546A3}" type="sibTrans">
      <dgm:prSet/>
      <dgm:spPr/>
      <dgm:t>
        <a:bodyPr/>
        <a:p>
          <a:endParaRPr lang="zh-CN" altLang="en-US"/>
        </a:p>
      </dgm:t>
    </dgm:pt>
    <dgm:pt modelId="{2E2F4D3A-969C-4DB2-9FA9-5C4A40369351}">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400">
              <a:latin typeface="华文楷体" panose="02010600040101010101" charset="-122"/>
              <a:ea typeface="华文楷体" panose="02010600040101010101" charset="-122"/>
            </a:rPr>
            <a:t>分类</a:t>
          </a:r>
          <a:r>
            <a:rPr lang="zh-CN" altLang="en-US" sz="2400">
              <a:latin typeface="华文楷体" panose="02010600040101010101" charset="-122"/>
              <a:ea typeface="华文楷体" panose="02010600040101010101" charset="-122"/>
            </a:rPr>
            <a:t/>
          </a:r>
          <a:endParaRPr lang="zh-CN" altLang="en-US" sz="2400">
            <a:latin typeface="华文楷体" panose="02010600040101010101" charset="-122"/>
            <a:ea typeface="华文楷体" panose="02010600040101010101" charset="-122"/>
          </a:endParaRPr>
        </a:p>
      </dgm:t>
    </dgm:pt>
    <dgm:pt modelId="{1E934BFE-4D40-486C-8784-F698A10C4CF5}" cxnId="{2B018D29-A885-4D6C-9BD4-89719AE18855}" type="parTrans">
      <dgm:prSet/>
      <dgm:spPr/>
    </dgm:pt>
    <dgm:pt modelId="{EC1AFF77-9232-4EEB-95CB-85CEAB3B1FC0}" cxnId="{2B018D29-A885-4D6C-9BD4-89719AE18855}" type="sibTrans">
      <dgm:prSet/>
      <dgm:spPr/>
      <dgm:t>
        <a:bodyPr/>
        <a:p>
          <a:endParaRPr lang="zh-CN" altLang="en-US"/>
        </a:p>
      </dgm:t>
    </dgm:pt>
    <dgm:pt modelId="{37B86CFA-59B5-46FA-8A6B-9FB187CE14DF}">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400">
              <a:latin typeface="华文楷体" panose="02010600040101010101" charset="-122"/>
              <a:ea typeface="华文楷体" panose="02010600040101010101" charset="-122"/>
            </a:rPr>
            <a:t>命名</a:t>
          </a:r>
          <a:r>
            <a:rPr lang="zh-CN" altLang="en-US" sz="2400">
              <a:latin typeface="华文楷体" panose="02010600040101010101" charset="-122"/>
              <a:ea typeface="华文楷体" panose="02010600040101010101" charset="-122"/>
            </a:rPr>
            <a:t/>
          </a:r>
          <a:endParaRPr lang="zh-CN" altLang="en-US" sz="2400">
            <a:latin typeface="华文楷体" panose="02010600040101010101" charset="-122"/>
            <a:ea typeface="华文楷体" panose="02010600040101010101" charset="-122"/>
          </a:endParaRPr>
        </a:p>
      </dgm:t>
    </dgm:pt>
    <dgm:pt modelId="{9DABF4F3-A9E6-40B1-A863-AC9409CC14BB}" cxnId="{DD320984-A36D-46D7-96A0-D5D6358F598F}" type="parTrans">
      <dgm:prSet/>
      <dgm:spPr/>
    </dgm:pt>
    <dgm:pt modelId="{18EFF3C3-47F9-402B-A3F3-E9310EA281B4}" cxnId="{DD320984-A36D-46D7-96A0-D5D6358F598F}" type="sibTrans">
      <dgm:prSet/>
      <dgm:spPr/>
    </dgm:pt>
    <dgm:pt modelId="{AAF2CA1B-B3FE-4B60-B4C9-1F9D850AD30B}">
      <dgm:prSet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sz="2400">
              <a:latin typeface="华文楷体" panose="02010600040101010101" charset="-122"/>
              <a:ea typeface="华文楷体" panose="02010600040101010101" charset="-122"/>
            </a:rPr>
            <a:t>合作</a:t>
          </a:r>
          <a:r>
            <a:rPr lang="zh-CN" sz="2400">
              <a:latin typeface="华文楷体" panose="02010600040101010101" charset="-122"/>
              <a:ea typeface="华文楷体" panose="02010600040101010101" charset="-122"/>
            </a:rPr>
            <a:t/>
          </a:r>
          <a:endParaRPr lang="zh-CN" sz="2400">
            <a:latin typeface="华文楷体" panose="02010600040101010101" charset="-122"/>
            <a:ea typeface="华文楷体" panose="02010600040101010101" charset="-122"/>
          </a:endParaRPr>
        </a:p>
      </dgm:t>
    </dgm:pt>
    <dgm:pt modelId="{AD529D50-92ED-443C-A193-5FDBBEB913FB}" cxnId="{9AE0BB7B-5BEF-438E-8692-4490D5F32A09}" type="parTrans">
      <dgm:prSet/>
      <dgm:spPr/>
    </dgm:pt>
    <dgm:pt modelId="{9821BB3E-F7DC-4718-B81C-3C6F5D420814}" cxnId="{9AE0BB7B-5BEF-438E-8692-4490D5F32A09}" type="sibTrans">
      <dgm:prSet/>
      <dgm:spPr/>
    </dgm:pt>
    <dgm:pt modelId="{A846B9F5-7DF5-448F-B246-3C3070F08F3D}">
      <dgm:prSet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sz="2000">
              <a:latin typeface="华文楷体" panose="02010600040101010101" charset="-122"/>
              <a:ea typeface="华文楷体" panose="02010600040101010101" charset="-122"/>
            </a:rPr>
            <a:t>连接网状图</a:t>
          </a:r>
          <a:r>
            <a:rPr lang="zh-CN" sz="2000">
              <a:latin typeface="华文楷体" panose="02010600040101010101" charset="-122"/>
              <a:ea typeface="华文楷体" panose="02010600040101010101" charset="-122"/>
            </a:rPr>
            <a:t/>
          </a:r>
          <a:endParaRPr lang="zh-CN" sz="2000">
            <a:latin typeface="华文楷体" panose="02010600040101010101" charset="-122"/>
            <a:ea typeface="华文楷体" panose="02010600040101010101" charset="-122"/>
          </a:endParaRPr>
        </a:p>
      </dgm:t>
    </dgm:pt>
    <dgm:pt modelId="{D19E6020-EFC7-47A8-B701-785ADDE35CD5}" cxnId="{4D21EEDD-97D9-4902-9350-CB1FA944CECA}" type="parTrans">
      <dgm:prSet/>
      <dgm:spPr/>
    </dgm:pt>
    <dgm:pt modelId="{8D711790-299A-4709-9C7E-561081016085}" cxnId="{4D21EEDD-97D9-4902-9350-CB1FA944CECA}" type="sibTrans">
      <dgm:prSet/>
      <dgm:spPr/>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5">
        <dgm:presLayoutVars>
          <dgm:bulletEnabled val="1"/>
        </dgm:presLayoutVars>
      </dgm:prSet>
      <dgm:spPr/>
    </dgm:pt>
    <dgm:pt modelId="{8A5CF0CE-3323-464D-9C63-05C1BDB053F5}" type="pres">
      <dgm:prSet presAssocID="{8EC5AF5E-9C9F-410A-A755-A3EA5186F948}" presName="sibTrans" presStyleLbl="sibTrans2D1" presStyleIdx="0" presStyleCnt="4"/>
      <dgm:spPr/>
    </dgm:pt>
    <dgm:pt modelId="{5FA465F6-7607-499F-BFB2-52F4E071FB67}" type="pres">
      <dgm:prSet presAssocID="{8EC5AF5E-9C9F-410A-A755-A3EA5186F948}" presName="connectorText" presStyleCnt="0"/>
      <dgm:spPr/>
    </dgm:pt>
    <dgm:pt modelId="{552FB8E7-A5FB-4CC3-94C3-CE0BDF19F9F1}" type="pres">
      <dgm:prSet presAssocID="{2E2F4D3A-969C-4DB2-9FA9-5C4A40369351}" presName="node" presStyleLbl="node1" presStyleIdx="1" presStyleCnt="5">
        <dgm:presLayoutVars>
          <dgm:bulletEnabled val="1"/>
        </dgm:presLayoutVars>
      </dgm:prSet>
      <dgm:spPr/>
    </dgm:pt>
    <dgm:pt modelId="{353C3794-50AA-4D44-83C9-CE28317C3317}" type="pres">
      <dgm:prSet presAssocID="{EC1AFF77-9232-4EEB-95CB-85CEAB3B1FC0}" presName="sibTrans" presStyleLbl="sibTrans2D1" presStyleIdx="1" presStyleCnt="4"/>
      <dgm:spPr/>
    </dgm:pt>
    <dgm:pt modelId="{5AFF040D-0639-4120-9E39-DA822CF9F321}" type="pres">
      <dgm:prSet presAssocID="{EC1AFF77-9232-4EEB-95CB-85CEAB3B1FC0}" presName="connectorText" presStyleCnt="0"/>
      <dgm:spPr/>
    </dgm:pt>
    <dgm:pt modelId="{A1E15D63-E1FF-4A28-A04F-A2B65927BC31}" type="pres">
      <dgm:prSet presAssocID="{37B86CFA-59B5-46FA-8A6B-9FB187CE14DF}" presName="node" presStyleLbl="node1" presStyleIdx="2" presStyleCnt="5">
        <dgm:presLayoutVars>
          <dgm:bulletEnabled val="1"/>
        </dgm:presLayoutVars>
      </dgm:prSet>
      <dgm:spPr/>
    </dgm:pt>
    <dgm:pt modelId="{7A08BED4-C199-4060-8F36-2C4D729A589E}" type="pres">
      <dgm:prSet presAssocID="{18EFF3C3-47F9-402B-A3F3-E9310EA281B4}" presName="sibTrans" presStyleLbl="sibTrans2D1" presStyleIdx="2" presStyleCnt="4"/>
      <dgm:spPr/>
    </dgm:pt>
    <dgm:pt modelId="{EFE0D94F-D6C4-40AF-94C3-F9DA8603CD18}" type="pres">
      <dgm:prSet presAssocID="{18EFF3C3-47F9-402B-A3F3-E9310EA281B4}" presName="connectorText" presStyleCnt="0"/>
      <dgm:spPr/>
    </dgm:pt>
    <dgm:pt modelId="{2FBB4F43-47D3-4B9A-9390-257D6B16A1EB}" type="pres">
      <dgm:prSet presAssocID="{AAF2CA1B-B3FE-4B60-B4C9-1F9D850AD30B}" presName="node" presStyleLbl="node1" presStyleIdx="3" presStyleCnt="5">
        <dgm:presLayoutVars>
          <dgm:bulletEnabled val="1"/>
        </dgm:presLayoutVars>
      </dgm:prSet>
      <dgm:spPr/>
    </dgm:pt>
    <dgm:pt modelId="{4DE49BA3-5818-4724-B977-2606B4F0CDC5}" type="pres">
      <dgm:prSet presAssocID="{9821BB3E-F7DC-4718-B81C-3C6F5D420814}" presName="sibTrans" presStyleLbl="sibTrans2D1" presStyleIdx="3" presStyleCnt="4"/>
      <dgm:spPr/>
    </dgm:pt>
    <dgm:pt modelId="{4A4B1EAE-271E-4AEF-9FFA-4635FB0C16FA}" type="pres">
      <dgm:prSet presAssocID="{9821BB3E-F7DC-4718-B81C-3C6F5D420814}" presName="connectorText" presStyleCnt="0"/>
      <dgm:spPr/>
    </dgm:pt>
    <dgm:pt modelId="{D57D58A9-677B-4402-9E89-4ECDDEF5C4D5}" type="pres">
      <dgm:prSet presAssocID="{A846B9F5-7DF5-448F-B246-3C3070F08F3D}" presName="node" presStyleLbl="node1" presStyleIdx="4" presStyleCnt="5">
        <dgm:presLayoutVars>
          <dgm:bulletEnabled val="1"/>
        </dgm:presLayoutVars>
      </dgm:prSet>
      <dgm:spPr/>
    </dgm:pt>
  </dgm:ptLst>
  <dgm:cxnLst>
    <dgm:cxn modelId="{AD85B41E-7649-4600-BBB4-441F18C546A3}" srcId="{8EB1D179-D23D-41D4-AEEF-E4B9FEB06903}" destId="{3F25DA44-7F3E-4C17-A40B-7F663FDBEA65}" srcOrd="0" destOrd="0" parTransId="{EE9066D1-3403-4469-8E8C-0D40A82430F2}" sibTransId="{8EC5AF5E-9C9F-410A-A755-A3EA5186F948}"/>
    <dgm:cxn modelId="{2B018D29-A885-4D6C-9BD4-89719AE18855}" srcId="{8EB1D179-D23D-41D4-AEEF-E4B9FEB06903}" destId="{2E2F4D3A-969C-4DB2-9FA9-5C4A40369351}" srcOrd="1" destOrd="0" parTransId="{1E934BFE-4D40-486C-8784-F698A10C4CF5}" sibTransId="{EC1AFF77-9232-4EEB-95CB-85CEAB3B1FC0}"/>
    <dgm:cxn modelId="{DD320984-A36D-46D7-96A0-D5D6358F598F}" srcId="{8EB1D179-D23D-41D4-AEEF-E4B9FEB06903}" destId="{37B86CFA-59B5-46FA-8A6B-9FB187CE14DF}" srcOrd="2" destOrd="0" parTransId="{9DABF4F3-A9E6-40B1-A863-AC9409CC14BB}" sibTransId="{18EFF3C3-47F9-402B-A3F3-E9310EA281B4}"/>
    <dgm:cxn modelId="{9AE0BB7B-5BEF-438E-8692-4490D5F32A09}" srcId="{8EB1D179-D23D-41D4-AEEF-E4B9FEB06903}" destId="{AAF2CA1B-B3FE-4B60-B4C9-1F9D850AD30B}" srcOrd="3" destOrd="0" parTransId="{AD529D50-92ED-443C-A193-5FDBBEB913FB}" sibTransId="{9821BB3E-F7DC-4718-B81C-3C6F5D420814}"/>
    <dgm:cxn modelId="{4D21EEDD-97D9-4902-9350-CB1FA944CECA}" srcId="{8EB1D179-D23D-41D4-AEEF-E4B9FEB06903}" destId="{A846B9F5-7DF5-448F-B246-3C3070F08F3D}" srcOrd="4" destOrd="0" parTransId="{D19E6020-EFC7-47A8-B701-785ADDE35CD5}" sibTransId="{8D711790-299A-4709-9C7E-561081016085}"/>
    <dgm:cxn modelId="{28CEFB22-5B51-4347-BB75-FCC933719699}" type="presOf" srcId="{8EB1D179-D23D-41D4-AEEF-E4B9FEB06903}" destId="{BF708676-7EFC-4C81-9D3A-3E677EAC1C7B}" srcOrd="0" destOrd="0" presId="urn:microsoft.com/office/officeart/2005/8/layout/process1"/>
    <dgm:cxn modelId="{DE56CE5C-A1CE-47EA-A50B-8D93E96FF2CD}" type="presParOf" srcId="{BF708676-7EFC-4C81-9D3A-3E677EAC1C7B}" destId="{111DEAC9-5D4C-4A6A-A44E-082A26F60596}" srcOrd="0" destOrd="0" presId="urn:microsoft.com/office/officeart/2005/8/layout/process1"/>
    <dgm:cxn modelId="{251B79EA-2685-4121-A9E7-E1B61B588818}" type="presOf" srcId="{3F25DA44-7F3E-4C17-A40B-7F663FDBEA65}" destId="{111DEAC9-5D4C-4A6A-A44E-082A26F60596}" srcOrd="0" destOrd="0" presId="urn:microsoft.com/office/officeart/2005/8/layout/process1"/>
    <dgm:cxn modelId="{8F9B5DFC-7EEB-43FE-A6FA-5F87DA685C05}" type="presParOf" srcId="{BF708676-7EFC-4C81-9D3A-3E677EAC1C7B}" destId="{8A5CF0CE-3323-464D-9C63-05C1BDB053F5}" srcOrd="1" destOrd="0" presId="urn:microsoft.com/office/officeart/2005/8/layout/process1"/>
    <dgm:cxn modelId="{3D033992-D616-48BA-B2EE-90B7276DED57}" type="presOf" srcId="{8EC5AF5E-9C9F-410A-A755-A3EA5186F948}" destId="{8A5CF0CE-3323-464D-9C63-05C1BDB053F5}" srcOrd="0" destOrd="0" presId="urn:microsoft.com/office/officeart/2005/8/layout/process1"/>
    <dgm:cxn modelId="{5F2A6C73-5297-45B1-B60C-5F4385056E35}" type="presParOf" srcId="{8A5CF0CE-3323-464D-9C63-05C1BDB053F5}" destId="{5FA465F6-7607-499F-BFB2-52F4E071FB67}" srcOrd="0" destOrd="1" presId="urn:microsoft.com/office/officeart/2005/8/layout/process1"/>
    <dgm:cxn modelId="{EC18DF80-407F-4BBF-94FB-3A7217F9B622}" type="presOf" srcId="{8EC5AF5E-9C9F-410A-A755-A3EA5186F948}" destId="{5FA465F6-7607-499F-BFB2-52F4E071FB67}" srcOrd="1" destOrd="0" presId="urn:microsoft.com/office/officeart/2005/8/layout/process1"/>
    <dgm:cxn modelId="{6753404C-F2B0-4294-99EB-C293D630B1B4}" type="presParOf" srcId="{BF708676-7EFC-4C81-9D3A-3E677EAC1C7B}" destId="{552FB8E7-A5FB-4CC3-94C3-CE0BDF19F9F1}" srcOrd="2" destOrd="0" presId="urn:microsoft.com/office/officeart/2005/8/layout/process1"/>
    <dgm:cxn modelId="{57F8D267-7696-423D-929E-EE7176E1C166}" type="presOf" srcId="{2E2F4D3A-969C-4DB2-9FA9-5C4A40369351}" destId="{552FB8E7-A5FB-4CC3-94C3-CE0BDF19F9F1}" srcOrd="0" destOrd="0" presId="urn:microsoft.com/office/officeart/2005/8/layout/process1"/>
    <dgm:cxn modelId="{1F0CC391-D1E0-4FB3-BF1D-DCA47C13FAE0}" type="presParOf" srcId="{BF708676-7EFC-4C81-9D3A-3E677EAC1C7B}" destId="{353C3794-50AA-4D44-83C9-CE28317C3317}" srcOrd="3" destOrd="0" presId="urn:microsoft.com/office/officeart/2005/8/layout/process1"/>
    <dgm:cxn modelId="{0586825E-812C-4754-9686-55B17746ECA6}" type="presOf" srcId="{EC1AFF77-9232-4EEB-95CB-85CEAB3B1FC0}" destId="{353C3794-50AA-4D44-83C9-CE28317C3317}" srcOrd="0" destOrd="0" presId="urn:microsoft.com/office/officeart/2005/8/layout/process1"/>
    <dgm:cxn modelId="{26550EE9-8EA3-4D01-B1D1-4F33F5F0CFB9}" type="presParOf" srcId="{353C3794-50AA-4D44-83C9-CE28317C3317}" destId="{5AFF040D-0639-4120-9E39-DA822CF9F321}" srcOrd="0" destOrd="3" presId="urn:microsoft.com/office/officeart/2005/8/layout/process1"/>
    <dgm:cxn modelId="{9381B984-9BFF-482D-A036-70423FAA12CB}" type="presOf" srcId="{EC1AFF77-9232-4EEB-95CB-85CEAB3B1FC0}" destId="{5AFF040D-0639-4120-9E39-DA822CF9F321}" srcOrd="1" destOrd="0" presId="urn:microsoft.com/office/officeart/2005/8/layout/process1"/>
    <dgm:cxn modelId="{B481BEEE-FC9A-493B-8A3A-1F39FB0C8847}" type="presParOf" srcId="{BF708676-7EFC-4C81-9D3A-3E677EAC1C7B}" destId="{A1E15D63-E1FF-4A28-A04F-A2B65927BC31}" srcOrd="4" destOrd="0" presId="urn:microsoft.com/office/officeart/2005/8/layout/process1"/>
    <dgm:cxn modelId="{FDD118FA-2C28-49F9-B272-20BE8048093F}" type="presOf" srcId="{37B86CFA-59B5-46FA-8A6B-9FB187CE14DF}" destId="{A1E15D63-E1FF-4A28-A04F-A2B65927BC31}" srcOrd="0" destOrd="0" presId="urn:microsoft.com/office/officeart/2005/8/layout/process1"/>
    <dgm:cxn modelId="{C9453D4F-741A-4482-A1D0-485CAC060065}" type="presParOf" srcId="{BF708676-7EFC-4C81-9D3A-3E677EAC1C7B}" destId="{7A08BED4-C199-4060-8F36-2C4D729A589E}" srcOrd="5" destOrd="0" presId="urn:microsoft.com/office/officeart/2005/8/layout/process1"/>
    <dgm:cxn modelId="{87F04037-994C-473E-A6D4-FDBA317E3497}" type="presOf" srcId="{18EFF3C3-47F9-402B-A3F3-E9310EA281B4}" destId="{7A08BED4-C199-4060-8F36-2C4D729A589E}" srcOrd="0" destOrd="0" presId="urn:microsoft.com/office/officeart/2005/8/layout/process1"/>
    <dgm:cxn modelId="{2EE4E53D-6589-4147-84AB-4A75206B6C28}" type="presParOf" srcId="{7A08BED4-C199-4060-8F36-2C4D729A589E}" destId="{EFE0D94F-D6C4-40AF-94C3-F9DA8603CD18}" srcOrd="0" destOrd="5" presId="urn:microsoft.com/office/officeart/2005/8/layout/process1"/>
    <dgm:cxn modelId="{8423ACD7-0360-4E6A-AA71-1AB8F7D6C42C}" type="presOf" srcId="{18EFF3C3-47F9-402B-A3F3-E9310EA281B4}" destId="{EFE0D94F-D6C4-40AF-94C3-F9DA8603CD18}" srcOrd="1" destOrd="0" presId="urn:microsoft.com/office/officeart/2005/8/layout/process1"/>
    <dgm:cxn modelId="{AD4B6EC6-D36E-4084-855F-BC3185BDB1FB}" type="presParOf" srcId="{BF708676-7EFC-4C81-9D3A-3E677EAC1C7B}" destId="{2FBB4F43-47D3-4B9A-9390-257D6B16A1EB}" srcOrd="6" destOrd="0" presId="urn:microsoft.com/office/officeart/2005/8/layout/process1"/>
    <dgm:cxn modelId="{EA865B90-DC46-45E3-9F0E-3A4DB2BB99BF}" type="presOf" srcId="{AAF2CA1B-B3FE-4B60-B4C9-1F9D850AD30B}" destId="{2FBB4F43-47D3-4B9A-9390-257D6B16A1EB}" srcOrd="0" destOrd="0" presId="urn:microsoft.com/office/officeart/2005/8/layout/process1"/>
    <dgm:cxn modelId="{575F52EF-44AE-4C33-94B7-0E2E20BB884D}" type="presParOf" srcId="{BF708676-7EFC-4C81-9D3A-3E677EAC1C7B}" destId="{4DE49BA3-5818-4724-B977-2606B4F0CDC5}" srcOrd="7" destOrd="0" presId="urn:microsoft.com/office/officeart/2005/8/layout/process1"/>
    <dgm:cxn modelId="{CF0556B5-CF21-469B-8B1E-148FC291967B}" type="presOf" srcId="{9821BB3E-F7DC-4718-B81C-3C6F5D420814}" destId="{4DE49BA3-5818-4724-B977-2606B4F0CDC5}" srcOrd="0" destOrd="0" presId="urn:microsoft.com/office/officeart/2005/8/layout/process1"/>
    <dgm:cxn modelId="{3FE18C29-E6BB-4E48-A35A-EF33F0980DA2}" type="presParOf" srcId="{4DE49BA3-5818-4724-B977-2606B4F0CDC5}" destId="{4A4B1EAE-271E-4AEF-9FFA-4635FB0C16FA}" srcOrd="0" destOrd="7" presId="urn:microsoft.com/office/officeart/2005/8/layout/process1"/>
    <dgm:cxn modelId="{FA6CE469-B089-443E-87D1-AC74FC22B337}" type="presOf" srcId="{9821BB3E-F7DC-4718-B81C-3C6F5D420814}" destId="{4A4B1EAE-271E-4AEF-9FFA-4635FB0C16FA}" srcOrd="1" destOrd="0" presId="urn:microsoft.com/office/officeart/2005/8/layout/process1"/>
    <dgm:cxn modelId="{D039C83C-97C2-4F8F-8FA4-D283E0A48601}" type="presParOf" srcId="{BF708676-7EFC-4C81-9D3A-3E677EAC1C7B}" destId="{D57D58A9-677B-4402-9E89-4ECDDEF5C4D5}" srcOrd="8" destOrd="0" presId="urn:microsoft.com/office/officeart/2005/8/layout/process1"/>
    <dgm:cxn modelId="{EE6C3497-D6CF-4666-ABBC-165CAE7DBCDD}" type="presOf" srcId="{A846B9F5-7DF5-448F-B246-3C3070F08F3D}" destId="{D57D58A9-677B-4402-9E89-4ECDDEF5C4D5}"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62290" cy="2438400"/>
        <a:chOff x="0" y="0"/>
        <a:chExt cx="8162290" cy="2438400"/>
      </a:xfrm>
    </dsp:grpSpPr>
    <dsp:sp modelId="{DD9406C3-FC80-4468-A55B-122D744D43F0}">
      <dsp:nvSpPr>
        <dsp:cNvPr id="4" name="同侧圆角矩形 3"/>
        <dsp:cNvSpPr/>
      </dsp:nvSpPr>
      <dsp:spPr bwMode="white">
        <a:xfrm rot="5400000">
          <a:off x="5315331" y="-2318150"/>
          <a:ext cx="470053" cy="5223866"/>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41910" tIns="20955" rIns="41910" bIns="20955" anchor="ctr"/>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nSpc>
              <a:spcPct val="100000"/>
            </a:lnSpc>
            <a:spcBef>
              <a:spcPct val="0"/>
            </a:spcBef>
            <a:spcAft>
              <a:spcPct val="15000"/>
            </a:spcAft>
            <a:buChar char="•"/>
          </a:pPr>
          <a:r>
            <a:rPr lang="zh-CN" altLang="en-US">
              <a:solidFill>
                <a:schemeClr val="dk1"/>
              </a:solidFill>
            </a:rPr>
            <a:t>语言领域、科学领域、社会领域</a:t>
          </a:r>
          <a:endParaRPr lang="zh-CN" altLang="en-US">
            <a:solidFill>
              <a:schemeClr val="dk1"/>
            </a:solidFill>
          </a:endParaRPr>
        </a:p>
      </dsp:txBody>
      <dsp:txXfrm rot="5400000">
        <a:off x="5315331" y="-2318150"/>
        <a:ext cx="470053" cy="5223866"/>
      </dsp:txXfrm>
    </dsp:sp>
    <dsp:sp modelId="{96BE2B31-D87C-43E1-BE64-4C27B13F4AA4}">
      <dsp:nvSpPr>
        <dsp:cNvPr id="3" name="圆角矩形 2"/>
        <dsp:cNvSpPr/>
      </dsp:nvSpPr>
      <dsp:spPr bwMode="white">
        <a:xfrm>
          <a:off x="0" y="0"/>
          <a:ext cx="2938424" cy="587566"/>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t>学科（领域）的综合</a:t>
          </a:r>
          <a:endParaRPr lang="zh-CN" altLang="en-US"/>
        </a:p>
      </dsp:txBody>
      <dsp:txXfrm>
        <a:off x="0" y="0"/>
        <a:ext cx="2938424" cy="587566"/>
      </dsp:txXfrm>
    </dsp:sp>
    <dsp:sp modelId="{6EB2A58E-CA03-4F76-94B6-D8FE50231963}">
      <dsp:nvSpPr>
        <dsp:cNvPr id="6" name="同侧圆角矩形 5"/>
        <dsp:cNvSpPr/>
      </dsp:nvSpPr>
      <dsp:spPr bwMode="white">
        <a:xfrm rot="5400000">
          <a:off x="5315331" y="-1701205"/>
          <a:ext cx="470053" cy="5223866"/>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41910" tIns="20955" rIns="41910" bIns="20955" anchor="ctr"/>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nSpc>
              <a:spcPct val="100000"/>
            </a:lnSpc>
            <a:spcBef>
              <a:spcPct val="0"/>
            </a:spcBef>
            <a:spcAft>
              <a:spcPct val="15000"/>
            </a:spcAft>
            <a:buChar char="•"/>
          </a:pPr>
          <a:r>
            <a:rPr lang="zh-CN" altLang="en-US">
              <a:solidFill>
                <a:schemeClr val="dk1"/>
              </a:solidFill>
            </a:rPr>
            <a:t>身体、语言、认知、情感等</a:t>
          </a:r>
          <a:endParaRPr lang="zh-CN" altLang="en-US">
            <a:solidFill>
              <a:schemeClr val="dk1"/>
            </a:solidFill>
          </a:endParaRPr>
        </a:p>
      </dsp:txBody>
      <dsp:txXfrm rot="5400000">
        <a:off x="5315331" y="-1701205"/>
        <a:ext cx="470053" cy="5223866"/>
      </dsp:txXfrm>
    </dsp:sp>
    <dsp:sp modelId="{EBD335B5-8308-49CB-9630-99D852747B1F}">
      <dsp:nvSpPr>
        <dsp:cNvPr id="5" name="圆角矩形 4"/>
        <dsp:cNvSpPr/>
      </dsp:nvSpPr>
      <dsp:spPr bwMode="white">
        <a:xfrm>
          <a:off x="0" y="616945"/>
          <a:ext cx="2938424" cy="587566"/>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t>发展方面的综合</a:t>
          </a:r>
          <a:endParaRPr lang="zh-CN" altLang="en-US"/>
        </a:p>
      </dsp:txBody>
      <dsp:txXfrm>
        <a:off x="0" y="616945"/>
        <a:ext cx="2938424" cy="587566"/>
      </dsp:txXfrm>
    </dsp:sp>
    <dsp:sp modelId="{64028F0D-BE57-4642-92F7-303D4E45C524}">
      <dsp:nvSpPr>
        <dsp:cNvPr id="8" name="同侧圆角矩形 7"/>
        <dsp:cNvSpPr/>
      </dsp:nvSpPr>
      <dsp:spPr bwMode="white">
        <a:xfrm rot="5400000">
          <a:off x="5315331" y="-1084261"/>
          <a:ext cx="470053" cy="5223866"/>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41910" tIns="20955" rIns="41910" bIns="20955" anchor="ctr"/>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1">
            <a:lnSpc>
              <a:spcPct val="100000"/>
            </a:lnSpc>
            <a:spcBef>
              <a:spcPct val="0"/>
            </a:spcBef>
            <a:spcAft>
              <a:spcPct val="15000"/>
            </a:spcAft>
            <a:buChar char="•"/>
          </a:pPr>
          <a:r>
            <a:rPr lang="zh-CN" altLang="en-US">
              <a:solidFill>
                <a:schemeClr val="dk1"/>
              </a:solidFill>
            </a:rPr>
            <a:t>较高结构化的综合性主题课程</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较低结构化的综合性主题课程</a:t>
          </a:r>
          <a:endParaRPr lang="zh-CN" altLang="en-US">
            <a:solidFill>
              <a:schemeClr val="dk1"/>
            </a:solidFill>
          </a:endParaRPr>
        </a:p>
      </dsp:txBody>
      <dsp:txXfrm rot="5400000">
        <a:off x="5315331" y="-1084261"/>
        <a:ext cx="470053" cy="5223866"/>
      </dsp:txXfrm>
    </dsp:sp>
    <dsp:sp modelId="{B093CE78-670B-40EB-95CF-315E334D550F}">
      <dsp:nvSpPr>
        <dsp:cNvPr id="7" name="圆角矩形 6"/>
        <dsp:cNvSpPr/>
      </dsp:nvSpPr>
      <dsp:spPr bwMode="white">
        <a:xfrm>
          <a:off x="0" y="1233889"/>
          <a:ext cx="2938424" cy="587566"/>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t>主题的综合</a:t>
          </a:r>
          <a:endParaRPr lang="zh-CN" altLang="en-US"/>
        </a:p>
      </dsp:txBody>
      <dsp:txXfrm>
        <a:off x="0" y="1233889"/>
        <a:ext cx="2938424" cy="587566"/>
      </dsp:txXfrm>
    </dsp:sp>
    <dsp:sp modelId="{46176B97-5B78-4012-BF43-5FB9E783D88B}">
      <dsp:nvSpPr>
        <dsp:cNvPr id="13" name="圆角矩形 12"/>
        <dsp:cNvSpPr/>
      </dsp:nvSpPr>
      <dsp:spPr bwMode="white">
        <a:xfrm>
          <a:off x="0" y="1850834"/>
          <a:ext cx="2938424" cy="587566"/>
        </a:xfrm>
        <a:prstGeom prst="roundRect">
          <a:avLst/>
        </a:prstGeom>
      </dsp:spPr>
      <dsp:style>
        <a:lnRef idx="2">
          <a:schemeClr val="lt1"/>
        </a:lnRef>
        <a:fillRef idx="1">
          <a:schemeClr val="accent1"/>
        </a:fillRef>
        <a:effectRef idx="0">
          <a:scrgbClr r="0" g="0" b="0"/>
        </a:effectRef>
        <a:fontRef idx="minor">
          <a:schemeClr val="lt1"/>
        </a:fontRef>
      </dsp:style>
      <dsp:txBody>
        <a:bodyPr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endParaRPr altLang="en-US"/>
        </a:p>
      </dsp:txBody>
      <dsp:txXfrm>
        <a:off x="0" y="1850834"/>
        <a:ext cx="2938424" cy="587566"/>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597265" cy="4420235"/>
        <a:chOff x="0" y="0"/>
        <a:chExt cx="8597265" cy="4420235"/>
      </a:xfrm>
    </dsp:grpSpPr>
    <dsp:sp modelId="{1F055725-8984-42CB-98CB-8E7728DD5EAB}">
      <dsp:nvSpPr>
        <dsp:cNvPr id="5" name="矩形 4"/>
        <dsp:cNvSpPr/>
      </dsp:nvSpPr>
      <dsp:spPr bwMode="white">
        <a:xfrm>
          <a:off x="0" y="387257"/>
          <a:ext cx="8597265" cy="478800"/>
        </a:xfrm>
        <a:prstGeom prst="rect">
          <a:avLst/>
        </a:prstGeom>
      </dsp:spPr>
      <dsp:style>
        <a:lnRef idx="2">
          <a:schemeClr val="accent1"/>
        </a:lnRef>
        <a:fillRef idx="1">
          <a:schemeClr val="lt1">
            <a:alpha val="90000"/>
          </a:schemeClr>
        </a:fillRef>
        <a:effectRef idx="0">
          <a:scrgbClr r="0" g="0" b="0"/>
        </a:effectRef>
        <a:fontRef idx="minor"/>
      </dsp:style>
      <dsp:txBody>
        <a:bodyPr lIns="667243" tIns="395731" rIns="667243"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87257"/>
        <a:ext cx="8597265" cy="478800"/>
      </dsp:txXfrm>
    </dsp:sp>
    <dsp:sp modelId="{D0971512-D8E1-4E4B-89F4-FF2EB164C196}">
      <dsp:nvSpPr>
        <dsp:cNvPr id="4" name="圆角矩形 3"/>
        <dsp:cNvSpPr/>
      </dsp:nvSpPr>
      <dsp:spPr bwMode="white">
        <a:xfrm>
          <a:off x="429863" y="106817"/>
          <a:ext cx="6018086" cy="560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7469" tIns="0" rIns="227469"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en-US" altLang="zh-CN">
              <a:latin typeface="华文楷体" panose="02010600040101010101" charset="-122"/>
              <a:ea typeface="华文楷体" panose="02010600040101010101" charset="-122"/>
              <a:cs typeface="华文楷体" panose="02010600040101010101" charset="-122"/>
            </a:rPr>
            <a:t>1.</a:t>
          </a:r>
          <a:r>
            <a:rPr lang="zh-CN" altLang="en-US">
              <a:latin typeface="华文楷体" panose="02010600040101010101" charset="-122"/>
              <a:ea typeface="华文楷体" panose="02010600040101010101" charset="-122"/>
              <a:cs typeface="华文楷体" panose="02010600040101010101" charset="-122"/>
            </a:rPr>
            <a:t>课程园本化体现了</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自下而上</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的课程实践</a:t>
          </a:r>
          <a:endParaRPr lang="en-US" altLang="zh-CN">
            <a:latin typeface="华文楷体" panose="02010600040101010101" charset="-122"/>
            <a:ea typeface="华文楷体" panose="02010600040101010101" charset="-122"/>
            <a:cs typeface="华文楷体" panose="02010600040101010101" charset="-122"/>
          </a:endParaRPr>
        </a:p>
      </dsp:txBody>
      <dsp:txXfrm>
        <a:off x="429863" y="106817"/>
        <a:ext cx="6018086" cy="560880"/>
      </dsp:txXfrm>
    </dsp:sp>
    <dsp:sp modelId="{FB20FF5F-D131-4A8A-AEBC-01A2B84D6655}">
      <dsp:nvSpPr>
        <dsp:cNvPr id="8" name="矩形 7"/>
        <dsp:cNvSpPr/>
      </dsp:nvSpPr>
      <dsp:spPr bwMode="white">
        <a:xfrm>
          <a:off x="0" y="1249097"/>
          <a:ext cx="8597265" cy="478800"/>
        </a:xfrm>
        <a:prstGeom prst="rect">
          <a:avLst/>
        </a:prstGeom>
      </dsp:spPr>
      <dsp:style>
        <a:lnRef idx="2">
          <a:schemeClr val="accent1"/>
        </a:lnRef>
        <a:fillRef idx="1">
          <a:schemeClr val="lt1">
            <a:alpha val="90000"/>
          </a:schemeClr>
        </a:fillRef>
        <a:effectRef idx="0">
          <a:scrgbClr r="0" g="0" b="0"/>
        </a:effectRef>
        <a:fontRef idx="minor"/>
      </dsp:style>
      <dsp:txBody>
        <a:bodyPr lIns="667243" tIns="395731" rIns="667243"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1249097"/>
        <a:ext cx="8597265" cy="478800"/>
      </dsp:txXfrm>
    </dsp:sp>
    <dsp:sp modelId="{DD07B078-3354-4F1B-9438-E4F95C4B43A6}">
      <dsp:nvSpPr>
        <dsp:cNvPr id="7" name="圆角矩形 6"/>
        <dsp:cNvSpPr/>
      </dsp:nvSpPr>
      <dsp:spPr bwMode="white">
        <a:xfrm>
          <a:off x="429863" y="968657"/>
          <a:ext cx="6018086" cy="560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7469" tIns="0" rIns="227469"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en-US" altLang="zh-CN">
              <a:solidFill>
                <a:schemeClr val="bg1"/>
              </a:solidFill>
            </a:rPr>
            <a:t>2.</a:t>
          </a:r>
          <a:r>
            <a:rPr lang="zh-CN" altLang="en-US">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课程园本化是一种不断生成的课程探索活动</a:t>
          </a:r>
          <a:endParaRPr lang="zh-CN" altLang="en-US"/>
        </a:p>
      </dsp:txBody>
      <dsp:txXfrm>
        <a:off x="429863" y="968657"/>
        <a:ext cx="6018086" cy="560880"/>
      </dsp:txXfrm>
    </dsp:sp>
    <dsp:sp modelId="{F855875C-E8B4-4273-8C6C-6A8EC3091B3C}">
      <dsp:nvSpPr>
        <dsp:cNvPr id="17" name="矩形 16"/>
        <dsp:cNvSpPr/>
      </dsp:nvSpPr>
      <dsp:spPr bwMode="white">
        <a:xfrm>
          <a:off x="0" y="2110937"/>
          <a:ext cx="8597265" cy="478800"/>
        </a:xfrm>
        <a:prstGeom prst="rect">
          <a:avLst/>
        </a:prstGeom>
      </dsp:spPr>
      <dsp:style>
        <a:lnRef idx="2">
          <a:schemeClr val="accent1"/>
        </a:lnRef>
        <a:fillRef idx="1">
          <a:schemeClr val="lt1">
            <a:alpha val="90000"/>
          </a:schemeClr>
        </a:fillRef>
        <a:effectRef idx="0">
          <a:scrgbClr r="0" g="0" b="0"/>
        </a:effectRef>
        <a:fontRef idx="minor"/>
      </dsp:style>
      <dsp:txBody>
        <a:bodyPr lIns="667243" tIns="395731" rIns="667243"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110937"/>
        <a:ext cx="8597265" cy="478800"/>
      </dsp:txXfrm>
    </dsp:sp>
    <dsp:sp modelId="{F8B30F84-9FC1-4455-B8FC-CA5DC2189586}">
      <dsp:nvSpPr>
        <dsp:cNvPr id="16" name="圆角矩形 15"/>
        <dsp:cNvSpPr/>
      </dsp:nvSpPr>
      <dsp:spPr bwMode="white">
        <a:xfrm>
          <a:off x="429863" y="1830497"/>
          <a:ext cx="6018086" cy="560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7469" tIns="0" rIns="227469"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en-US">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3.课程园本化体现课程决策中的共同参与和民主实践</a:t>
          </a:r>
          <a:endParaRPr lang="zh-CN" altLang="en-US">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dsp:txBody>
      <dsp:txXfrm>
        <a:off x="429863" y="1830497"/>
        <a:ext cx="6018086" cy="560880"/>
      </dsp:txXfrm>
    </dsp:sp>
    <dsp:sp modelId="{552BD4C3-D97F-41E1-8D67-C450871A85E0}">
      <dsp:nvSpPr>
        <dsp:cNvPr id="20" name="矩形 19"/>
        <dsp:cNvSpPr/>
      </dsp:nvSpPr>
      <dsp:spPr bwMode="white">
        <a:xfrm>
          <a:off x="0" y="2972778"/>
          <a:ext cx="8597265" cy="478800"/>
        </a:xfrm>
        <a:prstGeom prst="rect">
          <a:avLst/>
        </a:prstGeom>
      </dsp:spPr>
      <dsp:style>
        <a:lnRef idx="2">
          <a:schemeClr val="accent1"/>
        </a:lnRef>
        <a:fillRef idx="1">
          <a:schemeClr val="lt1">
            <a:alpha val="90000"/>
          </a:schemeClr>
        </a:fillRef>
        <a:effectRef idx="0">
          <a:scrgbClr r="0" g="0" b="0"/>
        </a:effectRef>
        <a:fontRef idx="minor"/>
      </dsp:style>
      <dsp:txBody>
        <a:bodyPr lIns="667243" tIns="395731" rIns="667243"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972778"/>
        <a:ext cx="8597265" cy="478800"/>
      </dsp:txXfrm>
    </dsp:sp>
    <dsp:sp modelId="{8C8B9BF4-4E10-4D88-98BD-C7EAE2F40500}">
      <dsp:nvSpPr>
        <dsp:cNvPr id="19" name="圆角矩形 18"/>
        <dsp:cNvSpPr/>
      </dsp:nvSpPr>
      <dsp:spPr bwMode="white">
        <a:xfrm>
          <a:off x="429863" y="2692337"/>
          <a:ext cx="6018086" cy="560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7469" tIns="0" rIns="227469"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en-US" altLang="zh-CN">
              <a:latin typeface="华文楷体" panose="02010600040101010101" charset="-122"/>
              <a:ea typeface="华文楷体" panose="02010600040101010101" charset="-122"/>
              <a:cs typeface="华文楷体" panose="02010600040101010101" charset="-122"/>
            </a:rPr>
            <a:t>4.</a:t>
          </a:r>
          <a:r>
            <a:rPr lang="zh-CN" altLang="en-US">
              <a:latin typeface="华文楷体" panose="02010600040101010101" charset="-122"/>
              <a:ea typeface="华文楷体" panose="02010600040101010101" charset="-122"/>
              <a:cs typeface="华文楷体" panose="02010600040101010101" charset="-122"/>
            </a:rPr>
            <a:t>园本课程反映了园本个性与特色</a:t>
          </a:r>
          <a:endParaRPr lang="zh-CN" altLang="en-US">
            <a:latin typeface="华文楷体" panose="02010600040101010101" charset="-122"/>
            <a:ea typeface="华文楷体" panose="02010600040101010101" charset="-122"/>
            <a:cs typeface="华文楷体" panose="02010600040101010101" charset="-122"/>
          </a:endParaRPr>
        </a:p>
      </dsp:txBody>
      <dsp:txXfrm>
        <a:off x="429863" y="2692337"/>
        <a:ext cx="6018086" cy="560880"/>
      </dsp:txXfrm>
    </dsp:sp>
    <dsp:sp modelId="{1F4039C6-C48F-4F14-B478-1604551E4FA2}">
      <dsp:nvSpPr>
        <dsp:cNvPr id="23" name="矩形 22"/>
        <dsp:cNvSpPr/>
      </dsp:nvSpPr>
      <dsp:spPr bwMode="white">
        <a:xfrm>
          <a:off x="0" y="3834618"/>
          <a:ext cx="8597265" cy="478800"/>
        </a:xfrm>
        <a:prstGeom prst="rect">
          <a:avLst/>
        </a:prstGeom>
      </dsp:spPr>
      <dsp:style>
        <a:lnRef idx="2">
          <a:schemeClr val="accent1"/>
        </a:lnRef>
        <a:fillRef idx="1">
          <a:schemeClr val="lt1">
            <a:alpha val="90000"/>
          </a:schemeClr>
        </a:fillRef>
        <a:effectRef idx="0">
          <a:scrgbClr r="0" g="0" b="0"/>
        </a:effectRef>
        <a:fontRef idx="minor"/>
      </dsp:style>
      <dsp:txBody>
        <a:bodyPr lIns="667243" tIns="395731" rIns="667243"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834618"/>
        <a:ext cx="8597265" cy="478800"/>
      </dsp:txXfrm>
    </dsp:sp>
    <dsp:sp modelId="{5A0FC36C-FB51-46A2-A37A-DEC57551700C}">
      <dsp:nvSpPr>
        <dsp:cNvPr id="22" name="圆角矩形 21"/>
        <dsp:cNvSpPr/>
      </dsp:nvSpPr>
      <dsp:spPr bwMode="white">
        <a:xfrm>
          <a:off x="429863" y="3554178"/>
          <a:ext cx="6018086" cy="560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27469" tIns="0" rIns="227469"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en-US">
              <a:latin typeface="华文楷体" panose="02010600040101010101" charset="-122"/>
              <a:ea typeface="华文楷体" panose="02010600040101010101" charset="-122"/>
              <a:cs typeface="华文楷体" panose="02010600040101010101" charset="-122"/>
            </a:rPr>
            <a:t>5.</a:t>
          </a:r>
          <a:r>
            <a:rPr lang="zh-CN" altLang="en-US">
              <a:latin typeface="华文楷体" panose="02010600040101010101" charset="-122"/>
              <a:ea typeface="华文楷体" panose="02010600040101010101" charset="-122"/>
              <a:cs typeface="华文楷体" panose="02010600040101010101" charset="-122"/>
            </a:rPr>
            <a:t>课程园本化体现了课程开发的以幼儿园为本</a:t>
          </a:r>
          <a:endParaRPr lang="zh-CN" altLang="en-US">
            <a:latin typeface="华文楷体" panose="02010600040101010101" charset="-122"/>
            <a:ea typeface="华文楷体" panose="02010600040101010101" charset="-122"/>
            <a:cs typeface="华文楷体" panose="02010600040101010101" charset="-122"/>
          </a:endParaRPr>
        </a:p>
      </dsp:txBody>
      <dsp:txXfrm>
        <a:off x="429863" y="3554178"/>
        <a:ext cx="6018086" cy="560880"/>
      </dsp:txXfrm>
    </dsp:sp>
    <dsp:sp modelId="{58B158CB-C1D2-4676-88E6-6B3937A00A96}">
      <dsp:nvSpPr>
        <dsp:cNvPr id="3" name="矩形 2" hidden="1"/>
        <dsp:cNvSpPr/>
      </dsp:nvSpPr>
      <dsp:spPr bwMode="white">
        <a:xfrm>
          <a:off x="0" y="387257"/>
          <a:ext cx="429863" cy="0"/>
        </a:xfrm>
        <a:prstGeom prst="rect">
          <a:avLst/>
        </a:prstGeom>
      </dsp:spPr>
      <dsp:style>
        <a:lnRef idx="2">
          <a:schemeClr val="lt1"/>
        </a:lnRef>
        <a:fillRef idx="1">
          <a:schemeClr val="accent1"/>
        </a:fillRef>
        <a:effectRef idx="0">
          <a:scrgbClr r="0" g="0" b="0"/>
        </a:effectRef>
        <a:fontRef idx="minor">
          <a:schemeClr val="lt1"/>
        </a:fontRef>
      </dsp:style>
      <dsp:txXfrm>
        <a:off x="0" y="387257"/>
        <a:ext cx="429863" cy="0"/>
      </dsp:txXfrm>
    </dsp:sp>
    <dsp:sp modelId="{AEA4B341-6C57-43B8-BC42-9813D43D1335}">
      <dsp:nvSpPr>
        <dsp:cNvPr id="6" name="矩形 5" hidden="1"/>
        <dsp:cNvSpPr/>
      </dsp:nvSpPr>
      <dsp:spPr bwMode="white">
        <a:xfrm>
          <a:off x="0" y="1249097"/>
          <a:ext cx="429863" cy="0"/>
        </a:xfrm>
        <a:prstGeom prst="rect">
          <a:avLst/>
        </a:prstGeom>
      </dsp:spPr>
      <dsp:style>
        <a:lnRef idx="2">
          <a:schemeClr val="lt1"/>
        </a:lnRef>
        <a:fillRef idx="1">
          <a:schemeClr val="accent1"/>
        </a:fillRef>
        <a:effectRef idx="0">
          <a:scrgbClr r="0" g="0" b="0"/>
        </a:effectRef>
        <a:fontRef idx="minor">
          <a:schemeClr val="lt1"/>
        </a:fontRef>
      </dsp:style>
      <dsp:txXfrm>
        <a:off x="0" y="1249097"/>
        <a:ext cx="429863" cy="0"/>
      </dsp:txXfrm>
    </dsp:sp>
    <dsp:sp modelId="{09CBCBA7-E2EE-4654-BCFB-AB2C2D77E66B}">
      <dsp:nvSpPr>
        <dsp:cNvPr id="15" name="矩形 14" hidden="1"/>
        <dsp:cNvSpPr/>
      </dsp:nvSpPr>
      <dsp:spPr bwMode="white">
        <a:xfrm>
          <a:off x="0" y="2110937"/>
          <a:ext cx="429863" cy="0"/>
        </a:xfrm>
        <a:prstGeom prst="rect">
          <a:avLst/>
        </a:prstGeom>
      </dsp:spPr>
      <dsp:style>
        <a:lnRef idx="2">
          <a:schemeClr val="lt1"/>
        </a:lnRef>
        <a:fillRef idx="1">
          <a:schemeClr val="accent1"/>
        </a:fillRef>
        <a:effectRef idx="0">
          <a:scrgbClr r="0" g="0" b="0"/>
        </a:effectRef>
        <a:fontRef idx="minor">
          <a:schemeClr val="lt1"/>
        </a:fontRef>
      </dsp:style>
      <dsp:txXfrm>
        <a:off x="0" y="2110937"/>
        <a:ext cx="429863" cy="0"/>
      </dsp:txXfrm>
    </dsp:sp>
    <dsp:sp modelId="{638D6E8E-0A6D-4E47-AA03-FDCE2858DC6F}">
      <dsp:nvSpPr>
        <dsp:cNvPr id="18" name="矩形 17" hidden="1"/>
        <dsp:cNvSpPr/>
      </dsp:nvSpPr>
      <dsp:spPr bwMode="white">
        <a:xfrm>
          <a:off x="0" y="2972777"/>
          <a:ext cx="429863" cy="0"/>
        </a:xfrm>
        <a:prstGeom prst="rect">
          <a:avLst/>
        </a:prstGeom>
      </dsp:spPr>
      <dsp:style>
        <a:lnRef idx="2">
          <a:schemeClr val="lt1"/>
        </a:lnRef>
        <a:fillRef idx="1">
          <a:schemeClr val="accent1"/>
        </a:fillRef>
        <a:effectRef idx="0">
          <a:scrgbClr r="0" g="0" b="0"/>
        </a:effectRef>
        <a:fontRef idx="minor">
          <a:schemeClr val="lt1"/>
        </a:fontRef>
      </dsp:style>
      <dsp:txXfrm>
        <a:off x="0" y="2972777"/>
        <a:ext cx="429863" cy="0"/>
      </dsp:txXfrm>
    </dsp:sp>
    <dsp:sp modelId="{14818521-0841-402F-8543-851FF5BFA96A}">
      <dsp:nvSpPr>
        <dsp:cNvPr id="21" name="矩形 20" hidden="1"/>
        <dsp:cNvSpPr/>
      </dsp:nvSpPr>
      <dsp:spPr bwMode="white">
        <a:xfrm>
          <a:off x="0" y="3834617"/>
          <a:ext cx="429863" cy="0"/>
        </a:xfrm>
        <a:prstGeom prst="rect">
          <a:avLst/>
        </a:prstGeom>
      </dsp:spPr>
      <dsp:style>
        <a:lnRef idx="2">
          <a:schemeClr val="lt1"/>
        </a:lnRef>
        <a:fillRef idx="1">
          <a:schemeClr val="accent1"/>
        </a:fillRef>
        <a:effectRef idx="0">
          <a:scrgbClr r="0" g="0" b="0"/>
        </a:effectRef>
        <a:fontRef idx="minor">
          <a:schemeClr val="lt1"/>
        </a:fontRef>
      </dsp:style>
      <dsp:txXfrm>
        <a:off x="0" y="3834617"/>
        <a:ext cx="429863" cy="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878060" cy="774700"/>
        <a:chOff x="0" y="0"/>
        <a:chExt cx="9878060" cy="774700"/>
      </a:xfrm>
    </dsp:grpSpPr>
    <dsp:sp modelId="{111DEAC9-5D4C-4A6A-A44E-082A26F60596}">
      <dsp:nvSpPr>
        <dsp:cNvPr id="3" name="圆角矩形 2"/>
        <dsp:cNvSpPr/>
      </dsp:nvSpPr>
      <dsp:spPr bwMode="white">
        <a:xfrm>
          <a:off x="0" y="16923"/>
          <a:ext cx="1234758" cy="7408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t>分析情境</a:t>
          </a:r>
          <a:endParaRPr lang="zh-CN" altLang="en-US"/>
        </a:p>
      </dsp:txBody>
      <dsp:txXfrm>
        <a:off x="0" y="16923"/>
        <a:ext cx="1234758" cy="740855"/>
      </dsp:txXfrm>
    </dsp:sp>
    <dsp:sp modelId="{8A5CF0CE-3323-464D-9C63-05C1BDB053F5}">
      <dsp:nvSpPr>
        <dsp:cNvPr id="4" name="右箭头 3"/>
        <dsp:cNvSpPr/>
      </dsp:nvSpPr>
      <dsp:spPr bwMode="white">
        <a:xfrm>
          <a:off x="1350825" y="234240"/>
          <a:ext cx="261769" cy="30622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1350825" y="234240"/>
        <a:ext cx="261769" cy="306220"/>
      </dsp:txXfrm>
    </dsp:sp>
    <dsp:sp modelId="{552FB8E7-A5FB-4CC3-94C3-CE0BDF19F9F1}">
      <dsp:nvSpPr>
        <dsp:cNvPr id="6" name="圆角矩形 5"/>
        <dsp:cNvSpPr/>
      </dsp:nvSpPr>
      <dsp:spPr bwMode="white">
        <a:xfrm>
          <a:off x="1728661" y="16923"/>
          <a:ext cx="1234758" cy="7408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t>制定目标</a:t>
          </a:r>
          <a:endParaRPr lang="zh-CN" altLang="en-US"/>
        </a:p>
      </dsp:txBody>
      <dsp:txXfrm>
        <a:off x="1728661" y="16923"/>
        <a:ext cx="1234758" cy="740855"/>
      </dsp:txXfrm>
    </dsp:sp>
    <dsp:sp modelId="{353C3794-50AA-4D44-83C9-CE28317C3317}">
      <dsp:nvSpPr>
        <dsp:cNvPr id="7" name="右箭头 6"/>
        <dsp:cNvSpPr/>
      </dsp:nvSpPr>
      <dsp:spPr bwMode="white">
        <a:xfrm>
          <a:off x="3079485" y="234240"/>
          <a:ext cx="261769" cy="30622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3079485" y="234240"/>
        <a:ext cx="261769" cy="306220"/>
      </dsp:txXfrm>
    </dsp:sp>
    <dsp:sp modelId="{A1E15D63-E1FF-4A28-A04F-A2B65927BC31}">
      <dsp:nvSpPr>
        <dsp:cNvPr id="9" name="圆角矩形 8"/>
        <dsp:cNvSpPr/>
      </dsp:nvSpPr>
      <dsp:spPr bwMode="white">
        <a:xfrm>
          <a:off x="3457321" y="16923"/>
          <a:ext cx="1234758" cy="7408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t>编制内容</a:t>
          </a:r>
          <a:endParaRPr lang="zh-CN" altLang="en-US"/>
        </a:p>
      </dsp:txBody>
      <dsp:txXfrm>
        <a:off x="3457321" y="16923"/>
        <a:ext cx="1234758" cy="740855"/>
      </dsp:txXfrm>
    </dsp:sp>
    <dsp:sp modelId="{FF44ED14-EE7F-47D5-913B-D20EE4C901E5}">
      <dsp:nvSpPr>
        <dsp:cNvPr id="10" name="右箭头 9"/>
        <dsp:cNvSpPr/>
      </dsp:nvSpPr>
      <dsp:spPr bwMode="white">
        <a:xfrm>
          <a:off x="4808146" y="234240"/>
          <a:ext cx="261769" cy="30622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4808146" y="234240"/>
        <a:ext cx="261769" cy="306220"/>
      </dsp:txXfrm>
    </dsp:sp>
    <dsp:sp modelId="{8B4AAEF8-6DFA-4797-97F6-96104E5E11DC}">
      <dsp:nvSpPr>
        <dsp:cNvPr id="12" name="圆角矩形 11"/>
        <dsp:cNvSpPr/>
      </dsp:nvSpPr>
      <dsp:spPr bwMode="white">
        <a:xfrm>
          <a:off x="5185982" y="16923"/>
          <a:ext cx="1234758" cy="7408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t>园本培训</a:t>
          </a:r>
          <a:endParaRPr lang="zh-CN"/>
        </a:p>
      </dsp:txBody>
      <dsp:txXfrm>
        <a:off x="5185982" y="16923"/>
        <a:ext cx="1234758" cy="740855"/>
      </dsp:txXfrm>
    </dsp:sp>
    <dsp:sp modelId="{14428857-6FCF-426D-AF45-E4E8F4B86070}">
      <dsp:nvSpPr>
        <dsp:cNvPr id="13" name="右箭头 12"/>
        <dsp:cNvSpPr/>
      </dsp:nvSpPr>
      <dsp:spPr bwMode="white">
        <a:xfrm>
          <a:off x="6536806" y="234240"/>
          <a:ext cx="261769" cy="30622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6536806" y="234240"/>
        <a:ext cx="261769" cy="306220"/>
      </dsp:txXfrm>
    </dsp:sp>
    <dsp:sp modelId="{580CC3BC-2DA2-4045-AF92-B2D4670EC6A3}">
      <dsp:nvSpPr>
        <dsp:cNvPr id="15" name="圆角矩形 14"/>
        <dsp:cNvSpPr/>
      </dsp:nvSpPr>
      <dsp:spPr bwMode="white">
        <a:xfrm>
          <a:off x="6914642" y="16923"/>
          <a:ext cx="1234758" cy="7408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t>课程实施</a:t>
          </a:r>
          <a:endParaRPr lang="zh-CN"/>
        </a:p>
      </dsp:txBody>
      <dsp:txXfrm>
        <a:off x="6914642" y="16923"/>
        <a:ext cx="1234758" cy="740855"/>
      </dsp:txXfrm>
    </dsp:sp>
    <dsp:sp modelId="{99B1CF5A-3253-4499-98E9-EF080460A96E}">
      <dsp:nvSpPr>
        <dsp:cNvPr id="16" name="右箭头 15"/>
        <dsp:cNvSpPr/>
      </dsp:nvSpPr>
      <dsp:spPr bwMode="white">
        <a:xfrm>
          <a:off x="8265467" y="234240"/>
          <a:ext cx="261769" cy="306220"/>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8265467" y="234240"/>
        <a:ext cx="261769" cy="306220"/>
      </dsp:txXfrm>
    </dsp:sp>
    <dsp:sp modelId="{1746780B-D148-4823-BA7B-CFBDD6247C13}">
      <dsp:nvSpPr>
        <dsp:cNvPr id="18" name="圆角矩形 17"/>
        <dsp:cNvSpPr/>
      </dsp:nvSpPr>
      <dsp:spPr bwMode="white">
        <a:xfrm>
          <a:off x="8643303" y="16923"/>
          <a:ext cx="1234758" cy="7408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t>课程评价</a:t>
          </a:r>
          <a:endParaRPr lang="zh-CN"/>
        </a:p>
      </dsp:txBody>
      <dsp:txXfrm>
        <a:off x="8643303" y="16923"/>
        <a:ext cx="1234758" cy="740855"/>
      </dsp:txXfrm>
    </dsp:sp>
    <dsp:sp modelId="{5FA465F6-7607-499F-BFB2-52F4E071FB67}">
      <dsp:nvSpPr>
        <dsp:cNvPr id="5" name="右箭头 4"/>
        <dsp:cNvSpPr/>
      </dsp:nvSpPr>
      <dsp:spPr bwMode="white">
        <a:xfrm>
          <a:off x="1350825" y="234240"/>
          <a:ext cx="261769" cy="306220"/>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a:p>
      </dsp:txBody>
      <dsp:txXfrm>
        <a:off x="1350825" y="234240"/>
        <a:ext cx="261769" cy="306220"/>
      </dsp:txXfrm>
    </dsp:sp>
    <dsp:sp modelId="{5AFF040D-0639-4120-9E39-DA822CF9F321}">
      <dsp:nvSpPr>
        <dsp:cNvPr id="8" name="右箭头 7"/>
        <dsp:cNvSpPr/>
      </dsp:nvSpPr>
      <dsp:spPr bwMode="white">
        <a:xfrm>
          <a:off x="3079485" y="234240"/>
          <a:ext cx="261769" cy="306220"/>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a:p>
      </dsp:txBody>
      <dsp:txXfrm>
        <a:off x="3079485" y="234240"/>
        <a:ext cx="261769" cy="306220"/>
      </dsp:txXfrm>
    </dsp:sp>
    <dsp:sp modelId="{FBC7EE4B-5E3D-4998-A69E-D735E4FD4D4E}">
      <dsp:nvSpPr>
        <dsp:cNvPr id="11" name="右箭头 10"/>
        <dsp:cNvSpPr/>
      </dsp:nvSpPr>
      <dsp:spPr bwMode="white">
        <a:xfrm>
          <a:off x="4808146" y="234240"/>
          <a:ext cx="261769" cy="306220"/>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a:off x="4808146" y="234240"/>
        <a:ext cx="261769" cy="306220"/>
      </dsp:txXfrm>
    </dsp:sp>
    <dsp:sp modelId="{0833C5A0-1E12-42A4-BB52-AF6610A5508F}">
      <dsp:nvSpPr>
        <dsp:cNvPr id="14" name="右箭头 13"/>
        <dsp:cNvSpPr/>
      </dsp:nvSpPr>
      <dsp:spPr bwMode="white">
        <a:xfrm>
          <a:off x="6536806" y="234240"/>
          <a:ext cx="261769" cy="306220"/>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a:off x="6536806" y="234240"/>
        <a:ext cx="261769" cy="306220"/>
      </dsp:txXfrm>
    </dsp:sp>
    <dsp:sp modelId="{E02A3DE5-3114-4F5B-906A-3E925BAB4896}">
      <dsp:nvSpPr>
        <dsp:cNvPr id="17" name="右箭头 16"/>
        <dsp:cNvSpPr/>
      </dsp:nvSpPr>
      <dsp:spPr bwMode="white">
        <a:xfrm>
          <a:off x="8265467" y="234240"/>
          <a:ext cx="261769" cy="306220"/>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a:off x="8265467" y="234240"/>
        <a:ext cx="261769" cy="30622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306560" cy="4222115"/>
        <a:chOff x="0" y="0"/>
        <a:chExt cx="9306560" cy="4222115"/>
      </a:xfrm>
    </dsp:grpSpPr>
    <dsp:sp modelId="{DD9406C3-FC80-4468-A55B-122D744D43F0}">
      <dsp:nvSpPr>
        <dsp:cNvPr id="4" name="同侧圆角矩形 3"/>
        <dsp:cNvSpPr/>
      </dsp:nvSpPr>
      <dsp:spPr bwMode="white">
        <a:xfrm rot="5400000">
          <a:off x="5783672" y="-2297113"/>
          <a:ext cx="1089578" cy="5956198"/>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53340" tIns="26670" rIns="53340" bIns="2667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zh-CN" altLang="en-US" sz="1400">
              <a:solidFill>
                <a:schemeClr val="dk1"/>
              </a:solidFill>
            </a:rPr>
            <a:t>以教师计划为主</a:t>
          </a:r>
          <a:endParaRPr lang="zh-CN" altLang="en-US" sz="1400">
            <a:solidFill>
              <a:schemeClr val="dk1"/>
            </a:solidFill>
          </a:endParaRPr>
        </a:p>
        <a:p>
          <a:pPr marL="114300" lvl="1" indent="-114300">
            <a:lnSpc>
              <a:spcPct val="100000"/>
            </a:lnSpc>
            <a:spcBef>
              <a:spcPct val="0"/>
            </a:spcBef>
            <a:spcAft>
              <a:spcPct val="15000"/>
            </a:spcAft>
            <a:buChar char="•"/>
          </a:pPr>
          <a:r>
            <a:rPr lang="zh-CN" altLang="en-US" sz="1400">
              <a:solidFill>
                <a:schemeClr val="dk1"/>
              </a:solidFill>
            </a:rPr>
            <a:t>以幼儿生成的活动为主</a:t>
          </a:r>
          <a:endParaRPr lang="zh-CN" altLang="en-US" sz="1400">
            <a:solidFill>
              <a:schemeClr val="dk1"/>
            </a:solidFill>
          </a:endParaRPr>
        </a:p>
      </dsp:txBody>
      <dsp:txXfrm rot="5400000">
        <a:off x="5783672" y="-2297113"/>
        <a:ext cx="1089578" cy="5956198"/>
      </dsp:txXfrm>
    </dsp:sp>
    <dsp:sp modelId="{96BE2B31-D87C-43E1-BE64-4C27B13F4AA4}">
      <dsp:nvSpPr>
        <dsp:cNvPr id="3" name="圆角矩形 2"/>
        <dsp:cNvSpPr/>
      </dsp:nvSpPr>
      <dsp:spPr bwMode="white">
        <a:xfrm>
          <a:off x="0" y="0"/>
          <a:ext cx="3350362" cy="1361973"/>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从结构化程度来看</a:t>
          </a:r>
          <a:endParaRPr lang="zh-CN" altLang="en-US" sz="2000"/>
        </a:p>
      </dsp:txBody>
      <dsp:txXfrm>
        <a:off x="0" y="0"/>
        <a:ext cx="3350362" cy="1361973"/>
      </dsp:txXfrm>
    </dsp:sp>
    <dsp:sp modelId="{6EB2A58E-CA03-4F76-94B6-D8FE50231963}">
      <dsp:nvSpPr>
        <dsp:cNvPr id="6" name="同侧圆角矩形 5"/>
        <dsp:cNvSpPr/>
      </dsp:nvSpPr>
      <dsp:spPr bwMode="white">
        <a:xfrm rot="5400000">
          <a:off x="5783672" y="-867042"/>
          <a:ext cx="1089578" cy="5956198"/>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53340" tIns="26670" rIns="53340" bIns="2667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zh-CN" altLang="en-US" sz="1400">
              <a:solidFill>
                <a:schemeClr val="dk1"/>
              </a:solidFill>
            </a:rPr>
            <a:t>以某一个或两个学科或领域为组织中心</a:t>
          </a:r>
          <a:endParaRPr lang="zh-CN" altLang="en-US" sz="1400">
            <a:solidFill>
              <a:schemeClr val="dk1"/>
            </a:solidFill>
          </a:endParaRPr>
        </a:p>
        <a:p>
          <a:pPr marL="114300" lvl="1" indent="-114300">
            <a:lnSpc>
              <a:spcPct val="100000"/>
            </a:lnSpc>
            <a:spcBef>
              <a:spcPct val="0"/>
            </a:spcBef>
            <a:spcAft>
              <a:spcPct val="15000"/>
            </a:spcAft>
            <a:buChar char="•"/>
          </a:pPr>
          <a:r>
            <a:rPr lang="zh-CN" altLang="en-US" sz="1400">
              <a:solidFill>
                <a:schemeClr val="dk1"/>
              </a:solidFill>
            </a:rPr>
            <a:t>以生活事件为组织中心</a:t>
          </a:r>
          <a:endParaRPr lang="zh-CN" altLang="en-US" sz="1400">
            <a:solidFill>
              <a:schemeClr val="dk1"/>
            </a:solidFill>
          </a:endParaRPr>
        </a:p>
        <a:p>
          <a:pPr marL="114300" lvl="1" indent="-114300">
            <a:lnSpc>
              <a:spcPct val="100000"/>
            </a:lnSpc>
            <a:spcBef>
              <a:spcPct val="0"/>
            </a:spcBef>
            <a:spcAft>
              <a:spcPct val="15000"/>
            </a:spcAft>
            <a:buChar char="•"/>
          </a:pPr>
          <a:r>
            <a:rPr lang="zh-CN" altLang="en-US" sz="1400">
              <a:solidFill>
                <a:schemeClr val="dk1"/>
              </a:solidFill>
            </a:rPr>
            <a:t>以自然环境为组织中心</a:t>
          </a:r>
          <a:endParaRPr lang="zh-CN" altLang="en-US" sz="1400">
            <a:solidFill>
              <a:schemeClr val="dk1"/>
            </a:solidFill>
          </a:endParaRPr>
        </a:p>
        <a:p>
          <a:pPr marL="114300" lvl="1" indent="-114300">
            <a:lnSpc>
              <a:spcPct val="100000"/>
            </a:lnSpc>
            <a:spcBef>
              <a:spcPct val="0"/>
            </a:spcBef>
            <a:spcAft>
              <a:spcPct val="15000"/>
            </a:spcAft>
            <a:buChar char="•"/>
          </a:pPr>
          <a:r>
            <a:rPr lang="zh-CN" altLang="en-US" sz="1400">
              <a:solidFill>
                <a:schemeClr val="dk1"/>
              </a:solidFill>
            </a:rPr>
            <a:t>以文学作品为组织中心</a:t>
          </a:r>
          <a:endParaRPr lang="zh-CN" altLang="en-US" sz="1400">
            <a:solidFill>
              <a:schemeClr val="dk1"/>
            </a:solidFill>
          </a:endParaRPr>
        </a:p>
      </dsp:txBody>
      <dsp:txXfrm rot="5400000">
        <a:off x="5783672" y="-867042"/>
        <a:ext cx="1089578" cy="5956198"/>
      </dsp:txXfrm>
    </dsp:sp>
    <dsp:sp modelId="{EBD335B5-8308-49CB-9630-99D852747B1F}">
      <dsp:nvSpPr>
        <dsp:cNvPr id="5" name="圆角矩形 4"/>
        <dsp:cNvSpPr/>
      </dsp:nvSpPr>
      <dsp:spPr bwMode="white">
        <a:xfrm>
          <a:off x="0" y="1430071"/>
          <a:ext cx="3350362" cy="1361973"/>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从主题的组织中心来看</a:t>
          </a:r>
          <a:endParaRPr lang="zh-CN" altLang="en-US" sz="2000"/>
        </a:p>
      </dsp:txBody>
      <dsp:txXfrm>
        <a:off x="0" y="1430071"/>
        <a:ext cx="3350362" cy="1361973"/>
      </dsp:txXfrm>
    </dsp:sp>
    <dsp:sp modelId="{64028F0D-BE57-4642-92F7-303D4E45C524}">
      <dsp:nvSpPr>
        <dsp:cNvPr id="8" name="同侧圆角矩形 7"/>
        <dsp:cNvSpPr/>
      </dsp:nvSpPr>
      <dsp:spPr bwMode="white">
        <a:xfrm rot="5400000">
          <a:off x="5783672" y="563030"/>
          <a:ext cx="1089578" cy="5956198"/>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53340" tIns="26670" rIns="53340" bIns="2667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zh-CN" altLang="en-US" sz="1400">
              <a:solidFill>
                <a:schemeClr val="dk1"/>
              </a:solidFill>
            </a:rPr>
            <a:t>照搬型</a:t>
          </a:r>
          <a:endParaRPr lang="zh-CN" altLang="en-US" sz="1400">
            <a:solidFill>
              <a:schemeClr val="dk1"/>
            </a:solidFill>
          </a:endParaRPr>
        </a:p>
        <a:p>
          <a:pPr marL="114300" lvl="1" indent="-114300">
            <a:lnSpc>
              <a:spcPct val="100000"/>
            </a:lnSpc>
            <a:spcBef>
              <a:spcPct val="0"/>
            </a:spcBef>
            <a:spcAft>
              <a:spcPct val="15000"/>
            </a:spcAft>
            <a:buChar char="•"/>
          </a:pPr>
          <a:r>
            <a:rPr lang="zh-CN" altLang="en-US" sz="1400">
              <a:solidFill>
                <a:schemeClr val="dk1"/>
              </a:solidFill>
            </a:rPr>
            <a:t>结合型</a:t>
          </a:r>
          <a:endParaRPr lang="zh-CN" altLang="en-US" sz="1400">
            <a:solidFill>
              <a:schemeClr val="dk1"/>
            </a:solidFill>
          </a:endParaRPr>
        </a:p>
        <a:p>
          <a:pPr marL="114300" lvl="1" indent="-114300">
            <a:lnSpc>
              <a:spcPct val="100000"/>
            </a:lnSpc>
            <a:spcBef>
              <a:spcPct val="0"/>
            </a:spcBef>
            <a:spcAft>
              <a:spcPct val="15000"/>
            </a:spcAft>
            <a:buChar char="•"/>
          </a:pPr>
          <a:r>
            <a:rPr lang="zh-CN" altLang="en-US" sz="1400">
              <a:solidFill>
                <a:schemeClr val="dk1"/>
              </a:solidFill>
            </a:rPr>
            <a:t>探究型</a:t>
          </a:r>
          <a:endParaRPr lang="zh-CN" altLang="en-US" sz="1400">
            <a:solidFill>
              <a:schemeClr val="dk1"/>
            </a:solidFill>
          </a:endParaRPr>
        </a:p>
      </dsp:txBody>
      <dsp:txXfrm rot="5400000">
        <a:off x="5783672" y="563030"/>
        <a:ext cx="1089578" cy="5956198"/>
      </dsp:txXfrm>
    </dsp:sp>
    <dsp:sp modelId="{B093CE78-670B-40EB-95CF-315E334D550F}">
      <dsp:nvSpPr>
        <dsp:cNvPr id="7" name="圆角矩形 6"/>
        <dsp:cNvSpPr/>
      </dsp:nvSpPr>
      <dsp:spPr bwMode="white">
        <a:xfrm>
          <a:off x="0" y="2860142"/>
          <a:ext cx="3350362" cy="1361973"/>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76200" tIns="38100" rIns="76200" bIns="381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a:t>从主题的创新程度上来看</a:t>
          </a:r>
          <a:endParaRPr lang="zh-CN" altLang="en-US" sz="2000"/>
        </a:p>
      </dsp:txBody>
      <dsp:txXfrm>
        <a:off x="0" y="2860142"/>
        <a:ext cx="3350362" cy="1361973"/>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063480" cy="1851660"/>
        <a:chOff x="0" y="0"/>
        <a:chExt cx="10063480" cy="1851660"/>
      </a:xfrm>
    </dsp:grpSpPr>
    <dsp:sp modelId="{111DEAC9-5D4C-4A6A-A44E-082A26F60596}">
      <dsp:nvSpPr>
        <dsp:cNvPr id="3" name="圆角矩形 2"/>
        <dsp:cNvSpPr/>
      </dsp:nvSpPr>
      <dsp:spPr bwMode="white">
        <a:xfrm>
          <a:off x="0" y="468399"/>
          <a:ext cx="1524770" cy="9148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t>联想</a:t>
          </a:r>
          <a:endParaRPr lang="zh-CN" altLang="en-US"/>
        </a:p>
      </dsp:txBody>
      <dsp:txXfrm>
        <a:off x="0" y="468399"/>
        <a:ext cx="1524770" cy="914862"/>
      </dsp:txXfrm>
    </dsp:sp>
    <dsp:sp modelId="{8A5CF0CE-3323-464D-9C63-05C1BDB053F5}">
      <dsp:nvSpPr>
        <dsp:cNvPr id="4" name="右箭头 3"/>
        <dsp:cNvSpPr/>
      </dsp:nvSpPr>
      <dsp:spPr bwMode="white">
        <a:xfrm>
          <a:off x="1668098" y="736759"/>
          <a:ext cx="323251" cy="378143"/>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1668098" y="736759"/>
        <a:ext cx="323251" cy="378143"/>
      </dsp:txXfrm>
    </dsp:sp>
    <dsp:sp modelId="{552FB8E7-A5FB-4CC3-94C3-CE0BDF19F9F1}">
      <dsp:nvSpPr>
        <dsp:cNvPr id="6" name="圆角矩形 5"/>
        <dsp:cNvSpPr/>
      </dsp:nvSpPr>
      <dsp:spPr bwMode="white">
        <a:xfrm>
          <a:off x="2134678" y="468399"/>
          <a:ext cx="1524770" cy="9148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t>分类</a:t>
          </a:r>
          <a:endParaRPr lang="zh-CN" altLang="en-US"/>
        </a:p>
      </dsp:txBody>
      <dsp:txXfrm>
        <a:off x="2134678" y="468399"/>
        <a:ext cx="1524770" cy="914862"/>
      </dsp:txXfrm>
    </dsp:sp>
    <dsp:sp modelId="{353C3794-50AA-4D44-83C9-CE28317C3317}">
      <dsp:nvSpPr>
        <dsp:cNvPr id="7" name="右箭头 6"/>
        <dsp:cNvSpPr/>
      </dsp:nvSpPr>
      <dsp:spPr bwMode="white">
        <a:xfrm>
          <a:off x="3802776" y="736759"/>
          <a:ext cx="323251" cy="378143"/>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3802776" y="736759"/>
        <a:ext cx="323251" cy="378143"/>
      </dsp:txXfrm>
    </dsp:sp>
    <dsp:sp modelId="{A1E15D63-E1FF-4A28-A04F-A2B65927BC31}">
      <dsp:nvSpPr>
        <dsp:cNvPr id="9" name="圆角矩形 8"/>
        <dsp:cNvSpPr/>
      </dsp:nvSpPr>
      <dsp:spPr bwMode="white">
        <a:xfrm>
          <a:off x="4269355" y="468399"/>
          <a:ext cx="1524770" cy="9148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t>命名</a:t>
          </a:r>
          <a:endParaRPr lang="zh-CN" altLang="en-US"/>
        </a:p>
      </dsp:txBody>
      <dsp:txXfrm>
        <a:off x="4269355" y="468399"/>
        <a:ext cx="1524770" cy="914862"/>
      </dsp:txXfrm>
    </dsp:sp>
    <dsp:sp modelId="{7A08BED4-C199-4060-8F36-2C4D729A589E}">
      <dsp:nvSpPr>
        <dsp:cNvPr id="10" name="右箭头 9"/>
        <dsp:cNvSpPr/>
      </dsp:nvSpPr>
      <dsp:spPr bwMode="white">
        <a:xfrm>
          <a:off x="5937453" y="736759"/>
          <a:ext cx="323251" cy="378143"/>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5937453" y="736759"/>
        <a:ext cx="323251" cy="378143"/>
      </dsp:txXfrm>
    </dsp:sp>
    <dsp:sp modelId="{2FBB4F43-47D3-4B9A-9390-257D6B16A1EB}">
      <dsp:nvSpPr>
        <dsp:cNvPr id="12" name="圆角矩形 11"/>
        <dsp:cNvSpPr/>
      </dsp:nvSpPr>
      <dsp:spPr bwMode="white">
        <a:xfrm>
          <a:off x="6404033" y="468399"/>
          <a:ext cx="1524770" cy="9148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t>合作</a:t>
          </a:r>
          <a:endParaRPr lang="zh-CN"/>
        </a:p>
      </dsp:txBody>
      <dsp:txXfrm>
        <a:off x="6404033" y="468399"/>
        <a:ext cx="1524770" cy="914862"/>
      </dsp:txXfrm>
    </dsp:sp>
    <dsp:sp modelId="{4DE49BA3-5818-4724-B977-2606B4F0CDC5}">
      <dsp:nvSpPr>
        <dsp:cNvPr id="13" name="右箭头 12"/>
        <dsp:cNvSpPr/>
      </dsp:nvSpPr>
      <dsp:spPr bwMode="white">
        <a:xfrm>
          <a:off x="8072131" y="736759"/>
          <a:ext cx="323251" cy="378143"/>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8072131" y="736759"/>
        <a:ext cx="323251" cy="378143"/>
      </dsp:txXfrm>
    </dsp:sp>
    <dsp:sp modelId="{D57D58A9-677B-4402-9E89-4ECDDEF5C4D5}">
      <dsp:nvSpPr>
        <dsp:cNvPr id="15" name="圆角矩形 14"/>
        <dsp:cNvSpPr/>
      </dsp:nvSpPr>
      <dsp:spPr bwMode="white">
        <a:xfrm>
          <a:off x="8538710" y="468399"/>
          <a:ext cx="1524770" cy="91486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t>连接网状图</a:t>
          </a:r>
          <a:endParaRPr lang="zh-CN"/>
        </a:p>
      </dsp:txBody>
      <dsp:txXfrm>
        <a:off x="8538710" y="468399"/>
        <a:ext cx="1524770" cy="914862"/>
      </dsp:txXfrm>
    </dsp:sp>
    <dsp:sp modelId="{5FA465F6-7607-499F-BFB2-52F4E071FB67}">
      <dsp:nvSpPr>
        <dsp:cNvPr id="5" name="右箭头 4"/>
        <dsp:cNvSpPr/>
      </dsp:nvSpPr>
      <dsp:spPr bwMode="white">
        <a:xfrm>
          <a:off x="1668098" y="736759"/>
          <a:ext cx="323251" cy="378143"/>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a:p>
      </dsp:txBody>
      <dsp:txXfrm>
        <a:off x="1668098" y="736759"/>
        <a:ext cx="323251" cy="378143"/>
      </dsp:txXfrm>
    </dsp:sp>
    <dsp:sp modelId="{5AFF040D-0639-4120-9E39-DA822CF9F321}">
      <dsp:nvSpPr>
        <dsp:cNvPr id="8" name="右箭头 7"/>
        <dsp:cNvSpPr/>
      </dsp:nvSpPr>
      <dsp:spPr bwMode="white">
        <a:xfrm>
          <a:off x="3802776" y="736759"/>
          <a:ext cx="323251" cy="378143"/>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a:p>
      </dsp:txBody>
      <dsp:txXfrm>
        <a:off x="3802776" y="736759"/>
        <a:ext cx="323251" cy="378143"/>
      </dsp:txXfrm>
    </dsp:sp>
    <dsp:sp modelId="{EFE0D94F-D6C4-40AF-94C3-F9DA8603CD18}">
      <dsp:nvSpPr>
        <dsp:cNvPr id="11" name="右箭头 10"/>
        <dsp:cNvSpPr/>
      </dsp:nvSpPr>
      <dsp:spPr bwMode="white">
        <a:xfrm>
          <a:off x="5937453" y="736759"/>
          <a:ext cx="323251" cy="378143"/>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a:off x="5937453" y="736759"/>
        <a:ext cx="323251" cy="378143"/>
      </dsp:txXfrm>
    </dsp:sp>
    <dsp:sp modelId="{4A4B1EAE-271E-4AEF-9FFA-4635FB0C16FA}">
      <dsp:nvSpPr>
        <dsp:cNvPr id="14" name="右箭头 13"/>
        <dsp:cNvSpPr/>
      </dsp:nvSpPr>
      <dsp:spPr bwMode="white">
        <a:xfrm>
          <a:off x="8072131" y="736759"/>
          <a:ext cx="323251" cy="378143"/>
        </a:xfrm>
        <a:prstGeom prst="rightArrow">
          <a:avLst>
            <a:gd name="adj1" fmla="val 60000"/>
            <a:gd name="adj2" fmla="val 50000"/>
          </a:avLst>
        </a:prstGeom>
        <a:noFill/>
        <a:ln>
          <a:noFill/>
        </a:ln>
      </dsp:spPr>
      <dsp:style>
        <a:lnRef idx="2">
          <a:schemeClr val="lt1"/>
        </a:lnRef>
        <a:fillRef idx="1">
          <a:schemeClr val="accent1"/>
        </a:fillRef>
        <a:effectRef idx="0">
          <a:scrgbClr r="0" g="0" b="0"/>
        </a:effectRef>
        <a:fontRef idx="minor">
          <a:schemeClr val="lt1"/>
        </a:fontRef>
      </dsp:style>
      <dsp:txBody>
        <a:bodyPr lIns="0" tIns="0" rIns="0" bIns="0"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p>
      </dsp:txBody>
      <dsp:txXfrm>
        <a:off x="8072131" y="736759"/>
        <a:ext cx="323251" cy="37814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17" name="组合 16"/>
          <p:cNvGrpSpPr/>
          <p:nvPr userDrawn="1"/>
        </p:nvGrpSpPr>
        <p:grpSpPr>
          <a:xfrm>
            <a:off x="457835" y="397510"/>
            <a:ext cx="11398250" cy="606298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2682830"/>
              <a:ext cx="2842058" cy="3120062"/>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标题幻灯片">
    <p:bg>
      <p:bgPr>
        <a:solidFill>
          <a:schemeClr val="bg1"/>
        </a:solidFill>
        <a:effectLst/>
      </p:bgPr>
    </p:bg>
    <p:spTree>
      <p:nvGrpSpPr>
        <p:cNvPr id="1" name=""/>
        <p:cNvGrpSpPr/>
        <p:nvPr/>
      </p:nvGrpSpPr>
      <p:grpSpPr>
        <a:xfrm>
          <a:off x="0" y="0"/>
          <a:ext cx="0" cy="0"/>
          <a:chOff x="0" y="0"/>
          <a:chExt cx="0" cy="0"/>
        </a:xfrm>
      </p:grpSpPr>
      <p:sp>
        <p:nvSpPr>
          <p:cNvPr id="18" name="矩形 17"/>
          <p:cNvSpPr/>
          <p:nvPr userDrawn="1"/>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userDrawn="1"/>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rotWithShape="1">
          <a:blip r:embed="rId2" cstate="print"/>
          <a:srcRect r="6166"/>
          <a:stretch>
            <a:fillRect/>
          </a:stretch>
        </p:blipFill>
        <p:spPr>
          <a:xfrm flipH="1" flipV="1">
            <a:off x="257175" y="3811905"/>
            <a:ext cx="2507615" cy="2752725"/>
          </a:xfrm>
          <a:prstGeom prst="rect">
            <a:avLst/>
          </a:prstGeom>
          <a:ln>
            <a:noFill/>
          </a:ln>
          <a:effec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2327910"/>
              <a:ext cx="3165475" cy="3474720"/>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sp>
        <p:nvSpPr>
          <p:cNvPr id="18" name="矩形 17"/>
          <p:cNvSpPr/>
          <p:nvPr userDrawn="1"/>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userDrawn="1"/>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flipV="1">
            <a:off x="257175" y="567690"/>
            <a:ext cx="977265" cy="19431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image" Target="../media/image2.jpeg"/><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7"/>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8.jpe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568190" y="2591435"/>
            <a:ext cx="6583680" cy="1415415"/>
          </a:xfrm>
          <a:prstGeom prst="rect">
            <a:avLst/>
          </a:prstGeom>
          <a:noFill/>
        </p:spPr>
        <p:txBody>
          <a:bodyPr wrap="square" lIns="0" tIns="0" rIns="0" bIns="0" rtlCol="0">
            <a:spAutoFit/>
          </a:bodyPr>
          <a:lstStyle/>
          <a:p>
            <a:pPr algn="l" fontAlgn="auto">
              <a:defRPr/>
            </a:pPr>
            <a:r>
              <a:rPr lang="zh-CN" sz="6000" b="1">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第</a:t>
            </a:r>
            <a:r>
              <a:rPr lang="en-US" altLang="zh-CN" sz="6000" b="1">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5</a:t>
            </a:r>
            <a:r>
              <a:rPr lang="zh-CN" sz="6000" b="1">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章</a:t>
            </a:r>
            <a:endParaRPr lang="zh-CN" sz="6000" b="1">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a:p>
            <a:pPr algn="dist">
              <a:defRPr/>
            </a:pPr>
            <a:r>
              <a:rPr lang="en-US" altLang="zh-CN" sz="320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a:t>
            </a:r>
            <a:r>
              <a:rPr lang="zh-CN" sz="3200" b="1">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几种典型课程的开发设计与实施</a:t>
            </a:r>
            <a:endParaRPr lang="zh-CN" sz="3200" b="1">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98525" y="732790"/>
            <a:ext cx="10395585" cy="1383665"/>
          </a:xfrm>
          <a:prstGeom prst="rect">
            <a:avLst/>
          </a:prstGeom>
          <a:noFill/>
        </p:spPr>
        <p:txBody>
          <a:bodyPr wrap="square" rtlCol="0">
            <a:spAutoFit/>
          </a:bodyPr>
          <a:p>
            <a:pPr marL="457200" indent="-457200" algn="l">
              <a:buFont typeface="Wingdings" panose="05000000000000000000" charset="0"/>
              <a:buChar char="Ø"/>
            </a:pPr>
            <a:r>
              <a:rPr lang="zh-CN" altLang="en-US" sz="3200">
                <a:latin typeface="华文楷体" panose="02010600040101010101" charset="-122"/>
                <a:ea typeface="华文楷体" panose="02010600040101010101" charset="-122"/>
                <a:cs typeface="华文楷体" panose="02010600040101010101" charset="-122"/>
              </a:rPr>
              <a:t>显性课程和隐性课程的区别和联系</a:t>
            </a:r>
            <a:endParaRPr lang="zh-CN" altLang="en-US" sz="3200">
              <a:latin typeface="华文楷体" panose="02010600040101010101" charset="-122"/>
              <a:ea typeface="华文楷体" panose="02010600040101010101" charset="-122"/>
              <a:cs typeface="华文楷体" panose="02010600040101010101" charset="-122"/>
            </a:endParaRPr>
          </a:p>
          <a:p>
            <a:pPr marL="342900" indent="-342900" algn="l">
              <a:buFont typeface="Wingdings" panose="05000000000000000000" charset="0"/>
              <a:buChar char="Ø"/>
            </a:pPr>
            <a:r>
              <a:rPr lang="zh-CN" altLang="en-US" sz="2800" b="1">
                <a:latin typeface="华文楷体" panose="02010600040101010101" charset="-122"/>
                <a:ea typeface="华文楷体" panose="02010600040101010101" charset="-122"/>
                <a:cs typeface="华文楷体" panose="02010600040101010101" charset="-122"/>
              </a:rPr>
              <a:t>区别</a:t>
            </a:r>
            <a:r>
              <a:rPr lang="zh-CN" altLang="en-US" sz="2800">
                <a:latin typeface="华文楷体" panose="02010600040101010101" charset="-122"/>
                <a:ea typeface="华文楷体" panose="02010600040101010101" charset="-122"/>
                <a:cs typeface="华文楷体" panose="02010600040101010101" charset="-122"/>
              </a:rPr>
              <a:t>：</a:t>
            </a:r>
            <a:endParaRPr lang="zh-CN" altLang="en-US" sz="2400">
              <a:latin typeface="华文楷体" panose="02010600040101010101" charset="-122"/>
              <a:ea typeface="华文楷体" panose="02010600040101010101" charset="-122"/>
              <a:cs typeface="华文楷体" panose="02010600040101010101" charset="-122"/>
            </a:endParaRPr>
          </a:p>
          <a:p>
            <a:pPr indent="0" algn="l">
              <a:buFont typeface="Wingdings" panose="05000000000000000000" charset="0"/>
              <a:buNone/>
            </a:pPr>
            <a:endParaRPr lang="zh-CN" altLang="en-US" sz="2400">
              <a:latin typeface="华文楷体" panose="02010600040101010101" charset="-122"/>
              <a:ea typeface="华文楷体" panose="02010600040101010101" charset="-122"/>
              <a:cs typeface="华文楷体" panose="02010600040101010101" charset="-122"/>
            </a:endParaRPr>
          </a:p>
        </p:txBody>
      </p:sp>
      <p:grpSp>
        <p:nvGrpSpPr>
          <p:cNvPr id="9" name="组合 8"/>
          <p:cNvGrpSpPr/>
          <p:nvPr/>
        </p:nvGrpSpPr>
        <p:grpSpPr>
          <a:xfrm>
            <a:off x="768355" y="1508600"/>
            <a:ext cx="10989999" cy="4290214"/>
            <a:chOff x="1699" y="1585"/>
            <a:chExt cx="17307" cy="6757"/>
          </a:xfrm>
        </p:grpSpPr>
        <p:grpSp>
          <p:nvGrpSpPr>
            <p:cNvPr id="30" name="组合 29"/>
            <p:cNvGrpSpPr/>
            <p:nvPr/>
          </p:nvGrpSpPr>
          <p:grpSpPr>
            <a:xfrm>
              <a:off x="1699" y="1585"/>
              <a:ext cx="17307" cy="5943"/>
              <a:chOff x="1071" y="3395"/>
              <a:chExt cx="18146" cy="4575"/>
            </a:xfrm>
          </p:grpSpPr>
          <p:grpSp>
            <p:nvGrpSpPr>
              <p:cNvPr id="18" name="组合 17"/>
              <p:cNvGrpSpPr/>
              <p:nvPr/>
            </p:nvGrpSpPr>
            <p:grpSpPr>
              <a:xfrm>
                <a:off x="1071" y="3574"/>
                <a:ext cx="6875" cy="4396"/>
                <a:chOff x="966" y="2880"/>
                <a:chExt cx="6578" cy="3603"/>
              </a:xfrm>
            </p:grpSpPr>
            <p:sp>
              <p:nvSpPr>
                <p:cNvPr id="26" name="矩形: 圆角 25"/>
                <p:cNvSpPr/>
                <p:nvPr/>
              </p:nvSpPr>
              <p:spPr>
                <a:xfrm>
                  <a:off x="966" y="4682"/>
                  <a:ext cx="1711"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109" y="4672"/>
                  <a:ext cx="1423" cy="519"/>
                </a:xfrm>
                <a:prstGeom prst="rect">
                  <a:avLst/>
                </a:prstGeom>
                <a:noFill/>
              </p:spPr>
              <p:txBody>
                <a:bodyPr wrap="square" rtlCol="0">
                  <a:spAutoFit/>
                </a:bodyPr>
                <a:p>
                  <a:r>
                    <a:rPr lang="zh-CN" altLang="en-US" sz="2800" b="1">
                      <a:solidFill>
                        <a:schemeClr val="bg1"/>
                      </a:solidFill>
                      <a:latin typeface="华文楷体" panose="02010600040101010101" charset="-122"/>
                      <a:ea typeface="华文楷体" panose="02010600040101010101" charset="-122"/>
                    </a:rPr>
                    <a:t>区别</a:t>
                  </a:r>
                  <a:endParaRPr lang="zh-CN" altLang="en-US" sz="28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2895" y="2880"/>
                  <a:ext cx="4649" cy="3603"/>
                  <a:chOff x="2895" y="2880"/>
                  <a:chExt cx="4649" cy="3603"/>
                </a:xfrm>
              </p:grpSpPr>
              <p:sp>
                <p:nvSpPr>
                  <p:cNvPr id="11" name="左大括号 10"/>
                  <p:cNvSpPr/>
                  <p:nvPr/>
                </p:nvSpPr>
                <p:spPr>
                  <a:xfrm>
                    <a:off x="2895" y="3380"/>
                    <a:ext cx="582" cy="310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3477" y="3175"/>
                    <a:ext cx="3616" cy="1070"/>
                  </a:xfrm>
                  <a:prstGeom prst="rect">
                    <a:avLst/>
                  </a:prstGeom>
                  <a:noFill/>
                </p:spPr>
                <p:txBody>
                  <a:bodyPr wrap="square" rtlCol="0">
                    <a:spAutoFit/>
                  </a:bodyPr>
                  <a:p>
                    <a:pPr algn="l"/>
                    <a:r>
                      <a:rPr lang="zh-CN" altLang="en-US" sz="2400">
                        <a:solidFill>
                          <a:srgbClr val="FF0000"/>
                        </a:solidFill>
                        <a:latin typeface="华文楷体" panose="02010600040101010101" charset="-122"/>
                        <a:ea typeface="华文楷体" panose="02010600040101010101" charset="-122"/>
                        <a:cs typeface="华文楷体" panose="02010600040101010101" charset="-122"/>
                        <a:sym typeface="+mn-ea"/>
                      </a:rPr>
                      <a:t>1.学习的计划性</a:t>
                    </a:r>
                    <a:endParaRPr lang="zh-CN" altLang="en-US" sz="2000">
                      <a:solidFill>
                        <a:srgbClr val="FF0000"/>
                      </a:solidFill>
                      <a:latin typeface="华文楷体" panose="02010600040101010101" charset="-122"/>
                      <a:ea typeface="华文楷体" panose="02010600040101010101" charset="-122"/>
                      <a:cs typeface="华文楷体" panose="02010600040101010101" charset="-122"/>
                    </a:endParaRPr>
                  </a:p>
                  <a:p>
                    <a:pPr algn="l"/>
                    <a:endParaRPr lang="zh-CN" altLang="en-US" sz="2000">
                      <a:solidFill>
                        <a:schemeClr val="tx1">
                          <a:lumMod val="95000"/>
                          <a:lumOff val="5000"/>
                        </a:schemeClr>
                      </a:solidFill>
                      <a:latin typeface="华文楷体" panose="02010600040101010101" charset="-122"/>
                      <a:ea typeface="华文楷体" panose="02010600040101010101" charset="-122"/>
                      <a:sym typeface="Arial" panose="020B0604020202020204" pitchFamily="34" charset="0"/>
                    </a:endParaRPr>
                  </a:p>
                  <a:p>
                    <a:pPr algn="l"/>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4" name="文本框 13"/>
                  <p:cNvSpPr txBox="1"/>
                  <p:nvPr/>
                </p:nvSpPr>
                <p:spPr>
                  <a:xfrm>
                    <a:off x="3477" y="4682"/>
                    <a:ext cx="3167" cy="457"/>
                  </a:xfrm>
                  <a:prstGeom prst="rect">
                    <a:avLst/>
                  </a:prstGeom>
                  <a:noFill/>
                </p:spPr>
                <p:txBody>
                  <a:bodyPr wrap="square" rtlCol="0" anchor="t">
                    <a:spAutoFit/>
                  </a:bodyPr>
                  <a:p>
                    <a:pPr indent="0" algn="l">
                      <a:buFont typeface="Wingdings" panose="05000000000000000000" charset="0"/>
                      <a:buNone/>
                    </a:pPr>
                    <a:r>
                      <a:rPr lang="zh-CN" altLang="en-US" sz="2400">
                        <a:solidFill>
                          <a:srgbClr val="FF0000"/>
                        </a:solidFill>
                        <a:latin typeface="华文楷体" panose="02010600040101010101" charset="-122"/>
                        <a:ea typeface="华文楷体" panose="02010600040101010101" charset="-122"/>
                        <a:cs typeface="华文楷体" panose="02010600040101010101" charset="-122"/>
                        <a:sym typeface="+mn-ea"/>
                      </a:rPr>
                      <a:t>2.学习的环境</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sp>
                <p:nvSpPr>
                  <p:cNvPr id="15" name="左大括号 14"/>
                  <p:cNvSpPr/>
                  <p:nvPr/>
                </p:nvSpPr>
                <p:spPr>
                  <a:xfrm>
                    <a:off x="7093" y="2880"/>
                    <a:ext cx="451" cy="1269"/>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grpSp>
            <p:nvGrpSpPr>
              <p:cNvPr id="29" name="组合 28"/>
              <p:cNvGrpSpPr/>
              <p:nvPr/>
            </p:nvGrpSpPr>
            <p:grpSpPr>
              <a:xfrm>
                <a:off x="7005" y="3395"/>
                <a:ext cx="12212" cy="3297"/>
                <a:chOff x="7005" y="3395"/>
                <a:chExt cx="12212" cy="3297"/>
              </a:xfrm>
            </p:grpSpPr>
            <p:sp>
              <p:nvSpPr>
                <p:cNvPr id="2" name="文本框 1"/>
                <p:cNvSpPr txBox="1"/>
                <p:nvPr/>
              </p:nvSpPr>
              <p:spPr>
                <a:xfrm>
                  <a:off x="7475" y="5462"/>
                  <a:ext cx="11742" cy="1230"/>
                </a:xfrm>
                <a:prstGeom prst="rect">
                  <a:avLst/>
                </a:prstGeom>
                <a:noFill/>
                <a:ln w="9525">
                  <a:noFill/>
                </a:ln>
              </p:spPr>
              <p:txBody>
                <a:bodyPr wrap="square">
                  <a:spAutoFit/>
                </a:bodyPr>
                <a:p>
                  <a:pPr indent="0" algn="l" fontAlgn="auto">
                    <a:buFont typeface="Wingdings" panose="05000000000000000000" charset="0"/>
                    <a:buNone/>
                  </a:pPr>
                  <a:r>
                    <a:rPr lang="zh-CN" altLang="en-US" sz="2000" b="1">
                      <a:latin typeface="华文楷体" panose="02010600040101010101" charset="-122"/>
                      <a:ea typeface="华文楷体" panose="02010600040101010101" charset="-122"/>
                      <a:cs typeface="华文楷体" panose="02010600040101010101" charset="-122"/>
                      <a:sym typeface="+mn-ea"/>
                    </a:rPr>
                    <a:t>显性课程</a:t>
                  </a:r>
                  <a:r>
                    <a:rPr lang="zh-CN" altLang="en-US" sz="2000">
                      <a:latin typeface="华文楷体" panose="02010600040101010101" charset="-122"/>
                      <a:ea typeface="华文楷体" panose="02010600040101010101" charset="-122"/>
                      <a:cs typeface="华文楷体" panose="02010600040101010101" charset="-122"/>
                      <a:sym typeface="+mn-ea"/>
                    </a:rPr>
                    <a:t>：主要通过</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课堂教学</a:t>
                  </a:r>
                  <a:r>
                    <a:rPr lang="zh-CN" altLang="en-US" sz="2000">
                      <a:latin typeface="华文楷体" panose="02010600040101010101" charset="-122"/>
                      <a:ea typeface="华文楷体" panose="02010600040101010101" charset="-122"/>
                      <a:cs typeface="华文楷体" panose="02010600040101010101" charset="-122"/>
                      <a:sym typeface="+mn-ea"/>
                    </a:rPr>
                    <a:t>而获得知识和技能。</a:t>
                  </a:r>
                  <a:endParaRPr lang="zh-CN" altLang="en-US" sz="2000">
                    <a:latin typeface="华文楷体" panose="02010600040101010101" charset="-122"/>
                    <a:ea typeface="华文楷体" panose="02010600040101010101" charset="-122"/>
                    <a:cs typeface="华文楷体" panose="02010600040101010101" charset="-122"/>
                    <a:sym typeface="+mn-ea"/>
                  </a:endParaRPr>
                </a:p>
                <a:p>
                  <a:pPr indent="0" algn="l" fontAlgn="auto">
                    <a:buFont typeface="Wingdings" panose="05000000000000000000" charset="0"/>
                    <a:buNone/>
                  </a:pPr>
                  <a:r>
                    <a:rPr lang="zh-CN" altLang="en-US" sz="2000" b="1">
                      <a:latin typeface="华文楷体" panose="02010600040101010101" charset="-122"/>
                      <a:ea typeface="华文楷体" panose="02010600040101010101" charset="-122"/>
                      <a:cs typeface="华文楷体" panose="02010600040101010101" charset="-122"/>
                      <a:sym typeface="+mn-ea"/>
                    </a:rPr>
                    <a:t>隐性课程</a:t>
                  </a:r>
                  <a:r>
                    <a:rPr lang="zh-CN" altLang="en-US" sz="2000">
                      <a:latin typeface="华文楷体" panose="02010600040101010101" charset="-122"/>
                      <a:ea typeface="华文楷体" panose="02010600040101010101" charset="-122"/>
                      <a:cs typeface="华文楷体" panose="02010600040101010101" charset="-122"/>
                      <a:sym typeface="+mn-ea"/>
                    </a:rPr>
                    <a:t>：主要通过</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学校环境</a:t>
                  </a:r>
                  <a:r>
                    <a:rPr lang="zh-CN" altLang="en-US" sz="2000">
                      <a:latin typeface="华文楷体" panose="02010600040101010101" charset="-122"/>
                      <a:ea typeface="华文楷体" panose="02010600040101010101" charset="-122"/>
                      <a:cs typeface="华文楷体" panose="02010600040101010101" charset="-122"/>
                      <a:sym typeface="+mn-ea"/>
                    </a:rPr>
                    <a:t>(包括物质环境、社会环境和文化影响等)而得到知识、态度和价值观。</a:t>
                  </a:r>
                  <a:endParaRPr lang="zh-CN" altLang="en-US" sz="2000" b="0">
                    <a:latin typeface="华文楷体" panose="02010600040101010101" charset="-122"/>
                    <a:ea typeface="华文楷体" panose="02010600040101010101" charset="-122"/>
                    <a:cs typeface="华文楷体" panose="02010600040101010101" charset="-122"/>
                    <a:sym typeface="+mn-ea"/>
                  </a:endParaRPr>
                </a:p>
              </p:txBody>
            </p:sp>
            <p:sp>
              <p:nvSpPr>
                <p:cNvPr id="27" name="文本框 26"/>
                <p:cNvSpPr txBox="1"/>
                <p:nvPr/>
              </p:nvSpPr>
              <p:spPr>
                <a:xfrm>
                  <a:off x="7947" y="3395"/>
                  <a:ext cx="11059" cy="1902"/>
                </a:xfrm>
                <a:prstGeom prst="rect">
                  <a:avLst/>
                </a:prstGeom>
                <a:noFill/>
                <a:ln w="9525">
                  <a:noFill/>
                </a:ln>
              </p:spPr>
              <p:txBody>
                <a:bodyPr wrap="square">
                  <a:spAutoFit/>
                </a:bodyPr>
                <a:p>
                  <a:pPr algn="just" fontAlgn="auto">
                    <a:lnSpc>
                      <a:spcPct val="120000"/>
                    </a:lnSpc>
                  </a:pPr>
                  <a:r>
                    <a:rPr lang="zh-CN" altLang="en-US" sz="2000" b="1">
                      <a:solidFill>
                        <a:schemeClr val="tx1"/>
                      </a:solidFill>
                      <a:latin typeface="华文楷体" panose="02010600040101010101" charset="-122"/>
                      <a:ea typeface="华文楷体" panose="02010600040101010101" charset="-122"/>
                      <a:cs typeface="华文楷体" panose="02010600040101010101" charset="-122"/>
                      <a:sym typeface="+mn-ea"/>
                    </a:rPr>
                    <a:t>显性课程</a:t>
                  </a:r>
                  <a:r>
                    <a:rPr lang="zh-CN" altLang="en-US" sz="2000">
                      <a:latin typeface="华文楷体" panose="02010600040101010101" charset="-122"/>
                      <a:ea typeface="华文楷体" panose="02010600040101010101" charset="-122"/>
                      <a:cs typeface="华文楷体" panose="02010600040101010101" charset="-122"/>
                      <a:sym typeface="+mn-ea"/>
                    </a:rPr>
                    <a:t>：是</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有计划、有组织</a:t>
                  </a:r>
                  <a:r>
                    <a:rPr lang="zh-CN" altLang="en-US" sz="2000">
                      <a:latin typeface="华文楷体" panose="02010600040101010101" charset="-122"/>
                      <a:ea typeface="华文楷体" panose="02010600040101010101" charset="-122"/>
                      <a:cs typeface="华文楷体" panose="02010600040101010101" charset="-122"/>
                      <a:sym typeface="+mn-ea"/>
                    </a:rPr>
                    <a:t>的学习活动，学生有意参与活动的成分很大。</a:t>
                  </a:r>
                  <a:endParaRPr lang="zh-CN" altLang="en-US" sz="2000">
                    <a:latin typeface="华文楷体" panose="02010600040101010101" charset="-122"/>
                    <a:ea typeface="华文楷体" panose="02010600040101010101" charset="-122"/>
                    <a:cs typeface="华文楷体" panose="02010600040101010101" charset="-122"/>
                    <a:sym typeface="+mn-ea"/>
                  </a:endParaRPr>
                </a:p>
                <a:p>
                  <a:pPr algn="just" fontAlgn="auto">
                    <a:lnSpc>
                      <a:spcPct val="120000"/>
                    </a:lnSpc>
                  </a:pPr>
                  <a:r>
                    <a:rPr lang="zh-CN" altLang="en-US" sz="2000" b="1">
                      <a:latin typeface="华文楷体" panose="02010600040101010101" charset="-122"/>
                      <a:ea typeface="华文楷体" panose="02010600040101010101" charset="-122"/>
                      <a:cs typeface="华文楷体" panose="02010600040101010101" charset="-122"/>
                      <a:sym typeface="+mn-ea"/>
                    </a:rPr>
                    <a:t>隐性课程</a:t>
                  </a:r>
                  <a:r>
                    <a:rPr lang="zh-CN" altLang="en-US" sz="2000">
                      <a:latin typeface="华文楷体" panose="02010600040101010101" charset="-122"/>
                      <a:ea typeface="华文楷体" panose="02010600040101010101" charset="-122"/>
                      <a:cs typeface="华文楷体" panose="02010600040101010101" charset="-122"/>
                      <a:sym typeface="+mn-ea"/>
                    </a:rPr>
                    <a:t>：是</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无计划的无组织的</a:t>
                  </a:r>
                  <a:r>
                    <a:rPr lang="zh-CN" altLang="en-US" sz="2000">
                      <a:latin typeface="华文楷体" panose="02010600040101010101" charset="-122"/>
                      <a:ea typeface="华文楷体" panose="02010600040101010101" charset="-122"/>
                      <a:cs typeface="华文楷体" panose="02010600040101010101" charset="-122"/>
                      <a:sym typeface="+mn-ea"/>
                    </a:rPr>
                    <a:t>学习活动，学生在学习活动中主要获得的是隐含于课程中的经验。</a:t>
                  </a:r>
                  <a:endParaRPr lang="zh-CN" altLang="en-US" sz="2000" b="0">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
              <p:nvSpPr>
                <p:cNvPr id="28" name="左大括号 27"/>
                <p:cNvSpPr/>
                <p:nvPr/>
              </p:nvSpPr>
              <p:spPr>
                <a:xfrm>
                  <a:off x="7005" y="5576"/>
                  <a:ext cx="471" cy="952"/>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
          <p:nvSpPr>
            <p:cNvPr id="6" name="文本框 5"/>
            <p:cNvSpPr txBox="1"/>
            <p:nvPr/>
          </p:nvSpPr>
          <p:spPr>
            <a:xfrm>
              <a:off x="4202" y="7132"/>
              <a:ext cx="3978" cy="1210"/>
            </a:xfrm>
            <a:prstGeom prst="rect">
              <a:avLst/>
            </a:prstGeom>
            <a:noFill/>
          </p:spPr>
          <p:txBody>
            <a:bodyPr wrap="none" rtlCol="0" anchor="t">
              <a:spAutoFit/>
            </a:bodyPr>
            <a:p>
              <a:pPr algn="just"/>
              <a:r>
                <a:rPr lang="zh-CN" altLang="en-US" sz="2400">
                  <a:solidFill>
                    <a:srgbClr val="FF0000"/>
                  </a:solidFill>
                  <a:latin typeface="华文楷体" panose="02010600040101010101" charset="-122"/>
                  <a:ea typeface="华文楷体" panose="02010600040101010101" charset="-122"/>
                  <a:cs typeface="华文楷体" panose="02010600040101010101" charset="-122"/>
                  <a:sym typeface="+mn-ea"/>
                </a:rPr>
                <a:t>3</a:t>
              </a:r>
              <a:r>
                <a:rPr lang="zh-CN" altLang="en-US" sz="2400">
                  <a:solidFill>
                    <a:srgbClr val="FF0000"/>
                  </a:solidFill>
                  <a:latin typeface="华文楷体" panose="02010600040101010101" charset="-122"/>
                  <a:ea typeface="华文楷体" panose="02010600040101010101" charset="-122"/>
                  <a:cs typeface="华文楷体" panose="02010600040101010101" charset="-122"/>
                  <a:sym typeface="+mn-ea"/>
                </a:rPr>
                <a:t>.学生的学习结果</a:t>
              </a:r>
              <a:endParaRPr lang="zh-CN" altLang="en-US" sz="2400">
                <a:solidFill>
                  <a:srgbClr val="FF0000"/>
                </a:solidFill>
                <a:latin typeface="华文楷体" panose="02010600040101010101" charset="-122"/>
                <a:ea typeface="华文楷体" panose="02010600040101010101" charset="-122"/>
                <a:cs typeface="华文楷体" panose="02010600040101010101" charset="-122"/>
              </a:endParaRPr>
            </a:p>
            <a:p>
              <a:pPr algn="just"/>
              <a:endParaRPr lang="zh-CN" altLang="en-US" sz="2000" dirty="0">
                <a:solidFill>
                  <a:srgbClr val="FF0000"/>
                </a:solidFill>
                <a:latin typeface="华文楷体" panose="02010600040101010101" charset="-122"/>
                <a:ea typeface="华文楷体" panose="02010600040101010101" charset="-122"/>
                <a:sym typeface="宋体" panose="02010600030101010101" pitchFamily="2" charset="-122"/>
              </a:endParaRPr>
            </a:p>
          </p:txBody>
        </p:sp>
        <p:sp>
          <p:nvSpPr>
            <p:cNvPr id="7" name="左大括号 6"/>
            <p:cNvSpPr/>
            <p:nvPr/>
          </p:nvSpPr>
          <p:spPr>
            <a:xfrm>
              <a:off x="8257" y="6992"/>
              <a:ext cx="449" cy="945"/>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8706" y="6921"/>
              <a:ext cx="10133" cy="1113"/>
            </a:xfrm>
            <a:prstGeom prst="rect">
              <a:avLst/>
            </a:prstGeom>
            <a:noFill/>
          </p:spPr>
          <p:txBody>
            <a:bodyPr wrap="square" rtlCol="0" anchor="t">
              <a:spAutoFit/>
            </a:bodyPr>
            <a:p>
              <a:pPr indent="0" algn="l" fontAlgn="auto">
                <a:buFont typeface="Wingdings" panose="05000000000000000000" charset="0"/>
                <a:buNone/>
              </a:pPr>
              <a:r>
                <a:rPr lang="zh-CN" altLang="en-US" sz="2000" b="1">
                  <a:latin typeface="华文楷体" panose="02010600040101010101" charset="-122"/>
                  <a:ea typeface="华文楷体" panose="02010600040101010101" charset="-122"/>
                  <a:cs typeface="华文楷体" panose="02010600040101010101" charset="-122"/>
                  <a:sym typeface="+mn-ea"/>
                </a:rPr>
                <a:t>显性课程</a:t>
              </a:r>
              <a:r>
                <a:rPr lang="zh-CN" altLang="en-US" sz="2000">
                  <a:latin typeface="华文楷体" panose="02010600040101010101" charset="-122"/>
                  <a:ea typeface="华文楷体" panose="02010600040101010101" charset="-122"/>
                  <a:cs typeface="华文楷体" panose="02010600040101010101" charset="-122"/>
                  <a:sym typeface="+mn-ea"/>
                </a:rPr>
                <a:t>：</a:t>
              </a:r>
              <a:r>
                <a:rPr lang="zh-CN" altLang="en-US" sz="2000">
                  <a:latin typeface="华文楷体" panose="02010600040101010101" charset="-122"/>
                  <a:ea typeface="华文楷体" panose="02010600040101010101" charset="-122"/>
                  <a:cs typeface="华文楷体" panose="02010600040101010101" charset="-122"/>
                  <a:sym typeface="+mn-ea"/>
                </a:rPr>
                <a:t>学生</a:t>
              </a:r>
              <a:r>
                <a:rPr lang="zh-CN" altLang="en-US" sz="2000">
                  <a:latin typeface="华文楷体" panose="02010600040101010101" charset="-122"/>
                  <a:ea typeface="华文楷体" panose="02010600040101010101" charset="-122"/>
                  <a:cs typeface="华文楷体" panose="02010600040101010101" charset="-122"/>
                  <a:sym typeface="+mn-ea"/>
                </a:rPr>
                <a:t>获得的主要是</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预期性</a:t>
              </a:r>
              <a:r>
                <a:rPr lang="zh-CN" altLang="en-US" sz="2000">
                  <a:latin typeface="华文楷体" panose="02010600040101010101" charset="-122"/>
                  <a:ea typeface="华文楷体" panose="02010600040101010101" charset="-122"/>
                  <a:cs typeface="华文楷体" panose="02010600040101010101" charset="-122"/>
                  <a:sym typeface="+mn-ea"/>
                </a:rPr>
                <a:t>的学术知识。</a:t>
              </a:r>
              <a:endParaRPr lang="zh-CN" altLang="en-US" sz="2000">
                <a:latin typeface="华文楷体" panose="02010600040101010101" charset="-122"/>
                <a:ea typeface="华文楷体" panose="02010600040101010101" charset="-122"/>
                <a:cs typeface="华文楷体" panose="02010600040101010101" charset="-122"/>
                <a:sym typeface="+mn-ea"/>
              </a:endParaRPr>
            </a:p>
            <a:p>
              <a:pPr indent="0" algn="l" fontAlgn="auto">
                <a:buFont typeface="Wingdings" panose="05000000000000000000" charset="0"/>
                <a:buNone/>
              </a:pPr>
              <a:r>
                <a:rPr lang="zh-CN" altLang="en-US" sz="2000" b="1">
                  <a:latin typeface="华文楷体" panose="02010600040101010101" charset="-122"/>
                  <a:ea typeface="华文楷体" panose="02010600040101010101" charset="-122"/>
                  <a:cs typeface="华文楷体" panose="02010600040101010101" charset="-122"/>
                  <a:sym typeface="+mn-ea"/>
                </a:rPr>
                <a:t>隐性课程</a:t>
              </a:r>
              <a:r>
                <a:rPr lang="zh-CN" altLang="en-US" sz="2000">
                  <a:latin typeface="华文楷体" panose="02010600040101010101" charset="-122"/>
                  <a:ea typeface="华文楷体" panose="02010600040101010101" charset="-122"/>
                  <a:cs typeface="华文楷体" panose="02010600040101010101" charset="-122"/>
                  <a:sym typeface="+mn-ea"/>
                </a:rPr>
                <a:t>：学生获取的主要是</a:t>
              </a: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非预期性</a:t>
              </a:r>
              <a:r>
                <a:rPr lang="zh-CN" altLang="en-US" sz="2000">
                  <a:latin typeface="华文楷体" panose="02010600040101010101" charset="-122"/>
                  <a:ea typeface="华文楷体" panose="02010600040101010101" charset="-122"/>
                  <a:cs typeface="华文楷体" panose="02010600040101010101" charset="-122"/>
                  <a:sym typeface="+mn-ea"/>
                </a:rPr>
                <a:t>的东西。</a:t>
              </a: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57045" y="789940"/>
            <a:ext cx="9624060" cy="4584700"/>
          </a:xfrm>
          <a:prstGeom prst="rect">
            <a:avLst/>
          </a:prstGeom>
          <a:noFill/>
        </p:spPr>
        <p:txBody>
          <a:bodyPr wrap="square" rtlCol="0">
            <a:spAutoFit/>
          </a:bodyPr>
          <a:p>
            <a:pPr marL="457200" indent="-457200" algn="l">
              <a:buFont typeface="Wingdings" panose="05000000000000000000" charset="0"/>
              <a:buChar char="Ø"/>
            </a:pPr>
            <a:r>
              <a:rPr lang="zh-CN" altLang="en-US" sz="3200" b="1">
                <a:latin typeface="华文楷体" panose="02010600040101010101" charset="-122"/>
                <a:ea typeface="华文楷体" panose="02010600040101010101" charset="-122"/>
                <a:cs typeface="华文楷体" panose="02010600040101010101" charset="-122"/>
              </a:rPr>
              <a:t>联系</a:t>
            </a:r>
            <a:r>
              <a:rPr lang="en-US" altLang="zh-CN" sz="3200">
                <a:latin typeface="华文楷体" panose="02010600040101010101" charset="-122"/>
                <a:ea typeface="华文楷体" panose="02010600040101010101" charset="-122"/>
                <a:cs typeface="华文楷体" panose="02010600040101010101" charset="-122"/>
              </a:rPr>
              <a:t>:</a:t>
            </a:r>
            <a:endParaRPr lang="zh-CN" altLang="en-US" sz="2800">
              <a:latin typeface="华文楷体" panose="02010600040101010101" charset="-122"/>
              <a:ea typeface="华文楷体" panose="02010600040101010101" charset="-122"/>
              <a:cs typeface="华文楷体" panose="02010600040101010101" charset="-122"/>
            </a:endParaRPr>
          </a:p>
          <a:p>
            <a:pPr marL="457200" indent="-457200" algn="l">
              <a:buFont typeface="Wingdings" panose="05000000000000000000" charset="0"/>
              <a:buChar char="Ø"/>
            </a:pPr>
            <a:r>
              <a:rPr lang="zh-CN" altLang="en-US" sz="2600">
                <a:solidFill>
                  <a:srgbClr val="FF0000"/>
                </a:solidFill>
                <a:latin typeface="华文楷体" panose="02010600040101010101" charset="-122"/>
                <a:ea typeface="华文楷体" panose="02010600040101010101" charset="-122"/>
                <a:cs typeface="华文楷体" panose="02010600040101010101" charset="-122"/>
              </a:rPr>
              <a:t>在显性课程实施的过程中常常伴随着隐性课程</a:t>
            </a:r>
            <a:r>
              <a:rPr lang="zh-CN" altLang="en-US" sz="2600">
                <a:latin typeface="华文楷体" panose="02010600040101010101" charset="-122"/>
                <a:ea typeface="华文楷体" panose="02010600040101010101" charset="-122"/>
                <a:cs typeface="华文楷体" panose="02010600040101010101" charset="-122"/>
              </a:rPr>
              <a:t>，特别是当显性课程的实施过程能充分发挥师幼双方的自主性和创造性时，那么课程实施中就一定会出现更多的非计划的、非预期的教育影响。</a:t>
            </a:r>
            <a:endParaRPr lang="zh-CN" altLang="en-US" sz="2600">
              <a:latin typeface="华文楷体" panose="02010600040101010101" charset="-122"/>
              <a:ea typeface="华文楷体" panose="02010600040101010101" charset="-122"/>
              <a:cs typeface="华文楷体" panose="02010600040101010101" charset="-122"/>
            </a:endParaRPr>
          </a:p>
          <a:p>
            <a:pPr marL="457200" indent="-457200" algn="l">
              <a:buFont typeface="Wingdings" panose="05000000000000000000" charset="0"/>
              <a:buChar char="Ø"/>
            </a:pPr>
            <a:r>
              <a:rPr lang="zh-CN" altLang="en-US" sz="2600">
                <a:solidFill>
                  <a:srgbClr val="FF0000"/>
                </a:solidFill>
                <a:latin typeface="华文楷体" panose="02010600040101010101" charset="-122"/>
                <a:ea typeface="华文楷体" panose="02010600040101010101" charset="-122"/>
                <a:cs typeface="华文楷体" panose="02010600040101010101" charset="-122"/>
              </a:rPr>
              <a:t>隐性课程也在课程实施的过程中不断地转化为显性课程</a:t>
            </a:r>
            <a:r>
              <a:rPr lang="zh-CN" altLang="en-US" sz="2600">
                <a:latin typeface="华文楷体" panose="02010600040101010101" charset="-122"/>
                <a:ea typeface="华文楷体" panose="02010600040101010101" charset="-122"/>
                <a:cs typeface="华文楷体" panose="02010600040101010101" charset="-122"/>
              </a:rPr>
              <a:t>，这就是说，当在显性课程实施中发生了隐性课程的影响时，如果是发生了不好的影响，那么就会引起对隐性课程所产生的影响的控制；如果是发生了好的影响，那么隐性课程就有可能转化为显性课程，而这些新的显性课程在实施过程中又会产生新的隐性课程。</a:t>
            </a:r>
            <a:endParaRPr lang="zh-CN" altLang="en-US" sz="2600">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C9F754DE-2CAD-44b6-B708-469DEB6407EB-3" descr="qt_temp"/>
          <p:cNvPicPr>
            <a:picLocks noChangeAspect="1"/>
          </p:cNvPicPr>
          <p:nvPr/>
        </p:nvPicPr>
        <p:blipFill>
          <a:blip r:embed="rId1"/>
          <a:stretch>
            <a:fillRect/>
          </a:stretch>
        </p:blipFill>
        <p:spPr>
          <a:xfrm>
            <a:off x="542290" y="991235"/>
            <a:ext cx="11106785" cy="4615180"/>
          </a:xfrm>
          <a:prstGeom prst="rect">
            <a:avLst/>
          </a:prstGeom>
          <a:noFill/>
          <a:ln w="9525">
            <a:noFill/>
          </a:ln>
        </p:spPr>
      </p:pic>
      <p:sp>
        <p:nvSpPr>
          <p:cNvPr id="3" name="文本框 2"/>
          <p:cNvSpPr txBox="1"/>
          <p:nvPr/>
        </p:nvSpPr>
        <p:spPr>
          <a:xfrm>
            <a:off x="4731385" y="5747385"/>
            <a:ext cx="2596515" cy="398780"/>
          </a:xfrm>
          <a:prstGeom prst="rect">
            <a:avLst/>
          </a:prstGeom>
          <a:noFill/>
        </p:spPr>
        <p:txBody>
          <a:bodyPr wrap="none" rtlCol="0">
            <a:spAutoFit/>
          </a:bodyPr>
          <a:p>
            <a:pPr algn="l"/>
            <a:r>
              <a:rPr lang="zh-CN" altLang="en-US" sz="2000">
                <a:latin typeface="华文楷体" panose="02010600040101010101" charset="-122"/>
                <a:ea typeface="华文楷体" panose="02010600040101010101" charset="-122"/>
                <a:cs typeface="华文楷体" panose="02010600040101010101" charset="-122"/>
              </a:rPr>
              <a:t>图5-1 课程类型示意图</a:t>
            </a:r>
            <a:endParaRPr lang="zh-CN" altLang="en-US" sz="2000">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nvGraphicFramePr>
        <p:xfrm>
          <a:off x="1821815" y="716915"/>
          <a:ext cx="8690610" cy="4943475"/>
        </p:xfrm>
        <a:graphic>
          <a:graphicData uri="http://schemas.openxmlformats.org/drawingml/2006/table">
            <a:tbl>
              <a:tblPr firstRow="1" bandRow="1">
                <a:tableStyleId>{5940675A-B579-460E-94D1-54222C63F5DA}</a:tableStyleId>
              </a:tblPr>
              <a:tblGrid>
                <a:gridCol w="843915"/>
                <a:gridCol w="3813175"/>
                <a:gridCol w="4033520"/>
              </a:tblGrid>
              <a:tr h="549275">
                <a:tc>
                  <a:txBody>
                    <a:bodyPr/>
                    <a:p>
                      <a:pPr indent="0" algn="ctr">
                        <a:buNone/>
                      </a:pP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黑体" panose="02010609060101010101" charset="-122"/>
                        </a:rPr>
                        <a:t>学科中心课程</a:t>
                      </a:r>
                      <a:endParaRPr lang="en-US" altLang="en-US" sz="2000" b="0">
                        <a:solidFill>
                          <a:srgbClr val="000000"/>
                        </a:solidFill>
                        <a:latin typeface="华文楷体" panose="02010600040101010101" charset="-122"/>
                        <a:ea typeface="华文楷体" panose="02010600040101010101" charset="-122"/>
                        <a:cs typeface="黑体"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黑体" panose="02010609060101010101" charset="-122"/>
                        </a:rPr>
                        <a:t>经验中心课程</a:t>
                      </a:r>
                      <a:endParaRPr lang="en-US" altLang="en-US" sz="2000" b="0">
                        <a:solidFill>
                          <a:srgbClr val="000000"/>
                        </a:solidFill>
                        <a:latin typeface="华文楷体" panose="02010600040101010101" charset="-122"/>
                        <a:ea typeface="华文楷体" panose="02010600040101010101" charset="-122"/>
                        <a:cs typeface="黑体"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1</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教师中心</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学生中心</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2</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华文楷体" panose="02010600040101010101" charset="-122"/>
                        </a:rPr>
                        <a:t>教材中心——知识体系</a:t>
                      </a:r>
                      <a:endParaRPr lang="en-US" altLang="en-US" sz="2000" b="0">
                        <a:solidFill>
                          <a:srgbClr val="000000"/>
                        </a:solidFill>
                        <a:latin typeface="华文楷体" panose="02010600040101010101" charset="-122"/>
                        <a:ea typeface="华文楷体" panose="02010600040101010101" charset="-122"/>
                        <a:cs typeface="华文楷体" panose="0201060004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华文楷体" panose="02010600040101010101" charset="-122"/>
                        </a:rPr>
                        <a:t>问题中心——直接体验</a:t>
                      </a:r>
                      <a:endParaRPr lang="en-US" altLang="en-US" sz="2000" b="0">
                        <a:solidFill>
                          <a:srgbClr val="000000"/>
                        </a:solidFill>
                        <a:latin typeface="华文楷体" panose="02010600040101010101" charset="-122"/>
                        <a:ea typeface="华文楷体" panose="02010600040101010101" charset="-122"/>
                        <a:cs typeface="华文楷体" panose="0201060004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3</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华文楷体" panose="02010600040101010101" charset="-122"/>
                        </a:rPr>
                        <a:t>课堂中心——教师系统讲授为主</a:t>
                      </a:r>
                      <a:endParaRPr lang="en-US" altLang="en-US" sz="2000" b="0">
                        <a:solidFill>
                          <a:srgbClr val="000000"/>
                        </a:solidFill>
                        <a:latin typeface="华文楷体" panose="02010600040101010101" charset="-122"/>
                        <a:ea typeface="华文楷体" panose="02010600040101010101" charset="-122"/>
                        <a:cs typeface="华文楷体" panose="0201060004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华文楷体" panose="02010600040101010101" charset="-122"/>
                        </a:rPr>
                        <a:t>实践活动中心——学生主动学习为主</a:t>
                      </a:r>
                      <a:endParaRPr lang="en-US" altLang="en-US" sz="2000" b="0">
                        <a:solidFill>
                          <a:srgbClr val="000000"/>
                        </a:solidFill>
                        <a:latin typeface="华文楷体" panose="02010600040101010101" charset="-122"/>
                        <a:ea typeface="华文楷体" panose="02010600040101010101" charset="-122"/>
                        <a:cs typeface="华文楷体" panose="0201060004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4</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注重学生知识和智力发展为主</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注重学生个性全面发展</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5</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注重训练教育</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注重养成教育</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6</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注重教育结果</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注重教育过程</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7</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注重知识获得</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注重问题解决</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r h="549275">
                <a:tc>
                  <a:txBody>
                    <a:bodyPr/>
                    <a:p>
                      <a:pPr indent="0" algn="ctr">
                        <a:buNone/>
                      </a:pPr>
                      <a:r>
                        <a:rPr lang="en-US" sz="2000" b="0">
                          <a:solidFill>
                            <a:srgbClr val="FFFFFF"/>
                          </a:solidFill>
                          <a:latin typeface="华文楷体" panose="02010600040101010101" charset="-122"/>
                          <a:ea typeface="华文楷体" panose="02010600040101010101" charset="-122"/>
                          <a:cs typeface="仿宋" panose="02010609060101010101" charset="-122"/>
                        </a:rPr>
                        <a:t>8</a:t>
                      </a:r>
                      <a:endParaRPr lang="en-US" altLang="en-US" sz="2000" b="0">
                        <a:solidFill>
                          <a:srgbClr val="FFFFFF"/>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B86169"/>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客观定性评价为主</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c>
                  <a:txBody>
                    <a:bodyPr/>
                    <a:p>
                      <a:pPr indent="0" algn="ctr">
                        <a:buNone/>
                      </a:pPr>
                      <a:r>
                        <a:rPr lang="en-US" sz="2000" b="0">
                          <a:solidFill>
                            <a:srgbClr val="000000"/>
                          </a:solidFill>
                          <a:latin typeface="华文楷体" panose="02010600040101010101" charset="-122"/>
                          <a:ea typeface="华文楷体" panose="02010600040101010101" charset="-122"/>
                          <a:cs typeface="仿宋" panose="02010609060101010101" charset="-122"/>
                        </a:rPr>
                        <a:t>主观综合评定为主</a:t>
                      </a:r>
                      <a:endParaRPr lang="en-US" altLang="en-US" sz="2000" b="0">
                        <a:solidFill>
                          <a:srgbClr val="000000"/>
                        </a:solidFill>
                        <a:latin typeface="华文楷体" panose="02010600040101010101" charset="-122"/>
                        <a:ea typeface="华文楷体" panose="02010600040101010101" charset="-122"/>
                        <a:cs typeface="仿宋" panose="02010609060101010101" charset="-122"/>
                      </a:endParaRPr>
                    </a:p>
                  </a:txBody>
                  <a:tcPr marL="9525" marR="9525" marT="0" marB="0" vert="horz" anchor="ctr">
                    <a:lnL w="19050" cap="flat" cmpd="sng">
                      <a:solidFill>
                        <a:srgbClr val="FFFFFF"/>
                      </a:solidFill>
                      <a:prstDash val="solid"/>
                      <a:headEnd type="none" w="med" len="med"/>
                      <a:tailEnd type="none" w="med" len="med"/>
                    </a:lnL>
                    <a:lnR w="19050" cap="flat" cmpd="sng">
                      <a:solidFill>
                        <a:srgbClr val="FFFFFF"/>
                      </a:solidFill>
                      <a:prstDash val="solid"/>
                      <a:headEnd type="none" w="med" len="med"/>
                      <a:tailEnd type="none" w="med" len="med"/>
                    </a:lnR>
                    <a:lnT w="19050" cap="flat" cmpd="sng">
                      <a:solidFill>
                        <a:srgbClr val="FFFFFF"/>
                      </a:solidFill>
                      <a:prstDash val="solid"/>
                      <a:headEnd type="none" w="med" len="med"/>
                      <a:tailEnd type="none" w="med" len="med"/>
                    </a:lnT>
                    <a:lnB w="19050" cap="flat" cmpd="sng">
                      <a:solidFill>
                        <a:srgbClr val="FFFFFF"/>
                      </a:solidFill>
                      <a:prstDash val="solid"/>
                      <a:headEnd type="none" w="med" len="med"/>
                      <a:tailEnd type="none" w="med" len="med"/>
                    </a:lnB>
                    <a:lnTlToBr>
                      <a:noFill/>
                    </a:lnTlToBr>
                    <a:lnBlToTr>
                      <a:noFill/>
                    </a:lnBlToTr>
                    <a:solidFill>
                      <a:srgbClr val="EFEFEF"/>
                    </a:solidFill>
                  </a:tcPr>
                </a:tc>
              </a:tr>
            </a:tbl>
          </a:graphicData>
        </a:graphic>
      </p:graphicFrame>
      <p:sp>
        <p:nvSpPr>
          <p:cNvPr id="100" name="文本框 99"/>
          <p:cNvSpPr txBox="1"/>
          <p:nvPr/>
        </p:nvSpPr>
        <p:spPr>
          <a:xfrm>
            <a:off x="3626485" y="4502785"/>
            <a:ext cx="5080000" cy="252730"/>
          </a:xfrm>
          <a:prstGeom prst="rect">
            <a:avLst/>
          </a:prstGeom>
          <a:noFill/>
          <a:ln w="9525">
            <a:noFill/>
          </a:ln>
        </p:spPr>
        <p:txBody>
          <a:bodyPr>
            <a:spAutoFit/>
          </a:bodyPr>
          <a:p>
            <a:pPr indent="269240"/>
            <a:r>
              <a:rPr lang="en-US" sz="1050" b="0">
                <a:latin typeface="宋体" panose="02010600030101010101" pitchFamily="2" charset="-122"/>
                <a:ea typeface="宋体" panose="02010600030101010101" pitchFamily="2" charset="-122"/>
              </a:rPr>
              <a:t> </a:t>
            </a:r>
            <a:endParaRPr lang="zh-CN" altLang="en-US"/>
          </a:p>
        </p:txBody>
      </p:sp>
      <p:sp>
        <p:nvSpPr>
          <p:cNvPr id="4" name="文本框 3"/>
          <p:cNvSpPr txBox="1"/>
          <p:nvPr/>
        </p:nvSpPr>
        <p:spPr>
          <a:xfrm>
            <a:off x="3823970" y="5876290"/>
            <a:ext cx="4882515" cy="398780"/>
          </a:xfrm>
          <a:prstGeom prst="rect">
            <a:avLst/>
          </a:prstGeom>
          <a:noFill/>
        </p:spPr>
        <p:txBody>
          <a:bodyPr wrap="none" rtlCol="0">
            <a:spAutoFit/>
          </a:bodyPr>
          <a:p>
            <a:pPr algn="l"/>
            <a:r>
              <a:rPr lang="zh-CN" altLang="en-US" sz="2000">
                <a:latin typeface="华文楷体" panose="02010600040101010101" charset="-122"/>
                <a:ea typeface="华文楷体" panose="02010600040101010101" charset="-122"/>
                <a:cs typeface="华文楷体" panose="02010600040101010101" charset="-122"/>
              </a:rPr>
              <a:t>表5-1 学科中心课程与经验中心课程的区别</a:t>
            </a:r>
            <a:endParaRPr lang="zh-CN" altLang="en-US" sz="2000">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p:sp>
        <p:nvSpPr>
          <p:cNvPr id="2" name="文本框 1"/>
          <p:cNvSpPr txBox="1"/>
          <p:nvPr/>
        </p:nvSpPr>
        <p:spPr>
          <a:xfrm>
            <a:off x="1310005" y="311785"/>
            <a:ext cx="1200150" cy="706755"/>
          </a:xfrm>
          <a:prstGeom prst="rect">
            <a:avLst/>
          </a:prstGeom>
          <a:noFill/>
        </p:spPr>
        <p:txBody>
          <a:bodyPr wrap="none" rtlCol="0">
            <a:spAutoFit/>
          </a:bodyPr>
          <a:p>
            <a:r>
              <a:rPr lang="zh-CN" altLang="en-US" sz="4000" b="1">
                <a:latin typeface="华文楷体" panose="02010600040101010101" charset="-122"/>
                <a:ea typeface="华文楷体" panose="02010600040101010101" charset="-122"/>
              </a:rPr>
              <a:t>总结</a:t>
            </a:r>
            <a:endParaRPr lang="zh-CN" altLang="en-US" sz="4000" b="1">
              <a:latin typeface="华文楷体" panose="02010600040101010101" charset="-122"/>
              <a:ea typeface="华文楷体" panose="02010600040101010101" charset="-122"/>
            </a:endParaRPr>
          </a:p>
        </p:txBody>
      </p:sp>
      <p:pic>
        <p:nvPicPr>
          <p:cNvPr id="25" name="图片 24" descr="捕获"/>
          <p:cNvPicPr>
            <a:picLocks noChangeAspect="1"/>
          </p:cNvPicPr>
          <p:nvPr/>
        </p:nvPicPr>
        <p:blipFill>
          <a:blip r:embed="rId1"/>
          <a:stretch>
            <a:fillRect/>
          </a:stretch>
        </p:blipFill>
        <p:spPr>
          <a:xfrm>
            <a:off x="1073785" y="1018540"/>
            <a:ext cx="10090150" cy="51943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615815" y="3767455"/>
            <a:ext cx="6488430" cy="66611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785360" y="3823970"/>
            <a:ext cx="6148705" cy="615315"/>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园本课程的开发设计与实施</a:t>
            </a:r>
            <a:endPar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
        <p:nvSpPr>
          <p:cNvPr id="14" name="TextBox 25"/>
          <p:cNvSpPr txBox="1"/>
          <p:nvPr/>
        </p:nvSpPr>
        <p:spPr>
          <a:xfrm flipH="1">
            <a:off x="6126616" y="2249055"/>
            <a:ext cx="3130281" cy="1015365"/>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zh-CN" altLang="en-US" sz="6600" noProof="1">
                <a:solidFill>
                  <a:schemeClr val="tx1">
                    <a:lumMod val="85000"/>
                    <a:lumOff val="15000"/>
                  </a:schemeClr>
                </a:solidFill>
                <a:latin typeface="华文楷体" panose="02010600040101010101" charset="-122"/>
                <a:ea typeface="华文楷体" panose="02010600040101010101" charset="-122"/>
                <a:sym typeface="微软雅黑" panose="020B0503020204020204" charset="-122"/>
              </a:rPr>
              <a:t>第二节</a:t>
            </a:r>
            <a:endParaRPr kumimoji="0" lang="zh-CN" altLang="en-US" sz="6600" b="0" i="0" u="none" strike="noStrike" kern="1200" cap="none" spc="0" normalizeH="0" baseline="0" noProof="1">
              <a:ln>
                <a:noFill/>
              </a:ln>
              <a:solidFill>
                <a:schemeClr val="tx1">
                  <a:lumMod val="85000"/>
                  <a:lumOff val="15000"/>
                </a:schemeClr>
              </a:solidFill>
              <a:effectLst/>
              <a:uLnTx/>
              <a:uFillTx/>
              <a:latin typeface="华文楷体" panose="02010600040101010101" charset="-122"/>
              <a:ea typeface="华文楷体" panose="02010600040101010101" charset="-122"/>
              <a:sym typeface="微软雅黑" panose="020B0503020204020204" charset="-122"/>
            </a:endParaRPr>
          </a:p>
        </p:txBody>
      </p:sp>
      <p:grpSp>
        <p:nvGrpSpPr>
          <p:cNvPr id="16" name="组合 15"/>
          <p:cNvGrpSpPr/>
          <p:nvPr/>
        </p:nvGrpSpPr>
        <p:grpSpPr>
          <a:xfrm>
            <a:off x="7382734" y="346687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34330" y="3039745"/>
            <a:ext cx="4933950" cy="77851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109845" y="3090545"/>
            <a:ext cx="5452110" cy="67691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44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一、园本课程概述</a:t>
            </a:r>
            <a:endParaRPr kumimoji="0" lang="zh-CN" altLang="zh-CN" sz="44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51815" y="1301750"/>
            <a:ext cx="10890250" cy="4232910"/>
            <a:chOff x="-7348" y="2887"/>
            <a:chExt cx="17322" cy="6666"/>
          </a:xfrm>
        </p:grpSpPr>
        <p:grpSp>
          <p:nvGrpSpPr>
            <p:cNvPr id="30" name="组合 29"/>
            <p:cNvGrpSpPr/>
            <p:nvPr/>
          </p:nvGrpSpPr>
          <p:grpSpPr>
            <a:xfrm>
              <a:off x="-7348" y="2887"/>
              <a:ext cx="17300" cy="5941"/>
              <a:chOff x="1774" y="2586"/>
              <a:chExt cx="18138" cy="4573"/>
            </a:xfrm>
          </p:grpSpPr>
          <p:grpSp>
            <p:nvGrpSpPr>
              <p:cNvPr id="18" name="组合 17"/>
              <p:cNvGrpSpPr/>
              <p:nvPr/>
            </p:nvGrpSpPr>
            <p:grpSpPr>
              <a:xfrm>
                <a:off x="1774" y="2700"/>
                <a:ext cx="6768" cy="4459"/>
                <a:chOff x="1638" y="2163"/>
                <a:chExt cx="6476" cy="3655"/>
              </a:xfrm>
            </p:grpSpPr>
            <p:sp>
              <p:nvSpPr>
                <p:cNvPr id="26" name="矩形: 圆角 25"/>
                <p:cNvSpPr/>
                <p:nvPr/>
              </p:nvSpPr>
              <p:spPr>
                <a:xfrm>
                  <a:off x="1638" y="3887"/>
                  <a:ext cx="2797"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921" y="3887"/>
                  <a:ext cx="2751"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相关概念</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4775" y="2163"/>
                  <a:ext cx="3339" cy="3655"/>
                  <a:chOff x="4775" y="2163"/>
                  <a:chExt cx="3339" cy="3655"/>
                </a:xfrm>
              </p:grpSpPr>
              <p:sp>
                <p:nvSpPr>
                  <p:cNvPr id="11" name="左大括号 10"/>
                  <p:cNvSpPr/>
                  <p:nvPr/>
                </p:nvSpPr>
                <p:spPr>
                  <a:xfrm>
                    <a:off x="4775" y="2887"/>
                    <a:ext cx="582" cy="2506"/>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5357" y="2695"/>
                    <a:ext cx="2633" cy="396"/>
                  </a:xfrm>
                  <a:prstGeom prst="rect">
                    <a:avLst/>
                  </a:prstGeom>
                  <a:noFill/>
                </p:spPr>
                <p:txBody>
                  <a:bodyPr wrap="square" rtlCol="0">
                    <a:spAutoFit/>
                  </a:bodyPr>
                  <a:p>
                    <a:pPr algn="l"/>
                    <a:r>
                      <a:rPr lang="en-US" altLang="zh-CN" sz="2000" b="1">
                        <a:solidFill>
                          <a:srgbClr val="FF0000"/>
                        </a:solidFill>
                        <a:latin typeface="华文楷体" panose="02010600040101010101" charset="-122"/>
                        <a:ea typeface="华文楷体" panose="02010600040101010101" charset="-122"/>
                        <a:sym typeface="+mn-ea"/>
                      </a:rPr>
                      <a:t>1.</a:t>
                    </a:r>
                    <a:r>
                      <a:rPr lang="zh-CN" altLang="en-US" sz="2000" b="1">
                        <a:solidFill>
                          <a:srgbClr val="FF0000"/>
                        </a:solidFill>
                        <a:latin typeface="华文楷体" panose="02010600040101010101" charset="-122"/>
                        <a:ea typeface="华文楷体" panose="02010600040101010101" charset="-122"/>
                        <a:sym typeface="+mn-ea"/>
                      </a:rPr>
                      <a:t>园本课程</a:t>
                    </a:r>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4" name="文本框 13"/>
                  <p:cNvSpPr txBox="1"/>
                  <p:nvPr/>
                </p:nvSpPr>
                <p:spPr>
                  <a:xfrm>
                    <a:off x="5357" y="4993"/>
                    <a:ext cx="2270" cy="825"/>
                  </a:xfrm>
                  <a:prstGeom prst="rect">
                    <a:avLst/>
                  </a:prstGeom>
                  <a:noFill/>
                </p:spPr>
                <p:txBody>
                  <a:bodyPr wrap="square" rtlCol="0" anchor="t">
                    <a:spAutoFit/>
                  </a:bodyPr>
                  <a:p>
                    <a:pPr algn="just">
                      <a:lnSpc>
                        <a:spcPct val="120000"/>
                      </a:lnSpc>
                    </a:pPr>
                    <a:r>
                      <a:rPr lang="en-US" altLang="zh-CN" sz="2000" b="1">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a:t>
                    </a:r>
                    <a:r>
                      <a:rPr lang="zh-CN" altLang="en-US" sz="2000" b="1">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幼儿园课程园本化</a:t>
                    </a:r>
                    <a:endParaRPr lang="zh-CN" altLang="en-US" sz="2000" b="1">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15" name="左大括号 14"/>
                  <p:cNvSpPr/>
                  <p:nvPr/>
                </p:nvSpPr>
                <p:spPr>
                  <a:xfrm>
                    <a:off x="7663" y="2163"/>
                    <a:ext cx="451" cy="1494"/>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
            <p:nvSpPr>
              <p:cNvPr id="27" name="文本框 26"/>
              <p:cNvSpPr txBox="1"/>
              <p:nvPr/>
            </p:nvSpPr>
            <p:spPr>
              <a:xfrm>
                <a:off x="8540" y="2586"/>
                <a:ext cx="11372" cy="2331"/>
              </a:xfrm>
              <a:prstGeom prst="rect">
                <a:avLst/>
              </a:prstGeom>
              <a:noFill/>
              <a:ln w="9525">
                <a:noFill/>
              </a:ln>
            </p:spPr>
            <p:txBody>
              <a:bodyPr wrap="square">
                <a:spAutoFit/>
              </a:bodyPr>
              <a:p>
                <a:pPr indent="0" algn="just" fontAlgn="auto">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a:t>
                </a:r>
                <a:r>
                  <a:rPr lang="en-US" altLang="zh-CN"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1</a:t>
                </a:r>
                <a:r>
                  <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）从课程的性质作界定：是幼儿园按照国家与地方政府课程的基本精神而进行的课程选择、重组与整合而形成的适合幼儿园特点的</a:t>
                </a:r>
                <a:r>
                  <a:rPr lang="zh-CN" altLang="en-US" dirty="0">
                    <a:solidFill>
                      <a:srgbClr val="FF0000"/>
                    </a:solidFill>
                    <a:latin typeface="华文楷体" panose="02010600040101010101" charset="-122"/>
                    <a:ea typeface="华文楷体" panose="02010600040101010101" charset="-122"/>
                    <a:sym typeface="宋体" panose="02010600030101010101" pitchFamily="2" charset="-122"/>
                  </a:rPr>
                  <a:t>个性化课程体系</a:t>
                </a:r>
                <a:r>
                  <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a:t>
                </a:r>
                <a:endPar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a:p>
                <a:pPr indent="0" algn="just" fontAlgn="auto">
                  <a:lnSpc>
                    <a:spcPct val="120000"/>
                  </a:lnSpc>
                </a:pPr>
                <a:r>
                  <a:rPr lang="zh-CN" altLang="en-US"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a:t>
                </a:r>
                <a:r>
                  <a:rPr lang="en-US" altLang="zh-CN"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a:t>
                </a:r>
                <a:r>
                  <a:rPr lang="zh-CN" altLang="en-US"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）从课程的关系作界定：既是幼儿园课程的派生物，又是幼儿园课程的延伸与发展。</a:t>
                </a:r>
                <a:endParaRPr lang="zh-CN" altLang="en-US"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sp>
          <p:nvSpPr>
            <p:cNvPr id="3" name="左大括号 2"/>
            <p:cNvSpPr/>
            <p:nvPr/>
          </p:nvSpPr>
          <p:spPr>
            <a:xfrm>
              <a:off x="-1345" y="7113"/>
              <a:ext cx="450" cy="2225"/>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892" y="6794"/>
              <a:ext cx="10866" cy="2759"/>
            </a:xfrm>
            <a:prstGeom prst="rect">
              <a:avLst/>
            </a:prstGeom>
            <a:noFill/>
          </p:spPr>
          <p:txBody>
            <a:bodyPr wrap="square" rtlCol="0" anchor="t">
              <a:spAutoFit/>
            </a:bodyPr>
            <a:p>
              <a:pPr indent="457200" algn="just" fontAlgn="auto">
                <a:lnSpc>
                  <a:spcPct val="120000"/>
                </a:lnSpc>
              </a:pPr>
              <a:r>
                <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指幼儿园组织及其成员，根据国家或地方政府关于幼儿园教育纲要的精神与幼儿园自身发展实际需要，充分利用园内外的各种教育资源所进行的课程选择、课程生成、课程重组的相关研究与管理过程。这个过程实际上就是</a:t>
              </a:r>
              <a:r>
                <a:rPr lang="zh-CN" altLang="en-US">
                  <a:solidFill>
                    <a:srgbClr val="FF0000"/>
                  </a:solidFill>
                  <a:latin typeface="华文楷体" panose="02010600040101010101" charset="-122"/>
                  <a:ea typeface="华文楷体" panose="02010600040101010101" charset="-122"/>
                  <a:sym typeface="宋体" panose="02010600030101010101" pitchFamily="2" charset="-122"/>
                </a:rPr>
                <a:t>幼儿园课程规范化、个性化和系统化的运作过程</a:t>
              </a:r>
              <a:r>
                <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a:t>
              </a:r>
              <a:endPar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grpSp>
      <p:sp>
        <p:nvSpPr>
          <p:cNvPr id="25" name="文本框 24"/>
          <p:cNvSpPr txBox="1"/>
          <p:nvPr/>
        </p:nvSpPr>
        <p:spPr>
          <a:xfrm>
            <a:off x="356235" y="631190"/>
            <a:ext cx="3027680" cy="583565"/>
          </a:xfrm>
          <a:prstGeom prst="rect">
            <a:avLst/>
          </a:prstGeom>
          <a:noFill/>
        </p:spPr>
        <p:txBody>
          <a:bodyPr wrap="none" rtlCol="0">
            <a:spAutoFit/>
          </a:bodyPr>
          <a:p>
            <a:r>
              <a:rPr lang="zh-CN" altLang="en-US" sz="3200">
                <a:latin typeface="华文楷体" panose="02010600040101010101" charset="-122"/>
                <a:ea typeface="华文楷体" panose="02010600040101010101" charset="-122"/>
              </a:rPr>
              <a:t>（一）相关概念</a:t>
            </a:r>
            <a:endParaRPr lang="zh-CN" altLang="en-US" sz="3200">
              <a:latin typeface="华文楷体" panose="02010600040101010101" charset="-122"/>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0">
            <a:off x="616585" y="1652245"/>
            <a:ext cx="4843175" cy="2518180"/>
            <a:chOff x="1774" y="3233"/>
            <a:chExt cx="7997" cy="3053"/>
          </a:xfrm>
        </p:grpSpPr>
        <p:grpSp>
          <p:nvGrpSpPr>
            <p:cNvPr id="18" name="组合 17"/>
            <p:cNvGrpSpPr/>
            <p:nvPr/>
          </p:nvGrpSpPr>
          <p:grpSpPr>
            <a:xfrm>
              <a:off x="1774" y="3669"/>
              <a:ext cx="3800" cy="2617"/>
              <a:chOff x="1638" y="2957"/>
              <a:chExt cx="3636" cy="2145"/>
            </a:xfrm>
          </p:grpSpPr>
          <p:sp>
            <p:nvSpPr>
              <p:cNvPr id="26" name="矩形: 圆角 25"/>
              <p:cNvSpPr/>
              <p:nvPr/>
            </p:nvSpPr>
            <p:spPr>
              <a:xfrm>
                <a:off x="1638" y="3887"/>
                <a:ext cx="2797"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921" y="3887"/>
                <a:ext cx="2231"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相关概念</a:t>
                </a:r>
                <a:endParaRPr lang="zh-CN" altLang="en-US" sz="2400" b="1">
                  <a:solidFill>
                    <a:schemeClr val="bg1"/>
                  </a:solidFill>
                  <a:latin typeface="华文楷体" panose="02010600040101010101" charset="-122"/>
                  <a:ea typeface="华文楷体" panose="02010600040101010101" charset="-122"/>
                </a:endParaRPr>
              </a:p>
            </p:txBody>
          </p:sp>
          <p:sp>
            <p:nvSpPr>
              <p:cNvPr id="11" name="左大括号 10"/>
              <p:cNvSpPr/>
              <p:nvPr/>
            </p:nvSpPr>
            <p:spPr>
              <a:xfrm>
                <a:off x="4692" y="2957"/>
                <a:ext cx="582" cy="2145"/>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28" name="左大括号 27"/>
            <p:cNvSpPr/>
            <p:nvPr/>
          </p:nvSpPr>
          <p:spPr>
            <a:xfrm>
              <a:off x="9300" y="3233"/>
              <a:ext cx="471" cy="1019"/>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nvGrpSpPr>
          <p:cNvPr id="24" name="组合 23"/>
          <p:cNvGrpSpPr/>
          <p:nvPr/>
        </p:nvGrpSpPr>
        <p:grpSpPr>
          <a:xfrm>
            <a:off x="2928620" y="1529080"/>
            <a:ext cx="8227060" cy="3348990"/>
            <a:chOff x="4336" y="5067"/>
            <a:chExt cx="12956" cy="5274"/>
          </a:xfrm>
        </p:grpSpPr>
        <p:sp>
          <p:nvSpPr>
            <p:cNvPr id="19" name="文本框 18"/>
            <p:cNvSpPr txBox="1"/>
            <p:nvPr/>
          </p:nvSpPr>
          <p:spPr>
            <a:xfrm>
              <a:off x="4336" y="5471"/>
              <a:ext cx="3484" cy="1113"/>
            </a:xfrm>
            <a:prstGeom prst="rect">
              <a:avLst/>
            </a:prstGeom>
            <a:noFill/>
          </p:spPr>
          <p:txBody>
            <a:bodyPr wrap="square" rtlCol="0" anchor="t">
              <a:spAutoFit/>
            </a:bodyPr>
            <a:p>
              <a:pPr algn="just"/>
              <a:r>
                <a:rPr lang="en-US" sz="20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a:t>
              </a:r>
              <a:r>
                <a:rPr sz="20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园本课程与国家课程、地方课程</a:t>
              </a:r>
              <a:endParaRPr lang="zh-CN" altLang="en-US" sz="20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20" name="文本框 19"/>
            <p:cNvSpPr txBox="1"/>
            <p:nvPr/>
          </p:nvSpPr>
          <p:spPr>
            <a:xfrm>
              <a:off x="8322" y="5067"/>
              <a:ext cx="8970" cy="1713"/>
            </a:xfrm>
            <a:prstGeom prst="rect">
              <a:avLst/>
            </a:prstGeom>
            <a:noFill/>
          </p:spPr>
          <p:txBody>
            <a:bodyPr wrap="square" rtlCol="0" anchor="t">
              <a:spAutoFit/>
            </a:bodyPr>
            <a:p>
              <a:pPr indent="0" algn="l" fontAlgn="auto">
                <a:lnSpc>
                  <a:spcPct val="120000"/>
                </a:lnSpc>
              </a:pPr>
              <a:r>
                <a:rPr lang="en-US" altLang="zh-CN"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    </a:t>
              </a:r>
              <a:r>
                <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地方课程即国家课程的本地化，园本课程是国家或地方课程的本园化，是国家课程、地方课程的</a:t>
              </a:r>
              <a:r>
                <a:rPr lang="zh-CN" altLang="en-US" dirty="0">
                  <a:solidFill>
                    <a:srgbClr val="FF0000"/>
                  </a:solidFill>
                  <a:latin typeface="华文楷体" panose="02010600040101010101" charset="-122"/>
                  <a:ea typeface="华文楷体" panose="02010600040101010101" charset="-122"/>
                  <a:sym typeface="宋体" panose="02010600030101010101" pitchFamily="2" charset="-122"/>
                </a:rPr>
                <a:t>具体化和多样化</a:t>
              </a:r>
              <a:r>
                <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a:t>
              </a:r>
              <a:endParaRPr lang="zh-CN" altLang="en-US"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sp>
          <p:nvSpPr>
            <p:cNvPr id="21" name="文本框 20"/>
            <p:cNvSpPr txBox="1"/>
            <p:nvPr/>
          </p:nvSpPr>
          <p:spPr>
            <a:xfrm>
              <a:off x="4336" y="8570"/>
              <a:ext cx="2907" cy="1307"/>
            </a:xfrm>
            <a:prstGeom prst="rect">
              <a:avLst/>
            </a:prstGeom>
            <a:noFill/>
          </p:spPr>
          <p:txBody>
            <a:bodyPr wrap="square" rtlCol="0" anchor="t">
              <a:spAutoFit/>
            </a:bodyPr>
            <a:p>
              <a:pPr algn="just">
                <a:lnSpc>
                  <a:spcPct val="120000"/>
                </a:lnSpc>
              </a:pPr>
              <a:r>
                <a:rPr lang="en-US" sz="2000" b="1">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4.</a:t>
              </a:r>
              <a:r>
                <a:rPr sz="2000" b="1">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园本课程与园本课程开发</a:t>
              </a:r>
              <a:endParaRPr lang="zh-CN" altLang="en-US" sz="2000" b="1">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22" name="左大括号 21"/>
            <p:cNvSpPr/>
            <p:nvPr/>
          </p:nvSpPr>
          <p:spPr>
            <a:xfrm>
              <a:off x="7424" y="8248"/>
              <a:ext cx="449" cy="1950"/>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3" name="文本框 22"/>
            <p:cNvSpPr txBox="1"/>
            <p:nvPr/>
          </p:nvSpPr>
          <p:spPr>
            <a:xfrm>
              <a:off x="7991" y="8105"/>
              <a:ext cx="9301" cy="2236"/>
            </a:xfrm>
            <a:prstGeom prst="rect">
              <a:avLst/>
            </a:prstGeom>
            <a:noFill/>
          </p:spPr>
          <p:txBody>
            <a:bodyPr wrap="square" rtlCol="0" anchor="t">
              <a:spAutoFit/>
            </a:bodyPr>
            <a:p>
              <a:pPr indent="0" algn="just" fontAlgn="auto">
                <a:lnSpc>
                  <a:spcPct val="120000"/>
                </a:lnSpc>
              </a:pPr>
              <a:r>
                <a:rPr lang="en-US" altLang="zh-CN" sz="170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    </a:t>
              </a:r>
              <a:r>
                <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园本课程是一种</a:t>
              </a:r>
              <a:r>
                <a:rPr lang="zh-CN" altLang="en-US">
                  <a:solidFill>
                    <a:srgbClr val="FF0000"/>
                  </a:solidFill>
                  <a:latin typeface="华文楷体" panose="02010600040101010101" charset="-122"/>
                  <a:ea typeface="华文楷体" panose="02010600040101010101" charset="-122"/>
                  <a:sym typeface="宋体" panose="02010600030101010101" pitchFamily="2" charset="-122"/>
                </a:rPr>
                <a:t>结果性概念</a:t>
              </a:r>
              <a:r>
                <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，而园本课程开发则是一个</a:t>
              </a:r>
              <a:r>
                <a:rPr lang="zh-CN" altLang="en-US">
                  <a:solidFill>
                    <a:srgbClr val="FF0000"/>
                  </a:solidFill>
                  <a:latin typeface="华文楷体" panose="02010600040101010101" charset="-122"/>
                  <a:ea typeface="华文楷体" panose="02010600040101010101" charset="-122"/>
                  <a:sym typeface="宋体" panose="02010600030101010101" pitchFamily="2" charset="-122"/>
                </a:rPr>
                <a:t>过程性概念</a:t>
              </a:r>
              <a:r>
                <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。园本课程只有通过园本课程开发的过程，才能实现园本课程的理想境界，园本课程是在园本课程开发的过程中，不断优化、不断形成完整的课程形态的。</a:t>
              </a:r>
              <a:endParaRPr lang="zh-CN" altLang="en-US">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grpSp>
      <p:sp>
        <p:nvSpPr>
          <p:cNvPr id="25" name="文本框 24"/>
          <p:cNvSpPr txBox="1"/>
          <p:nvPr/>
        </p:nvSpPr>
        <p:spPr>
          <a:xfrm>
            <a:off x="313055" y="691515"/>
            <a:ext cx="3027680" cy="583565"/>
          </a:xfrm>
          <a:prstGeom prst="rect">
            <a:avLst/>
          </a:prstGeom>
          <a:noFill/>
        </p:spPr>
        <p:txBody>
          <a:bodyPr wrap="none" rtlCol="0">
            <a:spAutoFit/>
          </a:bodyPr>
          <a:p>
            <a:r>
              <a:rPr lang="zh-CN" altLang="en-US" sz="3200">
                <a:latin typeface="华文楷体" panose="02010600040101010101" charset="-122"/>
                <a:ea typeface="华文楷体" panose="02010600040101010101" charset="-122"/>
              </a:rPr>
              <a:t>（一）相关概念</a:t>
            </a:r>
            <a:endParaRPr lang="zh-CN" altLang="en-US" sz="3200">
              <a:latin typeface="华文楷体" panose="02010600040101010101" charset="-122"/>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384175" y="260350"/>
            <a:ext cx="6729730" cy="521970"/>
          </a:xfrm>
          <a:prstGeom prst="rect">
            <a:avLst/>
          </a:prstGeom>
          <a:noFill/>
        </p:spPr>
        <p:txBody>
          <a:bodyPr wrap="square" rtlCol="0">
            <a:spAutoFit/>
          </a:bodyPr>
          <a:p>
            <a:pPr algn="l"/>
            <a:r>
              <a:rPr lang="zh-CN" altLang="en-US" sz="2800">
                <a:latin typeface="华文楷体" panose="02010600040101010101" charset="-122"/>
                <a:ea typeface="华文楷体" panose="02010600040101010101" charset="-122"/>
              </a:rPr>
              <a:t>（二）园本课程与课程园本化的特点</a:t>
            </a:r>
            <a:endParaRPr lang="zh-CN" altLang="en-US" sz="2800">
              <a:latin typeface="华文楷体" panose="02010600040101010101" charset="-122"/>
              <a:ea typeface="华文楷体" panose="02010600040101010101" charset="-122"/>
            </a:endParaRPr>
          </a:p>
        </p:txBody>
      </p:sp>
      <p:graphicFrame>
        <p:nvGraphicFramePr>
          <p:cNvPr id="2" name="图示 1"/>
          <p:cNvGraphicFramePr/>
          <p:nvPr/>
        </p:nvGraphicFramePr>
        <p:xfrm>
          <a:off x="1223645" y="1219200"/>
          <a:ext cx="9936480" cy="44202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C9F754DE-2CAD-44b6-B708-469DEB6407EB-1" descr="qt_temp"/>
          <p:cNvPicPr>
            <a:picLocks noChangeAspect="1"/>
          </p:cNvPicPr>
          <p:nvPr/>
        </p:nvPicPr>
        <p:blipFill>
          <a:blip r:embed="rId1"/>
          <a:stretch>
            <a:fillRect/>
          </a:stretch>
        </p:blipFill>
        <p:spPr>
          <a:xfrm>
            <a:off x="958215" y="531495"/>
            <a:ext cx="10275570" cy="5663565"/>
          </a:xfrm>
          <a:prstGeom prst="rect">
            <a:avLst/>
          </a:prstGeom>
          <a:noFill/>
          <a:ln w="9525">
            <a:noFill/>
          </a:ln>
        </p:spPr>
      </p:pic>
      <p:sp>
        <p:nvSpPr>
          <p:cNvPr id="3" name="文本框 2"/>
          <p:cNvSpPr txBox="1"/>
          <p:nvPr/>
        </p:nvSpPr>
        <p:spPr>
          <a:xfrm>
            <a:off x="958215" y="455930"/>
            <a:ext cx="3190240" cy="583565"/>
          </a:xfrm>
          <a:prstGeom prst="rect">
            <a:avLst/>
          </a:prstGeom>
          <a:noFill/>
        </p:spPr>
        <p:txBody>
          <a:bodyPr wrap="square" rtlCol="0">
            <a:spAutoFit/>
          </a:bodyPr>
          <a:p>
            <a:r>
              <a:rPr lang="zh-CN" altLang="en-US" sz="3200" b="1">
                <a:latin typeface="华文楷体" panose="02010600040101010101" charset="-122"/>
                <a:ea typeface="华文楷体" panose="02010600040101010101" charset="-122"/>
              </a:rPr>
              <a:t>章节框架梳理</a:t>
            </a:r>
            <a:endParaRPr lang="zh-CN" altLang="en-US" sz="3200" b="1">
              <a:latin typeface="华文楷体" panose="02010600040101010101" charset="-122"/>
              <a:ea typeface="华文楷体" panose="0201060004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556260" y="922655"/>
            <a:ext cx="6729730" cy="583565"/>
          </a:xfrm>
          <a:prstGeom prst="rect">
            <a:avLst/>
          </a:prstGeom>
          <a:noFill/>
        </p:spPr>
        <p:txBody>
          <a:bodyPr wrap="square" rtlCol="0">
            <a:spAutoFit/>
          </a:bodyPr>
          <a:p>
            <a:pPr algn="just"/>
            <a:r>
              <a:rPr lang="zh-CN" altLang="en-US" sz="3200" dirty="0">
                <a:solidFill>
                  <a:schemeClr val="tx1"/>
                </a:solidFill>
                <a:latin typeface="华文楷体" panose="02010600040101010101" charset="-122"/>
                <a:ea typeface="华文楷体" panose="02010600040101010101" charset="-122"/>
                <a:sym typeface="宋体" panose="02010600030101010101" pitchFamily="2" charset="-122"/>
              </a:rPr>
              <a:t>（三）园本课程的价值</a:t>
            </a:r>
            <a:endParaRPr lang="zh-CN" altLang="en-US" sz="3200" dirty="0">
              <a:solidFill>
                <a:schemeClr val="tx1"/>
              </a:solidFill>
              <a:latin typeface="华文楷体" panose="02010600040101010101" charset="-122"/>
              <a:ea typeface="华文楷体" panose="02010600040101010101" charset="-122"/>
              <a:sym typeface="宋体" panose="02010600030101010101" pitchFamily="2" charset="-122"/>
            </a:endParaRPr>
          </a:p>
        </p:txBody>
      </p:sp>
      <p:grpSp>
        <p:nvGrpSpPr>
          <p:cNvPr id="18" name="组合 17"/>
          <p:cNvGrpSpPr/>
          <p:nvPr/>
        </p:nvGrpSpPr>
        <p:grpSpPr>
          <a:xfrm rot="0">
            <a:off x="3062664" y="1974183"/>
            <a:ext cx="7892427" cy="2959737"/>
            <a:chOff x="937" y="2971"/>
            <a:chExt cx="12469" cy="2941"/>
          </a:xfrm>
        </p:grpSpPr>
        <p:sp>
          <p:nvSpPr>
            <p:cNvPr id="26" name="矩形: 圆角 25"/>
            <p:cNvSpPr/>
            <p:nvPr/>
          </p:nvSpPr>
          <p:spPr>
            <a:xfrm>
              <a:off x="937" y="4211"/>
              <a:ext cx="2024" cy="433"/>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87" y="4211"/>
              <a:ext cx="2011"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价值</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3211" y="2971"/>
              <a:ext cx="10195" cy="2941"/>
              <a:chOff x="3211" y="2971"/>
              <a:chExt cx="10195" cy="2941"/>
            </a:xfrm>
          </p:grpSpPr>
          <p:sp>
            <p:nvSpPr>
              <p:cNvPr id="11" name="左大括号 10"/>
              <p:cNvSpPr/>
              <p:nvPr/>
            </p:nvSpPr>
            <p:spPr>
              <a:xfrm>
                <a:off x="3211" y="3211"/>
                <a:ext cx="582" cy="2434"/>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4070" y="2971"/>
                <a:ext cx="9336" cy="971"/>
              </a:xfrm>
              <a:prstGeom prst="rect">
                <a:avLst/>
              </a:prstGeom>
              <a:noFill/>
            </p:spPr>
            <p:txBody>
              <a:bodyPr wrap="square" rtlCol="0">
                <a:spAutoFit/>
              </a:bodyPr>
              <a:p>
                <a:pPr algn="just">
                  <a:lnSpc>
                    <a:spcPct val="120000"/>
                  </a:lnSpc>
                </a:pPr>
                <a:r>
                  <a:rPr lang="zh-CN" altLang="en-US" sz="2400"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1.是有效促进幼儿和谐发展的保障</a:t>
                </a:r>
                <a:endParaRPr lang="zh-CN" altLang="en-US" sz="2400"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endPar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14" name="文本框 13"/>
              <p:cNvSpPr txBox="1"/>
              <p:nvPr/>
            </p:nvSpPr>
            <p:spPr>
              <a:xfrm>
                <a:off x="4071" y="5381"/>
                <a:ext cx="9335" cy="531"/>
              </a:xfrm>
              <a:prstGeom prst="rect">
                <a:avLst/>
              </a:prstGeom>
              <a:noFill/>
            </p:spPr>
            <p:txBody>
              <a:bodyPr wrap="square" rtlCol="0" anchor="t">
                <a:spAutoFit/>
              </a:bodyPr>
              <a:p>
                <a:pPr algn="just">
                  <a:lnSpc>
                    <a:spcPct val="120000"/>
                  </a:lnSpc>
                </a:pPr>
                <a:r>
                  <a:rPr lang="zh-CN" altLang="en-US" sz="2400"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3.是幼儿园课程理论的重要生长点</a:t>
                </a:r>
                <a:endPar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grpSp>
      <p:sp>
        <p:nvSpPr>
          <p:cNvPr id="3" name="文本框 2"/>
          <p:cNvSpPr txBox="1"/>
          <p:nvPr/>
        </p:nvSpPr>
        <p:spPr>
          <a:xfrm>
            <a:off x="5046345" y="3185160"/>
            <a:ext cx="4964430" cy="534035"/>
          </a:xfrm>
          <a:prstGeom prst="rect">
            <a:avLst/>
          </a:prstGeom>
          <a:noFill/>
        </p:spPr>
        <p:txBody>
          <a:bodyPr wrap="none" rtlCol="0" anchor="t">
            <a:spAutoFit/>
          </a:bodyPr>
          <a:p>
            <a:pPr algn="just">
              <a:lnSpc>
                <a:spcPct val="120000"/>
              </a:lnSpc>
            </a:pPr>
            <a:r>
              <a:rPr lang="zh-CN" altLang="en-US" sz="2400"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2.是促进教师专业化成长的重要手段</a:t>
            </a:r>
            <a:endParaRPr lang="zh-CN" altLang="en-US" sz="2400"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081905" y="2861310"/>
            <a:ext cx="5598160" cy="77851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147310" y="2942590"/>
            <a:ext cx="5467350" cy="615315"/>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二、园本课程的开发</a:t>
            </a:r>
            <a:endPar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680725" y="1235970"/>
            <a:ext cx="11205002" cy="4361548"/>
            <a:chOff x="1699" y="1510"/>
            <a:chExt cx="17646" cy="6869"/>
          </a:xfrm>
        </p:grpSpPr>
        <p:grpSp>
          <p:nvGrpSpPr>
            <p:cNvPr id="30" name="组合 29"/>
            <p:cNvGrpSpPr/>
            <p:nvPr/>
          </p:nvGrpSpPr>
          <p:grpSpPr>
            <a:xfrm>
              <a:off x="1699" y="1510"/>
              <a:ext cx="17646" cy="5995"/>
              <a:chOff x="1071" y="3337"/>
              <a:chExt cx="18501" cy="4615"/>
            </a:xfrm>
          </p:grpSpPr>
          <p:grpSp>
            <p:nvGrpSpPr>
              <p:cNvPr id="18" name="组合 17"/>
              <p:cNvGrpSpPr/>
              <p:nvPr/>
            </p:nvGrpSpPr>
            <p:grpSpPr>
              <a:xfrm>
                <a:off x="1071" y="3522"/>
                <a:ext cx="7471" cy="4430"/>
                <a:chOff x="966" y="2837"/>
                <a:chExt cx="7148" cy="3631"/>
              </a:xfrm>
            </p:grpSpPr>
            <p:sp>
              <p:nvSpPr>
                <p:cNvPr id="26" name="矩形: 圆角 25"/>
                <p:cNvSpPr/>
                <p:nvPr/>
              </p:nvSpPr>
              <p:spPr>
                <a:xfrm>
                  <a:off x="966" y="4682"/>
                  <a:ext cx="3688"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53" y="4682"/>
                  <a:ext cx="3531"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园本课程开发</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4785" y="2837"/>
                  <a:ext cx="3329" cy="3631"/>
                  <a:chOff x="4785" y="2837"/>
                  <a:chExt cx="3329" cy="3631"/>
                </a:xfrm>
              </p:grpSpPr>
              <p:sp>
                <p:nvSpPr>
                  <p:cNvPr id="11" name="左大括号 10"/>
                  <p:cNvSpPr/>
                  <p:nvPr/>
                </p:nvSpPr>
                <p:spPr>
                  <a:xfrm>
                    <a:off x="4785" y="3365"/>
                    <a:ext cx="582" cy="310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5480" y="3190"/>
                    <a:ext cx="2633" cy="702"/>
                  </a:xfrm>
                  <a:prstGeom prst="rect">
                    <a:avLst/>
                  </a:prstGeom>
                  <a:noFill/>
                </p:spPr>
                <p:txBody>
                  <a:bodyPr wrap="square" rtlCol="0">
                    <a:spAutoFit/>
                  </a:bodyPr>
                  <a:p>
                    <a:pPr algn="l"/>
                    <a:r>
                      <a:rPr lang="zh-CN" altLang="en-US" sz="2000">
                        <a:solidFill>
                          <a:srgbClr val="FF0000"/>
                        </a:solidFill>
                        <a:latin typeface="华文楷体" panose="02010600040101010101" charset="-122"/>
                        <a:ea typeface="华文楷体" panose="02010600040101010101" charset="-122"/>
                        <a:sym typeface="Arial" panose="020B0604020202020204" pitchFamily="34" charset="0"/>
                      </a:rPr>
                      <a:t>一、内涵</a:t>
                    </a:r>
                    <a:endParaRPr lang="zh-CN" altLang="en-US" sz="2000">
                      <a:solidFill>
                        <a:schemeClr val="tx1">
                          <a:lumMod val="95000"/>
                          <a:lumOff val="5000"/>
                        </a:schemeClr>
                      </a:solidFill>
                      <a:latin typeface="华文楷体" panose="02010600040101010101" charset="-122"/>
                      <a:ea typeface="华文楷体" panose="02010600040101010101" charset="-122"/>
                      <a:sym typeface="Arial" panose="020B0604020202020204" pitchFamily="34" charset="0"/>
                    </a:endParaRPr>
                  </a:p>
                  <a:p>
                    <a:pPr algn="l"/>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4" name="文本框 13"/>
                  <p:cNvSpPr txBox="1"/>
                  <p:nvPr/>
                </p:nvSpPr>
                <p:spPr>
                  <a:xfrm>
                    <a:off x="5481" y="4735"/>
                    <a:ext cx="2633" cy="365"/>
                  </a:xfrm>
                  <a:prstGeom prst="rect">
                    <a:avLst/>
                  </a:prstGeom>
                  <a:noFill/>
                </p:spPr>
                <p:txBody>
                  <a:bodyPr wrap="square" rtlCol="0" anchor="t">
                    <a:spAutoFit/>
                  </a:bodyPr>
                  <a:p>
                    <a:r>
                      <a:rPr lang="zh-CN" altLang="en-US" sz="2000">
                        <a:solidFill>
                          <a:srgbClr val="FF0000"/>
                        </a:solidFill>
                        <a:latin typeface="华文楷体" panose="02010600040101010101" charset="-122"/>
                        <a:ea typeface="华文楷体" panose="02010600040101010101" charset="-122"/>
                        <a:sym typeface="+mn-ea"/>
                      </a:rPr>
                      <a:t>二、必要性</a:t>
                    </a:r>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5" name="左大括号 14"/>
                  <p:cNvSpPr/>
                  <p:nvPr/>
                </p:nvSpPr>
                <p:spPr>
                  <a:xfrm>
                    <a:off x="7436" y="2837"/>
                    <a:ext cx="451" cy="1054"/>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grpSp>
            <p:nvGrpSpPr>
              <p:cNvPr id="29" name="组合 28"/>
              <p:cNvGrpSpPr/>
              <p:nvPr/>
            </p:nvGrpSpPr>
            <p:grpSpPr>
              <a:xfrm>
                <a:off x="8414" y="3337"/>
                <a:ext cx="11158" cy="3594"/>
                <a:chOff x="8414" y="3337"/>
                <a:chExt cx="11158" cy="3594"/>
              </a:xfrm>
            </p:grpSpPr>
            <p:sp>
              <p:nvSpPr>
                <p:cNvPr id="100" name="文本框 99"/>
                <p:cNvSpPr txBox="1"/>
                <p:nvPr/>
              </p:nvSpPr>
              <p:spPr>
                <a:xfrm>
                  <a:off x="8885" y="5269"/>
                  <a:ext cx="10687" cy="1662"/>
                </a:xfrm>
                <a:prstGeom prst="rect">
                  <a:avLst/>
                </a:prstGeom>
                <a:noFill/>
                <a:ln w="9525">
                  <a:noFill/>
                </a:ln>
              </p:spPr>
              <p:txBody>
                <a:bodyPr wrap="square">
                  <a:spAutoFit/>
                </a:bodyPr>
                <a:p>
                  <a:pPr indent="0" algn="l" fontAlgn="auto">
                    <a:lnSpc>
                      <a:spcPts val="2460"/>
                    </a:lnSpc>
                    <a:buFont typeface="Wingdings" panose="05000000000000000000" charset="0"/>
                    <a:buNone/>
                  </a:pPr>
                  <a:r>
                    <a:rPr lang="en-US">
                      <a:latin typeface="华文楷体" panose="02010600040101010101" charset="-122"/>
                      <a:ea typeface="华文楷体" panose="02010600040101010101" charset="-122"/>
                      <a:cs typeface="华文楷体" panose="02010600040101010101" charset="-122"/>
                      <a:sym typeface="+mn-ea"/>
                    </a:rPr>
                    <a:t>1.</a:t>
                  </a:r>
                  <a:r>
                    <a:rPr>
                      <a:latin typeface="华文楷体" panose="02010600040101010101" charset="-122"/>
                      <a:ea typeface="华文楷体" panose="02010600040101010101" charset="-122"/>
                      <a:cs typeface="华文楷体" panose="02010600040101010101" charset="-122"/>
                      <a:sym typeface="+mn-ea"/>
                    </a:rPr>
                    <a:t>立足点在于各幼儿园实际发展的现状、幼儿现有的发展水平</a:t>
                  </a:r>
                  <a:endParaRPr lang="zh-CN">
                    <a:latin typeface="华文楷体" panose="02010600040101010101" charset="-122"/>
                    <a:ea typeface="华文楷体" panose="02010600040101010101" charset="-122"/>
                    <a:cs typeface="华文楷体" panose="02010600040101010101" charset="-122"/>
                  </a:endParaRPr>
                </a:p>
                <a:p>
                  <a:pPr indent="0" algn="l" fontAlgn="auto">
                    <a:lnSpc>
                      <a:spcPts val="2460"/>
                    </a:lnSpc>
                    <a:buFont typeface="Wingdings" panose="05000000000000000000" charset="0"/>
                    <a:buNone/>
                  </a:pPr>
                  <a:r>
                    <a:rPr lang="en-US">
                      <a:latin typeface="华文楷体" panose="02010600040101010101" charset="-122"/>
                      <a:ea typeface="华文楷体" panose="02010600040101010101" charset="-122"/>
                      <a:cs typeface="华文楷体" panose="02010600040101010101" charset="-122"/>
                      <a:sym typeface="+mn-ea"/>
                    </a:rPr>
                    <a:t>2.</a:t>
                  </a:r>
                  <a:r>
                    <a:rPr>
                      <a:latin typeface="华文楷体" panose="02010600040101010101" charset="-122"/>
                      <a:ea typeface="华文楷体" panose="02010600040101010101" charset="-122"/>
                      <a:cs typeface="华文楷体" panose="02010600040101010101" charset="-122"/>
                      <a:sym typeface="+mn-ea"/>
                    </a:rPr>
                    <a:t>是教师直接参与其中的过程</a:t>
                  </a:r>
                  <a:r>
                    <a:rPr lang="zh-CN">
                      <a:latin typeface="华文楷体" panose="02010600040101010101" charset="-122"/>
                      <a:ea typeface="华文楷体" panose="02010600040101010101" charset="-122"/>
                      <a:cs typeface="华文楷体" panose="02010600040101010101" charset="-122"/>
                      <a:sym typeface="+mn-ea"/>
                    </a:rPr>
                    <a:t>，</a:t>
                  </a:r>
                  <a:r>
                    <a:rPr>
                      <a:latin typeface="华文楷体" panose="02010600040101010101" charset="-122"/>
                      <a:ea typeface="华文楷体" panose="02010600040101010101" charset="-122"/>
                      <a:cs typeface="华文楷体" panose="02010600040101010101" charset="-122"/>
                      <a:sym typeface="+mn-ea"/>
                    </a:rPr>
                    <a:t>有助于促进其专业化的成长</a:t>
                  </a:r>
                  <a:endParaRPr>
                    <a:latin typeface="华文楷体" panose="02010600040101010101" charset="-122"/>
                    <a:ea typeface="华文楷体" panose="02010600040101010101" charset="-122"/>
                    <a:cs typeface="华文楷体" panose="02010600040101010101" charset="-122"/>
                  </a:endParaRPr>
                </a:p>
                <a:p>
                  <a:pPr indent="0" algn="l" fontAlgn="auto">
                    <a:lnSpc>
                      <a:spcPts val="2460"/>
                    </a:lnSpc>
                    <a:buFont typeface="Wingdings" panose="05000000000000000000" charset="0"/>
                    <a:buNone/>
                  </a:pPr>
                  <a:r>
                    <a:rPr lang="en-US" altLang="zh-CN">
                      <a:latin typeface="华文楷体" panose="02010600040101010101" charset="-122"/>
                      <a:ea typeface="华文楷体" panose="02010600040101010101" charset="-122"/>
                      <a:cs typeface="华文楷体" panose="02010600040101010101" charset="-122"/>
                      <a:sym typeface="+mn-ea"/>
                    </a:rPr>
                    <a:t>3.</a:t>
                  </a:r>
                  <a:r>
                    <a:rPr lang="zh-CN" altLang="en-US">
                      <a:latin typeface="华文楷体" panose="02010600040101010101" charset="-122"/>
                      <a:ea typeface="华文楷体" panose="02010600040101010101" charset="-122"/>
                      <a:cs typeface="华文楷体" panose="02010600040101010101" charset="-122"/>
                      <a:sym typeface="+mn-ea"/>
                    </a:rPr>
                    <a:t>避免了课程开发系统与课程实施系统相分离现象的出现</a:t>
                  </a:r>
                  <a:endParaRPr lang="zh-CN" altLang="en-US">
                    <a:latin typeface="华文楷体" panose="02010600040101010101" charset="-122"/>
                    <a:ea typeface="华文楷体" panose="02010600040101010101" charset="-122"/>
                    <a:cs typeface="华文楷体" panose="02010600040101010101" charset="-122"/>
                  </a:endParaRPr>
                </a:p>
                <a:p>
                  <a:pPr indent="0" algn="l" fontAlgn="auto">
                    <a:lnSpc>
                      <a:spcPts val="2460"/>
                    </a:lnSpc>
                    <a:buFont typeface="Wingdings" panose="05000000000000000000" charset="0"/>
                    <a:buNone/>
                  </a:pPr>
                  <a:r>
                    <a:rPr lang="en-US" altLang="zh-CN">
                      <a:latin typeface="华文楷体" panose="02010600040101010101" charset="-122"/>
                      <a:ea typeface="华文楷体" panose="02010600040101010101" charset="-122"/>
                      <a:cs typeface="华文楷体" panose="02010600040101010101" charset="-122"/>
                      <a:sym typeface="+mn-ea"/>
                    </a:rPr>
                    <a:t>4.</a:t>
                  </a:r>
                  <a:r>
                    <a:rPr lang="zh-CN" altLang="en-US">
                      <a:latin typeface="华文楷体" panose="02010600040101010101" charset="-122"/>
                      <a:ea typeface="华文楷体" panose="02010600040101010101" charset="-122"/>
                      <a:cs typeface="华文楷体" panose="02010600040101010101" charset="-122"/>
                      <a:sym typeface="+mn-ea"/>
                    </a:rPr>
                    <a:t>是国家幼儿教育政策法规的要求</a:t>
                  </a:r>
                  <a:endParaRPr lang="zh-CN" altLang="en-US" b="0">
                    <a:latin typeface="华文楷体" panose="02010600040101010101" charset="-122"/>
                    <a:ea typeface="华文楷体" panose="02010600040101010101" charset="-122"/>
                    <a:cs typeface="华文楷体" panose="02010600040101010101" charset="-122"/>
                    <a:sym typeface="+mn-ea"/>
                  </a:endParaRPr>
                </a:p>
              </p:txBody>
            </p:sp>
            <p:sp>
              <p:nvSpPr>
                <p:cNvPr id="27" name="文本框 26"/>
                <p:cNvSpPr txBox="1"/>
                <p:nvPr/>
              </p:nvSpPr>
              <p:spPr>
                <a:xfrm>
                  <a:off x="8414" y="3337"/>
                  <a:ext cx="9720" cy="1654"/>
                </a:xfrm>
                <a:prstGeom prst="rect">
                  <a:avLst/>
                </a:prstGeom>
                <a:noFill/>
                <a:ln w="9525">
                  <a:noFill/>
                </a:ln>
              </p:spPr>
              <p:txBody>
                <a:bodyPr wrap="square">
                  <a:spAutoFit/>
                </a:bodyPr>
                <a:p>
                  <a:pPr algn="just" fontAlgn="auto">
                    <a:lnSpc>
                      <a:spcPct val="120000"/>
                    </a:lnSpc>
                  </a:pPr>
                  <a:r>
                    <a:rPr lang="zh-CN" altLang="en-US" dirty="0">
                      <a:latin typeface="华文楷体" panose="02010600040101010101" charset="-122"/>
                      <a:ea typeface="华文楷体" panose="02010600040101010101" charset="-122"/>
                      <a:cs typeface="华文楷体" panose="02010600040101010101" charset="-122"/>
                      <a:sym typeface="宋体" panose="02010600030101010101" pitchFamily="2" charset="-122"/>
                    </a:rPr>
                    <a:t>1.</a:t>
                  </a:r>
                  <a:r>
                    <a:rPr lang="zh-CN" altLang="en-US">
                      <a:latin typeface="华文楷体" panose="02010600040101010101" charset="-122"/>
                      <a:ea typeface="华文楷体" panose="02010600040101010101" charset="-122"/>
                      <a:cs typeface="华文楷体" panose="02010600040101010101" charset="-122"/>
                      <a:sym typeface="Arial" panose="020B0604020202020204" pitchFamily="34" charset="0"/>
                    </a:rPr>
                    <a:t>以园所为基础</a:t>
                  </a:r>
                  <a:endParaRPr lang="zh-CN" altLang="en-US">
                    <a:solidFill>
                      <a:schemeClr val="tx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a:p>
                  <a:pPr algn="just" fontAlgn="auto">
                    <a:lnSpc>
                      <a:spcPct val="120000"/>
                    </a:lnSpc>
                  </a:pPr>
                  <a:r>
                    <a:rPr lang="zh-CN" altLang="en-US" dirty="0">
                      <a:latin typeface="华文楷体" panose="02010600040101010101" charset="-122"/>
                      <a:ea typeface="华文楷体" panose="02010600040101010101" charset="-122"/>
                      <a:cs typeface="华文楷体" panose="02010600040101010101" charset="-122"/>
                      <a:sym typeface="宋体" panose="02010600030101010101" pitchFamily="2" charset="-122"/>
                    </a:rPr>
                    <a:t>2.</a:t>
                  </a:r>
                  <a:r>
                    <a:rPr lang="zh-CN" altLang="en-US">
                      <a:latin typeface="华文楷体" panose="02010600040101010101" charset="-122"/>
                      <a:ea typeface="华文楷体" panose="02010600040101010101" charset="-122"/>
                      <a:cs typeface="华文楷体" panose="02010600040101010101" charset="-122"/>
                      <a:sym typeface="Arial" panose="020B0604020202020204" pitchFamily="34" charset="0"/>
                    </a:rPr>
                    <a:t>以园所为主体</a:t>
                  </a:r>
                  <a:endParaRPr lang="zh-CN" altLang="en-US" dirty="0">
                    <a:solidFill>
                      <a:schemeClr val="tx1"/>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120000"/>
                    </a:lnSpc>
                  </a:pPr>
                  <a:r>
                    <a:rPr lang="zh-CN" altLang="en-US" dirty="0">
                      <a:latin typeface="华文楷体" panose="02010600040101010101" charset="-122"/>
                      <a:ea typeface="华文楷体" panose="02010600040101010101" charset="-122"/>
                      <a:cs typeface="华文楷体" panose="02010600040101010101" charset="-122"/>
                      <a:sym typeface="宋体" panose="02010600030101010101" pitchFamily="2" charset="-122"/>
                    </a:rPr>
                    <a:t>3.</a:t>
                  </a:r>
                  <a:r>
                    <a:rPr lang="zh-CN" altLang="en-US">
                      <a:latin typeface="华文楷体" panose="02010600040101010101" charset="-122"/>
                      <a:ea typeface="华文楷体" panose="02010600040101010101" charset="-122"/>
                      <a:cs typeface="华文楷体" panose="02010600040101010101" charset="-122"/>
                      <a:sym typeface="Arial" panose="020B0604020202020204" pitchFamily="34" charset="0"/>
                    </a:rPr>
                    <a:t>以满足幼儿的成长需求为宗旨</a:t>
                  </a:r>
                  <a:endParaRPr lang="zh-CN" altLang="en-US">
                    <a:solidFill>
                      <a:schemeClr val="tx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a:p>
                  <a:pPr algn="l" fontAlgn="auto"/>
                  <a:r>
                    <a:rPr lang="zh-CN" altLang="en-US" dirty="0">
                      <a:latin typeface="华文楷体" panose="02010600040101010101" charset="-122"/>
                      <a:ea typeface="华文楷体" panose="02010600040101010101" charset="-122"/>
                      <a:cs typeface="华文楷体" panose="02010600040101010101" charset="-122"/>
                      <a:sym typeface="宋体" panose="02010600030101010101" pitchFamily="2" charset="-122"/>
                    </a:rPr>
                    <a:t>4</a:t>
                  </a:r>
                  <a:r>
                    <a:rPr lang="en-US" altLang="zh-CN" dirty="0">
                      <a:latin typeface="华文楷体" panose="02010600040101010101" charset="-122"/>
                      <a:ea typeface="华文楷体" panose="02010600040101010101" charset="-122"/>
                      <a:cs typeface="华文楷体" panose="02010600040101010101" charset="-122"/>
                      <a:sym typeface="宋体" panose="02010600030101010101" pitchFamily="2" charset="-122"/>
                    </a:rPr>
                    <a:t>.</a:t>
                  </a:r>
                  <a:r>
                    <a:rPr lang="zh-CN" altLang="en-US">
                      <a:latin typeface="华文楷体" panose="02010600040101010101" charset="-122"/>
                      <a:ea typeface="华文楷体" panose="02010600040101010101" charset="-122"/>
                      <a:cs typeface="华文楷体" panose="02010600040101010101" charset="-122"/>
                      <a:sym typeface="Arial" panose="020B0604020202020204" pitchFamily="34" charset="0"/>
                    </a:rPr>
                    <a:t>课程理论与课程实践不断丰富和完善的过程</a:t>
                  </a:r>
                  <a:endParaRPr lang="zh-CN" altLang="en-US" b="0">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
              <p:nvSpPr>
                <p:cNvPr id="28" name="左大括号 27"/>
                <p:cNvSpPr/>
                <p:nvPr/>
              </p:nvSpPr>
              <p:spPr>
                <a:xfrm>
                  <a:off x="8415" y="5341"/>
                  <a:ext cx="471" cy="147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
          <p:nvSpPr>
            <p:cNvPr id="6" name="文本框 5"/>
            <p:cNvSpPr txBox="1"/>
            <p:nvPr/>
          </p:nvSpPr>
          <p:spPr>
            <a:xfrm>
              <a:off x="6120" y="7208"/>
              <a:ext cx="1888" cy="628"/>
            </a:xfrm>
            <a:prstGeom prst="rect">
              <a:avLst/>
            </a:prstGeom>
            <a:noFill/>
          </p:spPr>
          <p:txBody>
            <a:bodyPr wrap="none" rtlCol="0" anchor="t">
              <a:spAutoFit/>
            </a:bodyPr>
            <a:p>
              <a:pPr algn="just"/>
              <a:r>
                <a:rPr lang="zh-CN" sz="2000" dirty="0">
                  <a:solidFill>
                    <a:srgbClr val="FF0000"/>
                  </a:solidFill>
                  <a:latin typeface="华文楷体" panose="02010600040101010101" charset="-122"/>
                  <a:ea typeface="华文楷体" panose="02010600040101010101" charset="-122"/>
                  <a:sym typeface="宋体" panose="02010600030101010101" pitchFamily="2" charset="-122"/>
                </a:rPr>
                <a:t>三、</a:t>
              </a:r>
              <a:r>
                <a:rPr sz="2000" dirty="0">
                  <a:solidFill>
                    <a:srgbClr val="FF0000"/>
                  </a:solidFill>
                  <a:latin typeface="华文楷体" panose="02010600040101010101" charset="-122"/>
                  <a:ea typeface="华文楷体" panose="02010600040101010101" charset="-122"/>
                  <a:sym typeface="宋体" panose="02010600030101010101" pitchFamily="2" charset="-122"/>
                </a:rPr>
                <a:t>特点</a:t>
              </a:r>
              <a:endParaRPr lang="zh-CN" altLang="en-US" sz="2000" dirty="0">
                <a:solidFill>
                  <a:srgbClr val="FF0000"/>
                </a:solidFill>
                <a:latin typeface="华文楷体" panose="02010600040101010101" charset="-122"/>
                <a:ea typeface="华文楷体" panose="02010600040101010101" charset="-122"/>
                <a:sym typeface="宋体" panose="02010600030101010101" pitchFamily="2" charset="-122"/>
              </a:endParaRPr>
            </a:p>
          </p:txBody>
        </p:sp>
        <p:sp>
          <p:nvSpPr>
            <p:cNvPr id="7" name="左大括号 6"/>
            <p:cNvSpPr/>
            <p:nvPr/>
          </p:nvSpPr>
          <p:spPr>
            <a:xfrm>
              <a:off x="8050" y="6836"/>
              <a:ext cx="449" cy="137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8499" y="6666"/>
              <a:ext cx="5718" cy="1713"/>
            </a:xfrm>
            <a:prstGeom prst="rect">
              <a:avLst/>
            </a:prstGeom>
            <a:noFill/>
          </p:spPr>
          <p:txBody>
            <a:bodyPr wrap="square" rtlCol="0" anchor="t">
              <a:spAutoFit/>
            </a:bodyPr>
            <a:p>
              <a:pPr algn="just">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1.园本课程开发的民主性</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2.园本课程开发的弹性(灵活性)</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en-US" altLang="zh-CN"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3.园本课程开发的独特性</a:t>
              </a:r>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 name="组合 29"/>
          <p:cNvGrpSpPr/>
          <p:nvPr/>
        </p:nvGrpSpPr>
        <p:grpSpPr>
          <a:xfrm rot="0">
            <a:off x="683260" y="812485"/>
            <a:ext cx="10319455" cy="2750893"/>
            <a:chOff x="1071" y="4051"/>
            <a:chExt cx="17039" cy="3335"/>
          </a:xfrm>
        </p:grpSpPr>
        <p:grpSp>
          <p:nvGrpSpPr>
            <p:cNvPr id="18" name="组合 17"/>
            <p:cNvGrpSpPr/>
            <p:nvPr/>
          </p:nvGrpSpPr>
          <p:grpSpPr>
            <a:xfrm>
              <a:off x="1071" y="4241"/>
              <a:ext cx="11943" cy="3145"/>
              <a:chOff x="966" y="3426"/>
              <a:chExt cx="11427" cy="2578"/>
            </a:xfrm>
          </p:grpSpPr>
          <p:sp>
            <p:nvSpPr>
              <p:cNvPr id="26" name="矩形: 圆角 25"/>
              <p:cNvSpPr/>
              <p:nvPr/>
            </p:nvSpPr>
            <p:spPr>
              <a:xfrm>
                <a:off x="966" y="4682"/>
                <a:ext cx="3688"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53" y="4682"/>
                <a:ext cx="3531"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园本课程开发</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4784" y="3426"/>
                <a:ext cx="7609" cy="2578"/>
                <a:chOff x="4784" y="3426"/>
                <a:chExt cx="7609" cy="2578"/>
              </a:xfrm>
            </p:grpSpPr>
            <p:sp>
              <p:nvSpPr>
                <p:cNvPr id="11" name="左大括号 10"/>
                <p:cNvSpPr/>
                <p:nvPr/>
              </p:nvSpPr>
              <p:spPr>
                <a:xfrm>
                  <a:off x="4784" y="3978"/>
                  <a:ext cx="582" cy="186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5481" y="3831"/>
                  <a:ext cx="2633" cy="702"/>
                </a:xfrm>
                <a:prstGeom prst="rect">
                  <a:avLst/>
                </a:prstGeom>
                <a:noFill/>
              </p:spPr>
              <p:txBody>
                <a:bodyPr wrap="square" rtlCol="0">
                  <a:spAutoFit/>
                </a:bodyPr>
                <a:p>
                  <a:pPr algn="l"/>
                  <a:r>
                    <a:rPr lang="zh-CN" altLang="en-US" sz="2000">
                      <a:solidFill>
                        <a:srgbClr val="FF0000"/>
                      </a:solidFill>
                      <a:latin typeface="华文楷体" panose="02010600040101010101" charset="-122"/>
                      <a:ea typeface="华文楷体" panose="02010600040101010101" charset="-122"/>
                      <a:sym typeface="Arial" panose="020B0604020202020204" pitchFamily="34" charset="0"/>
                    </a:rPr>
                    <a:t>四、条件</a:t>
                  </a:r>
                  <a:endParaRPr lang="zh-CN" altLang="en-US" sz="2000">
                    <a:solidFill>
                      <a:schemeClr val="tx1">
                        <a:lumMod val="95000"/>
                        <a:lumOff val="5000"/>
                      </a:schemeClr>
                    </a:solidFill>
                    <a:latin typeface="华文楷体" panose="02010600040101010101" charset="-122"/>
                    <a:ea typeface="华文楷体" panose="02010600040101010101" charset="-122"/>
                    <a:sym typeface="Arial" panose="020B0604020202020204" pitchFamily="34" charset="0"/>
                  </a:endParaRPr>
                </a:p>
                <a:p>
                  <a:pPr algn="l"/>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4" name="文本框 13"/>
                <p:cNvSpPr txBox="1"/>
                <p:nvPr/>
              </p:nvSpPr>
              <p:spPr>
                <a:xfrm>
                  <a:off x="5481" y="5608"/>
                  <a:ext cx="6912" cy="396"/>
                </a:xfrm>
                <a:prstGeom prst="rect">
                  <a:avLst/>
                </a:prstGeom>
                <a:noFill/>
              </p:spPr>
              <p:txBody>
                <a:bodyPr wrap="square" rtlCol="0" anchor="t">
                  <a:spAutoFit/>
                </a:bodyPr>
                <a:p>
                  <a:r>
                    <a:rPr lang="zh-CN" altLang="en-US" sz="2000">
                      <a:solidFill>
                        <a:srgbClr val="FF0000"/>
                      </a:solidFill>
                      <a:latin typeface="华文楷体" panose="02010600040101010101" charset="-122"/>
                      <a:ea typeface="华文楷体" panose="02010600040101010101" charset="-122"/>
                      <a:sym typeface="+mn-ea"/>
                    </a:rPr>
                    <a:t>五、流程</a:t>
                  </a:r>
                  <a:r>
                    <a:rPr lang="en-US" altLang="zh-CN" sz="2000">
                      <a:solidFill>
                        <a:schemeClr val="tx1"/>
                      </a:solidFill>
                      <a:latin typeface="华文楷体" panose="02010600040101010101" charset="-122"/>
                      <a:ea typeface="华文楷体" panose="02010600040101010101" charset="-122"/>
                      <a:sym typeface="+mn-ea"/>
                    </a:rPr>
                    <a:t>——</a:t>
                  </a:r>
                  <a:r>
                    <a:rPr lang="zh-CN" altLang="en-US" sz="2000">
                      <a:solidFill>
                        <a:schemeClr val="tx1"/>
                      </a:solidFill>
                      <a:latin typeface="华文楷体" panose="02010600040101010101" charset="-122"/>
                      <a:ea typeface="华文楷体" panose="02010600040101010101" charset="-122"/>
                      <a:sym typeface="+mn-ea"/>
                    </a:rPr>
                    <a:t>具体环节</a:t>
                  </a:r>
                  <a:endParaRPr lang="zh-CN" altLang="en-US" sz="2000" b="1">
                    <a:solidFill>
                      <a:schemeClr val="tx1"/>
                    </a:solidFill>
                    <a:latin typeface="华文楷体" panose="02010600040101010101" charset="-122"/>
                    <a:ea typeface="华文楷体" panose="02010600040101010101" charset="-122"/>
                    <a:sym typeface="+mn-ea"/>
                  </a:endParaRPr>
                </a:p>
              </p:txBody>
            </p:sp>
            <p:sp>
              <p:nvSpPr>
                <p:cNvPr id="15" name="左大括号 14"/>
                <p:cNvSpPr/>
                <p:nvPr/>
              </p:nvSpPr>
              <p:spPr>
                <a:xfrm>
                  <a:off x="7414" y="3426"/>
                  <a:ext cx="451" cy="1246"/>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
          <p:nvSpPr>
            <p:cNvPr id="27" name="文本框 26"/>
            <p:cNvSpPr txBox="1"/>
            <p:nvPr/>
          </p:nvSpPr>
          <p:spPr>
            <a:xfrm>
              <a:off x="8390" y="4051"/>
              <a:ext cx="9720" cy="1901"/>
            </a:xfrm>
            <a:prstGeom prst="rect">
              <a:avLst/>
            </a:prstGeom>
            <a:noFill/>
            <a:ln w="9525">
              <a:noFill/>
            </a:ln>
          </p:spPr>
          <p:txBody>
            <a:bodyPr wrap="square">
              <a:spAutoFit/>
            </a:bodyPr>
            <a:p>
              <a:pPr algn="just">
                <a:lnSpc>
                  <a:spcPct val="120000"/>
                </a:lnSpc>
              </a:pPr>
              <a:r>
                <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1.明确而独特的办园宗旨和教育哲学思想</a:t>
              </a:r>
              <a:endPar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2.民主、开放和科学的幼儿园管理</a:t>
              </a:r>
              <a:endPar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3.素质较高的教师队伍</a:t>
              </a:r>
              <a:endPar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zh-CN" altLang="en-US" sz="20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4.提供有效的监督和服务机构</a:t>
              </a:r>
              <a:endParaRPr lang="zh-CN" altLang="en-US" sz="2000"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graphicFrame>
        <p:nvGraphicFramePr>
          <p:cNvPr id="2" name="图示 1"/>
          <p:cNvGraphicFramePr/>
          <p:nvPr/>
        </p:nvGraphicFramePr>
        <p:xfrm>
          <a:off x="1948815" y="3939540"/>
          <a:ext cx="9812020" cy="65024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3132455" y="5066030"/>
            <a:ext cx="7604760" cy="706755"/>
          </a:xfrm>
          <a:prstGeom prst="rect">
            <a:avLst/>
          </a:prstGeom>
          <a:noFill/>
        </p:spPr>
        <p:txBody>
          <a:bodyPr wrap="square" rtlCol="0" anchor="t">
            <a:spAutoFit/>
          </a:bodyPr>
          <a:p>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注</a:t>
            </a:r>
            <a:r>
              <a:rPr lang="zh-CN" altLang="en-US" sz="2000">
                <a:latin typeface="华文楷体" panose="02010600040101010101" charset="-122"/>
                <a:ea typeface="华文楷体" panose="02010600040101010101" charset="-122"/>
                <a:cs typeface="华文楷体" panose="02010600040101010101" charset="-122"/>
                <a:sym typeface="+mn-ea"/>
              </a:rPr>
              <a:t>：各环节除遵循以上几个步骤的顺序关系的同时，每个环节与其他五个环节也具有相互作用的关系。</a:t>
            </a: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212715" y="2860675"/>
            <a:ext cx="5598160" cy="77851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212715" y="2942590"/>
            <a:ext cx="5467350" cy="67691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44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三、园本课程的实施</a:t>
            </a:r>
            <a:endParaRPr kumimoji="0" lang="zh-CN" altLang="zh-CN" sz="44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588015" y="1057851"/>
            <a:ext cx="10813214" cy="4440607"/>
            <a:chOff x="1699" y="1390"/>
            <a:chExt cx="17029" cy="6994"/>
          </a:xfrm>
        </p:grpSpPr>
        <p:grpSp>
          <p:nvGrpSpPr>
            <p:cNvPr id="30" name="组合 29"/>
            <p:cNvGrpSpPr/>
            <p:nvPr/>
          </p:nvGrpSpPr>
          <p:grpSpPr>
            <a:xfrm>
              <a:off x="1699" y="1390"/>
              <a:ext cx="16798" cy="5737"/>
              <a:chOff x="1071" y="3245"/>
              <a:chExt cx="17612" cy="4417"/>
            </a:xfrm>
          </p:grpSpPr>
          <p:grpSp>
            <p:nvGrpSpPr>
              <p:cNvPr id="18" name="组合 17"/>
              <p:cNvGrpSpPr/>
              <p:nvPr/>
            </p:nvGrpSpPr>
            <p:grpSpPr>
              <a:xfrm>
                <a:off x="1071" y="3504"/>
                <a:ext cx="7892" cy="4158"/>
                <a:chOff x="966" y="2822"/>
                <a:chExt cx="7551" cy="3408"/>
              </a:xfrm>
            </p:grpSpPr>
            <p:sp>
              <p:nvSpPr>
                <p:cNvPr id="26" name="矩形: 圆角 25"/>
                <p:cNvSpPr/>
                <p:nvPr/>
              </p:nvSpPr>
              <p:spPr>
                <a:xfrm>
                  <a:off x="966" y="4815"/>
                  <a:ext cx="3688"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966" y="4825"/>
                  <a:ext cx="3817"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园本课程的实施</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4785" y="2822"/>
                  <a:ext cx="3732" cy="3408"/>
                  <a:chOff x="4785" y="2822"/>
                  <a:chExt cx="3732" cy="3408"/>
                </a:xfrm>
              </p:grpSpPr>
              <p:sp>
                <p:nvSpPr>
                  <p:cNvPr id="11" name="左大括号 10"/>
                  <p:cNvSpPr/>
                  <p:nvPr/>
                </p:nvSpPr>
                <p:spPr>
                  <a:xfrm>
                    <a:off x="4785" y="3640"/>
                    <a:ext cx="582" cy="2590"/>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5367" y="3472"/>
                    <a:ext cx="3036" cy="702"/>
                  </a:xfrm>
                  <a:prstGeom prst="rect">
                    <a:avLst/>
                  </a:prstGeom>
                  <a:noFill/>
                </p:spPr>
                <p:txBody>
                  <a:bodyPr wrap="square" rtlCol="0">
                    <a:spAutoFit/>
                  </a:bodyPr>
                  <a:p>
                    <a:pPr algn="l"/>
                    <a:r>
                      <a:rPr lang="zh-CN" altLang="en-US" sz="2000">
                        <a:solidFill>
                          <a:srgbClr val="FF0000"/>
                        </a:solidFill>
                        <a:latin typeface="华文楷体" panose="02010600040101010101" charset="-122"/>
                        <a:ea typeface="华文楷体" panose="02010600040101010101" charset="-122"/>
                        <a:sym typeface="Arial" panose="020B0604020202020204" pitchFamily="34" charset="0"/>
                      </a:rPr>
                      <a:t>一、实施取向</a:t>
                    </a:r>
                    <a:endParaRPr lang="zh-CN" altLang="en-US" sz="2000">
                      <a:solidFill>
                        <a:srgbClr val="FF0000"/>
                      </a:solidFill>
                      <a:latin typeface="华文楷体" panose="02010600040101010101" charset="-122"/>
                      <a:ea typeface="华文楷体" panose="02010600040101010101" charset="-122"/>
                      <a:sym typeface="Arial" panose="020B0604020202020204" pitchFamily="34" charset="0"/>
                    </a:endParaRPr>
                  </a:p>
                  <a:p>
                    <a:pPr algn="l"/>
                    <a:endParaRPr lang="zh-CN" altLang="en-US" sz="2000" b="1">
                      <a:solidFill>
                        <a:srgbClr val="FF0000"/>
                      </a:solidFill>
                      <a:latin typeface="华文楷体" panose="02010600040101010101" charset="-122"/>
                      <a:ea typeface="华文楷体" panose="02010600040101010101" charset="-122"/>
                      <a:sym typeface="Arial" panose="020B0604020202020204" pitchFamily="34" charset="0"/>
                    </a:endParaRPr>
                  </a:p>
                </p:txBody>
              </p:sp>
              <p:sp>
                <p:nvSpPr>
                  <p:cNvPr id="15" name="左大括号 14"/>
                  <p:cNvSpPr/>
                  <p:nvPr/>
                </p:nvSpPr>
                <p:spPr>
                  <a:xfrm>
                    <a:off x="8066" y="2822"/>
                    <a:ext cx="451" cy="174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
            <p:nvSpPr>
              <p:cNvPr id="27" name="文本框 26"/>
              <p:cNvSpPr txBox="1"/>
              <p:nvPr/>
            </p:nvSpPr>
            <p:spPr>
              <a:xfrm>
                <a:off x="8963" y="3245"/>
                <a:ext cx="9720" cy="2527"/>
              </a:xfrm>
              <a:prstGeom prst="rect">
                <a:avLst/>
              </a:prstGeom>
              <a:noFill/>
              <a:ln w="9525">
                <a:noFill/>
              </a:ln>
            </p:spPr>
            <p:txBody>
              <a:bodyPr wrap="square">
                <a:spAutoFit/>
              </a:bodyPr>
              <a:p>
                <a:pPr algn="just">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a:t>
                </a:r>
                <a:r>
                  <a:rPr lang="zh-CN" altLang="en-US"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忠实执行取向</a:t>
                </a: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：园本课程的实施过程是忠实地执行课程方案的过程。</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a:t>
                </a:r>
                <a:r>
                  <a:rPr lang="zh-CN" altLang="en-US"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相互适应取向</a:t>
                </a: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：园本课程的实施本身是一个变化的过程，实施中必然会有异变，而且也肯定了异变的价值。</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en-US" altLang="zh-CN"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a:t>
                </a:r>
                <a:r>
                  <a:rPr lang="en-US" altLang="zh-CN"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创生取向</a:t>
                </a: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：园本课程的实施过程是师生在具体情境中联合创造、生成新的教育经验的过程。</a:t>
                </a:r>
                <a:endParaRPr lang="zh-CN" altLang="en-US"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sp>
          <p:nvSpPr>
            <p:cNvPr id="6" name="文本框 5"/>
            <p:cNvSpPr txBox="1"/>
            <p:nvPr/>
          </p:nvSpPr>
          <p:spPr>
            <a:xfrm>
              <a:off x="6202" y="6481"/>
              <a:ext cx="3545" cy="1598"/>
            </a:xfrm>
            <a:prstGeom prst="rect">
              <a:avLst/>
            </a:prstGeom>
            <a:noFill/>
          </p:spPr>
          <p:txBody>
            <a:bodyPr wrap="square" rtlCol="0" anchor="t">
              <a:spAutoFit/>
            </a:bodyPr>
            <a:p>
              <a:pPr algn="just"/>
              <a:r>
                <a:rPr lang="zh-CN" sz="2000" dirty="0">
                  <a:solidFill>
                    <a:srgbClr val="FF0000"/>
                  </a:solidFill>
                  <a:latin typeface="华文楷体" panose="02010600040101010101" charset="-122"/>
                  <a:ea typeface="华文楷体" panose="02010600040101010101" charset="-122"/>
                  <a:sym typeface="宋体" panose="02010600030101010101" pitchFamily="2" charset="-122"/>
                </a:rPr>
                <a:t>二、</a:t>
              </a:r>
              <a:r>
                <a:rPr sz="2000" dirty="0">
                  <a:solidFill>
                    <a:srgbClr val="FF0000"/>
                  </a:solidFill>
                  <a:latin typeface="华文楷体" panose="02010600040101010101" charset="-122"/>
                  <a:ea typeface="华文楷体" panose="02010600040101010101" charset="-122"/>
                  <a:sym typeface="宋体" panose="02010600030101010101" pitchFamily="2" charset="-122"/>
                </a:rPr>
                <a:t>实施过程中需要处理好几个问题</a:t>
              </a:r>
              <a:endParaRPr sz="2000" dirty="0">
                <a:solidFill>
                  <a:srgbClr val="FF0000"/>
                </a:solidFill>
                <a:latin typeface="华文楷体" panose="02010600040101010101" charset="-122"/>
                <a:ea typeface="华文楷体" panose="02010600040101010101" charset="-122"/>
                <a:sym typeface="宋体" panose="02010600030101010101" pitchFamily="2" charset="-122"/>
              </a:endParaRPr>
            </a:p>
            <a:p>
              <a:pPr algn="just"/>
              <a:endParaRPr lang="zh-CN" altLang="en-US" sz="2000" dirty="0">
                <a:solidFill>
                  <a:srgbClr val="FF0000"/>
                </a:solidFill>
                <a:latin typeface="华文楷体" panose="02010600040101010101" charset="-122"/>
                <a:ea typeface="华文楷体" panose="02010600040101010101" charset="-122"/>
                <a:sym typeface="宋体" panose="02010600030101010101" pitchFamily="2" charset="-122"/>
              </a:endParaRPr>
            </a:p>
          </p:txBody>
        </p:sp>
        <p:sp>
          <p:nvSpPr>
            <p:cNvPr id="7" name="左大括号 6"/>
            <p:cNvSpPr/>
            <p:nvPr/>
          </p:nvSpPr>
          <p:spPr>
            <a:xfrm>
              <a:off x="9747" y="5856"/>
              <a:ext cx="449" cy="222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10317" y="5625"/>
              <a:ext cx="8411" cy="2759"/>
            </a:xfrm>
            <a:prstGeom prst="rect">
              <a:avLst/>
            </a:prstGeom>
            <a:noFill/>
          </p:spPr>
          <p:txBody>
            <a:bodyPr wrap="square" rtlCol="0" anchor="t">
              <a:spAutoFit/>
            </a:bodyPr>
            <a:p>
              <a:pPr algn="just">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1.以和谐发展为前提，建立科学的课程体系</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2.发挥教师和幼儿的双主体作用</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3.重视潜在课程的影响</a:t>
              </a:r>
              <a:endPar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4.避免流于形式，避免增加教师和幼儿的负担</a:t>
              </a:r>
              <a:endPar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lnSpc>
                  <a:spcPct val="120000"/>
                </a:lnSpc>
              </a:pP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5.强调游戏，注重活动</a:t>
              </a:r>
              <a:endParaRPr lang="zh-CN" alt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p:sp>
        <p:nvSpPr>
          <p:cNvPr id="2" name="文本框 1"/>
          <p:cNvSpPr txBox="1"/>
          <p:nvPr/>
        </p:nvSpPr>
        <p:spPr>
          <a:xfrm>
            <a:off x="1310005" y="311785"/>
            <a:ext cx="1200150" cy="706755"/>
          </a:xfrm>
          <a:prstGeom prst="rect">
            <a:avLst/>
          </a:prstGeom>
          <a:noFill/>
        </p:spPr>
        <p:txBody>
          <a:bodyPr wrap="none" rtlCol="0">
            <a:spAutoFit/>
          </a:bodyPr>
          <a:p>
            <a:r>
              <a:rPr lang="zh-CN" altLang="en-US" sz="4000" b="1">
                <a:latin typeface="华文楷体" panose="02010600040101010101" charset="-122"/>
                <a:ea typeface="华文楷体" panose="02010600040101010101" charset="-122"/>
              </a:rPr>
              <a:t>总结</a:t>
            </a:r>
            <a:endParaRPr lang="zh-CN" altLang="en-US" sz="4000" b="1">
              <a:latin typeface="华文楷体" panose="02010600040101010101" charset="-122"/>
              <a:ea typeface="华文楷体" panose="02010600040101010101" charset="-122"/>
            </a:endParaRPr>
          </a:p>
        </p:txBody>
      </p:sp>
      <p:pic>
        <p:nvPicPr>
          <p:cNvPr id="25" name="图片 24" descr="C:\Users\samsung\Desktop\捕获.PNG捕获"/>
          <p:cNvPicPr>
            <a:picLocks noChangeAspect="1"/>
          </p:cNvPicPr>
          <p:nvPr/>
        </p:nvPicPr>
        <p:blipFill>
          <a:blip r:embed="rId1"/>
          <a:srcRect/>
          <a:stretch>
            <a:fillRect/>
          </a:stretch>
        </p:blipFill>
        <p:spPr>
          <a:xfrm>
            <a:off x="1100455" y="1018540"/>
            <a:ext cx="10201275" cy="51943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171950" y="3809365"/>
            <a:ext cx="6921500" cy="66611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171950" y="3865880"/>
            <a:ext cx="7029450" cy="553720"/>
          </a:xfrm>
          <a:prstGeom prst="rect">
            <a:avLst/>
          </a:prstGeom>
          <a:noFill/>
        </p:spPr>
        <p:txBody>
          <a:bodyPr wrap="square" lIns="0" tIns="0" rIns="0" bIns="0"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36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幼儿园隐性课程的开发设计与实施</a:t>
            </a:r>
            <a:endParaRPr kumimoji="0" lang="zh-CN" altLang="zh-CN" sz="36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
        <p:nvSpPr>
          <p:cNvPr id="14" name="TextBox 25"/>
          <p:cNvSpPr txBox="1"/>
          <p:nvPr/>
        </p:nvSpPr>
        <p:spPr>
          <a:xfrm flipH="1">
            <a:off x="5838326" y="2259850"/>
            <a:ext cx="3130281" cy="1015365"/>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zh-CN" altLang="en-US" sz="6600" noProof="1">
                <a:solidFill>
                  <a:schemeClr val="tx1">
                    <a:lumMod val="85000"/>
                    <a:lumOff val="15000"/>
                  </a:schemeClr>
                </a:solidFill>
                <a:latin typeface="华文楷体" panose="02010600040101010101" charset="-122"/>
                <a:ea typeface="华文楷体" panose="02010600040101010101" charset="-122"/>
                <a:sym typeface="微软雅黑" panose="020B0503020204020204" charset="-122"/>
              </a:rPr>
              <a:t>第三节</a:t>
            </a:r>
            <a:endParaRPr kumimoji="0" lang="zh-CN" altLang="en-US" sz="6600" b="0" i="0" u="none" strike="noStrike" kern="1200" cap="none" spc="0" normalizeH="0" baseline="0" noProof="1">
              <a:ln>
                <a:noFill/>
              </a:ln>
              <a:solidFill>
                <a:schemeClr val="tx1">
                  <a:lumMod val="85000"/>
                  <a:lumOff val="15000"/>
                </a:schemeClr>
              </a:solidFill>
              <a:effectLst/>
              <a:uLnTx/>
              <a:uFillTx/>
              <a:latin typeface="华文楷体" panose="02010600040101010101" charset="-122"/>
              <a:ea typeface="华文楷体" panose="02010600040101010101" charset="-122"/>
              <a:sym typeface="微软雅黑" panose="020B0503020204020204" charset="-122"/>
            </a:endParaRPr>
          </a:p>
        </p:txBody>
      </p:sp>
      <p:grpSp>
        <p:nvGrpSpPr>
          <p:cNvPr id="16" name="组合 15"/>
          <p:cNvGrpSpPr/>
          <p:nvPr/>
        </p:nvGrpSpPr>
        <p:grpSpPr>
          <a:xfrm>
            <a:off x="7018879" y="350560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669155" y="2860675"/>
            <a:ext cx="6141720" cy="77851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669155" y="2942590"/>
            <a:ext cx="6010910" cy="615315"/>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一、幼儿园隐性课程概述</a:t>
            </a:r>
            <a:endPar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774700" y="764540"/>
            <a:ext cx="6466205" cy="95313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sz="32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（一）幼儿园隐性课程含义及特点</a:t>
            </a:r>
            <a:endParaRPr sz="32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a:p>
            <a:pPr indent="457200" algn="just" fontAlgn="auto"/>
            <a:endParaRPr sz="24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sp>
        <p:nvSpPr>
          <p:cNvPr id="2" name="文本框 1"/>
          <p:cNvSpPr txBox="1"/>
          <p:nvPr/>
        </p:nvSpPr>
        <p:spPr>
          <a:xfrm>
            <a:off x="864870" y="1402080"/>
            <a:ext cx="10462260" cy="1445260"/>
          </a:xfrm>
          <a:prstGeom prst="rect">
            <a:avLst/>
          </a:prstGeom>
          <a:noFill/>
        </p:spPr>
        <p:txBody>
          <a:bodyPr wrap="square" rtlCol="0" anchor="t">
            <a:spAutoFit/>
          </a:bodyPr>
          <a:p>
            <a:pPr indent="457200" algn="just" fontAlgn="auto"/>
            <a:r>
              <a:rPr lang="zh-CN" sz="2800" b="1"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含义</a:t>
            </a:r>
            <a:r>
              <a:rPr lang="zh-CN"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a:t>
            </a:r>
            <a:r>
              <a:rPr sz="20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幼儿园隐性课程又称</a:t>
            </a:r>
            <a:r>
              <a:rPr sz="2000" dirty="0">
                <a:solidFill>
                  <a:srgbClr val="FF0000"/>
                </a:solidFill>
                <a:latin typeface="华文楷体" panose="02010600040101010101" charset="-122"/>
                <a:ea typeface="华文楷体" panose="02010600040101010101" charset="-122"/>
                <a:sym typeface="宋体" panose="02010600030101010101" pitchFamily="2" charset="-122"/>
              </a:rPr>
              <a:t>隐蔽课程</a:t>
            </a:r>
            <a:r>
              <a:rPr sz="20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或</a:t>
            </a:r>
            <a:r>
              <a:rPr sz="2000" dirty="0">
                <a:solidFill>
                  <a:srgbClr val="FF0000"/>
                </a:solidFill>
                <a:latin typeface="华文楷体" panose="02010600040101010101" charset="-122"/>
                <a:ea typeface="华文楷体" panose="02010600040101010101" charset="-122"/>
                <a:sym typeface="宋体" panose="02010600030101010101" pitchFamily="2" charset="-122"/>
              </a:rPr>
              <a:t>潜在课程</a:t>
            </a:r>
            <a:r>
              <a:rPr sz="20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是课程和教学计划之外的潜在的和非预期的课程，是幼儿园广义课程的重要组成部分。隐性课程不通过正式的教学进行，而是通过幼儿园情境有意或无意地对幼儿的知识、情感、信念、意志、行为和价值等方面起潜移默化的作用，从而促进教育目标的实现。</a:t>
            </a:r>
            <a:endParaRPr lang="zh-CN" altLang="en-US" sz="20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grpSp>
        <p:nvGrpSpPr>
          <p:cNvPr id="8" name="组合 7"/>
          <p:cNvGrpSpPr/>
          <p:nvPr/>
        </p:nvGrpSpPr>
        <p:grpSpPr>
          <a:xfrm>
            <a:off x="3441700" y="3010535"/>
            <a:ext cx="7299325" cy="2306955"/>
            <a:chOff x="3655" y="4689"/>
            <a:chExt cx="11495" cy="3633"/>
          </a:xfrm>
        </p:grpSpPr>
        <p:sp>
          <p:nvSpPr>
            <p:cNvPr id="3" name="文本框 2"/>
            <p:cNvSpPr txBox="1"/>
            <p:nvPr/>
          </p:nvSpPr>
          <p:spPr>
            <a:xfrm>
              <a:off x="3655" y="6046"/>
              <a:ext cx="1570" cy="919"/>
            </a:xfrm>
            <a:prstGeom prst="rect">
              <a:avLst/>
            </a:prstGeom>
            <a:noFill/>
          </p:spPr>
          <p:txBody>
            <a:bodyPr wrap="none" rtlCol="0" anchor="t">
              <a:spAutoFit/>
            </a:bodyPr>
            <a:p>
              <a:pPr algn="l"/>
              <a:r>
                <a:rPr lang="zh-CN" sz="3200"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特点</a:t>
              </a:r>
              <a:endParaRPr lang="zh-CN" altLang="en-US" sz="3200"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nvGrpSpPr>
            <p:cNvPr id="7" name="组合 6"/>
            <p:cNvGrpSpPr/>
            <p:nvPr/>
          </p:nvGrpSpPr>
          <p:grpSpPr>
            <a:xfrm>
              <a:off x="5388" y="4689"/>
              <a:ext cx="9762" cy="3633"/>
              <a:chOff x="5388" y="4689"/>
              <a:chExt cx="9762" cy="3633"/>
            </a:xfrm>
          </p:grpSpPr>
          <p:sp>
            <p:nvSpPr>
              <p:cNvPr id="5" name="文本框 4"/>
              <p:cNvSpPr txBox="1"/>
              <p:nvPr/>
            </p:nvSpPr>
            <p:spPr>
              <a:xfrm>
                <a:off x="6159" y="4689"/>
                <a:ext cx="8991" cy="3633"/>
              </a:xfrm>
              <a:prstGeom prst="rect">
                <a:avLst/>
              </a:prstGeom>
              <a:noFill/>
            </p:spPr>
            <p:txBody>
              <a:bodyPr wrap="square" rtlCol="0" anchor="t">
                <a:spAutoFit/>
              </a:bodyPr>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1.幼儿园隐性课程的</a:t>
                </a:r>
                <a:r>
                  <a:rPr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主体的独特性</a:t>
                </a:r>
                <a:endParaRPr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2.幼儿园隐性课程</a:t>
                </a:r>
                <a:r>
                  <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的</a:t>
                </a:r>
                <a:r>
                  <a:rPr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广泛性</a:t>
                </a:r>
                <a:endParaRPr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3.幼儿园隐性课程具有明显的</a:t>
                </a:r>
                <a:r>
                  <a:rPr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无意识性</a:t>
                </a:r>
                <a:endPar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4.幼儿园隐性课程的</a:t>
                </a:r>
                <a:r>
                  <a:rPr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动态发展性</a:t>
                </a:r>
                <a:endParaRPr lang="zh-CN" altLang="en-US" sz="24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6" name="左大括号 5"/>
              <p:cNvSpPr/>
              <p:nvPr/>
            </p:nvSpPr>
            <p:spPr>
              <a:xfrm>
                <a:off x="5388" y="5124"/>
                <a:ext cx="495" cy="2765"/>
              </a:xfrm>
              <a:prstGeom prst="leftBrace">
                <a:avLst>
                  <a:gd name="adj1" fmla="val 176414"/>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4445" y="347345"/>
            <a:ext cx="2217420" cy="706755"/>
          </a:xfrm>
          <a:prstGeom prst="rect">
            <a:avLst/>
          </a:prstGeom>
          <a:noFill/>
        </p:spPr>
        <p:txBody>
          <a:bodyPr wrap="none" rtlCol="0">
            <a:spAutoFit/>
          </a:bodyPr>
          <a:p>
            <a:pPr algn="ctr"/>
            <a:r>
              <a:rPr lang="zh-CN" altLang="en-US" sz="4000" b="1">
                <a:latin typeface="华文楷体" panose="02010600040101010101" charset="-122"/>
                <a:ea typeface="华文楷体" panose="02010600040101010101" charset="-122"/>
              </a:rPr>
              <a:t>案例导入</a:t>
            </a:r>
            <a:endParaRPr lang="zh-CN" altLang="en-US" sz="4000" b="1">
              <a:latin typeface="华文楷体" panose="02010600040101010101" charset="-122"/>
              <a:ea typeface="华文楷体" panose="02010600040101010101" charset="-122"/>
            </a:endParaRPr>
          </a:p>
        </p:txBody>
      </p:sp>
      <p:sp>
        <p:nvSpPr>
          <p:cNvPr id="3" name="文本框 2"/>
          <p:cNvSpPr txBox="1"/>
          <p:nvPr/>
        </p:nvSpPr>
        <p:spPr>
          <a:xfrm>
            <a:off x="933450" y="1249045"/>
            <a:ext cx="10325735" cy="5169535"/>
          </a:xfrm>
          <a:prstGeom prst="rect">
            <a:avLst/>
          </a:prstGeom>
          <a:noFill/>
        </p:spPr>
        <p:txBody>
          <a:bodyPr wrap="square" rtlCol="0">
            <a:spAutoFit/>
          </a:bodyPr>
          <a:p>
            <a:pPr indent="457200" algn="l" fontAlgn="auto"/>
            <a:r>
              <a:rPr lang="zh-CN" altLang="en-US" sz="2200">
                <a:latin typeface="华文楷体" panose="02010600040101010101" charset="-122"/>
                <a:ea typeface="华文楷体" panose="02010600040101010101" charset="-122"/>
                <a:cs typeface="华文楷体" panose="02010600040101010101" charset="-122"/>
              </a:rPr>
              <a:t> T幼儿园坐落于山西省太原市，该幼儿园张园长认为山西的“晋”文化是幼儿园课程特别好的资源，三晋大地，表里山河，人杰地灵，“华夏文明看山西”的美誉可见山西悠久的历史和丰厚的文化底蕴，在包罗万象的历史文明中，山西的文化民俗资源尤为瑰丽。</a:t>
            </a:r>
            <a:endParaRPr lang="zh-CN" altLang="en-US" sz="2200">
              <a:latin typeface="华文楷体" panose="02010600040101010101" charset="-122"/>
              <a:ea typeface="华文楷体" panose="02010600040101010101" charset="-122"/>
              <a:cs typeface="华文楷体" panose="02010600040101010101" charset="-122"/>
            </a:endParaRPr>
          </a:p>
          <a:p>
            <a:pPr indent="457200" algn="l" fontAlgn="auto"/>
            <a:r>
              <a:rPr lang="zh-CN" altLang="en-US" sz="2200">
                <a:latin typeface="华文楷体" panose="02010600040101010101" charset="-122"/>
                <a:ea typeface="华文楷体" panose="02010600040101010101" charset="-122"/>
                <a:cs typeface="华文楷体" panose="02010600040101010101" charset="-122"/>
              </a:rPr>
              <a:t>首先是晋剧，也叫山西梆子。它旋律婉转、流畅，曲调优美、圆润、亲切，道白清晰，具有晋中地区浓郁的乡土气息和自己独特风格。表现技巧也多姿多态，各门艺人也在唱作念打等表演方面各领风骚，上演的剧目多是名人手戏，重现历史故事，唱尽家国兴亡，道尽仁义礼道，传承可贵的励志精神，被列入非物质文化遗产名录。</a:t>
            </a:r>
            <a:endParaRPr lang="zh-CN" altLang="en-US" sz="2200">
              <a:latin typeface="华文楷体" panose="02010600040101010101" charset="-122"/>
              <a:ea typeface="华文楷体" panose="02010600040101010101" charset="-122"/>
              <a:cs typeface="华文楷体" panose="02010600040101010101" charset="-122"/>
            </a:endParaRPr>
          </a:p>
          <a:p>
            <a:pPr indent="457200" algn="l" fontAlgn="auto"/>
            <a:r>
              <a:rPr lang="zh-CN" altLang="en-US" sz="2200">
                <a:latin typeface="华文楷体" panose="02010600040101010101" charset="-122"/>
                <a:ea typeface="华文楷体" panose="02010600040101010101" charset="-122"/>
                <a:cs typeface="华文楷体" panose="02010600040101010101" charset="-122"/>
              </a:rPr>
              <a:t>其次，剪纸扎根于民间，是山西一种很普遍的群众性艺术，土色土香，人们用一把小小的剪刀，屈曲灵活地在纸上镂空剪刻着人物、动物、草木花卉的花样，构成寓意性的艺术画面，虽不奢华耀眼，却以独特的艺术魅力装点着人们的生活。比如新春之际，家家户户窗户上贴上寓意吉祥的窗花，为千家万户增色添喜。正月十五花灯上贴剪纸，更加绚丽引人。</a:t>
            </a:r>
            <a:endParaRPr lang="zh-CN" altLang="en-US" sz="2200">
              <a:latin typeface="华文楷体" panose="02010600040101010101" charset="-122"/>
              <a:ea typeface="华文楷体" panose="02010600040101010101" charset="-122"/>
              <a:cs typeface="华文楷体" panose="02010600040101010101" charset="-122"/>
            </a:endParaRPr>
          </a:p>
          <a:p>
            <a:pPr indent="457200" algn="l" fontAlgn="auto"/>
            <a:endParaRPr lang="zh-CN" altLang="en-US" sz="2200">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2120" y="655320"/>
            <a:ext cx="5466080" cy="583565"/>
          </a:xfrm>
          <a:prstGeom prst="rect">
            <a:avLst/>
          </a:prstGeom>
          <a:noFill/>
        </p:spPr>
        <p:txBody>
          <a:bodyPr wrap="none" rtlCol="0">
            <a:spAutoFit/>
          </a:bodyPr>
          <a:p>
            <a:pPr algn="just"/>
            <a:r>
              <a:rPr lang="zh-CN" sz="32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（二）幼儿园隐性课程的价值</a:t>
            </a:r>
            <a:endParaRPr lang="zh-CN" altLang="en-US" sz="32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nvGrpSpPr>
          <p:cNvPr id="7" name="组合 6"/>
          <p:cNvGrpSpPr/>
          <p:nvPr/>
        </p:nvGrpSpPr>
        <p:grpSpPr>
          <a:xfrm>
            <a:off x="694756" y="1755704"/>
            <a:ext cx="10802459" cy="3345683"/>
            <a:chOff x="1078" y="3087"/>
            <a:chExt cx="17012" cy="5269"/>
          </a:xfrm>
        </p:grpSpPr>
        <p:grpSp>
          <p:nvGrpSpPr>
            <p:cNvPr id="30" name="组合 29"/>
            <p:cNvGrpSpPr/>
            <p:nvPr/>
          </p:nvGrpSpPr>
          <p:grpSpPr>
            <a:xfrm>
              <a:off x="1078" y="3087"/>
              <a:ext cx="17012" cy="5269"/>
              <a:chOff x="1040" y="3459"/>
              <a:chExt cx="17836" cy="4056"/>
            </a:xfrm>
          </p:grpSpPr>
          <p:grpSp>
            <p:nvGrpSpPr>
              <p:cNvPr id="18" name="组合 17"/>
              <p:cNvGrpSpPr/>
              <p:nvPr/>
            </p:nvGrpSpPr>
            <p:grpSpPr>
              <a:xfrm>
                <a:off x="1040" y="3633"/>
                <a:ext cx="7888" cy="3881"/>
                <a:chOff x="936" y="2928"/>
                <a:chExt cx="7547" cy="3181"/>
              </a:xfrm>
            </p:grpSpPr>
            <p:sp>
              <p:nvSpPr>
                <p:cNvPr id="26" name="矩形: 圆角 25"/>
                <p:cNvSpPr/>
                <p:nvPr/>
              </p:nvSpPr>
              <p:spPr>
                <a:xfrm>
                  <a:off x="936" y="4162"/>
                  <a:ext cx="1944" cy="432"/>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72" y="4150"/>
                  <a:ext cx="1608"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价值</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3144" y="2928"/>
                  <a:ext cx="5339" cy="3181"/>
                  <a:chOff x="3144" y="2928"/>
                  <a:chExt cx="5339" cy="3181"/>
                </a:xfrm>
              </p:grpSpPr>
              <p:sp>
                <p:nvSpPr>
                  <p:cNvPr id="11" name="左大括号 10"/>
                  <p:cNvSpPr/>
                  <p:nvPr/>
                </p:nvSpPr>
                <p:spPr>
                  <a:xfrm>
                    <a:off x="3144" y="3171"/>
                    <a:ext cx="582" cy="2434"/>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3832" y="3013"/>
                    <a:ext cx="3878" cy="396"/>
                  </a:xfrm>
                  <a:prstGeom prst="rect">
                    <a:avLst/>
                  </a:prstGeom>
                  <a:noFill/>
                </p:spPr>
                <p:txBody>
                  <a:bodyPr wrap="square" rtlCol="0">
                    <a:spAutoFit/>
                  </a:bodyPr>
                  <a:p>
                    <a:pPr algn="l"/>
                    <a:r>
                      <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1.对幼儿美育的价值</a:t>
                    </a:r>
                    <a:endParaRPr lang="zh-CN" altLang="en-US" sz="20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14" name="文本框 13"/>
                  <p:cNvSpPr txBox="1"/>
                  <p:nvPr/>
                </p:nvSpPr>
                <p:spPr>
                  <a:xfrm>
                    <a:off x="3726" y="5407"/>
                    <a:ext cx="4757" cy="702"/>
                  </a:xfrm>
                  <a:prstGeom prst="rect">
                    <a:avLst/>
                  </a:prstGeom>
                  <a:noFill/>
                </p:spPr>
                <p:txBody>
                  <a:bodyPr wrap="square" rtlCol="0" anchor="t">
                    <a:spAutoFit/>
                  </a:bodyPr>
                  <a:p>
                    <a:pPr algn="just"/>
                    <a:r>
                      <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3.对幼儿心理发展的价值</a:t>
                    </a:r>
                    <a:endParaRPr lang="zh-CN" altLang="en-US" sz="20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15" name="左大括号 14"/>
                  <p:cNvSpPr/>
                  <p:nvPr/>
                </p:nvSpPr>
                <p:spPr>
                  <a:xfrm>
                    <a:off x="7553" y="2928"/>
                    <a:ext cx="451" cy="567"/>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grpSp>
            <p:nvGrpSpPr>
              <p:cNvPr id="29" name="组合 28"/>
              <p:cNvGrpSpPr/>
              <p:nvPr/>
            </p:nvGrpSpPr>
            <p:grpSpPr>
              <a:xfrm>
                <a:off x="8427" y="3459"/>
                <a:ext cx="10449" cy="4056"/>
                <a:chOff x="8427" y="3459"/>
                <a:chExt cx="10449" cy="4056"/>
              </a:xfrm>
            </p:grpSpPr>
            <p:sp>
              <p:nvSpPr>
                <p:cNvPr id="100" name="文本框 99"/>
                <p:cNvSpPr txBox="1"/>
                <p:nvPr/>
              </p:nvSpPr>
              <p:spPr>
                <a:xfrm>
                  <a:off x="9394" y="6397"/>
                  <a:ext cx="9482" cy="1118"/>
                </a:xfrm>
                <a:prstGeom prst="rect">
                  <a:avLst/>
                </a:prstGeom>
                <a:noFill/>
                <a:ln w="9525">
                  <a:noFill/>
                </a:ln>
              </p:spPr>
              <p:txBody>
                <a:bodyPr wrap="square">
                  <a:spAutoFit/>
                </a:bodyPr>
                <a:p>
                  <a:pPr marL="342900" indent="-342900">
                    <a:buFont typeface="+mj-ea"/>
                    <a:buAutoNum type="circleNumDbPlain"/>
                  </a:pPr>
                  <a:r>
                    <a:rPr lang="zh-CN" b="0">
                      <a:latin typeface="华文楷体" panose="02010600040101010101" charset="-122"/>
                      <a:ea typeface="华文楷体" panose="02010600040101010101" charset="-122"/>
                      <a:cs typeface="华文楷体" panose="02010600040101010101" charset="-122"/>
                    </a:rPr>
                    <a:t>对学生的人格培养有着积极作用。</a:t>
                  </a:r>
                  <a:endParaRPr lang="zh-CN" b="0">
                    <a:latin typeface="华文楷体" panose="02010600040101010101" charset="-122"/>
                    <a:ea typeface="华文楷体" panose="02010600040101010101" charset="-122"/>
                    <a:cs typeface="华文楷体" panose="02010600040101010101" charset="-122"/>
                  </a:endParaRPr>
                </a:p>
                <a:p>
                  <a:pPr marL="342900" indent="-342900">
                    <a:buFont typeface="+mj-ea"/>
                    <a:buAutoNum type="circleNumDbPlain"/>
                  </a:pPr>
                  <a:r>
                    <a:rPr lang="zh-CN" b="0">
                      <a:latin typeface="华文楷体" panose="02010600040101010101" charset="-122"/>
                      <a:ea typeface="华文楷体" panose="02010600040101010101" charset="-122"/>
                      <a:cs typeface="华文楷体" panose="02010600040101010101" charset="-122"/>
                    </a:rPr>
                    <a:t>形式多样、丰富多彩的幼儿活动有利于培养幼儿的兴趣，激发学生强烈的求知欲望和热情。</a:t>
                  </a:r>
                  <a:endParaRPr lang="zh-CN" b="0">
                    <a:latin typeface="华文楷体" panose="02010600040101010101" charset="-122"/>
                    <a:ea typeface="华文楷体" panose="02010600040101010101" charset="-122"/>
                    <a:cs typeface="华文楷体" panose="02010600040101010101" charset="-122"/>
                  </a:endParaRPr>
                </a:p>
              </p:txBody>
            </p:sp>
            <p:sp>
              <p:nvSpPr>
                <p:cNvPr id="27" name="文本框 26"/>
                <p:cNvSpPr txBox="1"/>
                <p:nvPr/>
              </p:nvSpPr>
              <p:spPr>
                <a:xfrm>
                  <a:off x="8427" y="3459"/>
                  <a:ext cx="10253" cy="1453"/>
                </a:xfrm>
                <a:prstGeom prst="rect">
                  <a:avLst/>
                </a:prstGeom>
                <a:noFill/>
                <a:ln w="9525">
                  <a:noFill/>
                </a:ln>
              </p:spPr>
              <p:txBody>
                <a:bodyPr wrap="square">
                  <a:spAutoFit/>
                </a:bodyPr>
                <a:p>
                  <a:pPr marL="342900" indent="-342900" fontAlgn="auto">
                    <a:buFont typeface="+mj-ea"/>
                    <a:buAutoNum type="circleNumDbPlain"/>
                  </a:pPr>
                  <a:r>
                    <a:rPr lang="zh-CN" b="0">
                      <a:latin typeface="华文楷体" panose="02010600040101010101" charset="-122"/>
                      <a:ea typeface="华文楷体" panose="02010600040101010101" charset="-122"/>
                      <a:cs typeface="华文楷体" panose="02010600040101010101" charset="-122"/>
                    </a:rPr>
                    <a:t>幼儿园室外环境、室内环境是对幼儿审美熏陶的一个重要因素。</a:t>
                  </a:r>
                  <a:endParaRPr lang="zh-CN" b="0">
                    <a:latin typeface="华文楷体" panose="02010600040101010101" charset="-122"/>
                    <a:ea typeface="华文楷体" panose="02010600040101010101" charset="-122"/>
                    <a:cs typeface="华文楷体" panose="02010600040101010101" charset="-122"/>
                  </a:endParaRPr>
                </a:p>
                <a:p>
                  <a:pPr marL="342900" indent="-342900" fontAlgn="auto">
                    <a:buFont typeface="+mj-ea"/>
                    <a:buAutoNum type="circleNumDbPlain"/>
                  </a:pPr>
                  <a:r>
                    <a:rPr lang="zh-CN" b="0">
                      <a:latin typeface="华文楷体" panose="02010600040101010101" charset="-122"/>
                      <a:ea typeface="华文楷体" panose="02010600040101010101" charset="-122"/>
                      <a:cs typeface="华文楷体" panose="02010600040101010101" charset="-122"/>
                    </a:rPr>
                    <a:t>教师自身所体现的美是对幼儿审美情趣造成影响的又一重要因素。</a:t>
                  </a:r>
                  <a:endParaRPr lang="zh-CN" b="0">
                    <a:latin typeface="华文楷体" panose="02010600040101010101" charset="-122"/>
                    <a:ea typeface="华文楷体" panose="02010600040101010101" charset="-122"/>
                    <a:cs typeface="华文楷体" panose="02010600040101010101" charset="-122"/>
                  </a:endParaRPr>
                </a:p>
              </p:txBody>
            </p:sp>
            <p:sp>
              <p:nvSpPr>
                <p:cNvPr id="28" name="左大括号 27"/>
                <p:cNvSpPr/>
                <p:nvPr/>
              </p:nvSpPr>
              <p:spPr>
                <a:xfrm>
                  <a:off x="8923" y="6528"/>
                  <a:ext cx="471" cy="752"/>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
          <p:nvSpPr>
            <p:cNvPr id="3" name="文本框 2"/>
            <p:cNvSpPr txBox="1"/>
            <p:nvPr/>
          </p:nvSpPr>
          <p:spPr>
            <a:xfrm>
              <a:off x="3791" y="5308"/>
              <a:ext cx="3764" cy="628"/>
            </a:xfrm>
            <a:prstGeom prst="rect">
              <a:avLst/>
            </a:prstGeom>
            <a:noFill/>
          </p:spPr>
          <p:txBody>
            <a:bodyPr wrap="none" rtlCol="0" anchor="t">
              <a:spAutoFit/>
            </a:bodyPr>
            <a:p>
              <a:pPr algn="just"/>
              <a:r>
                <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2.对幼儿德育的价值</a:t>
              </a:r>
              <a:endParaRPr lang="zh-CN" altLang="en-US"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5" name="左大括号 4"/>
            <p:cNvSpPr/>
            <p:nvPr/>
          </p:nvSpPr>
          <p:spPr>
            <a:xfrm>
              <a:off x="7555" y="5047"/>
              <a:ext cx="449" cy="1161"/>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7977" y="4974"/>
              <a:ext cx="9927" cy="1452"/>
            </a:xfrm>
            <a:prstGeom prst="rect">
              <a:avLst/>
            </a:prstGeom>
            <a:noFill/>
            <a:ln w="9525">
              <a:noFill/>
            </a:ln>
          </p:spPr>
          <p:txBody>
            <a:bodyPr wrap="square">
              <a:spAutoFit/>
            </a:bodyPr>
            <a:p>
              <a:pPr marL="228600" indent="-228600">
                <a:buFont typeface="+mj-ea"/>
                <a:buAutoNum type="circleNumDbPlain"/>
              </a:pPr>
              <a:r>
                <a:rPr lang="zh-CN" b="0">
                  <a:latin typeface="华文楷体" panose="02010600040101010101" charset="-122"/>
                  <a:ea typeface="华文楷体" panose="02010600040101010101" charset="-122"/>
                </a:rPr>
                <a:t>可以提高幼儿的道德判断能力。</a:t>
              </a:r>
              <a:endParaRPr lang="zh-CN" sz="1000" b="0">
                <a:latin typeface="华文楷体" panose="02010600040101010101" charset="-122"/>
                <a:ea typeface="华文楷体" panose="02010600040101010101" charset="-122"/>
              </a:endParaRPr>
            </a:p>
            <a:p>
              <a:pPr marL="228600" indent="-228600">
                <a:buFont typeface="+mj-ea"/>
                <a:buAutoNum type="circleNumDbPlain"/>
              </a:pPr>
              <a:r>
                <a:rPr lang="zh-CN" altLang="en-US">
                  <a:latin typeface="华文楷体" panose="02010600040101010101" charset="-122"/>
                  <a:ea typeface="华文楷体" panose="02010600040101010101" charset="-122"/>
                </a:rPr>
                <a:t>幼儿园的规章制度、物质环境组织制度、校园文化等方面对幼儿的行为起着重要的规范和约束作用。</a:t>
              </a:r>
              <a:endParaRPr lang="zh-CN" altLang="en-US">
                <a:latin typeface="华文楷体" panose="02010600040101010101" charset="-122"/>
                <a:ea typeface="华文楷体"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635" y="720090"/>
            <a:ext cx="6278880" cy="583565"/>
          </a:xfrm>
          <a:prstGeom prst="rect">
            <a:avLst/>
          </a:prstGeom>
          <a:noFill/>
        </p:spPr>
        <p:txBody>
          <a:bodyPr wrap="none" rtlCol="0">
            <a:spAutoFit/>
          </a:bodyPr>
          <a:p>
            <a:pPr algn="just"/>
            <a:r>
              <a:rPr lang="zh-CN" sz="32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（三）幼儿园隐性课程的表现形式</a:t>
            </a:r>
            <a:endParaRPr lang="zh-CN" altLang="en-US" sz="32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nvGrpSpPr>
          <p:cNvPr id="7" name="组合 6"/>
          <p:cNvGrpSpPr/>
          <p:nvPr/>
        </p:nvGrpSpPr>
        <p:grpSpPr>
          <a:xfrm>
            <a:off x="626811" y="1857788"/>
            <a:ext cx="11695256" cy="3204072"/>
            <a:chOff x="1078" y="3383"/>
            <a:chExt cx="18418" cy="5046"/>
          </a:xfrm>
        </p:grpSpPr>
        <p:grpSp>
          <p:nvGrpSpPr>
            <p:cNvPr id="30" name="组合 29"/>
            <p:cNvGrpSpPr/>
            <p:nvPr/>
          </p:nvGrpSpPr>
          <p:grpSpPr>
            <a:xfrm>
              <a:off x="1078" y="3383"/>
              <a:ext cx="17181" cy="5046"/>
              <a:chOff x="1040" y="3687"/>
              <a:chExt cx="18013" cy="3884"/>
            </a:xfrm>
          </p:grpSpPr>
          <p:grpSp>
            <p:nvGrpSpPr>
              <p:cNvPr id="18" name="组合 17"/>
              <p:cNvGrpSpPr/>
              <p:nvPr/>
            </p:nvGrpSpPr>
            <p:grpSpPr>
              <a:xfrm>
                <a:off x="1040" y="3687"/>
                <a:ext cx="8670" cy="3532"/>
                <a:chOff x="936" y="2972"/>
                <a:chExt cx="8295" cy="2895"/>
              </a:xfrm>
            </p:grpSpPr>
            <p:sp>
              <p:nvSpPr>
                <p:cNvPr id="26" name="矩形: 圆角 25"/>
                <p:cNvSpPr/>
                <p:nvPr/>
              </p:nvSpPr>
              <p:spPr>
                <a:xfrm>
                  <a:off x="936" y="4162"/>
                  <a:ext cx="2571" cy="432"/>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029" y="4150"/>
                  <a:ext cx="2385"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表现形式</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3792" y="2972"/>
                  <a:ext cx="5439" cy="2895"/>
                  <a:chOff x="3792" y="2972"/>
                  <a:chExt cx="5439" cy="2895"/>
                </a:xfrm>
              </p:grpSpPr>
              <p:sp>
                <p:nvSpPr>
                  <p:cNvPr id="11" name="左大括号 10"/>
                  <p:cNvSpPr/>
                  <p:nvPr/>
                </p:nvSpPr>
                <p:spPr>
                  <a:xfrm>
                    <a:off x="3792" y="3161"/>
                    <a:ext cx="582" cy="2434"/>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4474" y="2972"/>
                    <a:ext cx="4455" cy="411"/>
                  </a:xfrm>
                  <a:prstGeom prst="rect">
                    <a:avLst/>
                  </a:prstGeom>
                  <a:noFill/>
                </p:spPr>
                <p:txBody>
                  <a:bodyPr wrap="square" rtlCol="0">
                    <a:spAutoFit/>
                  </a:bodyPr>
                  <a:p>
                    <a:pPr algn="just"/>
                    <a:r>
                      <a:rPr sz="21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1.物质层面的隐性课程</a:t>
                    </a:r>
                    <a:endParaRPr lang="zh-CN" altLang="en-US" sz="21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14" name="文本框 13"/>
                  <p:cNvSpPr txBox="1"/>
                  <p:nvPr/>
                </p:nvSpPr>
                <p:spPr>
                  <a:xfrm>
                    <a:off x="4474" y="5453"/>
                    <a:ext cx="4757" cy="414"/>
                  </a:xfrm>
                  <a:prstGeom prst="rect">
                    <a:avLst/>
                  </a:prstGeom>
                  <a:noFill/>
                </p:spPr>
                <p:txBody>
                  <a:bodyPr wrap="square" rtlCol="0" anchor="t">
                    <a:spAutoFit/>
                  </a:bodyPr>
                  <a:p>
                    <a:pPr algn="just"/>
                    <a:r>
                      <a:rPr sz="21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3.人际层面的隐性课程</a:t>
                    </a:r>
                    <a:endParaRPr sz="21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grpSp>
          <p:grpSp>
            <p:nvGrpSpPr>
              <p:cNvPr id="29" name="组合 28"/>
              <p:cNvGrpSpPr/>
              <p:nvPr/>
            </p:nvGrpSpPr>
            <p:grpSpPr>
              <a:xfrm>
                <a:off x="9103" y="3687"/>
                <a:ext cx="9950" cy="3884"/>
                <a:chOff x="9103" y="3687"/>
                <a:chExt cx="9950" cy="3884"/>
              </a:xfrm>
            </p:grpSpPr>
            <p:sp>
              <p:nvSpPr>
                <p:cNvPr id="100" name="文本框 99"/>
                <p:cNvSpPr txBox="1"/>
                <p:nvPr/>
              </p:nvSpPr>
              <p:spPr>
                <a:xfrm>
                  <a:off x="9103" y="6714"/>
                  <a:ext cx="9482" cy="857"/>
                </a:xfrm>
                <a:prstGeom prst="rect">
                  <a:avLst/>
                </a:prstGeom>
                <a:noFill/>
                <a:ln w="9525">
                  <a:noFill/>
                </a:ln>
              </p:spPr>
              <p:txBody>
                <a:bodyPr wrap="square">
                  <a:spAutoFit/>
                </a:bodyPr>
                <a:p>
                  <a:pPr indent="0">
                    <a:buFont typeface="+mj-ea"/>
                    <a:buNone/>
                  </a:pPr>
                  <a:r>
                    <a:rPr lang="en-US" altLang="zh-CN" b="0">
                      <a:latin typeface="华文楷体" panose="02010600040101010101" charset="-122"/>
                      <a:ea typeface="华文楷体" panose="02010600040101010101" charset="-122"/>
                      <a:cs typeface="华文楷体" panose="02010600040101010101" charset="-122"/>
                    </a:rPr>
                    <a:t>——</a:t>
                  </a:r>
                  <a:r>
                    <a:rPr lang="zh-CN" sz="2000" b="0">
                      <a:latin typeface="华文楷体" panose="02010600040101010101" charset="-122"/>
                      <a:ea typeface="华文楷体" panose="02010600040101010101" charset="-122"/>
                      <a:cs typeface="华文楷体" panose="02010600040101010101" charset="-122"/>
                    </a:rPr>
                    <a:t>教师与幼儿、幼儿与幼儿、教师与教师、家长和教师之间的相互交往方式。</a:t>
                  </a:r>
                  <a:endParaRPr lang="zh-CN" sz="2000" b="0">
                    <a:latin typeface="华文楷体" panose="02010600040101010101" charset="-122"/>
                    <a:ea typeface="华文楷体" panose="02010600040101010101" charset="-122"/>
                    <a:cs typeface="华文楷体" panose="02010600040101010101" charset="-122"/>
                  </a:endParaRPr>
                </a:p>
              </p:txBody>
            </p:sp>
            <p:sp>
              <p:nvSpPr>
                <p:cNvPr id="27" name="文本框 26"/>
                <p:cNvSpPr txBox="1"/>
                <p:nvPr/>
              </p:nvSpPr>
              <p:spPr>
                <a:xfrm>
                  <a:off x="9103" y="3687"/>
                  <a:ext cx="9950" cy="1230"/>
                </a:xfrm>
                <a:prstGeom prst="rect">
                  <a:avLst/>
                </a:prstGeom>
                <a:noFill/>
                <a:ln w="9525">
                  <a:noFill/>
                </a:ln>
              </p:spPr>
              <p:txBody>
                <a:bodyPr wrap="square">
                  <a:spAutoFit/>
                </a:bodyPr>
                <a:p>
                  <a:pPr indent="0" fontAlgn="auto">
                    <a:buFont typeface="+mj-ea"/>
                    <a:buNone/>
                  </a:pPr>
                  <a:r>
                    <a:rPr lang="en-US" altLang="zh-CN" b="0">
                      <a:latin typeface="华文楷体" panose="02010600040101010101" charset="-122"/>
                      <a:ea typeface="华文楷体" panose="02010600040101010101" charset="-122"/>
                      <a:cs typeface="华文楷体" panose="02010600040101010101" charset="-122"/>
                    </a:rPr>
                    <a:t>——</a:t>
                  </a:r>
                  <a:r>
                    <a:rPr lang="zh-CN" sz="2000" b="0">
                      <a:latin typeface="华文楷体" panose="02010600040101010101" charset="-122"/>
                      <a:ea typeface="华文楷体" panose="02010600040101010101" charset="-122"/>
                      <a:cs typeface="华文楷体" panose="02010600040101010101" charset="-122"/>
                    </a:rPr>
                    <a:t>幼儿园的选址、园舍环境的基本色调；幼儿园户外环境的创设；各班级室内空间的大小、不同区域划分与布置及活动材料的摆放、投放的多寡等。</a:t>
                  </a:r>
                  <a:endParaRPr lang="zh-CN" sz="2000" b="0">
                    <a:latin typeface="华文楷体" panose="02010600040101010101" charset="-122"/>
                    <a:ea typeface="华文楷体" panose="02010600040101010101" charset="-122"/>
                    <a:cs typeface="华文楷体" panose="02010600040101010101" charset="-122"/>
                  </a:endParaRPr>
                </a:p>
              </p:txBody>
            </p:sp>
          </p:grpSp>
        </p:grpSp>
        <p:sp>
          <p:nvSpPr>
            <p:cNvPr id="3" name="文本框 2"/>
            <p:cNvSpPr txBox="1"/>
            <p:nvPr/>
          </p:nvSpPr>
          <p:spPr>
            <a:xfrm>
              <a:off x="4488" y="5347"/>
              <a:ext cx="5197" cy="652"/>
            </a:xfrm>
            <a:prstGeom prst="rect">
              <a:avLst/>
            </a:prstGeom>
            <a:noFill/>
          </p:spPr>
          <p:txBody>
            <a:bodyPr wrap="none" rtlCol="0" anchor="t">
              <a:spAutoFit/>
            </a:bodyPr>
            <a:p>
              <a:pPr algn="just"/>
              <a:r>
                <a:rPr sz="21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2.文化制度层面的隐性课程</a:t>
              </a:r>
              <a:endParaRPr lang="zh-CN" altLang="en-US" sz="21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6" name="文本框 5"/>
            <p:cNvSpPr txBox="1"/>
            <p:nvPr/>
          </p:nvSpPr>
          <p:spPr>
            <a:xfrm>
              <a:off x="9569" y="5327"/>
              <a:ext cx="9927" cy="628"/>
            </a:xfrm>
            <a:prstGeom prst="rect">
              <a:avLst/>
            </a:prstGeom>
            <a:noFill/>
            <a:ln w="9525">
              <a:noFill/>
            </a:ln>
          </p:spPr>
          <p:txBody>
            <a:bodyPr wrap="square">
              <a:spAutoFit/>
            </a:bodyPr>
            <a:p>
              <a:pPr indent="0">
                <a:buFont typeface="+mj-ea"/>
                <a:buNone/>
              </a:pPr>
              <a:r>
                <a:rPr lang="en-US" altLang="zh-CN" b="0">
                  <a:latin typeface="华文楷体" panose="02010600040101010101" charset="-122"/>
                  <a:ea typeface="华文楷体" panose="02010600040101010101" charset="-122"/>
                </a:rPr>
                <a:t>——</a:t>
              </a:r>
              <a:r>
                <a:rPr lang="zh-CN" sz="2000" b="0">
                  <a:latin typeface="华文楷体" panose="02010600040101010101" charset="-122"/>
                  <a:ea typeface="华文楷体" panose="02010600040101010101" charset="-122"/>
                </a:rPr>
                <a:t>幼儿园的园训、园风、教风等。</a:t>
              </a:r>
              <a:endParaRPr lang="zh-CN" sz="2000" b="0">
                <a:latin typeface="华文楷体" panose="02010600040101010101" charset="-122"/>
                <a:ea typeface="华文楷体"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3898900" y="3013710"/>
            <a:ext cx="7204075" cy="6121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3966845" y="3074035"/>
            <a:ext cx="7538720" cy="492125"/>
          </a:xfrm>
          <a:prstGeom prst="rect">
            <a:avLst/>
          </a:prstGeom>
          <a:noFill/>
        </p:spPr>
        <p:txBody>
          <a:bodyPr wrap="square" lIns="0" tIns="0" rIns="0" bIns="0"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32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二、幼儿园隐性课程的开发与实施策略</a:t>
            </a:r>
            <a:endParaRPr kumimoji="0" lang="zh-CN" altLang="zh-CN" sz="32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7695" y="686435"/>
            <a:ext cx="7091680" cy="583565"/>
          </a:xfrm>
          <a:prstGeom prst="rect">
            <a:avLst/>
          </a:prstGeom>
          <a:noFill/>
        </p:spPr>
        <p:txBody>
          <a:bodyPr wrap="none" rtlCol="0">
            <a:spAutoFit/>
          </a:bodyPr>
          <a:p>
            <a:pPr marL="0" marR="0" lvl="0" indent="0" algn="l" defTabSz="914400" rtl="0" eaLnBrk="1" fontAlgn="base" latinLnBrk="0" hangingPunct="1">
              <a:lnSpc>
                <a:spcPct val="100000"/>
              </a:lnSpc>
              <a:spcBef>
                <a:spcPts val="0"/>
              </a:spcBef>
              <a:spcAft>
                <a:spcPts val="0"/>
              </a:spcAft>
              <a:buClrTx/>
              <a:buSzTx/>
              <a:buFontTx/>
              <a:buNone/>
              <a:defRPr/>
            </a:pPr>
            <a:r>
              <a:rPr lang="zh-CN" altLang="zh-CN" sz="3200">
                <a:ln>
                  <a:noFill/>
                </a:ln>
                <a:solidFill>
                  <a:schemeClr val="tx1"/>
                </a:solidFill>
                <a:effectLst/>
                <a:uLnTx/>
                <a:uFillTx/>
                <a:latin typeface="华文楷体" panose="02010600040101010101" charset="-122"/>
                <a:ea typeface="华文楷体" panose="02010600040101010101" charset="-122"/>
                <a:sym typeface="微软雅黑" panose="020B0503020204020204" charset="-122"/>
              </a:rPr>
              <a:t>二、幼儿园隐性课程的开发与实施策略</a:t>
            </a:r>
            <a:endParaRPr lang="zh-CN" altLang="zh-CN" sz="3200" dirty="0">
              <a:ln>
                <a:noFill/>
              </a:ln>
              <a:solidFill>
                <a:schemeClr val="tx1"/>
              </a:solidFill>
              <a:effectLst/>
              <a:uLnTx/>
              <a:uFillTx/>
              <a:latin typeface="华文楷体" panose="02010600040101010101" charset="-122"/>
              <a:ea typeface="华文楷体" panose="02010600040101010101" charset="-122"/>
              <a:cs typeface="华文楷体" panose="02010600040101010101" charset="-122"/>
              <a:sym typeface="微软雅黑" panose="020B0503020204020204" charset="-122"/>
            </a:endParaRPr>
          </a:p>
        </p:txBody>
      </p:sp>
      <p:grpSp>
        <p:nvGrpSpPr>
          <p:cNvPr id="20" name="组合 19"/>
          <p:cNvGrpSpPr/>
          <p:nvPr/>
        </p:nvGrpSpPr>
        <p:grpSpPr>
          <a:xfrm>
            <a:off x="706186" y="1423670"/>
            <a:ext cx="10779694" cy="4302909"/>
            <a:chOff x="902" y="1912"/>
            <a:chExt cx="16976" cy="6776"/>
          </a:xfrm>
        </p:grpSpPr>
        <p:grpSp>
          <p:nvGrpSpPr>
            <p:cNvPr id="7" name="组合 6"/>
            <p:cNvGrpSpPr/>
            <p:nvPr/>
          </p:nvGrpSpPr>
          <p:grpSpPr>
            <a:xfrm>
              <a:off x="902" y="1967"/>
              <a:ext cx="11168" cy="6721"/>
              <a:chOff x="1078" y="2120"/>
              <a:chExt cx="11168" cy="6722"/>
            </a:xfrm>
          </p:grpSpPr>
          <p:grpSp>
            <p:nvGrpSpPr>
              <p:cNvPr id="30" name="组合 29"/>
              <p:cNvGrpSpPr/>
              <p:nvPr/>
            </p:nvGrpSpPr>
            <p:grpSpPr>
              <a:xfrm>
                <a:off x="1078" y="2120"/>
                <a:ext cx="11168" cy="6722"/>
                <a:chOff x="1040" y="2715"/>
                <a:chExt cx="11709" cy="5173"/>
              </a:xfrm>
            </p:grpSpPr>
            <p:grpSp>
              <p:nvGrpSpPr>
                <p:cNvPr id="18" name="组合 17"/>
                <p:cNvGrpSpPr/>
                <p:nvPr/>
              </p:nvGrpSpPr>
              <p:grpSpPr>
                <a:xfrm>
                  <a:off x="1040" y="3652"/>
                  <a:ext cx="6493" cy="4237"/>
                  <a:chOff x="936" y="2943"/>
                  <a:chExt cx="6213" cy="3473"/>
                </a:xfrm>
              </p:grpSpPr>
              <p:sp>
                <p:nvSpPr>
                  <p:cNvPr id="26" name="矩形: 圆角 25"/>
                  <p:cNvSpPr/>
                  <p:nvPr/>
                </p:nvSpPr>
                <p:spPr>
                  <a:xfrm>
                    <a:off x="936" y="4162"/>
                    <a:ext cx="1429" cy="432"/>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046" y="4162"/>
                    <a:ext cx="1519" cy="457"/>
                  </a:xfrm>
                  <a:prstGeom prst="rect">
                    <a:avLst/>
                  </a:prstGeom>
                  <a:noFill/>
                </p:spPr>
                <p:txBody>
                  <a:bodyPr wrap="square" rtlCol="0">
                    <a:spAutoFit/>
                  </a:bodyPr>
                  <a:p>
                    <a:r>
                      <a:rPr lang="zh-CN" altLang="en-US" sz="2400" b="1">
                        <a:solidFill>
                          <a:schemeClr val="bg1"/>
                        </a:solidFill>
                        <a:latin typeface="华文楷体" panose="02010600040101010101" charset="-122"/>
                        <a:ea typeface="华文楷体" panose="02010600040101010101" charset="-122"/>
                      </a:rPr>
                      <a:t>策略</a:t>
                    </a:r>
                    <a:endParaRPr lang="zh-CN" altLang="en-US" sz="24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2808" y="2943"/>
                    <a:ext cx="4341" cy="3473"/>
                    <a:chOff x="2808" y="2943"/>
                    <a:chExt cx="4341" cy="3473"/>
                  </a:xfrm>
                </p:grpSpPr>
                <p:sp>
                  <p:nvSpPr>
                    <p:cNvPr id="11" name="左大括号 10"/>
                    <p:cNvSpPr/>
                    <p:nvPr/>
                  </p:nvSpPr>
                  <p:spPr>
                    <a:xfrm>
                      <a:off x="2808" y="3125"/>
                      <a:ext cx="582" cy="2434"/>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3511" y="2943"/>
                      <a:ext cx="3017" cy="1008"/>
                    </a:xfrm>
                    <a:prstGeom prst="rect">
                      <a:avLst/>
                    </a:prstGeom>
                    <a:noFill/>
                  </p:spPr>
                  <p:txBody>
                    <a:bodyPr wrap="square" rtlCol="0">
                      <a:spAutoFit/>
                    </a:bodyPr>
                    <a:p>
                      <a:pPr algn="just"/>
                      <a:r>
                        <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a:t>
                      </a:r>
                      <a:r>
                        <a:rPr lang="zh-CN"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体现物质环境、精神环境并重</a:t>
                      </a:r>
                      <a:endParaRPr lang="zh-CN"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endParaRPr lang="zh-CN" altLang="en-US" sz="2000" b="1"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14" name="文本框 13"/>
                    <p:cNvSpPr txBox="1"/>
                    <p:nvPr/>
                  </p:nvSpPr>
                  <p:spPr>
                    <a:xfrm>
                      <a:off x="3547" y="5347"/>
                      <a:ext cx="3602" cy="1069"/>
                    </a:xfrm>
                    <a:prstGeom prst="rect">
                      <a:avLst/>
                    </a:prstGeom>
                    <a:noFill/>
                  </p:spPr>
                  <p:txBody>
                    <a:bodyPr wrap="square" rtlCol="0" anchor="t">
                      <a:spAutoFit/>
                    </a:bodyPr>
                    <a:p>
                      <a:pPr algn="just"/>
                      <a:r>
                        <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3.彰显教师本身作为隐性课程的作用</a:t>
                      </a:r>
                      <a:endPar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endPar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grpSp>
            <p:sp>
              <p:nvSpPr>
                <p:cNvPr id="27" name="文本框 26"/>
                <p:cNvSpPr txBox="1"/>
                <p:nvPr/>
              </p:nvSpPr>
              <p:spPr>
                <a:xfrm>
                  <a:off x="7533" y="2715"/>
                  <a:ext cx="5216" cy="2125"/>
                </a:xfrm>
                <a:prstGeom prst="rect">
                  <a:avLst/>
                </a:prstGeom>
                <a:noFill/>
                <a:ln w="9525">
                  <a:noFill/>
                </a:ln>
              </p:spPr>
              <p:txBody>
                <a:bodyPr wrap="square">
                  <a:spAutoFit/>
                </a:bodyPr>
                <a:p>
                  <a:pPr algn="just" fontAlgn="auto">
                    <a:lnSpc>
                      <a:spcPct val="200000"/>
                    </a:lnSpc>
                  </a:pP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1.创造和谐的物质环境</a:t>
                  </a:r>
                  <a:endPar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200000"/>
                    </a:lnSpc>
                  </a:pPr>
                  <a:endPar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200000"/>
                    </a:lnSpc>
                  </a:pP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2.创设民主平等的精神环境</a:t>
                  </a:r>
                  <a:endParaRPr lang="zh-CN" b="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sp>
            <p:nvSpPr>
              <p:cNvPr id="3" name="文本框 2"/>
              <p:cNvSpPr txBox="1"/>
              <p:nvPr/>
            </p:nvSpPr>
            <p:spPr>
              <a:xfrm>
                <a:off x="3645" y="5270"/>
                <a:ext cx="3404" cy="1598"/>
              </a:xfrm>
              <a:prstGeom prst="rect">
                <a:avLst/>
              </a:prstGeom>
              <a:noFill/>
            </p:spPr>
            <p:txBody>
              <a:bodyPr wrap="square" rtlCol="0" anchor="t">
                <a:spAutoFit/>
              </a:bodyPr>
              <a:p>
                <a:pPr algn="just"/>
                <a:r>
                  <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2.重视显性课程中的隐性教育环节</a:t>
                </a:r>
                <a:endParaRPr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endParaRPr lang="zh-CN" altLang="en-US" sz="20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sp>
          <p:nvSpPr>
            <p:cNvPr id="4" name="左大括号 3"/>
            <p:cNvSpPr/>
            <p:nvPr/>
          </p:nvSpPr>
          <p:spPr>
            <a:xfrm>
              <a:off x="6580" y="2597"/>
              <a:ext cx="411" cy="1803"/>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左大括号 4"/>
            <p:cNvSpPr/>
            <p:nvPr/>
          </p:nvSpPr>
          <p:spPr>
            <a:xfrm>
              <a:off x="10974" y="2019"/>
              <a:ext cx="318" cy="1165"/>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11408" y="1912"/>
              <a:ext cx="6470" cy="1379"/>
            </a:xfrm>
            <a:prstGeom prst="rect">
              <a:avLst/>
            </a:prstGeom>
            <a:noFill/>
          </p:spPr>
          <p:txBody>
            <a:bodyPr wrap="square" rtlCol="0">
              <a:spAutoFit/>
            </a:bodyPr>
            <a:p>
              <a:pPr marL="342900" indent="-342900" algn="l">
                <a:buFont typeface="+mj-ea"/>
                <a:buAutoNum type="circleNumDbPlain"/>
              </a:pPr>
              <a:r>
                <a:rPr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园内空间、活动材料、设施的摆放等应该有助于引发幼儿的各种探索活动</a:t>
              </a:r>
              <a:r>
                <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a:t>
              </a:r>
              <a:endParaRPr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a:p>
              <a:pPr marL="342900" indent="-342900" algn="l">
                <a:buFont typeface="+mj-ea"/>
                <a:buAutoNum type="circleNumDbPlain"/>
              </a:pPr>
              <a:r>
                <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体现在</a:t>
              </a:r>
              <a:r>
                <a:rPr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对幼儿生命需求的人文关怀</a:t>
              </a:r>
              <a:r>
                <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a:t>
              </a:r>
              <a:endPar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11915" y="3863"/>
              <a:ext cx="5963" cy="967"/>
            </a:xfrm>
            <a:prstGeom prst="rect">
              <a:avLst/>
            </a:prstGeom>
            <a:noFill/>
          </p:spPr>
          <p:txBody>
            <a:bodyPr wrap="square" rtlCol="0">
              <a:spAutoFit/>
            </a:bodyPr>
            <a:p>
              <a:pPr marL="342900" indent="-342900" algn="l">
                <a:buFont typeface="+mj-ea"/>
                <a:buAutoNum type="circleNumDbPlain"/>
              </a:pPr>
              <a:r>
                <a:rPr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注重教师和幼儿关系民主化</a:t>
              </a:r>
              <a:r>
                <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a:t>
              </a:r>
              <a:endParaRPr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a:p>
              <a:pPr marL="342900" indent="-342900" algn="l">
                <a:buFont typeface="+mj-ea"/>
                <a:buAutoNum type="circleNumDbPlain"/>
              </a:pPr>
              <a:r>
                <a:rPr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注重幼儿与幼儿之间关系的民主化</a:t>
              </a:r>
              <a:r>
                <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a:t>
              </a:r>
              <a:endParaRPr lang="zh-CN" sz="17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p:txBody>
        </p:sp>
        <p:sp>
          <p:nvSpPr>
            <p:cNvPr id="9" name="左大括号 8"/>
            <p:cNvSpPr/>
            <p:nvPr/>
          </p:nvSpPr>
          <p:spPr>
            <a:xfrm>
              <a:off x="11597" y="3991"/>
              <a:ext cx="318" cy="737"/>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文本框 12"/>
            <p:cNvSpPr txBox="1"/>
            <p:nvPr/>
          </p:nvSpPr>
          <p:spPr>
            <a:xfrm>
              <a:off x="7283" y="5137"/>
              <a:ext cx="10595" cy="1016"/>
            </a:xfrm>
            <a:prstGeom prst="rect">
              <a:avLst/>
            </a:prstGeom>
            <a:noFill/>
          </p:spPr>
          <p:txBody>
            <a:bodyPr wrap="square" rtlCol="0">
              <a:spAutoFit/>
            </a:bodyPr>
            <a:p>
              <a:pPr indent="0" algn="l" fontAlgn="auto"/>
              <a:r>
                <a:rPr 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    </a:t>
              </a: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引导教师从活动准备到活动过程仔细揣摩各环节中隐含的教育契机与因素,小到教具的准备,大到环节的设置、教师的引导</a:t>
              </a:r>
              <a:r>
                <a:rPr lang="zh-CN"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a:t>
              </a:r>
              <a:endParaRPr lang="zh-CN"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p:txBody>
        </p:sp>
        <p:sp>
          <p:nvSpPr>
            <p:cNvPr id="15" name="左大括号 14"/>
            <p:cNvSpPr/>
            <p:nvPr/>
          </p:nvSpPr>
          <p:spPr>
            <a:xfrm>
              <a:off x="6873" y="5116"/>
              <a:ext cx="411" cy="1037"/>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6" name="文本框 15"/>
            <p:cNvSpPr txBox="1"/>
            <p:nvPr/>
          </p:nvSpPr>
          <p:spPr>
            <a:xfrm>
              <a:off x="7507" y="6786"/>
              <a:ext cx="10371" cy="1452"/>
            </a:xfrm>
            <a:prstGeom prst="rect">
              <a:avLst/>
            </a:prstGeom>
            <a:noFill/>
          </p:spPr>
          <p:txBody>
            <a:bodyPr wrap="square" rtlCol="0">
              <a:spAutoFit/>
            </a:bodyPr>
            <a:p>
              <a:pPr algn="l"/>
              <a:r>
                <a:rPr lang="en-US"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    </a:t>
              </a:r>
              <a:r>
                <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rPr>
                <a:t>教师从外在形象到行为习惯、精神状态都会对幼儿产生潜移默化的影响，因此，作为幼儿教师应做到仪表整洁、举止优雅,养成良好的行为习惯，有积极的生活态度。</a:t>
              </a:r>
              <a:endParaRPr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endParaRPr>
            </a:p>
          </p:txBody>
        </p:sp>
        <p:sp>
          <p:nvSpPr>
            <p:cNvPr id="19" name="左大括号 18"/>
            <p:cNvSpPr/>
            <p:nvPr/>
          </p:nvSpPr>
          <p:spPr>
            <a:xfrm>
              <a:off x="7096" y="6994"/>
              <a:ext cx="411" cy="1037"/>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p:sp>
        <p:nvSpPr>
          <p:cNvPr id="2" name="文本框 1"/>
          <p:cNvSpPr txBox="1"/>
          <p:nvPr/>
        </p:nvSpPr>
        <p:spPr>
          <a:xfrm>
            <a:off x="1310005" y="311785"/>
            <a:ext cx="1200150" cy="706755"/>
          </a:xfrm>
          <a:prstGeom prst="rect">
            <a:avLst/>
          </a:prstGeom>
          <a:noFill/>
        </p:spPr>
        <p:txBody>
          <a:bodyPr wrap="none" rtlCol="0">
            <a:spAutoFit/>
          </a:bodyPr>
          <a:p>
            <a:r>
              <a:rPr lang="zh-CN" altLang="en-US" sz="4000" b="1">
                <a:latin typeface="华文楷体" panose="02010600040101010101" charset="-122"/>
                <a:ea typeface="华文楷体" panose="02010600040101010101" charset="-122"/>
              </a:rPr>
              <a:t>总结</a:t>
            </a:r>
            <a:endParaRPr lang="zh-CN" altLang="en-US" sz="4000" b="1">
              <a:latin typeface="华文楷体" panose="02010600040101010101" charset="-122"/>
              <a:ea typeface="华文楷体" panose="02010600040101010101" charset="-122"/>
            </a:endParaRPr>
          </a:p>
        </p:txBody>
      </p:sp>
      <p:pic>
        <p:nvPicPr>
          <p:cNvPr id="25" name="图片 24" descr="C:\Users\samsung\Desktop\隐性课程.PNG隐性课程"/>
          <p:cNvPicPr>
            <a:picLocks noChangeAspect="1"/>
          </p:cNvPicPr>
          <p:nvPr/>
        </p:nvPicPr>
        <p:blipFill>
          <a:blip r:embed="rId1"/>
          <a:srcRect/>
          <a:stretch>
            <a:fillRect/>
          </a:stretch>
        </p:blipFill>
        <p:spPr>
          <a:xfrm>
            <a:off x="1114108" y="1018540"/>
            <a:ext cx="10009505" cy="51943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3871595" y="3824605"/>
            <a:ext cx="7367905" cy="57404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073525" y="3865245"/>
            <a:ext cx="6964045" cy="492125"/>
          </a:xfrm>
          <a:prstGeom prst="rect">
            <a:avLst/>
          </a:prstGeom>
          <a:noFill/>
        </p:spPr>
        <p:txBody>
          <a:bodyPr wrap="square" lIns="0" tIns="0" rIns="0" bIns="0"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3200" b="1"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幼儿园主题活动课程的开发设计与实施</a:t>
            </a:r>
            <a:endParaRPr kumimoji="0" lang="zh-CN" altLang="zh-CN" sz="3200" b="1"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
        <p:nvSpPr>
          <p:cNvPr id="14" name="TextBox 25"/>
          <p:cNvSpPr txBox="1"/>
          <p:nvPr/>
        </p:nvSpPr>
        <p:spPr>
          <a:xfrm flipH="1">
            <a:off x="5935481" y="2303665"/>
            <a:ext cx="3130281" cy="1015365"/>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zh-CN" altLang="en-US" sz="6600" noProof="1">
                <a:solidFill>
                  <a:schemeClr val="tx1">
                    <a:lumMod val="85000"/>
                    <a:lumOff val="15000"/>
                  </a:schemeClr>
                </a:solidFill>
                <a:latin typeface="华文楷体" panose="02010600040101010101" charset="-122"/>
                <a:ea typeface="华文楷体" panose="02010600040101010101" charset="-122"/>
                <a:sym typeface="微软雅黑" panose="020B0503020204020204" charset="-122"/>
              </a:rPr>
              <a:t>第四节</a:t>
            </a:r>
            <a:endParaRPr kumimoji="0" lang="zh-CN" altLang="en-US" sz="6600" b="0" i="0" u="none" strike="noStrike" kern="1200" cap="none" spc="0" normalizeH="0" baseline="0" noProof="1">
              <a:ln>
                <a:noFill/>
              </a:ln>
              <a:solidFill>
                <a:schemeClr val="tx1">
                  <a:lumMod val="85000"/>
                  <a:lumOff val="15000"/>
                </a:schemeClr>
              </a:solidFill>
              <a:effectLst/>
              <a:uLnTx/>
              <a:uFillTx/>
              <a:latin typeface="华文楷体" panose="02010600040101010101" charset="-122"/>
              <a:ea typeface="华文楷体" panose="02010600040101010101" charset="-122"/>
              <a:sym typeface="微软雅黑" panose="020B0503020204020204" charset="-122"/>
            </a:endParaRPr>
          </a:p>
        </p:txBody>
      </p:sp>
      <p:grpSp>
        <p:nvGrpSpPr>
          <p:cNvPr id="16" name="组合 15"/>
          <p:cNvGrpSpPr/>
          <p:nvPr/>
        </p:nvGrpSpPr>
        <p:grpSpPr>
          <a:xfrm>
            <a:off x="7093809" y="3491000"/>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353560" y="2941955"/>
            <a:ext cx="6794500" cy="61595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353560" y="2942590"/>
            <a:ext cx="7033260" cy="615315"/>
          </a:xfrm>
          <a:prstGeom prst="rect">
            <a:avLst/>
          </a:prstGeom>
          <a:noFill/>
        </p:spPr>
        <p:txBody>
          <a:bodyPr wrap="square" lIns="0" tIns="0" rIns="0" bIns="0"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一、幼儿园主题活动课程概述</a:t>
            </a:r>
            <a:endParaRPr kumimoji="0" lang="zh-CN" altLang="zh-CN" sz="40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731520" y="916305"/>
            <a:ext cx="7868920" cy="144526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sz="32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（一）幼儿园主题活动课程的含义及特点</a:t>
            </a:r>
            <a:endParaRPr lang="zh-CN" sz="32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endParaRPr sz="32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a:p>
            <a:pPr indent="457200" algn="just" fontAlgn="auto"/>
            <a:endParaRPr sz="24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sp>
        <p:nvSpPr>
          <p:cNvPr id="2" name="文本框 1"/>
          <p:cNvSpPr txBox="1"/>
          <p:nvPr/>
        </p:nvSpPr>
        <p:spPr>
          <a:xfrm>
            <a:off x="864870" y="1484630"/>
            <a:ext cx="10462260" cy="1245235"/>
          </a:xfrm>
          <a:prstGeom prst="rect">
            <a:avLst/>
          </a:prstGeom>
          <a:noFill/>
        </p:spPr>
        <p:txBody>
          <a:bodyPr wrap="square" rtlCol="0" anchor="t">
            <a:spAutoFit/>
          </a:bodyPr>
          <a:p>
            <a:pPr algn="just" fontAlgn="auto">
              <a:lnSpc>
                <a:spcPct val="150000"/>
              </a:lnSpc>
            </a:pPr>
            <a:r>
              <a:rPr lang="zh-CN" sz="2800" b="1"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含义</a:t>
            </a:r>
            <a:r>
              <a:rPr lang="zh-CN" sz="20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a:t>
            </a:r>
            <a:r>
              <a:rPr sz="2200" dirty="0">
                <a:latin typeface="华文楷体" panose="02010600040101010101" charset="-122"/>
                <a:ea typeface="华文楷体" panose="02010600040101010101" charset="-122"/>
                <a:cs typeface="华文楷体" panose="02010600040101010101" charset="-122"/>
                <a:sym typeface="宋体" panose="02010600030101010101" pitchFamily="2" charset="-122"/>
              </a:rPr>
              <a:t>是在一段时间内，围绕事先选择的主题组织教育活动，将各个学科科目的教学内容综合到一个网络状之中，围绕主题而展开一系列教育活动的课程。</a:t>
            </a:r>
            <a:endParaRPr sz="2200" dirty="0">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nvGrpSpPr>
          <p:cNvPr id="8" name="组合 7"/>
          <p:cNvGrpSpPr/>
          <p:nvPr/>
        </p:nvGrpSpPr>
        <p:grpSpPr>
          <a:xfrm>
            <a:off x="3473450" y="3340735"/>
            <a:ext cx="7310755" cy="1753235"/>
            <a:chOff x="3637" y="5123"/>
            <a:chExt cx="11513" cy="2761"/>
          </a:xfrm>
        </p:grpSpPr>
        <p:sp>
          <p:nvSpPr>
            <p:cNvPr id="3" name="文本框 2"/>
            <p:cNvSpPr txBox="1"/>
            <p:nvPr/>
          </p:nvSpPr>
          <p:spPr>
            <a:xfrm>
              <a:off x="3637" y="6092"/>
              <a:ext cx="1410" cy="822"/>
            </a:xfrm>
            <a:prstGeom prst="rect">
              <a:avLst/>
            </a:prstGeom>
            <a:noFill/>
          </p:spPr>
          <p:txBody>
            <a:bodyPr wrap="none" rtlCol="0" anchor="t">
              <a:spAutoFit/>
            </a:bodyPr>
            <a:p>
              <a:pPr algn="l"/>
              <a:r>
                <a:rPr lang="zh-CN" sz="2800"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特点</a:t>
              </a:r>
              <a:endParaRPr lang="zh-CN" altLang="en-US" sz="2800" b="1"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grpSp>
          <p:nvGrpSpPr>
            <p:cNvPr id="7" name="组合 6"/>
            <p:cNvGrpSpPr/>
            <p:nvPr/>
          </p:nvGrpSpPr>
          <p:grpSpPr>
            <a:xfrm>
              <a:off x="5388" y="5123"/>
              <a:ext cx="9762" cy="2761"/>
              <a:chOff x="5388" y="5123"/>
              <a:chExt cx="9762" cy="2761"/>
            </a:xfrm>
          </p:grpSpPr>
          <p:sp>
            <p:nvSpPr>
              <p:cNvPr id="5" name="文本框 4"/>
              <p:cNvSpPr txBox="1"/>
              <p:nvPr/>
            </p:nvSpPr>
            <p:spPr>
              <a:xfrm>
                <a:off x="6159" y="5123"/>
                <a:ext cx="8991" cy="2761"/>
              </a:xfrm>
              <a:prstGeom prst="rect">
                <a:avLst/>
              </a:prstGeom>
              <a:noFill/>
            </p:spPr>
            <p:txBody>
              <a:bodyPr wrap="square" rtlCol="0" anchor="t">
                <a:spAutoFit/>
              </a:bodyPr>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1.主题活动贴近日常生活，幼儿兴趣浓厚</a:t>
                </a:r>
                <a:endPar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2.注重知识的横向联系与教育资源的整合</a:t>
                </a:r>
                <a:endPar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fontAlgn="auto">
                  <a:lnSpc>
                    <a:spcPct val="150000"/>
                  </a:lnSpc>
                </a:pPr>
                <a:r>
                  <a:rPr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3.主题活动课程更具系统性与灵活性</a:t>
                </a:r>
                <a:endParaRPr lang="zh-CN" altLang="en-US"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6" name="左大括号 5"/>
              <p:cNvSpPr/>
              <p:nvPr/>
            </p:nvSpPr>
            <p:spPr>
              <a:xfrm>
                <a:off x="5388" y="5327"/>
                <a:ext cx="495" cy="2354"/>
              </a:xfrm>
              <a:prstGeom prst="leftBrace">
                <a:avLst>
                  <a:gd name="adj1" fmla="val 176414"/>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746125" y="779145"/>
            <a:ext cx="6651625" cy="1076325"/>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sz="32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（二）幼儿园主题活动课程的类型</a:t>
            </a:r>
            <a:endParaRPr lang="zh-CN" sz="3200" b="1"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a:p>
            <a:pPr algn="just"/>
            <a:endParaRPr lang="zh-CN" sz="3200" b="1"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graphicFrame>
        <p:nvGraphicFramePr>
          <p:cNvPr id="5" name="图示 4"/>
          <p:cNvGraphicFramePr/>
          <p:nvPr/>
        </p:nvGraphicFramePr>
        <p:xfrm>
          <a:off x="971550" y="1634490"/>
          <a:ext cx="10248900" cy="46342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582295" y="704215"/>
            <a:ext cx="8388985" cy="52197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altLang="en-US" sz="2800">
                <a:latin typeface="华文楷体" panose="02010600040101010101" charset="-122"/>
                <a:ea typeface="华文楷体" panose="02010600040101010101" charset="-122"/>
                <a:sym typeface="+mn-ea"/>
              </a:rPr>
              <a:t>（三）幼儿园主题活动课程的教育价值和局限性</a:t>
            </a:r>
            <a:endParaRPr lang="zh-CN" sz="28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grpSp>
        <p:nvGrpSpPr>
          <p:cNvPr id="30" name="组合 29"/>
          <p:cNvGrpSpPr/>
          <p:nvPr/>
        </p:nvGrpSpPr>
        <p:grpSpPr>
          <a:xfrm>
            <a:off x="582150" y="1368679"/>
            <a:ext cx="10977801" cy="3975060"/>
            <a:chOff x="819" y="2638"/>
            <a:chExt cx="18126" cy="4819"/>
          </a:xfrm>
        </p:grpSpPr>
        <p:grpSp>
          <p:nvGrpSpPr>
            <p:cNvPr id="18" name="组合 17"/>
            <p:cNvGrpSpPr/>
            <p:nvPr/>
          </p:nvGrpSpPr>
          <p:grpSpPr>
            <a:xfrm>
              <a:off x="819" y="2836"/>
              <a:ext cx="7911" cy="4323"/>
              <a:chOff x="725" y="2274"/>
              <a:chExt cx="7569" cy="3544"/>
            </a:xfrm>
          </p:grpSpPr>
          <p:sp>
            <p:nvSpPr>
              <p:cNvPr id="26" name="矩形: 圆角 25"/>
              <p:cNvSpPr/>
              <p:nvPr/>
            </p:nvSpPr>
            <p:spPr>
              <a:xfrm>
                <a:off x="725" y="4326"/>
                <a:ext cx="3928" cy="467"/>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26" y="4362"/>
                <a:ext cx="4551" cy="396"/>
              </a:xfrm>
              <a:prstGeom prst="rect">
                <a:avLst/>
              </a:prstGeom>
              <a:noFill/>
            </p:spPr>
            <p:txBody>
              <a:bodyPr wrap="square" rtlCol="0">
                <a:spAutoFit/>
              </a:bodyPr>
              <a:p>
                <a:r>
                  <a:rPr lang="zh-CN" altLang="en-US" sz="2000" b="1">
                    <a:solidFill>
                      <a:schemeClr val="bg1"/>
                    </a:solidFill>
                    <a:latin typeface="华文楷体" panose="02010600040101010101" charset="-122"/>
                    <a:ea typeface="华文楷体" panose="02010600040101010101" charset="-122"/>
                  </a:rPr>
                  <a:t>幼儿园主题活动课程</a:t>
                </a:r>
                <a:endParaRPr lang="zh-CN" altLang="en-US" sz="2000" b="1">
                  <a:solidFill>
                    <a:schemeClr val="bg1"/>
                  </a:solidFill>
                  <a:latin typeface="华文楷体" panose="02010600040101010101" charset="-122"/>
                  <a:ea typeface="华文楷体" panose="02010600040101010101" charset="-122"/>
                </a:endParaRPr>
              </a:p>
            </p:txBody>
          </p:sp>
          <p:grpSp>
            <p:nvGrpSpPr>
              <p:cNvPr id="17" name="组合 16"/>
              <p:cNvGrpSpPr/>
              <p:nvPr/>
            </p:nvGrpSpPr>
            <p:grpSpPr>
              <a:xfrm>
                <a:off x="4935" y="2274"/>
                <a:ext cx="3359" cy="3544"/>
                <a:chOff x="4935" y="2274"/>
                <a:chExt cx="3359" cy="3544"/>
              </a:xfrm>
            </p:grpSpPr>
            <p:sp>
              <p:nvSpPr>
                <p:cNvPr id="11" name="左大括号 10"/>
                <p:cNvSpPr/>
                <p:nvPr/>
              </p:nvSpPr>
              <p:spPr>
                <a:xfrm>
                  <a:off x="4935" y="3458"/>
                  <a:ext cx="582" cy="2187"/>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5661" y="3336"/>
                  <a:ext cx="2633" cy="396"/>
                </a:xfrm>
                <a:prstGeom prst="rect">
                  <a:avLst/>
                </a:prstGeom>
                <a:noFill/>
              </p:spPr>
              <p:txBody>
                <a:bodyPr wrap="square" rtlCol="0">
                  <a:spAutoFit/>
                </a:bodyPr>
                <a:p>
                  <a:pPr algn="l"/>
                  <a:r>
                    <a:rPr lang="zh-CN" altLang="en-US" sz="2000" b="1">
                      <a:solidFill>
                        <a:srgbClr val="FF0000"/>
                      </a:solidFill>
                      <a:latin typeface="华文楷体" panose="02010600040101010101" charset="-122"/>
                      <a:ea typeface="华文楷体" panose="02010600040101010101" charset="-122"/>
                      <a:sym typeface="+mn-ea"/>
                    </a:rPr>
                    <a:t>教育价值</a:t>
                  </a:r>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4" name="文本框 13"/>
                <p:cNvSpPr txBox="1"/>
                <p:nvPr/>
              </p:nvSpPr>
              <p:spPr>
                <a:xfrm>
                  <a:off x="5661" y="5422"/>
                  <a:ext cx="2215" cy="396"/>
                </a:xfrm>
                <a:prstGeom prst="rect">
                  <a:avLst/>
                </a:prstGeom>
                <a:noFill/>
              </p:spPr>
              <p:txBody>
                <a:bodyPr wrap="square" rtlCol="0" anchor="t">
                  <a:spAutoFit/>
                </a:bodyPr>
                <a:p>
                  <a:r>
                    <a:rPr lang="zh-CN" altLang="en-US" sz="2000" b="1">
                      <a:solidFill>
                        <a:srgbClr val="FF0000"/>
                      </a:solidFill>
                      <a:latin typeface="华文楷体" panose="02010600040101010101" charset="-122"/>
                      <a:ea typeface="华文楷体" panose="02010600040101010101" charset="-122"/>
                      <a:sym typeface="+mn-ea"/>
                    </a:rPr>
                    <a:t>局限性</a:t>
                  </a:r>
                  <a:endParaRPr lang="zh-CN" altLang="en-US" sz="2000" b="1">
                    <a:solidFill>
                      <a:srgbClr val="FF0000"/>
                    </a:solidFill>
                    <a:latin typeface="华文楷体" panose="02010600040101010101" charset="-122"/>
                    <a:ea typeface="华文楷体" panose="02010600040101010101" charset="-122"/>
                    <a:sym typeface="+mn-ea"/>
                  </a:endParaRPr>
                </a:p>
              </p:txBody>
            </p:sp>
            <p:sp>
              <p:nvSpPr>
                <p:cNvPr id="15" name="左大括号 14"/>
                <p:cNvSpPr/>
                <p:nvPr/>
              </p:nvSpPr>
              <p:spPr>
                <a:xfrm>
                  <a:off x="7558" y="2274"/>
                  <a:ext cx="451" cy="2520"/>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grpSp>
          <p:nvGrpSpPr>
            <p:cNvPr id="29" name="组合 28"/>
            <p:cNvGrpSpPr/>
            <p:nvPr/>
          </p:nvGrpSpPr>
          <p:grpSpPr>
            <a:xfrm>
              <a:off x="7531" y="2638"/>
              <a:ext cx="11414" cy="4819"/>
              <a:chOff x="7531" y="2638"/>
              <a:chExt cx="11414" cy="4819"/>
            </a:xfrm>
          </p:grpSpPr>
          <p:sp>
            <p:nvSpPr>
              <p:cNvPr id="100" name="文本框 99"/>
              <p:cNvSpPr txBox="1"/>
              <p:nvPr/>
            </p:nvSpPr>
            <p:spPr>
              <a:xfrm>
                <a:off x="8001" y="6339"/>
                <a:ext cx="10944" cy="1118"/>
              </a:xfrm>
              <a:prstGeom prst="rect">
                <a:avLst/>
              </a:prstGeom>
              <a:noFill/>
              <a:ln w="9525">
                <a:noFill/>
              </a:ln>
            </p:spPr>
            <p:txBody>
              <a:bodyPr wrap="square">
                <a:spAutoFit/>
              </a:bodyPr>
              <a:p>
                <a:pPr indent="269875"/>
                <a:r>
                  <a:rPr lang="en-US" altLang="zh-CN" b="0">
                    <a:latin typeface="华文楷体" panose="02010600040101010101" charset="-122"/>
                    <a:ea typeface="华文楷体" panose="02010600040101010101" charset="-122"/>
                    <a:cs typeface="华文楷体" panose="02010600040101010101" charset="-122"/>
                  </a:rPr>
                  <a:t>   </a:t>
                </a:r>
                <a:r>
                  <a:rPr lang="zh-CN" b="0">
                    <a:latin typeface="华文楷体" panose="02010600040101010101" charset="-122"/>
                    <a:ea typeface="华文楷体" panose="02010600040101010101" charset="-122"/>
                    <a:cs typeface="华文楷体" panose="02010600040101010101" charset="-122"/>
                  </a:rPr>
                  <a:t>如何协调教师与幼儿的关系;如何处理预设与生成;如何保证在高结构化的程度时，充分顾及幼儿的需求;如何在低结构化的程度时，提高教育活动的效率，等等。</a:t>
                </a:r>
                <a:endParaRPr lang="zh-CN" altLang="en-US" b="0">
                  <a:latin typeface="华文楷体" panose="02010600040101010101" charset="-122"/>
                  <a:ea typeface="华文楷体" panose="02010600040101010101" charset="-122"/>
                  <a:cs typeface="华文楷体" panose="02010600040101010101" charset="-122"/>
                </a:endParaRPr>
              </a:p>
            </p:txBody>
          </p:sp>
          <p:sp>
            <p:nvSpPr>
              <p:cNvPr id="27" name="文本框 26"/>
              <p:cNvSpPr txBox="1"/>
              <p:nvPr/>
            </p:nvSpPr>
            <p:spPr>
              <a:xfrm>
                <a:off x="8432" y="2638"/>
                <a:ext cx="10313" cy="3469"/>
              </a:xfrm>
              <a:prstGeom prst="rect">
                <a:avLst/>
              </a:prstGeom>
              <a:noFill/>
              <a:ln w="9525">
                <a:noFill/>
              </a:ln>
            </p:spPr>
            <p:txBody>
              <a:bodyPr wrap="square">
                <a:spAutoFit/>
              </a:bodyPr>
              <a:p>
                <a:pPr indent="269240" fontAlgn="auto"/>
                <a:r>
                  <a:rPr lang="en-US" altLang="zh-CN" b="0">
                    <a:latin typeface="华文楷体" panose="02010600040101010101" charset="-122"/>
                    <a:ea typeface="华文楷体" panose="02010600040101010101" charset="-122"/>
                    <a:cs typeface="华文楷体" panose="02010600040101010101" charset="-122"/>
                  </a:rPr>
                  <a:t>   </a:t>
                </a:r>
                <a:r>
                  <a:rPr lang="zh-CN" b="0">
                    <a:latin typeface="华文楷体" panose="02010600040101010101" charset="-122"/>
                    <a:ea typeface="华文楷体" panose="02010600040101010101" charset="-122"/>
                    <a:cs typeface="华文楷体" panose="02010600040101010101" charset="-122"/>
                  </a:rPr>
                  <a:t>可由活动设计者决定教学内容，或由幼儿根据学习经验发起活动，由教师决定教学内容，儿童积极参与教师设计课程的过程。</a:t>
                </a:r>
                <a:endParaRPr lang="zh-CN" b="0">
                  <a:latin typeface="华文楷体" panose="02010600040101010101" charset="-122"/>
                  <a:ea typeface="华文楷体" panose="02010600040101010101" charset="-122"/>
                  <a:cs typeface="华文楷体" panose="02010600040101010101" charset="-122"/>
                </a:endParaRPr>
              </a:p>
              <a:p>
                <a:pPr indent="269240" fontAlgn="auto"/>
                <a:r>
                  <a:rPr lang="zh-CN" b="0">
                    <a:latin typeface="华文楷体" panose="02010600040101010101" charset="-122"/>
                    <a:ea typeface="华文楷体" panose="02010600040101010101" charset="-122"/>
                    <a:cs typeface="华文楷体" panose="02010600040101010101" charset="-122"/>
                  </a:rPr>
                  <a:t>   教师充分考虑到每个儿童的文化背景、发展潜能和兴趣，运用多种方式为儿童提供适合不同儿童的各种活动;而儿童则不断地为教师提供各种信息，使教师能够根据儿童的个体化状况设计和调整课程计划。        充分顾及儿童多方面的发展，使儿童认知、情感和身体各个方面的发展相互支持，相互增强，从而在综合性的活动中去获得经验和知识。</a:t>
                </a:r>
                <a:endParaRPr lang="zh-CN" altLang="en-US" b="0">
                  <a:latin typeface="华文楷体" panose="02010600040101010101" charset="-122"/>
                  <a:ea typeface="华文楷体" panose="02010600040101010101" charset="-122"/>
                  <a:cs typeface="华文楷体" panose="02010600040101010101" charset="-122"/>
                </a:endParaRPr>
              </a:p>
            </p:txBody>
          </p:sp>
          <p:sp>
            <p:nvSpPr>
              <p:cNvPr id="28" name="左大括号 27"/>
              <p:cNvSpPr/>
              <p:nvPr/>
            </p:nvSpPr>
            <p:spPr>
              <a:xfrm>
                <a:off x="7531" y="6339"/>
                <a:ext cx="471" cy="1057"/>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4445" y="340360"/>
            <a:ext cx="2217420" cy="706755"/>
          </a:xfrm>
          <a:prstGeom prst="rect">
            <a:avLst/>
          </a:prstGeom>
          <a:noFill/>
        </p:spPr>
        <p:txBody>
          <a:bodyPr wrap="none" rtlCol="0">
            <a:spAutoFit/>
          </a:bodyPr>
          <a:p>
            <a:pPr algn="ctr"/>
            <a:r>
              <a:rPr lang="zh-CN" altLang="en-US" sz="4000" b="1">
                <a:latin typeface="华文楷体" panose="02010600040101010101" charset="-122"/>
                <a:ea typeface="华文楷体" panose="02010600040101010101" charset="-122"/>
              </a:rPr>
              <a:t>案例导入</a:t>
            </a:r>
            <a:endParaRPr lang="zh-CN" altLang="en-US" sz="4000" b="1">
              <a:latin typeface="华文楷体" panose="02010600040101010101" charset="-122"/>
              <a:ea typeface="华文楷体" panose="02010600040101010101" charset="-122"/>
            </a:endParaRPr>
          </a:p>
        </p:txBody>
      </p:sp>
      <p:sp>
        <p:nvSpPr>
          <p:cNvPr id="3" name="文本框 2"/>
          <p:cNvSpPr txBox="1"/>
          <p:nvPr/>
        </p:nvSpPr>
        <p:spPr>
          <a:xfrm>
            <a:off x="955040" y="1271270"/>
            <a:ext cx="10282555" cy="3138170"/>
          </a:xfrm>
          <a:prstGeom prst="rect">
            <a:avLst/>
          </a:prstGeom>
          <a:noFill/>
        </p:spPr>
        <p:txBody>
          <a:bodyPr wrap="square" rtlCol="0">
            <a:spAutoFit/>
          </a:bodyPr>
          <a:p>
            <a:pPr indent="457200" algn="l" fontAlgn="auto"/>
            <a:r>
              <a:rPr lang="zh-CN" altLang="en-US" sz="2200">
                <a:latin typeface="华文楷体" panose="02010600040101010101" charset="-122"/>
                <a:ea typeface="华文楷体" panose="02010600040101010101" charset="-122"/>
                <a:cs typeface="华文楷体" panose="02010600040101010101" charset="-122"/>
              </a:rPr>
              <a:t>最后是山西的面食文化，它能够不断传承与发展的最大因素也是是百姓的普遍参与性。它独特的食物结构、多样的烹调技艺以至特色的饮食风尚都充满浓郁的黄土高原气息。作为饮食文化的姊妹篇，“面塑”是一种历史悠久的传统手工艺品，它承载着深厚的文化积淀和创作者的才思泉涌，是一种出于俗而脱于俗的朴素艺术。同时，山西面塑大多是抽象性的、信仰性的、理想性的，是时令佳节寄托期望与表达祝福的手段，艺术与生活的融合使其成为一种充实的文化。</a:t>
            </a:r>
            <a:endParaRPr lang="zh-CN" altLang="en-US" sz="2200">
              <a:latin typeface="华文楷体" panose="02010600040101010101" charset="-122"/>
              <a:ea typeface="华文楷体" panose="02010600040101010101" charset="-122"/>
              <a:cs typeface="华文楷体" panose="02010600040101010101" charset="-122"/>
            </a:endParaRPr>
          </a:p>
          <a:p>
            <a:pPr indent="457200" algn="l" fontAlgn="auto"/>
            <a:r>
              <a:rPr lang="zh-CN" altLang="en-US" sz="2200">
                <a:latin typeface="华文楷体" panose="02010600040101010101" charset="-122"/>
                <a:ea typeface="华文楷体" panose="02010600040101010101" charset="-122"/>
                <a:cs typeface="华文楷体" panose="02010600040101010101" charset="-122"/>
              </a:rPr>
              <a:t>张园长在努力思考着怎样能够把这样瑰丽的“晋”文化融入到T幼儿园中，做出有自己特色的园本课程，我们学完这一章的内容后就能够帮助张园长解决这个问题了。</a:t>
            </a:r>
            <a:endParaRPr lang="zh-CN" altLang="en-US" sz="2200">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353560" y="2958465"/>
            <a:ext cx="6794500" cy="58229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418965" y="3003550"/>
            <a:ext cx="7033260" cy="492125"/>
          </a:xfrm>
          <a:prstGeom prst="rect">
            <a:avLst/>
          </a:prstGeom>
          <a:noFill/>
        </p:spPr>
        <p:txBody>
          <a:bodyPr wrap="square" lIns="0" tIns="0" rIns="0" bIns="0"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32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二、幼儿园主题活动课程的开发设计</a:t>
            </a:r>
            <a:endParaRPr kumimoji="0" lang="zh-CN" altLang="zh-CN" sz="32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环形 5"/>
          <p:cNvSpPr/>
          <p:nvPr/>
        </p:nvSpPr>
        <p:spPr>
          <a:xfrm rot="18400596">
            <a:off x="4432854" y="1507490"/>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7" name="箭头: 环形 6"/>
          <p:cNvSpPr/>
          <p:nvPr/>
        </p:nvSpPr>
        <p:spPr>
          <a:xfrm rot="3439039">
            <a:off x="6395936" y="1519419"/>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8" name="箭头: 环形 7"/>
          <p:cNvSpPr/>
          <p:nvPr/>
        </p:nvSpPr>
        <p:spPr>
          <a:xfrm rot="14234552">
            <a:off x="4432854" y="3754391"/>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9" name="箭头: 环形 8"/>
          <p:cNvSpPr/>
          <p:nvPr/>
        </p:nvSpPr>
        <p:spPr>
          <a:xfrm rot="7520202">
            <a:off x="6395936" y="3766320"/>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grpSp>
        <p:nvGrpSpPr>
          <p:cNvPr id="4" name="组合 3"/>
          <p:cNvGrpSpPr/>
          <p:nvPr/>
        </p:nvGrpSpPr>
        <p:grpSpPr>
          <a:xfrm>
            <a:off x="7980680" y="1169670"/>
            <a:ext cx="3782695" cy="843280"/>
            <a:chOff x="12385" y="894"/>
            <a:chExt cx="5957" cy="1328"/>
          </a:xfrm>
        </p:grpSpPr>
        <p:sp>
          <p:nvSpPr>
            <p:cNvPr id="11" name="矩形 10"/>
            <p:cNvSpPr/>
            <p:nvPr/>
          </p:nvSpPr>
          <p:spPr>
            <a:xfrm>
              <a:off x="12385" y="894"/>
              <a:ext cx="5498" cy="1328"/>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flipH="1">
              <a:off x="12386" y="915"/>
              <a:ext cx="5957" cy="1307"/>
            </a:xfrm>
            <a:prstGeom prst="rect">
              <a:avLst/>
            </a:prstGeom>
            <a:noFill/>
            <a:ln w="9525">
              <a:noFill/>
              <a:miter/>
            </a:ln>
            <a:effectLst>
              <a:outerShdw sx="999" sy="999" algn="ctr" rotWithShape="0">
                <a:srgbClr val="000000"/>
              </a:outerShdw>
            </a:effectLst>
          </p:spPr>
          <p:txBody>
            <a:bodyPr wrap="square" anchor="t">
              <a:spAutoFit/>
            </a:bodyPr>
            <a:lstStyle/>
            <a:p>
              <a:r>
                <a:rPr lang="en-US" alt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(3)</a:t>
              </a:r>
              <a:r>
                <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根据幼儿已有经验和最近发展区形成主题内容</a:t>
              </a:r>
              <a:endPar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grpSp>
      <p:grpSp>
        <p:nvGrpSpPr>
          <p:cNvPr id="12" name="组合 11"/>
          <p:cNvGrpSpPr/>
          <p:nvPr/>
        </p:nvGrpSpPr>
        <p:grpSpPr>
          <a:xfrm>
            <a:off x="8120380" y="3013710"/>
            <a:ext cx="3709670" cy="908050"/>
            <a:chOff x="12874" y="3997"/>
            <a:chExt cx="5842" cy="1430"/>
          </a:xfrm>
        </p:grpSpPr>
        <p:sp>
          <p:nvSpPr>
            <p:cNvPr id="10" name="矩形 9"/>
            <p:cNvSpPr/>
            <p:nvPr/>
          </p:nvSpPr>
          <p:spPr>
            <a:xfrm>
              <a:off x="12874" y="3997"/>
              <a:ext cx="5737" cy="14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flipH="1">
              <a:off x="12874" y="4059"/>
              <a:ext cx="5843" cy="1307"/>
            </a:xfrm>
            <a:prstGeom prst="rect">
              <a:avLst/>
            </a:prstGeom>
            <a:noFill/>
            <a:ln w="9525">
              <a:noFill/>
              <a:miter/>
            </a:ln>
            <a:effectLst>
              <a:outerShdw sx="999" sy="999" algn="ctr" rotWithShape="0">
                <a:srgbClr val="000000"/>
              </a:outerShdw>
            </a:effectLst>
          </p:spPr>
          <p:txBody>
            <a:bodyPr wrap="square" anchor="t">
              <a:spAutoFit/>
            </a:bodyPr>
            <a:lstStyle/>
            <a:p>
              <a:r>
                <a:rPr lang="en-US" alt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(4)</a:t>
              </a:r>
              <a:r>
                <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以一日生活中的实际问题形成主题内容</a:t>
              </a:r>
              <a:endPar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grpSp>
      <p:sp>
        <p:nvSpPr>
          <p:cNvPr id="18" name="letter_100718"/>
          <p:cNvSpPr>
            <a:spLocks noChangeAspect="1"/>
          </p:cNvSpPr>
          <p:nvPr/>
        </p:nvSpPr>
        <p:spPr bwMode="auto">
          <a:xfrm>
            <a:off x="4402873" y="3013413"/>
            <a:ext cx="709965" cy="626220"/>
          </a:xfrm>
          <a:custGeom>
            <a:avLst/>
            <a:gdLst>
              <a:gd name="connsiteX0" fmla="*/ 210948 w 608415"/>
              <a:gd name="connsiteY0" fmla="*/ 351029 h 536649"/>
              <a:gd name="connsiteX1" fmla="*/ 67141 w 608415"/>
              <a:gd name="connsiteY1" fmla="*/ 495537 h 536649"/>
              <a:gd name="connsiteX2" fmla="*/ 541274 w 608415"/>
              <a:gd name="connsiteY2" fmla="*/ 495537 h 536649"/>
              <a:gd name="connsiteX3" fmla="*/ 397467 w 608415"/>
              <a:gd name="connsiteY3" fmla="*/ 351029 h 536649"/>
              <a:gd name="connsiteX4" fmla="*/ 313426 w 608415"/>
              <a:gd name="connsiteY4" fmla="*/ 392909 h 536649"/>
              <a:gd name="connsiteX5" fmla="*/ 304208 w 608415"/>
              <a:gd name="connsiteY5" fmla="*/ 395056 h 536649"/>
              <a:gd name="connsiteX6" fmla="*/ 294989 w 608415"/>
              <a:gd name="connsiteY6" fmla="*/ 392909 h 536649"/>
              <a:gd name="connsiteX7" fmla="*/ 567239 w 608415"/>
              <a:gd name="connsiteY7" fmla="*/ 266196 h 536649"/>
              <a:gd name="connsiteX8" fmla="*/ 436184 w 608415"/>
              <a:gd name="connsiteY8" fmla="*/ 331700 h 536649"/>
              <a:gd name="connsiteX9" fmla="*/ 567239 w 608415"/>
              <a:gd name="connsiteY9" fmla="*/ 463322 h 536649"/>
              <a:gd name="connsiteX10" fmla="*/ 41176 w 608415"/>
              <a:gd name="connsiteY10" fmla="*/ 266196 h 536649"/>
              <a:gd name="connsiteX11" fmla="*/ 41176 w 608415"/>
              <a:gd name="connsiteY11" fmla="*/ 463322 h 536649"/>
              <a:gd name="connsiteX12" fmla="*/ 172231 w 608415"/>
              <a:gd name="connsiteY12" fmla="*/ 331700 h 536649"/>
              <a:gd name="connsiteX13" fmla="*/ 233361 w 608415"/>
              <a:gd name="connsiteY13" fmla="*/ 247754 h 536649"/>
              <a:gd name="connsiteX14" fmla="*/ 375055 w 608415"/>
              <a:gd name="connsiteY14" fmla="*/ 247754 h 536649"/>
              <a:gd name="connsiteX15" fmla="*/ 395802 w 608415"/>
              <a:gd name="connsiteY15" fmla="*/ 268324 h 536649"/>
              <a:gd name="connsiteX16" fmla="*/ 375055 w 608415"/>
              <a:gd name="connsiteY16" fmla="*/ 288894 h 536649"/>
              <a:gd name="connsiteX17" fmla="*/ 233361 w 608415"/>
              <a:gd name="connsiteY17" fmla="*/ 288894 h 536649"/>
              <a:gd name="connsiteX18" fmla="*/ 212614 w 608415"/>
              <a:gd name="connsiteY18" fmla="*/ 268324 h 536649"/>
              <a:gd name="connsiteX19" fmla="*/ 233361 w 608415"/>
              <a:gd name="connsiteY19" fmla="*/ 247754 h 536649"/>
              <a:gd name="connsiteX20" fmla="*/ 509471 w 608415"/>
              <a:gd name="connsiteY20" fmla="*/ 199925 h 536649"/>
              <a:gd name="connsiteX21" fmla="*/ 509471 w 608415"/>
              <a:gd name="connsiteY21" fmla="*/ 249015 h 536649"/>
              <a:gd name="connsiteX22" fmla="*/ 548649 w 608415"/>
              <a:gd name="connsiteY22" fmla="*/ 229379 h 536649"/>
              <a:gd name="connsiteX23" fmla="*/ 98944 w 608415"/>
              <a:gd name="connsiteY23" fmla="*/ 199925 h 536649"/>
              <a:gd name="connsiteX24" fmla="*/ 59766 w 608415"/>
              <a:gd name="connsiteY24" fmla="*/ 229379 h 536649"/>
              <a:gd name="connsiteX25" fmla="*/ 98944 w 608415"/>
              <a:gd name="connsiteY25" fmla="*/ 249015 h 536649"/>
              <a:gd name="connsiteX26" fmla="*/ 233361 w 608415"/>
              <a:gd name="connsiteY26" fmla="*/ 176906 h 536649"/>
              <a:gd name="connsiteX27" fmla="*/ 375055 w 608415"/>
              <a:gd name="connsiteY27" fmla="*/ 176906 h 536649"/>
              <a:gd name="connsiteX28" fmla="*/ 395802 w 608415"/>
              <a:gd name="connsiteY28" fmla="*/ 197470 h 536649"/>
              <a:gd name="connsiteX29" fmla="*/ 375055 w 608415"/>
              <a:gd name="connsiteY29" fmla="*/ 218187 h 536649"/>
              <a:gd name="connsiteX30" fmla="*/ 233361 w 608415"/>
              <a:gd name="connsiteY30" fmla="*/ 218187 h 536649"/>
              <a:gd name="connsiteX31" fmla="*/ 212614 w 608415"/>
              <a:gd name="connsiteY31" fmla="*/ 197470 h 536649"/>
              <a:gd name="connsiteX32" fmla="*/ 233361 w 608415"/>
              <a:gd name="connsiteY32" fmla="*/ 176906 h 536649"/>
              <a:gd name="connsiteX33" fmla="*/ 140888 w 608415"/>
              <a:gd name="connsiteY33" fmla="*/ 116013 h 536649"/>
              <a:gd name="connsiteX34" fmla="*/ 140888 w 608415"/>
              <a:gd name="connsiteY34" fmla="*/ 270031 h 536649"/>
              <a:gd name="connsiteX35" fmla="*/ 304208 w 608415"/>
              <a:gd name="connsiteY35" fmla="*/ 351489 h 536649"/>
              <a:gd name="connsiteX36" fmla="*/ 467527 w 608415"/>
              <a:gd name="connsiteY36" fmla="*/ 270031 h 536649"/>
              <a:gd name="connsiteX37" fmla="*/ 467527 w 608415"/>
              <a:gd name="connsiteY37" fmla="*/ 116013 h 536649"/>
              <a:gd name="connsiteX38" fmla="*/ 304208 w 608415"/>
              <a:gd name="connsiteY38" fmla="*/ 46367 h 536649"/>
              <a:gd name="connsiteX39" fmla="*/ 266105 w 608415"/>
              <a:gd name="connsiteY39" fmla="*/ 74900 h 536649"/>
              <a:gd name="connsiteX40" fmla="*/ 342310 w 608415"/>
              <a:gd name="connsiteY40" fmla="*/ 74900 h 536649"/>
              <a:gd name="connsiteX41" fmla="*/ 304208 w 608415"/>
              <a:gd name="connsiteY41" fmla="*/ 0 h 536649"/>
              <a:gd name="connsiteX42" fmla="*/ 316652 w 608415"/>
              <a:gd name="connsiteY42" fmla="*/ 4027 h 536649"/>
              <a:gd name="connsiteX43" fmla="*/ 410987 w 608415"/>
              <a:gd name="connsiteY43" fmla="*/ 74900 h 536649"/>
              <a:gd name="connsiteX44" fmla="*/ 488422 w 608415"/>
              <a:gd name="connsiteY44" fmla="*/ 74900 h 536649"/>
              <a:gd name="connsiteX45" fmla="*/ 509471 w 608415"/>
              <a:gd name="connsiteY45" fmla="*/ 95456 h 536649"/>
              <a:gd name="connsiteX46" fmla="*/ 509471 w 608415"/>
              <a:gd name="connsiteY46" fmla="*/ 148535 h 536649"/>
              <a:gd name="connsiteX47" fmla="*/ 600118 w 608415"/>
              <a:gd name="connsiteY47" fmla="*/ 216493 h 536649"/>
              <a:gd name="connsiteX48" fmla="*/ 608415 w 608415"/>
              <a:gd name="connsiteY48" fmla="*/ 232907 h 536649"/>
              <a:gd name="connsiteX49" fmla="*/ 608415 w 608415"/>
              <a:gd name="connsiteY49" fmla="*/ 516093 h 536649"/>
              <a:gd name="connsiteX50" fmla="*/ 587827 w 608415"/>
              <a:gd name="connsiteY50" fmla="*/ 536649 h 536649"/>
              <a:gd name="connsiteX51" fmla="*/ 20588 w 608415"/>
              <a:gd name="connsiteY51" fmla="*/ 536649 h 536649"/>
              <a:gd name="connsiteX52" fmla="*/ 0 w 608415"/>
              <a:gd name="connsiteY52" fmla="*/ 516093 h 536649"/>
              <a:gd name="connsiteX53" fmla="*/ 0 w 608415"/>
              <a:gd name="connsiteY53" fmla="*/ 232907 h 536649"/>
              <a:gd name="connsiteX54" fmla="*/ 8297 w 608415"/>
              <a:gd name="connsiteY54" fmla="*/ 216493 h 536649"/>
              <a:gd name="connsiteX55" fmla="*/ 98944 w 608415"/>
              <a:gd name="connsiteY55" fmla="*/ 148535 h 536649"/>
              <a:gd name="connsiteX56" fmla="*/ 98944 w 608415"/>
              <a:gd name="connsiteY56" fmla="*/ 95456 h 536649"/>
              <a:gd name="connsiteX57" fmla="*/ 119993 w 608415"/>
              <a:gd name="connsiteY57" fmla="*/ 74900 h 536649"/>
              <a:gd name="connsiteX58" fmla="*/ 197428 w 608415"/>
              <a:gd name="connsiteY58" fmla="*/ 74900 h 536649"/>
              <a:gd name="connsiteX59" fmla="*/ 291763 w 608415"/>
              <a:gd name="connsiteY59" fmla="*/ 4027 h 536649"/>
              <a:gd name="connsiteX60" fmla="*/ 304208 w 608415"/>
              <a:gd name="connsiteY60"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8415" h="536649">
                <a:moveTo>
                  <a:pt x="210948" y="351029"/>
                </a:moveTo>
                <a:lnTo>
                  <a:pt x="67141" y="495537"/>
                </a:lnTo>
                <a:lnTo>
                  <a:pt x="541274" y="495537"/>
                </a:lnTo>
                <a:lnTo>
                  <a:pt x="397467" y="351029"/>
                </a:lnTo>
                <a:lnTo>
                  <a:pt x="313426" y="392909"/>
                </a:lnTo>
                <a:cubicBezTo>
                  <a:pt x="310507" y="394443"/>
                  <a:pt x="307434" y="395056"/>
                  <a:pt x="304208" y="395056"/>
                </a:cubicBezTo>
                <a:cubicBezTo>
                  <a:pt x="300981" y="395056"/>
                  <a:pt x="297908" y="394443"/>
                  <a:pt x="294989" y="392909"/>
                </a:cubicBezTo>
                <a:close/>
                <a:moveTo>
                  <a:pt x="567239" y="266196"/>
                </a:moveTo>
                <a:lnTo>
                  <a:pt x="436184" y="331700"/>
                </a:lnTo>
                <a:lnTo>
                  <a:pt x="567239" y="463322"/>
                </a:lnTo>
                <a:close/>
                <a:moveTo>
                  <a:pt x="41176" y="266196"/>
                </a:moveTo>
                <a:lnTo>
                  <a:pt x="41176" y="463322"/>
                </a:lnTo>
                <a:lnTo>
                  <a:pt x="172231" y="331700"/>
                </a:lnTo>
                <a:close/>
                <a:moveTo>
                  <a:pt x="233361" y="247754"/>
                </a:moveTo>
                <a:lnTo>
                  <a:pt x="375055" y="247754"/>
                </a:lnTo>
                <a:cubicBezTo>
                  <a:pt x="386581" y="247754"/>
                  <a:pt x="395802" y="256965"/>
                  <a:pt x="395802" y="268324"/>
                </a:cubicBezTo>
                <a:cubicBezTo>
                  <a:pt x="395802" y="279684"/>
                  <a:pt x="386581" y="288894"/>
                  <a:pt x="375055" y="288894"/>
                </a:cubicBezTo>
                <a:lnTo>
                  <a:pt x="233361" y="288894"/>
                </a:lnTo>
                <a:cubicBezTo>
                  <a:pt x="221835" y="288894"/>
                  <a:pt x="212614" y="279684"/>
                  <a:pt x="212614" y="268324"/>
                </a:cubicBezTo>
                <a:cubicBezTo>
                  <a:pt x="212614" y="256965"/>
                  <a:pt x="221835" y="247754"/>
                  <a:pt x="233361" y="247754"/>
                </a:cubicBezTo>
                <a:close/>
                <a:moveTo>
                  <a:pt x="509471" y="199925"/>
                </a:moveTo>
                <a:lnTo>
                  <a:pt x="509471" y="249015"/>
                </a:lnTo>
                <a:lnTo>
                  <a:pt x="548649" y="229379"/>
                </a:lnTo>
                <a:close/>
                <a:moveTo>
                  <a:pt x="98944" y="199925"/>
                </a:moveTo>
                <a:lnTo>
                  <a:pt x="59766" y="229379"/>
                </a:lnTo>
                <a:lnTo>
                  <a:pt x="98944" y="249015"/>
                </a:lnTo>
                <a:close/>
                <a:moveTo>
                  <a:pt x="233361" y="176906"/>
                </a:moveTo>
                <a:lnTo>
                  <a:pt x="375055" y="176906"/>
                </a:lnTo>
                <a:cubicBezTo>
                  <a:pt x="386581" y="176906"/>
                  <a:pt x="395802" y="186114"/>
                  <a:pt x="395802" y="197470"/>
                </a:cubicBezTo>
                <a:cubicBezTo>
                  <a:pt x="395802" y="208979"/>
                  <a:pt x="386581" y="218187"/>
                  <a:pt x="375055" y="218187"/>
                </a:cubicBezTo>
                <a:lnTo>
                  <a:pt x="233361" y="218187"/>
                </a:lnTo>
                <a:cubicBezTo>
                  <a:pt x="221835" y="218187"/>
                  <a:pt x="212614" y="208979"/>
                  <a:pt x="212614" y="197470"/>
                </a:cubicBezTo>
                <a:cubicBezTo>
                  <a:pt x="212614" y="186114"/>
                  <a:pt x="221835" y="176906"/>
                  <a:pt x="233361" y="176906"/>
                </a:cubicBezTo>
                <a:close/>
                <a:moveTo>
                  <a:pt x="140888" y="116013"/>
                </a:moveTo>
                <a:lnTo>
                  <a:pt x="140888" y="270031"/>
                </a:lnTo>
                <a:lnTo>
                  <a:pt x="304208" y="351489"/>
                </a:lnTo>
                <a:lnTo>
                  <a:pt x="467527" y="270031"/>
                </a:lnTo>
                <a:lnTo>
                  <a:pt x="467527" y="116013"/>
                </a:lnTo>
                <a:close/>
                <a:moveTo>
                  <a:pt x="304208" y="46367"/>
                </a:moveTo>
                <a:lnTo>
                  <a:pt x="266105" y="74900"/>
                </a:lnTo>
                <a:lnTo>
                  <a:pt x="342310" y="74900"/>
                </a:lnTo>
                <a:close/>
                <a:moveTo>
                  <a:pt x="304208" y="0"/>
                </a:moveTo>
                <a:cubicBezTo>
                  <a:pt x="308586" y="0"/>
                  <a:pt x="312965" y="1343"/>
                  <a:pt x="316652" y="4027"/>
                </a:cubicBezTo>
                <a:lnTo>
                  <a:pt x="410987" y="74900"/>
                </a:lnTo>
                <a:lnTo>
                  <a:pt x="488422" y="74900"/>
                </a:lnTo>
                <a:cubicBezTo>
                  <a:pt x="500099" y="74900"/>
                  <a:pt x="509471" y="84104"/>
                  <a:pt x="509471" y="95456"/>
                </a:cubicBezTo>
                <a:lnTo>
                  <a:pt x="509471" y="148535"/>
                </a:lnTo>
                <a:lnTo>
                  <a:pt x="600118" y="216493"/>
                </a:lnTo>
                <a:cubicBezTo>
                  <a:pt x="605342" y="220328"/>
                  <a:pt x="608415" y="226464"/>
                  <a:pt x="608415" y="232907"/>
                </a:cubicBezTo>
                <a:lnTo>
                  <a:pt x="608415" y="516093"/>
                </a:lnTo>
                <a:cubicBezTo>
                  <a:pt x="608415" y="527445"/>
                  <a:pt x="599197" y="536649"/>
                  <a:pt x="587827" y="536649"/>
                </a:cubicBezTo>
                <a:lnTo>
                  <a:pt x="20588" y="536649"/>
                </a:lnTo>
                <a:cubicBezTo>
                  <a:pt x="9218" y="536649"/>
                  <a:pt x="0" y="527445"/>
                  <a:pt x="0" y="516093"/>
                </a:cubicBezTo>
                <a:lnTo>
                  <a:pt x="0" y="232907"/>
                </a:lnTo>
                <a:cubicBezTo>
                  <a:pt x="0" y="226464"/>
                  <a:pt x="3073" y="220328"/>
                  <a:pt x="8297" y="216493"/>
                </a:cubicBezTo>
                <a:lnTo>
                  <a:pt x="98944" y="148535"/>
                </a:lnTo>
                <a:lnTo>
                  <a:pt x="98944" y="95456"/>
                </a:lnTo>
                <a:cubicBezTo>
                  <a:pt x="98944" y="84104"/>
                  <a:pt x="108316" y="74900"/>
                  <a:pt x="119993" y="74900"/>
                </a:cubicBezTo>
                <a:lnTo>
                  <a:pt x="197428" y="74900"/>
                </a:lnTo>
                <a:lnTo>
                  <a:pt x="291763" y="4027"/>
                </a:lnTo>
                <a:cubicBezTo>
                  <a:pt x="295450" y="1343"/>
                  <a:pt x="299829" y="0"/>
                  <a:pt x="304208" y="0"/>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19" name="reading-quran_84646"/>
          <p:cNvSpPr>
            <a:spLocks noChangeAspect="1"/>
          </p:cNvSpPr>
          <p:nvPr/>
        </p:nvSpPr>
        <p:spPr bwMode="auto">
          <a:xfrm>
            <a:off x="5692559" y="1653855"/>
            <a:ext cx="831963" cy="578490"/>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20" name="map_320107"/>
          <p:cNvSpPr>
            <a:spLocks noChangeAspect="1"/>
          </p:cNvSpPr>
          <p:nvPr/>
        </p:nvSpPr>
        <p:spPr bwMode="auto">
          <a:xfrm>
            <a:off x="7152341" y="2997386"/>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
        <p:nvSpPr>
          <p:cNvPr id="21" name="wrench-and-bolt-tool-and-screwdriver-outline_28386"/>
          <p:cNvSpPr>
            <a:spLocks noChangeAspect="1"/>
          </p:cNvSpPr>
          <p:nvPr/>
        </p:nvSpPr>
        <p:spPr bwMode="auto">
          <a:xfrm>
            <a:off x="5774724" y="4377830"/>
            <a:ext cx="726693" cy="710632"/>
          </a:xfrm>
          <a:custGeom>
            <a:avLst/>
            <a:gdLst>
              <a:gd name="connsiteX0" fmla="*/ 480240 w 608551"/>
              <a:gd name="connsiteY0" fmla="*/ 438791 h 595102"/>
              <a:gd name="connsiteX1" fmla="*/ 509306 w 608551"/>
              <a:gd name="connsiteY1" fmla="*/ 467959 h 595102"/>
              <a:gd name="connsiteX2" fmla="*/ 498618 w 608551"/>
              <a:gd name="connsiteY2" fmla="*/ 507675 h 595102"/>
              <a:gd name="connsiteX3" fmla="*/ 458865 w 608551"/>
              <a:gd name="connsiteY3" fmla="*/ 518352 h 595102"/>
              <a:gd name="connsiteX4" fmla="*/ 429799 w 608551"/>
              <a:gd name="connsiteY4" fmla="*/ 489184 h 595102"/>
              <a:gd name="connsiteX5" fmla="*/ 440357 w 608551"/>
              <a:gd name="connsiteY5" fmla="*/ 449468 h 595102"/>
              <a:gd name="connsiteX6" fmla="*/ 480631 w 608551"/>
              <a:gd name="connsiteY6" fmla="*/ 419389 h 595102"/>
              <a:gd name="connsiteX7" fmla="*/ 430320 w 608551"/>
              <a:gd name="connsiteY7" fmla="*/ 432801 h 595102"/>
              <a:gd name="connsiteX8" fmla="*/ 423803 w 608551"/>
              <a:gd name="connsiteY8" fmla="*/ 439442 h 595102"/>
              <a:gd name="connsiteX9" fmla="*/ 410248 w 608551"/>
              <a:gd name="connsiteY9" fmla="*/ 489575 h 595102"/>
              <a:gd name="connsiteX10" fmla="*/ 412725 w 608551"/>
              <a:gd name="connsiteY10" fmla="*/ 498560 h 595102"/>
              <a:gd name="connsiteX11" fmla="*/ 449480 w 608551"/>
              <a:gd name="connsiteY11" fmla="*/ 535280 h 595102"/>
              <a:gd name="connsiteX12" fmla="*/ 456128 w 608551"/>
              <a:gd name="connsiteY12" fmla="*/ 538015 h 595102"/>
              <a:gd name="connsiteX13" fmla="*/ 458474 w 608551"/>
              <a:gd name="connsiteY13" fmla="*/ 537755 h 595102"/>
              <a:gd name="connsiteX14" fmla="*/ 508785 w 608551"/>
              <a:gd name="connsiteY14" fmla="*/ 524342 h 595102"/>
              <a:gd name="connsiteX15" fmla="*/ 515302 w 608551"/>
              <a:gd name="connsiteY15" fmla="*/ 517701 h 595102"/>
              <a:gd name="connsiteX16" fmla="*/ 528727 w 608551"/>
              <a:gd name="connsiteY16" fmla="*/ 467568 h 595102"/>
              <a:gd name="connsiteX17" fmla="*/ 526381 w 608551"/>
              <a:gd name="connsiteY17" fmla="*/ 458583 h 595102"/>
              <a:gd name="connsiteX18" fmla="*/ 489625 w 608551"/>
              <a:gd name="connsiteY18" fmla="*/ 421863 h 595102"/>
              <a:gd name="connsiteX19" fmla="*/ 480631 w 608551"/>
              <a:gd name="connsiteY19" fmla="*/ 419389 h 595102"/>
              <a:gd name="connsiteX20" fmla="*/ 262289 w 608551"/>
              <a:gd name="connsiteY20" fmla="*/ 382032 h 595102"/>
              <a:gd name="connsiteX21" fmla="*/ 131665 w 608551"/>
              <a:gd name="connsiteY21" fmla="*/ 512451 h 595102"/>
              <a:gd name="connsiteX22" fmla="*/ 131665 w 608551"/>
              <a:gd name="connsiteY22" fmla="*/ 525597 h 595102"/>
              <a:gd name="connsiteX23" fmla="*/ 138313 w 608551"/>
              <a:gd name="connsiteY23" fmla="*/ 528331 h 595102"/>
              <a:gd name="connsiteX24" fmla="*/ 144832 w 608551"/>
              <a:gd name="connsiteY24" fmla="*/ 525597 h 595102"/>
              <a:gd name="connsiteX25" fmla="*/ 275456 w 608551"/>
              <a:gd name="connsiteY25" fmla="*/ 395178 h 595102"/>
              <a:gd name="connsiteX26" fmla="*/ 275456 w 608551"/>
              <a:gd name="connsiteY26" fmla="*/ 382032 h 595102"/>
              <a:gd name="connsiteX27" fmla="*/ 262289 w 608551"/>
              <a:gd name="connsiteY27" fmla="*/ 382032 h 595102"/>
              <a:gd name="connsiteX28" fmla="*/ 239085 w 608551"/>
              <a:gd name="connsiteY28" fmla="*/ 358864 h 595102"/>
              <a:gd name="connsiteX29" fmla="*/ 108460 w 608551"/>
              <a:gd name="connsiteY29" fmla="*/ 489283 h 595102"/>
              <a:gd name="connsiteX30" fmla="*/ 108460 w 608551"/>
              <a:gd name="connsiteY30" fmla="*/ 502559 h 595102"/>
              <a:gd name="connsiteX31" fmla="*/ 115109 w 608551"/>
              <a:gd name="connsiteY31" fmla="*/ 505293 h 595102"/>
              <a:gd name="connsiteX32" fmla="*/ 121757 w 608551"/>
              <a:gd name="connsiteY32" fmla="*/ 502559 h 595102"/>
              <a:gd name="connsiteX33" fmla="*/ 252382 w 608551"/>
              <a:gd name="connsiteY33" fmla="*/ 372140 h 595102"/>
              <a:gd name="connsiteX34" fmla="*/ 252382 w 608551"/>
              <a:gd name="connsiteY34" fmla="*/ 358864 h 595102"/>
              <a:gd name="connsiteX35" fmla="*/ 239085 w 608551"/>
              <a:gd name="connsiteY35" fmla="*/ 358864 h 595102"/>
              <a:gd name="connsiteX36" fmla="*/ 212751 w 608551"/>
              <a:gd name="connsiteY36" fmla="*/ 332572 h 595102"/>
              <a:gd name="connsiteX37" fmla="*/ 82127 w 608551"/>
              <a:gd name="connsiteY37" fmla="*/ 462991 h 595102"/>
              <a:gd name="connsiteX38" fmla="*/ 82127 w 608551"/>
              <a:gd name="connsiteY38" fmla="*/ 476137 h 595102"/>
              <a:gd name="connsiteX39" fmla="*/ 88645 w 608551"/>
              <a:gd name="connsiteY39" fmla="*/ 478870 h 595102"/>
              <a:gd name="connsiteX40" fmla="*/ 95293 w 608551"/>
              <a:gd name="connsiteY40" fmla="*/ 476137 h 595102"/>
              <a:gd name="connsiteX41" fmla="*/ 225918 w 608551"/>
              <a:gd name="connsiteY41" fmla="*/ 345718 h 595102"/>
              <a:gd name="connsiteX42" fmla="*/ 225918 w 608551"/>
              <a:gd name="connsiteY42" fmla="*/ 332572 h 595102"/>
              <a:gd name="connsiteX43" fmla="*/ 212751 w 608551"/>
              <a:gd name="connsiteY43" fmla="*/ 332572 h 595102"/>
              <a:gd name="connsiteX44" fmla="*/ 560431 w 608551"/>
              <a:gd name="connsiteY44" fmla="*/ 1969 h 595102"/>
              <a:gd name="connsiteX45" fmla="*/ 572816 w 608551"/>
              <a:gd name="connsiteY45" fmla="*/ 2750 h 595102"/>
              <a:gd name="connsiteX46" fmla="*/ 605798 w 608551"/>
              <a:gd name="connsiteY46" fmla="*/ 35681 h 595102"/>
              <a:gd name="connsiteX47" fmla="*/ 606580 w 608551"/>
              <a:gd name="connsiteY47" fmla="*/ 48046 h 595102"/>
              <a:gd name="connsiteX48" fmla="*/ 565255 w 608551"/>
              <a:gd name="connsiteY48" fmla="*/ 101020 h 595102"/>
              <a:gd name="connsiteX49" fmla="*/ 559519 w 608551"/>
              <a:gd name="connsiteY49" fmla="*/ 108309 h 595102"/>
              <a:gd name="connsiteX50" fmla="*/ 529796 w 608551"/>
              <a:gd name="connsiteY50" fmla="*/ 120544 h 595102"/>
              <a:gd name="connsiteX51" fmla="*/ 507504 w 608551"/>
              <a:gd name="connsiteY51" fmla="*/ 114036 h 595102"/>
              <a:gd name="connsiteX52" fmla="*/ 344158 w 608551"/>
              <a:gd name="connsiteY52" fmla="*/ 277125 h 595102"/>
              <a:gd name="connsiteX53" fmla="*/ 387178 w 608551"/>
              <a:gd name="connsiteY53" fmla="*/ 319947 h 595102"/>
              <a:gd name="connsiteX54" fmla="*/ 389524 w 608551"/>
              <a:gd name="connsiteY54" fmla="*/ 325153 h 595102"/>
              <a:gd name="connsiteX55" fmla="*/ 432544 w 608551"/>
              <a:gd name="connsiteY55" fmla="*/ 367975 h 595102"/>
              <a:gd name="connsiteX56" fmla="*/ 469568 w 608551"/>
              <a:gd name="connsiteY56" fmla="*/ 361988 h 595102"/>
              <a:gd name="connsiteX57" fmla="*/ 552218 w 608551"/>
              <a:gd name="connsiteY57" fmla="*/ 396090 h 595102"/>
              <a:gd name="connsiteX58" fmla="*/ 586374 w 608551"/>
              <a:gd name="connsiteY58" fmla="*/ 478610 h 595102"/>
              <a:gd name="connsiteX59" fmla="*/ 552218 w 608551"/>
              <a:gd name="connsiteY59" fmla="*/ 561000 h 595102"/>
              <a:gd name="connsiteX60" fmla="*/ 469568 w 608551"/>
              <a:gd name="connsiteY60" fmla="*/ 595102 h 595102"/>
              <a:gd name="connsiteX61" fmla="*/ 386917 w 608551"/>
              <a:gd name="connsiteY61" fmla="*/ 561000 h 595102"/>
              <a:gd name="connsiteX62" fmla="*/ 358889 w 608551"/>
              <a:gd name="connsiteY62" fmla="*/ 441645 h 595102"/>
              <a:gd name="connsiteX63" fmla="*/ 318737 w 608551"/>
              <a:gd name="connsiteY63" fmla="*/ 401556 h 595102"/>
              <a:gd name="connsiteX64" fmla="*/ 169601 w 608551"/>
              <a:gd name="connsiteY64" fmla="*/ 550327 h 595102"/>
              <a:gd name="connsiteX65" fmla="*/ 113414 w 608551"/>
              <a:gd name="connsiteY65" fmla="*/ 573626 h 595102"/>
              <a:gd name="connsiteX66" fmla="*/ 57358 w 608551"/>
              <a:gd name="connsiteY66" fmla="*/ 550327 h 595102"/>
              <a:gd name="connsiteX67" fmla="*/ 34022 w 608551"/>
              <a:gd name="connsiteY67" fmla="*/ 494229 h 595102"/>
              <a:gd name="connsiteX68" fmla="*/ 57358 w 608551"/>
              <a:gd name="connsiteY68" fmla="*/ 438261 h 595102"/>
              <a:gd name="connsiteX69" fmla="*/ 206363 w 608551"/>
              <a:gd name="connsiteY69" fmla="*/ 289360 h 595102"/>
              <a:gd name="connsiteX70" fmla="*/ 153696 w 608551"/>
              <a:gd name="connsiteY70" fmla="*/ 236776 h 595102"/>
              <a:gd name="connsiteX71" fmla="*/ 116543 w 608551"/>
              <a:gd name="connsiteY71" fmla="*/ 242893 h 595102"/>
              <a:gd name="connsiteX72" fmla="*/ 34283 w 608551"/>
              <a:gd name="connsiteY72" fmla="*/ 208922 h 595102"/>
              <a:gd name="connsiteX73" fmla="*/ 8732 w 608551"/>
              <a:gd name="connsiteY73" fmla="*/ 82277 h 595102"/>
              <a:gd name="connsiteX74" fmla="*/ 15511 w 608551"/>
              <a:gd name="connsiteY74" fmla="*/ 76680 h 595102"/>
              <a:gd name="connsiteX75" fmla="*/ 23984 w 608551"/>
              <a:gd name="connsiteY75" fmla="*/ 79154 h 595102"/>
              <a:gd name="connsiteX76" fmla="*/ 77825 w 608551"/>
              <a:gd name="connsiteY76" fmla="*/ 133039 h 595102"/>
              <a:gd name="connsiteX77" fmla="*/ 121105 w 608551"/>
              <a:gd name="connsiteY77" fmla="*/ 130696 h 595102"/>
              <a:gd name="connsiteX78" fmla="*/ 123452 w 608551"/>
              <a:gd name="connsiteY78" fmla="*/ 87484 h 595102"/>
              <a:gd name="connsiteX79" fmla="*/ 69612 w 608551"/>
              <a:gd name="connsiteY79" fmla="*/ 33728 h 595102"/>
              <a:gd name="connsiteX80" fmla="*/ 67004 w 608551"/>
              <a:gd name="connsiteY80" fmla="*/ 25268 h 595102"/>
              <a:gd name="connsiteX81" fmla="*/ 72610 w 608551"/>
              <a:gd name="connsiteY81" fmla="*/ 18500 h 595102"/>
              <a:gd name="connsiteX82" fmla="*/ 116934 w 608551"/>
              <a:gd name="connsiteY82" fmla="*/ 9779 h 595102"/>
              <a:gd name="connsiteX83" fmla="*/ 199454 w 608551"/>
              <a:gd name="connsiteY83" fmla="*/ 44011 h 595102"/>
              <a:gd name="connsiteX84" fmla="*/ 227482 w 608551"/>
              <a:gd name="connsiteY84" fmla="*/ 163236 h 595102"/>
              <a:gd name="connsiteX85" fmla="*/ 282887 w 608551"/>
              <a:gd name="connsiteY85" fmla="*/ 218683 h 595102"/>
              <a:gd name="connsiteX86" fmla="*/ 287971 w 608551"/>
              <a:gd name="connsiteY86" fmla="*/ 221026 h 595102"/>
              <a:gd name="connsiteX87" fmla="*/ 330991 w 608551"/>
              <a:gd name="connsiteY87" fmla="*/ 263979 h 595102"/>
              <a:gd name="connsiteX88" fmla="*/ 494337 w 608551"/>
              <a:gd name="connsiteY88" fmla="*/ 100890 h 595102"/>
              <a:gd name="connsiteX89" fmla="*/ 487819 w 608551"/>
              <a:gd name="connsiteY89" fmla="*/ 78503 h 595102"/>
              <a:gd name="connsiteX90" fmla="*/ 500073 w 608551"/>
              <a:gd name="connsiteY90" fmla="*/ 48827 h 595102"/>
              <a:gd name="connsiteX91" fmla="*/ 507243 w 608551"/>
              <a:gd name="connsiteY91" fmla="*/ 43230 h 59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8551" h="595102">
                <a:moveTo>
                  <a:pt x="480240" y="438791"/>
                </a:moveTo>
                <a:lnTo>
                  <a:pt x="509306" y="467959"/>
                </a:lnTo>
                <a:lnTo>
                  <a:pt x="498618" y="507675"/>
                </a:lnTo>
                <a:lnTo>
                  <a:pt x="458865" y="518352"/>
                </a:lnTo>
                <a:lnTo>
                  <a:pt x="429799" y="489184"/>
                </a:lnTo>
                <a:lnTo>
                  <a:pt x="440357" y="449468"/>
                </a:lnTo>
                <a:close/>
                <a:moveTo>
                  <a:pt x="480631" y="419389"/>
                </a:moveTo>
                <a:lnTo>
                  <a:pt x="430320" y="432801"/>
                </a:lnTo>
                <a:cubicBezTo>
                  <a:pt x="427192" y="433712"/>
                  <a:pt x="424585" y="436186"/>
                  <a:pt x="423803" y="439442"/>
                </a:cubicBezTo>
                <a:lnTo>
                  <a:pt x="410248" y="489575"/>
                </a:lnTo>
                <a:cubicBezTo>
                  <a:pt x="409466" y="492830"/>
                  <a:pt x="410378" y="496216"/>
                  <a:pt x="412725" y="498560"/>
                </a:cubicBezTo>
                <a:lnTo>
                  <a:pt x="449480" y="535280"/>
                </a:lnTo>
                <a:cubicBezTo>
                  <a:pt x="451305" y="537103"/>
                  <a:pt x="453651" y="538015"/>
                  <a:pt x="456128" y="538015"/>
                </a:cubicBezTo>
                <a:cubicBezTo>
                  <a:pt x="456910" y="538015"/>
                  <a:pt x="457692" y="538015"/>
                  <a:pt x="458474" y="537755"/>
                </a:cubicBezTo>
                <a:lnTo>
                  <a:pt x="508785" y="524342"/>
                </a:lnTo>
                <a:cubicBezTo>
                  <a:pt x="511913" y="523431"/>
                  <a:pt x="514520" y="520957"/>
                  <a:pt x="515302" y="517701"/>
                </a:cubicBezTo>
                <a:lnTo>
                  <a:pt x="528727" y="467568"/>
                </a:lnTo>
                <a:cubicBezTo>
                  <a:pt x="529639" y="464313"/>
                  <a:pt x="528727" y="460927"/>
                  <a:pt x="526381" y="458583"/>
                </a:cubicBezTo>
                <a:lnTo>
                  <a:pt x="489625" y="421863"/>
                </a:lnTo>
                <a:cubicBezTo>
                  <a:pt x="487279" y="419519"/>
                  <a:pt x="483890" y="418477"/>
                  <a:pt x="480631" y="419389"/>
                </a:cubicBezTo>
                <a:close/>
                <a:moveTo>
                  <a:pt x="262289" y="382032"/>
                </a:moveTo>
                <a:lnTo>
                  <a:pt x="131665" y="512451"/>
                </a:lnTo>
                <a:cubicBezTo>
                  <a:pt x="128015" y="516096"/>
                  <a:pt x="128015" y="521953"/>
                  <a:pt x="131665" y="525597"/>
                </a:cubicBezTo>
                <a:cubicBezTo>
                  <a:pt x="133490" y="527420"/>
                  <a:pt x="135837" y="528331"/>
                  <a:pt x="138313" y="528331"/>
                </a:cubicBezTo>
                <a:cubicBezTo>
                  <a:pt x="140660" y="528331"/>
                  <a:pt x="143007" y="527420"/>
                  <a:pt x="144832" y="525597"/>
                </a:cubicBezTo>
                <a:lnTo>
                  <a:pt x="275456" y="395178"/>
                </a:lnTo>
                <a:cubicBezTo>
                  <a:pt x="279106" y="391534"/>
                  <a:pt x="279106" y="385677"/>
                  <a:pt x="275456" y="382032"/>
                </a:cubicBezTo>
                <a:cubicBezTo>
                  <a:pt x="271806" y="378388"/>
                  <a:pt x="265940" y="378388"/>
                  <a:pt x="262289" y="382032"/>
                </a:cubicBezTo>
                <a:close/>
                <a:moveTo>
                  <a:pt x="239085" y="358864"/>
                </a:moveTo>
                <a:lnTo>
                  <a:pt x="108460" y="489283"/>
                </a:lnTo>
                <a:cubicBezTo>
                  <a:pt x="104810" y="492928"/>
                  <a:pt x="104810" y="498915"/>
                  <a:pt x="108460" y="502559"/>
                </a:cubicBezTo>
                <a:cubicBezTo>
                  <a:pt x="110285" y="504382"/>
                  <a:pt x="112762" y="505293"/>
                  <a:pt x="115109" y="505293"/>
                </a:cubicBezTo>
                <a:cubicBezTo>
                  <a:pt x="117455" y="505293"/>
                  <a:pt x="119932" y="504382"/>
                  <a:pt x="121757" y="502559"/>
                </a:cubicBezTo>
                <a:lnTo>
                  <a:pt x="252382" y="372140"/>
                </a:lnTo>
                <a:cubicBezTo>
                  <a:pt x="256032" y="368496"/>
                  <a:pt x="256032" y="362509"/>
                  <a:pt x="252382" y="358864"/>
                </a:cubicBezTo>
                <a:cubicBezTo>
                  <a:pt x="248732" y="355220"/>
                  <a:pt x="242735" y="355220"/>
                  <a:pt x="239085" y="358864"/>
                </a:cubicBezTo>
                <a:close/>
                <a:moveTo>
                  <a:pt x="212751" y="332572"/>
                </a:moveTo>
                <a:lnTo>
                  <a:pt x="82127" y="462991"/>
                </a:lnTo>
                <a:cubicBezTo>
                  <a:pt x="78477" y="466636"/>
                  <a:pt x="78477" y="472493"/>
                  <a:pt x="82127" y="476137"/>
                </a:cubicBezTo>
                <a:cubicBezTo>
                  <a:pt x="83952" y="477959"/>
                  <a:pt x="86298" y="478870"/>
                  <a:pt x="88645" y="478870"/>
                </a:cubicBezTo>
                <a:cubicBezTo>
                  <a:pt x="91122" y="478870"/>
                  <a:pt x="93468" y="477959"/>
                  <a:pt x="95293" y="476137"/>
                </a:cubicBezTo>
                <a:lnTo>
                  <a:pt x="225918" y="345718"/>
                </a:lnTo>
                <a:cubicBezTo>
                  <a:pt x="229568" y="342074"/>
                  <a:pt x="229568" y="336217"/>
                  <a:pt x="225918" y="332572"/>
                </a:cubicBezTo>
                <a:cubicBezTo>
                  <a:pt x="222268" y="328928"/>
                  <a:pt x="216401" y="328928"/>
                  <a:pt x="212751" y="332572"/>
                </a:cubicBezTo>
                <a:close/>
                <a:moveTo>
                  <a:pt x="560431" y="1969"/>
                </a:moveTo>
                <a:cubicBezTo>
                  <a:pt x="564082" y="-894"/>
                  <a:pt x="569426" y="-634"/>
                  <a:pt x="572816" y="2750"/>
                </a:cubicBezTo>
                <a:lnTo>
                  <a:pt x="605798" y="35681"/>
                </a:lnTo>
                <a:cubicBezTo>
                  <a:pt x="609187" y="39065"/>
                  <a:pt x="609448" y="44271"/>
                  <a:pt x="606580" y="48046"/>
                </a:cubicBezTo>
                <a:lnTo>
                  <a:pt x="565255" y="101020"/>
                </a:lnTo>
                <a:cubicBezTo>
                  <a:pt x="563430" y="103884"/>
                  <a:pt x="561605" y="106226"/>
                  <a:pt x="559519" y="108309"/>
                </a:cubicBezTo>
                <a:cubicBezTo>
                  <a:pt x="551567" y="116119"/>
                  <a:pt x="541007" y="120544"/>
                  <a:pt x="529796" y="120544"/>
                </a:cubicBezTo>
                <a:cubicBezTo>
                  <a:pt x="521844" y="120544"/>
                  <a:pt x="514152" y="118201"/>
                  <a:pt x="507504" y="114036"/>
                </a:cubicBezTo>
                <a:lnTo>
                  <a:pt x="344158" y="277125"/>
                </a:lnTo>
                <a:lnTo>
                  <a:pt x="387178" y="319947"/>
                </a:lnTo>
                <a:cubicBezTo>
                  <a:pt x="388482" y="321379"/>
                  <a:pt x="389264" y="323201"/>
                  <a:pt x="389524" y="325153"/>
                </a:cubicBezTo>
                <a:lnTo>
                  <a:pt x="432544" y="367975"/>
                </a:lnTo>
                <a:cubicBezTo>
                  <a:pt x="444277" y="364071"/>
                  <a:pt x="456792" y="361988"/>
                  <a:pt x="469568" y="361988"/>
                </a:cubicBezTo>
                <a:cubicBezTo>
                  <a:pt x="500725" y="361988"/>
                  <a:pt x="530057" y="374093"/>
                  <a:pt x="552218" y="396090"/>
                </a:cubicBezTo>
                <a:cubicBezTo>
                  <a:pt x="574250" y="418086"/>
                  <a:pt x="586374" y="447372"/>
                  <a:pt x="586374" y="478610"/>
                </a:cubicBezTo>
                <a:cubicBezTo>
                  <a:pt x="586374" y="509718"/>
                  <a:pt x="574250" y="539004"/>
                  <a:pt x="552218" y="561000"/>
                </a:cubicBezTo>
                <a:cubicBezTo>
                  <a:pt x="530057" y="582997"/>
                  <a:pt x="500725" y="595102"/>
                  <a:pt x="469568" y="595102"/>
                </a:cubicBezTo>
                <a:cubicBezTo>
                  <a:pt x="438411" y="595102"/>
                  <a:pt x="409079" y="582997"/>
                  <a:pt x="386917" y="561000"/>
                </a:cubicBezTo>
                <a:cubicBezTo>
                  <a:pt x="355630" y="529632"/>
                  <a:pt x="344940" y="483426"/>
                  <a:pt x="358889" y="441645"/>
                </a:cubicBezTo>
                <a:lnTo>
                  <a:pt x="318737" y="401556"/>
                </a:lnTo>
                <a:lnTo>
                  <a:pt x="169601" y="550327"/>
                </a:lnTo>
                <a:cubicBezTo>
                  <a:pt x="154609" y="565296"/>
                  <a:pt x="134663" y="573626"/>
                  <a:pt x="113414" y="573626"/>
                </a:cubicBezTo>
                <a:cubicBezTo>
                  <a:pt x="92295" y="573626"/>
                  <a:pt x="72349" y="565296"/>
                  <a:pt x="57358" y="550327"/>
                </a:cubicBezTo>
                <a:cubicBezTo>
                  <a:pt x="42366" y="535359"/>
                  <a:pt x="34022" y="515445"/>
                  <a:pt x="34022" y="494229"/>
                </a:cubicBezTo>
                <a:cubicBezTo>
                  <a:pt x="34022" y="473143"/>
                  <a:pt x="42366" y="453229"/>
                  <a:pt x="57358" y="438261"/>
                </a:cubicBezTo>
                <a:lnTo>
                  <a:pt x="206363" y="289360"/>
                </a:lnTo>
                <a:lnTo>
                  <a:pt x="153696" y="236776"/>
                </a:lnTo>
                <a:cubicBezTo>
                  <a:pt x="141703" y="240810"/>
                  <a:pt x="129318" y="242893"/>
                  <a:pt x="116543" y="242893"/>
                </a:cubicBezTo>
                <a:cubicBezTo>
                  <a:pt x="85516" y="242893"/>
                  <a:pt x="56184" y="230788"/>
                  <a:pt x="34283" y="208922"/>
                </a:cubicBezTo>
                <a:cubicBezTo>
                  <a:pt x="910" y="175601"/>
                  <a:pt x="-9128" y="125880"/>
                  <a:pt x="8732" y="82277"/>
                </a:cubicBezTo>
                <a:cubicBezTo>
                  <a:pt x="9905" y="79414"/>
                  <a:pt x="12382" y="77331"/>
                  <a:pt x="15511" y="76680"/>
                </a:cubicBezTo>
                <a:cubicBezTo>
                  <a:pt x="18640" y="76030"/>
                  <a:pt x="21768" y="77071"/>
                  <a:pt x="23984" y="79154"/>
                </a:cubicBezTo>
                <a:lnTo>
                  <a:pt x="77825" y="133039"/>
                </a:lnTo>
                <a:lnTo>
                  <a:pt x="121105" y="130696"/>
                </a:lnTo>
                <a:lnTo>
                  <a:pt x="123452" y="87484"/>
                </a:lnTo>
                <a:lnTo>
                  <a:pt x="69612" y="33728"/>
                </a:lnTo>
                <a:cubicBezTo>
                  <a:pt x="67396" y="31515"/>
                  <a:pt x="66353" y="28262"/>
                  <a:pt x="67004" y="25268"/>
                </a:cubicBezTo>
                <a:cubicBezTo>
                  <a:pt x="67656" y="22144"/>
                  <a:pt x="69742" y="19671"/>
                  <a:pt x="72610" y="18500"/>
                </a:cubicBezTo>
                <a:cubicBezTo>
                  <a:pt x="86689" y="12773"/>
                  <a:pt x="101551" y="9779"/>
                  <a:pt x="116934" y="9779"/>
                </a:cubicBezTo>
                <a:cubicBezTo>
                  <a:pt x="148091" y="9779"/>
                  <a:pt x="177423" y="21884"/>
                  <a:pt x="199454" y="44011"/>
                </a:cubicBezTo>
                <a:cubicBezTo>
                  <a:pt x="230481" y="74988"/>
                  <a:pt x="241431" y="121585"/>
                  <a:pt x="227482" y="163236"/>
                </a:cubicBezTo>
                <a:lnTo>
                  <a:pt x="282887" y="218683"/>
                </a:lnTo>
                <a:cubicBezTo>
                  <a:pt x="284842" y="218944"/>
                  <a:pt x="286667" y="219725"/>
                  <a:pt x="287971" y="221026"/>
                </a:cubicBezTo>
                <a:lnTo>
                  <a:pt x="330991" y="263979"/>
                </a:lnTo>
                <a:lnTo>
                  <a:pt x="494337" y="100890"/>
                </a:lnTo>
                <a:cubicBezTo>
                  <a:pt x="490165" y="94252"/>
                  <a:pt x="487819" y="86573"/>
                  <a:pt x="487819" y="78503"/>
                </a:cubicBezTo>
                <a:cubicBezTo>
                  <a:pt x="487819" y="67309"/>
                  <a:pt x="492121" y="56766"/>
                  <a:pt x="500073" y="48827"/>
                </a:cubicBezTo>
                <a:cubicBezTo>
                  <a:pt x="502159" y="46744"/>
                  <a:pt x="504505" y="44922"/>
                  <a:pt x="507243" y="43230"/>
                </a:cubicBezTo>
                <a:close/>
              </a:path>
            </a:pathLst>
          </a:custGeom>
          <a:solidFill>
            <a:srgbClr val="56C0C1"/>
          </a:solidFill>
          <a:ln>
            <a:noFill/>
          </a:ln>
        </p:spPr>
      </p:sp>
      <p:grpSp>
        <p:nvGrpSpPr>
          <p:cNvPr id="22" name="组合 21"/>
          <p:cNvGrpSpPr/>
          <p:nvPr/>
        </p:nvGrpSpPr>
        <p:grpSpPr>
          <a:xfrm>
            <a:off x="875030" y="1903730"/>
            <a:ext cx="2606040" cy="829310"/>
            <a:chOff x="1378" y="2998"/>
            <a:chExt cx="4104" cy="1306"/>
          </a:xfrm>
        </p:grpSpPr>
        <p:sp>
          <p:nvSpPr>
            <p:cNvPr id="17" name="矩形 16"/>
            <p:cNvSpPr/>
            <p:nvPr/>
          </p:nvSpPr>
          <p:spPr>
            <a:xfrm>
              <a:off x="1378" y="2998"/>
              <a:ext cx="4105" cy="1306"/>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24" name="文本框 23"/>
            <p:cNvSpPr txBox="1"/>
            <p:nvPr/>
          </p:nvSpPr>
          <p:spPr>
            <a:xfrm flipH="1">
              <a:off x="1562" y="2998"/>
              <a:ext cx="3921" cy="1307"/>
            </a:xfrm>
            <a:prstGeom prst="rect">
              <a:avLst/>
            </a:prstGeom>
            <a:noFill/>
            <a:ln w="9525">
              <a:noFill/>
              <a:miter/>
            </a:ln>
            <a:effectLst>
              <a:outerShdw sx="999" sy="999" algn="ctr" rotWithShape="0">
                <a:srgbClr val="000000"/>
              </a:outerShdw>
            </a:effectLst>
          </p:spPr>
          <p:txBody>
            <a:bodyPr wrap="square" anchor="t">
              <a:spAutoFit/>
            </a:bodyPr>
            <a:lstStyle/>
            <a:p>
              <a:r>
                <a:rPr lang="en-US" alt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(1)</a:t>
              </a:r>
              <a:r>
                <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捉住幼儿兴趣点形成主题内容</a:t>
              </a:r>
              <a:endPar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grpSp>
      <p:grpSp>
        <p:nvGrpSpPr>
          <p:cNvPr id="23" name="组合 22"/>
          <p:cNvGrpSpPr/>
          <p:nvPr/>
        </p:nvGrpSpPr>
        <p:grpSpPr>
          <a:xfrm>
            <a:off x="703580" y="4212590"/>
            <a:ext cx="2432050" cy="920750"/>
            <a:chOff x="1108" y="6634"/>
            <a:chExt cx="3830" cy="1450"/>
          </a:xfrm>
        </p:grpSpPr>
        <p:sp>
          <p:nvSpPr>
            <p:cNvPr id="16" name="矩形 15"/>
            <p:cNvSpPr/>
            <p:nvPr/>
          </p:nvSpPr>
          <p:spPr>
            <a:xfrm>
              <a:off x="1108" y="6634"/>
              <a:ext cx="3731" cy="145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25" name="文本框 24"/>
            <p:cNvSpPr txBox="1"/>
            <p:nvPr/>
          </p:nvSpPr>
          <p:spPr>
            <a:xfrm flipH="1">
              <a:off x="1108" y="6706"/>
              <a:ext cx="3831" cy="1307"/>
            </a:xfrm>
            <a:prstGeom prst="rect">
              <a:avLst/>
            </a:prstGeom>
            <a:noFill/>
            <a:ln w="9525">
              <a:noFill/>
              <a:miter/>
            </a:ln>
            <a:effectLst>
              <a:outerShdw sx="999" sy="999" algn="ctr" rotWithShape="0">
                <a:srgbClr val="000000"/>
              </a:outerShdw>
            </a:effectLst>
          </p:spPr>
          <p:txBody>
            <a:bodyPr wrap="square" anchor="t">
              <a:spAutoFit/>
            </a:bodyPr>
            <a:lstStyle/>
            <a:p>
              <a:r>
                <a:rPr lang="en-US" alt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(2)</a:t>
              </a:r>
              <a:r>
                <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结合节日、季节形成主题内容</a:t>
              </a:r>
              <a:endPar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grpSp>
      <p:sp>
        <p:nvSpPr>
          <p:cNvPr id="30" name="文本框 29"/>
          <p:cNvSpPr txBox="1"/>
          <p:nvPr/>
        </p:nvSpPr>
        <p:spPr>
          <a:xfrm flipH="1">
            <a:off x="5200650" y="2997200"/>
            <a:ext cx="1875155" cy="82994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4800" b="1">
                <a:solidFill>
                  <a:srgbClr val="56C0C1"/>
                </a:solidFill>
                <a:latin typeface="华文楷体" panose="02010600040101010101" charset="-122"/>
                <a:ea typeface="华文楷体" panose="02010600040101010101" charset="-122"/>
                <a:sym typeface="Arial" panose="020B0604020202020204" pitchFamily="34" charset="0"/>
              </a:rPr>
              <a:t>选择</a:t>
            </a:r>
            <a:endParaRPr lang="zh-CN" altLang="en-US" sz="4800" b="1">
              <a:solidFill>
                <a:srgbClr val="56C0C1"/>
              </a:solidFill>
              <a:latin typeface="华文楷体" panose="02010600040101010101" charset="-122"/>
              <a:ea typeface="华文楷体" panose="02010600040101010101" charset="-122"/>
              <a:sym typeface="Arial" panose="020B0604020202020204" pitchFamily="34" charset="0"/>
            </a:endParaRPr>
          </a:p>
        </p:txBody>
      </p:sp>
      <p:sp>
        <p:nvSpPr>
          <p:cNvPr id="2" name="文本框 1"/>
          <p:cNvSpPr txBox="1"/>
          <p:nvPr/>
        </p:nvSpPr>
        <p:spPr>
          <a:xfrm>
            <a:off x="273050" y="567690"/>
            <a:ext cx="6228080" cy="521970"/>
          </a:xfrm>
          <a:prstGeom prst="rect">
            <a:avLst/>
          </a:prstGeom>
          <a:noFill/>
        </p:spPr>
        <p:txBody>
          <a:bodyPr wrap="none" rtlCol="0">
            <a:spAutoFit/>
          </a:bodyPr>
          <a:p>
            <a:pPr algn="just"/>
            <a:r>
              <a:rPr lang="zh-CN" sz="28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（一）主题活动课程内容的选择与拓展</a:t>
            </a:r>
            <a:endParaRPr lang="zh-CN" altLang="en-US" sz="28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grpSp>
        <p:nvGrpSpPr>
          <p:cNvPr id="13" name="组合 12"/>
          <p:cNvGrpSpPr/>
          <p:nvPr/>
        </p:nvGrpSpPr>
        <p:grpSpPr>
          <a:xfrm>
            <a:off x="7795895" y="5088255"/>
            <a:ext cx="3718560" cy="908050"/>
            <a:chOff x="12606" y="7113"/>
            <a:chExt cx="5856" cy="1430"/>
          </a:xfrm>
        </p:grpSpPr>
        <p:sp>
          <p:nvSpPr>
            <p:cNvPr id="3" name="矩形 2"/>
            <p:cNvSpPr/>
            <p:nvPr/>
          </p:nvSpPr>
          <p:spPr>
            <a:xfrm>
              <a:off x="12606" y="7113"/>
              <a:ext cx="5737" cy="14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Light" panose="020B0502040204020203" pitchFamily="34" charset="-122"/>
                <a:ea typeface="微软雅黑 Light" panose="020B0502040204020203" pitchFamily="34" charset="-122"/>
              </a:endParaRPr>
            </a:p>
          </p:txBody>
        </p:sp>
        <p:sp>
          <p:nvSpPr>
            <p:cNvPr id="5" name="文本框 4"/>
            <p:cNvSpPr txBox="1"/>
            <p:nvPr/>
          </p:nvSpPr>
          <p:spPr>
            <a:xfrm flipH="1">
              <a:off x="12620" y="7175"/>
              <a:ext cx="5843" cy="1307"/>
            </a:xfrm>
            <a:prstGeom prst="rect">
              <a:avLst/>
            </a:prstGeom>
            <a:noFill/>
            <a:ln w="9525">
              <a:noFill/>
              <a:miter/>
            </a:ln>
            <a:effectLst>
              <a:outerShdw sx="999" sy="999" algn="ctr" rotWithShape="0">
                <a:srgbClr val="000000"/>
              </a:outerShdw>
            </a:effectLst>
          </p:spPr>
          <p:txBody>
            <a:bodyPr wrap="square" anchor="t">
              <a:spAutoFit/>
            </a:bodyPr>
            <a:p>
              <a:r>
                <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(5)把握当今社会热点事件形成主题内容</a:t>
              </a:r>
              <a:endPar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环形 5"/>
          <p:cNvSpPr/>
          <p:nvPr/>
        </p:nvSpPr>
        <p:spPr>
          <a:xfrm rot="18400596">
            <a:off x="4432854" y="1507490"/>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7" name="箭头: 环形 6"/>
          <p:cNvSpPr/>
          <p:nvPr/>
        </p:nvSpPr>
        <p:spPr>
          <a:xfrm rot="3439039">
            <a:off x="6395936" y="1519419"/>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8" name="箭头: 环形 7"/>
          <p:cNvSpPr/>
          <p:nvPr/>
        </p:nvSpPr>
        <p:spPr>
          <a:xfrm rot="14234552">
            <a:off x="4432854" y="3754391"/>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9" name="箭头: 环形 8"/>
          <p:cNvSpPr/>
          <p:nvPr/>
        </p:nvSpPr>
        <p:spPr>
          <a:xfrm rot="7520202">
            <a:off x="6395936" y="3766320"/>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8208645" y="2811145"/>
            <a:ext cx="3642995" cy="90868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1" name="矩形 10"/>
          <p:cNvSpPr/>
          <p:nvPr/>
        </p:nvSpPr>
        <p:spPr>
          <a:xfrm>
            <a:off x="8333740" y="1073785"/>
            <a:ext cx="3070225" cy="84328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flipH="1">
            <a:off x="8274050" y="1073785"/>
            <a:ext cx="3189605" cy="829945"/>
          </a:xfrm>
          <a:prstGeom prst="rect">
            <a:avLst/>
          </a:prstGeom>
          <a:noFill/>
          <a:ln w="9525">
            <a:noFill/>
            <a:miter/>
          </a:ln>
          <a:effectLst>
            <a:outerShdw sx="999" sy="999" algn="ctr" rotWithShape="0">
              <a:srgbClr val="000000"/>
            </a:outerShdw>
          </a:effectLst>
        </p:spPr>
        <p:txBody>
          <a:bodyPr wrap="square" anchor="t">
            <a:spAutoFit/>
          </a:bodyPr>
          <a:lstStyle/>
          <a:p>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（3）注入新鲜元素</a:t>
            </a:r>
            <a:r>
              <a:rPr 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a:t>
            </a:r>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拓展主题课程内容</a:t>
            </a:r>
            <a:endPar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
        <p:nvSpPr>
          <p:cNvPr id="15" name="文本框 14"/>
          <p:cNvSpPr txBox="1"/>
          <p:nvPr/>
        </p:nvSpPr>
        <p:spPr>
          <a:xfrm flipH="1">
            <a:off x="8174990" y="2834005"/>
            <a:ext cx="3710305" cy="829945"/>
          </a:xfrm>
          <a:prstGeom prst="rect">
            <a:avLst/>
          </a:prstGeom>
          <a:noFill/>
          <a:ln w="9525">
            <a:noFill/>
            <a:miter/>
          </a:ln>
          <a:effectLst>
            <a:outerShdw sx="999" sy="999" algn="ctr" rotWithShape="0">
              <a:srgbClr val="000000"/>
            </a:outerShdw>
          </a:effectLst>
        </p:spPr>
        <p:txBody>
          <a:bodyPr wrap="square" anchor="t">
            <a:spAutoFit/>
          </a:bodyPr>
          <a:lstStyle/>
          <a:p>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（4）结合环境创设</a:t>
            </a:r>
            <a:r>
              <a:rPr 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a:t>
            </a:r>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拓展主题课程内容</a:t>
            </a:r>
            <a:endPar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
        <p:nvSpPr>
          <p:cNvPr id="16" name="矩形 15"/>
          <p:cNvSpPr/>
          <p:nvPr/>
        </p:nvSpPr>
        <p:spPr>
          <a:xfrm>
            <a:off x="766445" y="4166235"/>
            <a:ext cx="2972435" cy="99568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7" name="矩形 16"/>
          <p:cNvSpPr/>
          <p:nvPr/>
        </p:nvSpPr>
        <p:spPr>
          <a:xfrm>
            <a:off x="875030" y="1903730"/>
            <a:ext cx="2864485" cy="9074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8" name="letter_100718"/>
          <p:cNvSpPr>
            <a:spLocks noChangeAspect="1"/>
          </p:cNvSpPr>
          <p:nvPr/>
        </p:nvSpPr>
        <p:spPr bwMode="auto">
          <a:xfrm>
            <a:off x="4402873" y="3013413"/>
            <a:ext cx="709965" cy="626220"/>
          </a:xfrm>
          <a:custGeom>
            <a:avLst/>
            <a:gdLst>
              <a:gd name="connsiteX0" fmla="*/ 210948 w 608415"/>
              <a:gd name="connsiteY0" fmla="*/ 351029 h 536649"/>
              <a:gd name="connsiteX1" fmla="*/ 67141 w 608415"/>
              <a:gd name="connsiteY1" fmla="*/ 495537 h 536649"/>
              <a:gd name="connsiteX2" fmla="*/ 541274 w 608415"/>
              <a:gd name="connsiteY2" fmla="*/ 495537 h 536649"/>
              <a:gd name="connsiteX3" fmla="*/ 397467 w 608415"/>
              <a:gd name="connsiteY3" fmla="*/ 351029 h 536649"/>
              <a:gd name="connsiteX4" fmla="*/ 313426 w 608415"/>
              <a:gd name="connsiteY4" fmla="*/ 392909 h 536649"/>
              <a:gd name="connsiteX5" fmla="*/ 304208 w 608415"/>
              <a:gd name="connsiteY5" fmla="*/ 395056 h 536649"/>
              <a:gd name="connsiteX6" fmla="*/ 294989 w 608415"/>
              <a:gd name="connsiteY6" fmla="*/ 392909 h 536649"/>
              <a:gd name="connsiteX7" fmla="*/ 567239 w 608415"/>
              <a:gd name="connsiteY7" fmla="*/ 266196 h 536649"/>
              <a:gd name="connsiteX8" fmla="*/ 436184 w 608415"/>
              <a:gd name="connsiteY8" fmla="*/ 331700 h 536649"/>
              <a:gd name="connsiteX9" fmla="*/ 567239 w 608415"/>
              <a:gd name="connsiteY9" fmla="*/ 463322 h 536649"/>
              <a:gd name="connsiteX10" fmla="*/ 41176 w 608415"/>
              <a:gd name="connsiteY10" fmla="*/ 266196 h 536649"/>
              <a:gd name="connsiteX11" fmla="*/ 41176 w 608415"/>
              <a:gd name="connsiteY11" fmla="*/ 463322 h 536649"/>
              <a:gd name="connsiteX12" fmla="*/ 172231 w 608415"/>
              <a:gd name="connsiteY12" fmla="*/ 331700 h 536649"/>
              <a:gd name="connsiteX13" fmla="*/ 233361 w 608415"/>
              <a:gd name="connsiteY13" fmla="*/ 247754 h 536649"/>
              <a:gd name="connsiteX14" fmla="*/ 375055 w 608415"/>
              <a:gd name="connsiteY14" fmla="*/ 247754 h 536649"/>
              <a:gd name="connsiteX15" fmla="*/ 395802 w 608415"/>
              <a:gd name="connsiteY15" fmla="*/ 268324 h 536649"/>
              <a:gd name="connsiteX16" fmla="*/ 375055 w 608415"/>
              <a:gd name="connsiteY16" fmla="*/ 288894 h 536649"/>
              <a:gd name="connsiteX17" fmla="*/ 233361 w 608415"/>
              <a:gd name="connsiteY17" fmla="*/ 288894 h 536649"/>
              <a:gd name="connsiteX18" fmla="*/ 212614 w 608415"/>
              <a:gd name="connsiteY18" fmla="*/ 268324 h 536649"/>
              <a:gd name="connsiteX19" fmla="*/ 233361 w 608415"/>
              <a:gd name="connsiteY19" fmla="*/ 247754 h 536649"/>
              <a:gd name="connsiteX20" fmla="*/ 509471 w 608415"/>
              <a:gd name="connsiteY20" fmla="*/ 199925 h 536649"/>
              <a:gd name="connsiteX21" fmla="*/ 509471 w 608415"/>
              <a:gd name="connsiteY21" fmla="*/ 249015 h 536649"/>
              <a:gd name="connsiteX22" fmla="*/ 548649 w 608415"/>
              <a:gd name="connsiteY22" fmla="*/ 229379 h 536649"/>
              <a:gd name="connsiteX23" fmla="*/ 98944 w 608415"/>
              <a:gd name="connsiteY23" fmla="*/ 199925 h 536649"/>
              <a:gd name="connsiteX24" fmla="*/ 59766 w 608415"/>
              <a:gd name="connsiteY24" fmla="*/ 229379 h 536649"/>
              <a:gd name="connsiteX25" fmla="*/ 98944 w 608415"/>
              <a:gd name="connsiteY25" fmla="*/ 249015 h 536649"/>
              <a:gd name="connsiteX26" fmla="*/ 233361 w 608415"/>
              <a:gd name="connsiteY26" fmla="*/ 176906 h 536649"/>
              <a:gd name="connsiteX27" fmla="*/ 375055 w 608415"/>
              <a:gd name="connsiteY27" fmla="*/ 176906 h 536649"/>
              <a:gd name="connsiteX28" fmla="*/ 395802 w 608415"/>
              <a:gd name="connsiteY28" fmla="*/ 197470 h 536649"/>
              <a:gd name="connsiteX29" fmla="*/ 375055 w 608415"/>
              <a:gd name="connsiteY29" fmla="*/ 218187 h 536649"/>
              <a:gd name="connsiteX30" fmla="*/ 233361 w 608415"/>
              <a:gd name="connsiteY30" fmla="*/ 218187 h 536649"/>
              <a:gd name="connsiteX31" fmla="*/ 212614 w 608415"/>
              <a:gd name="connsiteY31" fmla="*/ 197470 h 536649"/>
              <a:gd name="connsiteX32" fmla="*/ 233361 w 608415"/>
              <a:gd name="connsiteY32" fmla="*/ 176906 h 536649"/>
              <a:gd name="connsiteX33" fmla="*/ 140888 w 608415"/>
              <a:gd name="connsiteY33" fmla="*/ 116013 h 536649"/>
              <a:gd name="connsiteX34" fmla="*/ 140888 w 608415"/>
              <a:gd name="connsiteY34" fmla="*/ 270031 h 536649"/>
              <a:gd name="connsiteX35" fmla="*/ 304208 w 608415"/>
              <a:gd name="connsiteY35" fmla="*/ 351489 h 536649"/>
              <a:gd name="connsiteX36" fmla="*/ 467527 w 608415"/>
              <a:gd name="connsiteY36" fmla="*/ 270031 h 536649"/>
              <a:gd name="connsiteX37" fmla="*/ 467527 w 608415"/>
              <a:gd name="connsiteY37" fmla="*/ 116013 h 536649"/>
              <a:gd name="connsiteX38" fmla="*/ 304208 w 608415"/>
              <a:gd name="connsiteY38" fmla="*/ 46367 h 536649"/>
              <a:gd name="connsiteX39" fmla="*/ 266105 w 608415"/>
              <a:gd name="connsiteY39" fmla="*/ 74900 h 536649"/>
              <a:gd name="connsiteX40" fmla="*/ 342310 w 608415"/>
              <a:gd name="connsiteY40" fmla="*/ 74900 h 536649"/>
              <a:gd name="connsiteX41" fmla="*/ 304208 w 608415"/>
              <a:gd name="connsiteY41" fmla="*/ 0 h 536649"/>
              <a:gd name="connsiteX42" fmla="*/ 316652 w 608415"/>
              <a:gd name="connsiteY42" fmla="*/ 4027 h 536649"/>
              <a:gd name="connsiteX43" fmla="*/ 410987 w 608415"/>
              <a:gd name="connsiteY43" fmla="*/ 74900 h 536649"/>
              <a:gd name="connsiteX44" fmla="*/ 488422 w 608415"/>
              <a:gd name="connsiteY44" fmla="*/ 74900 h 536649"/>
              <a:gd name="connsiteX45" fmla="*/ 509471 w 608415"/>
              <a:gd name="connsiteY45" fmla="*/ 95456 h 536649"/>
              <a:gd name="connsiteX46" fmla="*/ 509471 w 608415"/>
              <a:gd name="connsiteY46" fmla="*/ 148535 h 536649"/>
              <a:gd name="connsiteX47" fmla="*/ 600118 w 608415"/>
              <a:gd name="connsiteY47" fmla="*/ 216493 h 536649"/>
              <a:gd name="connsiteX48" fmla="*/ 608415 w 608415"/>
              <a:gd name="connsiteY48" fmla="*/ 232907 h 536649"/>
              <a:gd name="connsiteX49" fmla="*/ 608415 w 608415"/>
              <a:gd name="connsiteY49" fmla="*/ 516093 h 536649"/>
              <a:gd name="connsiteX50" fmla="*/ 587827 w 608415"/>
              <a:gd name="connsiteY50" fmla="*/ 536649 h 536649"/>
              <a:gd name="connsiteX51" fmla="*/ 20588 w 608415"/>
              <a:gd name="connsiteY51" fmla="*/ 536649 h 536649"/>
              <a:gd name="connsiteX52" fmla="*/ 0 w 608415"/>
              <a:gd name="connsiteY52" fmla="*/ 516093 h 536649"/>
              <a:gd name="connsiteX53" fmla="*/ 0 w 608415"/>
              <a:gd name="connsiteY53" fmla="*/ 232907 h 536649"/>
              <a:gd name="connsiteX54" fmla="*/ 8297 w 608415"/>
              <a:gd name="connsiteY54" fmla="*/ 216493 h 536649"/>
              <a:gd name="connsiteX55" fmla="*/ 98944 w 608415"/>
              <a:gd name="connsiteY55" fmla="*/ 148535 h 536649"/>
              <a:gd name="connsiteX56" fmla="*/ 98944 w 608415"/>
              <a:gd name="connsiteY56" fmla="*/ 95456 h 536649"/>
              <a:gd name="connsiteX57" fmla="*/ 119993 w 608415"/>
              <a:gd name="connsiteY57" fmla="*/ 74900 h 536649"/>
              <a:gd name="connsiteX58" fmla="*/ 197428 w 608415"/>
              <a:gd name="connsiteY58" fmla="*/ 74900 h 536649"/>
              <a:gd name="connsiteX59" fmla="*/ 291763 w 608415"/>
              <a:gd name="connsiteY59" fmla="*/ 4027 h 536649"/>
              <a:gd name="connsiteX60" fmla="*/ 304208 w 608415"/>
              <a:gd name="connsiteY60"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8415" h="536649">
                <a:moveTo>
                  <a:pt x="210948" y="351029"/>
                </a:moveTo>
                <a:lnTo>
                  <a:pt x="67141" y="495537"/>
                </a:lnTo>
                <a:lnTo>
                  <a:pt x="541274" y="495537"/>
                </a:lnTo>
                <a:lnTo>
                  <a:pt x="397467" y="351029"/>
                </a:lnTo>
                <a:lnTo>
                  <a:pt x="313426" y="392909"/>
                </a:lnTo>
                <a:cubicBezTo>
                  <a:pt x="310507" y="394443"/>
                  <a:pt x="307434" y="395056"/>
                  <a:pt x="304208" y="395056"/>
                </a:cubicBezTo>
                <a:cubicBezTo>
                  <a:pt x="300981" y="395056"/>
                  <a:pt x="297908" y="394443"/>
                  <a:pt x="294989" y="392909"/>
                </a:cubicBezTo>
                <a:close/>
                <a:moveTo>
                  <a:pt x="567239" y="266196"/>
                </a:moveTo>
                <a:lnTo>
                  <a:pt x="436184" y="331700"/>
                </a:lnTo>
                <a:lnTo>
                  <a:pt x="567239" y="463322"/>
                </a:lnTo>
                <a:close/>
                <a:moveTo>
                  <a:pt x="41176" y="266196"/>
                </a:moveTo>
                <a:lnTo>
                  <a:pt x="41176" y="463322"/>
                </a:lnTo>
                <a:lnTo>
                  <a:pt x="172231" y="331700"/>
                </a:lnTo>
                <a:close/>
                <a:moveTo>
                  <a:pt x="233361" y="247754"/>
                </a:moveTo>
                <a:lnTo>
                  <a:pt x="375055" y="247754"/>
                </a:lnTo>
                <a:cubicBezTo>
                  <a:pt x="386581" y="247754"/>
                  <a:pt x="395802" y="256965"/>
                  <a:pt x="395802" y="268324"/>
                </a:cubicBezTo>
                <a:cubicBezTo>
                  <a:pt x="395802" y="279684"/>
                  <a:pt x="386581" y="288894"/>
                  <a:pt x="375055" y="288894"/>
                </a:cubicBezTo>
                <a:lnTo>
                  <a:pt x="233361" y="288894"/>
                </a:lnTo>
                <a:cubicBezTo>
                  <a:pt x="221835" y="288894"/>
                  <a:pt x="212614" y="279684"/>
                  <a:pt x="212614" y="268324"/>
                </a:cubicBezTo>
                <a:cubicBezTo>
                  <a:pt x="212614" y="256965"/>
                  <a:pt x="221835" y="247754"/>
                  <a:pt x="233361" y="247754"/>
                </a:cubicBezTo>
                <a:close/>
                <a:moveTo>
                  <a:pt x="509471" y="199925"/>
                </a:moveTo>
                <a:lnTo>
                  <a:pt x="509471" y="249015"/>
                </a:lnTo>
                <a:lnTo>
                  <a:pt x="548649" y="229379"/>
                </a:lnTo>
                <a:close/>
                <a:moveTo>
                  <a:pt x="98944" y="199925"/>
                </a:moveTo>
                <a:lnTo>
                  <a:pt x="59766" y="229379"/>
                </a:lnTo>
                <a:lnTo>
                  <a:pt x="98944" y="249015"/>
                </a:lnTo>
                <a:close/>
                <a:moveTo>
                  <a:pt x="233361" y="176906"/>
                </a:moveTo>
                <a:lnTo>
                  <a:pt x="375055" y="176906"/>
                </a:lnTo>
                <a:cubicBezTo>
                  <a:pt x="386581" y="176906"/>
                  <a:pt x="395802" y="186114"/>
                  <a:pt x="395802" y="197470"/>
                </a:cubicBezTo>
                <a:cubicBezTo>
                  <a:pt x="395802" y="208979"/>
                  <a:pt x="386581" y="218187"/>
                  <a:pt x="375055" y="218187"/>
                </a:cubicBezTo>
                <a:lnTo>
                  <a:pt x="233361" y="218187"/>
                </a:lnTo>
                <a:cubicBezTo>
                  <a:pt x="221835" y="218187"/>
                  <a:pt x="212614" y="208979"/>
                  <a:pt x="212614" y="197470"/>
                </a:cubicBezTo>
                <a:cubicBezTo>
                  <a:pt x="212614" y="186114"/>
                  <a:pt x="221835" y="176906"/>
                  <a:pt x="233361" y="176906"/>
                </a:cubicBezTo>
                <a:close/>
                <a:moveTo>
                  <a:pt x="140888" y="116013"/>
                </a:moveTo>
                <a:lnTo>
                  <a:pt x="140888" y="270031"/>
                </a:lnTo>
                <a:lnTo>
                  <a:pt x="304208" y="351489"/>
                </a:lnTo>
                <a:lnTo>
                  <a:pt x="467527" y="270031"/>
                </a:lnTo>
                <a:lnTo>
                  <a:pt x="467527" y="116013"/>
                </a:lnTo>
                <a:close/>
                <a:moveTo>
                  <a:pt x="304208" y="46367"/>
                </a:moveTo>
                <a:lnTo>
                  <a:pt x="266105" y="74900"/>
                </a:lnTo>
                <a:lnTo>
                  <a:pt x="342310" y="74900"/>
                </a:lnTo>
                <a:close/>
                <a:moveTo>
                  <a:pt x="304208" y="0"/>
                </a:moveTo>
                <a:cubicBezTo>
                  <a:pt x="308586" y="0"/>
                  <a:pt x="312965" y="1343"/>
                  <a:pt x="316652" y="4027"/>
                </a:cubicBezTo>
                <a:lnTo>
                  <a:pt x="410987" y="74900"/>
                </a:lnTo>
                <a:lnTo>
                  <a:pt x="488422" y="74900"/>
                </a:lnTo>
                <a:cubicBezTo>
                  <a:pt x="500099" y="74900"/>
                  <a:pt x="509471" y="84104"/>
                  <a:pt x="509471" y="95456"/>
                </a:cubicBezTo>
                <a:lnTo>
                  <a:pt x="509471" y="148535"/>
                </a:lnTo>
                <a:lnTo>
                  <a:pt x="600118" y="216493"/>
                </a:lnTo>
                <a:cubicBezTo>
                  <a:pt x="605342" y="220328"/>
                  <a:pt x="608415" y="226464"/>
                  <a:pt x="608415" y="232907"/>
                </a:cubicBezTo>
                <a:lnTo>
                  <a:pt x="608415" y="516093"/>
                </a:lnTo>
                <a:cubicBezTo>
                  <a:pt x="608415" y="527445"/>
                  <a:pt x="599197" y="536649"/>
                  <a:pt x="587827" y="536649"/>
                </a:cubicBezTo>
                <a:lnTo>
                  <a:pt x="20588" y="536649"/>
                </a:lnTo>
                <a:cubicBezTo>
                  <a:pt x="9218" y="536649"/>
                  <a:pt x="0" y="527445"/>
                  <a:pt x="0" y="516093"/>
                </a:cubicBezTo>
                <a:lnTo>
                  <a:pt x="0" y="232907"/>
                </a:lnTo>
                <a:cubicBezTo>
                  <a:pt x="0" y="226464"/>
                  <a:pt x="3073" y="220328"/>
                  <a:pt x="8297" y="216493"/>
                </a:cubicBezTo>
                <a:lnTo>
                  <a:pt x="98944" y="148535"/>
                </a:lnTo>
                <a:lnTo>
                  <a:pt x="98944" y="95456"/>
                </a:lnTo>
                <a:cubicBezTo>
                  <a:pt x="98944" y="84104"/>
                  <a:pt x="108316" y="74900"/>
                  <a:pt x="119993" y="74900"/>
                </a:cubicBezTo>
                <a:lnTo>
                  <a:pt x="197428" y="74900"/>
                </a:lnTo>
                <a:lnTo>
                  <a:pt x="291763" y="4027"/>
                </a:lnTo>
                <a:cubicBezTo>
                  <a:pt x="295450" y="1343"/>
                  <a:pt x="299829" y="0"/>
                  <a:pt x="304208" y="0"/>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19" name="reading-quran_84646"/>
          <p:cNvSpPr>
            <a:spLocks noChangeAspect="1"/>
          </p:cNvSpPr>
          <p:nvPr/>
        </p:nvSpPr>
        <p:spPr bwMode="auto">
          <a:xfrm>
            <a:off x="5692559" y="1653855"/>
            <a:ext cx="831963" cy="578490"/>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20" name="map_320107"/>
          <p:cNvSpPr>
            <a:spLocks noChangeAspect="1"/>
          </p:cNvSpPr>
          <p:nvPr/>
        </p:nvSpPr>
        <p:spPr bwMode="auto">
          <a:xfrm>
            <a:off x="7152341" y="2997386"/>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
        <p:nvSpPr>
          <p:cNvPr id="21" name="wrench-and-bolt-tool-and-screwdriver-outline_28386"/>
          <p:cNvSpPr>
            <a:spLocks noChangeAspect="1"/>
          </p:cNvSpPr>
          <p:nvPr/>
        </p:nvSpPr>
        <p:spPr bwMode="auto">
          <a:xfrm>
            <a:off x="5774724" y="4377830"/>
            <a:ext cx="726693" cy="710632"/>
          </a:xfrm>
          <a:custGeom>
            <a:avLst/>
            <a:gdLst>
              <a:gd name="connsiteX0" fmla="*/ 480240 w 608551"/>
              <a:gd name="connsiteY0" fmla="*/ 438791 h 595102"/>
              <a:gd name="connsiteX1" fmla="*/ 509306 w 608551"/>
              <a:gd name="connsiteY1" fmla="*/ 467959 h 595102"/>
              <a:gd name="connsiteX2" fmla="*/ 498618 w 608551"/>
              <a:gd name="connsiteY2" fmla="*/ 507675 h 595102"/>
              <a:gd name="connsiteX3" fmla="*/ 458865 w 608551"/>
              <a:gd name="connsiteY3" fmla="*/ 518352 h 595102"/>
              <a:gd name="connsiteX4" fmla="*/ 429799 w 608551"/>
              <a:gd name="connsiteY4" fmla="*/ 489184 h 595102"/>
              <a:gd name="connsiteX5" fmla="*/ 440357 w 608551"/>
              <a:gd name="connsiteY5" fmla="*/ 449468 h 595102"/>
              <a:gd name="connsiteX6" fmla="*/ 480631 w 608551"/>
              <a:gd name="connsiteY6" fmla="*/ 419389 h 595102"/>
              <a:gd name="connsiteX7" fmla="*/ 430320 w 608551"/>
              <a:gd name="connsiteY7" fmla="*/ 432801 h 595102"/>
              <a:gd name="connsiteX8" fmla="*/ 423803 w 608551"/>
              <a:gd name="connsiteY8" fmla="*/ 439442 h 595102"/>
              <a:gd name="connsiteX9" fmla="*/ 410248 w 608551"/>
              <a:gd name="connsiteY9" fmla="*/ 489575 h 595102"/>
              <a:gd name="connsiteX10" fmla="*/ 412725 w 608551"/>
              <a:gd name="connsiteY10" fmla="*/ 498560 h 595102"/>
              <a:gd name="connsiteX11" fmla="*/ 449480 w 608551"/>
              <a:gd name="connsiteY11" fmla="*/ 535280 h 595102"/>
              <a:gd name="connsiteX12" fmla="*/ 456128 w 608551"/>
              <a:gd name="connsiteY12" fmla="*/ 538015 h 595102"/>
              <a:gd name="connsiteX13" fmla="*/ 458474 w 608551"/>
              <a:gd name="connsiteY13" fmla="*/ 537755 h 595102"/>
              <a:gd name="connsiteX14" fmla="*/ 508785 w 608551"/>
              <a:gd name="connsiteY14" fmla="*/ 524342 h 595102"/>
              <a:gd name="connsiteX15" fmla="*/ 515302 w 608551"/>
              <a:gd name="connsiteY15" fmla="*/ 517701 h 595102"/>
              <a:gd name="connsiteX16" fmla="*/ 528727 w 608551"/>
              <a:gd name="connsiteY16" fmla="*/ 467568 h 595102"/>
              <a:gd name="connsiteX17" fmla="*/ 526381 w 608551"/>
              <a:gd name="connsiteY17" fmla="*/ 458583 h 595102"/>
              <a:gd name="connsiteX18" fmla="*/ 489625 w 608551"/>
              <a:gd name="connsiteY18" fmla="*/ 421863 h 595102"/>
              <a:gd name="connsiteX19" fmla="*/ 480631 w 608551"/>
              <a:gd name="connsiteY19" fmla="*/ 419389 h 595102"/>
              <a:gd name="connsiteX20" fmla="*/ 262289 w 608551"/>
              <a:gd name="connsiteY20" fmla="*/ 382032 h 595102"/>
              <a:gd name="connsiteX21" fmla="*/ 131665 w 608551"/>
              <a:gd name="connsiteY21" fmla="*/ 512451 h 595102"/>
              <a:gd name="connsiteX22" fmla="*/ 131665 w 608551"/>
              <a:gd name="connsiteY22" fmla="*/ 525597 h 595102"/>
              <a:gd name="connsiteX23" fmla="*/ 138313 w 608551"/>
              <a:gd name="connsiteY23" fmla="*/ 528331 h 595102"/>
              <a:gd name="connsiteX24" fmla="*/ 144832 w 608551"/>
              <a:gd name="connsiteY24" fmla="*/ 525597 h 595102"/>
              <a:gd name="connsiteX25" fmla="*/ 275456 w 608551"/>
              <a:gd name="connsiteY25" fmla="*/ 395178 h 595102"/>
              <a:gd name="connsiteX26" fmla="*/ 275456 w 608551"/>
              <a:gd name="connsiteY26" fmla="*/ 382032 h 595102"/>
              <a:gd name="connsiteX27" fmla="*/ 262289 w 608551"/>
              <a:gd name="connsiteY27" fmla="*/ 382032 h 595102"/>
              <a:gd name="connsiteX28" fmla="*/ 239085 w 608551"/>
              <a:gd name="connsiteY28" fmla="*/ 358864 h 595102"/>
              <a:gd name="connsiteX29" fmla="*/ 108460 w 608551"/>
              <a:gd name="connsiteY29" fmla="*/ 489283 h 595102"/>
              <a:gd name="connsiteX30" fmla="*/ 108460 w 608551"/>
              <a:gd name="connsiteY30" fmla="*/ 502559 h 595102"/>
              <a:gd name="connsiteX31" fmla="*/ 115109 w 608551"/>
              <a:gd name="connsiteY31" fmla="*/ 505293 h 595102"/>
              <a:gd name="connsiteX32" fmla="*/ 121757 w 608551"/>
              <a:gd name="connsiteY32" fmla="*/ 502559 h 595102"/>
              <a:gd name="connsiteX33" fmla="*/ 252382 w 608551"/>
              <a:gd name="connsiteY33" fmla="*/ 372140 h 595102"/>
              <a:gd name="connsiteX34" fmla="*/ 252382 w 608551"/>
              <a:gd name="connsiteY34" fmla="*/ 358864 h 595102"/>
              <a:gd name="connsiteX35" fmla="*/ 239085 w 608551"/>
              <a:gd name="connsiteY35" fmla="*/ 358864 h 595102"/>
              <a:gd name="connsiteX36" fmla="*/ 212751 w 608551"/>
              <a:gd name="connsiteY36" fmla="*/ 332572 h 595102"/>
              <a:gd name="connsiteX37" fmla="*/ 82127 w 608551"/>
              <a:gd name="connsiteY37" fmla="*/ 462991 h 595102"/>
              <a:gd name="connsiteX38" fmla="*/ 82127 w 608551"/>
              <a:gd name="connsiteY38" fmla="*/ 476137 h 595102"/>
              <a:gd name="connsiteX39" fmla="*/ 88645 w 608551"/>
              <a:gd name="connsiteY39" fmla="*/ 478870 h 595102"/>
              <a:gd name="connsiteX40" fmla="*/ 95293 w 608551"/>
              <a:gd name="connsiteY40" fmla="*/ 476137 h 595102"/>
              <a:gd name="connsiteX41" fmla="*/ 225918 w 608551"/>
              <a:gd name="connsiteY41" fmla="*/ 345718 h 595102"/>
              <a:gd name="connsiteX42" fmla="*/ 225918 w 608551"/>
              <a:gd name="connsiteY42" fmla="*/ 332572 h 595102"/>
              <a:gd name="connsiteX43" fmla="*/ 212751 w 608551"/>
              <a:gd name="connsiteY43" fmla="*/ 332572 h 595102"/>
              <a:gd name="connsiteX44" fmla="*/ 560431 w 608551"/>
              <a:gd name="connsiteY44" fmla="*/ 1969 h 595102"/>
              <a:gd name="connsiteX45" fmla="*/ 572816 w 608551"/>
              <a:gd name="connsiteY45" fmla="*/ 2750 h 595102"/>
              <a:gd name="connsiteX46" fmla="*/ 605798 w 608551"/>
              <a:gd name="connsiteY46" fmla="*/ 35681 h 595102"/>
              <a:gd name="connsiteX47" fmla="*/ 606580 w 608551"/>
              <a:gd name="connsiteY47" fmla="*/ 48046 h 595102"/>
              <a:gd name="connsiteX48" fmla="*/ 565255 w 608551"/>
              <a:gd name="connsiteY48" fmla="*/ 101020 h 595102"/>
              <a:gd name="connsiteX49" fmla="*/ 559519 w 608551"/>
              <a:gd name="connsiteY49" fmla="*/ 108309 h 595102"/>
              <a:gd name="connsiteX50" fmla="*/ 529796 w 608551"/>
              <a:gd name="connsiteY50" fmla="*/ 120544 h 595102"/>
              <a:gd name="connsiteX51" fmla="*/ 507504 w 608551"/>
              <a:gd name="connsiteY51" fmla="*/ 114036 h 595102"/>
              <a:gd name="connsiteX52" fmla="*/ 344158 w 608551"/>
              <a:gd name="connsiteY52" fmla="*/ 277125 h 595102"/>
              <a:gd name="connsiteX53" fmla="*/ 387178 w 608551"/>
              <a:gd name="connsiteY53" fmla="*/ 319947 h 595102"/>
              <a:gd name="connsiteX54" fmla="*/ 389524 w 608551"/>
              <a:gd name="connsiteY54" fmla="*/ 325153 h 595102"/>
              <a:gd name="connsiteX55" fmla="*/ 432544 w 608551"/>
              <a:gd name="connsiteY55" fmla="*/ 367975 h 595102"/>
              <a:gd name="connsiteX56" fmla="*/ 469568 w 608551"/>
              <a:gd name="connsiteY56" fmla="*/ 361988 h 595102"/>
              <a:gd name="connsiteX57" fmla="*/ 552218 w 608551"/>
              <a:gd name="connsiteY57" fmla="*/ 396090 h 595102"/>
              <a:gd name="connsiteX58" fmla="*/ 586374 w 608551"/>
              <a:gd name="connsiteY58" fmla="*/ 478610 h 595102"/>
              <a:gd name="connsiteX59" fmla="*/ 552218 w 608551"/>
              <a:gd name="connsiteY59" fmla="*/ 561000 h 595102"/>
              <a:gd name="connsiteX60" fmla="*/ 469568 w 608551"/>
              <a:gd name="connsiteY60" fmla="*/ 595102 h 595102"/>
              <a:gd name="connsiteX61" fmla="*/ 386917 w 608551"/>
              <a:gd name="connsiteY61" fmla="*/ 561000 h 595102"/>
              <a:gd name="connsiteX62" fmla="*/ 358889 w 608551"/>
              <a:gd name="connsiteY62" fmla="*/ 441645 h 595102"/>
              <a:gd name="connsiteX63" fmla="*/ 318737 w 608551"/>
              <a:gd name="connsiteY63" fmla="*/ 401556 h 595102"/>
              <a:gd name="connsiteX64" fmla="*/ 169601 w 608551"/>
              <a:gd name="connsiteY64" fmla="*/ 550327 h 595102"/>
              <a:gd name="connsiteX65" fmla="*/ 113414 w 608551"/>
              <a:gd name="connsiteY65" fmla="*/ 573626 h 595102"/>
              <a:gd name="connsiteX66" fmla="*/ 57358 w 608551"/>
              <a:gd name="connsiteY66" fmla="*/ 550327 h 595102"/>
              <a:gd name="connsiteX67" fmla="*/ 34022 w 608551"/>
              <a:gd name="connsiteY67" fmla="*/ 494229 h 595102"/>
              <a:gd name="connsiteX68" fmla="*/ 57358 w 608551"/>
              <a:gd name="connsiteY68" fmla="*/ 438261 h 595102"/>
              <a:gd name="connsiteX69" fmla="*/ 206363 w 608551"/>
              <a:gd name="connsiteY69" fmla="*/ 289360 h 595102"/>
              <a:gd name="connsiteX70" fmla="*/ 153696 w 608551"/>
              <a:gd name="connsiteY70" fmla="*/ 236776 h 595102"/>
              <a:gd name="connsiteX71" fmla="*/ 116543 w 608551"/>
              <a:gd name="connsiteY71" fmla="*/ 242893 h 595102"/>
              <a:gd name="connsiteX72" fmla="*/ 34283 w 608551"/>
              <a:gd name="connsiteY72" fmla="*/ 208922 h 595102"/>
              <a:gd name="connsiteX73" fmla="*/ 8732 w 608551"/>
              <a:gd name="connsiteY73" fmla="*/ 82277 h 595102"/>
              <a:gd name="connsiteX74" fmla="*/ 15511 w 608551"/>
              <a:gd name="connsiteY74" fmla="*/ 76680 h 595102"/>
              <a:gd name="connsiteX75" fmla="*/ 23984 w 608551"/>
              <a:gd name="connsiteY75" fmla="*/ 79154 h 595102"/>
              <a:gd name="connsiteX76" fmla="*/ 77825 w 608551"/>
              <a:gd name="connsiteY76" fmla="*/ 133039 h 595102"/>
              <a:gd name="connsiteX77" fmla="*/ 121105 w 608551"/>
              <a:gd name="connsiteY77" fmla="*/ 130696 h 595102"/>
              <a:gd name="connsiteX78" fmla="*/ 123452 w 608551"/>
              <a:gd name="connsiteY78" fmla="*/ 87484 h 595102"/>
              <a:gd name="connsiteX79" fmla="*/ 69612 w 608551"/>
              <a:gd name="connsiteY79" fmla="*/ 33728 h 595102"/>
              <a:gd name="connsiteX80" fmla="*/ 67004 w 608551"/>
              <a:gd name="connsiteY80" fmla="*/ 25268 h 595102"/>
              <a:gd name="connsiteX81" fmla="*/ 72610 w 608551"/>
              <a:gd name="connsiteY81" fmla="*/ 18500 h 595102"/>
              <a:gd name="connsiteX82" fmla="*/ 116934 w 608551"/>
              <a:gd name="connsiteY82" fmla="*/ 9779 h 595102"/>
              <a:gd name="connsiteX83" fmla="*/ 199454 w 608551"/>
              <a:gd name="connsiteY83" fmla="*/ 44011 h 595102"/>
              <a:gd name="connsiteX84" fmla="*/ 227482 w 608551"/>
              <a:gd name="connsiteY84" fmla="*/ 163236 h 595102"/>
              <a:gd name="connsiteX85" fmla="*/ 282887 w 608551"/>
              <a:gd name="connsiteY85" fmla="*/ 218683 h 595102"/>
              <a:gd name="connsiteX86" fmla="*/ 287971 w 608551"/>
              <a:gd name="connsiteY86" fmla="*/ 221026 h 595102"/>
              <a:gd name="connsiteX87" fmla="*/ 330991 w 608551"/>
              <a:gd name="connsiteY87" fmla="*/ 263979 h 595102"/>
              <a:gd name="connsiteX88" fmla="*/ 494337 w 608551"/>
              <a:gd name="connsiteY88" fmla="*/ 100890 h 595102"/>
              <a:gd name="connsiteX89" fmla="*/ 487819 w 608551"/>
              <a:gd name="connsiteY89" fmla="*/ 78503 h 595102"/>
              <a:gd name="connsiteX90" fmla="*/ 500073 w 608551"/>
              <a:gd name="connsiteY90" fmla="*/ 48827 h 595102"/>
              <a:gd name="connsiteX91" fmla="*/ 507243 w 608551"/>
              <a:gd name="connsiteY91" fmla="*/ 43230 h 59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8551" h="595102">
                <a:moveTo>
                  <a:pt x="480240" y="438791"/>
                </a:moveTo>
                <a:lnTo>
                  <a:pt x="509306" y="467959"/>
                </a:lnTo>
                <a:lnTo>
                  <a:pt x="498618" y="507675"/>
                </a:lnTo>
                <a:lnTo>
                  <a:pt x="458865" y="518352"/>
                </a:lnTo>
                <a:lnTo>
                  <a:pt x="429799" y="489184"/>
                </a:lnTo>
                <a:lnTo>
                  <a:pt x="440357" y="449468"/>
                </a:lnTo>
                <a:close/>
                <a:moveTo>
                  <a:pt x="480631" y="419389"/>
                </a:moveTo>
                <a:lnTo>
                  <a:pt x="430320" y="432801"/>
                </a:lnTo>
                <a:cubicBezTo>
                  <a:pt x="427192" y="433712"/>
                  <a:pt x="424585" y="436186"/>
                  <a:pt x="423803" y="439442"/>
                </a:cubicBezTo>
                <a:lnTo>
                  <a:pt x="410248" y="489575"/>
                </a:lnTo>
                <a:cubicBezTo>
                  <a:pt x="409466" y="492830"/>
                  <a:pt x="410378" y="496216"/>
                  <a:pt x="412725" y="498560"/>
                </a:cubicBezTo>
                <a:lnTo>
                  <a:pt x="449480" y="535280"/>
                </a:lnTo>
                <a:cubicBezTo>
                  <a:pt x="451305" y="537103"/>
                  <a:pt x="453651" y="538015"/>
                  <a:pt x="456128" y="538015"/>
                </a:cubicBezTo>
                <a:cubicBezTo>
                  <a:pt x="456910" y="538015"/>
                  <a:pt x="457692" y="538015"/>
                  <a:pt x="458474" y="537755"/>
                </a:cubicBezTo>
                <a:lnTo>
                  <a:pt x="508785" y="524342"/>
                </a:lnTo>
                <a:cubicBezTo>
                  <a:pt x="511913" y="523431"/>
                  <a:pt x="514520" y="520957"/>
                  <a:pt x="515302" y="517701"/>
                </a:cubicBezTo>
                <a:lnTo>
                  <a:pt x="528727" y="467568"/>
                </a:lnTo>
                <a:cubicBezTo>
                  <a:pt x="529639" y="464313"/>
                  <a:pt x="528727" y="460927"/>
                  <a:pt x="526381" y="458583"/>
                </a:cubicBezTo>
                <a:lnTo>
                  <a:pt x="489625" y="421863"/>
                </a:lnTo>
                <a:cubicBezTo>
                  <a:pt x="487279" y="419519"/>
                  <a:pt x="483890" y="418477"/>
                  <a:pt x="480631" y="419389"/>
                </a:cubicBezTo>
                <a:close/>
                <a:moveTo>
                  <a:pt x="262289" y="382032"/>
                </a:moveTo>
                <a:lnTo>
                  <a:pt x="131665" y="512451"/>
                </a:lnTo>
                <a:cubicBezTo>
                  <a:pt x="128015" y="516096"/>
                  <a:pt x="128015" y="521953"/>
                  <a:pt x="131665" y="525597"/>
                </a:cubicBezTo>
                <a:cubicBezTo>
                  <a:pt x="133490" y="527420"/>
                  <a:pt x="135837" y="528331"/>
                  <a:pt x="138313" y="528331"/>
                </a:cubicBezTo>
                <a:cubicBezTo>
                  <a:pt x="140660" y="528331"/>
                  <a:pt x="143007" y="527420"/>
                  <a:pt x="144832" y="525597"/>
                </a:cubicBezTo>
                <a:lnTo>
                  <a:pt x="275456" y="395178"/>
                </a:lnTo>
                <a:cubicBezTo>
                  <a:pt x="279106" y="391534"/>
                  <a:pt x="279106" y="385677"/>
                  <a:pt x="275456" y="382032"/>
                </a:cubicBezTo>
                <a:cubicBezTo>
                  <a:pt x="271806" y="378388"/>
                  <a:pt x="265940" y="378388"/>
                  <a:pt x="262289" y="382032"/>
                </a:cubicBezTo>
                <a:close/>
                <a:moveTo>
                  <a:pt x="239085" y="358864"/>
                </a:moveTo>
                <a:lnTo>
                  <a:pt x="108460" y="489283"/>
                </a:lnTo>
                <a:cubicBezTo>
                  <a:pt x="104810" y="492928"/>
                  <a:pt x="104810" y="498915"/>
                  <a:pt x="108460" y="502559"/>
                </a:cubicBezTo>
                <a:cubicBezTo>
                  <a:pt x="110285" y="504382"/>
                  <a:pt x="112762" y="505293"/>
                  <a:pt x="115109" y="505293"/>
                </a:cubicBezTo>
                <a:cubicBezTo>
                  <a:pt x="117455" y="505293"/>
                  <a:pt x="119932" y="504382"/>
                  <a:pt x="121757" y="502559"/>
                </a:cubicBezTo>
                <a:lnTo>
                  <a:pt x="252382" y="372140"/>
                </a:lnTo>
                <a:cubicBezTo>
                  <a:pt x="256032" y="368496"/>
                  <a:pt x="256032" y="362509"/>
                  <a:pt x="252382" y="358864"/>
                </a:cubicBezTo>
                <a:cubicBezTo>
                  <a:pt x="248732" y="355220"/>
                  <a:pt x="242735" y="355220"/>
                  <a:pt x="239085" y="358864"/>
                </a:cubicBezTo>
                <a:close/>
                <a:moveTo>
                  <a:pt x="212751" y="332572"/>
                </a:moveTo>
                <a:lnTo>
                  <a:pt x="82127" y="462991"/>
                </a:lnTo>
                <a:cubicBezTo>
                  <a:pt x="78477" y="466636"/>
                  <a:pt x="78477" y="472493"/>
                  <a:pt x="82127" y="476137"/>
                </a:cubicBezTo>
                <a:cubicBezTo>
                  <a:pt x="83952" y="477959"/>
                  <a:pt x="86298" y="478870"/>
                  <a:pt x="88645" y="478870"/>
                </a:cubicBezTo>
                <a:cubicBezTo>
                  <a:pt x="91122" y="478870"/>
                  <a:pt x="93468" y="477959"/>
                  <a:pt x="95293" y="476137"/>
                </a:cubicBezTo>
                <a:lnTo>
                  <a:pt x="225918" y="345718"/>
                </a:lnTo>
                <a:cubicBezTo>
                  <a:pt x="229568" y="342074"/>
                  <a:pt x="229568" y="336217"/>
                  <a:pt x="225918" y="332572"/>
                </a:cubicBezTo>
                <a:cubicBezTo>
                  <a:pt x="222268" y="328928"/>
                  <a:pt x="216401" y="328928"/>
                  <a:pt x="212751" y="332572"/>
                </a:cubicBezTo>
                <a:close/>
                <a:moveTo>
                  <a:pt x="560431" y="1969"/>
                </a:moveTo>
                <a:cubicBezTo>
                  <a:pt x="564082" y="-894"/>
                  <a:pt x="569426" y="-634"/>
                  <a:pt x="572816" y="2750"/>
                </a:cubicBezTo>
                <a:lnTo>
                  <a:pt x="605798" y="35681"/>
                </a:lnTo>
                <a:cubicBezTo>
                  <a:pt x="609187" y="39065"/>
                  <a:pt x="609448" y="44271"/>
                  <a:pt x="606580" y="48046"/>
                </a:cubicBezTo>
                <a:lnTo>
                  <a:pt x="565255" y="101020"/>
                </a:lnTo>
                <a:cubicBezTo>
                  <a:pt x="563430" y="103884"/>
                  <a:pt x="561605" y="106226"/>
                  <a:pt x="559519" y="108309"/>
                </a:cubicBezTo>
                <a:cubicBezTo>
                  <a:pt x="551567" y="116119"/>
                  <a:pt x="541007" y="120544"/>
                  <a:pt x="529796" y="120544"/>
                </a:cubicBezTo>
                <a:cubicBezTo>
                  <a:pt x="521844" y="120544"/>
                  <a:pt x="514152" y="118201"/>
                  <a:pt x="507504" y="114036"/>
                </a:cubicBezTo>
                <a:lnTo>
                  <a:pt x="344158" y="277125"/>
                </a:lnTo>
                <a:lnTo>
                  <a:pt x="387178" y="319947"/>
                </a:lnTo>
                <a:cubicBezTo>
                  <a:pt x="388482" y="321379"/>
                  <a:pt x="389264" y="323201"/>
                  <a:pt x="389524" y="325153"/>
                </a:cubicBezTo>
                <a:lnTo>
                  <a:pt x="432544" y="367975"/>
                </a:lnTo>
                <a:cubicBezTo>
                  <a:pt x="444277" y="364071"/>
                  <a:pt x="456792" y="361988"/>
                  <a:pt x="469568" y="361988"/>
                </a:cubicBezTo>
                <a:cubicBezTo>
                  <a:pt x="500725" y="361988"/>
                  <a:pt x="530057" y="374093"/>
                  <a:pt x="552218" y="396090"/>
                </a:cubicBezTo>
                <a:cubicBezTo>
                  <a:pt x="574250" y="418086"/>
                  <a:pt x="586374" y="447372"/>
                  <a:pt x="586374" y="478610"/>
                </a:cubicBezTo>
                <a:cubicBezTo>
                  <a:pt x="586374" y="509718"/>
                  <a:pt x="574250" y="539004"/>
                  <a:pt x="552218" y="561000"/>
                </a:cubicBezTo>
                <a:cubicBezTo>
                  <a:pt x="530057" y="582997"/>
                  <a:pt x="500725" y="595102"/>
                  <a:pt x="469568" y="595102"/>
                </a:cubicBezTo>
                <a:cubicBezTo>
                  <a:pt x="438411" y="595102"/>
                  <a:pt x="409079" y="582997"/>
                  <a:pt x="386917" y="561000"/>
                </a:cubicBezTo>
                <a:cubicBezTo>
                  <a:pt x="355630" y="529632"/>
                  <a:pt x="344940" y="483426"/>
                  <a:pt x="358889" y="441645"/>
                </a:cubicBezTo>
                <a:lnTo>
                  <a:pt x="318737" y="401556"/>
                </a:lnTo>
                <a:lnTo>
                  <a:pt x="169601" y="550327"/>
                </a:lnTo>
                <a:cubicBezTo>
                  <a:pt x="154609" y="565296"/>
                  <a:pt x="134663" y="573626"/>
                  <a:pt x="113414" y="573626"/>
                </a:cubicBezTo>
                <a:cubicBezTo>
                  <a:pt x="92295" y="573626"/>
                  <a:pt x="72349" y="565296"/>
                  <a:pt x="57358" y="550327"/>
                </a:cubicBezTo>
                <a:cubicBezTo>
                  <a:pt x="42366" y="535359"/>
                  <a:pt x="34022" y="515445"/>
                  <a:pt x="34022" y="494229"/>
                </a:cubicBezTo>
                <a:cubicBezTo>
                  <a:pt x="34022" y="473143"/>
                  <a:pt x="42366" y="453229"/>
                  <a:pt x="57358" y="438261"/>
                </a:cubicBezTo>
                <a:lnTo>
                  <a:pt x="206363" y="289360"/>
                </a:lnTo>
                <a:lnTo>
                  <a:pt x="153696" y="236776"/>
                </a:lnTo>
                <a:cubicBezTo>
                  <a:pt x="141703" y="240810"/>
                  <a:pt x="129318" y="242893"/>
                  <a:pt x="116543" y="242893"/>
                </a:cubicBezTo>
                <a:cubicBezTo>
                  <a:pt x="85516" y="242893"/>
                  <a:pt x="56184" y="230788"/>
                  <a:pt x="34283" y="208922"/>
                </a:cubicBezTo>
                <a:cubicBezTo>
                  <a:pt x="910" y="175601"/>
                  <a:pt x="-9128" y="125880"/>
                  <a:pt x="8732" y="82277"/>
                </a:cubicBezTo>
                <a:cubicBezTo>
                  <a:pt x="9905" y="79414"/>
                  <a:pt x="12382" y="77331"/>
                  <a:pt x="15511" y="76680"/>
                </a:cubicBezTo>
                <a:cubicBezTo>
                  <a:pt x="18640" y="76030"/>
                  <a:pt x="21768" y="77071"/>
                  <a:pt x="23984" y="79154"/>
                </a:cubicBezTo>
                <a:lnTo>
                  <a:pt x="77825" y="133039"/>
                </a:lnTo>
                <a:lnTo>
                  <a:pt x="121105" y="130696"/>
                </a:lnTo>
                <a:lnTo>
                  <a:pt x="123452" y="87484"/>
                </a:lnTo>
                <a:lnTo>
                  <a:pt x="69612" y="33728"/>
                </a:lnTo>
                <a:cubicBezTo>
                  <a:pt x="67396" y="31515"/>
                  <a:pt x="66353" y="28262"/>
                  <a:pt x="67004" y="25268"/>
                </a:cubicBezTo>
                <a:cubicBezTo>
                  <a:pt x="67656" y="22144"/>
                  <a:pt x="69742" y="19671"/>
                  <a:pt x="72610" y="18500"/>
                </a:cubicBezTo>
                <a:cubicBezTo>
                  <a:pt x="86689" y="12773"/>
                  <a:pt x="101551" y="9779"/>
                  <a:pt x="116934" y="9779"/>
                </a:cubicBezTo>
                <a:cubicBezTo>
                  <a:pt x="148091" y="9779"/>
                  <a:pt x="177423" y="21884"/>
                  <a:pt x="199454" y="44011"/>
                </a:cubicBezTo>
                <a:cubicBezTo>
                  <a:pt x="230481" y="74988"/>
                  <a:pt x="241431" y="121585"/>
                  <a:pt x="227482" y="163236"/>
                </a:cubicBezTo>
                <a:lnTo>
                  <a:pt x="282887" y="218683"/>
                </a:lnTo>
                <a:cubicBezTo>
                  <a:pt x="284842" y="218944"/>
                  <a:pt x="286667" y="219725"/>
                  <a:pt x="287971" y="221026"/>
                </a:cubicBezTo>
                <a:lnTo>
                  <a:pt x="330991" y="263979"/>
                </a:lnTo>
                <a:lnTo>
                  <a:pt x="494337" y="100890"/>
                </a:lnTo>
                <a:cubicBezTo>
                  <a:pt x="490165" y="94252"/>
                  <a:pt x="487819" y="86573"/>
                  <a:pt x="487819" y="78503"/>
                </a:cubicBezTo>
                <a:cubicBezTo>
                  <a:pt x="487819" y="67309"/>
                  <a:pt x="492121" y="56766"/>
                  <a:pt x="500073" y="48827"/>
                </a:cubicBezTo>
                <a:cubicBezTo>
                  <a:pt x="502159" y="46744"/>
                  <a:pt x="504505" y="44922"/>
                  <a:pt x="507243" y="43230"/>
                </a:cubicBezTo>
                <a:close/>
              </a:path>
            </a:pathLst>
          </a:custGeom>
          <a:solidFill>
            <a:srgbClr val="56C0C1"/>
          </a:solidFill>
          <a:ln>
            <a:noFill/>
          </a:ln>
        </p:spPr>
      </p:sp>
      <p:sp>
        <p:nvSpPr>
          <p:cNvPr id="24" name="文本框 23"/>
          <p:cNvSpPr txBox="1"/>
          <p:nvPr/>
        </p:nvSpPr>
        <p:spPr>
          <a:xfrm flipH="1">
            <a:off x="875030" y="2004060"/>
            <a:ext cx="2902585" cy="829945"/>
          </a:xfrm>
          <a:prstGeom prst="rect">
            <a:avLst/>
          </a:prstGeom>
          <a:noFill/>
          <a:ln w="9525">
            <a:noFill/>
            <a:miter/>
          </a:ln>
          <a:effectLst>
            <a:outerShdw sx="999" sy="999" algn="ctr" rotWithShape="0">
              <a:srgbClr val="000000"/>
            </a:outerShdw>
          </a:effectLst>
        </p:spPr>
        <p:txBody>
          <a:bodyPr wrap="square" anchor="t">
            <a:spAutoFit/>
          </a:bodyPr>
          <a:lstStyle/>
          <a:p>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（1）依托社区资源</a:t>
            </a:r>
            <a:r>
              <a:rPr 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a:t>
            </a:r>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拓展主题课程内容</a:t>
            </a:r>
            <a:endPar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
        <p:nvSpPr>
          <p:cNvPr id="25" name="文本框 24"/>
          <p:cNvSpPr txBox="1"/>
          <p:nvPr/>
        </p:nvSpPr>
        <p:spPr>
          <a:xfrm flipH="1">
            <a:off x="766445" y="4258310"/>
            <a:ext cx="2890520" cy="829945"/>
          </a:xfrm>
          <a:prstGeom prst="rect">
            <a:avLst/>
          </a:prstGeom>
          <a:noFill/>
          <a:ln w="9525">
            <a:noFill/>
            <a:miter/>
          </a:ln>
          <a:effectLst>
            <a:outerShdw sx="999" sy="999" algn="ctr" rotWithShape="0">
              <a:srgbClr val="000000"/>
            </a:outerShdw>
          </a:effectLst>
        </p:spPr>
        <p:txBody>
          <a:bodyPr wrap="square" anchor="t">
            <a:spAutoFit/>
          </a:bodyPr>
          <a:lstStyle/>
          <a:p>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（2）延伸区域游戏</a:t>
            </a:r>
            <a:r>
              <a:rPr lang="zh-CN"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a:t>
            </a:r>
            <a:r>
              <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拓展主题课程内容</a:t>
            </a:r>
            <a:endParaRPr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
        <p:nvSpPr>
          <p:cNvPr id="30" name="文本框 29"/>
          <p:cNvSpPr txBox="1"/>
          <p:nvPr/>
        </p:nvSpPr>
        <p:spPr>
          <a:xfrm flipH="1">
            <a:off x="5273040" y="3014345"/>
            <a:ext cx="1730375" cy="82994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4800" b="1">
                <a:solidFill>
                  <a:srgbClr val="56C0C1"/>
                </a:solidFill>
                <a:latin typeface="华文楷体" panose="02010600040101010101" charset="-122"/>
                <a:ea typeface="华文楷体" panose="02010600040101010101" charset="-122"/>
                <a:sym typeface="Arial" panose="020B0604020202020204" pitchFamily="34" charset="0"/>
              </a:rPr>
              <a:t>拓展</a:t>
            </a:r>
            <a:endParaRPr lang="zh-CN" altLang="en-US" sz="4800" b="1">
              <a:solidFill>
                <a:srgbClr val="56C0C1"/>
              </a:solidFill>
              <a:latin typeface="华文楷体" panose="02010600040101010101" charset="-122"/>
              <a:ea typeface="华文楷体" panose="02010600040101010101" charset="-122"/>
              <a:sym typeface="Arial" panose="020B0604020202020204" pitchFamily="34" charset="0"/>
            </a:endParaRPr>
          </a:p>
        </p:txBody>
      </p:sp>
      <p:sp>
        <p:nvSpPr>
          <p:cNvPr id="2" name="文本框 1"/>
          <p:cNvSpPr txBox="1"/>
          <p:nvPr/>
        </p:nvSpPr>
        <p:spPr>
          <a:xfrm>
            <a:off x="296545" y="551815"/>
            <a:ext cx="6228080" cy="521970"/>
          </a:xfrm>
          <a:prstGeom prst="rect">
            <a:avLst/>
          </a:prstGeom>
          <a:noFill/>
        </p:spPr>
        <p:txBody>
          <a:bodyPr wrap="none" rtlCol="0">
            <a:spAutoFit/>
          </a:bodyPr>
          <a:p>
            <a:pPr algn="just"/>
            <a:r>
              <a:rPr lang="zh-CN" sz="28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（一）主题活动课程内容的选择与拓展</a:t>
            </a:r>
            <a:endParaRPr lang="zh-CN" altLang="en-US" sz="28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p:txBody>
      </p:sp>
      <p:sp>
        <p:nvSpPr>
          <p:cNvPr id="3" name="矩形 2"/>
          <p:cNvSpPr/>
          <p:nvPr/>
        </p:nvSpPr>
        <p:spPr>
          <a:xfrm>
            <a:off x="7693660" y="4907915"/>
            <a:ext cx="3642995" cy="90868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latin typeface="微软雅黑 Light" panose="020B0502040204020203" pitchFamily="34" charset="-122"/>
              <a:ea typeface="微软雅黑 Light" panose="020B0502040204020203" pitchFamily="34" charset="-122"/>
            </a:endParaRPr>
          </a:p>
        </p:txBody>
      </p:sp>
      <p:sp>
        <p:nvSpPr>
          <p:cNvPr id="5" name="文本框 4"/>
          <p:cNvSpPr txBox="1"/>
          <p:nvPr/>
        </p:nvSpPr>
        <p:spPr>
          <a:xfrm flipH="1">
            <a:off x="7693660" y="4947285"/>
            <a:ext cx="3710305" cy="829945"/>
          </a:xfrm>
          <a:prstGeom prst="rect">
            <a:avLst/>
          </a:prstGeom>
          <a:noFill/>
          <a:ln w="9525">
            <a:noFill/>
            <a:miter/>
          </a:ln>
          <a:effectLst>
            <a:outerShdw sx="999" sy="999" algn="ctr" rotWithShape="0">
              <a:srgbClr val="000000"/>
            </a:outerShdw>
          </a:effectLst>
        </p:spPr>
        <p:txBody>
          <a:bodyPr wrap="square" anchor="t">
            <a:spAutoFit/>
          </a:bodyPr>
          <a:p>
            <a:r>
              <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rPr>
              <a:t>（5）从大主题中拓展到下一级小主题</a:t>
            </a:r>
            <a:endParaRPr lang="zh-CN" altLang="en-US" sz="2400">
              <a:solidFill>
                <a:schemeClr val="bg1"/>
              </a:solidFill>
              <a:latin typeface="华文楷体" panose="02010600040101010101" charset="-122"/>
              <a:ea typeface="华文楷体" panose="02010600040101010101" charset="-122"/>
              <a:cs typeface="华文楷体" panose="0201060004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256540" y="414020"/>
            <a:ext cx="9674860" cy="1322070"/>
          </a:xfrm>
          <a:prstGeom prst="rect">
            <a:avLst/>
          </a:prstGeom>
          <a:noFill/>
          <a:ln w="9525">
            <a:noFill/>
            <a:miter/>
          </a:ln>
          <a:effectLst>
            <a:outerShdw sx="999" sy="999" algn="ctr" rotWithShape="0">
              <a:srgbClr val="000000"/>
            </a:outerShdw>
          </a:effectLst>
        </p:spPr>
        <p:txBody>
          <a:bodyPr wrap="square" lIns="0" rIns="0" anchor="t">
            <a:spAutoFit/>
          </a:bodyPr>
          <a:lstStyle/>
          <a:p>
            <a:pPr algn="just"/>
            <a:r>
              <a:rPr lang="zh-CN" sz="32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rPr>
              <a:t>（二）幼儿园主题活动课程的设计</a:t>
            </a:r>
            <a:endParaRPr lang="zh-CN" sz="3200" dirty="0">
              <a:solidFill>
                <a:schemeClr val="tx1">
                  <a:lumMod val="85000"/>
                  <a:lumOff val="15000"/>
                </a:schemeClr>
              </a:solidFill>
              <a:latin typeface="华文楷体" panose="02010600040101010101" charset="-122"/>
              <a:ea typeface="华文楷体" panose="02010600040101010101" charset="-122"/>
              <a:sym typeface="宋体" panose="02010600030101010101" pitchFamily="2" charset="-122"/>
            </a:endParaRPr>
          </a:p>
          <a:p>
            <a:pPr algn="just"/>
            <a:endParaRPr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algn="just"/>
            <a:endParaRPr sz="24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graphicFrame>
        <p:nvGraphicFramePr>
          <p:cNvPr id="2" name="图示 1"/>
          <p:cNvGraphicFramePr/>
          <p:nvPr/>
        </p:nvGraphicFramePr>
        <p:xfrm>
          <a:off x="466090" y="1736090"/>
          <a:ext cx="11336020" cy="5149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466090" y="1068705"/>
            <a:ext cx="3272790" cy="521970"/>
          </a:xfrm>
          <a:prstGeom prst="rect">
            <a:avLst/>
          </a:prstGeom>
          <a:noFill/>
        </p:spPr>
        <p:txBody>
          <a:bodyPr wrap="square" rtlCol="0">
            <a:spAutoFit/>
          </a:bodyPr>
          <a:p>
            <a:r>
              <a:rPr sz="28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1.制作主题网的过程</a:t>
            </a:r>
            <a:endParaRPr lang="zh-CN" altLang="en-US" sz="28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
        <p:nvSpPr>
          <p:cNvPr id="3" name="文本框 2"/>
          <p:cNvSpPr txBox="1"/>
          <p:nvPr/>
        </p:nvSpPr>
        <p:spPr>
          <a:xfrm>
            <a:off x="466090" y="2520315"/>
            <a:ext cx="2205990" cy="521970"/>
          </a:xfrm>
          <a:prstGeom prst="rect">
            <a:avLst/>
          </a:prstGeom>
          <a:noFill/>
        </p:spPr>
        <p:txBody>
          <a:bodyPr wrap="none" rtlCol="0" anchor="t">
            <a:spAutoFit/>
          </a:bodyPr>
          <a:p>
            <a:r>
              <a:rPr sz="28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2.设计主题网</a:t>
            </a:r>
            <a:endParaRPr lang="zh-CN" altLang="en-US" sz="28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pic>
        <p:nvPicPr>
          <p:cNvPr id="6" name="图片 -2147482622" descr="tmp_share_1582095822047"/>
          <p:cNvPicPr>
            <a:picLocks noChangeAspect="1"/>
          </p:cNvPicPr>
          <p:nvPr/>
        </p:nvPicPr>
        <p:blipFill>
          <a:blip r:embed="rId6"/>
          <a:stretch>
            <a:fillRect/>
          </a:stretch>
        </p:blipFill>
        <p:spPr>
          <a:xfrm>
            <a:off x="3877945" y="2520315"/>
            <a:ext cx="5632450" cy="3952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4364355" y="2860675"/>
            <a:ext cx="6794500" cy="66611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4560570" y="2917190"/>
            <a:ext cx="7033260" cy="553720"/>
          </a:xfrm>
          <a:prstGeom prst="rect">
            <a:avLst/>
          </a:prstGeom>
          <a:noFill/>
        </p:spPr>
        <p:txBody>
          <a:bodyPr wrap="square" lIns="0" tIns="0" rIns="0" bIns="0"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36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三、幼儿园主题活动课程的实施</a:t>
            </a:r>
            <a:endParaRPr kumimoji="0" lang="zh-CN" altLang="zh-CN" sz="36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p:nvPr/>
        </p:nvSpPr>
        <p:spPr>
          <a:xfrm flipH="1">
            <a:off x="3911600" y="1290320"/>
            <a:ext cx="6911975" cy="4276725"/>
          </a:xfrm>
          <a:prstGeom prst="rect">
            <a:avLst/>
          </a:prstGeom>
          <a:noFill/>
          <a:ln w="9525">
            <a:noFill/>
            <a:miter/>
          </a:ln>
          <a:effectLst>
            <a:outerShdw sx="999" sy="999" algn="ctr" rotWithShape="0">
              <a:srgbClr val="000000"/>
            </a:outerShdw>
          </a:effectLst>
        </p:spPr>
        <p:txBody>
          <a:bodyPr wrap="square" lIns="0" rIns="0" anchor="t">
            <a:spAutoFit/>
          </a:bodyPr>
          <a:lstStyle/>
          <a:p>
            <a:pPr marL="342900" indent="-342900" algn="just">
              <a:buFont typeface="Wingdings" panose="05000000000000000000" charset="0"/>
              <a:buChar char="Ø"/>
            </a:pPr>
            <a:r>
              <a:rPr lang="zh-CN" sz="2800" dirty="0">
                <a:solidFill>
                  <a:srgbClr val="FF0000"/>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在主题活动的组织实施过程中，教师要特别注意以下问题:</a:t>
            </a:r>
            <a:endParaRPr lang="zh-CN" sz="28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r>
              <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1.发挥幼儿学习的主动性、积极性。</a:t>
            </a:r>
            <a:endPar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r>
              <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2.尽量采用游戏的方式，多提供户外活动的机会。</a:t>
            </a:r>
            <a:endPar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r>
              <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3.课程做到计划性和灵活性相统一：例如主题活动“踩影子”计划在室外进行，由于天气因素，教师就可以灵活地调整方案，将活动放在室内开展“手影游戏”。</a:t>
            </a:r>
            <a:endPar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algn="just"/>
            <a:r>
              <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rPr>
              <a:t>4.注意知识的整合和可利用资源整合：在主题活动中教师要能充分利用幼儿园、家庭、社区和互联网的资源为主题活动服务。</a:t>
            </a:r>
            <a:endParaRPr lang="zh-CN" sz="2400" dirty="0">
              <a:solidFill>
                <a:schemeClr val="tx1">
                  <a:lumMod val="85000"/>
                  <a:lumOff val="15000"/>
                </a:schemeClr>
              </a:solidFill>
              <a:latin typeface="华文楷体" panose="02010600040101010101" charset="-122"/>
              <a:ea typeface="华文楷体" panose="02010600040101010101" charset="-122"/>
              <a:cs typeface="华文楷体" panose="02010600040101010101"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p:sp>
        <p:nvSpPr>
          <p:cNvPr id="2" name="文本框 1"/>
          <p:cNvSpPr txBox="1"/>
          <p:nvPr/>
        </p:nvSpPr>
        <p:spPr>
          <a:xfrm>
            <a:off x="1310005" y="311785"/>
            <a:ext cx="1200150" cy="706755"/>
          </a:xfrm>
          <a:prstGeom prst="rect">
            <a:avLst/>
          </a:prstGeom>
          <a:noFill/>
        </p:spPr>
        <p:txBody>
          <a:bodyPr wrap="none" rtlCol="0">
            <a:spAutoFit/>
          </a:bodyPr>
          <a:p>
            <a:r>
              <a:rPr lang="zh-CN" altLang="en-US" sz="4000" b="1">
                <a:latin typeface="华文楷体" panose="02010600040101010101" charset="-122"/>
                <a:ea typeface="华文楷体" panose="02010600040101010101" charset="-122"/>
              </a:rPr>
              <a:t>总结</a:t>
            </a:r>
            <a:endParaRPr lang="zh-CN" altLang="en-US" sz="4000" b="1">
              <a:latin typeface="华文楷体" panose="02010600040101010101" charset="-122"/>
              <a:ea typeface="华文楷体" panose="02010600040101010101" charset="-122"/>
            </a:endParaRPr>
          </a:p>
        </p:txBody>
      </p:sp>
      <p:pic>
        <p:nvPicPr>
          <p:cNvPr id="25" name="图片 24" descr="C:\Users\samsung\Desktop\捕获.PNG捕获"/>
          <p:cNvPicPr>
            <a:picLocks noChangeAspect="1"/>
          </p:cNvPicPr>
          <p:nvPr/>
        </p:nvPicPr>
        <p:blipFill>
          <a:blip r:embed="rId1"/>
          <a:srcRect/>
          <a:stretch>
            <a:fillRect/>
          </a:stretch>
        </p:blipFill>
        <p:spPr>
          <a:xfrm>
            <a:off x="1157605" y="1018540"/>
            <a:ext cx="9725660" cy="51943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5221796" y="2875103"/>
            <a:ext cx="5605581" cy="1107996"/>
          </a:xfrm>
          <a:prstGeom prst="rect">
            <a:avLst/>
          </a:prstGeom>
          <a:noFill/>
        </p:spPr>
        <p:txBody>
          <a:bodyPr wrap="square" lIns="0" tIns="0" rIns="0" bIns="0" rtlCol="0">
            <a:spAutoFit/>
          </a:bodyPr>
          <a:lstStyle/>
          <a:p>
            <a:pPr>
              <a:defRPr/>
            </a:pPr>
            <a:r>
              <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rPr>
              <a:t>THANK YOU</a:t>
            </a:r>
            <a:endPar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153025" y="3742055"/>
            <a:ext cx="5500370" cy="77851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610860" y="3823970"/>
            <a:ext cx="4584700" cy="67691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44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rPr>
              <a:t>幼儿园课程的分类</a:t>
            </a:r>
            <a:endParaRPr kumimoji="0" lang="zh-CN" altLang="zh-CN" sz="4400" i="0" u="none" strike="noStrike" kern="1200" cap="none" spc="0" normalizeH="0" baseline="0" noProof="1">
              <a:ln>
                <a:noFill/>
              </a:ln>
              <a:solidFill>
                <a:schemeClr val="bg1"/>
              </a:solidFill>
              <a:effectLst/>
              <a:uLnTx/>
              <a:uFillTx/>
              <a:latin typeface="华文楷体" panose="02010600040101010101" charset="-122"/>
              <a:ea typeface="华文楷体" panose="02010600040101010101" charset="-122"/>
              <a:cs typeface="+mn-cs"/>
              <a:sym typeface="微软雅黑" panose="020B0503020204020204" charset="-122"/>
            </a:endParaRPr>
          </a:p>
        </p:txBody>
      </p:sp>
      <p:sp>
        <p:nvSpPr>
          <p:cNvPr id="14" name="TextBox 25"/>
          <p:cNvSpPr txBox="1"/>
          <p:nvPr/>
        </p:nvSpPr>
        <p:spPr>
          <a:xfrm flipH="1">
            <a:off x="6126616" y="2270645"/>
            <a:ext cx="3130281" cy="1015365"/>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zh-CN" altLang="en-US" sz="6600" noProof="1">
                <a:solidFill>
                  <a:schemeClr val="tx1">
                    <a:lumMod val="85000"/>
                    <a:lumOff val="15000"/>
                  </a:schemeClr>
                </a:solidFill>
                <a:latin typeface="华文楷体" panose="02010600040101010101" charset="-122"/>
                <a:ea typeface="华文楷体" panose="02010600040101010101" charset="-122"/>
                <a:sym typeface="微软雅黑" panose="020B0503020204020204" charset="-122"/>
              </a:rPr>
              <a:t>第一节</a:t>
            </a:r>
            <a:endParaRPr kumimoji="0" lang="zh-CN" altLang="en-US" sz="6600" b="0" i="0" u="none" strike="noStrike" kern="1200" cap="none" spc="0" normalizeH="0" baseline="0" noProof="1">
              <a:ln>
                <a:noFill/>
              </a:ln>
              <a:solidFill>
                <a:schemeClr val="tx1">
                  <a:lumMod val="85000"/>
                  <a:lumOff val="15000"/>
                </a:schemeClr>
              </a:solidFill>
              <a:effectLst/>
              <a:uLnTx/>
              <a:uFillTx/>
              <a:latin typeface="华文楷体" panose="02010600040101010101" charset="-122"/>
              <a:ea typeface="华文楷体" panose="02010600040101010101" charset="-122"/>
              <a:sym typeface="微软雅黑" panose="020B0503020204020204" charset="-122"/>
            </a:endParaRPr>
          </a:p>
        </p:txBody>
      </p:sp>
      <p:grpSp>
        <p:nvGrpSpPr>
          <p:cNvPr id="16" name="组合 15"/>
          <p:cNvGrpSpPr/>
          <p:nvPr/>
        </p:nvGrpSpPr>
        <p:grpSpPr>
          <a:xfrm>
            <a:off x="7300819" y="34776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4705" y="676910"/>
            <a:ext cx="6278880" cy="583565"/>
          </a:xfrm>
          <a:prstGeom prst="rect">
            <a:avLst/>
          </a:prstGeom>
          <a:noFill/>
        </p:spPr>
        <p:txBody>
          <a:bodyPr wrap="none" rtlCol="0">
            <a:spAutoFit/>
          </a:bodyPr>
          <a:p>
            <a:pPr algn="l"/>
            <a:r>
              <a:rPr lang="zh-CN" altLang="en-US" sz="3200">
                <a:solidFill>
                  <a:schemeClr val="tx1"/>
                </a:solidFill>
                <a:latin typeface="华文楷体" panose="02010600040101010101" charset="-122"/>
                <a:ea typeface="华文楷体" panose="02010600040101010101" charset="-122"/>
              </a:rPr>
              <a:t>一、依据课程内容的设计方式分类</a:t>
            </a:r>
            <a:endParaRPr lang="zh-CN" altLang="en-US" sz="3200">
              <a:solidFill>
                <a:schemeClr val="tx1"/>
              </a:solidFill>
              <a:latin typeface="华文楷体" panose="02010600040101010101" charset="-122"/>
              <a:ea typeface="华文楷体" panose="02010600040101010101" charset="-122"/>
            </a:endParaRPr>
          </a:p>
        </p:txBody>
      </p:sp>
      <p:grpSp>
        <p:nvGrpSpPr>
          <p:cNvPr id="9" name="组合 8"/>
          <p:cNvGrpSpPr/>
          <p:nvPr/>
        </p:nvGrpSpPr>
        <p:grpSpPr>
          <a:xfrm>
            <a:off x="665480" y="1561465"/>
            <a:ext cx="10860405" cy="1938020"/>
            <a:chOff x="735" y="2442"/>
            <a:chExt cx="17103" cy="3052"/>
          </a:xfrm>
        </p:grpSpPr>
        <p:sp>
          <p:nvSpPr>
            <p:cNvPr id="4" name="文本框 3"/>
            <p:cNvSpPr txBox="1"/>
            <p:nvPr/>
          </p:nvSpPr>
          <p:spPr>
            <a:xfrm>
              <a:off x="735" y="3604"/>
              <a:ext cx="3011" cy="1307"/>
            </a:xfrm>
            <a:prstGeom prst="rect">
              <a:avLst/>
            </a:prstGeom>
            <a:noFill/>
          </p:spPr>
          <p:txBody>
            <a:bodyPr wrap="square" rtlCol="0">
              <a:spAutoFit/>
            </a:bodyPr>
            <a:p>
              <a:pPr indent="0" algn="l">
                <a:buFont typeface="Wingdings" panose="05000000000000000000" charset="0"/>
                <a:buNone/>
              </a:pPr>
              <a:r>
                <a:rPr lang="zh-CN" altLang="en-US" sz="2400" b="1">
                  <a:solidFill>
                    <a:srgbClr val="FF0000"/>
                  </a:solidFill>
                  <a:latin typeface="华文楷体" panose="02010600040101010101" charset="-122"/>
                  <a:ea typeface="华文楷体" panose="02010600040101010101" charset="-122"/>
                  <a:cs typeface="华文楷体" panose="02010600040101010101" charset="-122"/>
                </a:rPr>
                <a:t>学科课程</a:t>
              </a:r>
              <a:endParaRPr lang="zh-CN" altLang="en-US" sz="2400">
                <a:latin typeface="华文楷体" panose="02010600040101010101" charset="-122"/>
                <a:ea typeface="华文楷体" panose="02010600040101010101" charset="-122"/>
                <a:cs typeface="华文楷体" panose="02010600040101010101" charset="-122"/>
              </a:endParaRPr>
            </a:p>
            <a:p>
              <a:pPr marL="342900" indent="-342900" algn="l">
                <a:buFont typeface="Wingdings" panose="05000000000000000000" charset="0"/>
                <a:buChar char="Ø"/>
              </a:pPr>
              <a:endParaRPr lang="zh-CN" altLang="en-US" sz="2400">
                <a:latin typeface="华文楷体" panose="02010600040101010101" charset="-122"/>
                <a:ea typeface="华文楷体" panose="02010600040101010101" charset="-122"/>
                <a:cs typeface="华文楷体" panose="02010600040101010101" charset="-122"/>
              </a:endParaRPr>
            </a:p>
          </p:txBody>
        </p:sp>
        <p:sp>
          <p:nvSpPr>
            <p:cNvPr id="11" name="左大括号 10"/>
            <p:cNvSpPr/>
            <p:nvPr/>
          </p:nvSpPr>
          <p:spPr>
            <a:xfrm>
              <a:off x="3079" y="2614"/>
              <a:ext cx="342" cy="2758"/>
            </a:xfrm>
            <a:prstGeom prst="leftBrace">
              <a:avLst>
                <a:gd name="adj1" fmla="val 0"/>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 name="文本框 2"/>
            <p:cNvSpPr txBox="1"/>
            <p:nvPr/>
          </p:nvSpPr>
          <p:spPr>
            <a:xfrm>
              <a:off x="3596" y="2442"/>
              <a:ext cx="14242" cy="3052"/>
            </a:xfrm>
            <a:prstGeom prst="rect">
              <a:avLst/>
            </a:prstGeom>
            <a:noFill/>
          </p:spPr>
          <p:txBody>
            <a:bodyPr wrap="square" rtlCol="0">
              <a:spAutoFit/>
            </a:bodyPr>
            <a:p>
              <a:pPr marL="342900" indent="-342900" algn="l">
                <a:buFont typeface="Wingdings" panose="05000000000000000000" charset="0"/>
                <a:buChar char="Ø"/>
              </a:pPr>
              <a:r>
                <a:rPr lang="zh-CN" altLang="en-US" sz="2000">
                  <a:latin typeface="华文楷体" panose="02010600040101010101" charset="-122"/>
                  <a:ea typeface="华文楷体" panose="02010600040101010101" charset="-122"/>
                  <a:cs typeface="华文楷体" panose="02010600040101010101" charset="-122"/>
                  <a:sym typeface="+mn-ea"/>
                </a:rPr>
                <a:t>是一种以人类各门科学的知识体系为基础，按照学科内在逻辑加以组织而形成的课程。</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cs typeface="华文楷体" panose="02010600040101010101" charset="-122"/>
                  <a:sym typeface="+mn-ea"/>
                </a:rPr>
                <a:t>特点</a:t>
              </a:r>
              <a:r>
                <a:rPr lang="zh-CN" altLang="en-US" sz="2000">
                  <a:latin typeface="华文楷体" panose="02010600040101010101" charset="-122"/>
                  <a:ea typeface="华文楷体" panose="02010600040101010101" charset="-122"/>
                  <a:cs typeface="华文楷体" panose="02010600040101010101" charset="-122"/>
                  <a:sym typeface="+mn-ea"/>
                </a:rPr>
                <a:t>：逻辑性、系统性、简约性</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cs typeface="华文楷体" panose="02010600040101010101" charset="-122"/>
                  <a:sym typeface="+mn-ea"/>
                </a:rPr>
                <a:t>优点</a:t>
              </a:r>
              <a:r>
                <a:rPr lang="zh-CN" altLang="en-US" sz="2000">
                  <a:latin typeface="华文楷体" panose="02010600040101010101" charset="-122"/>
                  <a:ea typeface="华文楷体" panose="02010600040101010101" charset="-122"/>
                  <a:cs typeface="华文楷体" panose="02010600040101010101" charset="-122"/>
                  <a:sym typeface="+mn-ea"/>
                </a:rPr>
                <a:t>：有利于知识的学习和巩固，同时也便于教学设计和管理。</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cs typeface="华文楷体" panose="02010600040101010101" charset="-122"/>
                  <a:sym typeface="+mn-ea"/>
                </a:rPr>
                <a:t>不足</a:t>
              </a:r>
              <a:r>
                <a:rPr lang="zh-CN" altLang="en-US" sz="2000">
                  <a:latin typeface="华文楷体" panose="02010600040101010101" charset="-122"/>
                  <a:ea typeface="华文楷体" panose="02010600040101010101" charset="-122"/>
                  <a:cs typeface="华文楷体" panose="02010600040101010101" charset="-122"/>
                  <a:sym typeface="+mn-ea"/>
                </a:rPr>
                <a:t>：1.缺乏内在的整合性，忽视知识的联系性，割裂了儿童的理解力。</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Wingdings" panose="05000000000000000000" charset="0"/>
                <a:buNone/>
              </a:pPr>
              <a:r>
                <a:rPr lang="zh-CN" altLang="en-US" sz="2000">
                  <a:latin typeface="华文楷体" panose="02010600040101010101" charset="-122"/>
                  <a:ea typeface="华文楷体" panose="02010600040101010101" charset="-122"/>
                  <a:cs typeface="华文楷体" panose="02010600040101010101" charset="-122"/>
                  <a:sym typeface="+mn-ea"/>
                </a:rPr>
                <a:t>            2.忽视儿童的动机和已有经验，容易脱离儿童的兴趣和生活实际。</a:t>
              </a: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grpSp>
      <p:grpSp>
        <p:nvGrpSpPr>
          <p:cNvPr id="8" name="组合 7"/>
          <p:cNvGrpSpPr/>
          <p:nvPr/>
        </p:nvGrpSpPr>
        <p:grpSpPr>
          <a:xfrm>
            <a:off x="690245" y="3914775"/>
            <a:ext cx="10835640" cy="1938020"/>
            <a:chOff x="598" y="6799"/>
            <a:chExt cx="17064" cy="3052"/>
          </a:xfrm>
        </p:grpSpPr>
        <p:sp>
          <p:nvSpPr>
            <p:cNvPr id="5" name="文本框 4"/>
            <p:cNvSpPr txBox="1"/>
            <p:nvPr/>
          </p:nvSpPr>
          <p:spPr>
            <a:xfrm>
              <a:off x="3746" y="6799"/>
              <a:ext cx="13916" cy="3052"/>
            </a:xfrm>
            <a:prstGeom prst="rect">
              <a:avLst/>
            </a:prstGeom>
            <a:noFill/>
          </p:spPr>
          <p:txBody>
            <a:bodyPr wrap="square" rtlCol="0" anchor="t">
              <a:spAutoFit/>
            </a:bodyPr>
            <a:p>
              <a:pPr marL="342900" indent="-342900" algn="l">
                <a:buFont typeface="Wingdings" panose="05000000000000000000" charset="0"/>
                <a:buChar char="Ø"/>
              </a:pPr>
              <a:r>
                <a:rPr lang="zh-CN" altLang="en-US" sz="2000">
                  <a:latin typeface="华文楷体" panose="02010600040101010101" charset="-122"/>
                  <a:ea typeface="华文楷体" panose="02010600040101010101" charset="-122"/>
                  <a:cs typeface="华文楷体" panose="02010600040101010101" charset="-122"/>
                  <a:sym typeface="+mn-ea"/>
                </a:rPr>
                <a:t>活动课程又称经验课程，是从学生的兴趣和需要出发，以学习者为中心，按照各种实践活动类型和特定活动方式而设计的课程类型。</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cs typeface="华文楷体" panose="02010600040101010101" charset="-122"/>
                  <a:sym typeface="+mn-ea"/>
                </a:rPr>
                <a:t>优点</a:t>
              </a:r>
              <a:r>
                <a:rPr lang="zh-CN" altLang="en-US" sz="2000">
                  <a:latin typeface="华文楷体" panose="02010600040101010101" charset="-122"/>
                  <a:ea typeface="华文楷体" panose="02010600040101010101" charset="-122"/>
                  <a:cs typeface="华文楷体" panose="02010600040101010101" charset="-122"/>
                  <a:sym typeface="+mn-ea"/>
                </a:rPr>
                <a:t>：能较好地照顾学生的兴趣和爱好，密切联系生活实际，调动学生学习的积极性，丰富学生的经验，培养学生的实践能力。</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cs typeface="华文楷体" panose="02010600040101010101" charset="-122"/>
                  <a:sym typeface="+mn-ea"/>
                </a:rPr>
                <a:t>不足</a:t>
              </a:r>
              <a:r>
                <a:rPr lang="zh-CN" altLang="en-US" sz="2000">
                  <a:latin typeface="华文楷体" panose="02010600040101010101" charset="-122"/>
                  <a:ea typeface="华文楷体" panose="02010600040101010101" charset="-122"/>
                  <a:cs typeface="华文楷体" panose="02010600040101010101" charset="-122"/>
                  <a:sym typeface="+mn-ea"/>
                </a:rPr>
                <a:t>：过分夸大了学生的经验，忽视知识本身的逻辑顺序，忽视教育中的社会目标，不利于人类文化遗产的传授，学生难以获得系统的科学文化知识。</a:t>
              </a: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sp>
          <p:nvSpPr>
            <p:cNvPr id="6" name="文本框 5"/>
            <p:cNvSpPr txBox="1"/>
            <p:nvPr/>
          </p:nvSpPr>
          <p:spPr>
            <a:xfrm>
              <a:off x="598" y="7901"/>
              <a:ext cx="2212" cy="725"/>
            </a:xfrm>
            <a:prstGeom prst="rect">
              <a:avLst/>
            </a:prstGeom>
            <a:noFill/>
          </p:spPr>
          <p:txBody>
            <a:bodyPr wrap="none" rtlCol="0" anchor="t">
              <a:spAutoFit/>
            </a:bodyPr>
            <a:p>
              <a:r>
                <a:rPr lang="zh-CN" altLang="en-US" sz="2400" b="1">
                  <a:solidFill>
                    <a:srgbClr val="FF0000"/>
                  </a:solidFill>
                  <a:latin typeface="华文楷体" panose="02010600040101010101" charset="-122"/>
                  <a:ea typeface="华文楷体" panose="02010600040101010101" charset="-122"/>
                  <a:cs typeface="华文楷体" panose="02010600040101010101" charset="-122"/>
                  <a:sym typeface="+mn-ea"/>
                </a:rPr>
                <a:t>活动课程</a:t>
              </a:r>
              <a:endParaRPr lang="zh-CN" altLang="en-US" sz="24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7" name="左大括号 6"/>
            <p:cNvSpPr/>
            <p:nvPr/>
          </p:nvSpPr>
          <p:spPr>
            <a:xfrm>
              <a:off x="3079" y="6799"/>
              <a:ext cx="342" cy="2930"/>
            </a:xfrm>
            <a:prstGeom prst="leftBrace">
              <a:avLst>
                <a:gd name="adj1" fmla="val 0"/>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4705" y="676910"/>
            <a:ext cx="6278880" cy="583565"/>
          </a:xfrm>
          <a:prstGeom prst="rect">
            <a:avLst/>
          </a:prstGeom>
          <a:noFill/>
        </p:spPr>
        <p:txBody>
          <a:bodyPr wrap="none" rtlCol="0">
            <a:spAutoFit/>
          </a:bodyPr>
          <a:p>
            <a:pPr algn="l"/>
            <a:r>
              <a:rPr lang="zh-CN" altLang="en-US" sz="3200">
                <a:latin typeface="华文楷体" panose="02010600040101010101" charset="-122"/>
                <a:ea typeface="华文楷体" panose="02010600040101010101" charset="-122"/>
                <a:sym typeface="+mn-ea"/>
              </a:rPr>
              <a:t>二、依据课程内容的组织形式划分</a:t>
            </a:r>
            <a:endParaRPr lang="zh-CN" altLang="en-US" sz="3200">
              <a:solidFill>
                <a:schemeClr val="tx1"/>
              </a:solidFill>
              <a:latin typeface="华文楷体" panose="02010600040101010101" charset="-122"/>
              <a:ea typeface="华文楷体" panose="02010600040101010101" charset="-122"/>
            </a:endParaRPr>
          </a:p>
        </p:txBody>
      </p:sp>
      <p:grpSp>
        <p:nvGrpSpPr>
          <p:cNvPr id="9" name="组合 8"/>
          <p:cNvGrpSpPr/>
          <p:nvPr/>
        </p:nvGrpSpPr>
        <p:grpSpPr>
          <a:xfrm>
            <a:off x="513080" y="1583055"/>
            <a:ext cx="11050905" cy="2245360"/>
            <a:chOff x="735" y="2442"/>
            <a:chExt cx="17403" cy="3536"/>
          </a:xfrm>
        </p:grpSpPr>
        <p:sp>
          <p:nvSpPr>
            <p:cNvPr id="4" name="文本框 3"/>
            <p:cNvSpPr txBox="1"/>
            <p:nvPr/>
          </p:nvSpPr>
          <p:spPr>
            <a:xfrm>
              <a:off x="735" y="3604"/>
              <a:ext cx="3011" cy="725"/>
            </a:xfrm>
            <a:prstGeom prst="rect">
              <a:avLst/>
            </a:prstGeom>
            <a:noFill/>
          </p:spPr>
          <p:txBody>
            <a:bodyPr wrap="square" rtlCol="0">
              <a:spAutoFit/>
            </a:bodyPr>
            <a:p>
              <a:pPr indent="0" algn="l">
                <a:buFont typeface="Wingdings" panose="05000000000000000000" charset="0"/>
                <a:buNone/>
              </a:pPr>
              <a:r>
                <a:rPr lang="zh-CN" altLang="en-US" sz="2400" b="1">
                  <a:solidFill>
                    <a:srgbClr val="FF0000"/>
                  </a:solidFill>
                  <a:latin typeface="华文楷体" panose="02010600040101010101" charset="-122"/>
                  <a:ea typeface="华文楷体" panose="02010600040101010101" charset="-122"/>
                  <a:sym typeface="+mn-ea"/>
                </a:rPr>
                <a:t>分科课程</a:t>
              </a:r>
              <a:endParaRPr lang="zh-CN" altLang="en-US" sz="2400">
                <a:latin typeface="华文楷体" panose="02010600040101010101" charset="-122"/>
                <a:ea typeface="华文楷体" panose="02010600040101010101" charset="-122"/>
                <a:cs typeface="华文楷体" panose="02010600040101010101" charset="-122"/>
              </a:endParaRPr>
            </a:p>
          </p:txBody>
        </p:sp>
        <p:sp>
          <p:nvSpPr>
            <p:cNvPr id="11" name="左大括号 10"/>
            <p:cNvSpPr/>
            <p:nvPr/>
          </p:nvSpPr>
          <p:spPr>
            <a:xfrm>
              <a:off x="3079" y="2614"/>
              <a:ext cx="342" cy="2758"/>
            </a:xfrm>
            <a:prstGeom prst="leftBrace">
              <a:avLst>
                <a:gd name="adj1" fmla="val 0"/>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 name="文本框 2"/>
            <p:cNvSpPr txBox="1"/>
            <p:nvPr/>
          </p:nvSpPr>
          <p:spPr>
            <a:xfrm>
              <a:off x="3596" y="2442"/>
              <a:ext cx="14542" cy="3536"/>
            </a:xfrm>
            <a:prstGeom prst="rect">
              <a:avLst/>
            </a:prstGeom>
            <a:noFill/>
          </p:spPr>
          <p:txBody>
            <a:bodyPr wrap="square" rtlCol="0">
              <a:spAutoFit/>
            </a:bodyPr>
            <a:p>
              <a:pPr marL="342900" indent="-342900" algn="l">
                <a:buFont typeface="Wingdings" panose="05000000000000000000" charset="0"/>
                <a:buChar char="Ø"/>
              </a:pPr>
              <a:r>
                <a:rPr lang="zh-CN" altLang="en-US" sz="2000">
                  <a:latin typeface="华文楷体" panose="02010600040101010101" charset="-122"/>
                  <a:ea typeface="华文楷体" panose="02010600040101010101" charset="-122"/>
                  <a:sym typeface="+mn-ea"/>
                </a:rPr>
                <a:t>分科课程实际上就是学科课程，因为学科课程是分门别类进行设置的。</a:t>
              </a:r>
              <a:endParaRPr lang="zh-CN" altLang="en-US" sz="2000">
                <a:latin typeface="华文楷体" panose="02010600040101010101" charset="-122"/>
                <a:ea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sym typeface="+mn-ea"/>
                </a:rPr>
                <a:t>优点</a:t>
              </a:r>
              <a:r>
                <a:rPr lang="zh-CN" altLang="en-US" sz="2000">
                  <a:latin typeface="华文楷体" panose="02010600040101010101" charset="-122"/>
                  <a:ea typeface="华文楷体" panose="02010600040101010101" charset="-122"/>
                  <a:sym typeface="+mn-ea"/>
                </a:rPr>
                <a:t>：注重将科学知识加以系统组织，使教材按一定的逻辑顺序加以编排，注重儿童在学习过程中对知识和技能的掌握，有利于学生获得系统的知识。</a:t>
              </a:r>
              <a:endParaRPr lang="zh-CN" altLang="en-US" sz="2000">
                <a:latin typeface="华文楷体" panose="02010600040101010101" charset="-122"/>
                <a:ea typeface="华文楷体" panose="02010600040101010101" charset="-122"/>
              </a:endParaRPr>
            </a:p>
            <a:p>
              <a:pPr indent="0" algn="l">
                <a:buFont typeface="Arial" panose="020B0604020202020204" pitchFamily="34" charset="0"/>
                <a:buNone/>
              </a:pPr>
              <a:r>
                <a:rPr lang="zh-CN" altLang="en-US" sz="2000" b="1">
                  <a:latin typeface="华文楷体" panose="02010600040101010101" charset="-122"/>
                  <a:ea typeface="华文楷体" panose="02010600040101010101" charset="-122"/>
                  <a:sym typeface="+mn-ea"/>
                </a:rPr>
                <a:t>不足</a:t>
              </a:r>
              <a:r>
                <a:rPr lang="zh-CN" altLang="en-US" sz="2000">
                  <a:latin typeface="华文楷体" panose="02010600040101010101" charset="-122"/>
                  <a:ea typeface="华文楷体" panose="02010600040101010101" charset="-122"/>
                  <a:sym typeface="+mn-ea"/>
                </a:rPr>
                <a:t>：忽视学科之间的内在联系，不同学科之间彼此隔绝，缺乏沟通，影响学生综合素质与创造能力的发展；过细的分科割裂了知识的内在联系，往往造成知识学习的片面、孤立、呆板。此外，科目过多，容易加重学生的学业负担。</a:t>
              </a:r>
              <a:endParaRPr lang="zh-CN" altLang="en-US" sz="2000">
                <a:latin typeface="华文楷体" panose="02010600040101010101" charset="-122"/>
                <a:ea typeface="华文楷体" panose="02010600040101010101" charset="-122"/>
              </a:endParaRPr>
            </a:p>
            <a:p>
              <a:pPr indent="0" algn="l">
                <a:buFont typeface="Arial" panose="020B0604020202020204" pitchFamily="34" charset="0"/>
                <a:buNone/>
              </a:pP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grpSp>
      <p:grpSp>
        <p:nvGrpSpPr>
          <p:cNvPr id="8" name="组合 7"/>
          <p:cNvGrpSpPr/>
          <p:nvPr/>
        </p:nvGrpSpPr>
        <p:grpSpPr>
          <a:xfrm>
            <a:off x="513080" y="4206240"/>
            <a:ext cx="11051540" cy="1630045"/>
            <a:chOff x="560" y="7223"/>
            <a:chExt cx="17404" cy="2567"/>
          </a:xfrm>
        </p:grpSpPr>
        <p:sp>
          <p:nvSpPr>
            <p:cNvPr id="5" name="文本框 4"/>
            <p:cNvSpPr txBox="1"/>
            <p:nvPr/>
          </p:nvSpPr>
          <p:spPr>
            <a:xfrm>
              <a:off x="3604" y="7223"/>
              <a:ext cx="14360" cy="2567"/>
            </a:xfrm>
            <a:prstGeom prst="rect">
              <a:avLst/>
            </a:prstGeom>
            <a:noFill/>
          </p:spPr>
          <p:txBody>
            <a:bodyPr wrap="square" rtlCol="0" anchor="t">
              <a:spAutoFit/>
            </a:bodyPr>
            <a:p>
              <a:pPr marL="342900" indent="-342900" algn="l">
                <a:buFont typeface="Wingdings" panose="05000000000000000000" charset="0"/>
                <a:buChar char="Ø"/>
              </a:pPr>
              <a:r>
                <a:rPr lang="zh-CN" altLang="en-US" sz="2000">
                  <a:latin typeface="华文楷体" panose="02010600040101010101" charset="-122"/>
                  <a:ea typeface="华文楷体" panose="02010600040101010101" charset="-122"/>
                  <a:cs typeface="华文楷体" panose="02010600040101010101" charset="-122"/>
                  <a:sym typeface="+mn-ea"/>
                </a:rPr>
                <a:t>综合课程采用合并相邻学科的方法，把几门学科的教学内容组织在一门科目之中，如将物理、化学、生物合并为科学，将音乐、美术合并为艺术等。</a:t>
              </a:r>
              <a:endParaRPr lang="zh-CN" altLang="en-US" sz="2000">
                <a:latin typeface="华文楷体" panose="02010600040101010101" charset="-122"/>
                <a:ea typeface="华文楷体" panose="02010600040101010101" charset="-122"/>
                <a:cs typeface="华文楷体" panose="02010600040101010101" charset="-122"/>
                <a:sym typeface="+mn-ea"/>
              </a:endParaRPr>
            </a:p>
            <a:p>
              <a:pPr marL="457200" indent="-457200" algn="l">
                <a:buFont typeface="+mj-ea"/>
                <a:buAutoNum type="circleNumDbPlain"/>
              </a:pPr>
              <a:r>
                <a:rPr lang="zh-CN" altLang="en-US" sz="2000">
                  <a:latin typeface="华文楷体" panose="02010600040101010101" charset="-122"/>
                  <a:ea typeface="华文楷体" panose="02010600040101010101" charset="-122"/>
                  <a:cs typeface="华文楷体" panose="02010600040101010101" charset="-122"/>
                  <a:sym typeface="+mn-ea"/>
                </a:rPr>
                <a:t>设置综合课程是科学发展的结果。</a:t>
              </a:r>
              <a:endParaRPr lang="zh-CN" altLang="en-US" sz="2000">
                <a:latin typeface="华文楷体" panose="02010600040101010101" charset="-122"/>
                <a:ea typeface="华文楷体" panose="02010600040101010101" charset="-122"/>
                <a:cs typeface="华文楷体" panose="02010600040101010101" charset="-122"/>
              </a:endParaRPr>
            </a:p>
            <a:p>
              <a:pPr marL="457200" indent="-457200" algn="l">
                <a:buFont typeface="+mj-ea"/>
                <a:buAutoNum type="circleNumDbPlain"/>
              </a:pPr>
              <a:r>
                <a:rPr lang="zh-CN" altLang="en-US" sz="2000">
                  <a:latin typeface="华文楷体" panose="02010600040101010101" charset="-122"/>
                  <a:ea typeface="华文楷体" panose="02010600040101010101" charset="-122"/>
                  <a:cs typeface="华文楷体" panose="02010600040101010101" charset="-122"/>
                  <a:sym typeface="+mn-ea"/>
                </a:rPr>
                <a:t>综合课程的设置也有助于克服分科课程的局限。</a:t>
              </a:r>
              <a:endParaRPr lang="zh-CN" altLang="en-US" sz="2000">
                <a:latin typeface="华文楷体" panose="02010600040101010101" charset="-122"/>
                <a:ea typeface="华文楷体" panose="02010600040101010101" charset="-122"/>
                <a:cs typeface="华文楷体" panose="02010600040101010101" charset="-122"/>
              </a:endParaRPr>
            </a:p>
            <a:p>
              <a:pPr marL="457200" indent="-457200" algn="l">
                <a:buFont typeface="Arial" panose="020B0604020202020204" pitchFamily="34" charset="0"/>
                <a:buChar char="•"/>
              </a:pP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sp>
          <p:nvSpPr>
            <p:cNvPr id="6" name="文本框 5"/>
            <p:cNvSpPr txBox="1"/>
            <p:nvPr/>
          </p:nvSpPr>
          <p:spPr>
            <a:xfrm>
              <a:off x="560" y="7821"/>
              <a:ext cx="2212" cy="725"/>
            </a:xfrm>
            <a:prstGeom prst="rect">
              <a:avLst/>
            </a:prstGeom>
            <a:noFill/>
          </p:spPr>
          <p:txBody>
            <a:bodyPr wrap="none" rtlCol="0" anchor="t">
              <a:spAutoFit/>
            </a:bodyPr>
            <a:p>
              <a:pPr algn="l"/>
              <a:r>
                <a:rPr lang="zh-CN" altLang="en-US" sz="2400" b="1">
                  <a:solidFill>
                    <a:srgbClr val="FF0000"/>
                  </a:solidFill>
                  <a:latin typeface="华文楷体" panose="02010600040101010101" charset="-122"/>
                  <a:ea typeface="华文楷体" panose="02010600040101010101" charset="-122"/>
                  <a:cs typeface="华文楷体" panose="02010600040101010101" charset="-122"/>
                  <a:sym typeface="+mn-ea"/>
                </a:rPr>
                <a:t>综合课程</a:t>
              </a:r>
              <a:endParaRPr lang="zh-CN" altLang="en-US" sz="24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7" name="左大括号 6"/>
            <p:cNvSpPr/>
            <p:nvPr/>
          </p:nvSpPr>
          <p:spPr>
            <a:xfrm>
              <a:off x="3079" y="7223"/>
              <a:ext cx="342" cy="1921"/>
            </a:xfrm>
            <a:prstGeom prst="leftBrace">
              <a:avLst>
                <a:gd name="adj1" fmla="val 0"/>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08300" y="774700"/>
            <a:ext cx="9217660" cy="583565"/>
          </a:xfrm>
          <a:prstGeom prst="rect">
            <a:avLst/>
          </a:prstGeom>
          <a:noFill/>
        </p:spPr>
        <p:txBody>
          <a:bodyPr wrap="square" rtlCol="0">
            <a:spAutoFit/>
          </a:bodyPr>
          <a:p>
            <a:pPr marL="457200" indent="-457200">
              <a:buFont typeface="Wingdings" panose="05000000000000000000" charset="0"/>
              <a:buChar char="Ø"/>
            </a:pPr>
            <a:r>
              <a:rPr lang="zh-CN" altLang="en-US" sz="3200" b="1">
                <a:latin typeface="华文楷体" panose="02010600040101010101" charset="-122"/>
                <a:ea typeface="华文楷体" panose="02010600040101010101" charset="-122"/>
                <a:cs typeface="华文楷体" panose="02010600040101010101" charset="-122"/>
              </a:rPr>
              <a:t>幼儿园综合课程的形式:</a:t>
            </a:r>
            <a:endParaRPr lang="zh-CN" altLang="en-US" sz="3200" b="1">
              <a:latin typeface="华文楷体" panose="02010600040101010101" charset="-122"/>
              <a:ea typeface="华文楷体" panose="02010600040101010101" charset="-122"/>
              <a:cs typeface="华文楷体" panose="02010600040101010101" charset="-122"/>
            </a:endParaRPr>
          </a:p>
        </p:txBody>
      </p:sp>
      <p:graphicFrame>
        <p:nvGraphicFramePr>
          <p:cNvPr id="6" name="图示 5"/>
          <p:cNvGraphicFramePr/>
          <p:nvPr/>
        </p:nvGraphicFramePr>
        <p:xfrm>
          <a:off x="3082290" y="1575435"/>
          <a:ext cx="8387080" cy="43764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4705" y="676910"/>
            <a:ext cx="6278880" cy="583565"/>
          </a:xfrm>
          <a:prstGeom prst="rect">
            <a:avLst/>
          </a:prstGeom>
          <a:noFill/>
        </p:spPr>
        <p:txBody>
          <a:bodyPr wrap="none" rtlCol="0">
            <a:spAutoFit/>
          </a:bodyPr>
          <a:p>
            <a:pPr algn="l"/>
            <a:r>
              <a:rPr lang="zh-CN" altLang="en-US" sz="3200">
                <a:latin typeface="华文楷体" panose="02010600040101010101" charset="-122"/>
                <a:ea typeface="华文楷体" panose="02010600040101010101" charset="-122"/>
                <a:sym typeface="+mn-ea"/>
              </a:rPr>
              <a:t>三、依据课程影响学生的方式划分</a:t>
            </a:r>
            <a:endParaRPr lang="zh-CN" altLang="en-US" sz="3200">
              <a:solidFill>
                <a:schemeClr val="tx1"/>
              </a:solidFill>
              <a:latin typeface="华文楷体" panose="02010600040101010101" charset="-122"/>
              <a:ea typeface="华文楷体" panose="02010600040101010101" charset="-122"/>
            </a:endParaRPr>
          </a:p>
        </p:txBody>
      </p:sp>
      <p:sp>
        <p:nvSpPr>
          <p:cNvPr id="3" name="文本框 2"/>
          <p:cNvSpPr txBox="1"/>
          <p:nvPr/>
        </p:nvSpPr>
        <p:spPr>
          <a:xfrm>
            <a:off x="537210" y="1420495"/>
            <a:ext cx="1575435" cy="460375"/>
          </a:xfrm>
          <a:prstGeom prst="rect">
            <a:avLst/>
          </a:prstGeom>
          <a:noFill/>
        </p:spPr>
        <p:txBody>
          <a:bodyPr wrap="square" rtlCol="0">
            <a:spAutoFit/>
          </a:bodyPr>
          <a:p>
            <a:pPr indent="0" algn="l">
              <a:buFont typeface="Wingdings" panose="05000000000000000000" charset="0"/>
              <a:buNone/>
            </a:pPr>
            <a:r>
              <a:rPr lang="zh-CN" altLang="en-US" sz="2400" b="1">
                <a:solidFill>
                  <a:srgbClr val="FF0000"/>
                </a:solidFill>
                <a:latin typeface="华文楷体" panose="02010600040101010101" charset="-122"/>
                <a:ea typeface="华文楷体" panose="02010600040101010101" charset="-122"/>
                <a:cs typeface="华文楷体" panose="02010600040101010101" charset="-122"/>
                <a:sym typeface="+mn-ea"/>
              </a:rPr>
              <a:t>显性课程</a:t>
            </a:r>
            <a:r>
              <a:rPr lang="zh-CN" altLang="en-US" sz="2000">
                <a:latin typeface="华文楷体" panose="02010600040101010101" charset="-122"/>
                <a:ea typeface="华文楷体" panose="02010600040101010101" charset="-122"/>
                <a:cs typeface="华文楷体" panose="02010600040101010101" charset="-122"/>
                <a:sym typeface="+mn-ea"/>
              </a:rPr>
              <a:t>：</a:t>
            </a: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grpSp>
        <p:nvGrpSpPr>
          <p:cNvPr id="8" name="组合 7"/>
          <p:cNvGrpSpPr/>
          <p:nvPr/>
        </p:nvGrpSpPr>
        <p:grpSpPr>
          <a:xfrm>
            <a:off x="537210" y="2370455"/>
            <a:ext cx="10853420" cy="3784600"/>
            <a:chOff x="598" y="6799"/>
            <a:chExt cx="17508" cy="5960"/>
          </a:xfrm>
        </p:grpSpPr>
        <p:sp>
          <p:nvSpPr>
            <p:cNvPr id="5" name="文本框 4"/>
            <p:cNvSpPr txBox="1"/>
            <p:nvPr/>
          </p:nvSpPr>
          <p:spPr>
            <a:xfrm>
              <a:off x="3746" y="6799"/>
              <a:ext cx="14360" cy="5960"/>
            </a:xfrm>
            <a:prstGeom prst="rect">
              <a:avLst/>
            </a:prstGeom>
            <a:noFill/>
          </p:spPr>
          <p:txBody>
            <a:bodyPr wrap="square" rtlCol="0" anchor="t">
              <a:spAutoFit/>
            </a:bodyPr>
            <a:p>
              <a:pPr marL="342900" indent="-342900" algn="l">
                <a:buFont typeface="Wingdings" panose="05000000000000000000" charset="0"/>
                <a:buChar char="Ø"/>
              </a:pPr>
              <a:r>
                <a:rPr lang="zh-CN" altLang="en-US" sz="2000">
                  <a:latin typeface="华文楷体" panose="02010600040101010101" charset="-122"/>
                  <a:ea typeface="华文楷体" panose="02010600040101010101" charset="-122"/>
                  <a:cs typeface="华文楷体" panose="02010600040101010101" charset="-122"/>
                  <a:sym typeface="+mn-ea"/>
                </a:rPr>
                <a:t>也称为隐蔽课程、潜在课程。它是“这样一些教育实践及成果，它们在学校政策、课程计划上并没有明确规定，然而又是学校经验中常规的、有效的一部分”。</a:t>
              </a:r>
              <a:endParaRPr lang="zh-CN" altLang="en-US" sz="2000">
                <a:latin typeface="华文楷体" panose="02010600040101010101" charset="-122"/>
                <a:ea typeface="华文楷体" panose="02010600040101010101" charset="-122"/>
                <a:cs typeface="华文楷体" panose="02010600040101010101" charset="-122"/>
                <a:sym typeface="+mn-ea"/>
              </a:endParaRPr>
            </a:p>
            <a:p>
              <a:pPr marL="342900" indent="-342900" algn="l">
                <a:buFont typeface="Wingdings" panose="05000000000000000000" charset="0"/>
                <a:buChar char="Ø"/>
              </a:pPr>
              <a:r>
                <a:rPr lang="zh-CN" altLang="en-US" sz="2000" b="1">
                  <a:latin typeface="华文楷体" panose="02010600040101010101" charset="-122"/>
                  <a:ea typeface="华文楷体" panose="02010600040101010101" charset="-122"/>
                  <a:cs typeface="华文楷体" panose="02010600040101010101" charset="-122"/>
                  <a:sym typeface="+mn-ea"/>
                </a:rPr>
                <a:t>隐性课程会在三个方面发挥作用：</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Wingdings" panose="05000000000000000000" charset="0"/>
                <a:buNone/>
              </a:pP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1.物质空间方面</a:t>
              </a:r>
              <a:r>
                <a:rPr lang="zh-CN" altLang="en-US" sz="2000" b="1">
                  <a:latin typeface="华文楷体" panose="02010600040101010101" charset="-122"/>
                  <a:ea typeface="华文楷体" panose="02010600040101010101" charset="-122"/>
                  <a:cs typeface="华文楷体" panose="02010600040101010101" charset="-122"/>
                  <a:sym typeface="+mn-ea"/>
                </a:rPr>
                <a:t>：</a:t>
              </a:r>
              <a:r>
                <a:rPr lang="zh-CN" altLang="en-US" sz="2000">
                  <a:latin typeface="华文楷体" panose="02010600040101010101" charset="-122"/>
                  <a:ea typeface="华文楷体" panose="02010600040101010101" charset="-122"/>
                  <a:cs typeface="华文楷体" panose="02010600040101010101" charset="-122"/>
                  <a:sym typeface="+mn-ea"/>
                </a:rPr>
                <a:t>校园的建筑、活动场地、绿化、设施设置等物质条件会以潜移默化的方式影响学生心理；</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Wingdings" panose="05000000000000000000" charset="0"/>
                <a:buNone/>
              </a:pP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2.组织制度方面</a:t>
              </a:r>
              <a:r>
                <a:rPr lang="zh-CN" altLang="en-US" sz="2000" b="1">
                  <a:latin typeface="华文楷体" panose="02010600040101010101" charset="-122"/>
                  <a:ea typeface="华文楷体" panose="02010600040101010101" charset="-122"/>
                  <a:cs typeface="华文楷体" panose="02010600040101010101" charset="-122"/>
                  <a:sym typeface="+mn-ea"/>
                </a:rPr>
                <a:t>：</a:t>
              </a:r>
              <a:r>
                <a:rPr lang="zh-CN" altLang="en-US" sz="2000">
                  <a:latin typeface="华文楷体" panose="02010600040101010101" charset="-122"/>
                  <a:ea typeface="华文楷体" panose="02010600040101010101" charset="-122"/>
                  <a:cs typeface="华文楷体" panose="02010600040101010101" charset="-122"/>
                  <a:sym typeface="+mn-ea"/>
                </a:rPr>
                <a:t>学校的管理制度、生活制度、评价制度、奖惩制度无形中与学生的发展紧紧相连；</a:t>
              </a:r>
              <a:endParaRPr lang="zh-CN" altLang="en-US" sz="2000">
                <a:latin typeface="华文楷体" panose="02010600040101010101" charset="-122"/>
                <a:ea typeface="华文楷体" panose="02010600040101010101" charset="-122"/>
                <a:cs typeface="华文楷体" panose="02010600040101010101" charset="-122"/>
              </a:endParaRPr>
            </a:p>
            <a:p>
              <a:pPr indent="0" algn="l">
                <a:buFont typeface="Wingdings" panose="05000000000000000000" charset="0"/>
                <a:buNone/>
              </a:pPr>
              <a:r>
                <a:rPr lang="zh-CN" altLang="en-US" sz="2000">
                  <a:solidFill>
                    <a:srgbClr val="FF0000"/>
                  </a:solidFill>
                  <a:latin typeface="华文楷体" panose="02010600040101010101" charset="-122"/>
                  <a:ea typeface="华文楷体" panose="02010600040101010101" charset="-122"/>
                  <a:cs typeface="华文楷体" panose="02010600040101010101" charset="-122"/>
                  <a:sym typeface="+mn-ea"/>
                </a:rPr>
                <a:t>3.文化心理方面</a:t>
              </a:r>
              <a:r>
                <a:rPr lang="zh-CN" altLang="en-US" sz="2000" b="1">
                  <a:latin typeface="华文楷体" panose="02010600040101010101" charset="-122"/>
                  <a:ea typeface="华文楷体" panose="02010600040101010101" charset="-122"/>
                  <a:cs typeface="华文楷体" panose="02010600040101010101" charset="-122"/>
                  <a:sym typeface="+mn-ea"/>
                </a:rPr>
                <a:t>：</a:t>
              </a:r>
              <a:r>
                <a:rPr lang="zh-CN" altLang="en-US" sz="2000">
                  <a:latin typeface="华文楷体" panose="02010600040101010101" charset="-122"/>
                  <a:ea typeface="华文楷体" panose="02010600040101010101" charset="-122"/>
                  <a:cs typeface="华文楷体" panose="02010600040101010101" charset="-122"/>
                  <a:sym typeface="+mn-ea"/>
                </a:rPr>
                <a:t>包括学校文化价值观、师生关系，教师的教育观、儿童观与行为表现。学校文化、教师行为态度对学生发挥的影响从某种意义上说，大大超过学校、教师向学生开设的正规课程。</a:t>
              </a:r>
              <a:endParaRPr lang="zh-CN" altLang="en-US" sz="2000">
                <a:latin typeface="华文楷体" panose="02010600040101010101" charset="-122"/>
                <a:ea typeface="华文楷体" panose="02010600040101010101" charset="-122"/>
                <a:cs typeface="华文楷体" panose="02010600040101010101" charset="-122"/>
              </a:endParaRPr>
            </a:p>
            <a:p>
              <a:pPr marL="342900" indent="-342900" algn="l">
                <a:buFont typeface="Wingdings" panose="05000000000000000000" charset="0"/>
                <a:buChar char="Ø"/>
              </a:pP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sp>
          <p:nvSpPr>
            <p:cNvPr id="6" name="文本框 5"/>
            <p:cNvSpPr txBox="1"/>
            <p:nvPr/>
          </p:nvSpPr>
          <p:spPr>
            <a:xfrm>
              <a:off x="598" y="9156"/>
              <a:ext cx="2481" cy="725"/>
            </a:xfrm>
            <a:prstGeom prst="rect">
              <a:avLst/>
            </a:prstGeom>
            <a:noFill/>
          </p:spPr>
          <p:txBody>
            <a:bodyPr wrap="square" rtlCol="0" anchor="t">
              <a:spAutoFit/>
            </a:bodyPr>
            <a:p>
              <a:pPr algn="l"/>
              <a:r>
                <a:rPr lang="zh-CN" altLang="en-US" sz="2400" b="1">
                  <a:solidFill>
                    <a:srgbClr val="FF0000"/>
                  </a:solidFill>
                  <a:latin typeface="华文楷体" panose="02010600040101010101" charset="-122"/>
                  <a:ea typeface="华文楷体" panose="02010600040101010101" charset="-122"/>
                  <a:cs typeface="华文楷体" panose="02010600040101010101" charset="-122"/>
                  <a:sym typeface="+mn-ea"/>
                </a:rPr>
                <a:t>隐性课程</a:t>
              </a:r>
              <a:endParaRPr lang="zh-CN" altLang="en-US" sz="24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7" name="左大括号 6"/>
            <p:cNvSpPr/>
            <p:nvPr/>
          </p:nvSpPr>
          <p:spPr>
            <a:xfrm>
              <a:off x="3079" y="7000"/>
              <a:ext cx="342" cy="5037"/>
            </a:xfrm>
            <a:prstGeom prst="leftBrace">
              <a:avLst>
                <a:gd name="adj1" fmla="val 0"/>
                <a:gd name="adj2" fmla="val 50000"/>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10" name="文本框 9"/>
          <p:cNvSpPr txBox="1"/>
          <p:nvPr/>
        </p:nvSpPr>
        <p:spPr>
          <a:xfrm>
            <a:off x="2007235" y="1420495"/>
            <a:ext cx="9513570" cy="706755"/>
          </a:xfrm>
          <a:prstGeom prst="rect">
            <a:avLst/>
          </a:prstGeom>
          <a:noFill/>
        </p:spPr>
        <p:txBody>
          <a:bodyPr wrap="square" rtlCol="0" anchor="t">
            <a:spAutoFit/>
          </a:bodyPr>
          <a:p>
            <a:pPr indent="0" algn="l">
              <a:buFont typeface="Wingdings" panose="05000000000000000000" charset="0"/>
              <a:buNone/>
            </a:pPr>
            <a:r>
              <a:rPr lang="zh-CN" altLang="en-US" sz="2000">
                <a:latin typeface="华文楷体" panose="02010600040101010101" charset="-122"/>
                <a:ea typeface="华文楷体" panose="02010600040101010101" charset="-122"/>
                <a:cs typeface="华文楷体" panose="02010600040101010101" charset="-122"/>
                <a:sym typeface="+mn-ea"/>
              </a:rPr>
              <a:t>指一整套以教学计划、课程标准和教材的形式存在的知识技能、价值观念和行为规范，这是一种以直接的、明显的方式呈现的课程。</a:t>
            </a:r>
            <a:endParaRPr lang="zh-CN" altLang="en-US" sz="2000">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5519</Words>
  <Application>WPS 演示</Application>
  <PresentationFormat>宽屏</PresentationFormat>
  <Paragraphs>433</Paragraphs>
  <Slides>47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Arial</vt:lpstr>
      <vt:lpstr>宋体</vt:lpstr>
      <vt:lpstr>Wingdings</vt:lpstr>
      <vt:lpstr>微软雅黑 Light</vt:lpstr>
      <vt:lpstr>华文楷体</vt:lpstr>
      <vt:lpstr>微软雅黑</vt:lpstr>
      <vt:lpstr>Wingdings</vt:lpstr>
      <vt:lpstr>Arial Unicode MS</vt:lpstr>
      <vt:lpstr>等线</vt:lpstr>
      <vt:lpstr>Calibri</vt:lpstr>
      <vt:lpstr>仿宋</vt:lpstr>
      <vt:lpstr>黑体</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704</cp:revision>
  <dcterms:created xsi:type="dcterms:W3CDTF">2018-10-13T02:57:00Z</dcterms:created>
  <dcterms:modified xsi:type="dcterms:W3CDTF">2020-04-13T09:06:47Z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