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1119" r:id="rId3"/>
    <p:sldId id="1120" r:id="rId4"/>
    <p:sldId id="1121" r:id="rId5"/>
    <p:sldId id="1122" r:id="rId6"/>
    <p:sldId id="1123" r:id="rId7"/>
    <p:sldId id="1125" r:id="rId8"/>
    <p:sldId id="1124" r:id="rId9"/>
    <p:sldId id="1126" r:id="rId10"/>
    <p:sldId id="1127" r:id="rId11"/>
    <p:sldId id="1087" r:id="rId12"/>
    <p:sldId id="1128" r:id="rId13"/>
    <p:sldId id="1129" r:id="rId14"/>
    <p:sldId id="1130" r:id="rId15"/>
    <p:sldId id="1131" r:id="rId16"/>
    <p:sldId id="1132" r:id="rId17"/>
    <p:sldId id="1133" r:id="rId18"/>
    <p:sldId id="1134" r:id="rId19"/>
    <p:sldId id="1135" r:id="rId20"/>
    <p:sldId id="1136" r:id="rId21"/>
    <p:sldId id="1137" r:id="rId22"/>
    <p:sldId id="1138" r:id="rId23"/>
    <p:sldId id="1139" r:id="rId24"/>
    <p:sldId id="1140" r:id="rId25"/>
    <p:sldId id="1141" r:id="rId26"/>
    <p:sldId id="1142" r:id="rId27"/>
    <p:sldId id="1143" r:id="rId28"/>
    <p:sldId id="1144" r:id="rId29"/>
    <p:sldId id="1147" r:id="rId30"/>
    <p:sldId id="1145" r:id="rId31"/>
    <p:sldId id="1146" r:id="rId32"/>
    <p:sldId id="1094" r:id="rId33"/>
    <p:sldId id="1148" r:id="rId34"/>
    <p:sldId id="1149" r:id="rId35"/>
    <p:sldId id="1150" r:id="rId36"/>
    <p:sldId id="1151" r:id="rId37"/>
    <p:sldId id="1152" r:id="rId38"/>
    <p:sldId id="1095" r:id="rId39"/>
    <p:sldId id="1153" r:id="rId40"/>
    <p:sldId id="1154" r:id="rId41"/>
    <p:sldId id="1102" r:id="rId42"/>
    <p:sldId id="1155" r:id="rId43"/>
    <p:sldId id="1156" r:id="rId44"/>
    <p:sldId id="1157" r:id="rId45"/>
    <p:sldId id="1158" r:id="rId46"/>
    <p:sldId id="1159" r:id="rId47"/>
    <p:sldId id="1160" r:id="rId48"/>
    <p:sldId id="1161" r:id="rId49"/>
    <p:sldId id="1162" r:id="rId50"/>
    <p:sldId id="1163" r:id="rId51"/>
    <p:sldId id="1164" r:id="rId52"/>
    <p:sldId id="1165" r:id="rId53"/>
    <p:sldId id="1166" r:id="rId54"/>
    <p:sldId id="1167" r:id="rId55"/>
    <p:sldId id="1168" r:id="rId56"/>
    <p:sldId id="1169" r:id="rId57"/>
    <p:sldId id="1172" r:id="rId58"/>
    <p:sldId id="1170" r:id="rId59"/>
    <p:sldId id="1171" r:id="rId6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9F7F8"/>
    <a:srgbClr val="56C0C1"/>
    <a:srgbClr val="FDFDFD"/>
    <a:srgbClr val="80CEBC"/>
    <a:srgbClr val="70A8C8"/>
    <a:srgbClr val="F6BCBC"/>
    <a:srgbClr val="56AC9F"/>
    <a:srgbClr val="56BEA5"/>
    <a:srgbClr val="E3DC93"/>
    <a:srgbClr val="D2D7A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314" autoAdjust="0"/>
    <p:restoredTop sz="94660"/>
  </p:normalViewPr>
  <p:slideViewPr>
    <p:cSldViewPr snapToGrid="0">
      <p:cViewPr>
        <p:scale>
          <a:sx n="50" d="100"/>
          <a:sy n="50" d="100"/>
        </p:scale>
        <p:origin x="792" y="444"/>
      </p:cViewPr>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3" Type="http://schemas.openxmlformats.org/officeDocument/2006/relationships/tableStyles" Target="tableStyles.xml"/><Relationship Id="rId62" Type="http://schemas.openxmlformats.org/officeDocument/2006/relationships/viewProps" Target="viewProps.xml"/><Relationship Id="rId61" Type="http://schemas.openxmlformats.org/officeDocument/2006/relationships/presProps" Target="presProps.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grpSp>
        <p:nvGrpSpPr>
          <p:cNvPr id="17" name="组合 16"/>
          <p:cNvGrpSpPr/>
          <p:nvPr userDrawn="1"/>
        </p:nvGrpSpPr>
        <p:grpSpPr>
          <a:xfrm>
            <a:off x="857250" y="923925"/>
            <a:ext cx="10477500" cy="5010150"/>
            <a:chOff x="857249" y="923925"/>
            <a:chExt cx="10477500" cy="5010150"/>
          </a:xfrm>
        </p:grpSpPr>
        <p:grpSp>
          <p:nvGrpSpPr>
            <p:cNvPr id="18" name="组合 17"/>
            <p:cNvGrpSpPr/>
            <p:nvPr/>
          </p:nvGrpSpPr>
          <p:grpSpPr>
            <a:xfrm>
              <a:off x="857249" y="923925"/>
              <a:ext cx="10477500" cy="5010150"/>
              <a:chOff x="857250" y="923925"/>
              <a:chExt cx="10477500" cy="5010150"/>
            </a:xfrm>
          </p:grpSpPr>
          <p:sp>
            <p:nvSpPr>
              <p:cNvPr id="33" name="矩形 32"/>
              <p:cNvSpPr/>
              <p:nvPr/>
            </p:nvSpPr>
            <p:spPr>
              <a:xfrm>
                <a:off x="857250" y="923925"/>
                <a:ext cx="10477500" cy="5010150"/>
              </a:xfrm>
              <a:prstGeom prst="rect">
                <a:avLst/>
              </a:prstGeom>
              <a:solidFill>
                <a:srgbClr val="F9F7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矩形 33"/>
              <p:cNvSpPr/>
              <p:nvPr/>
            </p:nvSpPr>
            <p:spPr>
              <a:xfrm>
                <a:off x="857250" y="923925"/>
                <a:ext cx="10477500" cy="131339"/>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857250" y="5802736"/>
                <a:ext cx="10477500" cy="131339"/>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9" name="图片 18"/>
            <p:cNvPicPr>
              <a:picLocks noChangeAspect="1"/>
            </p:cNvPicPr>
            <p:nvPr/>
          </p:nvPicPr>
          <p:blipFill rotWithShape="1">
            <a:blip r:embed="rId2" cstate="print"/>
            <a:srcRect r="6166"/>
            <a:stretch>
              <a:fillRect/>
            </a:stretch>
          </p:blipFill>
          <p:spPr>
            <a:xfrm flipH="1" flipV="1">
              <a:off x="857249" y="1616633"/>
              <a:ext cx="3814186" cy="4186101"/>
            </a:xfrm>
            <a:prstGeom prst="rect">
              <a:avLst/>
            </a:prstGeom>
          </p:spPr>
        </p:pic>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grpSp>
        <p:nvGrpSpPr>
          <p:cNvPr id="24" name="组合 23"/>
          <p:cNvGrpSpPr/>
          <p:nvPr userDrawn="1"/>
        </p:nvGrpSpPr>
        <p:grpSpPr>
          <a:xfrm>
            <a:off x="857250" y="923925"/>
            <a:ext cx="10477500" cy="5010150"/>
            <a:chOff x="857250" y="923925"/>
            <a:chExt cx="10477500" cy="5010150"/>
          </a:xfrm>
        </p:grpSpPr>
        <p:sp>
          <p:nvSpPr>
            <p:cNvPr id="25" name="矩形 24"/>
            <p:cNvSpPr/>
            <p:nvPr/>
          </p:nvSpPr>
          <p:spPr>
            <a:xfrm>
              <a:off x="857250" y="923925"/>
              <a:ext cx="10477500" cy="5010150"/>
            </a:xfrm>
            <a:prstGeom prst="rect">
              <a:avLst/>
            </a:prstGeom>
            <a:solidFill>
              <a:srgbClr val="F9F7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6" name="矩形 25"/>
            <p:cNvSpPr/>
            <p:nvPr/>
          </p:nvSpPr>
          <p:spPr>
            <a:xfrm>
              <a:off x="857250" y="923925"/>
              <a:ext cx="10477500" cy="131339"/>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857250" y="5802736"/>
              <a:ext cx="10477500" cy="131339"/>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7_标题幻灯片">
    <p:spTree>
      <p:nvGrpSpPr>
        <p:cNvPr id="1" name=""/>
        <p:cNvGrpSpPr/>
        <p:nvPr/>
      </p:nvGrpSpPr>
      <p:grpSpPr>
        <a:xfrm>
          <a:off x="0" y="0"/>
          <a:ext cx="0" cy="0"/>
          <a:chOff x="0" y="0"/>
          <a:chExt cx="0" cy="0"/>
        </a:xfrm>
      </p:grpSpPr>
      <p:sp>
        <p:nvSpPr>
          <p:cNvPr id="18" name="矩形 17"/>
          <p:cNvSpPr/>
          <p:nvPr/>
        </p:nvSpPr>
        <p:spPr>
          <a:xfrm>
            <a:off x="257175" y="161925"/>
            <a:ext cx="11677650" cy="6534150"/>
          </a:xfrm>
          <a:prstGeom prst="rect">
            <a:avLst/>
          </a:prstGeom>
          <a:solidFill>
            <a:srgbClr val="F9F7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矩形 18"/>
          <p:cNvSpPr/>
          <p:nvPr/>
        </p:nvSpPr>
        <p:spPr>
          <a:xfrm>
            <a:off x="257175" y="161925"/>
            <a:ext cx="11677650" cy="131339"/>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57175" y="6564736"/>
            <a:ext cx="11677650" cy="131339"/>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1_标题幻灯片">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9_标题幻灯片">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0_标题幻灯片">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标题幻灯片">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4" Type="http://schemas.openxmlformats.org/officeDocument/2006/relationships/theme" Target="../theme/theme1.xml"/><Relationship Id="rId23" Type="http://schemas.openxmlformats.org/officeDocument/2006/relationships/image" Target="../media/image2.jpeg"/><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AE439E-6623-4FB2-859A-0BBE1FBC6CB3}"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979CEC-D758-4C76-B695-C770E2E6EA24}" type="slidenum">
              <a:rPr lang="zh-CN" altLang="en-US" smtClean="0"/>
            </a:fld>
            <a:endParaRPr lang="zh-CN" altLang="en-US"/>
          </a:p>
        </p:txBody>
      </p:sp>
      <p:pic>
        <p:nvPicPr>
          <p:cNvPr id="7" name="图片 6"/>
          <p:cNvPicPr>
            <a:picLocks noChangeAspect="1"/>
          </p:cNvPicPr>
          <p:nvPr userDrawn="1"/>
        </p:nvPicPr>
        <p:blipFill>
          <a:blip r:embed="rId23"/>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Lst>
  <p:txStyles>
    <p:titleStyle>
      <a:lvl1pPr algn="l" defTabSz="914400" rtl="0" eaLnBrk="1" latinLnBrk="0" hangingPunct="1">
        <a:lnSpc>
          <a:spcPct val="90000"/>
        </a:lnSpc>
        <a:spcBef>
          <a:spcPct val="0"/>
        </a:spcBef>
        <a:buNone/>
        <a:defRPr sz="4400" kern="1200">
          <a:solidFill>
            <a:schemeClr val="tx1"/>
          </a:solidFill>
          <a:latin typeface="微软雅黑 Light" panose="020B0502040204020203" pitchFamily="34" charset="-122"/>
          <a:ea typeface="微软雅黑 Light" panose="020B0502040204020203"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xml"/><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8.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9.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2.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3.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4.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5.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5.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xml"/><Relationship Id="rId1" Type="http://schemas.openxmlformats.org/officeDocument/2006/relationships/image" Target="../media/image16.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7.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3.xml"/><Relationship Id="rId1" Type="http://schemas.openxmlformats.org/officeDocument/2006/relationships/image" Target="../media/image18.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0.jpe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1.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2.jpe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3.jpeg"/></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4.xml"/><Relationship Id="rId1" Type="http://schemas.openxmlformats.org/officeDocument/2006/relationships/image" Target="../media/image24.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5.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4836160" y="2929890"/>
            <a:ext cx="6289040" cy="1107996"/>
          </a:xfrm>
          <a:prstGeom prst="rect">
            <a:avLst/>
          </a:prstGeom>
          <a:noFill/>
        </p:spPr>
        <p:txBody>
          <a:bodyPr wrap="square" lIns="0" tIns="0" rIns="0" bIns="0" rtlCol="0">
            <a:spAutoFit/>
          </a:bodyPr>
          <a:lstStyle/>
          <a:p>
            <a:pPr algn="l">
              <a:defRPr/>
            </a:pPr>
            <a:r>
              <a:rPr lang="zh-CN" altLang="en-US" sz="4000" dirty="0">
                <a:solidFill>
                  <a:schemeClr val="tx1">
                    <a:lumMod val="85000"/>
                    <a:lumOff val="15000"/>
                  </a:schemeClr>
                </a:solidFill>
                <a:latin typeface="微软雅黑 Light" panose="020B0502040204020203" pitchFamily="34" charset="-122"/>
                <a:ea typeface="微软雅黑 Light" panose="020B0502040204020203" pitchFamily="34" charset="-122"/>
              </a:rPr>
              <a:t>第三章 </a:t>
            </a:r>
            <a:r>
              <a:rPr lang="zh-CN" altLang="en-US" sz="4000" noProof="0" dirty="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sym typeface="+mn-ea"/>
              </a:rPr>
              <a:t>幼儿园课程中的游戏</a:t>
            </a:r>
            <a:r>
              <a:rPr lang="zh-CN" altLang="en-US" sz="3200" dirty="0">
                <a:solidFill>
                  <a:schemeClr val="tx1">
                    <a:lumMod val="85000"/>
                    <a:lumOff val="15000"/>
                  </a:schemeClr>
                </a:solidFill>
                <a:latin typeface="微软雅黑 Light" panose="020B0502040204020203" pitchFamily="34" charset="-122"/>
                <a:ea typeface="微软雅黑 Light" panose="020B0502040204020203" pitchFamily="34" charset="-122"/>
              </a:rPr>
              <a:t> </a:t>
            </a:r>
            <a:r>
              <a:rPr lang="en-US" sz="7200" dirty="0">
                <a:solidFill>
                  <a:schemeClr val="tx1">
                    <a:lumMod val="85000"/>
                    <a:lumOff val="15000"/>
                  </a:schemeClr>
                </a:solidFill>
                <a:latin typeface="微软雅黑 Light" panose="020B0502040204020203" pitchFamily="34" charset="-122"/>
                <a:ea typeface="微软雅黑 Light" panose="020B0502040204020203" pitchFamily="34" charset="-122"/>
              </a:rPr>
              <a:t> </a:t>
            </a:r>
            <a:endParaRPr lang="en-US" sz="7200" dirty="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任意多边形: 形状 27"/>
          <p:cNvSpPr/>
          <p:nvPr/>
        </p:nvSpPr>
        <p:spPr>
          <a:xfrm>
            <a:off x="795867" y="1396577"/>
            <a:ext cx="2664000" cy="1430253"/>
          </a:xfrm>
          <a:custGeom>
            <a:avLst/>
            <a:gdLst>
              <a:gd name="connsiteX0" fmla="*/ 511924 w 2664000"/>
              <a:gd name="connsiteY0" fmla="*/ 0 h 1430253"/>
              <a:gd name="connsiteX1" fmla="*/ 826268 w 2664000"/>
              <a:gd name="connsiteY1" fmla="*/ 314344 h 1430253"/>
              <a:gd name="connsiteX2" fmla="*/ 575275 w 2664000"/>
              <a:gd name="connsiteY2" fmla="*/ 622302 h 1430253"/>
              <a:gd name="connsiteX3" fmla="*/ 552564 w 2664000"/>
              <a:gd name="connsiteY3" fmla="*/ 624591 h 1430253"/>
              <a:gd name="connsiteX4" fmla="*/ 552564 w 2664000"/>
              <a:gd name="connsiteY4" fmla="*/ 917787 h 1430253"/>
              <a:gd name="connsiteX5" fmla="*/ 2407767 w 2664000"/>
              <a:gd name="connsiteY5" fmla="*/ 917787 h 1430253"/>
              <a:gd name="connsiteX6" fmla="*/ 2664000 w 2664000"/>
              <a:gd name="connsiteY6" fmla="*/ 1174020 h 1430253"/>
              <a:gd name="connsiteX7" fmla="*/ 2407767 w 2664000"/>
              <a:gd name="connsiteY7" fmla="*/ 1430253 h 1430253"/>
              <a:gd name="connsiteX8" fmla="*/ 0 w 2664000"/>
              <a:gd name="connsiteY8" fmla="*/ 1430253 h 1430253"/>
              <a:gd name="connsiteX9" fmla="*/ 256233 w 2664000"/>
              <a:gd name="connsiteY9" fmla="*/ 1174020 h 1430253"/>
              <a:gd name="connsiteX10" fmla="*/ 0 w 2664000"/>
              <a:gd name="connsiteY10" fmla="*/ 917787 h 1430253"/>
              <a:gd name="connsiteX11" fmla="*/ 471284 w 2664000"/>
              <a:gd name="connsiteY11" fmla="*/ 917787 h 1430253"/>
              <a:gd name="connsiteX12" fmla="*/ 471284 w 2664000"/>
              <a:gd name="connsiteY12" fmla="*/ 624591 h 1430253"/>
              <a:gd name="connsiteX13" fmla="*/ 448573 w 2664000"/>
              <a:gd name="connsiteY13" fmla="*/ 622302 h 1430253"/>
              <a:gd name="connsiteX14" fmla="*/ 197580 w 2664000"/>
              <a:gd name="connsiteY14" fmla="*/ 314344 h 1430253"/>
              <a:gd name="connsiteX15" fmla="*/ 511924 w 2664000"/>
              <a:gd name="connsiteY15" fmla="*/ 0 h 1430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64000" h="1430253">
                <a:moveTo>
                  <a:pt x="511924" y="0"/>
                </a:moveTo>
                <a:cubicBezTo>
                  <a:pt x="685531" y="0"/>
                  <a:pt x="826268" y="140737"/>
                  <a:pt x="826268" y="314344"/>
                </a:cubicBezTo>
                <a:cubicBezTo>
                  <a:pt x="826268" y="466250"/>
                  <a:pt x="718516" y="592990"/>
                  <a:pt x="575275" y="622302"/>
                </a:cubicBezTo>
                <a:lnTo>
                  <a:pt x="552564" y="624591"/>
                </a:lnTo>
                <a:lnTo>
                  <a:pt x="552564" y="917787"/>
                </a:lnTo>
                <a:lnTo>
                  <a:pt x="2407767" y="917787"/>
                </a:lnTo>
                <a:lnTo>
                  <a:pt x="2664000" y="1174020"/>
                </a:lnTo>
                <a:lnTo>
                  <a:pt x="2407767" y="1430253"/>
                </a:lnTo>
                <a:lnTo>
                  <a:pt x="0" y="1430253"/>
                </a:lnTo>
                <a:lnTo>
                  <a:pt x="256233" y="1174020"/>
                </a:lnTo>
                <a:lnTo>
                  <a:pt x="0" y="917787"/>
                </a:lnTo>
                <a:lnTo>
                  <a:pt x="471284" y="917787"/>
                </a:lnTo>
                <a:lnTo>
                  <a:pt x="471284" y="624591"/>
                </a:lnTo>
                <a:lnTo>
                  <a:pt x="448573" y="622302"/>
                </a:lnTo>
                <a:cubicBezTo>
                  <a:pt x="305332" y="592990"/>
                  <a:pt x="197580" y="466250"/>
                  <a:pt x="197580" y="314344"/>
                </a:cubicBezTo>
                <a:cubicBezTo>
                  <a:pt x="197580" y="140737"/>
                  <a:pt x="338317" y="0"/>
                  <a:pt x="511924" y="0"/>
                </a:cubicBezTo>
                <a:close/>
              </a:path>
            </a:pathLst>
          </a:cu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微软雅黑 Light" panose="020B0502040204020203" pitchFamily="34" charset="-122"/>
              <a:ea typeface="微软雅黑 Light" panose="020B0502040204020203" pitchFamily="34" charset="-122"/>
            </a:endParaRPr>
          </a:p>
        </p:txBody>
      </p:sp>
      <p:sp>
        <p:nvSpPr>
          <p:cNvPr id="30" name="任意多边形: 形状 29"/>
          <p:cNvSpPr/>
          <p:nvPr/>
        </p:nvSpPr>
        <p:spPr>
          <a:xfrm>
            <a:off x="3457999" y="1396577"/>
            <a:ext cx="2664000" cy="1430253"/>
          </a:xfrm>
          <a:custGeom>
            <a:avLst/>
            <a:gdLst>
              <a:gd name="connsiteX0" fmla="*/ 511924 w 2664000"/>
              <a:gd name="connsiteY0" fmla="*/ 0 h 1430253"/>
              <a:gd name="connsiteX1" fmla="*/ 826268 w 2664000"/>
              <a:gd name="connsiteY1" fmla="*/ 314344 h 1430253"/>
              <a:gd name="connsiteX2" fmla="*/ 575275 w 2664000"/>
              <a:gd name="connsiteY2" fmla="*/ 622302 h 1430253"/>
              <a:gd name="connsiteX3" fmla="*/ 552564 w 2664000"/>
              <a:gd name="connsiteY3" fmla="*/ 624591 h 1430253"/>
              <a:gd name="connsiteX4" fmla="*/ 552564 w 2664000"/>
              <a:gd name="connsiteY4" fmla="*/ 917787 h 1430253"/>
              <a:gd name="connsiteX5" fmla="*/ 2407767 w 2664000"/>
              <a:gd name="connsiteY5" fmla="*/ 917787 h 1430253"/>
              <a:gd name="connsiteX6" fmla="*/ 2664000 w 2664000"/>
              <a:gd name="connsiteY6" fmla="*/ 1174020 h 1430253"/>
              <a:gd name="connsiteX7" fmla="*/ 2407767 w 2664000"/>
              <a:gd name="connsiteY7" fmla="*/ 1430253 h 1430253"/>
              <a:gd name="connsiteX8" fmla="*/ 0 w 2664000"/>
              <a:gd name="connsiteY8" fmla="*/ 1430253 h 1430253"/>
              <a:gd name="connsiteX9" fmla="*/ 256233 w 2664000"/>
              <a:gd name="connsiteY9" fmla="*/ 1174020 h 1430253"/>
              <a:gd name="connsiteX10" fmla="*/ 0 w 2664000"/>
              <a:gd name="connsiteY10" fmla="*/ 917787 h 1430253"/>
              <a:gd name="connsiteX11" fmla="*/ 471284 w 2664000"/>
              <a:gd name="connsiteY11" fmla="*/ 917787 h 1430253"/>
              <a:gd name="connsiteX12" fmla="*/ 471284 w 2664000"/>
              <a:gd name="connsiteY12" fmla="*/ 624591 h 1430253"/>
              <a:gd name="connsiteX13" fmla="*/ 448573 w 2664000"/>
              <a:gd name="connsiteY13" fmla="*/ 622302 h 1430253"/>
              <a:gd name="connsiteX14" fmla="*/ 197580 w 2664000"/>
              <a:gd name="connsiteY14" fmla="*/ 314344 h 1430253"/>
              <a:gd name="connsiteX15" fmla="*/ 511924 w 2664000"/>
              <a:gd name="connsiteY15" fmla="*/ 0 h 1430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64000" h="1430253">
                <a:moveTo>
                  <a:pt x="511924" y="0"/>
                </a:moveTo>
                <a:cubicBezTo>
                  <a:pt x="685531" y="0"/>
                  <a:pt x="826268" y="140737"/>
                  <a:pt x="826268" y="314344"/>
                </a:cubicBezTo>
                <a:cubicBezTo>
                  <a:pt x="826268" y="466250"/>
                  <a:pt x="718516" y="592990"/>
                  <a:pt x="575275" y="622302"/>
                </a:cubicBezTo>
                <a:lnTo>
                  <a:pt x="552564" y="624591"/>
                </a:lnTo>
                <a:lnTo>
                  <a:pt x="552564" y="917787"/>
                </a:lnTo>
                <a:lnTo>
                  <a:pt x="2407767" y="917787"/>
                </a:lnTo>
                <a:lnTo>
                  <a:pt x="2664000" y="1174020"/>
                </a:lnTo>
                <a:lnTo>
                  <a:pt x="2407767" y="1430253"/>
                </a:lnTo>
                <a:lnTo>
                  <a:pt x="0" y="1430253"/>
                </a:lnTo>
                <a:lnTo>
                  <a:pt x="256233" y="1174020"/>
                </a:lnTo>
                <a:lnTo>
                  <a:pt x="0" y="917787"/>
                </a:lnTo>
                <a:lnTo>
                  <a:pt x="471284" y="917787"/>
                </a:lnTo>
                <a:lnTo>
                  <a:pt x="471284" y="624591"/>
                </a:lnTo>
                <a:lnTo>
                  <a:pt x="448573" y="622302"/>
                </a:lnTo>
                <a:cubicBezTo>
                  <a:pt x="305332" y="592990"/>
                  <a:pt x="197580" y="466250"/>
                  <a:pt x="197580" y="314344"/>
                </a:cubicBezTo>
                <a:cubicBezTo>
                  <a:pt x="197580" y="140737"/>
                  <a:pt x="338317" y="0"/>
                  <a:pt x="511924" y="0"/>
                </a:cubicBezTo>
                <a:close/>
              </a:path>
            </a:pathLst>
          </a:cu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微软雅黑 Light" panose="020B0502040204020203" pitchFamily="34" charset="-122"/>
              <a:ea typeface="微软雅黑 Light" panose="020B0502040204020203" pitchFamily="34" charset="-122"/>
            </a:endParaRPr>
          </a:p>
        </p:txBody>
      </p:sp>
      <p:sp>
        <p:nvSpPr>
          <p:cNvPr id="32" name="任意多边形: 形状 31"/>
          <p:cNvSpPr/>
          <p:nvPr/>
        </p:nvSpPr>
        <p:spPr>
          <a:xfrm>
            <a:off x="6120131" y="1396577"/>
            <a:ext cx="2664000" cy="1430253"/>
          </a:xfrm>
          <a:custGeom>
            <a:avLst/>
            <a:gdLst>
              <a:gd name="connsiteX0" fmla="*/ 511924 w 2664000"/>
              <a:gd name="connsiteY0" fmla="*/ 0 h 1430253"/>
              <a:gd name="connsiteX1" fmla="*/ 826268 w 2664000"/>
              <a:gd name="connsiteY1" fmla="*/ 314344 h 1430253"/>
              <a:gd name="connsiteX2" fmla="*/ 575275 w 2664000"/>
              <a:gd name="connsiteY2" fmla="*/ 622302 h 1430253"/>
              <a:gd name="connsiteX3" fmla="*/ 552564 w 2664000"/>
              <a:gd name="connsiteY3" fmla="*/ 624591 h 1430253"/>
              <a:gd name="connsiteX4" fmla="*/ 552564 w 2664000"/>
              <a:gd name="connsiteY4" fmla="*/ 917787 h 1430253"/>
              <a:gd name="connsiteX5" fmla="*/ 2407767 w 2664000"/>
              <a:gd name="connsiteY5" fmla="*/ 917787 h 1430253"/>
              <a:gd name="connsiteX6" fmla="*/ 2664000 w 2664000"/>
              <a:gd name="connsiteY6" fmla="*/ 1174020 h 1430253"/>
              <a:gd name="connsiteX7" fmla="*/ 2407767 w 2664000"/>
              <a:gd name="connsiteY7" fmla="*/ 1430253 h 1430253"/>
              <a:gd name="connsiteX8" fmla="*/ 0 w 2664000"/>
              <a:gd name="connsiteY8" fmla="*/ 1430253 h 1430253"/>
              <a:gd name="connsiteX9" fmla="*/ 256233 w 2664000"/>
              <a:gd name="connsiteY9" fmla="*/ 1174020 h 1430253"/>
              <a:gd name="connsiteX10" fmla="*/ 0 w 2664000"/>
              <a:gd name="connsiteY10" fmla="*/ 917787 h 1430253"/>
              <a:gd name="connsiteX11" fmla="*/ 471284 w 2664000"/>
              <a:gd name="connsiteY11" fmla="*/ 917787 h 1430253"/>
              <a:gd name="connsiteX12" fmla="*/ 471284 w 2664000"/>
              <a:gd name="connsiteY12" fmla="*/ 624591 h 1430253"/>
              <a:gd name="connsiteX13" fmla="*/ 448573 w 2664000"/>
              <a:gd name="connsiteY13" fmla="*/ 622302 h 1430253"/>
              <a:gd name="connsiteX14" fmla="*/ 197580 w 2664000"/>
              <a:gd name="connsiteY14" fmla="*/ 314344 h 1430253"/>
              <a:gd name="connsiteX15" fmla="*/ 511924 w 2664000"/>
              <a:gd name="connsiteY15" fmla="*/ 0 h 1430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64000" h="1430253">
                <a:moveTo>
                  <a:pt x="511924" y="0"/>
                </a:moveTo>
                <a:cubicBezTo>
                  <a:pt x="685531" y="0"/>
                  <a:pt x="826268" y="140737"/>
                  <a:pt x="826268" y="314344"/>
                </a:cubicBezTo>
                <a:cubicBezTo>
                  <a:pt x="826268" y="466250"/>
                  <a:pt x="718516" y="592990"/>
                  <a:pt x="575275" y="622302"/>
                </a:cubicBezTo>
                <a:lnTo>
                  <a:pt x="552564" y="624591"/>
                </a:lnTo>
                <a:lnTo>
                  <a:pt x="552564" y="917787"/>
                </a:lnTo>
                <a:lnTo>
                  <a:pt x="2407767" y="917787"/>
                </a:lnTo>
                <a:lnTo>
                  <a:pt x="2664000" y="1174020"/>
                </a:lnTo>
                <a:lnTo>
                  <a:pt x="2407767" y="1430253"/>
                </a:lnTo>
                <a:lnTo>
                  <a:pt x="0" y="1430253"/>
                </a:lnTo>
                <a:lnTo>
                  <a:pt x="256233" y="1174020"/>
                </a:lnTo>
                <a:lnTo>
                  <a:pt x="0" y="917787"/>
                </a:lnTo>
                <a:lnTo>
                  <a:pt x="471284" y="917787"/>
                </a:lnTo>
                <a:lnTo>
                  <a:pt x="471284" y="624591"/>
                </a:lnTo>
                <a:lnTo>
                  <a:pt x="448573" y="622302"/>
                </a:lnTo>
                <a:cubicBezTo>
                  <a:pt x="305332" y="592990"/>
                  <a:pt x="197580" y="466250"/>
                  <a:pt x="197580" y="314344"/>
                </a:cubicBezTo>
                <a:cubicBezTo>
                  <a:pt x="197580" y="140737"/>
                  <a:pt x="338317" y="0"/>
                  <a:pt x="511924" y="0"/>
                </a:cubicBezTo>
                <a:close/>
              </a:path>
            </a:pathLst>
          </a:cu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微软雅黑 Light" panose="020B0502040204020203" pitchFamily="34" charset="-122"/>
              <a:ea typeface="微软雅黑 Light" panose="020B0502040204020203" pitchFamily="34" charset="-122"/>
            </a:endParaRPr>
          </a:p>
        </p:txBody>
      </p:sp>
      <p:sp>
        <p:nvSpPr>
          <p:cNvPr id="34" name="任意多边形: 形状 33"/>
          <p:cNvSpPr/>
          <p:nvPr/>
        </p:nvSpPr>
        <p:spPr>
          <a:xfrm>
            <a:off x="8782263" y="1396577"/>
            <a:ext cx="2664000" cy="1430253"/>
          </a:xfrm>
          <a:custGeom>
            <a:avLst/>
            <a:gdLst>
              <a:gd name="connsiteX0" fmla="*/ 511924 w 2664000"/>
              <a:gd name="connsiteY0" fmla="*/ 0 h 1430253"/>
              <a:gd name="connsiteX1" fmla="*/ 826268 w 2664000"/>
              <a:gd name="connsiteY1" fmla="*/ 314344 h 1430253"/>
              <a:gd name="connsiteX2" fmla="*/ 575275 w 2664000"/>
              <a:gd name="connsiteY2" fmla="*/ 622302 h 1430253"/>
              <a:gd name="connsiteX3" fmla="*/ 552564 w 2664000"/>
              <a:gd name="connsiteY3" fmla="*/ 624591 h 1430253"/>
              <a:gd name="connsiteX4" fmla="*/ 552564 w 2664000"/>
              <a:gd name="connsiteY4" fmla="*/ 917787 h 1430253"/>
              <a:gd name="connsiteX5" fmla="*/ 2407767 w 2664000"/>
              <a:gd name="connsiteY5" fmla="*/ 917787 h 1430253"/>
              <a:gd name="connsiteX6" fmla="*/ 2664000 w 2664000"/>
              <a:gd name="connsiteY6" fmla="*/ 1174020 h 1430253"/>
              <a:gd name="connsiteX7" fmla="*/ 2407767 w 2664000"/>
              <a:gd name="connsiteY7" fmla="*/ 1430253 h 1430253"/>
              <a:gd name="connsiteX8" fmla="*/ 0 w 2664000"/>
              <a:gd name="connsiteY8" fmla="*/ 1430253 h 1430253"/>
              <a:gd name="connsiteX9" fmla="*/ 256233 w 2664000"/>
              <a:gd name="connsiteY9" fmla="*/ 1174020 h 1430253"/>
              <a:gd name="connsiteX10" fmla="*/ 0 w 2664000"/>
              <a:gd name="connsiteY10" fmla="*/ 917787 h 1430253"/>
              <a:gd name="connsiteX11" fmla="*/ 471284 w 2664000"/>
              <a:gd name="connsiteY11" fmla="*/ 917787 h 1430253"/>
              <a:gd name="connsiteX12" fmla="*/ 471284 w 2664000"/>
              <a:gd name="connsiteY12" fmla="*/ 624591 h 1430253"/>
              <a:gd name="connsiteX13" fmla="*/ 448573 w 2664000"/>
              <a:gd name="connsiteY13" fmla="*/ 622302 h 1430253"/>
              <a:gd name="connsiteX14" fmla="*/ 197580 w 2664000"/>
              <a:gd name="connsiteY14" fmla="*/ 314344 h 1430253"/>
              <a:gd name="connsiteX15" fmla="*/ 511924 w 2664000"/>
              <a:gd name="connsiteY15" fmla="*/ 0 h 1430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64000" h="1430253">
                <a:moveTo>
                  <a:pt x="511924" y="0"/>
                </a:moveTo>
                <a:cubicBezTo>
                  <a:pt x="685531" y="0"/>
                  <a:pt x="826268" y="140737"/>
                  <a:pt x="826268" y="314344"/>
                </a:cubicBezTo>
                <a:cubicBezTo>
                  <a:pt x="826268" y="466250"/>
                  <a:pt x="718516" y="592990"/>
                  <a:pt x="575275" y="622302"/>
                </a:cubicBezTo>
                <a:lnTo>
                  <a:pt x="552564" y="624591"/>
                </a:lnTo>
                <a:lnTo>
                  <a:pt x="552564" y="917787"/>
                </a:lnTo>
                <a:lnTo>
                  <a:pt x="2407767" y="917787"/>
                </a:lnTo>
                <a:lnTo>
                  <a:pt x="2664000" y="1174020"/>
                </a:lnTo>
                <a:lnTo>
                  <a:pt x="2407767" y="1430253"/>
                </a:lnTo>
                <a:lnTo>
                  <a:pt x="0" y="1430253"/>
                </a:lnTo>
                <a:lnTo>
                  <a:pt x="256233" y="1174020"/>
                </a:lnTo>
                <a:lnTo>
                  <a:pt x="0" y="917787"/>
                </a:lnTo>
                <a:lnTo>
                  <a:pt x="471284" y="917787"/>
                </a:lnTo>
                <a:lnTo>
                  <a:pt x="471284" y="624591"/>
                </a:lnTo>
                <a:lnTo>
                  <a:pt x="448573" y="622302"/>
                </a:lnTo>
                <a:cubicBezTo>
                  <a:pt x="305332" y="592990"/>
                  <a:pt x="197580" y="466250"/>
                  <a:pt x="197580" y="314344"/>
                </a:cubicBezTo>
                <a:cubicBezTo>
                  <a:pt x="197580" y="140737"/>
                  <a:pt x="338317" y="0"/>
                  <a:pt x="511924" y="0"/>
                </a:cubicBezTo>
                <a:close/>
              </a:path>
            </a:pathLst>
          </a:cu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微软雅黑 Light" panose="020B0502040204020203" pitchFamily="34" charset="-122"/>
              <a:ea typeface="微软雅黑 Light" panose="020B0502040204020203" pitchFamily="34" charset="-122"/>
            </a:endParaRPr>
          </a:p>
        </p:txBody>
      </p:sp>
      <p:sp>
        <p:nvSpPr>
          <p:cNvPr id="35" name="share_302377"/>
          <p:cNvSpPr>
            <a:spLocks noChangeAspect="1"/>
          </p:cNvSpPr>
          <p:nvPr/>
        </p:nvSpPr>
        <p:spPr bwMode="auto">
          <a:xfrm>
            <a:off x="1117104" y="1548951"/>
            <a:ext cx="384597" cy="383638"/>
          </a:xfrm>
          <a:custGeom>
            <a:avLst/>
            <a:gdLst>
              <a:gd name="connsiteX0" fmla="*/ 338818 w 602799"/>
              <a:gd name="connsiteY0" fmla="*/ 310850 h 601297"/>
              <a:gd name="connsiteX1" fmla="*/ 344811 w 602799"/>
              <a:gd name="connsiteY1" fmla="*/ 324650 h 601297"/>
              <a:gd name="connsiteX2" fmla="*/ 325757 w 602799"/>
              <a:gd name="connsiteY2" fmla="*/ 343663 h 601297"/>
              <a:gd name="connsiteX3" fmla="*/ 311928 w 602799"/>
              <a:gd name="connsiteY3" fmla="*/ 337683 h 601297"/>
              <a:gd name="connsiteX4" fmla="*/ 328677 w 602799"/>
              <a:gd name="connsiteY4" fmla="*/ 327410 h 601297"/>
              <a:gd name="connsiteX5" fmla="*/ 338818 w 602799"/>
              <a:gd name="connsiteY5" fmla="*/ 310850 h 601297"/>
              <a:gd name="connsiteX6" fmla="*/ 325724 w 602799"/>
              <a:gd name="connsiteY6" fmla="*/ 231675 h 601297"/>
              <a:gd name="connsiteX7" fmla="*/ 418835 w 602799"/>
              <a:gd name="connsiteY7" fmla="*/ 324645 h 601297"/>
              <a:gd name="connsiteX8" fmla="*/ 325724 w 602799"/>
              <a:gd name="connsiteY8" fmla="*/ 417615 h 601297"/>
              <a:gd name="connsiteX9" fmla="*/ 232613 w 602799"/>
              <a:gd name="connsiteY9" fmla="*/ 324645 h 601297"/>
              <a:gd name="connsiteX10" fmla="*/ 236915 w 602799"/>
              <a:gd name="connsiteY10" fmla="*/ 296877 h 601297"/>
              <a:gd name="connsiteX11" fmla="*/ 271025 w 602799"/>
              <a:gd name="connsiteY11" fmla="*/ 330628 h 601297"/>
              <a:gd name="connsiteX12" fmla="*/ 325724 w 602799"/>
              <a:gd name="connsiteY12" fmla="*/ 379568 h 601297"/>
              <a:gd name="connsiteX13" fmla="*/ 380577 w 602799"/>
              <a:gd name="connsiteY13" fmla="*/ 324645 h 601297"/>
              <a:gd name="connsiteX14" fmla="*/ 332024 w 602799"/>
              <a:gd name="connsiteY14" fmla="*/ 270182 h 601297"/>
              <a:gd name="connsiteX15" fmla="*/ 298067 w 602799"/>
              <a:gd name="connsiteY15" fmla="*/ 235817 h 601297"/>
              <a:gd name="connsiteX16" fmla="*/ 325724 w 602799"/>
              <a:gd name="connsiteY16" fmla="*/ 231675 h 601297"/>
              <a:gd name="connsiteX17" fmla="*/ 325760 w 602799"/>
              <a:gd name="connsiteY17" fmla="*/ 157723 h 601297"/>
              <a:gd name="connsiteX18" fmla="*/ 492929 w 602799"/>
              <a:gd name="connsiteY18" fmla="*/ 324646 h 601297"/>
              <a:gd name="connsiteX19" fmla="*/ 325760 w 602799"/>
              <a:gd name="connsiteY19" fmla="*/ 491568 h 601297"/>
              <a:gd name="connsiteX20" fmla="*/ 158590 w 602799"/>
              <a:gd name="connsiteY20" fmla="*/ 324646 h 601297"/>
              <a:gd name="connsiteX21" fmla="*/ 181023 w 602799"/>
              <a:gd name="connsiteY21" fmla="*/ 241184 h 601297"/>
              <a:gd name="connsiteX22" fmla="*/ 209294 w 602799"/>
              <a:gd name="connsiteY22" fmla="*/ 269414 h 601297"/>
              <a:gd name="connsiteX23" fmla="*/ 196695 w 602799"/>
              <a:gd name="connsiteY23" fmla="*/ 324646 h 601297"/>
              <a:gd name="connsiteX24" fmla="*/ 325760 w 602799"/>
              <a:gd name="connsiteY24" fmla="*/ 453520 h 601297"/>
              <a:gd name="connsiteX25" fmla="*/ 454671 w 602799"/>
              <a:gd name="connsiteY25" fmla="*/ 324646 h 601297"/>
              <a:gd name="connsiteX26" fmla="*/ 325760 w 602799"/>
              <a:gd name="connsiteY26" fmla="*/ 195925 h 601297"/>
              <a:gd name="connsiteX27" fmla="*/ 270446 w 602799"/>
              <a:gd name="connsiteY27" fmla="*/ 208352 h 601297"/>
              <a:gd name="connsiteX28" fmla="*/ 242175 w 602799"/>
              <a:gd name="connsiteY28" fmla="*/ 180123 h 601297"/>
              <a:gd name="connsiteX29" fmla="*/ 325760 w 602799"/>
              <a:gd name="connsiteY29" fmla="*/ 157723 h 601297"/>
              <a:gd name="connsiteX30" fmla="*/ 111273 w 602799"/>
              <a:gd name="connsiteY30" fmla="*/ 85181 h 601297"/>
              <a:gd name="connsiteX31" fmla="*/ 310717 w 602799"/>
              <a:gd name="connsiteY31" fmla="*/ 284185 h 601297"/>
              <a:gd name="connsiteX32" fmla="*/ 310717 w 602799"/>
              <a:gd name="connsiteY32" fmla="*/ 309502 h 601297"/>
              <a:gd name="connsiteX33" fmla="*/ 298117 w 602799"/>
              <a:gd name="connsiteY33" fmla="*/ 314872 h 601297"/>
              <a:gd name="connsiteX34" fmla="*/ 285364 w 602799"/>
              <a:gd name="connsiteY34" fmla="*/ 309655 h 601297"/>
              <a:gd name="connsiteX35" fmla="*/ 85766 w 602799"/>
              <a:gd name="connsiteY35" fmla="*/ 110498 h 601297"/>
              <a:gd name="connsiteX36" fmla="*/ 90376 w 602799"/>
              <a:gd name="connsiteY36" fmla="*/ 110498 h 601297"/>
              <a:gd name="connsiteX37" fmla="*/ 111273 w 602799"/>
              <a:gd name="connsiteY37" fmla="*/ 89477 h 601297"/>
              <a:gd name="connsiteX38" fmla="*/ 325759 w 602799"/>
              <a:gd name="connsiteY38" fmla="*/ 48064 h 601297"/>
              <a:gd name="connsiteX39" fmla="*/ 602799 w 602799"/>
              <a:gd name="connsiteY39" fmla="*/ 324681 h 601297"/>
              <a:gd name="connsiteX40" fmla="*/ 325759 w 602799"/>
              <a:gd name="connsiteY40" fmla="*/ 601297 h 601297"/>
              <a:gd name="connsiteX41" fmla="*/ 48719 w 602799"/>
              <a:gd name="connsiteY41" fmla="*/ 324681 h 601297"/>
              <a:gd name="connsiteX42" fmla="*/ 101730 w 602799"/>
              <a:gd name="connsiteY42" fmla="*/ 162055 h 601297"/>
              <a:gd name="connsiteX43" fmla="*/ 154895 w 602799"/>
              <a:gd name="connsiteY43" fmla="*/ 215139 h 601297"/>
              <a:gd name="connsiteX44" fmla="*/ 122627 w 602799"/>
              <a:gd name="connsiteY44" fmla="*/ 324681 h 601297"/>
              <a:gd name="connsiteX45" fmla="*/ 325759 w 602799"/>
              <a:gd name="connsiteY45" fmla="*/ 527349 h 601297"/>
              <a:gd name="connsiteX46" fmla="*/ 528737 w 602799"/>
              <a:gd name="connsiteY46" fmla="*/ 324681 h 601297"/>
              <a:gd name="connsiteX47" fmla="*/ 325759 w 602799"/>
              <a:gd name="connsiteY47" fmla="*/ 122013 h 601297"/>
              <a:gd name="connsiteX48" fmla="*/ 216203 w 602799"/>
              <a:gd name="connsiteY48" fmla="*/ 154077 h 601297"/>
              <a:gd name="connsiteX49" fmla="*/ 162885 w 602799"/>
              <a:gd name="connsiteY49" fmla="*/ 100994 h 601297"/>
              <a:gd name="connsiteX50" fmla="*/ 325759 w 602799"/>
              <a:gd name="connsiteY50" fmla="*/ 48064 h 601297"/>
              <a:gd name="connsiteX51" fmla="*/ 47654 w 602799"/>
              <a:gd name="connsiteY51" fmla="*/ 1123 h 601297"/>
              <a:gd name="connsiteX52" fmla="*/ 82702 w 602799"/>
              <a:gd name="connsiteY52" fmla="*/ 35649 h 601297"/>
              <a:gd name="connsiteX53" fmla="*/ 83932 w 602799"/>
              <a:gd name="connsiteY53" fmla="*/ 38564 h 601297"/>
              <a:gd name="connsiteX54" fmla="*/ 83932 w 602799"/>
              <a:gd name="connsiteY54" fmla="*/ 79074 h 601297"/>
              <a:gd name="connsiteX55" fmla="*/ 79935 w 602799"/>
              <a:gd name="connsiteY55" fmla="*/ 83064 h 601297"/>
              <a:gd name="connsiteX56" fmla="*/ 39354 w 602799"/>
              <a:gd name="connsiteY56" fmla="*/ 83064 h 601297"/>
              <a:gd name="connsiteX57" fmla="*/ 36587 w 602799"/>
              <a:gd name="connsiteY57" fmla="*/ 81990 h 601297"/>
              <a:gd name="connsiteX58" fmla="*/ 1231 w 602799"/>
              <a:gd name="connsiteY58" fmla="*/ 47004 h 601297"/>
              <a:gd name="connsiteX59" fmla="*/ 3998 w 602799"/>
              <a:gd name="connsiteY59" fmla="*/ 40252 h 601297"/>
              <a:gd name="connsiteX60" fmla="*/ 15988 w 602799"/>
              <a:gd name="connsiteY60" fmla="*/ 40252 h 601297"/>
              <a:gd name="connsiteX61" fmla="*/ 40891 w 602799"/>
              <a:gd name="connsiteY61" fmla="*/ 15394 h 601297"/>
              <a:gd name="connsiteX62" fmla="*/ 40891 w 602799"/>
              <a:gd name="connsiteY62" fmla="*/ 4039 h 601297"/>
              <a:gd name="connsiteX63" fmla="*/ 47654 w 602799"/>
              <a:gd name="connsiteY63" fmla="*/ 1123 h 60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02799" h="601297">
                <a:moveTo>
                  <a:pt x="338818" y="310850"/>
                </a:moveTo>
                <a:cubicBezTo>
                  <a:pt x="342506" y="314377"/>
                  <a:pt x="344811" y="319283"/>
                  <a:pt x="344811" y="324650"/>
                </a:cubicBezTo>
                <a:cubicBezTo>
                  <a:pt x="344811" y="335230"/>
                  <a:pt x="336206" y="343663"/>
                  <a:pt x="325757" y="343663"/>
                </a:cubicBezTo>
                <a:cubicBezTo>
                  <a:pt x="320226" y="343663"/>
                  <a:pt x="315309" y="341363"/>
                  <a:pt x="311928" y="337683"/>
                </a:cubicBezTo>
                <a:cubicBezTo>
                  <a:pt x="318074" y="335690"/>
                  <a:pt x="323914" y="332163"/>
                  <a:pt x="328677" y="327410"/>
                </a:cubicBezTo>
                <a:cubicBezTo>
                  <a:pt x="333440" y="322657"/>
                  <a:pt x="336821" y="316983"/>
                  <a:pt x="338818" y="310850"/>
                </a:cubicBezTo>
                <a:close/>
                <a:moveTo>
                  <a:pt x="325724" y="231675"/>
                </a:moveTo>
                <a:cubicBezTo>
                  <a:pt x="377043" y="231675"/>
                  <a:pt x="418835" y="273404"/>
                  <a:pt x="418835" y="324645"/>
                </a:cubicBezTo>
                <a:cubicBezTo>
                  <a:pt x="418835" y="375886"/>
                  <a:pt x="377043" y="417615"/>
                  <a:pt x="325724" y="417615"/>
                </a:cubicBezTo>
                <a:cubicBezTo>
                  <a:pt x="274406" y="417615"/>
                  <a:pt x="232613" y="375886"/>
                  <a:pt x="232613" y="324645"/>
                </a:cubicBezTo>
                <a:cubicBezTo>
                  <a:pt x="232613" y="314980"/>
                  <a:pt x="234150" y="305621"/>
                  <a:pt x="236915" y="296877"/>
                </a:cubicBezTo>
                <a:cubicBezTo>
                  <a:pt x="236915" y="296877"/>
                  <a:pt x="269796" y="329708"/>
                  <a:pt x="271025" y="330628"/>
                </a:cubicBezTo>
                <a:cubicBezTo>
                  <a:pt x="274098" y="358090"/>
                  <a:pt x="297453" y="379568"/>
                  <a:pt x="325724" y="379568"/>
                </a:cubicBezTo>
                <a:cubicBezTo>
                  <a:pt x="355993" y="379568"/>
                  <a:pt x="380577" y="354868"/>
                  <a:pt x="380577" y="324645"/>
                </a:cubicBezTo>
                <a:cubicBezTo>
                  <a:pt x="380577" y="296570"/>
                  <a:pt x="359373" y="273251"/>
                  <a:pt x="332024" y="270182"/>
                </a:cubicBezTo>
                <a:cubicBezTo>
                  <a:pt x="330948" y="268802"/>
                  <a:pt x="298067" y="235817"/>
                  <a:pt x="298067" y="235817"/>
                </a:cubicBezTo>
                <a:cubicBezTo>
                  <a:pt x="306825" y="233209"/>
                  <a:pt x="316044" y="231675"/>
                  <a:pt x="325724" y="231675"/>
                </a:cubicBezTo>
                <a:close/>
                <a:moveTo>
                  <a:pt x="325760" y="157723"/>
                </a:moveTo>
                <a:cubicBezTo>
                  <a:pt x="417949" y="157723"/>
                  <a:pt x="492929" y="232593"/>
                  <a:pt x="492929" y="324646"/>
                </a:cubicBezTo>
                <a:cubicBezTo>
                  <a:pt x="492929" y="416698"/>
                  <a:pt x="417949" y="491568"/>
                  <a:pt x="325760" y="491568"/>
                </a:cubicBezTo>
                <a:cubicBezTo>
                  <a:pt x="233571" y="491568"/>
                  <a:pt x="158590" y="416698"/>
                  <a:pt x="158590" y="324646"/>
                </a:cubicBezTo>
                <a:cubicBezTo>
                  <a:pt x="158590" y="294268"/>
                  <a:pt x="166733" y="265732"/>
                  <a:pt x="181023" y="241184"/>
                </a:cubicBezTo>
                <a:lnTo>
                  <a:pt x="209294" y="269414"/>
                </a:lnTo>
                <a:cubicBezTo>
                  <a:pt x="201304" y="286137"/>
                  <a:pt x="196695" y="304854"/>
                  <a:pt x="196695" y="324646"/>
                </a:cubicBezTo>
                <a:cubicBezTo>
                  <a:pt x="196695" y="395680"/>
                  <a:pt x="254620" y="453520"/>
                  <a:pt x="325760" y="453520"/>
                </a:cubicBezTo>
                <a:cubicBezTo>
                  <a:pt x="396899" y="453520"/>
                  <a:pt x="454671" y="395680"/>
                  <a:pt x="454671" y="324646"/>
                </a:cubicBezTo>
                <a:cubicBezTo>
                  <a:pt x="454671" y="253611"/>
                  <a:pt x="396899" y="195925"/>
                  <a:pt x="325760" y="195925"/>
                </a:cubicBezTo>
                <a:cubicBezTo>
                  <a:pt x="305939" y="195925"/>
                  <a:pt x="287194" y="200374"/>
                  <a:pt x="270446" y="208352"/>
                </a:cubicBezTo>
                <a:lnTo>
                  <a:pt x="242175" y="180123"/>
                </a:lnTo>
                <a:cubicBezTo>
                  <a:pt x="266759" y="165854"/>
                  <a:pt x="295337" y="157723"/>
                  <a:pt x="325760" y="157723"/>
                </a:cubicBezTo>
                <a:close/>
                <a:moveTo>
                  <a:pt x="111273" y="85181"/>
                </a:moveTo>
                <a:lnTo>
                  <a:pt x="310717" y="284185"/>
                </a:lnTo>
                <a:cubicBezTo>
                  <a:pt x="317785" y="291243"/>
                  <a:pt x="317785" y="302597"/>
                  <a:pt x="310717" y="309502"/>
                </a:cubicBezTo>
                <a:cubicBezTo>
                  <a:pt x="307183" y="313031"/>
                  <a:pt x="302573" y="314872"/>
                  <a:pt x="298117" y="314872"/>
                </a:cubicBezTo>
                <a:cubicBezTo>
                  <a:pt x="293508" y="314872"/>
                  <a:pt x="288898" y="313031"/>
                  <a:pt x="285364" y="309655"/>
                </a:cubicBezTo>
                <a:lnTo>
                  <a:pt x="85766" y="110498"/>
                </a:lnTo>
                <a:lnTo>
                  <a:pt x="90376" y="110498"/>
                </a:lnTo>
                <a:cubicBezTo>
                  <a:pt x="101900" y="110498"/>
                  <a:pt x="111273" y="100985"/>
                  <a:pt x="111273" y="89477"/>
                </a:cubicBezTo>
                <a:close/>
                <a:moveTo>
                  <a:pt x="325759" y="48064"/>
                </a:moveTo>
                <a:cubicBezTo>
                  <a:pt x="478492" y="48064"/>
                  <a:pt x="602799" y="172181"/>
                  <a:pt x="602799" y="324681"/>
                </a:cubicBezTo>
                <a:cubicBezTo>
                  <a:pt x="602799" y="477180"/>
                  <a:pt x="478492" y="601297"/>
                  <a:pt x="325759" y="601297"/>
                </a:cubicBezTo>
                <a:cubicBezTo>
                  <a:pt x="173026" y="601297"/>
                  <a:pt x="48719" y="477180"/>
                  <a:pt x="48719" y="324681"/>
                </a:cubicBezTo>
                <a:cubicBezTo>
                  <a:pt x="48719" y="263926"/>
                  <a:pt x="68387" y="207774"/>
                  <a:pt x="101730" y="162055"/>
                </a:cubicBezTo>
                <a:lnTo>
                  <a:pt x="154895" y="215139"/>
                </a:lnTo>
                <a:cubicBezTo>
                  <a:pt x="134612" y="246743"/>
                  <a:pt x="122627" y="284331"/>
                  <a:pt x="122627" y="324681"/>
                </a:cubicBezTo>
                <a:cubicBezTo>
                  <a:pt x="122627" y="436524"/>
                  <a:pt x="213745" y="527349"/>
                  <a:pt x="325759" y="527349"/>
                </a:cubicBezTo>
                <a:cubicBezTo>
                  <a:pt x="437620" y="527349"/>
                  <a:pt x="528737" y="436524"/>
                  <a:pt x="528737" y="324681"/>
                </a:cubicBezTo>
                <a:cubicBezTo>
                  <a:pt x="528737" y="212837"/>
                  <a:pt x="437620" y="122013"/>
                  <a:pt x="325759" y="122013"/>
                </a:cubicBezTo>
                <a:cubicBezTo>
                  <a:pt x="285348" y="122013"/>
                  <a:pt x="247856" y="133826"/>
                  <a:pt x="216203" y="154077"/>
                </a:cubicBezTo>
                <a:lnTo>
                  <a:pt x="162885" y="100994"/>
                </a:lnTo>
                <a:cubicBezTo>
                  <a:pt x="208674" y="67702"/>
                  <a:pt x="264912" y="48064"/>
                  <a:pt x="325759" y="48064"/>
                </a:cubicBezTo>
                <a:close/>
                <a:moveTo>
                  <a:pt x="47654" y="1123"/>
                </a:moveTo>
                <a:lnTo>
                  <a:pt x="82702" y="35649"/>
                </a:lnTo>
                <a:cubicBezTo>
                  <a:pt x="83471" y="36416"/>
                  <a:pt x="83932" y="37490"/>
                  <a:pt x="83932" y="38564"/>
                </a:cubicBezTo>
                <a:lnTo>
                  <a:pt x="83932" y="79074"/>
                </a:lnTo>
                <a:cubicBezTo>
                  <a:pt x="83932" y="81376"/>
                  <a:pt x="82088" y="83064"/>
                  <a:pt x="79935" y="83064"/>
                </a:cubicBezTo>
                <a:lnTo>
                  <a:pt x="39354" y="83064"/>
                </a:lnTo>
                <a:cubicBezTo>
                  <a:pt x="38278" y="83064"/>
                  <a:pt x="37355" y="82604"/>
                  <a:pt x="36587" y="81990"/>
                </a:cubicBezTo>
                <a:lnTo>
                  <a:pt x="1231" y="47004"/>
                </a:lnTo>
                <a:cubicBezTo>
                  <a:pt x="-1382" y="44549"/>
                  <a:pt x="463" y="40252"/>
                  <a:pt x="3998" y="40252"/>
                </a:cubicBezTo>
                <a:lnTo>
                  <a:pt x="15988" y="40252"/>
                </a:lnTo>
                <a:cubicBezTo>
                  <a:pt x="29669" y="40252"/>
                  <a:pt x="40891" y="29051"/>
                  <a:pt x="40891" y="15394"/>
                </a:cubicBezTo>
                <a:lnTo>
                  <a:pt x="40891" y="4039"/>
                </a:lnTo>
                <a:cubicBezTo>
                  <a:pt x="40891" y="509"/>
                  <a:pt x="45195" y="-1332"/>
                  <a:pt x="47654" y="1123"/>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微软雅黑 Light" panose="020B0502040204020203" pitchFamily="34" charset="-122"/>
              <a:ea typeface="微软雅黑 Light" panose="020B0502040204020203" pitchFamily="34" charset="-122"/>
            </a:endParaRPr>
          </a:p>
        </p:txBody>
      </p:sp>
      <p:sp>
        <p:nvSpPr>
          <p:cNvPr id="36" name="whatsapp_154858"/>
          <p:cNvSpPr>
            <a:spLocks noChangeAspect="1"/>
          </p:cNvSpPr>
          <p:nvPr/>
        </p:nvSpPr>
        <p:spPr bwMode="auto">
          <a:xfrm>
            <a:off x="3770944" y="1517401"/>
            <a:ext cx="425984" cy="425348"/>
          </a:xfrm>
          <a:custGeom>
            <a:avLst/>
            <a:gdLst>
              <a:gd name="connsiteX0" fmla="*/ 229015 w 609254"/>
              <a:gd name="connsiteY0" fmla="*/ 157290 h 608345"/>
              <a:gd name="connsiteX1" fmla="*/ 248893 w 609254"/>
              <a:gd name="connsiteY1" fmla="*/ 174030 h 608345"/>
              <a:gd name="connsiteX2" fmla="*/ 270700 w 609254"/>
              <a:gd name="connsiteY2" fmla="*/ 226177 h 608345"/>
              <a:gd name="connsiteX3" fmla="*/ 271293 w 609254"/>
              <a:gd name="connsiteY3" fmla="*/ 245583 h 608345"/>
              <a:gd name="connsiteX4" fmla="*/ 270403 w 609254"/>
              <a:gd name="connsiteY4" fmla="*/ 247657 h 608345"/>
              <a:gd name="connsiteX5" fmla="*/ 263134 w 609254"/>
              <a:gd name="connsiteY5" fmla="*/ 259064 h 608345"/>
              <a:gd name="connsiteX6" fmla="*/ 259574 w 609254"/>
              <a:gd name="connsiteY6" fmla="*/ 263212 h 608345"/>
              <a:gd name="connsiteX7" fmla="*/ 252008 w 609254"/>
              <a:gd name="connsiteY7" fmla="*/ 271805 h 608345"/>
              <a:gd name="connsiteX8" fmla="*/ 249338 w 609254"/>
              <a:gd name="connsiteY8" fmla="*/ 274916 h 608345"/>
              <a:gd name="connsiteX9" fmla="*/ 250080 w 609254"/>
              <a:gd name="connsiteY9" fmla="*/ 276694 h 608345"/>
              <a:gd name="connsiteX10" fmla="*/ 338789 w 609254"/>
              <a:gd name="connsiteY10" fmla="*/ 355506 h 608345"/>
              <a:gd name="connsiteX11" fmla="*/ 348283 w 609254"/>
              <a:gd name="connsiteY11" fmla="*/ 359209 h 608345"/>
              <a:gd name="connsiteX12" fmla="*/ 349915 w 609254"/>
              <a:gd name="connsiteY12" fmla="*/ 357876 h 608345"/>
              <a:gd name="connsiteX13" fmla="*/ 372018 w 609254"/>
              <a:gd name="connsiteY13" fmla="*/ 330914 h 608345"/>
              <a:gd name="connsiteX14" fmla="*/ 386853 w 609254"/>
              <a:gd name="connsiteY14" fmla="*/ 322025 h 608345"/>
              <a:gd name="connsiteX15" fmla="*/ 397237 w 609254"/>
              <a:gd name="connsiteY15" fmla="*/ 324247 h 608345"/>
              <a:gd name="connsiteX16" fmla="*/ 450789 w 609254"/>
              <a:gd name="connsiteY16" fmla="*/ 349580 h 608345"/>
              <a:gd name="connsiteX17" fmla="*/ 463843 w 609254"/>
              <a:gd name="connsiteY17" fmla="*/ 358913 h 608345"/>
              <a:gd name="connsiteX18" fmla="*/ 460283 w 609254"/>
              <a:gd name="connsiteY18" fmla="*/ 399356 h 608345"/>
              <a:gd name="connsiteX19" fmla="*/ 405396 w 609254"/>
              <a:gd name="connsiteY19" fmla="*/ 438169 h 608345"/>
              <a:gd name="connsiteX20" fmla="*/ 403171 w 609254"/>
              <a:gd name="connsiteY20" fmla="*/ 438318 h 608345"/>
              <a:gd name="connsiteX21" fmla="*/ 391006 w 609254"/>
              <a:gd name="connsiteY21" fmla="*/ 439058 h 608345"/>
              <a:gd name="connsiteX22" fmla="*/ 316093 w 609254"/>
              <a:gd name="connsiteY22" fmla="*/ 419948 h 608345"/>
              <a:gd name="connsiteX23" fmla="*/ 191929 w 609254"/>
              <a:gd name="connsiteY23" fmla="*/ 312396 h 608345"/>
              <a:gd name="connsiteX24" fmla="*/ 190742 w 609254"/>
              <a:gd name="connsiteY24" fmla="*/ 310470 h 608345"/>
              <a:gd name="connsiteX25" fmla="*/ 160035 w 609254"/>
              <a:gd name="connsiteY25" fmla="*/ 232547 h 608345"/>
              <a:gd name="connsiteX26" fmla="*/ 188665 w 609254"/>
              <a:gd name="connsiteY26" fmla="*/ 166920 h 608345"/>
              <a:gd name="connsiteX27" fmla="*/ 225603 w 609254"/>
              <a:gd name="connsiteY27" fmla="*/ 157438 h 608345"/>
              <a:gd name="connsiteX28" fmla="*/ 229015 w 609254"/>
              <a:gd name="connsiteY28" fmla="*/ 157290 h 608345"/>
              <a:gd name="connsiteX29" fmla="*/ 310052 w 609254"/>
              <a:gd name="connsiteY29" fmla="*/ 61768 h 608345"/>
              <a:gd name="connsiteX30" fmla="*/ 73005 w 609254"/>
              <a:gd name="connsiteY30" fmla="*/ 296544 h 608345"/>
              <a:gd name="connsiteX31" fmla="*/ 118100 w 609254"/>
              <a:gd name="connsiteY31" fmla="*/ 434151 h 608345"/>
              <a:gd name="connsiteX32" fmla="*/ 119287 w 609254"/>
              <a:gd name="connsiteY32" fmla="*/ 441410 h 608345"/>
              <a:gd name="connsiteX33" fmla="*/ 93624 w 609254"/>
              <a:gd name="connsiteY33" fmla="*/ 516657 h 608345"/>
              <a:gd name="connsiteX34" fmla="*/ 172838 w 609254"/>
              <a:gd name="connsiteY34" fmla="*/ 491475 h 608345"/>
              <a:gd name="connsiteX35" fmla="*/ 175211 w 609254"/>
              <a:gd name="connsiteY35" fmla="*/ 491179 h 608345"/>
              <a:gd name="connsiteX36" fmla="*/ 179661 w 609254"/>
              <a:gd name="connsiteY36" fmla="*/ 492364 h 608345"/>
              <a:gd name="connsiteX37" fmla="*/ 310052 w 609254"/>
              <a:gd name="connsiteY37" fmla="*/ 531321 h 608345"/>
              <a:gd name="connsiteX38" fmla="*/ 546951 w 609254"/>
              <a:gd name="connsiteY38" fmla="*/ 296544 h 608345"/>
              <a:gd name="connsiteX39" fmla="*/ 310052 w 609254"/>
              <a:gd name="connsiteY39" fmla="*/ 61768 h 608345"/>
              <a:gd name="connsiteX40" fmla="*/ 310052 w 609254"/>
              <a:gd name="connsiteY40" fmla="*/ 0 h 608345"/>
              <a:gd name="connsiteX41" fmla="*/ 609254 w 609254"/>
              <a:gd name="connsiteY41" fmla="*/ 296544 h 608345"/>
              <a:gd name="connsiteX42" fmla="*/ 310052 w 609254"/>
              <a:gd name="connsiteY42" fmla="*/ 593088 h 608345"/>
              <a:gd name="connsiteX43" fmla="*/ 168387 w 609254"/>
              <a:gd name="connsiteY43" fmla="*/ 557835 h 608345"/>
              <a:gd name="connsiteX44" fmla="*/ 10257 w 609254"/>
              <a:gd name="connsiteY44" fmla="*/ 607901 h 608345"/>
              <a:gd name="connsiteX45" fmla="*/ 7884 w 609254"/>
              <a:gd name="connsiteY45" fmla="*/ 608345 h 608345"/>
              <a:gd name="connsiteX46" fmla="*/ 2247 w 609254"/>
              <a:gd name="connsiteY46" fmla="*/ 605975 h 608345"/>
              <a:gd name="connsiteX47" fmla="*/ 467 w 609254"/>
              <a:gd name="connsiteY47" fmla="*/ 597828 h 608345"/>
              <a:gd name="connsiteX48" fmla="*/ 51792 w 609254"/>
              <a:gd name="connsiteY48" fmla="*/ 446446 h 608345"/>
              <a:gd name="connsiteX49" fmla="*/ 10850 w 609254"/>
              <a:gd name="connsiteY49" fmla="*/ 296544 h 608345"/>
              <a:gd name="connsiteX50" fmla="*/ 310052 w 609254"/>
              <a:gd name="connsiteY50" fmla="*/ 0 h 608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609254" h="608345">
                <a:moveTo>
                  <a:pt x="229015" y="157290"/>
                </a:moveTo>
                <a:cubicBezTo>
                  <a:pt x="237767" y="157290"/>
                  <a:pt x="244146" y="162623"/>
                  <a:pt x="248893" y="174030"/>
                </a:cubicBezTo>
                <a:cubicBezTo>
                  <a:pt x="250970" y="178771"/>
                  <a:pt x="269661" y="223955"/>
                  <a:pt x="270700" y="226177"/>
                </a:cubicBezTo>
                <a:cubicBezTo>
                  <a:pt x="272035" y="228695"/>
                  <a:pt x="275892" y="236399"/>
                  <a:pt x="271293" y="245583"/>
                </a:cubicBezTo>
                <a:lnTo>
                  <a:pt x="270403" y="247657"/>
                </a:lnTo>
                <a:cubicBezTo>
                  <a:pt x="268474" y="251361"/>
                  <a:pt x="266843" y="254768"/>
                  <a:pt x="263134" y="259064"/>
                </a:cubicBezTo>
                <a:cubicBezTo>
                  <a:pt x="261947" y="260398"/>
                  <a:pt x="260761" y="261879"/>
                  <a:pt x="259574" y="263212"/>
                </a:cubicBezTo>
                <a:cubicBezTo>
                  <a:pt x="257052" y="266323"/>
                  <a:pt x="254382" y="269435"/>
                  <a:pt x="252008" y="271805"/>
                </a:cubicBezTo>
                <a:cubicBezTo>
                  <a:pt x="251118" y="272694"/>
                  <a:pt x="249486" y="274323"/>
                  <a:pt x="249338" y="274916"/>
                </a:cubicBezTo>
                <a:cubicBezTo>
                  <a:pt x="249338" y="274916"/>
                  <a:pt x="249338" y="275508"/>
                  <a:pt x="250080" y="276694"/>
                </a:cubicBezTo>
                <a:cubicBezTo>
                  <a:pt x="255123" y="285138"/>
                  <a:pt x="291171" y="334766"/>
                  <a:pt x="338789" y="355506"/>
                </a:cubicBezTo>
                <a:cubicBezTo>
                  <a:pt x="341015" y="356394"/>
                  <a:pt x="347838" y="359209"/>
                  <a:pt x="348283" y="359209"/>
                </a:cubicBezTo>
                <a:cubicBezTo>
                  <a:pt x="348728" y="359209"/>
                  <a:pt x="349322" y="358468"/>
                  <a:pt x="349915" y="357876"/>
                </a:cubicBezTo>
                <a:cubicBezTo>
                  <a:pt x="354069" y="353135"/>
                  <a:pt x="367568" y="337432"/>
                  <a:pt x="372018" y="330914"/>
                </a:cubicBezTo>
                <a:cubicBezTo>
                  <a:pt x="375875" y="324988"/>
                  <a:pt x="380919" y="322025"/>
                  <a:pt x="386853" y="322025"/>
                </a:cubicBezTo>
                <a:cubicBezTo>
                  <a:pt x="390561" y="322025"/>
                  <a:pt x="393973" y="323210"/>
                  <a:pt x="397237" y="324247"/>
                </a:cubicBezTo>
                <a:cubicBezTo>
                  <a:pt x="405099" y="327062"/>
                  <a:pt x="449602" y="348987"/>
                  <a:pt x="450789" y="349580"/>
                </a:cubicBezTo>
                <a:cubicBezTo>
                  <a:pt x="456574" y="352395"/>
                  <a:pt x="461173" y="354469"/>
                  <a:pt x="463843" y="358913"/>
                </a:cubicBezTo>
                <a:cubicBezTo>
                  <a:pt x="467700" y="365283"/>
                  <a:pt x="466217" y="383060"/>
                  <a:pt x="460283" y="399356"/>
                </a:cubicBezTo>
                <a:cubicBezTo>
                  <a:pt x="452866" y="419948"/>
                  <a:pt x="420230" y="436836"/>
                  <a:pt x="405396" y="438169"/>
                </a:cubicBezTo>
                <a:lnTo>
                  <a:pt x="403171" y="438318"/>
                </a:lnTo>
                <a:cubicBezTo>
                  <a:pt x="399759" y="438762"/>
                  <a:pt x="395902" y="439058"/>
                  <a:pt x="391006" y="439058"/>
                </a:cubicBezTo>
                <a:cubicBezTo>
                  <a:pt x="379436" y="439058"/>
                  <a:pt x="359112" y="437132"/>
                  <a:pt x="316093" y="419948"/>
                </a:cubicBezTo>
                <a:cubicBezTo>
                  <a:pt x="271441" y="402171"/>
                  <a:pt x="227383" y="363950"/>
                  <a:pt x="191929" y="312396"/>
                </a:cubicBezTo>
                <a:cubicBezTo>
                  <a:pt x="191336" y="311507"/>
                  <a:pt x="190891" y="310766"/>
                  <a:pt x="190742" y="310470"/>
                </a:cubicBezTo>
                <a:cubicBezTo>
                  <a:pt x="181397" y="298322"/>
                  <a:pt x="160035" y="266472"/>
                  <a:pt x="160035" y="232547"/>
                </a:cubicBezTo>
                <a:cubicBezTo>
                  <a:pt x="160035" y="195067"/>
                  <a:pt x="177985" y="173586"/>
                  <a:pt x="188665" y="166920"/>
                </a:cubicBezTo>
                <a:cubicBezTo>
                  <a:pt x="198753" y="160549"/>
                  <a:pt x="221449" y="157587"/>
                  <a:pt x="225603" y="157438"/>
                </a:cubicBezTo>
                <a:cubicBezTo>
                  <a:pt x="229015" y="157290"/>
                  <a:pt x="228125" y="157290"/>
                  <a:pt x="229015" y="157290"/>
                </a:cubicBezTo>
                <a:close/>
                <a:moveTo>
                  <a:pt x="310052" y="61768"/>
                </a:moveTo>
                <a:cubicBezTo>
                  <a:pt x="179365" y="61768"/>
                  <a:pt x="73005" y="167084"/>
                  <a:pt x="73005" y="296544"/>
                </a:cubicBezTo>
                <a:cubicBezTo>
                  <a:pt x="73005" y="346314"/>
                  <a:pt x="88581" y="393862"/>
                  <a:pt x="118100" y="434151"/>
                </a:cubicBezTo>
                <a:cubicBezTo>
                  <a:pt x="119732" y="436225"/>
                  <a:pt x="120029" y="438891"/>
                  <a:pt x="119287" y="441410"/>
                </a:cubicBezTo>
                <a:lnTo>
                  <a:pt x="93624" y="516657"/>
                </a:lnTo>
                <a:lnTo>
                  <a:pt x="172838" y="491475"/>
                </a:lnTo>
                <a:cubicBezTo>
                  <a:pt x="173728" y="491327"/>
                  <a:pt x="174469" y="491179"/>
                  <a:pt x="175211" y="491179"/>
                </a:cubicBezTo>
                <a:cubicBezTo>
                  <a:pt x="176843" y="491179"/>
                  <a:pt x="178326" y="491624"/>
                  <a:pt x="179661" y="492364"/>
                </a:cubicBezTo>
                <a:cubicBezTo>
                  <a:pt x="218378" y="517842"/>
                  <a:pt x="263473" y="531321"/>
                  <a:pt x="310052" y="531321"/>
                </a:cubicBezTo>
                <a:cubicBezTo>
                  <a:pt x="440740" y="531321"/>
                  <a:pt x="546951" y="426005"/>
                  <a:pt x="546951" y="296544"/>
                </a:cubicBezTo>
                <a:cubicBezTo>
                  <a:pt x="546951" y="167084"/>
                  <a:pt x="440740" y="61768"/>
                  <a:pt x="310052" y="61768"/>
                </a:cubicBezTo>
                <a:close/>
                <a:moveTo>
                  <a:pt x="310052" y="0"/>
                </a:moveTo>
                <a:cubicBezTo>
                  <a:pt x="475006" y="0"/>
                  <a:pt x="609254" y="133016"/>
                  <a:pt x="609254" y="296544"/>
                </a:cubicBezTo>
                <a:cubicBezTo>
                  <a:pt x="609254" y="460073"/>
                  <a:pt x="475006" y="593088"/>
                  <a:pt x="310052" y="593088"/>
                </a:cubicBezTo>
                <a:cubicBezTo>
                  <a:pt x="260507" y="593088"/>
                  <a:pt x="211703" y="580794"/>
                  <a:pt x="168387" y="557835"/>
                </a:cubicBezTo>
                <a:lnTo>
                  <a:pt x="10257" y="607901"/>
                </a:lnTo>
                <a:cubicBezTo>
                  <a:pt x="9515" y="608197"/>
                  <a:pt x="8774" y="608345"/>
                  <a:pt x="7884" y="608345"/>
                </a:cubicBezTo>
                <a:cubicBezTo>
                  <a:pt x="5807" y="608345"/>
                  <a:pt x="3730" y="607456"/>
                  <a:pt x="2247" y="605975"/>
                </a:cubicBezTo>
                <a:cubicBezTo>
                  <a:pt x="170" y="603753"/>
                  <a:pt x="-572" y="600643"/>
                  <a:pt x="467" y="597828"/>
                </a:cubicBezTo>
                <a:lnTo>
                  <a:pt x="51792" y="446446"/>
                </a:lnTo>
                <a:cubicBezTo>
                  <a:pt x="24943" y="401120"/>
                  <a:pt x="10850" y="349425"/>
                  <a:pt x="10850" y="296544"/>
                </a:cubicBezTo>
                <a:cubicBezTo>
                  <a:pt x="10850" y="133016"/>
                  <a:pt x="145098" y="0"/>
                  <a:pt x="310052" y="0"/>
                </a:cubicBezTo>
                <a:close/>
              </a:path>
            </a:pathLst>
          </a:custGeom>
          <a:solidFill>
            <a:schemeClr val="bg1"/>
          </a:solidFill>
          <a:ln>
            <a:noFill/>
          </a:ln>
        </p:spPr>
      </p:sp>
      <p:sp>
        <p:nvSpPr>
          <p:cNvPr id="37" name="placeholder-on-a-globe_32266"/>
          <p:cNvSpPr>
            <a:spLocks noChangeAspect="1"/>
          </p:cNvSpPr>
          <p:nvPr/>
        </p:nvSpPr>
        <p:spPr bwMode="auto">
          <a:xfrm>
            <a:off x="6416680" y="1486920"/>
            <a:ext cx="430351" cy="441865"/>
          </a:xfrm>
          <a:custGeom>
            <a:avLst/>
            <a:gdLst>
              <a:gd name="T0" fmla="*/ 4415 w 6744"/>
              <a:gd name="T1" fmla="*/ 2251 h 6935"/>
              <a:gd name="T2" fmla="*/ 4754 w 6744"/>
              <a:gd name="T3" fmla="*/ 2078 h 6935"/>
              <a:gd name="T4" fmla="*/ 6016 w 6744"/>
              <a:gd name="T5" fmla="*/ 646 h 6935"/>
              <a:gd name="T6" fmla="*/ 4911 w 6744"/>
              <a:gd name="T7" fmla="*/ 1099 h 6935"/>
              <a:gd name="T8" fmla="*/ 4629 w 6744"/>
              <a:gd name="T9" fmla="*/ 2385 h 6935"/>
              <a:gd name="T10" fmla="*/ 4661 w 6744"/>
              <a:gd name="T11" fmla="*/ 2122 h 6935"/>
              <a:gd name="T12" fmla="*/ 4763 w 6744"/>
              <a:gd name="T13" fmla="*/ 2251 h 6935"/>
              <a:gd name="T14" fmla="*/ 5824 w 6744"/>
              <a:gd name="T15" fmla="*/ 843 h 6935"/>
              <a:gd name="T16" fmla="*/ 5654 w 6744"/>
              <a:gd name="T17" fmla="*/ 5957 h 6935"/>
              <a:gd name="T18" fmla="*/ 192 w 6744"/>
              <a:gd name="T19" fmla="*/ 3959 h 6935"/>
              <a:gd name="T20" fmla="*/ 3419 w 6744"/>
              <a:gd name="T21" fmla="*/ 367 h 6935"/>
              <a:gd name="T22" fmla="*/ 4735 w 6744"/>
              <a:gd name="T23" fmla="*/ 1087 h 6935"/>
              <a:gd name="T24" fmla="*/ 4474 w 6744"/>
              <a:gd name="T25" fmla="*/ 1413 h 6935"/>
              <a:gd name="T26" fmla="*/ 4295 w 6744"/>
              <a:gd name="T27" fmla="*/ 986 h 6935"/>
              <a:gd name="T28" fmla="*/ 3334 w 6744"/>
              <a:gd name="T29" fmla="*/ 882 h 6935"/>
              <a:gd name="T30" fmla="*/ 2797 w 6744"/>
              <a:gd name="T31" fmla="*/ 960 h 6935"/>
              <a:gd name="T32" fmla="*/ 3140 w 6744"/>
              <a:gd name="T33" fmla="*/ 934 h 6935"/>
              <a:gd name="T34" fmla="*/ 2892 w 6744"/>
              <a:gd name="T35" fmla="*/ 1375 h 6935"/>
              <a:gd name="T36" fmla="*/ 2798 w 6744"/>
              <a:gd name="T37" fmla="*/ 1701 h 6935"/>
              <a:gd name="T38" fmla="*/ 3172 w 6744"/>
              <a:gd name="T39" fmla="*/ 1600 h 6935"/>
              <a:gd name="T40" fmla="*/ 3671 w 6744"/>
              <a:gd name="T41" fmla="*/ 1658 h 6935"/>
              <a:gd name="T42" fmla="*/ 4010 w 6744"/>
              <a:gd name="T43" fmla="*/ 1767 h 6935"/>
              <a:gd name="T44" fmla="*/ 3602 w 6744"/>
              <a:gd name="T45" fmla="*/ 2045 h 6935"/>
              <a:gd name="T46" fmla="*/ 3767 w 6744"/>
              <a:gd name="T47" fmla="*/ 2206 h 6935"/>
              <a:gd name="T48" fmla="*/ 3438 w 6744"/>
              <a:gd name="T49" fmla="*/ 3367 h 6935"/>
              <a:gd name="T50" fmla="*/ 3047 w 6744"/>
              <a:gd name="T51" fmla="*/ 3298 h 6935"/>
              <a:gd name="T52" fmla="*/ 1987 w 6744"/>
              <a:gd name="T53" fmla="*/ 3133 h 6935"/>
              <a:gd name="T54" fmla="*/ 2496 w 6744"/>
              <a:gd name="T55" fmla="*/ 3355 h 6935"/>
              <a:gd name="T56" fmla="*/ 2131 w 6744"/>
              <a:gd name="T57" fmla="*/ 3529 h 6935"/>
              <a:gd name="T58" fmla="*/ 2211 w 6744"/>
              <a:gd name="T59" fmla="*/ 3805 h 6935"/>
              <a:gd name="T60" fmla="*/ 2718 w 6744"/>
              <a:gd name="T61" fmla="*/ 3801 h 6935"/>
              <a:gd name="T62" fmla="*/ 3410 w 6744"/>
              <a:gd name="T63" fmla="*/ 3915 h 6935"/>
              <a:gd name="T64" fmla="*/ 3664 w 6744"/>
              <a:gd name="T65" fmla="*/ 4473 h 6935"/>
              <a:gd name="T66" fmla="*/ 3147 w 6744"/>
              <a:gd name="T67" fmla="*/ 5446 h 6935"/>
              <a:gd name="T68" fmla="*/ 2674 w 6744"/>
              <a:gd name="T69" fmla="*/ 6283 h 6935"/>
              <a:gd name="T70" fmla="*/ 2651 w 6744"/>
              <a:gd name="T71" fmla="*/ 5621 h 6935"/>
              <a:gd name="T72" fmla="*/ 2139 w 6744"/>
              <a:gd name="T73" fmla="*/ 4500 h 6935"/>
              <a:gd name="T74" fmla="*/ 2239 w 6744"/>
              <a:gd name="T75" fmla="*/ 4163 h 6935"/>
              <a:gd name="T76" fmla="*/ 1915 w 6744"/>
              <a:gd name="T77" fmla="*/ 3656 h 6935"/>
              <a:gd name="T78" fmla="*/ 1570 w 6744"/>
              <a:gd name="T79" fmla="*/ 3103 h 6935"/>
              <a:gd name="T80" fmla="*/ 1429 w 6744"/>
              <a:gd name="T81" fmla="*/ 3362 h 6935"/>
              <a:gd name="T82" fmla="*/ 1239 w 6744"/>
              <a:gd name="T83" fmla="*/ 3164 h 6935"/>
              <a:gd name="T84" fmla="*/ 965 w 6744"/>
              <a:gd name="T85" fmla="*/ 4919 h 6935"/>
              <a:gd name="T86" fmla="*/ 4649 w 6744"/>
              <a:gd name="T87" fmla="*/ 5281 h 6935"/>
              <a:gd name="T88" fmla="*/ 5469 w 6744"/>
              <a:gd name="T89" fmla="*/ 4515 h 6935"/>
              <a:gd name="T90" fmla="*/ 6209 w 6744"/>
              <a:gd name="T91" fmla="*/ 3913 h 6935"/>
              <a:gd name="T92" fmla="*/ 5606 w 6744"/>
              <a:gd name="T93" fmla="*/ 3206 h 6935"/>
              <a:gd name="T94" fmla="*/ 5618 w 6744"/>
              <a:gd name="T95" fmla="*/ 2299 h 6935"/>
              <a:gd name="T96" fmla="*/ 5339 w 6744"/>
              <a:gd name="T97" fmla="*/ 1722 h 6935"/>
              <a:gd name="T98" fmla="*/ 5472 w 6744"/>
              <a:gd name="T99" fmla="*/ 1427 h 6935"/>
              <a:gd name="T100" fmla="*/ 6627 w 6744"/>
              <a:gd name="T101" fmla="*/ 3213 h 6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744" h="6935">
                <a:moveTo>
                  <a:pt x="4680" y="2043"/>
                </a:moveTo>
                <a:cubicBezTo>
                  <a:pt x="4664" y="2039"/>
                  <a:pt x="4647" y="2036"/>
                  <a:pt x="4629" y="2036"/>
                </a:cubicBezTo>
                <a:cubicBezTo>
                  <a:pt x="4511" y="2036"/>
                  <a:pt x="4415" y="2133"/>
                  <a:pt x="4415" y="2251"/>
                </a:cubicBezTo>
                <a:cubicBezTo>
                  <a:pt x="4415" y="2369"/>
                  <a:pt x="4511" y="2465"/>
                  <a:pt x="4629" y="2465"/>
                </a:cubicBezTo>
                <a:cubicBezTo>
                  <a:pt x="4747" y="2465"/>
                  <a:pt x="4843" y="2369"/>
                  <a:pt x="4843" y="2251"/>
                </a:cubicBezTo>
                <a:cubicBezTo>
                  <a:pt x="4843" y="2180"/>
                  <a:pt x="4808" y="2117"/>
                  <a:pt x="4754" y="2078"/>
                </a:cubicBezTo>
                <a:lnTo>
                  <a:pt x="5325" y="1289"/>
                </a:lnTo>
                <a:cubicBezTo>
                  <a:pt x="5340" y="1290"/>
                  <a:pt x="5355" y="1291"/>
                  <a:pt x="5370" y="1291"/>
                </a:cubicBezTo>
                <a:cubicBezTo>
                  <a:pt x="5727" y="1291"/>
                  <a:pt x="6016" y="1002"/>
                  <a:pt x="6016" y="646"/>
                </a:cubicBezTo>
                <a:cubicBezTo>
                  <a:pt x="6016" y="289"/>
                  <a:pt x="5727" y="0"/>
                  <a:pt x="5370" y="0"/>
                </a:cubicBezTo>
                <a:cubicBezTo>
                  <a:pt x="5014" y="0"/>
                  <a:pt x="4725" y="289"/>
                  <a:pt x="4725" y="646"/>
                </a:cubicBezTo>
                <a:cubicBezTo>
                  <a:pt x="4725" y="823"/>
                  <a:pt x="4796" y="983"/>
                  <a:pt x="4911" y="1099"/>
                </a:cubicBezTo>
                <a:lnTo>
                  <a:pt x="4680" y="2043"/>
                </a:lnTo>
                <a:close/>
                <a:moveTo>
                  <a:pt x="4763" y="2251"/>
                </a:moveTo>
                <a:cubicBezTo>
                  <a:pt x="4763" y="2325"/>
                  <a:pt x="4703" y="2385"/>
                  <a:pt x="4629" y="2385"/>
                </a:cubicBezTo>
                <a:cubicBezTo>
                  <a:pt x="4555" y="2385"/>
                  <a:pt x="4495" y="2325"/>
                  <a:pt x="4495" y="2251"/>
                </a:cubicBezTo>
                <a:cubicBezTo>
                  <a:pt x="4495" y="2177"/>
                  <a:pt x="4555" y="2117"/>
                  <a:pt x="4629" y="2117"/>
                </a:cubicBezTo>
                <a:cubicBezTo>
                  <a:pt x="4640" y="2117"/>
                  <a:pt x="4651" y="2119"/>
                  <a:pt x="4661" y="2122"/>
                </a:cubicBezTo>
                <a:lnTo>
                  <a:pt x="4629" y="2251"/>
                </a:lnTo>
                <a:lnTo>
                  <a:pt x="4707" y="2143"/>
                </a:lnTo>
                <a:cubicBezTo>
                  <a:pt x="4741" y="2167"/>
                  <a:pt x="4763" y="2206"/>
                  <a:pt x="4763" y="2251"/>
                </a:cubicBezTo>
                <a:close/>
                <a:moveTo>
                  <a:pt x="5789" y="333"/>
                </a:moveTo>
                <a:cubicBezTo>
                  <a:pt x="5848" y="329"/>
                  <a:pt x="5904" y="439"/>
                  <a:pt x="5914" y="580"/>
                </a:cubicBezTo>
                <a:cubicBezTo>
                  <a:pt x="5924" y="721"/>
                  <a:pt x="5884" y="838"/>
                  <a:pt x="5824" y="843"/>
                </a:cubicBezTo>
                <a:cubicBezTo>
                  <a:pt x="5765" y="847"/>
                  <a:pt x="5709" y="736"/>
                  <a:pt x="5699" y="595"/>
                </a:cubicBezTo>
                <a:cubicBezTo>
                  <a:pt x="5689" y="454"/>
                  <a:pt x="5729" y="337"/>
                  <a:pt x="5789" y="333"/>
                </a:cubicBezTo>
                <a:close/>
                <a:moveTo>
                  <a:pt x="5654" y="5957"/>
                </a:moveTo>
                <a:cubicBezTo>
                  <a:pt x="5124" y="6476"/>
                  <a:pt x="4480" y="6773"/>
                  <a:pt x="3743" y="6843"/>
                </a:cubicBezTo>
                <a:cubicBezTo>
                  <a:pt x="2782" y="6935"/>
                  <a:pt x="1935" y="6655"/>
                  <a:pt x="1221" y="6002"/>
                </a:cubicBezTo>
                <a:cubicBezTo>
                  <a:pt x="621" y="5454"/>
                  <a:pt x="283" y="4765"/>
                  <a:pt x="192" y="3959"/>
                </a:cubicBezTo>
                <a:cubicBezTo>
                  <a:pt x="0" y="2268"/>
                  <a:pt x="1213" y="679"/>
                  <a:pt x="2891" y="422"/>
                </a:cubicBezTo>
                <a:cubicBezTo>
                  <a:pt x="3055" y="396"/>
                  <a:pt x="3220" y="385"/>
                  <a:pt x="3384" y="367"/>
                </a:cubicBezTo>
                <a:lnTo>
                  <a:pt x="3419" y="367"/>
                </a:lnTo>
                <a:cubicBezTo>
                  <a:pt x="3596" y="385"/>
                  <a:pt x="3774" y="393"/>
                  <a:pt x="3947" y="423"/>
                </a:cubicBezTo>
                <a:cubicBezTo>
                  <a:pt x="4165" y="461"/>
                  <a:pt x="4372" y="516"/>
                  <a:pt x="4568" y="590"/>
                </a:cubicBezTo>
                <a:cubicBezTo>
                  <a:pt x="4570" y="771"/>
                  <a:pt x="4628" y="944"/>
                  <a:pt x="4735" y="1087"/>
                </a:cubicBezTo>
                <a:lnTo>
                  <a:pt x="4617" y="1569"/>
                </a:lnTo>
                <a:cubicBezTo>
                  <a:pt x="4612" y="1569"/>
                  <a:pt x="4607" y="1570"/>
                  <a:pt x="4601" y="1570"/>
                </a:cubicBezTo>
                <a:cubicBezTo>
                  <a:pt x="4509" y="1571"/>
                  <a:pt x="4451" y="1502"/>
                  <a:pt x="4474" y="1413"/>
                </a:cubicBezTo>
                <a:cubicBezTo>
                  <a:pt x="4486" y="1367"/>
                  <a:pt x="4511" y="1324"/>
                  <a:pt x="4522" y="1278"/>
                </a:cubicBezTo>
                <a:cubicBezTo>
                  <a:pt x="4531" y="1244"/>
                  <a:pt x="4541" y="1191"/>
                  <a:pt x="4524" y="1174"/>
                </a:cubicBezTo>
                <a:cubicBezTo>
                  <a:pt x="4454" y="1105"/>
                  <a:pt x="4378" y="1038"/>
                  <a:pt x="4295" y="986"/>
                </a:cubicBezTo>
                <a:cubicBezTo>
                  <a:pt x="4145" y="891"/>
                  <a:pt x="3994" y="961"/>
                  <a:pt x="3845" y="995"/>
                </a:cubicBezTo>
                <a:cubicBezTo>
                  <a:pt x="3829" y="1117"/>
                  <a:pt x="3812" y="1133"/>
                  <a:pt x="3697" y="1099"/>
                </a:cubicBezTo>
                <a:cubicBezTo>
                  <a:pt x="3559" y="1058"/>
                  <a:pt x="3428" y="1000"/>
                  <a:pt x="3334" y="882"/>
                </a:cubicBezTo>
                <a:cubicBezTo>
                  <a:pt x="3322" y="867"/>
                  <a:pt x="3294" y="855"/>
                  <a:pt x="3275" y="857"/>
                </a:cubicBezTo>
                <a:cubicBezTo>
                  <a:pt x="3133" y="873"/>
                  <a:pt x="2991" y="892"/>
                  <a:pt x="2849" y="914"/>
                </a:cubicBezTo>
                <a:cubicBezTo>
                  <a:pt x="2829" y="917"/>
                  <a:pt x="2797" y="945"/>
                  <a:pt x="2797" y="960"/>
                </a:cubicBezTo>
                <a:cubicBezTo>
                  <a:pt x="2798" y="988"/>
                  <a:pt x="2816" y="1035"/>
                  <a:pt x="2833" y="1038"/>
                </a:cubicBezTo>
                <a:cubicBezTo>
                  <a:pt x="2879" y="1046"/>
                  <a:pt x="2932" y="1046"/>
                  <a:pt x="2975" y="1029"/>
                </a:cubicBezTo>
                <a:cubicBezTo>
                  <a:pt x="3033" y="1007"/>
                  <a:pt x="3083" y="962"/>
                  <a:pt x="3140" y="934"/>
                </a:cubicBezTo>
                <a:cubicBezTo>
                  <a:pt x="3209" y="900"/>
                  <a:pt x="3259" y="925"/>
                  <a:pt x="3278" y="999"/>
                </a:cubicBezTo>
                <a:cubicBezTo>
                  <a:pt x="3302" y="1088"/>
                  <a:pt x="3270" y="1162"/>
                  <a:pt x="3198" y="1208"/>
                </a:cubicBezTo>
                <a:cubicBezTo>
                  <a:pt x="3100" y="1270"/>
                  <a:pt x="2993" y="1318"/>
                  <a:pt x="2892" y="1375"/>
                </a:cubicBezTo>
                <a:cubicBezTo>
                  <a:pt x="2820" y="1415"/>
                  <a:pt x="2747" y="1454"/>
                  <a:pt x="2684" y="1505"/>
                </a:cubicBezTo>
                <a:cubicBezTo>
                  <a:pt x="2634" y="1546"/>
                  <a:pt x="2598" y="1609"/>
                  <a:pt x="2639" y="1674"/>
                </a:cubicBezTo>
                <a:cubicBezTo>
                  <a:pt x="2676" y="1735"/>
                  <a:pt x="2743" y="1720"/>
                  <a:pt x="2798" y="1701"/>
                </a:cubicBezTo>
                <a:cubicBezTo>
                  <a:pt x="2854" y="1681"/>
                  <a:pt x="2908" y="1651"/>
                  <a:pt x="2961" y="1622"/>
                </a:cubicBezTo>
                <a:cubicBezTo>
                  <a:pt x="2993" y="1604"/>
                  <a:pt x="3020" y="1576"/>
                  <a:pt x="3051" y="1557"/>
                </a:cubicBezTo>
                <a:cubicBezTo>
                  <a:pt x="3114" y="1518"/>
                  <a:pt x="3147" y="1531"/>
                  <a:pt x="3172" y="1600"/>
                </a:cubicBezTo>
                <a:cubicBezTo>
                  <a:pt x="3212" y="1715"/>
                  <a:pt x="3289" y="1741"/>
                  <a:pt x="3392" y="1674"/>
                </a:cubicBezTo>
                <a:cubicBezTo>
                  <a:pt x="3436" y="1646"/>
                  <a:pt x="3476" y="1609"/>
                  <a:pt x="3523" y="1584"/>
                </a:cubicBezTo>
                <a:cubicBezTo>
                  <a:pt x="3591" y="1547"/>
                  <a:pt x="3664" y="1587"/>
                  <a:pt x="3671" y="1658"/>
                </a:cubicBezTo>
                <a:cubicBezTo>
                  <a:pt x="3681" y="1764"/>
                  <a:pt x="3705" y="1784"/>
                  <a:pt x="3810" y="1773"/>
                </a:cubicBezTo>
                <a:cubicBezTo>
                  <a:pt x="3871" y="1766"/>
                  <a:pt x="3933" y="1756"/>
                  <a:pt x="3994" y="1748"/>
                </a:cubicBezTo>
                <a:cubicBezTo>
                  <a:pt x="4000" y="1755"/>
                  <a:pt x="4005" y="1761"/>
                  <a:pt x="4010" y="1767"/>
                </a:cubicBezTo>
                <a:cubicBezTo>
                  <a:pt x="3989" y="1807"/>
                  <a:pt x="3976" y="1858"/>
                  <a:pt x="3944" y="1885"/>
                </a:cubicBezTo>
                <a:cubicBezTo>
                  <a:pt x="3894" y="1925"/>
                  <a:pt x="3832" y="1954"/>
                  <a:pt x="3772" y="1980"/>
                </a:cubicBezTo>
                <a:cubicBezTo>
                  <a:pt x="3684" y="2017"/>
                  <a:pt x="3605" y="2040"/>
                  <a:pt x="3602" y="2045"/>
                </a:cubicBezTo>
                <a:cubicBezTo>
                  <a:pt x="3602" y="2045"/>
                  <a:pt x="3725" y="2095"/>
                  <a:pt x="3660" y="2113"/>
                </a:cubicBezTo>
                <a:cubicBezTo>
                  <a:pt x="3553" y="2143"/>
                  <a:pt x="3391" y="2317"/>
                  <a:pt x="3624" y="2245"/>
                </a:cubicBezTo>
                <a:cubicBezTo>
                  <a:pt x="3666" y="2232"/>
                  <a:pt x="3708" y="2222"/>
                  <a:pt x="3767" y="2206"/>
                </a:cubicBezTo>
                <a:cubicBezTo>
                  <a:pt x="3718" y="2353"/>
                  <a:pt x="3615" y="2411"/>
                  <a:pt x="3512" y="2466"/>
                </a:cubicBezTo>
                <a:cubicBezTo>
                  <a:pt x="3206" y="2630"/>
                  <a:pt x="3195" y="3023"/>
                  <a:pt x="3352" y="3224"/>
                </a:cubicBezTo>
                <a:cubicBezTo>
                  <a:pt x="3385" y="3268"/>
                  <a:pt x="3414" y="3317"/>
                  <a:pt x="3438" y="3367"/>
                </a:cubicBezTo>
                <a:cubicBezTo>
                  <a:pt x="3466" y="3425"/>
                  <a:pt x="3464" y="3494"/>
                  <a:pt x="3408" y="3524"/>
                </a:cubicBezTo>
                <a:cubicBezTo>
                  <a:pt x="3371" y="3544"/>
                  <a:pt x="3297" y="3540"/>
                  <a:pt x="3263" y="3515"/>
                </a:cubicBezTo>
                <a:cubicBezTo>
                  <a:pt x="3183" y="3453"/>
                  <a:pt x="3110" y="3378"/>
                  <a:pt x="3047" y="3298"/>
                </a:cubicBezTo>
                <a:cubicBezTo>
                  <a:pt x="2966" y="3197"/>
                  <a:pt x="2908" y="3076"/>
                  <a:pt x="2823" y="2980"/>
                </a:cubicBezTo>
                <a:cubicBezTo>
                  <a:pt x="2548" y="2668"/>
                  <a:pt x="2237" y="2737"/>
                  <a:pt x="1971" y="2971"/>
                </a:cubicBezTo>
                <a:cubicBezTo>
                  <a:pt x="1903" y="3031"/>
                  <a:pt x="1912" y="3084"/>
                  <a:pt x="1987" y="3133"/>
                </a:cubicBezTo>
                <a:cubicBezTo>
                  <a:pt x="2013" y="3151"/>
                  <a:pt x="2042" y="3165"/>
                  <a:pt x="2071" y="3177"/>
                </a:cubicBezTo>
                <a:cubicBezTo>
                  <a:pt x="2189" y="3225"/>
                  <a:pt x="2308" y="3270"/>
                  <a:pt x="2426" y="3318"/>
                </a:cubicBezTo>
                <a:cubicBezTo>
                  <a:pt x="2451" y="3328"/>
                  <a:pt x="2476" y="3339"/>
                  <a:pt x="2496" y="3355"/>
                </a:cubicBezTo>
                <a:cubicBezTo>
                  <a:pt x="2537" y="3388"/>
                  <a:pt x="2539" y="3423"/>
                  <a:pt x="2486" y="3445"/>
                </a:cubicBezTo>
                <a:cubicBezTo>
                  <a:pt x="2446" y="3460"/>
                  <a:pt x="2405" y="3469"/>
                  <a:pt x="2363" y="3478"/>
                </a:cubicBezTo>
                <a:cubicBezTo>
                  <a:pt x="2286" y="3495"/>
                  <a:pt x="2204" y="3500"/>
                  <a:pt x="2131" y="3529"/>
                </a:cubicBezTo>
                <a:cubicBezTo>
                  <a:pt x="2089" y="3546"/>
                  <a:pt x="2041" y="3598"/>
                  <a:pt x="2036" y="3640"/>
                </a:cubicBezTo>
                <a:cubicBezTo>
                  <a:pt x="2031" y="3675"/>
                  <a:pt x="2078" y="3723"/>
                  <a:pt x="2112" y="3756"/>
                </a:cubicBezTo>
                <a:cubicBezTo>
                  <a:pt x="2137" y="3780"/>
                  <a:pt x="2179" y="3785"/>
                  <a:pt x="2211" y="3805"/>
                </a:cubicBezTo>
                <a:cubicBezTo>
                  <a:pt x="2254" y="3831"/>
                  <a:pt x="2301" y="3857"/>
                  <a:pt x="2335" y="3894"/>
                </a:cubicBezTo>
                <a:cubicBezTo>
                  <a:pt x="2393" y="3956"/>
                  <a:pt x="2433" y="3971"/>
                  <a:pt x="2508" y="3930"/>
                </a:cubicBezTo>
                <a:cubicBezTo>
                  <a:pt x="2580" y="3890"/>
                  <a:pt x="2649" y="3845"/>
                  <a:pt x="2718" y="3801"/>
                </a:cubicBezTo>
                <a:cubicBezTo>
                  <a:pt x="2800" y="3749"/>
                  <a:pt x="2816" y="3755"/>
                  <a:pt x="2863" y="3839"/>
                </a:cubicBezTo>
                <a:cubicBezTo>
                  <a:pt x="2922" y="3944"/>
                  <a:pt x="3003" y="4030"/>
                  <a:pt x="3135" y="4006"/>
                </a:cubicBezTo>
                <a:cubicBezTo>
                  <a:pt x="3229" y="3989"/>
                  <a:pt x="3318" y="3946"/>
                  <a:pt x="3410" y="3915"/>
                </a:cubicBezTo>
                <a:cubicBezTo>
                  <a:pt x="3472" y="3894"/>
                  <a:pt x="3533" y="3863"/>
                  <a:pt x="3598" y="3856"/>
                </a:cubicBezTo>
                <a:cubicBezTo>
                  <a:pt x="3729" y="3840"/>
                  <a:pt x="3829" y="3951"/>
                  <a:pt x="3837" y="4105"/>
                </a:cubicBezTo>
                <a:cubicBezTo>
                  <a:pt x="3844" y="4258"/>
                  <a:pt x="3773" y="4373"/>
                  <a:pt x="3664" y="4473"/>
                </a:cubicBezTo>
                <a:cubicBezTo>
                  <a:pt x="3558" y="4571"/>
                  <a:pt x="3501" y="4683"/>
                  <a:pt x="3550" y="4835"/>
                </a:cubicBezTo>
                <a:cubicBezTo>
                  <a:pt x="3602" y="4997"/>
                  <a:pt x="3546" y="5136"/>
                  <a:pt x="3422" y="5243"/>
                </a:cubicBezTo>
                <a:cubicBezTo>
                  <a:pt x="3337" y="5318"/>
                  <a:pt x="3242" y="5383"/>
                  <a:pt x="3147" y="5446"/>
                </a:cubicBezTo>
                <a:cubicBezTo>
                  <a:pt x="3036" y="5521"/>
                  <a:pt x="2852" y="5929"/>
                  <a:pt x="2892" y="6073"/>
                </a:cubicBezTo>
                <a:cubicBezTo>
                  <a:pt x="2900" y="6100"/>
                  <a:pt x="2902" y="6103"/>
                  <a:pt x="2900" y="6132"/>
                </a:cubicBezTo>
                <a:cubicBezTo>
                  <a:pt x="2890" y="6286"/>
                  <a:pt x="2811" y="6259"/>
                  <a:pt x="2674" y="6283"/>
                </a:cubicBezTo>
                <a:cubicBezTo>
                  <a:pt x="2597" y="6296"/>
                  <a:pt x="2605" y="6132"/>
                  <a:pt x="2587" y="6058"/>
                </a:cubicBezTo>
                <a:cubicBezTo>
                  <a:pt x="2570" y="5986"/>
                  <a:pt x="2570" y="5906"/>
                  <a:pt x="2581" y="5832"/>
                </a:cubicBezTo>
                <a:cubicBezTo>
                  <a:pt x="2592" y="5760"/>
                  <a:pt x="2626" y="5691"/>
                  <a:pt x="2651" y="5621"/>
                </a:cubicBezTo>
                <a:cubicBezTo>
                  <a:pt x="2703" y="5474"/>
                  <a:pt x="2665" y="5350"/>
                  <a:pt x="2557" y="5243"/>
                </a:cubicBezTo>
                <a:cubicBezTo>
                  <a:pt x="2510" y="5196"/>
                  <a:pt x="2459" y="5154"/>
                  <a:pt x="2410" y="5109"/>
                </a:cubicBezTo>
                <a:cubicBezTo>
                  <a:pt x="2234" y="4944"/>
                  <a:pt x="2149" y="4737"/>
                  <a:pt x="2139" y="4500"/>
                </a:cubicBezTo>
                <a:cubicBezTo>
                  <a:pt x="2135" y="4380"/>
                  <a:pt x="2193" y="4326"/>
                  <a:pt x="2312" y="4315"/>
                </a:cubicBezTo>
                <a:cubicBezTo>
                  <a:pt x="2337" y="4312"/>
                  <a:pt x="2361" y="4309"/>
                  <a:pt x="2386" y="4306"/>
                </a:cubicBezTo>
                <a:cubicBezTo>
                  <a:pt x="2372" y="4207"/>
                  <a:pt x="2336" y="4169"/>
                  <a:pt x="2239" y="4163"/>
                </a:cubicBezTo>
                <a:cubicBezTo>
                  <a:pt x="2147" y="4158"/>
                  <a:pt x="2093" y="4105"/>
                  <a:pt x="2057" y="4030"/>
                </a:cubicBezTo>
                <a:cubicBezTo>
                  <a:pt x="2041" y="3994"/>
                  <a:pt x="2038" y="3952"/>
                  <a:pt x="2024" y="3916"/>
                </a:cubicBezTo>
                <a:cubicBezTo>
                  <a:pt x="1991" y="3828"/>
                  <a:pt x="1967" y="3732"/>
                  <a:pt x="1915" y="3656"/>
                </a:cubicBezTo>
                <a:cubicBezTo>
                  <a:pt x="1869" y="3588"/>
                  <a:pt x="1831" y="3529"/>
                  <a:pt x="1832" y="3442"/>
                </a:cubicBezTo>
                <a:cubicBezTo>
                  <a:pt x="1833" y="3401"/>
                  <a:pt x="1804" y="3354"/>
                  <a:pt x="1776" y="3320"/>
                </a:cubicBezTo>
                <a:cubicBezTo>
                  <a:pt x="1711" y="3244"/>
                  <a:pt x="1640" y="3173"/>
                  <a:pt x="1570" y="3103"/>
                </a:cubicBezTo>
                <a:cubicBezTo>
                  <a:pt x="1542" y="3075"/>
                  <a:pt x="1509" y="3052"/>
                  <a:pt x="1464" y="3016"/>
                </a:cubicBezTo>
                <a:cubicBezTo>
                  <a:pt x="1461" y="3085"/>
                  <a:pt x="1461" y="3130"/>
                  <a:pt x="1456" y="3175"/>
                </a:cubicBezTo>
                <a:cubicBezTo>
                  <a:pt x="1450" y="3238"/>
                  <a:pt x="1449" y="3304"/>
                  <a:pt x="1429" y="3362"/>
                </a:cubicBezTo>
                <a:cubicBezTo>
                  <a:pt x="1418" y="3395"/>
                  <a:pt x="1370" y="3439"/>
                  <a:pt x="1342" y="3436"/>
                </a:cubicBezTo>
                <a:cubicBezTo>
                  <a:pt x="1307" y="3433"/>
                  <a:pt x="1257" y="3393"/>
                  <a:pt x="1247" y="3359"/>
                </a:cubicBezTo>
                <a:cubicBezTo>
                  <a:pt x="1231" y="3298"/>
                  <a:pt x="1226" y="3227"/>
                  <a:pt x="1239" y="3164"/>
                </a:cubicBezTo>
                <a:cubicBezTo>
                  <a:pt x="1300" y="2871"/>
                  <a:pt x="1326" y="2576"/>
                  <a:pt x="1292" y="2277"/>
                </a:cubicBezTo>
                <a:cubicBezTo>
                  <a:pt x="1279" y="2168"/>
                  <a:pt x="1264" y="2059"/>
                  <a:pt x="1248" y="1938"/>
                </a:cubicBezTo>
                <a:cubicBezTo>
                  <a:pt x="675" y="2612"/>
                  <a:pt x="401" y="3837"/>
                  <a:pt x="965" y="4919"/>
                </a:cubicBezTo>
                <a:cubicBezTo>
                  <a:pt x="1570" y="6081"/>
                  <a:pt x="2865" y="6666"/>
                  <a:pt x="4134" y="6344"/>
                </a:cubicBezTo>
                <a:cubicBezTo>
                  <a:pt x="4466" y="6260"/>
                  <a:pt x="4761" y="6120"/>
                  <a:pt x="5019" y="5943"/>
                </a:cubicBezTo>
                <a:cubicBezTo>
                  <a:pt x="4880" y="5904"/>
                  <a:pt x="4668" y="5819"/>
                  <a:pt x="4649" y="5281"/>
                </a:cubicBezTo>
                <a:cubicBezTo>
                  <a:pt x="4622" y="4528"/>
                  <a:pt x="4743" y="4367"/>
                  <a:pt x="4810" y="4367"/>
                </a:cubicBezTo>
                <a:cubicBezTo>
                  <a:pt x="4877" y="4367"/>
                  <a:pt x="4918" y="4313"/>
                  <a:pt x="5133" y="4555"/>
                </a:cubicBezTo>
                <a:cubicBezTo>
                  <a:pt x="5348" y="4797"/>
                  <a:pt x="5456" y="4676"/>
                  <a:pt x="5469" y="4515"/>
                </a:cubicBezTo>
                <a:cubicBezTo>
                  <a:pt x="5483" y="4353"/>
                  <a:pt x="5644" y="4114"/>
                  <a:pt x="5711" y="4362"/>
                </a:cubicBezTo>
                <a:cubicBezTo>
                  <a:pt x="5758" y="4532"/>
                  <a:pt x="5861" y="4731"/>
                  <a:pt x="5943" y="4874"/>
                </a:cubicBezTo>
                <a:cubicBezTo>
                  <a:pt x="6098" y="4561"/>
                  <a:pt x="6189" y="4230"/>
                  <a:pt x="6209" y="3913"/>
                </a:cubicBezTo>
                <a:cubicBezTo>
                  <a:pt x="6168" y="3896"/>
                  <a:pt x="6126" y="3881"/>
                  <a:pt x="6086" y="3861"/>
                </a:cubicBezTo>
                <a:cubicBezTo>
                  <a:pt x="5905" y="3770"/>
                  <a:pt x="5799" y="3628"/>
                  <a:pt x="5791" y="3422"/>
                </a:cubicBezTo>
                <a:cubicBezTo>
                  <a:pt x="5785" y="3271"/>
                  <a:pt x="5760" y="3240"/>
                  <a:pt x="5606" y="3206"/>
                </a:cubicBezTo>
                <a:cubicBezTo>
                  <a:pt x="5444" y="3171"/>
                  <a:pt x="5392" y="3098"/>
                  <a:pt x="5438" y="2939"/>
                </a:cubicBezTo>
                <a:cubicBezTo>
                  <a:pt x="5468" y="2833"/>
                  <a:pt x="5518" y="2732"/>
                  <a:pt x="5563" y="2630"/>
                </a:cubicBezTo>
                <a:cubicBezTo>
                  <a:pt x="5611" y="2524"/>
                  <a:pt x="5643" y="2420"/>
                  <a:pt x="5618" y="2299"/>
                </a:cubicBezTo>
                <a:cubicBezTo>
                  <a:pt x="5596" y="2191"/>
                  <a:pt x="5600" y="2081"/>
                  <a:pt x="5699" y="1990"/>
                </a:cubicBezTo>
                <a:cubicBezTo>
                  <a:pt x="5606" y="1885"/>
                  <a:pt x="5521" y="1784"/>
                  <a:pt x="5431" y="1688"/>
                </a:cubicBezTo>
                <a:cubicBezTo>
                  <a:pt x="5388" y="1642"/>
                  <a:pt x="5352" y="1659"/>
                  <a:pt x="5339" y="1722"/>
                </a:cubicBezTo>
                <a:cubicBezTo>
                  <a:pt x="5335" y="1738"/>
                  <a:pt x="5336" y="1754"/>
                  <a:pt x="5332" y="1770"/>
                </a:cubicBezTo>
                <a:cubicBezTo>
                  <a:pt x="5303" y="1893"/>
                  <a:pt x="5233" y="1933"/>
                  <a:pt x="5141" y="1885"/>
                </a:cubicBezTo>
                <a:lnTo>
                  <a:pt x="5472" y="1427"/>
                </a:lnTo>
                <a:cubicBezTo>
                  <a:pt x="5566" y="1420"/>
                  <a:pt x="5655" y="1398"/>
                  <a:pt x="5738" y="1364"/>
                </a:cubicBezTo>
                <a:cubicBezTo>
                  <a:pt x="5845" y="1475"/>
                  <a:pt x="5947" y="1596"/>
                  <a:pt x="6042" y="1726"/>
                </a:cubicBezTo>
                <a:cubicBezTo>
                  <a:pt x="6366" y="2170"/>
                  <a:pt x="6567" y="2668"/>
                  <a:pt x="6627" y="3213"/>
                </a:cubicBezTo>
                <a:cubicBezTo>
                  <a:pt x="6744" y="4281"/>
                  <a:pt x="6424" y="5203"/>
                  <a:pt x="5654" y="5957"/>
                </a:cubicBezTo>
                <a:close/>
              </a:path>
            </a:pathLst>
          </a:custGeom>
          <a:solidFill>
            <a:schemeClr val="bg1"/>
          </a:solidFill>
          <a:ln>
            <a:noFill/>
          </a:ln>
        </p:spPr>
      </p:sp>
      <p:sp>
        <p:nvSpPr>
          <p:cNvPr id="38" name="writting-laptop_14481"/>
          <p:cNvSpPr>
            <a:spLocks noChangeAspect="1"/>
          </p:cNvSpPr>
          <p:nvPr/>
        </p:nvSpPr>
        <p:spPr bwMode="auto">
          <a:xfrm>
            <a:off x="9078811" y="1528138"/>
            <a:ext cx="429181" cy="339835"/>
          </a:xfrm>
          <a:custGeom>
            <a:avLst/>
            <a:gdLst>
              <a:gd name="connsiteX0" fmla="*/ 66529 w 609120"/>
              <a:gd name="connsiteY0" fmla="*/ 352898 h 482315"/>
              <a:gd name="connsiteX1" fmla="*/ 542591 w 609120"/>
              <a:gd name="connsiteY1" fmla="*/ 352898 h 482315"/>
              <a:gd name="connsiteX2" fmla="*/ 609120 w 609120"/>
              <a:gd name="connsiteY2" fmla="*/ 452184 h 482315"/>
              <a:gd name="connsiteX3" fmla="*/ 609120 w 609120"/>
              <a:gd name="connsiteY3" fmla="*/ 482315 h 482315"/>
              <a:gd name="connsiteX4" fmla="*/ 0 w 609120"/>
              <a:gd name="connsiteY4" fmla="*/ 482315 h 482315"/>
              <a:gd name="connsiteX5" fmla="*/ 0 w 609120"/>
              <a:gd name="connsiteY5" fmla="*/ 452184 h 482315"/>
              <a:gd name="connsiteX6" fmla="*/ 278451 w 609120"/>
              <a:gd name="connsiteY6" fmla="*/ 214237 h 482315"/>
              <a:gd name="connsiteX7" fmla="*/ 447314 w 609120"/>
              <a:gd name="connsiteY7" fmla="*/ 214237 h 482315"/>
              <a:gd name="connsiteX8" fmla="*/ 447314 w 609120"/>
              <a:gd name="connsiteY8" fmla="*/ 232866 h 482315"/>
              <a:gd name="connsiteX9" fmla="*/ 278451 w 609120"/>
              <a:gd name="connsiteY9" fmla="*/ 232866 h 482315"/>
              <a:gd name="connsiteX10" fmla="*/ 156937 w 609120"/>
              <a:gd name="connsiteY10" fmla="*/ 214237 h 482315"/>
              <a:gd name="connsiteX11" fmla="*/ 235970 w 609120"/>
              <a:gd name="connsiteY11" fmla="*/ 214237 h 482315"/>
              <a:gd name="connsiteX12" fmla="*/ 235970 w 609120"/>
              <a:gd name="connsiteY12" fmla="*/ 232866 h 482315"/>
              <a:gd name="connsiteX13" fmla="*/ 156937 w 609120"/>
              <a:gd name="connsiteY13" fmla="*/ 232866 h 482315"/>
              <a:gd name="connsiteX14" fmla="*/ 278451 w 609120"/>
              <a:gd name="connsiteY14" fmla="*/ 157149 h 482315"/>
              <a:gd name="connsiteX15" fmla="*/ 447314 w 609120"/>
              <a:gd name="connsiteY15" fmla="*/ 157149 h 482315"/>
              <a:gd name="connsiteX16" fmla="*/ 447314 w 609120"/>
              <a:gd name="connsiteY16" fmla="*/ 175778 h 482315"/>
              <a:gd name="connsiteX17" fmla="*/ 278451 w 609120"/>
              <a:gd name="connsiteY17" fmla="*/ 175778 h 482315"/>
              <a:gd name="connsiteX18" fmla="*/ 156937 w 609120"/>
              <a:gd name="connsiteY18" fmla="*/ 157149 h 482315"/>
              <a:gd name="connsiteX19" fmla="*/ 235970 w 609120"/>
              <a:gd name="connsiteY19" fmla="*/ 157149 h 482315"/>
              <a:gd name="connsiteX20" fmla="*/ 235970 w 609120"/>
              <a:gd name="connsiteY20" fmla="*/ 175778 h 482315"/>
              <a:gd name="connsiteX21" fmla="*/ 156937 w 609120"/>
              <a:gd name="connsiteY21" fmla="*/ 175778 h 482315"/>
              <a:gd name="connsiteX22" fmla="*/ 278451 w 609120"/>
              <a:gd name="connsiteY22" fmla="*/ 99991 h 482315"/>
              <a:gd name="connsiteX23" fmla="*/ 447314 w 609120"/>
              <a:gd name="connsiteY23" fmla="*/ 99991 h 482315"/>
              <a:gd name="connsiteX24" fmla="*/ 447314 w 609120"/>
              <a:gd name="connsiteY24" fmla="*/ 118691 h 482315"/>
              <a:gd name="connsiteX25" fmla="*/ 278451 w 609120"/>
              <a:gd name="connsiteY25" fmla="*/ 118691 h 482315"/>
              <a:gd name="connsiteX26" fmla="*/ 156937 w 609120"/>
              <a:gd name="connsiteY26" fmla="*/ 99991 h 482315"/>
              <a:gd name="connsiteX27" fmla="*/ 235970 w 609120"/>
              <a:gd name="connsiteY27" fmla="*/ 99991 h 482315"/>
              <a:gd name="connsiteX28" fmla="*/ 235970 w 609120"/>
              <a:gd name="connsiteY28" fmla="*/ 118691 h 482315"/>
              <a:gd name="connsiteX29" fmla="*/ 156937 w 609120"/>
              <a:gd name="connsiteY29" fmla="*/ 118691 h 482315"/>
              <a:gd name="connsiteX30" fmla="*/ 116312 w 609120"/>
              <a:gd name="connsiteY30" fmla="*/ 41471 h 482315"/>
              <a:gd name="connsiteX31" fmla="*/ 116312 w 609120"/>
              <a:gd name="connsiteY31" fmla="*/ 288120 h 482315"/>
              <a:gd name="connsiteX32" fmla="*/ 493160 w 609120"/>
              <a:gd name="connsiteY32" fmla="*/ 288120 h 482315"/>
              <a:gd name="connsiteX33" fmla="*/ 493160 w 609120"/>
              <a:gd name="connsiteY33" fmla="*/ 41471 h 482315"/>
              <a:gd name="connsiteX34" fmla="*/ 66684 w 609120"/>
              <a:gd name="connsiteY34" fmla="*/ 0 h 482315"/>
              <a:gd name="connsiteX35" fmla="*/ 542788 w 609120"/>
              <a:gd name="connsiteY35" fmla="*/ 0 h 482315"/>
              <a:gd name="connsiteX36" fmla="*/ 542788 w 609120"/>
              <a:gd name="connsiteY36" fmla="*/ 329682 h 482315"/>
              <a:gd name="connsiteX37" fmla="*/ 66684 w 609120"/>
              <a:gd name="connsiteY37" fmla="*/ 329682 h 482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09120" h="482315">
                <a:moveTo>
                  <a:pt x="66529" y="352898"/>
                </a:moveTo>
                <a:lnTo>
                  <a:pt x="542591" y="352898"/>
                </a:lnTo>
                <a:lnTo>
                  <a:pt x="609120" y="452184"/>
                </a:lnTo>
                <a:lnTo>
                  <a:pt x="609120" y="482315"/>
                </a:lnTo>
                <a:lnTo>
                  <a:pt x="0" y="482315"/>
                </a:lnTo>
                <a:lnTo>
                  <a:pt x="0" y="452184"/>
                </a:lnTo>
                <a:close/>
                <a:moveTo>
                  <a:pt x="278451" y="214237"/>
                </a:moveTo>
                <a:lnTo>
                  <a:pt x="447314" y="214237"/>
                </a:lnTo>
                <a:lnTo>
                  <a:pt x="447314" y="232866"/>
                </a:lnTo>
                <a:lnTo>
                  <a:pt x="278451" y="232866"/>
                </a:lnTo>
                <a:close/>
                <a:moveTo>
                  <a:pt x="156937" y="214237"/>
                </a:moveTo>
                <a:lnTo>
                  <a:pt x="235970" y="214237"/>
                </a:lnTo>
                <a:lnTo>
                  <a:pt x="235970" y="232866"/>
                </a:lnTo>
                <a:lnTo>
                  <a:pt x="156937" y="232866"/>
                </a:lnTo>
                <a:close/>
                <a:moveTo>
                  <a:pt x="278451" y="157149"/>
                </a:moveTo>
                <a:lnTo>
                  <a:pt x="447314" y="157149"/>
                </a:lnTo>
                <a:lnTo>
                  <a:pt x="447314" y="175778"/>
                </a:lnTo>
                <a:lnTo>
                  <a:pt x="278451" y="175778"/>
                </a:lnTo>
                <a:close/>
                <a:moveTo>
                  <a:pt x="156937" y="157149"/>
                </a:moveTo>
                <a:lnTo>
                  <a:pt x="235970" y="157149"/>
                </a:lnTo>
                <a:lnTo>
                  <a:pt x="235970" y="175778"/>
                </a:lnTo>
                <a:lnTo>
                  <a:pt x="156937" y="175778"/>
                </a:lnTo>
                <a:close/>
                <a:moveTo>
                  <a:pt x="278451" y="99991"/>
                </a:moveTo>
                <a:lnTo>
                  <a:pt x="447314" y="99991"/>
                </a:lnTo>
                <a:lnTo>
                  <a:pt x="447314" y="118691"/>
                </a:lnTo>
                <a:lnTo>
                  <a:pt x="278451" y="118691"/>
                </a:lnTo>
                <a:close/>
                <a:moveTo>
                  <a:pt x="156937" y="99991"/>
                </a:moveTo>
                <a:lnTo>
                  <a:pt x="235970" y="99991"/>
                </a:lnTo>
                <a:lnTo>
                  <a:pt x="235970" y="118691"/>
                </a:lnTo>
                <a:lnTo>
                  <a:pt x="156937" y="118691"/>
                </a:lnTo>
                <a:close/>
                <a:moveTo>
                  <a:pt x="116312" y="41471"/>
                </a:moveTo>
                <a:lnTo>
                  <a:pt x="116312" y="288120"/>
                </a:lnTo>
                <a:lnTo>
                  <a:pt x="493160" y="288120"/>
                </a:lnTo>
                <a:lnTo>
                  <a:pt x="493160" y="41471"/>
                </a:lnTo>
                <a:close/>
                <a:moveTo>
                  <a:pt x="66684" y="0"/>
                </a:moveTo>
                <a:lnTo>
                  <a:pt x="542788" y="0"/>
                </a:lnTo>
                <a:lnTo>
                  <a:pt x="542788" y="329682"/>
                </a:lnTo>
                <a:lnTo>
                  <a:pt x="66684" y="329682"/>
                </a:lnTo>
                <a:close/>
              </a:path>
            </a:pathLst>
          </a:custGeom>
          <a:solidFill>
            <a:schemeClr val="bg1"/>
          </a:solidFill>
          <a:ln>
            <a:noFill/>
          </a:ln>
        </p:spPr>
      </p:sp>
      <p:sp>
        <p:nvSpPr>
          <p:cNvPr id="39" name="文本框 22"/>
          <p:cNvSpPr txBox="1"/>
          <p:nvPr/>
        </p:nvSpPr>
        <p:spPr>
          <a:xfrm flipH="1">
            <a:off x="1245713" y="4355780"/>
            <a:ext cx="1791215" cy="1383030"/>
          </a:xfrm>
          <a:prstGeom prst="rect">
            <a:avLst/>
          </a:prstGeom>
          <a:noFill/>
          <a:ln w="9525">
            <a:noFill/>
            <a:miter/>
          </a:ln>
          <a:effectLst>
            <a:outerShdw sx="999" sy="999" algn="ctr" rotWithShape="0">
              <a:srgbClr val="000000"/>
            </a:outerShdw>
          </a:effectLst>
        </p:spPr>
        <p:txBody>
          <a:bodyPr wrap="square" anchor="t">
            <a:spAutoFit/>
          </a:bodyPr>
          <a:lstStyle/>
          <a:p>
            <a:pPr lvl="0" algn="just">
              <a:lnSpc>
                <a:spcPct val="120000"/>
              </a:lnSpc>
            </a:pPr>
            <a:r>
              <a:rPr lang="zh-CN" altLang="en-US" sz="1400"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rPr>
              <a:t>幼儿喜欢游戏的最根本原因，在于游戏不是在外部强制情况下进行的，而是幼儿自主的活动。</a:t>
            </a:r>
            <a:endParaRPr lang="zh-CN" altLang="en-US" sz="1400"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p:txBody>
      </p:sp>
      <p:sp>
        <p:nvSpPr>
          <p:cNvPr id="40" name="文本框 39"/>
          <p:cNvSpPr txBox="1"/>
          <p:nvPr/>
        </p:nvSpPr>
        <p:spPr>
          <a:xfrm flipH="1">
            <a:off x="1245714" y="3913950"/>
            <a:ext cx="1791214" cy="398780"/>
          </a:xfrm>
          <a:prstGeom prst="rect">
            <a:avLst/>
          </a:prstGeom>
          <a:noFill/>
          <a:ln w="9525">
            <a:noFill/>
            <a:miter/>
          </a:ln>
          <a:effectLst>
            <a:outerShdw sx="999" sy="999" algn="ctr" rotWithShape="0">
              <a:srgbClr val="000000"/>
            </a:outerShdw>
          </a:effectLst>
        </p:spPr>
        <p:txBody>
          <a:bodyPr wrap="square" anchor="t">
            <a:spAutoFit/>
          </a:bodyPr>
          <a:lstStyle/>
          <a:p>
            <a:pPr algn="ctr"/>
            <a:r>
              <a:rPr lang="zh-CN" sz="2000">
                <a:solidFill>
                  <a:schemeClr val="tx1">
                    <a:lumMod val="85000"/>
                    <a:lumOff val="15000"/>
                  </a:schemeClr>
                </a:solidFill>
                <a:latin typeface="微软雅黑 Light" panose="020B0502040204020203" pitchFamily="34" charset="-122"/>
                <a:ea typeface="微软雅黑 Light" panose="020B0502040204020203" pitchFamily="34" charset="-122"/>
                <a:sym typeface="Arial" panose="020B0604020202020204" pitchFamily="34" charset="0"/>
              </a:rPr>
              <a:t>自愿性</a:t>
            </a:r>
            <a:endParaRPr lang="zh-CN" sz="2000">
              <a:solidFill>
                <a:schemeClr val="tx1">
                  <a:lumMod val="85000"/>
                  <a:lumOff val="15000"/>
                </a:schemeClr>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41" name="文本框 22"/>
          <p:cNvSpPr txBox="1"/>
          <p:nvPr/>
        </p:nvSpPr>
        <p:spPr>
          <a:xfrm flipH="1">
            <a:off x="3904998" y="4355780"/>
            <a:ext cx="1791215" cy="607695"/>
          </a:xfrm>
          <a:prstGeom prst="rect">
            <a:avLst/>
          </a:prstGeom>
          <a:noFill/>
          <a:ln w="9525">
            <a:noFill/>
            <a:miter/>
          </a:ln>
          <a:effectLst>
            <a:outerShdw sx="999" sy="999" algn="ctr" rotWithShape="0">
              <a:srgbClr val="000000"/>
            </a:outerShdw>
          </a:effectLst>
        </p:spPr>
        <p:txBody>
          <a:bodyPr wrap="square" anchor="t">
            <a:spAutoFit/>
          </a:bodyPr>
          <a:lstStyle/>
          <a:p>
            <a:pPr lvl="0" algn="just">
              <a:lnSpc>
                <a:spcPct val="120000"/>
              </a:lnSpc>
            </a:pPr>
            <a:r>
              <a:rPr lang="zh-CN" altLang="en-US" sz="1400"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rPr>
              <a:t>游戏是幼儿的一种假象性活动。</a:t>
            </a:r>
            <a:endParaRPr lang="zh-CN" altLang="en-US" sz="1400"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p:txBody>
      </p:sp>
      <p:sp>
        <p:nvSpPr>
          <p:cNvPr id="42" name="文本框 41"/>
          <p:cNvSpPr txBox="1"/>
          <p:nvPr/>
        </p:nvSpPr>
        <p:spPr>
          <a:xfrm flipH="1">
            <a:off x="3904999" y="3913950"/>
            <a:ext cx="1791214" cy="398780"/>
          </a:xfrm>
          <a:prstGeom prst="rect">
            <a:avLst/>
          </a:prstGeom>
          <a:noFill/>
          <a:ln w="9525">
            <a:noFill/>
            <a:miter/>
          </a:ln>
          <a:effectLst>
            <a:outerShdw sx="999" sy="999" algn="ctr" rotWithShape="0">
              <a:srgbClr val="000000"/>
            </a:outerShdw>
          </a:effectLst>
        </p:spPr>
        <p:txBody>
          <a:bodyPr wrap="square" anchor="t">
            <a:spAutoFit/>
          </a:bodyPr>
          <a:lstStyle/>
          <a:p>
            <a:pPr algn="ctr"/>
            <a:r>
              <a:rPr lang="zh-CN" sz="2000">
                <a:solidFill>
                  <a:schemeClr val="tx1">
                    <a:lumMod val="85000"/>
                    <a:lumOff val="15000"/>
                  </a:schemeClr>
                </a:solidFill>
                <a:latin typeface="微软雅黑 Light" panose="020B0502040204020203" pitchFamily="34" charset="-122"/>
                <a:ea typeface="微软雅黑 Light" panose="020B0502040204020203" pitchFamily="34" charset="-122"/>
                <a:sym typeface="Arial" panose="020B0604020202020204" pitchFamily="34" charset="0"/>
              </a:rPr>
              <a:t>虚构性</a:t>
            </a:r>
            <a:endParaRPr lang="zh-CN" sz="2000">
              <a:solidFill>
                <a:schemeClr val="tx1">
                  <a:lumMod val="85000"/>
                  <a:lumOff val="15000"/>
                </a:schemeClr>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43" name="文本框 42"/>
          <p:cNvSpPr txBox="1"/>
          <p:nvPr/>
        </p:nvSpPr>
        <p:spPr>
          <a:xfrm flipH="1">
            <a:off x="6564283" y="4355780"/>
            <a:ext cx="1791215" cy="1383030"/>
          </a:xfrm>
          <a:prstGeom prst="rect">
            <a:avLst/>
          </a:prstGeom>
          <a:noFill/>
          <a:ln w="9525">
            <a:noFill/>
            <a:miter/>
          </a:ln>
          <a:effectLst>
            <a:outerShdw sx="999" sy="999" algn="ctr" rotWithShape="0">
              <a:srgbClr val="000000"/>
            </a:outerShdw>
          </a:effectLst>
        </p:spPr>
        <p:txBody>
          <a:bodyPr wrap="square" anchor="t">
            <a:spAutoFit/>
          </a:bodyPr>
          <a:lstStyle/>
          <a:p>
            <a:pPr lvl="0" algn="just">
              <a:lnSpc>
                <a:spcPct val="120000"/>
              </a:lnSpc>
            </a:pPr>
            <a:r>
              <a:rPr lang="zh-CN" altLang="en-US" sz="1400"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rPr>
              <a:t>劳动有明确的目的，要求生产有社会实用价值的财富，并且按照客观实际，严格地遵守操作方式。</a:t>
            </a:r>
            <a:endParaRPr lang="zh-CN" altLang="en-US" sz="1400"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p:txBody>
      </p:sp>
      <p:sp>
        <p:nvSpPr>
          <p:cNvPr id="44" name="文本框 43"/>
          <p:cNvSpPr txBox="1"/>
          <p:nvPr/>
        </p:nvSpPr>
        <p:spPr>
          <a:xfrm flipH="1">
            <a:off x="6564284" y="3913950"/>
            <a:ext cx="1791214" cy="398780"/>
          </a:xfrm>
          <a:prstGeom prst="rect">
            <a:avLst/>
          </a:prstGeom>
          <a:noFill/>
          <a:ln w="9525">
            <a:noFill/>
            <a:miter/>
          </a:ln>
          <a:effectLst>
            <a:outerShdw sx="999" sy="999" algn="ctr" rotWithShape="0">
              <a:srgbClr val="000000"/>
            </a:outerShdw>
          </a:effectLst>
        </p:spPr>
        <p:txBody>
          <a:bodyPr wrap="square" anchor="t">
            <a:spAutoFit/>
          </a:bodyPr>
          <a:lstStyle/>
          <a:p>
            <a:pPr algn="ctr"/>
            <a:r>
              <a:rPr lang="zh-CN" altLang="en-US" sz="2000">
                <a:solidFill>
                  <a:schemeClr val="tx1">
                    <a:lumMod val="85000"/>
                    <a:lumOff val="15000"/>
                  </a:schemeClr>
                </a:solidFill>
                <a:latin typeface="微软雅黑 Light" panose="020B0502040204020203" pitchFamily="34" charset="-122"/>
                <a:ea typeface="微软雅黑 Light" panose="020B0502040204020203" pitchFamily="34" charset="-122"/>
                <a:sym typeface="Arial" panose="020B0604020202020204" pitchFamily="34" charset="0"/>
              </a:rPr>
              <a:t>无目的性</a:t>
            </a:r>
            <a:endParaRPr lang="en-US" altLang="zh-CN" sz="2000">
              <a:solidFill>
                <a:schemeClr val="tx1">
                  <a:lumMod val="85000"/>
                  <a:lumOff val="15000"/>
                </a:schemeClr>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45" name="文本框 22"/>
          <p:cNvSpPr txBox="1"/>
          <p:nvPr/>
        </p:nvSpPr>
        <p:spPr>
          <a:xfrm flipH="1">
            <a:off x="9223569" y="4355780"/>
            <a:ext cx="1791215" cy="1383030"/>
          </a:xfrm>
          <a:prstGeom prst="rect">
            <a:avLst/>
          </a:prstGeom>
          <a:noFill/>
          <a:ln w="9525">
            <a:noFill/>
            <a:miter/>
          </a:ln>
          <a:effectLst>
            <a:outerShdw sx="999" sy="999" algn="ctr" rotWithShape="0">
              <a:srgbClr val="000000"/>
            </a:outerShdw>
          </a:effectLst>
        </p:spPr>
        <p:txBody>
          <a:bodyPr wrap="square" anchor="t">
            <a:spAutoFit/>
          </a:bodyPr>
          <a:lstStyle/>
          <a:p>
            <a:pPr lvl="0" algn="just">
              <a:lnSpc>
                <a:spcPct val="120000"/>
              </a:lnSpc>
            </a:pPr>
            <a:r>
              <a:rPr lang="zh-CN" altLang="en-US" sz="1400"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rPr>
              <a:t>在游戏中，幼儿能控制所处的环境，表现自己的能力和实现愿望，从成功和创造中获得愉快。</a:t>
            </a:r>
            <a:endParaRPr lang="zh-CN" altLang="en-US" sz="1400"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p:txBody>
      </p:sp>
      <p:sp>
        <p:nvSpPr>
          <p:cNvPr id="46" name="文本框 45"/>
          <p:cNvSpPr txBox="1"/>
          <p:nvPr/>
        </p:nvSpPr>
        <p:spPr>
          <a:xfrm flipH="1">
            <a:off x="9223570" y="3913950"/>
            <a:ext cx="1791214" cy="398780"/>
          </a:xfrm>
          <a:prstGeom prst="rect">
            <a:avLst/>
          </a:prstGeom>
          <a:noFill/>
          <a:ln w="9525">
            <a:noFill/>
            <a:miter/>
          </a:ln>
          <a:effectLst>
            <a:outerShdw sx="999" sy="999" algn="ctr" rotWithShape="0">
              <a:srgbClr val="000000"/>
            </a:outerShdw>
          </a:effectLst>
        </p:spPr>
        <p:txBody>
          <a:bodyPr wrap="square" anchor="t">
            <a:spAutoFit/>
          </a:bodyPr>
          <a:lstStyle/>
          <a:p>
            <a:pPr algn="ctr"/>
            <a:r>
              <a:rPr lang="zh-CN" altLang="en-US" sz="2000">
                <a:solidFill>
                  <a:schemeClr val="tx1">
                    <a:lumMod val="85000"/>
                    <a:lumOff val="15000"/>
                  </a:schemeClr>
                </a:solidFill>
                <a:latin typeface="微软雅黑 Light" panose="020B0502040204020203" pitchFamily="34" charset="-122"/>
                <a:ea typeface="微软雅黑 Light" panose="020B0502040204020203" pitchFamily="34" charset="-122"/>
                <a:sym typeface="Arial" panose="020B0604020202020204" pitchFamily="34" charset="0"/>
              </a:rPr>
              <a:t>愉快性</a:t>
            </a:r>
            <a:endParaRPr lang="en-US" altLang="zh-CN" sz="2000">
              <a:solidFill>
                <a:schemeClr val="tx1">
                  <a:lumMod val="85000"/>
                  <a:lumOff val="15000"/>
                </a:schemeClr>
              </a:solidFill>
              <a:latin typeface="微软雅黑 Light" panose="020B0502040204020203" pitchFamily="34" charset="-122"/>
              <a:ea typeface="微软雅黑 Light" panose="020B0502040204020203" pitchFamily="34" charset="-122"/>
              <a:sym typeface="Arial" panose="020B0604020202020204" pitchFamily="34" charset="0"/>
            </a:endParaRPr>
          </a:p>
        </p:txBody>
      </p:sp>
      <p:cxnSp>
        <p:nvCxnSpPr>
          <p:cNvPr id="47" name="直接连接符 46"/>
          <p:cNvCxnSpPr/>
          <p:nvPr/>
        </p:nvCxnSpPr>
        <p:spPr>
          <a:xfrm>
            <a:off x="2127867" y="2833603"/>
            <a:ext cx="0" cy="944880"/>
          </a:xfrm>
          <a:prstGeom prst="line">
            <a:avLst/>
          </a:prstGeom>
          <a:ln>
            <a:solidFill>
              <a:srgbClr val="56C0C1"/>
            </a:solidFill>
            <a:tailEnd type="ova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4789999" y="2821750"/>
            <a:ext cx="0" cy="944880"/>
          </a:xfrm>
          <a:prstGeom prst="line">
            <a:avLst/>
          </a:prstGeom>
          <a:ln>
            <a:solidFill>
              <a:srgbClr val="56C0C1"/>
            </a:solidFill>
            <a:tailEnd type="ova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452131" y="2843763"/>
            <a:ext cx="0" cy="944880"/>
          </a:xfrm>
          <a:prstGeom prst="line">
            <a:avLst/>
          </a:prstGeom>
          <a:ln>
            <a:solidFill>
              <a:srgbClr val="56C0C1"/>
            </a:solidFill>
            <a:tailEnd type="ova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10114263" y="2821750"/>
            <a:ext cx="0" cy="944880"/>
          </a:xfrm>
          <a:prstGeom prst="line">
            <a:avLst/>
          </a:prstGeom>
          <a:ln>
            <a:solidFill>
              <a:srgbClr val="56C0C1"/>
            </a:solidFill>
            <a:tailEnd type="oval"/>
          </a:ln>
        </p:spPr>
        <p:style>
          <a:lnRef idx="1">
            <a:schemeClr val="accent1"/>
          </a:lnRef>
          <a:fillRef idx="0">
            <a:schemeClr val="accent1"/>
          </a:fillRef>
          <a:effectRef idx="0">
            <a:schemeClr val="accent1"/>
          </a:effectRef>
          <a:fontRef idx="minor">
            <a:schemeClr val="tx1"/>
          </a:fontRef>
        </p:style>
      </p:cxnSp>
      <p:sp>
        <p:nvSpPr>
          <p:cNvPr id="51" name="文本框 50"/>
          <p:cNvSpPr txBox="1"/>
          <p:nvPr/>
        </p:nvSpPr>
        <p:spPr>
          <a:xfrm flipH="1">
            <a:off x="1240800" y="2357526"/>
            <a:ext cx="1791214" cy="398780"/>
          </a:xfrm>
          <a:prstGeom prst="rect">
            <a:avLst/>
          </a:prstGeom>
          <a:noFill/>
          <a:ln w="9525">
            <a:noFill/>
            <a:miter/>
          </a:ln>
          <a:effectLst>
            <a:outerShdw sx="999" sy="999" algn="ctr" rotWithShape="0">
              <a:srgbClr val="000000"/>
            </a:outerShdw>
          </a:effectLst>
        </p:spPr>
        <p:txBody>
          <a:bodyPr wrap="square" anchor="t">
            <a:spAutoFit/>
          </a:bodyPr>
          <a:lstStyle/>
          <a:p>
            <a:pPr algn="ctr"/>
            <a:r>
              <a:rPr lang="zh-CN" altLang="en-US" sz="200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rPr>
              <a:t>（一）</a:t>
            </a:r>
            <a:endParaRPr lang="zh-CN" altLang="en-US" sz="200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52" name="文本框 51"/>
          <p:cNvSpPr txBox="1"/>
          <p:nvPr/>
        </p:nvSpPr>
        <p:spPr>
          <a:xfrm flipH="1">
            <a:off x="3900085" y="2357526"/>
            <a:ext cx="1791214" cy="398780"/>
          </a:xfrm>
          <a:prstGeom prst="rect">
            <a:avLst/>
          </a:prstGeom>
          <a:noFill/>
          <a:ln w="9525">
            <a:noFill/>
            <a:miter/>
          </a:ln>
          <a:effectLst>
            <a:outerShdw sx="999" sy="999" algn="ctr" rotWithShape="0">
              <a:srgbClr val="000000"/>
            </a:outerShdw>
          </a:effectLst>
        </p:spPr>
        <p:txBody>
          <a:bodyPr wrap="square" anchor="t">
            <a:spAutoFit/>
          </a:bodyPr>
          <a:lstStyle/>
          <a:p>
            <a:pPr algn="ctr"/>
            <a:r>
              <a:rPr lang="zh-CN" altLang="en-US" sz="200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rPr>
              <a:t>（二）</a:t>
            </a:r>
            <a:endParaRPr lang="zh-CN" altLang="en-US" sz="200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53" name="文本框 52"/>
          <p:cNvSpPr txBox="1"/>
          <p:nvPr/>
        </p:nvSpPr>
        <p:spPr>
          <a:xfrm flipH="1">
            <a:off x="6559370" y="2357526"/>
            <a:ext cx="1791214" cy="398780"/>
          </a:xfrm>
          <a:prstGeom prst="rect">
            <a:avLst/>
          </a:prstGeom>
          <a:noFill/>
          <a:ln w="9525">
            <a:noFill/>
            <a:miter/>
          </a:ln>
          <a:effectLst>
            <a:outerShdw sx="999" sy="999" algn="ctr" rotWithShape="0">
              <a:srgbClr val="000000"/>
            </a:outerShdw>
          </a:effectLst>
        </p:spPr>
        <p:txBody>
          <a:bodyPr wrap="square" anchor="t">
            <a:spAutoFit/>
          </a:bodyPr>
          <a:lstStyle/>
          <a:p>
            <a:pPr algn="ctr"/>
            <a:r>
              <a:rPr lang="zh-CN" altLang="en-US" sz="200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rPr>
              <a:t>（三）</a:t>
            </a:r>
            <a:endParaRPr lang="zh-CN" altLang="en-US" sz="200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54" name="文本框 53"/>
          <p:cNvSpPr txBox="1"/>
          <p:nvPr/>
        </p:nvSpPr>
        <p:spPr>
          <a:xfrm flipH="1">
            <a:off x="9218656" y="2357526"/>
            <a:ext cx="1791214" cy="398780"/>
          </a:xfrm>
          <a:prstGeom prst="rect">
            <a:avLst/>
          </a:prstGeom>
          <a:noFill/>
          <a:ln w="9525">
            <a:noFill/>
            <a:miter/>
          </a:ln>
          <a:effectLst>
            <a:outerShdw sx="999" sy="999" algn="ctr" rotWithShape="0">
              <a:srgbClr val="000000"/>
            </a:outerShdw>
          </a:effectLst>
        </p:spPr>
        <p:txBody>
          <a:bodyPr wrap="square" anchor="t">
            <a:spAutoFit/>
          </a:bodyPr>
          <a:lstStyle/>
          <a:p>
            <a:pPr algn="ctr"/>
            <a:r>
              <a:rPr lang="zh-CN" altLang="en-US" sz="200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rPr>
              <a:t>（四）</a:t>
            </a:r>
            <a:endParaRPr lang="zh-CN" altLang="en-US" sz="200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48285" y="307340"/>
            <a:ext cx="4580890" cy="640080"/>
            <a:chOff x="391" y="484"/>
            <a:chExt cx="7214" cy="1008"/>
          </a:xfrm>
        </p:grpSpPr>
        <p:sp>
          <p:nvSpPr>
            <p:cNvPr id="5" name="文本框 4"/>
            <p:cNvSpPr txBox="1"/>
            <p:nvPr/>
          </p:nvSpPr>
          <p:spPr>
            <a:xfrm>
              <a:off x="1653" y="484"/>
              <a:ext cx="5952" cy="10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rPr>
                <a:t>总结</a:t>
              </a:r>
              <a:endParaRPr lang="zh-CN" altLang="en-US" sz="3200">
                <a:solidFill>
                  <a:schemeClr val="tx1">
                    <a:lumMod val="85000"/>
                    <a:lumOff val="15000"/>
                  </a:schemeClr>
                </a:solidFill>
              </a:endParaRPr>
            </a:p>
          </p:txBody>
        </p:sp>
        <p:sp>
          <p:nvSpPr>
            <p:cNvPr id="4" name="矩形 3"/>
            <p:cNvSpPr/>
            <p:nvPr/>
          </p:nvSpPr>
          <p:spPr>
            <a:xfrm>
              <a:off x="391" y="803"/>
              <a:ext cx="1262" cy="31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 name="图片 5" descr="新媒体营销推广创意合辑6"/>
          <p:cNvPicPr>
            <a:picLocks noChangeAspect="1"/>
          </p:cNvPicPr>
          <p:nvPr/>
        </p:nvPicPr>
        <p:blipFill>
          <a:blip r:embed="rId1"/>
          <a:stretch>
            <a:fillRect/>
          </a:stretch>
        </p:blipFill>
        <p:spPr>
          <a:xfrm>
            <a:off x="1066800" y="1481455"/>
            <a:ext cx="10058400" cy="3894455"/>
          </a:xfrm>
          <a:prstGeom prst="rect">
            <a:avLst/>
          </a:prstGeom>
        </p:spPr>
      </p:pic>
    </p:spTree>
    <p:custDataLst>
      <p:tags r:id="rId2"/>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圆角 25"/>
          <p:cNvSpPr/>
          <p:nvPr/>
        </p:nvSpPr>
        <p:spPr>
          <a:xfrm>
            <a:off x="5424473" y="4012295"/>
            <a:ext cx="4848255" cy="409378"/>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5898691" y="4063095"/>
            <a:ext cx="3899819" cy="307777"/>
          </a:xfrm>
          <a:prstGeom prst="rect">
            <a:avLst/>
          </a:prstGeom>
          <a:noFill/>
        </p:spPr>
        <p:txBody>
          <a:bodyPr wrap="square" lIns="0" tIns="0" rIns="0" bIns="0" rtlCol="0">
            <a:spAutoFit/>
            <a:scene3d>
              <a:camera prst="orthographicFront"/>
              <a:lightRig rig="threePt" dir="t"/>
            </a:scene3d>
          </a:bodyPr>
          <a:lstStyle/>
          <a:p>
            <a:pPr lvl="0" algn="dist" fontAlgn="base">
              <a:defRPr/>
            </a:pPr>
            <a:r>
              <a:rPr lang="zh-CN" altLang="zh-CN" sz="2000" dirty="0">
                <a:solidFill>
                  <a:schemeClr val="bg1"/>
                </a:solidFill>
                <a:latin typeface="微软雅黑 Light" panose="020B0502040204020203" pitchFamily="34" charset="-122"/>
                <a:ea typeface="微软雅黑 Light" panose="020B0502040204020203" pitchFamily="34" charset="-122"/>
              </a:rPr>
              <a:t>游戏在幼儿园课程中的地位和作用</a:t>
            </a:r>
            <a:endParaRPr lang="zh-CN" altLang="zh-CN" sz="2000" dirty="0">
              <a:solidFill>
                <a:schemeClr val="bg1"/>
              </a:solidFill>
              <a:latin typeface="微软雅黑 Light" panose="020B0502040204020203" pitchFamily="34" charset="-122"/>
              <a:ea typeface="微软雅黑 Light" panose="020B0502040204020203" pitchFamily="34" charset="-122"/>
            </a:endParaRPr>
          </a:p>
        </p:txBody>
      </p:sp>
      <p:sp>
        <p:nvSpPr>
          <p:cNvPr id="14" name="TextBox 25"/>
          <p:cNvSpPr txBox="1"/>
          <p:nvPr/>
        </p:nvSpPr>
        <p:spPr>
          <a:xfrm flipH="1">
            <a:off x="6283461" y="2281440"/>
            <a:ext cx="3130281" cy="1107996"/>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lang="en-US" altLang="zh-CN" sz="7200" noProof="1">
                <a:solidFill>
                  <a:schemeClr val="tx1">
                    <a:lumMod val="85000"/>
                    <a:lumOff val="15000"/>
                  </a:schemeClr>
                </a:solidFill>
                <a:latin typeface="微软雅黑 Light" panose="020B0502040204020203" pitchFamily="34" charset="-122"/>
                <a:ea typeface="微软雅黑 Light" panose="020B0502040204020203" pitchFamily="34" charset="-122"/>
                <a:sym typeface="微软雅黑" panose="020B0503020204020204" charset="-122"/>
              </a:rPr>
              <a:t>PART 2</a:t>
            </a:r>
            <a:endParaRPr kumimoji="0" lang="zh-CN" altLang="zh-CN" sz="7200" b="0" i="0" u="none" strike="noStrike" kern="1200" cap="none" spc="0" normalizeH="0" baseline="0" noProof="1">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sym typeface="微软雅黑" panose="020B0503020204020204" charset="-122"/>
            </a:endParaRPr>
          </a:p>
        </p:txBody>
      </p:sp>
      <p:grpSp>
        <p:nvGrpSpPr>
          <p:cNvPr id="16" name="组合 15"/>
          <p:cNvGrpSpPr/>
          <p:nvPr/>
        </p:nvGrpSpPr>
        <p:grpSpPr>
          <a:xfrm>
            <a:off x="7457664" y="3757065"/>
            <a:ext cx="781875" cy="73335"/>
            <a:chOff x="5488178" y="3579021"/>
            <a:chExt cx="1245351" cy="116805"/>
          </a:xfrm>
          <a:solidFill>
            <a:schemeClr val="tx1">
              <a:lumMod val="85000"/>
              <a:lumOff val="15000"/>
            </a:schemeClr>
          </a:solidFill>
        </p:grpSpPr>
        <p:sp>
          <p:nvSpPr>
            <p:cNvPr id="17" name="椭圆 16"/>
            <p:cNvSpPr/>
            <p:nvPr/>
          </p:nvSpPr>
          <p:spPr>
            <a:xfrm>
              <a:off x="5488178"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18" name="椭圆 17"/>
            <p:cNvSpPr/>
            <p:nvPr/>
          </p:nvSpPr>
          <p:spPr>
            <a:xfrm>
              <a:off x="5713887"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19" name="椭圆 18"/>
            <p:cNvSpPr/>
            <p:nvPr/>
          </p:nvSpPr>
          <p:spPr>
            <a:xfrm>
              <a:off x="5939596"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0" name="椭圆 19"/>
            <p:cNvSpPr/>
            <p:nvPr/>
          </p:nvSpPr>
          <p:spPr>
            <a:xfrm>
              <a:off x="6165305"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1" name="椭圆 20"/>
            <p:cNvSpPr/>
            <p:nvPr/>
          </p:nvSpPr>
          <p:spPr>
            <a:xfrm>
              <a:off x="639101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2" name="椭圆 21"/>
            <p:cNvSpPr/>
            <p:nvPr/>
          </p:nvSpPr>
          <p:spPr>
            <a:xfrm>
              <a:off x="661672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569585" y="2932067"/>
            <a:ext cx="4702820" cy="984431"/>
            <a:chOff x="8542" y="5977"/>
            <a:chExt cx="7635" cy="652"/>
          </a:xfrm>
        </p:grpSpPr>
        <p:sp>
          <p:nvSpPr>
            <p:cNvPr id="26" name="矩形: 圆角 25"/>
            <p:cNvSpPr/>
            <p:nvPr/>
          </p:nvSpPr>
          <p:spPr>
            <a:xfrm>
              <a:off x="8542" y="5984"/>
              <a:ext cx="7635" cy="64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9289" y="5977"/>
              <a:ext cx="6141" cy="652"/>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lang="en-US" altLang="zh-CN" sz="3200" b="1" noProof="1">
                  <a:solidFill>
                    <a:schemeClr val="bg1"/>
                  </a:solidFill>
                  <a:latin typeface="微软雅黑 Light" panose="020B0502040204020203" pitchFamily="34" charset="-122"/>
                  <a:ea typeface="微软雅黑 Light" panose="020B0502040204020203" pitchFamily="34" charset="-122"/>
                  <a:sym typeface="微软雅黑" panose="020B0503020204020204" charset="-122"/>
                </a:rPr>
                <a:t>2</a:t>
              </a:r>
              <a:r>
                <a:rPr kumimoji="0" lang="en-US" altLang="zh-CN"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.1  </a:t>
              </a:r>
              <a:r>
                <a:rPr lang="zh-CN" altLang="en-US" sz="3200" b="1" noProof="1">
                  <a:solidFill>
                    <a:schemeClr val="bg1"/>
                  </a:solidFill>
                  <a:latin typeface="微软雅黑 Light" panose="020B0502040204020203" pitchFamily="34" charset="-122"/>
                  <a:ea typeface="微软雅黑 Light" panose="020B0502040204020203" pitchFamily="34" charset="-122"/>
                  <a:sym typeface="微软雅黑" panose="020B0503020204020204" charset="-122"/>
                </a:rPr>
                <a:t>游戏对学前儿童发展的作用</a:t>
              </a:r>
              <a:endPar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05435" y="683833"/>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dirty="0">
                <a:solidFill>
                  <a:schemeClr val="tx1">
                    <a:lumMod val="85000"/>
                    <a:lumOff val="15000"/>
                  </a:schemeClr>
                </a:solidFill>
              </a:rPr>
              <a:t>（一）游戏对幼儿体力发展的作用</a:t>
            </a:r>
            <a:endParaRPr lang="zh-CN" altLang="en-US" sz="3200" dirty="0">
              <a:solidFill>
                <a:schemeClr val="tx1">
                  <a:lumMod val="85000"/>
                  <a:lumOff val="15000"/>
                </a:schemeClr>
              </a:solidFill>
            </a:endParaRPr>
          </a:p>
        </p:txBody>
      </p:sp>
      <p:sp>
        <p:nvSpPr>
          <p:cNvPr id="4" name="文本框 3"/>
          <p:cNvSpPr txBox="1"/>
          <p:nvPr/>
        </p:nvSpPr>
        <p:spPr>
          <a:xfrm>
            <a:off x="951230" y="1508125"/>
            <a:ext cx="4206875" cy="2306955"/>
          </a:xfrm>
          <a:prstGeom prst="rect">
            <a:avLst/>
          </a:prstGeom>
          <a:noFill/>
        </p:spPr>
        <p:txBody>
          <a:bodyPr wrap="square" rtlCol="0">
            <a:spAutoFit/>
          </a:bodyPr>
          <a:lstStyle/>
          <a:p>
            <a:pPr lvl="0" indent="457200"/>
            <a:r>
              <a:rPr lang="en-US" altLang="zh-CN" dirty="0"/>
              <a:t>1.</a:t>
            </a:r>
            <a:r>
              <a:rPr lang="zh-CN" altLang="zh-CN" dirty="0"/>
              <a:t>促进幼儿身体肌肉的生长发育</a:t>
            </a:r>
            <a:endParaRPr lang="zh-CN" altLang="zh-CN" dirty="0"/>
          </a:p>
          <a:p>
            <a:pPr indent="457200"/>
            <a:r>
              <a:rPr lang="zh-CN" altLang="zh-CN" dirty="0"/>
              <a:t>幼儿的许多游戏都含有生理活动，这能能够锻炼幼儿的身体，促进幼儿正常的生长发育，增强幼儿的体质</a:t>
            </a:r>
            <a:endParaRPr lang="zh-CN" altLang="zh-CN" dirty="0"/>
          </a:p>
          <a:p>
            <a:pPr indent="457200"/>
            <a:r>
              <a:rPr lang="zh-CN" altLang="zh-CN" dirty="0"/>
              <a:t>除了一些大肌肉动作的发展，儿童在操作玩具的时候，一些诸如“扭扭转转”、“剪剪贴贴”、“拼拼画画”等动作也很好的训练了儿童的小肌肉动作。</a:t>
            </a:r>
            <a:endParaRPr lang="zh-CN" altLang="zh-CN" dirty="0"/>
          </a:p>
        </p:txBody>
      </p:sp>
      <p:sp>
        <p:nvSpPr>
          <p:cNvPr id="3" name="矩形: 圆角 2"/>
          <p:cNvSpPr/>
          <p:nvPr/>
        </p:nvSpPr>
        <p:spPr>
          <a:xfrm>
            <a:off x="295275" y="4095750"/>
            <a:ext cx="11581765" cy="2031325"/>
          </a:xfrm>
          <a:prstGeom prst="round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305435" y="4095750"/>
            <a:ext cx="11581765" cy="2031325"/>
          </a:xfrm>
          <a:prstGeom prst="rect">
            <a:avLst/>
          </a:prstGeom>
          <a:noFill/>
        </p:spPr>
        <p:txBody>
          <a:bodyPr wrap="square" rtlCol="0">
            <a:spAutoFit/>
          </a:bodyPr>
          <a:lstStyle/>
          <a:p>
            <a:r>
              <a:rPr lang="zh-CN" altLang="zh-CN" dirty="0"/>
              <a:t>【</a:t>
            </a:r>
            <a:r>
              <a:rPr lang="zh-CN" altLang="zh-CN" b="1" dirty="0"/>
              <a:t>案例</a:t>
            </a:r>
            <a:r>
              <a:rPr lang="en-US" altLang="zh-CN" b="1" dirty="0"/>
              <a:t>3-1</a:t>
            </a:r>
            <a:r>
              <a:rPr lang="zh-CN" altLang="zh-CN" dirty="0"/>
              <a:t>】</a:t>
            </a:r>
            <a:r>
              <a:rPr lang="en-US" altLang="zh-CN" dirty="0"/>
              <a:t>                          </a:t>
            </a:r>
            <a:endParaRPr lang="zh-CN" altLang="zh-CN" dirty="0"/>
          </a:p>
          <a:p>
            <a:pPr algn="ctr"/>
            <a:r>
              <a:rPr lang="zh-CN" altLang="zh-CN" dirty="0">
                <a:solidFill>
                  <a:schemeClr val="bg1"/>
                </a:solidFill>
                <a:latin typeface="楷体" panose="02010609060101010101" pitchFamily="49" charset="-122"/>
                <a:ea typeface="楷体" panose="02010609060101010101" pitchFamily="49" charset="-122"/>
              </a:rPr>
              <a:t>玩滑梯</a:t>
            </a:r>
            <a:endParaRPr lang="zh-CN" altLang="zh-CN" dirty="0">
              <a:solidFill>
                <a:schemeClr val="bg1"/>
              </a:solidFill>
              <a:latin typeface="楷体" panose="02010609060101010101" pitchFamily="49" charset="-122"/>
              <a:ea typeface="楷体" panose="02010609060101010101" pitchFamily="49" charset="-122"/>
            </a:endParaRPr>
          </a:p>
          <a:p>
            <a:pPr indent="457200"/>
            <a:r>
              <a:rPr lang="zh-CN" altLang="zh-CN" dirty="0">
                <a:solidFill>
                  <a:schemeClr val="bg1"/>
                </a:solidFill>
                <a:latin typeface="楷体" panose="02010609060101010101" pitchFamily="49" charset="-122"/>
                <a:ea typeface="楷体" panose="02010609060101010101" pitchFamily="49" charset="-122"/>
              </a:rPr>
              <a:t>在一节体育活动课上，教师为幼儿安排的是滑滑梯，老师教给小朋友滑滑梯的技巧，并且先交给儿童滑滑梯的小儿歌“一二一、滑滑梯、小宝贝、别着急、你先我后在一起！”然后安排小朋友排队滑滑梯，儿童都乐于参与这种活动课。有的小朋友第一次玩会出现害怕紧张等情绪，教师和其他小朋友及时的鼓励和示范，则他们都能勇敢的滑下来。这样的健康领域的活动课很好促进了儿童的大肌肉协调能力发展。</a:t>
            </a:r>
            <a:endParaRPr lang="zh-CN" altLang="zh-CN" dirty="0">
              <a:solidFill>
                <a:schemeClr val="bg1"/>
              </a:solidFill>
              <a:latin typeface="楷体" panose="02010609060101010101" pitchFamily="49" charset="-122"/>
              <a:ea typeface="楷体" panose="02010609060101010101" pitchFamily="49" charset="-122"/>
            </a:endParaRPr>
          </a:p>
          <a:p>
            <a:endParaRPr lang="zh-CN" altLang="en-US" dirty="0"/>
          </a:p>
        </p:txBody>
      </p:sp>
      <p:pic>
        <p:nvPicPr>
          <p:cNvPr id="6" name="图片 5" descr="timgFX8VJTO9"/>
          <p:cNvPicPr>
            <a:picLocks noChangeAspect="1"/>
          </p:cNvPicPr>
          <p:nvPr/>
        </p:nvPicPr>
        <p:blipFill>
          <a:blip r:embed="rId1"/>
          <a:stretch>
            <a:fillRect/>
          </a:stretch>
        </p:blipFill>
        <p:spPr>
          <a:xfrm>
            <a:off x="5768340" y="1324610"/>
            <a:ext cx="4482465" cy="24904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05435" y="683833"/>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dirty="0">
                <a:solidFill>
                  <a:schemeClr val="tx1">
                    <a:lumMod val="85000"/>
                    <a:lumOff val="15000"/>
                  </a:schemeClr>
                </a:solidFill>
              </a:rPr>
              <a:t>（一）游戏对幼儿体力发展的作用</a:t>
            </a:r>
            <a:endParaRPr lang="zh-CN" altLang="en-US" sz="3200" dirty="0">
              <a:solidFill>
                <a:schemeClr val="tx1">
                  <a:lumMod val="85000"/>
                  <a:lumOff val="15000"/>
                </a:schemeClr>
              </a:solidFill>
            </a:endParaRPr>
          </a:p>
        </p:txBody>
      </p:sp>
      <p:sp>
        <p:nvSpPr>
          <p:cNvPr id="4" name="文本框 3"/>
          <p:cNvSpPr txBox="1"/>
          <p:nvPr/>
        </p:nvSpPr>
        <p:spPr>
          <a:xfrm>
            <a:off x="7053580" y="2069465"/>
            <a:ext cx="4306570" cy="1198880"/>
          </a:xfrm>
          <a:prstGeom prst="rect">
            <a:avLst/>
          </a:prstGeom>
          <a:noFill/>
        </p:spPr>
        <p:txBody>
          <a:bodyPr wrap="square" rtlCol="0">
            <a:spAutoFit/>
          </a:bodyPr>
          <a:lstStyle/>
          <a:p>
            <a:pPr lvl="0" indent="457200"/>
            <a:r>
              <a:rPr lang="en-US" altLang="zh-CN" dirty="0"/>
              <a:t>2.</a:t>
            </a:r>
            <a:r>
              <a:rPr lang="zh-CN" altLang="zh-CN" dirty="0"/>
              <a:t>促进幼儿感知运动技能的发展</a:t>
            </a:r>
            <a:r>
              <a:rPr lang="en-US" altLang="zh-CN" dirty="0"/>
              <a:t>   </a:t>
            </a:r>
            <a:endParaRPr lang="zh-CN" altLang="zh-CN" dirty="0"/>
          </a:p>
          <a:p>
            <a:pPr indent="457200"/>
            <a:r>
              <a:rPr lang="zh-CN" altLang="zh-CN" dirty="0"/>
              <a:t>幼儿在游戏中特别是活动性游戏中会中分运用他们的身体、感官和四肢以力求内部与外部二者的统一。</a:t>
            </a:r>
            <a:endParaRPr lang="zh-CN" altLang="zh-CN" dirty="0"/>
          </a:p>
        </p:txBody>
      </p:sp>
      <p:sp>
        <p:nvSpPr>
          <p:cNvPr id="3" name="矩形: 圆角 2"/>
          <p:cNvSpPr/>
          <p:nvPr/>
        </p:nvSpPr>
        <p:spPr>
          <a:xfrm>
            <a:off x="295275" y="4095750"/>
            <a:ext cx="11581765" cy="2031325"/>
          </a:xfrm>
          <a:prstGeom prst="round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305435" y="4267200"/>
            <a:ext cx="11581765" cy="1477328"/>
          </a:xfrm>
          <a:prstGeom prst="rect">
            <a:avLst/>
          </a:prstGeom>
          <a:noFill/>
        </p:spPr>
        <p:txBody>
          <a:bodyPr wrap="square" rtlCol="0">
            <a:spAutoFit/>
          </a:bodyPr>
          <a:lstStyle/>
          <a:p>
            <a:r>
              <a:rPr lang="zh-CN" altLang="zh-CN" dirty="0"/>
              <a:t>【</a:t>
            </a:r>
            <a:r>
              <a:rPr lang="zh-CN" altLang="zh-CN" b="1" dirty="0"/>
              <a:t>案例</a:t>
            </a:r>
            <a:r>
              <a:rPr lang="en-US" altLang="zh-CN" b="1" dirty="0"/>
              <a:t>3-2</a:t>
            </a:r>
            <a:r>
              <a:rPr lang="zh-CN" altLang="zh-CN" dirty="0"/>
              <a:t>】</a:t>
            </a:r>
            <a:r>
              <a:rPr lang="en-US" altLang="zh-CN" dirty="0"/>
              <a:t>                       </a:t>
            </a:r>
            <a:endParaRPr lang="zh-CN" altLang="zh-CN" dirty="0"/>
          </a:p>
          <a:p>
            <a:pPr algn="ctr"/>
            <a:r>
              <a:rPr lang="zh-CN" altLang="zh-CN" dirty="0">
                <a:solidFill>
                  <a:schemeClr val="bg1"/>
                </a:solidFill>
              </a:rPr>
              <a:t>小小呼啦圈</a:t>
            </a:r>
            <a:endParaRPr lang="zh-CN" altLang="zh-CN" dirty="0">
              <a:solidFill>
                <a:schemeClr val="bg1"/>
              </a:solidFill>
            </a:endParaRPr>
          </a:p>
          <a:p>
            <a:pPr indent="457200"/>
            <a:r>
              <a:rPr lang="zh-CN" altLang="zh-CN" dirty="0">
                <a:solidFill>
                  <a:schemeClr val="bg1"/>
                </a:solidFill>
              </a:rPr>
              <a:t>在一节室外活动课上，教师拿来了许多呼啦圈，教给小朋友如何玩呼啦圈，小朋友们都非常热衷于这项运动，边玩边笑，虽然最后学会的小朋友不多，但是大家都在这样的活动课上感觉到了快乐，锻炼了身体的协调能力。</a:t>
            </a:r>
            <a:endParaRPr lang="zh-CN" altLang="zh-CN" dirty="0">
              <a:solidFill>
                <a:schemeClr val="bg1"/>
              </a:solidFill>
            </a:endParaRPr>
          </a:p>
          <a:p>
            <a:endParaRPr lang="zh-CN" altLang="en-US" dirty="0"/>
          </a:p>
        </p:txBody>
      </p:sp>
      <p:pic>
        <p:nvPicPr>
          <p:cNvPr id="6" name="图片 5" descr="timgJBJN4BXW"/>
          <p:cNvPicPr>
            <a:picLocks noChangeAspect="1"/>
          </p:cNvPicPr>
          <p:nvPr/>
        </p:nvPicPr>
        <p:blipFill>
          <a:blip r:embed="rId1"/>
          <a:stretch>
            <a:fillRect/>
          </a:stretch>
        </p:blipFill>
        <p:spPr>
          <a:xfrm>
            <a:off x="1355090" y="1324610"/>
            <a:ext cx="4572635" cy="2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05435" y="683833"/>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dirty="0">
                <a:solidFill>
                  <a:schemeClr val="tx1">
                    <a:lumMod val="85000"/>
                    <a:lumOff val="15000"/>
                  </a:schemeClr>
                </a:solidFill>
              </a:rPr>
              <a:t>（二）游戏对幼儿心理发展的作用</a:t>
            </a:r>
            <a:endParaRPr lang="zh-CN" altLang="en-US" sz="3200" dirty="0">
              <a:solidFill>
                <a:schemeClr val="tx1">
                  <a:lumMod val="85000"/>
                  <a:lumOff val="15000"/>
                </a:schemeClr>
              </a:solidFill>
            </a:endParaRPr>
          </a:p>
        </p:txBody>
      </p:sp>
      <p:sp>
        <p:nvSpPr>
          <p:cNvPr id="3" name="文本框 2"/>
          <p:cNvSpPr txBox="1"/>
          <p:nvPr/>
        </p:nvSpPr>
        <p:spPr>
          <a:xfrm>
            <a:off x="428625" y="1947545"/>
            <a:ext cx="4648835" cy="1476375"/>
          </a:xfrm>
          <a:prstGeom prst="rect">
            <a:avLst/>
          </a:prstGeom>
          <a:noFill/>
        </p:spPr>
        <p:txBody>
          <a:bodyPr wrap="square" rtlCol="0">
            <a:spAutoFit/>
          </a:bodyPr>
          <a:lstStyle/>
          <a:p>
            <a:pPr lvl="0" indent="457200"/>
            <a:r>
              <a:rPr lang="en-US" altLang="zh-CN" dirty="0"/>
              <a:t>1.</a:t>
            </a:r>
            <a:r>
              <a:rPr lang="zh-CN" altLang="zh-CN" dirty="0"/>
              <a:t>有利于解决幼儿心理上的主要矛盾</a:t>
            </a:r>
            <a:r>
              <a:rPr lang="en-US" altLang="zh-CN" dirty="0"/>
              <a:t>    </a:t>
            </a:r>
            <a:endParaRPr lang="zh-CN" altLang="zh-CN" dirty="0"/>
          </a:p>
          <a:p>
            <a:pPr indent="457200"/>
            <a:r>
              <a:rPr lang="zh-CN" altLang="zh-CN" dirty="0"/>
              <a:t>在各种游戏中，幼儿最热衷的游戏形式莫过于角色扮演游戏，他们在游戏中可以扮演任何自己想成为的人物，做他们在日常生活中不能达到的事情。</a:t>
            </a:r>
            <a:endParaRPr lang="zh-CN" altLang="en-US" dirty="0"/>
          </a:p>
        </p:txBody>
      </p:sp>
      <p:sp>
        <p:nvSpPr>
          <p:cNvPr id="6" name="矩形: 圆角 5"/>
          <p:cNvSpPr/>
          <p:nvPr/>
        </p:nvSpPr>
        <p:spPr>
          <a:xfrm>
            <a:off x="428625" y="3977962"/>
            <a:ext cx="11154410" cy="2196205"/>
          </a:xfrm>
          <a:prstGeom prst="round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305435" y="3977962"/>
            <a:ext cx="11277600" cy="2308324"/>
          </a:xfrm>
          <a:prstGeom prst="rect">
            <a:avLst/>
          </a:prstGeom>
          <a:noFill/>
        </p:spPr>
        <p:txBody>
          <a:bodyPr wrap="square" rtlCol="0">
            <a:spAutoFit/>
          </a:bodyPr>
          <a:lstStyle/>
          <a:p>
            <a:r>
              <a:rPr lang="zh-CN" altLang="zh-CN" dirty="0"/>
              <a:t>【</a:t>
            </a:r>
            <a:r>
              <a:rPr lang="zh-CN" altLang="zh-CN" b="1" dirty="0"/>
              <a:t>案例</a:t>
            </a:r>
            <a:r>
              <a:rPr lang="en-US" altLang="zh-CN" b="1" dirty="0"/>
              <a:t>3-3</a:t>
            </a:r>
            <a:r>
              <a:rPr lang="zh-CN" altLang="zh-CN" dirty="0"/>
              <a:t>】</a:t>
            </a:r>
            <a:r>
              <a:rPr lang="en-US" altLang="zh-CN" dirty="0"/>
              <a:t>                       </a:t>
            </a:r>
            <a:endParaRPr lang="zh-CN" altLang="zh-CN" dirty="0"/>
          </a:p>
          <a:p>
            <a:pPr algn="ctr"/>
            <a:r>
              <a:rPr lang="zh-CN" altLang="zh-CN" dirty="0">
                <a:solidFill>
                  <a:schemeClr val="bg1"/>
                </a:solidFill>
                <a:latin typeface="楷体" panose="02010609060101010101" pitchFamily="49" charset="-122"/>
                <a:ea typeface="楷体" panose="02010609060101010101" pitchFamily="49" charset="-122"/>
              </a:rPr>
              <a:t>今天我是小教师</a:t>
            </a:r>
            <a:endParaRPr lang="zh-CN" altLang="zh-CN" dirty="0">
              <a:solidFill>
                <a:schemeClr val="bg1"/>
              </a:solidFill>
              <a:latin typeface="楷体" panose="02010609060101010101" pitchFamily="49" charset="-122"/>
              <a:ea typeface="楷体" panose="02010609060101010101" pitchFamily="49" charset="-122"/>
            </a:endParaRPr>
          </a:p>
          <a:p>
            <a:pPr indent="457200"/>
            <a:r>
              <a:rPr lang="zh-CN" altLang="zh-CN" dirty="0">
                <a:solidFill>
                  <a:schemeClr val="bg1"/>
                </a:solidFill>
                <a:latin typeface="楷体" panose="02010609060101010101" pitchFamily="49" charset="-122"/>
                <a:ea typeface="楷体" panose="02010609060101010101" pitchFamily="49" charset="-122"/>
              </a:rPr>
              <a:t>在幼儿园中班的课堂上，李老师发现近日好多小朋友上课的时候喜欢走动，不能认真的听老师讲故事。因此，教师就结合儿童喜欢模仿，喜欢角色扮演的特点，生成了“今天我是小教师”的课程。在课上，教师让儿童轮流扮演教师的角色，准备教师的头饰，给儿童担任</a:t>
            </a:r>
            <a:r>
              <a:rPr lang="en-US" altLang="zh-CN" dirty="0">
                <a:solidFill>
                  <a:schemeClr val="bg1"/>
                </a:solidFill>
                <a:latin typeface="楷体" panose="02010609060101010101" pitchFamily="49" charset="-122"/>
                <a:ea typeface="楷体" panose="02010609060101010101" pitchFamily="49" charset="-122"/>
              </a:rPr>
              <a:t>5</a:t>
            </a:r>
            <a:r>
              <a:rPr lang="zh-CN" altLang="zh-CN" dirty="0">
                <a:solidFill>
                  <a:schemeClr val="bg1"/>
                </a:solidFill>
                <a:latin typeface="楷体" panose="02010609060101010101" pitchFamily="49" charset="-122"/>
                <a:ea typeface="楷体" panose="02010609060101010101" pitchFamily="49" charset="-122"/>
              </a:rPr>
              <a:t>分钟教师的机会，让他们体会自己讲课的时候其他小朋友不理自己的感受，然后让大家轮流发言讲讲自己的感受。孩子们都表示自己喜欢做教师，但是如果其他小朋友不愿意听自己讲话的话会伤心，因此，教师及时转到主题，启发儿童日后认真听讲。</a:t>
            </a:r>
            <a:endParaRPr lang="zh-CN" altLang="zh-CN" dirty="0">
              <a:solidFill>
                <a:schemeClr val="bg1"/>
              </a:solidFill>
              <a:latin typeface="楷体" panose="02010609060101010101" pitchFamily="49" charset="-122"/>
              <a:ea typeface="楷体" panose="02010609060101010101" pitchFamily="49" charset="-122"/>
            </a:endParaRPr>
          </a:p>
          <a:p>
            <a:endParaRPr lang="zh-CN" altLang="en-US" dirty="0"/>
          </a:p>
        </p:txBody>
      </p:sp>
      <p:pic>
        <p:nvPicPr>
          <p:cNvPr id="2" name="图片 1" descr="u=405953625,1867780927&amp;fm=26&amp;gp=0[1]"/>
          <p:cNvPicPr>
            <a:picLocks noChangeAspect="1"/>
          </p:cNvPicPr>
          <p:nvPr/>
        </p:nvPicPr>
        <p:blipFill>
          <a:blip r:embed="rId1"/>
          <a:stretch>
            <a:fillRect/>
          </a:stretch>
        </p:blipFill>
        <p:spPr>
          <a:xfrm>
            <a:off x="6775450" y="1324610"/>
            <a:ext cx="3741420" cy="24911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57810" y="38855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dirty="0">
                <a:solidFill>
                  <a:schemeClr val="tx1">
                    <a:lumMod val="85000"/>
                    <a:lumOff val="15000"/>
                  </a:schemeClr>
                </a:solidFill>
              </a:rPr>
              <a:t>（二）游戏对幼儿心理发展的作用</a:t>
            </a:r>
            <a:endParaRPr lang="zh-CN" altLang="en-US" sz="3200" dirty="0">
              <a:solidFill>
                <a:schemeClr val="tx1">
                  <a:lumMod val="85000"/>
                  <a:lumOff val="15000"/>
                </a:schemeClr>
              </a:solidFill>
            </a:endParaRPr>
          </a:p>
        </p:txBody>
      </p:sp>
      <p:sp>
        <p:nvSpPr>
          <p:cNvPr id="2" name="文本框 1"/>
          <p:cNvSpPr txBox="1"/>
          <p:nvPr/>
        </p:nvSpPr>
        <p:spPr>
          <a:xfrm>
            <a:off x="619125" y="1029335"/>
            <a:ext cx="4085590" cy="3692525"/>
          </a:xfrm>
          <a:prstGeom prst="rect">
            <a:avLst/>
          </a:prstGeom>
          <a:noFill/>
        </p:spPr>
        <p:txBody>
          <a:bodyPr wrap="square" rtlCol="0">
            <a:spAutoFit/>
          </a:bodyPr>
          <a:lstStyle/>
          <a:p>
            <a:pPr lvl="0" indent="457200"/>
            <a:r>
              <a:rPr lang="en-US" altLang="zh-CN" dirty="0"/>
              <a:t>2.</a:t>
            </a:r>
            <a:r>
              <a:rPr lang="zh-CN" altLang="zh-CN" dirty="0"/>
              <a:t>有利于幼儿情绪情感的发展</a:t>
            </a:r>
            <a:endParaRPr lang="zh-CN" altLang="zh-CN" dirty="0"/>
          </a:p>
          <a:p>
            <a:pPr indent="457200"/>
            <a:r>
              <a:rPr lang="zh-CN" altLang="zh-CN" dirty="0"/>
              <a:t>游戏在幼儿情绪情感发展中有重要作用，它不仅能满足幼儿表达自己情绪情感的需要，而且还能使消极的情绪得到宣泄。</a:t>
            </a:r>
            <a:endParaRPr lang="zh-CN" altLang="zh-CN" dirty="0"/>
          </a:p>
          <a:p>
            <a:pPr indent="457200"/>
            <a:r>
              <a:rPr lang="zh-CN" altLang="zh-CN" dirty="0"/>
              <a:t>首先，游戏能使儿童有机会表达自己的情感，幼儿的喜怒哀乐等各种情感都可以在游戏中得到表达。</a:t>
            </a:r>
            <a:endParaRPr lang="zh-CN" altLang="zh-CN" dirty="0"/>
          </a:p>
          <a:p>
            <a:pPr indent="457200"/>
            <a:r>
              <a:rPr lang="zh-CN" altLang="zh-CN" dirty="0"/>
              <a:t>其次，游戏是宣泄幼儿紧张和负面情绪最有效方式。这些游戏都是幼儿的宣泄情绪的方式，有利于他们的心理健康。</a:t>
            </a:r>
            <a:endParaRPr lang="zh-CN" altLang="zh-CN" dirty="0"/>
          </a:p>
          <a:p>
            <a:endParaRPr lang="zh-CN" altLang="en-US" dirty="0"/>
          </a:p>
        </p:txBody>
      </p:sp>
      <p:sp>
        <p:nvSpPr>
          <p:cNvPr id="3" name="矩形: 圆角 2"/>
          <p:cNvSpPr/>
          <p:nvPr/>
        </p:nvSpPr>
        <p:spPr>
          <a:xfrm>
            <a:off x="752475" y="4629150"/>
            <a:ext cx="10677525" cy="1840292"/>
          </a:xfrm>
          <a:prstGeom prst="round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785812" y="4624519"/>
            <a:ext cx="10620375" cy="2031325"/>
          </a:xfrm>
          <a:prstGeom prst="rect">
            <a:avLst/>
          </a:prstGeom>
          <a:noFill/>
        </p:spPr>
        <p:txBody>
          <a:bodyPr wrap="square" rtlCol="0">
            <a:spAutoFit/>
          </a:bodyPr>
          <a:lstStyle/>
          <a:p>
            <a:r>
              <a:rPr lang="zh-CN" altLang="zh-CN" dirty="0"/>
              <a:t>【</a:t>
            </a:r>
            <a:r>
              <a:rPr lang="zh-CN" altLang="zh-CN" b="1" dirty="0"/>
              <a:t>案例</a:t>
            </a:r>
            <a:r>
              <a:rPr lang="en-US" altLang="zh-CN" b="1" dirty="0"/>
              <a:t>3-4</a:t>
            </a:r>
            <a:r>
              <a:rPr lang="zh-CN" altLang="zh-CN" dirty="0"/>
              <a:t>】</a:t>
            </a:r>
            <a:r>
              <a:rPr lang="en-US" altLang="zh-CN" dirty="0"/>
              <a:t>                </a:t>
            </a:r>
            <a:endParaRPr lang="zh-CN" altLang="zh-CN" dirty="0"/>
          </a:p>
          <a:p>
            <a:pPr algn="ctr"/>
            <a:r>
              <a:rPr lang="zh-CN" altLang="zh-CN" dirty="0">
                <a:solidFill>
                  <a:schemeClr val="bg1"/>
                </a:solidFill>
                <a:latin typeface="楷体" panose="02010609060101010101" pitchFamily="49" charset="-122"/>
                <a:ea typeface="楷体" panose="02010609060101010101" pitchFamily="49" charset="-122"/>
              </a:rPr>
              <a:t>你能识别我的情绪吗？</a:t>
            </a:r>
            <a:endParaRPr lang="zh-CN" altLang="zh-CN" dirty="0">
              <a:solidFill>
                <a:schemeClr val="bg1"/>
              </a:solidFill>
              <a:latin typeface="楷体" panose="02010609060101010101" pitchFamily="49" charset="-122"/>
              <a:ea typeface="楷体" panose="02010609060101010101" pitchFamily="49" charset="-122"/>
            </a:endParaRPr>
          </a:p>
          <a:p>
            <a:pPr indent="457200"/>
            <a:r>
              <a:rPr lang="zh-CN" altLang="zh-CN" dirty="0">
                <a:solidFill>
                  <a:schemeClr val="bg1"/>
                </a:solidFill>
                <a:latin typeface="楷体" panose="02010609060101010101" pitchFamily="49" charset="-122"/>
                <a:ea typeface="楷体" panose="02010609060101010101" pitchFamily="49" charset="-122"/>
              </a:rPr>
              <a:t>教师根据本班孩子的特点设计了一堂识别情绪的课，首先教师将准备好的情绪图片展示给儿童看，交给他们不同情绪的表达方式，然后就引入课堂游戏“我来表演，你来猜”，孩子们举手到前面表演一种情绪状态，让其他同学猜猜看。这种游戏活动不仅能够帮助儿童表达与宣泄自己的情绪，并且还能帮助儿童理解别人的情绪，促进其社会性的发展。</a:t>
            </a:r>
            <a:endParaRPr lang="zh-CN" altLang="zh-CN" dirty="0">
              <a:solidFill>
                <a:schemeClr val="bg1"/>
              </a:solidFill>
              <a:latin typeface="楷体" panose="02010609060101010101" pitchFamily="49" charset="-122"/>
              <a:ea typeface="楷体" panose="02010609060101010101" pitchFamily="49" charset="-122"/>
            </a:endParaRPr>
          </a:p>
          <a:p>
            <a:endParaRPr lang="zh-CN" altLang="en-US" dirty="0"/>
          </a:p>
        </p:txBody>
      </p:sp>
      <p:pic>
        <p:nvPicPr>
          <p:cNvPr id="6" name="图片 5" descr="timg7229PQSM"/>
          <p:cNvPicPr>
            <a:picLocks noChangeAspect="1"/>
          </p:cNvPicPr>
          <p:nvPr/>
        </p:nvPicPr>
        <p:blipFill>
          <a:blip r:embed="rId1"/>
          <a:stretch>
            <a:fillRect/>
          </a:stretch>
        </p:blipFill>
        <p:spPr>
          <a:xfrm>
            <a:off x="5686425" y="1228090"/>
            <a:ext cx="5499735" cy="31972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05435" y="683833"/>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dirty="0">
                <a:solidFill>
                  <a:schemeClr val="tx1">
                    <a:lumMod val="85000"/>
                    <a:lumOff val="15000"/>
                  </a:schemeClr>
                </a:solidFill>
              </a:rPr>
              <a:t>（二）游戏对幼儿心理发展的作用</a:t>
            </a:r>
            <a:endParaRPr lang="zh-CN" altLang="en-US" sz="3200" dirty="0">
              <a:solidFill>
                <a:schemeClr val="tx1">
                  <a:lumMod val="85000"/>
                  <a:lumOff val="15000"/>
                </a:schemeClr>
              </a:solidFill>
            </a:endParaRPr>
          </a:p>
        </p:txBody>
      </p:sp>
      <p:sp>
        <p:nvSpPr>
          <p:cNvPr id="3" name="文本框 2"/>
          <p:cNvSpPr txBox="1"/>
          <p:nvPr/>
        </p:nvSpPr>
        <p:spPr>
          <a:xfrm>
            <a:off x="714375" y="1438275"/>
            <a:ext cx="10048875" cy="369332"/>
          </a:xfrm>
          <a:prstGeom prst="rect">
            <a:avLst/>
          </a:prstGeom>
          <a:noFill/>
        </p:spPr>
        <p:txBody>
          <a:bodyPr wrap="square" rtlCol="0">
            <a:spAutoFit/>
          </a:bodyPr>
          <a:lstStyle/>
          <a:p>
            <a:r>
              <a:rPr lang="en-US" altLang="zh-CN" dirty="0"/>
              <a:t>2.</a:t>
            </a:r>
            <a:r>
              <a:rPr lang="zh-CN" altLang="zh-CN" dirty="0"/>
              <a:t>有利于幼儿情绪情感的发展</a:t>
            </a:r>
            <a:endParaRPr lang="zh-CN" altLang="zh-CN" dirty="0"/>
          </a:p>
        </p:txBody>
      </p:sp>
      <p:sp>
        <p:nvSpPr>
          <p:cNvPr id="7" name="矩形: 圆角 6"/>
          <p:cNvSpPr/>
          <p:nvPr/>
        </p:nvSpPr>
        <p:spPr>
          <a:xfrm>
            <a:off x="428625" y="1807607"/>
            <a:ext cx="5353050" cy="4212193"/>
          </a:xfrm>
          <a:prstGeom prst="round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38149" y="1807607"/>
            <a:ext cx="5286375" cy="4247317"/>
          </a:xfrm>
          <a:prstGeom prst="rect">
            <a:avLst/>
          </a:prstGeom>
          <a:noFill/>
        </p:spPr>
        <p:txBody>
          <a:bodyPr wrap="square" rtlCol="0">
            <a:spAutoFit/>
          </a:bodyPr>
          <a:lstStyle/>
          <a:p>
            <a:r>
              <a:rPr lang="zh-CN" altLang="zh-CN" dirty="0"/>
              <a:t>【</a:t>
            </a:r>
            <a:r>
              <a:rPr lang="zh-CN" altLang="zh-CN" b="1" dirty="0"/>
              <a:t>阅读卡片</a:t>
            </a:r>
            <a:r>
              <a:rPr lang="zh-CN" altLang="zh-CN" dirty="0"/>
              <a:t>】</a:t>
            </a:r>
            <a:endParaRPr lang="zh-CN" altLang="zh-CN" dirty="0"/>
          </a:p>
          <a:p>
            <a:pPr algn="ctr"/>
            <a:r>
              <a:rPr lang="zh-CN" altLang="zh-CN" dirty="0">
                <a:solidFill>
                  <a:schemeClr val="bg1"/>
                </a:solidFill>
                <a:latin typeface="楷体" panose="02010609060101010101" pitchFamily="49" charset="-122"/>
                <a:ea typeface="楷体" panose="02010609060101010101" pitchFamily="49" charset="-122"/>
              </a:rPr>
              <a:t>沙盘游戏治疗</a:t>
            </a:r>
            <a:endParaRPr lang="zh-CN" altLang="zh-CN" dirty="0">
              <a:solidFill>
                <a:schemeClr val="bg1"/>
              </a:solidFill>
              <a:latin typeface="楷体" panose="02010609060101010101" pitchFamily="49" charset="-122"/>
              <a:ea typeface="楷体" panose="02010609060101010101" pitchFamily="49" charset="-122"/>
            </a:endParaRPr>
          </a:p>
          <a:p>
            <a:pPr indent="457200"/>
            <a:r>
              <a:rPr lang="zh-CN" altLang="zh-CN" dirty="0">
                <a:solidFill>
                  <a:schemeClr val="bg1"/>
                </a:solidFill>
                <a:latin typeface="楷体" panose="02010609060101010101" pitchFamily="49" charset="-122"/>
                <a:ea typeface="楷体" panose="02010609060101010101" pitchFamily="49" charset="-122"/>
              </a:rPr>
              <a:t>沙盘游戏治疗是目前国际上很流行的心理治疗方法。在学校和幼儿园，它被广泛应用于儿童的心理教育和心理治疗。沙盘游戏治疗是一种以荣格心理学原理为基础，由多拉</a:t>
            </a:r>
            <a:r>
              <a:rPr lang="en-US" altLang="zh-CN" dirty="0">
                <a:solidFill>
                  <a:schemeClr val="bg1"/>
                </a:solidFill>
                <a:latin typeface="楷体" panose="02010609060101010101" pitchFamily="49" charset="-122"/>
                <a:ea typeface="楷体" panose="02010609060101010101" pitchFamily="49" charset="-122"/>
              </a:rPr>
              <a:t>▪</a:t>
            </a:r>
            <a:r>
              <a:rPr lang="zh-CN" altLang="zh-CN" dirty="0">
                <a:solidFill>
                  <a:schemeClr val="bg1"/>
                </a:solidFill>
                <a:latin typeface="楷体" panose="02010609060101010101" pitchFamily="49" charset="-122"/>
                <a:ea typeface="楷体" panose="02010609060101010101" pitchFamily="49" charset="-122"/>
              </a:rPr>
              <a:t>卡尔夫发展创立的心理治疗方法。沙盘游戏是运用意向（积极想象）进行治疗的创造形式，“一种以身心生命能量的集中提炼”；其特点，是在医患关系和沙盘的“自由与保护的空间”中，把沙子、水和沙具运用于意向的创建。沙盘中所表现的系列沙盘意向，营造出沙盘游戏者心灵深处意识和无意识之间的持续性对话，以及由此而激发的治愈过程和人格（灵性和自动化的）发展。</a:t>
            </a:r>
            <a:endParaRPr lang="zh-CN" altLang="zh-CN" dirty="0">
              <a:solidFill>
                <a:schemeClr val="bg1"/>
              </a:solidFill>
              <a:latin typeface="楷体" panose="02010609060101010101" pitchFamily="49" charset="-122"/>
              <a:ea typeface="楷体" panose="02010609060101010101" pitchFamily="49" charset="-122"/>
            </a:endParaRPr>
          </a:p>
          <a:p>
            <a:endParaRPr lang="zh-CN" altLang="en-US" dirty="0"/>
          </a:p>
        </p:txBody>
      </p:sp>
      <p:pic>
        <p:nvPicPr>
          <p:cNvPr id="2050"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631213" y="2273600"/>
            <a:ext cx="4132037" cy="3100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05435" y="683833"/>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dirty="0">
                <a:solidFill>
                  <a:schemeClr val="tx1">
                    <a:lumMod val="85000"/>
                    <a:lumOff val="15000"/>
                  </a:schemeClr>
                </a:solidFill>
              </a:rPr>
              <a:t>（三）游戏是幼儿智力发展的通道</a:t>
            </a:r>
            <a:endParaRPr lang="zh-CN" altLang="en-US" sz="3200" dirty="0">
              <a:solidFill>
                <a:schemeClr val="tx1">
                  <a:lumMod val="85000"/>
                  <a:lumOff val="15000"/>
                </a:schemeClr>
              </a:solidFill>
            </a:endParaRPr>
          </a:p>
        </p:txBody>
      </p:sp>
      <p:sp>
        <p:nvSpPr>
          <p:cNvPr id="2" name="文本框 1"/>
          <p:cNvSpPr txBox="1"/>
          <p:nvPr/>
        </p:nvSpPr>
        <p:spPr>
          <a:xfrm>
            <a:off x="1096645" y="1614805"/>
            <a:ext cx="3703955" cy="3692525"/>
          </a:xfrm>
          <a:prstGeom prst="rect">
            <a:avLst/>
          </a:prstGeom>
          <a:noFill/>
        </p:spPr>
        <p:txBody>
          <a:bodyPr wrap="square" rtlCol="0">
            <a:spAutoFit/>
          </a:bodyPr>
          <a:lstStyle/>
          <a:p>
            <a:pPr indent="457200"/>
            <a:r>
              <a:rPr lang="zh-CN" altLang="zh-CN" dirty="0"/>
              <a:t>游戏是幼儿智力发展的动力和主要形式，其对于儿童智力的发展有重要影响，通过游戏，儿童开始认识世界，了解事物之间的关系，其知识和能力都得到了很好的发展。</a:t>
            </a:r>
            <a:endParaRPr lang="zh-CN" altLang="zh-CN" dirty="0"/>
          </a:p>
          <a:p>
            <a:pPr indent="457200"/>
            <a:r>
              <a:rPr lang="zh-CN" altLang="zh-CN" dirty="0"/>
              <a:t>首先，游戏丰富了幼儿的知识，游戏是幼儿学习知识最有效的途径，幼儿在游戏中通过使用材料和器械，从中习得了许多关于周围世界的基本知识和主要概念。</a:t>
            </a:r>
            <a:endParaRPr lang="zh-CN" altLang="zh-CN" dirty="0"/>
          </a:p>
          <a:p>
            <a:pPr indent="457200"/>
            <a:r>
              <a:rPr lang="zh-CN" altLang="zh-CN" dirty="0"/>
              <a:t>其次，幼儿可以在游戏中发展各种认知能力、思维能力。 </a:t>
            </a:r>
            <a:endParaRPr lang="zh-CN" altLang="zh-CN" dirty="0"/>
          </a:p>
          <a:p>
            <a:endParaRPr lang="zh-CN" altLang="en-US" dirty="0"/>
          </a:p>
        </p:txBody>
      </p:sp>
      <p:sp>
        <p:nvSpPr>
          <p:cNvPr id="6" name="圆角矩形 5"/>
          <p:cNvSpPr/>
          <p:nvPr/>
        </p:nvSpPr>
        <p:spPr>
          <a:xfrm>
            <a:off x="5931535" y="1550035"/>
            <a:ext cx="5118735" cy="4273550"/>
          </a:xfrm>
          <a:prstGeom prst="round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5908675" y="1614805"/>
            <a:ext cx="5093335" cy="4246245"/>
          </a:xfrm>
          <a:prstGeom prst="rect">
            <a:avLst/>
          </a:prstGeom>
          <a:noFill/>
        </p:spPr>
        <p:txBody>
          <a:bodyPr wrap="square" rtlCol="0" anchor="t">
            <a:spAutoFit/>
          </a:bodyPr>
          <a:p>
            <a:r>
              <a:rPr lang="zh-CN" altLang="en-US"/>
              <a:t>【案例3-5】                  </a:t>
            </a:r>
            <a:endParaRPr lang="zh-CN" altLang="en-US"/>
          </a:p>
          <a:p>
            <a:pPr algn="ctr"/>
            <a:r>
              <a:rPr lang="zh-CN" altLang="en-US">
                <a:solidFill>
                  <a:srgbClr val="F9F7F8"/>
                </a:solidFill>
                <a:latin typeface="楷体" panose="02010609060101010101" pitchFamily="49" charset="-122"/>
                <a:ea typeface="楷体" panose="02010609060101010101" pitchFamily="49" charset="-122"/>
                <a:cs typeface="楷体" panose="02010609060101010101" pitchFamily="49" charset="-122"/>
              </a:rPr>
              <a:t>浮力</a:t>
            </a:r>
            <a:endParaRPr lang="zh-CN" altLang="en-US">
              <a:solidFill>
                <a:srgbClr val="F9F7F8"/>
              </a:solidFill>
              <a:latin typeface="楷体" panose="02010609060101010101" pitchFamily="49" charset="-122"/>
              <a:ea typeface="楷体" panose="02010609060101010101" pitchFamily="49" charset="-122"/>
              <a:cs typeface="楷体" panose="02010609060101010101" pitchFamily="49" charset="-122"/>
            </a:endParaRPr>
          </a:p>
          <a:p>
            <a:pPr indent="457200" fontAlgn="auto"/>
            <a:r>
              <a:rPr lang="zh-CN" altLang="en-US">
                <a:solidFill>
                  <a:srgbClr val="F9F7F8"/>
                </a:solidFill>
                <a:latin typeface="楷体" panose="02010609060101010101" pitchFamily="49" charset="-122"/>
                <a:ea typeface="楷体" panose="02010609060101010101" pitchFamily="49" charset="-122"/>
                <a:cs typeface="楷体" panose="02010609060101010101" pitchFamily="49" charset="-122"/>
              </a:rPr>
              <a:t>传统的科学课上，教师往往是带着水盆和一些教具，让儿童玩水理解浮力。但是今天小津老师则给大家设计了一个小游戏，“怎么把乒乓球拿出来？”小津老师带着一个直径大于乒乓球的铁管、水槽、乒乓球来到了教室。给小朋友们创设了一个问题情境，就是老师的乒乓球调到铁杆里了 怎么把乒乓球拿出来呢？小朋友们都出主意，有的说，“用手拿”；有的说用绳子掉上来，但是不管用什么方法大家都没有拿出来。结果小津老师往铁管中注满了水，乒乓球浮了起来，小朋友们都很兴奋，纷纷猜测是为什么？结果教师非常细致的讲解了什么是浮力的概念。大家认真的听着，然后用其他的物品体验浮力的表现。</a:t>
            </a:r>
            <a:endParaRPr lang="zh-CN" altLang="en-US">
              <a:solidFill>
                <a:srgbClr val="F9F7F8"/>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hecked_158820"/>
          <p:cNvSpPr>
            <a:spLocks noChangeAspect="1"/>
          </p:cNvSpPr>
          <p:nvPr/>
        </p:nvSpPr>
        <p:spPr bwMode="auto">
          <a:xfrm>
            <a:off x="6580820" y="3889716"/>
            <a:ext cx="556895" cy="347550"/>
          </a:xfrm>
          <a:custGeom>
            <a:avLst/>
            <a:gdLst>
              <a:gd name="connsiteX0" fmla="*/ 474670 w 607639"/>
              <a:gd name="connsiteY0" fmla="*/ 246434 h 379219"/>
              <a:gd name="connsiteX1" fmla="*/ 474670 w 607639"/>
              <a:gd name="connsiteY1" fmla="*/ 360199 h 379219"/>
              <a:gd name="connsiteX2" fmla="*/ 588592 w 607639"/>
              <a:gd name="connsiteY2" fmla="*/ 360199 h 379219"/>
              <a:gd name="connsiteX3" fmla="*/ 588592 w 607639"/>
              <a:gd name="connsiteY3" fmla="*/ 246434 h 379219"/>
              <a:gd name="connsiteX4" fmla="*/ 246814 w 607639"/>
              <a:gd name="connsiteY4" fmla="*/ 246434 h 379219"/>
              <a:gd name="connsiteX5" fmla="*/ 246814 w 607639"/>
              <a:gd name="connsiteY5" fmla="*/ 360199 h 379219"/>
              <a:gd name="connsiteX6" fmla="*/ 360736 w 607639"/>
              <a:gd name="connsiteY6" fmla="*/ 360199 h 379219"/>
              <a:gd name="connsiteX7" fmla="*/ 360736 w 607639"/>
              <a:gd name="connsiteY7" fmla="*/ 246434 h 379219"/>
              <a:gd name="connsiteX8" fmla="*/ 18958 w 607639"/>
              <a:gd name="connsiteY8" fmla="*/ 246434 h 379219"/>
              <a:gd name="connsiteX9" fmla="*/ 18958 w 607639"/>
              <a:gd name="connsiteY9" fmla="*/ 360199 h 379219"/>
              <a:gd name="connsiteX10" fmla="*/ 132880 w 607639"/>
              <a:gd name="connsiteY10" fmla="*/ 360199 h 379219"/>
              <a:gd name="connsiteX11" fmla="*/ 132880 w 607639"/>
              <a:gd name="connsiteY11" fmla="*/ 246434 h 379219"/>
              <a:gd name="connsiteX12" fmla="*/ 455712 w 607639"/>
              <a:gd name="connsiteY12" fmla="*/ 227503 h 379219"/>
              <a:gd name="connsiteX13" fmla="*/ 607639 w 607639"/>
              <a:gd name="connsiteY13" fmla="*/ 227503 h 379219"/>
              <a:gd name="connsiteX14" fmla="*/ 607639 w 607639"/>
              <a:gd name="connsiteY14" fmla="*/ 379219 h 379219"/>
              <a:gd name="connsiteX15" fmla="*/ 455712 w 607639"/>
              <a:gd name="connsiteY15" fmla="*/ 379219 h 379219"/>
              <a:gd name="connsiteX16" fmla="*/ 227856 w 607639"/>
              <a:gd name="connsiteY16" fmla="*/ 227503 h 379219"/>
              <a:gd name="connsiteX17" fmla="*/ 379783 w 607639"/>
              <a:gd name="connsiteY17" fmla="*/ 227503 h 379219"/>
              <a:gd name="connsiteX18" fmla="*/ 379783 w 607639"/>
              <a:gd name="connsiteY18" fmla="*/ 379219 h 379219"/>
              <a:gd name="connsiteX19" fmla="*/ 227856 w 607639"/>
              <a:gd name="connsiteY19" fmla="*/ 379219 h 379219"/>
              <a:gd name="connsiteX20" fmla="*/ 0 w 607639"/>
              <a:gd name="connsiteY20" fmla="*/ 227503 h 379219"/>
              <a:gd name="connsiteX21" fmla="*/ 151927 w 607639"/>
              <a:gd name="connsiteY21" fmla="*/ 227503 h 379219"/>
              <a:gd name="connsiteX22" fmla="*/ 151927 w 607639"/>
              <a:gd name="connsiteY22" fmla="*/ 379219 h 379219"/>
              <a:gd name="connsiteX23" fmla="*/ 0 w 607639"/>
              <a:gd name="connsiteY23" fmla="*/ 379219 h 379219"/>
              <a:gd name="connsiteX24" fmla="*/ 474670 w 607639"/>
              <a:gd name="connsiteY24" fmla="*/ 18931 h 379219"/>
              <a:gd name="connsiteX25" fmla="*/ 474670 w 607639"/>
              <a:gd name="connsiteY25" fmla="*/ 132696 h 379219"/>
              <a:gd name="connsiteX26" fmla="*/ 588592 w 607639"/>
              <a:gd name="connsiteY26" fmla="*/ 132696 h 379219"/>
              <a:gd name="connsiteX27" fmla="*/ 588592 w 607639"/>
              <a:gd name="connsiteY27" fmla="*/ 18931 h 379219"/>
              <a:gd name="connsiteX28" fmla="*/ 246814 w 607639"/>
              <a:gd name="connsiteY28" fmla="*/ 18931 h 379219"/>
              <a:gd name="connsiteX29" fmla="*/ 246814 w 607639"/>
              <a:gd name="connsiteY29" fmla="*/ 132696 h 379219"/>
              <a:gd name="connsiteX30" fmla="*/ 360736 w 607639"/>
              <a:gd name="connsiteY30" fmla="*/ 132696 h 379219"/>
              <a:gd name="connsiteX31" fmla="*/ 360736 w 607639"/>
              <a:gd name="connsiteY31" fmla="*/ 18931 h 379219"/>
              <a:gd name="connsiteX32" fmla="*/ 18958 w 607639"/>
              <a:gd name="connsiteY32" fmla="*/ 18931 h 379219"/>
              <a:gd name="connsiteX33" fmla="*/ 18958 w 607639"/>
              <a:gd name="connsiteY33" fmla="*/ 132696 h 379219"/>
              <a:gd name="connsiteX34" fmla="*/ 132880 w 607639"/>
              <a:gd name="connsiteY34" fmla="*/ 132696 h 379219"/>
              <a:gd name="connsiteX35" fmla="*/ 132880 w 607639"/>
              <a:gd name="connsiteY35" fmla="*/ 18931 h 379219"/>
              <a:gd name="connsiteX36" fmla="*/ 455712 w 607639"/>
              <a:gd name="connsiteY36" fmla="*/ 0 h 379219"/>
              <a:gd name="connsiteX37" fmla="*/ 607639 w 607639"/>
              <a:gd name="connsiteY37" fmla="*/ 0 h 379219"/>
              <a:gd name="connsiteX38" fmla="*/ 607639 w 607639"/>
              <a:gd name="connsiteY38" fmla="*/ 151716 h 379219"/>
              <a:gd name="connsiteX39" fmla="*/ 455712 w 607639"/>
              <a:gd name="connsiteY39" fmla="*/ 151716 h 379219"/>
              <a:gd name="connsiteX40" fmla="*/ 227856 w 607639"/>
              <a:gd name="connsiteY40" fmla="*/ 0 h 379219"/>
              <a:gd name="connsiteX41" fmla="*/ 379783 w 607639"/>
              <a:gd name="connsiteY41" fmla="*/ 0 h 379219"/>
              <a:gd name="connsiteX42" fmla="*/ 379783 w 607639"/>
              <a:gd name="connsiteY42" fmla="*/ 151716 h 379219"/>
              <a:gd name="connsiteX43" fmla="*/ 227856 w 607639"/>
              <a:gd name="connsiteY43" fmla="*/ 151716 h 379219"/>
              <a:gd name="connsiteX44" fmla="*/ 0 w 607639"/>
              <a:gd name="connsiteY44" fmla="*/ 0 h 379219"/>
              <a:gd name="connsiteX45" fmla="*/ 151927 w 607639"/>
              <a:gd name="connsiteY45" fmla="*/ 0 h 379219"/>
              <a:gd name="connsiteX46" fmla="*/ 151927 w 607639"/>
              <a:gd name="connsiteY46" fmla="*/ 151716 h 379219"/>
              <a:gd name="connsiteX47" fmla="*/ 0 w 607639"/>
              <a:gd name="connsiteY47" fmla="*/ 151716 h 379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7639" h="379219">
                <a:moveTo>
                  <a:pt x="474670" y="246434"/>
                </a:moveTo>
                <a:lnTo>
                  <a:pt x="474670" y="360199"/>
                </a:lnTo>
                <a:lnTo>
                  <a:pt x="588592" y="360199"/>
                </a:lnTo>
                <a:lnTo>
                  <a:pt x="588592" y="246434"/>
                </a:lnTo>
                <a:close/>
                <a:moveTo>
                  <a:pt x="246814" y="246434"/>
                </a:moveTo>
                <a:lnTo>
                  <a:pt x="246814" y="360199"/>
                </a:lnTo>
                <a:lnTo>
                  <a:pt x="360736" y="360199"/>
                </a:lnTo>
                <a:lnTo>
                  <a:pt x="360736" y="246434"/>
                </a:lnTo>
                <a:close/>
                <a:moveTo>
                  <a:pt x="18958" y="246434"/>
                </a:moveTo>
                <a:lnTo>
                  <a:pt x="18958" y="360199"/>
                </a:lnTo>
                <a:lnTo>
                  <a:pt x="132880" y="360199"/>
                </a:lnTo>
                <a:lnTo>
                  <a:pt x="132880" y="246434"/>
                </a:lnTo>
                <a:close/>
                <a:moveTo>
                  <a:pt x="455712" y="227503"/>
                </a:moveTo>
                <a:lnTo>
                  <a:pt x="607639" y="227503"/>
                </a:lnTo>
                <a:lnTo>
                  <a:pt x="607639" y="379219"/>
                </a:lnTo>
                <a:lnTo>
                  <a:pt x="455712" y="379219"/>
                </a:lnTo>
                <a:close/>
                <a:moveTo>
                  <a:pt x="227856" y="227503"/>
                </a:moveTo>
                <a:lnTo>
                  <a:pt x="379783" y="227503"/>
                </a:lnTo>
                <a:lnTo>
                  <a:pt x="379783" y="379219"/>
                </a:lnTo>
                <a:lnTo>
                  <a:pt x="227856" y="379219"/>
                </a:lnTo>
                <a:close/>
                <a:moveTo>
                  <a:pt x="0" y="227503"/>
                </a:moveTo>
                <a:lnTo>
                  <a:pt x="151927" y="227503"/>
                </a:lnTo>
                <a:lnTo>
                  <a:pt x="151927" y="379219"/>
                </a:lnTo>
                <a:lnTo>
                  <a:pt x="0" y="379219"/>
                </a:lnTo>
                <a:close/>
                <a:moveTo>
                  <a:pt x="474670" y="18931"/>
                </a:moveTo>
                <a:lnTo>
                  <a:pt x="474670" y="132696"/>
                </a:lnTo>
                <a:lnTo>
                  <a:pt x="588592" y="132696"/>
                </a:lnTo>
                <a:lnTo>
                  <a:pt x="588592" y="18931"/>
                </a:lnTo>
                <a:close/>
                <a:moveTo>
                  <a:pt x="246814" y="18931"/>
                </a:moveTo>
                <a:lnTo>
                  <a:pt x="246814" y="132696"/>
                </a:lnTo>
                <a:lnTo>
                  <a:pt x="360736" y="132696"/>
                </a:lnTo>
                <a:lnTo>
                  <a:pt x="360736" y="18931"/>
                </a:lnTo>
                <a:close/>
                <a:moveTo>
                  <a:pt x="18958" y="18931"/>
                </a:moveTo>
                <a:lnTo>
                  <a:pt x="18958" y="132696"/>
                </a:lnTo>
                <a:lnTo>
                  <a:pt x="132880" y="132696"/>
                </a:lnTo>
                <a:lnTo>
                  <a:pt x="132880" y="18931"/>
                </a:lnTo>
                <a:close/>
                <a:moveTo>
                  <a:pt x="455712" y="0"/>
                </a:moveTo>
                <a:lnTo>
                  <a:pt x="607639" y="0"/>
                </a:lnTo>
                <a:lnTo>
                  <a:pt x="607639" y="151716"/>
                </a:lnTo>
                <a:lnTo>
                  <a:pt x="455712" y="151716"/>
                </a:lnTo>
                <a:close/>
                <a:moveTo>
                  <a:pt x="227856" y="0"/>
                </a:moveTo>
                <a:lnTo>
                  <a:pt x="379783" y="0"/>
                </a:lnTo>
                <a:lnTo>
                  <a:pt x="379783" y="151716"/>
                </a:lnTo>
                <a:lnTo>
                  <a:pt x="227856" y="151716"/>
                </a:lnTo>
                <a:close/>
                <a:moveTo>
                  <a:pt x="0" y="0"/>
                </a:moveTo>
                <a:lnTo>
                  <a:pt x="151927" y="0"/>
                </a:lnTo>
                <a:lnTo>
                  <a:pt x="151927" y="151716"/>
                </a:lnTo>
                <a:lnTo>
                  <a:pt x="0" y="151716"/>
                </a:lnTo>
                <a:close/>
              </a:path>
            </a:pathLst>
          </a:custGeom>
          <a:solidFill>
            <a:schemeClr val="bg1"/>
          </a:solidFill>
          <a:ln>
            <a:noFill/>
          </a:ln>
        </p:spPr>
        <p:txBody>
          <a:bodyPr/>
          <a:lstStyle/>
          <a:p>
            <a:endParaRPr lang="zh-CN" altLang="en-US"/>
          </a:p>
        </p:txBody>
      </p:sp>
      <p:grpSp>
        <p:nvGrpSpPr>
          <p:cNvPr id="3" name="组合 2"/>
          <p:cNvGrpSpPr/>
          <p:nvPr/>
        </p:nvGrpSpPr>
        <p:grpSpPr>
          <a:xfrm>
            <a:off x="248285" y="307340"/>
            <a:ext cx="4580890" cy="640080"/>
            <a:chOff x="391" y="484"/>
            <a:chExt cx="7214" cy="1008"/>
          </a:xfrm>
        </p:grpSpPr>
        <p:sp>
          <p:nvSpPr>
            <p:cNvPr id="5" name="文本框 4"/>
            <p:cNvSpPr txBox="1"/>
            <p:nvPr/>
          </p:nvSpPr>
          <p:spPr>
            <a:xfrm>
              <a:off x="1653" y="484"/>
              <a:ext cx="5952" cy="10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rPr>
                <a:t>章节框架梳理</a:t>
              </a:r>
              <a:endParaRPr lang="zh-CN" altLang="en-US" sz="3200">
                <a:solidFill>
                  <a:schemeClr val="tx1">
                    <a:lumMod val="85000"/>
                    <a:lumOff val="15000"/>
                  </a:schemeClr>
                </a:solidFill>
              </a:endParaRPr>
            </a:p>
          </p:txBody>
        </p:sp>
        <p:sp>
          <p:nvSpPr>
            <p:cNvPr id="2" name="矩形 1"/>
            <p:cNvSpPr/>
            <p:nvPr/>
          </p:nvSpPr>
          <p:spPr>
            <a:xfrm>
              <a:off x="391" y="803"/>
              <a:ext cx="1262" cy="31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 name="图片 3" descr="新媒体营销推广创意合辑5"/>
          <p:cNvPicPr>
            <a:picLocks noChangeAspect="1"/>
          </p:cNvPicPr>
          <p:nvPr/>
        </p:nvPicPr>
        <p:blipFill>
          <a:blip r:embed="rId1"/>
          <a:stretch>
            <a:fillRect/>
          </a:stretch>
        </p:blipFill>
        <p:spPr>
          <a:xfrm>
            <a:off x="1066800" y="1526540"/>
            <a:ext cx="10057765" cy="38042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05435" y="683833"/>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dirty="0">
                <a:solidFill>
                  <a:schemeClr val="tx1">
                    <a:lumMod val="85000"/>
                    <a:lumOff val="15000"/>
                  </a:schemeClr>
                </a:solidFill>
              </a:rPr>
              <a:t>（三）游戏是幼儿智力发展的通道</a:t>
            </a:r>
            <a:endParaRPr lang="zh-CN" altLang="en-US" sz="3200" dirty="0">
              <a:solidFill>
                <a:schemeClr val="tx1">
                  <a:lumMod val="85000"/>
                  <a:lumOff val="15000"/>
                </a:schemeClr>
              </a:solidFill>
            </a:endParaRPr>
          </a:p>
        </p:txBody>
      </p:sp>
      <p:sp>
        <p:nvSpPr>
          <p:cNvPr id="2" name="矩形 1"/>
          <p:cNvSpPr/>
          <p:nvPr/>
        </p:nvSpPr>
        <p:spPr>
          <a:xfrm>
            <a:off x="7166610" y="2275840"/>
            <a:ext cx="4023360" cy="2306955"/>
          </a:xfrm>
          <a:prstGeom prst="rect">
            <a:avLst/>
          </a:prstGeom>
        </p:spPr>
        <p:txBody>
          <a:bodyPr wrap="square">
            <a:spAutoFit/>
          </a:bodyPr>
          <a:lstStyle/>
          <a:p>
            <a:pPr lvl="1"/>
            <a:r>
              <a:rPr lang="en-US" altLang="zh-CN" dirty="0"/>
              <a:t>1.</a:t>
            </a:r>
            <a:r>
              <a:rPr lang="zh-CN" altLang="zh-CN" dirty="0"/>
              <a:t>游戏是幼儿创造力发展的源泉</a:t>
            </a:r>
            <a:endParaRPr lang="zh-CN" altLang="zh-CN" dirty="0"/>
          </a:p>
          <a:p>
            <a:pPr indent="457200"/>
            <a:r>
              <a:rPr lang="zh-CN" altLang="zh-CN" dirty="0"/>
              <a:t>首先，游戏为幼儿提供了一种放松的心理氛围，而这种氛围有利于创造性思想的萌发。</a:t>
            </a:r>
            <a:endParaRPr lang="zh-CN" altLang="zh-CN" dirty="0"/>
          </a:p>
          <a:p>
            <a:pPr indent="457200"/>
            <a:r>
              <a:rPr lang="zh-CN" altLang="zh-CN" dirty="0"/>
              <a:t>其次，游戏催发了幼儿的探究行为。</a:t>
            </a:r>
            <a:endParaRPr lang="zh-CN" altLang="zh-CN" dirty="0"/>
          </a:p>
          <a:p>
            <a:pPr indent="457200"/>
            <a:r>
              <a:rPr lang="zh-CN" altLang="zh-CN" dirty="0"/>
              <a:t>最后，游戏促进了幼儿发散性思维发展。</a:t>
            </a:r>
            <a:endParaRPr lang="zh-CN" altLang="zh-CN" dirty="0"/>
          </a:p>
        </p:txBody>
      </p:sp>
      <p:sp>
        <p:nvSpPr>
          <p:cNvPr id="6" name="圆角矩形 5"/>
          <p:cNvSpPr/>
          <p:nvPr/>
        </p:nvSpPr>
        <p:spPr>
          <a:xfrm>
            <a:off x="792480" y="1550035"/>
            <a:ext cx="5118735" cy="4273550"/>
          </a:xfrm>
          <a:prstGeom prst="round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769620" y="1614805"/>
            <a:ext cx="5093335" cy="3969385"/>
          </a:xfrm>
          <a:prstGeom prst="rect">
            <a:avLst/>
          </a:prstGeom>
          <a:noFill/>
        </p:spPr>
        <p:txBody>
          <a:bodyPr wrap="square" rtlCol="0" anchor="t">
            <a:spAutoFit/>
          </a:bodyPr>
          <a:p>
            <a:r>
              <a:rPr lang="zh-CN" altLang="en-US"/>
              <a:t>【案例3-6】                           </a:t>
            </a:r>
            <a:endParaRPr lang="zh-CN" altLang="en-US"/>
          </a:p>
          <a:p>
            <a:pPr algn="ctr"/>
            <a:r>
              <a:rPr lang="zh-CN" altLang="en-US">
                <a:solidFill>
                  <a:srgbClr val="F9F7F8"/>
                </a:solidFill>
                <a:latin typeface="楷体" panose="02010609060101010101" pitchFamily="49" charset="-122"/>
                <a:ea typeface="楷体" panose="02010609060101010101" pitchFamily="49" charset="-122"/>
                <a:cs typeface="楷体" panose="02010609060101010101" pitchFamily="49" charset="-122"/>
              </a:rPr>
              <a:t>搭房子</a:t>
            </a:r>
            <a:endParaRPr lang="zh-CN" altLang="en-US">
              <a:solidFill>
                <a:srgbClr val="F9F7F8"/>
              </a:solidFill>
              <a:latin typeface="楷体" panose="02010609060101010101" pitchFamily="49" charset="-122"/>
              <a:ea typeface="楷体" panose="02010609060101010101" pitchFamily="49" charset="-122"/>
              <a:cs typeface="楷体" panose="02010609060101010101" pitchFamily="49" charset="-122"/>
            </a:endParaRPr>
          </a:p>
          <a:p>
            <a:pPr indent="457200" fontAlgn="auto"/>
            <a:r>
              <a:rPr lang="zh-CN" altLang="en-US">
                <a:solidFill>
                  <a:srgbClr val="F9F7F8"/>
                </a:solidFill>
                <a:latin typeface="楷体" panose="02010609060101010101" pitchFamily="49" charset="-122"/>
                <a:ea typeface="楷体" panose="02010609060101010101" pitchFamily="49" charset="-122"/>
                <a:cs typeface="楷体" panose="02010609060101010101" pitchFamily="49" charset="-122"/>
              </a:rPr>
              <a:t>在贝贝班的区角活动时间，牛牛和聪聪来到建构区，选择了乐高玩具准备搭建一座房子，但是初期，他们也不知道如何才能搭房子，这时候，教师走过来给他们看了不同房子的图片，让他们知道了房子大概长什么样子，在心中最初有一个轮廓。然后教师简单的交给他们乐高玩具拼插的方法。剩下的就交给他们两个了，结果他们一边搭一边想象，牛牛说：“咱们的房子一定要很高，我喜欢绿色和黄色，我的房子要尖尖的顶。”聪聪也说道，“恩恩，是的，咱们的房子还得有很多窗户和门啊。”结果他们互相配合，一点一点完成了他们想象中的房子。   </a:t>
            </a:r>
            <a:endParaRPr lang="zh-CN" altLang="en-US">
              <a:solidFill>
                <a:srgbClr val="F9F7F8"/>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05435" y="683833"/>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dirty="0">
                <a:solidFill>
                  <a:schemeClr val="tx1">
                    <a:lumMod val="85000"/>
                    <a:lumOff val="15000"/>
                  </a:schemeClr>
                </a:solidFill>
              </a:rPr>
              <a:t>（三）游戏是幼儿智力发展的通道</a:t>
            </a:r>
            <a:endParaRPr lang="zh-CN" altLang="en-US" sz="3200" dirty="0">
              <a:solidFill>
                <a:schemeClr val="tx1">
                  <a:lumMod val="85000"/>
                  <a:lumOff val="15000"/>
                </a:schemeClr>
              </a:solidFill>
            </a:endParaRPr>
          </a:p>
        </p:txBody>
      </p:sp>
      <p:sp>
        <p:nvSpPr>
          <p:cNvPr id="2" name="文本框 1"/>
          <p:cNvSpPr txBox="1"/>
          <p:nvPr/>
        </p:nvSpPr>
        <p:spPr>
          <a:xfrm>
            <a:off x="7117080" y="1215390"/>
            <a:ext cx="3660140" cy="2861310"/>
          </a:xfrm>
          <a:prstGeom prst="rect">
            <a:avLst/>
          </a:prstGeom>
          <a:noFill/>
        </p:spPr>
        <p:txBody>
          <a:bodyPr wrap="square" rtlCol="0">
            <a:spAutoFit/>
          </a:bodyPr>
          <a:lstStyle/>
          <a:p>
            <a:pPr lvl="1"/>
            <a:r>
              <a:rPr lang="en-US" altLang="zh-CN" dirty="0"/>
              <a:t>2.</a:t>
            </a:r>
            <a:r>
              <a:rPr lang="zh-CN" altLang="zh-CN" dirty="0"/>
              <a:t>游戏是幼儿语言发展的途径</a:t>
            </a:r>
            <a:endParaRPr lang="zh-CN" altLang="zh-CN" dirty="0"/>
          </a:p>
          <a:p>
            <a:pPr indent="457200"/>
            <a:r>
              <a:rPr lang="zh-CN" altLang="zh-CN" dirty="0"/>
              <a:t>语言交往能力时体现个性特征，帮助幼儿适应生活、适应未来发展的综合心理能力，而游戏则是培养幼儿该能力的有效途径。</a:t>
            </a:r>
            <a:endParaRPr lang="zh-CN" altLang="zh-CN" dirty="0"/>
          </a:p>
          <a:p>
            <a:pPr indent="457200"/>
            <a:r>
              <a:rPr lang="zh-CN" altLang="zh-CN" dirty="0"/>
              <a:t>游戏为幼儿提供了语言表达和交流的机会，产生了交往的需要，并使他们产生了迫切的言语交流需要，而且有了表达自己思想和倾听他人谈话的需要。</a:t>
            </a:r>
            <a:endParaRPr lang="zh-CN" altLang="zh-CN" dirty="0"/>
          </a:p>
        </p:txBody>
      </p:sp>
      <p:sp>
        <p:nvSpPr>
          <p:cNvPr id="4" name="矩形: 圆角 3"/>
          <p:cNvSpPr/>
          <p:nvPr/>
        </p:nvSpPr>
        <p:spPr>
          <a:xfrm>
            <a:off x="647700" y="4076700"/>
            <a:ext cx="10725150" cy="2308324"/>
          </a:xfrm>
          <a:prstGeom prst="round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47700" y="4076700"/>
            <a:ext cx="10725150" cy="2308324"/>
          </a:xfrm>
          <a:prstGeom prst="rect">
            <a:avLst/>
          </a:prstGeom>
          <a:noFill/>
        </p:spPr>
        <p:txBody>
          <a:bodyPr wrap="square" rtlCol="0">
            <a:spAutoFit/>
          </a:bodyPr>
          <a:lstStyle/>
          <a:p>
            <a:r>
              <a:rPr lang="zh-CN" altLang="zh-CN" dirty="0"/>
              <a:t>【</a:t>
            </a:r>
            <a:r>
              <a:rPr lang="zh-CN" altLang="zh-CN" b="1" dirty="0"/>
              <a:t>案例</a:t>
            </a:r>
            <a:r>
              <a:rPr lang="en-US" altLang="zh-CN" b="1" dirty="0"/>
              <a:t>3-7</a:t>
            </a:r>
            <a:r>
              <a:rPr lang="zh-CN" altLang="zh-CN" dirty="0"/>
              <a:t>】</a:t>
            </a:r>
            <a:r>
              <a:rPr lang="en-US" altLang="zh-CN" dirty="0"/>
              <a:t>            </a:t>
            </a:r>
            <a:endParaRPr lang="zh-CN" altLang="zh-CN" dirty="0"/>
          </a:p>
          <a:p>
            <a:pPr algn="ctr"/>
            <a:r>
              <a:rPr lang="zh-CN" altLang="zh-CN" dirty="0">
                <a:solidFill>
                  <a:schemeClr val="bg1"/>
                </a:solidFill>
                <a:latin typeface="楷体" panose="02010609060101010101" pitchFamily="49" charset="-122"/>
                <a:ea typeface="楷体" panose="02010609060101010101" pitchFamily="49" charset="-122"/>
              </a:rPr>
              <a:t>小兔子乖乖</a:t>
            </a:r>
            <a:endParaRPr lang="zh-CN" altLang="zh-CN" dirty="0">
              <a:solidFill>
                <a:schemeClr val="bg1"/>
              </a:solidFill>
              <a:latin typeface="楷体" panose="02010609060101010101" pitchFamily="49" charset="-122"/>
              <a:ea typeface="楷体" panose="02010609060101010101" pitchFamily="49" charset="-122"/>
            </a:endParaRPr>
          </a:p>
          <a:p>
            <a:pPr indent="457200"/>
            <a:r>
              <a:rPr lang="zh-CN" altLang="zh-CN" dirty="0">
                <a:solidFill>
                  <a:schemeClr val="bg1"/>
                </a:solidFill>
                <a:latin typeface="楷体" panose="02010609060101010101" pitchFamily="49" charset="-122"/>
                <a:ea typeface="楷体" panose="02010609060101010101" pitchFamily="49" charset="-122"/>
              </a:rPr>
              <a:t>在一节语言课上，教师预设的目标是：让孩子学会说小兔子乖乖的儿歌，并且学会不随便给陌生人开门。因此，在课堂上，教师带着头饰，先讲解了故事情节，然后带领几名幼儿表演了整个故事，随时重复，“小兔子乖乖，把门儿开开”、“不开、不开、我不开，妈妈没回来，谁也不开。”最后让位与儿童，然儿童举手选择要表演的角色：兔子妈妈、小兔子（很多个）、大灰狼。然后完整的表演整个故事。整堂课程在轻松的角色表演游戏中进行下来，幼儿们都学会儿歌，并且兴趣非常浓厚，也掌握了不可以给陌生人开门的好习惯。</a:t>
            </a:r>
            <a:endParaRPr lang="zh-CN" altLang="zh-CN" dirty="0">
              <a:solidFill>
                <a:schemeClr val="bg1"/>
              </a:solidFill>
              <a:latin typeface="楷体" panose="02010609060101010101" pitchFamily="49" charset="-122"/>
              <a:ea typeface="楷体" panose="02010609060101010101" pitchFamily="49" charset="-122"/>
            </a:endParaRPr>
          </a:p>
        </p:txBody>
      </p:sp>
      <p:pic>
        <p:nvPicPr>
          <p:cNvPr id="6" name="图片 5" descr="timgWVQCITVA"/>
          <p:cNvPicPr>
            <a:picLocks noChangeAspect="1"/>
          </p:cNvPicPr>
          <p:nvPr/>
        </p:nvPicPr>
        <p:blipFill>
          <a:blip r:embed="rId1"/>
          <a:srcRect b="31134"/>
          <a:stretch>
            <a:fillRect/>
          </a:stretch>
        </p:blipFill>
        <p:spPr>
          <a:xfrm>
            <a:off x="1692910" y="1393190"/>
            <a:ext cx="3638550" cy="25057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05435" y="683833"/>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dirty="0">
                <a:solidFill>
                  <a:schemeClr val="tx1">
                    <a:lumMod val="85000"/>
                    <a:lumOff val="15000"/>
                  </a:schemeClr>
                </a:solidFill>
              </a:rPr>
              <a:t>（四）游戏对儿童社会性发展的作用</a:t>
            </a:r>
            <a:endParaRPr lang="zh-CN" altLang="en-US" sz="3200" dirty="0">
              <a:solidFill>
                <a:schemeClr val="tx1">
                  <a:lumMod val="85000"/>
                  <a:lumOff val="15000"/>
                </a:schemeClr>
              </a:solidFill>
            </a:endParaRPr>
          </a:p>
        </p:txBody>
      </p:sp>
      <p:sp>
        <p:nvSpPr>
          <p:cNvPr id="2" name="文本框 1"/>
          <p:cNvSpPr txBox="1"/>
          <p:nvPr/>
        </p:nvSpPr>
        <p:spPr>
          <a:xfrm>
            <a:off x="1377950" y="1626870"/>
            <a:ext cx="3493135" cy="2030095"/>
          </a:xfrm>
          <a:prstGeom prst="rect">
            <a:avLst/>
          </a:prstGeom>
          <a:noFill/>
        </p:spPr>
        <p:txBody>
          <a:bodyPr wrap="square" rtlCol="0">
            <a:spAutoFit/>
          </a:bodyPr>
          <a:lstStyle/>
          <a:p>
            <a:pPr lvl="0" indent="457200"/>
            <a:r>
              <a:rPr lang="en-US" altLang="zh-CN" dirty="0"/>
              <a:t>1.</a:t>
            </a:r>
            <a:r>
              <a:rPr lang="zh-CN" altLang="zh-CN" dirty="0"/>
              <a:t>游戏提高了儿童的交往技能</a:t>
            </a:r>
            <a:endParaRPr lang="zh-CN" altLang="zh-CN" dirty="0"/>
          </a:p>
          <a:p>
            <a:pPr indent="457200"/>
            <a:r>
              <a:rPr lang="zh-CN" altLang="zh-CN" dirty="0"/>
              <a:t>儿童的游戏是一种社会活动，为幼儿提供了模仿并参与社会交往的平台，游戏扩大了幼儿的社交范围，增加了幼儿的交往的频率。</a:t>
            </a:r>
            <a:endParaRPr lang="zh-CN" altLang="en-US" dirty="0"/>
          </a:p>
        </p:txBody>
      </p:sp>
      <p:sp>
        <p:nvSpPr>
          <p:cNvPr id="7" name="矩形: 圆角 6"/>
          <p:cNvSpPr/>
          <p:nvPr/>
        </p:nvSpPr>
        <p:spPr>
          <a:xfrm>
            <a:off x="771525" y="4111616"/>
            <a:ext cx="10753725" cy="1705529"/>
          </a:xfrm>
          <a:prstGeom prst="round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771525" y="4196830"/>
            <a:ext cx="10753725" cy="1620315"/>
          </a:xfrm>
          <a:prstGeom prst="rect">
            <a:avLst/>
          </a:prstGeom>
        </p:spPr>
        <p:txBody>
          <a:bodyPr wrap="square">
            <a:spAutoFit/>
          </a:bodyPr>
          <a:lstStyle/>
          <a:p>
            <a:pPr indent="269875" algn="just">
              <a:lnSpc>
                <a:spcPts val="1660"/>
              </a:lnSpc>
              <a:spcAft>
                <a:spcPts val="0"/>
              </a:spcAft>
            </a:pPr>
            <a:r>
              <a:rPr lang="zh-CN" altLang="zh-CN" dirty="0">
                <a:latin typeface="Calibri" panose="020F0502020204030204" charset="0"/>
                <a:ea typeface="宋体" panose="02010600030101010101" pitchFamily="2" charset="-122"/>
                <a:cs typeface="Times New Roman" panose="02020603050405020304" pitchFamily="18" charset="0"/>
              </a:rPr>
              <a:t>【</a:t>
            </a:r>
            <a:r>
              <a:rPr lang="zh-CN" altLang="zh-CN" b="1" dirty="0">
                <a:latin typeface="Calibri" panose="020F0502020204030204" charset="0"/>
                <a:ea typeface="宋体" panose="02010600030101010101" pitchFamily="2" charset="-122"/>
                <a:cs typeface="Times New Roman" panose="02020603050405020304" pitchFamily="18" charset="0"/>
              </a:rPr>
              <a:t>案例</a:t>
            </a:r>
            <a:r>
              <a:rPr lang="en-US" altLang="zh-CN" b="1" dirty="0">
                <a:latin typeface="Calibri" panose="020F0502020204030204" charset="0"/>
                <a:ea typeface="宋体" panose="02010600030101010101" pitchFamily="2" charset="-122"/>
                <a:cs typeface="Times New Roman" panose="02020603050405020304" pitchFamily="18" charset="0"/>
              </a:rPr>
              <a:t>3-8</a:t>
            </a:r>
            <a:r>
              <a:rPr lang="zh-CN" altLang="zh-CN" dirty="0">
                <a:latin typeface="Calibri" panose="020F0502020204030204" charset="0"/>
                <a:ea typeface="宋体" panose="02010600030101010101" pitchFamily="2" charset="-122"/>
                <a:cs typeface="Times New Roman" panose="02020603050405020304" pitchFamily="18" charset="0"/>
              </a:rPr>
              <a:t>】</a:t>
            </a:r>
            <a:r>
              <a:rPr lang="en-US" altLang="zh-CN" dirty="0">
                <a:latin typeface="Calibri" panose="020F0502020204030204" charset="0"/>
                <a:ea typeface="宋体" panose="02010600030101010101" pitchFamily="2" charset="-122"/>
                <a:cs typeface="Times New Roman" panose="02020603050405020304" pitchFamily="18" charset="0"/>
              </a:rPr>
              <a:t>                </a:t>
            </a:r>
            <a:endParaRPr lang="zh-CN" altLang="zh-CN" dirty="0">
              <a:latin typeface="Calibri" panose="020F0502020204030204" charset="0"/>
              <a:ea typeface="宋体" panose="02010600030101010101" pitchFamily="2" charset="-122"/>
              <a:cs typeface="Times New Roman" panose="02020603050405020304" pitchFamily="18" charset="0"/>
            </a:endParaRPr>
          </a:p>
          <a:p>
            <a:pPr indent="269875" algn="ctr">
              <a:lnSpc>
                <a:spcPts val="1660"/>
              </a:lnSpc>
              <a:spcAft>
                <a:spcPts val="0"/>
              </a:spcAft>
            </a:pP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我是小导游，带你逛公园</a:t>
            </a:r>
            <a:endParaRPr lang="zh-CN" altLang="zh-CN" dirty="0">
              <a:solidFill>
                <a:schemeClr val="bg1"/>
              </a:solidFill>
              <a:latin typeface="Calibri" panose="020F0502020204030204" charset="0"/>
              <a:ea typeface="宋体" panose="02010600030101010101" pitchFamily="2" charset="-122"/>
              <a:cs typeface="Times New Roman" panose="02020603050405020304" pitchFamily="18" charset="0"/>
            </a:endParaRPr>
          </a:p>
          <a:p>
            <a:pPr indent="269875" algn="just">
              <a:lnSpc>
                <a:spcPts val="1660"/>
              </a:lnSpc>
              <a:spcAft>
                <a:spcPts val="0"/>
              </a:spcAft>
            </a:pP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本课程设计是在大班进行，大班的孩子对于本地区的南湖公园有着比较深厚的了解，也经常去玩。因此，教师设计了一门角色扮演游戏课，让孩子们扮演导游的角色，向一名外地来的小朋友介绍本地的南湖公园。教师提前准备一些公园中的景点模型，供表演使用。然后幼儿通过自荐和推荐的方式，确定谁来扮演导游、谁来扮演游客。表演的过程自行设计，在表演的过程中，好多小朋友表现出了热情好客、主动分享等亲社会行为</a:t>
            </a:r>
            <a:r>
              <a:rPr lang="zh-CN" altLang="zh-CN" dirty="0">
                <a:latin typeface="Calibri" panose="020F0502020204030204" charset="0"/>
                <a:ea typeface="楷体" panose="02010609060101010101" pitchFamily="49" charset="-122"/>
                <a:cs typeface="Times New Roman" panose="02020603050405020304" pitchFamily="18" charset="0"/>
              </a:rPr>
              <a:t>。</a:t>
            </a:r>
            <a:r>
              <a:rPr lang="en-US" altLang="zh-CN" dirty="0">
                <a:latin typeface="Calibri" panose="020F0502020204030204" charset="0"/>
                <a:ea typeface="宋体" panose="02010600030101010101" pitchFamily="2" charset="-122"/>
                <a:cs typeface="Times New Roman" panose="02020603050405020304" pitchFamily="18" charset="0"/>
              </a:rPr>
              <a:t>          </a:t>
            </a:r>
            <a:endParaRPr lang="zh-CN" altLang="zh-CN" dirty="0">
              <a:latin typeface="Calibri" panose="020F0502020204030204" charset="0"/>
              <a:ea typeface="宋体" panose="02010600030101010101" pitchFamily="2" charset="-122"/>
              <a:cs typeface="Times New Roman" panose="02020603050405020304" pitchFamily="18" charset="0"/>
            </a:endParaRPr>
          </a:p>
        </p:txBody>
      </p:sp>
      <p:pic>
        <p:nvPicPr>
          <p:cNvPr id="4" name="图片 3" descr="timgOFD26R4G"/>
          <p:cNvPicPr>
            <a:picLocks noChangeAspect="1"/>
          </p:cNvPicPr>
          <p:nvPr/>
        </p:nvPicPr>
        <p:blipFill>
          <a:blip r:embed="rId1"/>
          <a:srcRect b="32584"/>
          <a:stretch>
            <a:fillRect/>
          </a:stretch>
        </p:blipFill>
        <p:spPr>
          <a:xfrm>
            <a:off x="6496050" y="1324610"/>
            <a:ext cx="3924935" cy="26352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05435" y="683833"/>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dirty="0">
                <a:solidFill>
                  <a:schemeClr val="tx1">
                    <a:lumMod val="85000"/>
                    <a:lumOff val="15000"/>
                  </a:schemeClr>
                </a:solidFill>
              </a:rPr>
              <a:t>（四）游戏对儿童社会性发展的作用</a:t>
            </a:r>
            <a:endParaRPr lang="zh-CN" altLang="en-US" sz="3200" dirty="0">
              <a:solidFill>
                <a:schemeClr val="tx1">
                  <a:lumMod val="85000"/>
                  <a:lumOff val="15000"/>
                </a:schemeClr>
              </a:solidFill>
            </a:endParaRPr>
          </a:p>
        </p:txBody>
      </p:sp>
      <p:sp>
        <p:nvSpPr>
          <p:cNvPr id="2" name="文本框 1"/>
          <p:cNvSpPr txBox="1"/>
          <p:nvPr/>
        </p:nvSpPr>
        <p:spPr>
          <a:xfrm>
            <a:off x="5930265" y="1652905"/>
            <a:ext cx="5737860" cy="1476375"/>
          </a:xfrm>
          <a:prstGeom prst="rect">
            <a:avLst/>
          </a:prstGeom>
          <a:noFill/>
        </p:spPr>
        <p:txBody>
          <a:bodyPr wrap="square" rtlCol="0">
            <a:spAutoFit/>
          </a:bodyPr>
          <a:lstStyle/>
          <a:p>
            <a:pPr lvl="0" indent="457200"/>
            <a:r>
              <a:rPr lang="en-US" altLang="zh-CN" dirty="0"/>
              <a:t>2.</a:t>
            </a:r>
            <a:r>
              <a:rPr lang="zh-CN" altLang="zh-CN" dirty="0"/>
              <a:t>有助于克服儿童的自我中心意识</a:t>
            </a:r>
            <a:endParaRPr lang="zh-CN" altLang="zh-CN" dirty="0"/>
          </a:p>
          <a:p>
            <a:pPr indent="457200"/>
            <a:r>
              <a:rPr lang="zh-CN" altLang="zh-CN" dirty="0"/>
              <a:t>在游戏情境中，幼儿逐渐学会与他人联系，从中明白了“我”和“你”的区别，在游戏中学会了如何与他人交往，如何满足自己和他人的需要，有助于克服自我中心意识。</a:t>
            </a:r>
            <a:endParaRPr lang="zh-CN" altLang="zh-CN" dirty="0"/>
          </a:p>
        </p:txBody>
      </p:sp>
      <p:sp>
        <p:nvSpPr>
          <p:cNvPr id="4" name="矩形: 圆角 3"/>
          <p:cNvSpPr/>
          <p:nvPr/>
        </p:nvSpPr>
        <p:spPr>
          <a:xfrm>
            <a:off x="666750" y="3800475"/>
            <a:ext cx="10810875" cy="1638300"/>
          </a:xfrm>
          <a:prstGeom prst="round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690562" y="3813568"/>
            <a:ext cx="10810875" cy="1620315"/>
          </a:xfrm>
          <a:prstGeom prst="rect">
            <a:avLst/>
          </a:prstGeom>
        </p:spPr>
        <p:txBody>
          <a:bodyPr wrap="square">
            <a:spAutoFit/>
          </a:bodyPr>
          <a:lstStyle/>
          <a:p>
            <a:pPr indent="269875" algn="just">
              <a:lnSpc>
                <a:spcPts val="1660"/>
              </a:lnSpc>
              <a:spcAft>
                <a:spcPts val="0"/>
              </a:spcAft>
            </a:pPr>
            <a:r>
              <a:rPr lang="zh-CN" altLang="zh-CN" dirty="0">
                <a:latin typeface="Calibri" panose="020F0502020204030204" charset="0"/>
                <a:ea typeface="宋体" panose="02010600030101010101" pitchFamily="2" charset="-122"/>
                <a:cs typeface="Times New Roman" panose="02020603050405020304" pitchFamily="18" charset="0"/>
              </a:rPr>
              <a:t>【</a:t>
            </a:r>
            <a:r>
              <a:rPr lang="zh-CN" altLang="zh-CN" b="1" dirty="0">
                <a:latin typeface="Calibri" panose="020F0502020204030204" charset="0"/>
                <a:ea typeface="宋体" panose="02010600030101010101" pitchFamily="2" charset="-122"/>
                <a:cs typeface="Times New Roman" panose="02020603050405020304" pitchFamily="18" charset="0"/>
              </a:rPr>
              <a:t>案例</a:t>
            </a:r>
            <a:r>
              <a:rPr lang="en-US" altLang="zh-CN" b="1" dirty="0">
                <a:latin typeface="Calibri" panose="020F0502020204030204" charset="0"/>
                <a:ea typeface="宋体" panose="02010600030101010101" pitchFamily="2" charset="-122"/>
                <a:cs typeface="Times New Roman" panose="02020603050405020304" pitchFamily="18" charset="0"/>
              </a:rPr>
              <a:t>3-9</a:t>
            </a:r>
            <a:r>
              <a:rPr lang="zh-CN" altLang="zh-CN" dirty="0">
                <a:latin typeface="Calibri" panose="020F0502020204030204" charset="0"/>
                <a:ea typeface="宋体" panose="02010600030101010101" pitchFamily="2" charset="-122"/>
                <a:cs typeface="Times New Roman" panose="02020603050405020304" pitchFamily="18" charset="0"/>
              </a:rPr>
              <a:t>】</a:t>
            </a:r>
            <a:r>
              <a:rPr lang="en-US" altLang="zh-CN" dirty="0">
                <a:latin typeface="Calibri" panose="020F0502020204030204" charset="0"/>
                <a:ea typeface="宋体" panose="02010600030101010101" pitchFamily="2" charset="-122"/>
                <a:cs typeface="Times New Roman" panose="02020603050405020304" pitchFamily="18" charset="0"/>
              </a:rPr>
              <a:t>                  </a:t>
            </a:r>
            <a:endParaRPr lang="zh-CN" altLang="zh-CN" dirty="0">
              <a:latin typeface="Calibri" panose="020F0502020204030204" charset="0"/>
              <a:ea typeface="宋体" panose="02010600030101010101" pitchFamily="2" charset="-122"/>
              <a:cs typeface="Times New Roman" panose="02020603050405020304" pitchFamily="18" charset="0"/>
            </a:endParaRPr>
          </a:p>
          <a:p>
            <a:pPr indent="269875" algn="ctr">
              <a:lnSpc>
                <a:spcPts val="1660"/>
              </a:lnSpc>
              <a:spcAft>
                <a:spcPts val="0"/>
              </a:spcAft>
            </a:pP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我生病了</a:t>
            </a:r>
            <a:endParaRPr lang="zh-CN" altLang="zh-CN" dirty="0">
              <a:solidFill>
                <a:schemeClr val="bg1"/>
              </a:solidFill>
              <a:latin typeface="Calibri" panose="020F0502020204030204" charset="0"/>
              <a:ea typeface="宋体" panose="02010600030101010101" pitchFamily="2" charset="-122"/>
              <a:cs typeface="Times New Roman" panose="02020603050405020304" pitchFamily="18" charset="0"/>
            </a:endParaRPr>
          </a:p>
          <a:p>
            <a:pPr indent="269875" algn="just">
              <a:lnSpc>
                <a:spcPts val="1660"/>
              </a:lnSpc>
              <a:spcAft>
                <a:spcPts val="0"/>
              </a:spcAft>
            </a:pP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为了培养儿童关心他人，照顾他人的情感，教师设计了一堂医院的角色扮演课程。在课堂开始的时候，教师先提问儿童是否有去医院看病的经历，护士阿姨和医生阿姨是如何对待你的呢？先引发幼儿的回忆，让幼儿说说去医院的经历。然后教师安排有的儿童扮演生病的病人，有的儿童扮演医生、有的儿童扮演护士等。让幼儿自创情节，进行表演。通过这样一堂角色表演课，儿童很好的理解了如何照顾他人，如何理解他人想法等站在他人角度考虑问题等，很好课克服了以自我为中心的倾向。</a:t>
            </a:r>
            <a:endParaRPr lang="zh-CN" altLang="zh-CN" dirty="0">
              <a:solidFill>
                <a:schemeClr val="bg1"/>
              </a:solidFill>
              <a:latin typeface="Calibri" panose="020F0502020204030204" charset="0"/>
              <a:ea typeface="宋体" panose="02010600030101010101" pitchFamily="2" charset="-122"/>
              <a:cs typeface="Times New Roman" panose="02020603050405020304" pitchFamily="18" charset="0"/>
            </a:endParaRPr>
          </a:p>
        </p:txBody>
      </p:sp>
      <p:pic>
        <p:nvPicPr>
          <p:cNvPr id="6" name="图片 5" descr="timg2RRJKPZT"/>
          <p:cNvPicPr>
            <a:picLocks noChangeAspect="1"/>
          </p:cNvPicPr>
          <p:nvPr/>
        </p:nvPicPr>
        <p:blipFill>
          <a:blip r:embed="rId1"/>
          <a:srcRect r="22866" b="-1718"/>
          <a:stretch>
            <a:fillRect/>
          </a:stretch>
        </p:blipFill>
        <p:spPr>
          <a:xfrm>
            <a:off x="1236345" y="1652905"/>
            <a:ext cx="3701415" cy="19926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05435" y="683833"/>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dirty="0">
                <a:solidFill>
                  <a:schemeClr val="tx1">
                    <a:lumMod val="85000"/>
                    <a:lumOff val="15000"/>
                  </a:schemeClr>
                </a:solidFill>
              </a:rPr>
              <a:t>（四）游戏对儿童社会性发展的作用</a:t>
            </a:r>
            <a:endParaRPr lang="zh-CN" altLang="en-US" sz="3200" dirty="0">
              <a:solidFill>
                <a:schemeClr val="tx1">
                  <a:lumMod val="85000"/>
                  <a:lumOff val="15000"/>
                </a:schemeClr>
              </a:solidFill>
            </a:endParaRPr>
          </a:p>
        </p:txBody>
      </p:sp>
      <p:sp>
        <p:nvSpPr>
          <p:cNvPr id="2" name="文本框 1"/>
          <p:cNvSpPr txBox="1"/>
          <p:nvPr/>
        </p:nvSpPr>
        <p:spPr>
          <a:xfrm>
            <a:off x="771525" y="1504950"/>
            <a:ext cx="3246755" cy="1753235"/>
          </a:xfrm>
          <a:prstGeom prst="rect">
            <a:avLst/>
          </a:prstGeom>
          <a:noFill/>
        </p:spPr>
        <p:txBody>
          <a:bodyPr wrap="square" rtlCol="0">
            <a:spAutoFit/>
          </a:bodyPr>
          <a:lstStyle/>
          <a:p>
            <a:pPr lvl="0" indent="457200"/>
            <a:r>
              <a:rPr lang="en-US" altLang="zh-CN" dirty="0"/>
              <a:t>3.</a:t>
            </a:r>
            <a:r>
              <a:rPr lang="zh-CN" altLang="zh-CN" dirty="0"/>
              <a:t>培养儿童的的合群行为和遵守规则的能力</a:t>
            </a:r>
            <a:endParaRPr lang="zh-CN" altLang="zh-CN" dirty="0"/>
          </a:p>
          <a:p>
            <a:pPr indent="457200"/>
            <a:r>
              <a:rPr lang="zh-CN" altLang="zh-CN" dirty="0"/>
              <a:t>幼儿在参加集体游戏时，必须学会相互宽容和谦让，尝试学会与他人合作，并遵守游戏的规则。</a:t>
            </a:r>
            <a:endParaRPr lang="zh-CN" altLang="en-US" dirty="0"/>
          </a:p>
        </p:txBody>
      </p:sp>
      <p:sp>
        <p:nvSpPr>
          <p:cNvPr id="4" name="矩形: 圆角 3"/>
          <p:cNvSpPr/>
          <p:nvPr/>
        </p:nvSpPr>
        <p:spPr>
          <a:xfrm>
            <a:off x="771525" y="3598725"/>
            <a:ext cx="10563225" cy="1830525"/>
          </a:xfrm>
          <a:prstGeom prst="round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814387" y="3598725"/>
            <a:ext cx="10563225" cy="1838324"/>
          </a:xfrm>
          <a:prstGeom prst="rect">
            <a:avLst/>
          </a:prstGeom>
        </p:spPr>
        <p:txBody>
          <a:bodyPr wrap="square">
            <a:spAutoFit/>
          </a:bodyPr>
          <a:lstStyle/>
          <a:p>
            <a:pPr indent="269875" algn="just">
              <a:lnSpc>
                <a:spcPts val="1660"/>
              </a:lnSpc>
              <a:spcAft>
                <a:spcPts val="0"/>
              </a:spcAft>
            </a:pPr>
            <a:r>
              <a:rPr lang="zh-CN" altLang="zh-CN" dirty="0">
                <a:latin typeface="Calibri" panose="020F0502020204030204" charset="0"/>
                <a:ea typeface="宋体" panose="02010600030101010101" pitchFamily="2" charset="-122"/>
                <a:cs typeface="Times New Roman" panose="02020603050405020304" pitchFamily="18" charset="0"/>
              </a:rPr>
              <a:t>【</a:t>
            </a:r>
            <a:r>
              <a:rPr lang="zh-CN" altLang="zh-CN" b="1" dirty="0">
                <a:latin typeface="Calibri" panose="020F0502020204030204" charset="0"/>
                <a:ea typeface="宋体" panose="02010600030101010101" pitchFamily="2" charset="-122"/>
                <a:cs typeface="Times New Roman" panose="02020603050405020304" pitchFamily="18" charset="0"/>
              </a:rPr>
              <a:t>案例</a:t>
            </a:r>
            <a:r>
              <a:rPr lang="en-US" altLang="zh-CN" b="1" dirty="0">
                <a:latin typeface="Calibri" panose="020F0502020204030204" charset="0"/>
                <a:ea typeface="宋体" panose="02010600030101010101" pitchFamily="2" charset="-122"/>
                <a:cs typeface="Times New Roman" panose="02020603050405020304" pitchFamily="18" charset="0"/>
              </a:rPr>
              <a:t>3-10</a:t>
            </a:r>
            <a:r>
              <a:rPr lang="zh-CN" altLang="zh-CN" dirty="0">
                <a:latin typeface="Calibri" panose="020F0502020204030204" charset="0"/>
                <a:ea typeface="宋体" panose="02010600030101010101" pitchFamily="2" charset="-122"/>
                <a:cs typeface="Times New Roman" panose="02020603050405020304" pitchFamily="18" charset="0"/>
              </a:rPr>
              <a:t>】</a:t>
            </a:r>
            <a:r>
              <a:rPr lang="en-US" altLang="zh-CN" dirty="0">
                <a:latin typeface="Calibri" panose="020F0502020204030204" charset="0"/>
                <a:ea typeface="宋体" panose="02010600030101010101" pitchFamily="2" charset="-122"/>
                <a:cs typeface="Times New Roman" panose="02020603050405020304" pitchFamily="18" charset="0"/>
              </a:rPr>
              <a:t>                       </a:t>
            </a:r>
            <a:endParaRPr lang="zh-CN" altLang="zh-CN" dirty="0">
              <a:latin typeface="Calibri" panose="020F0502020204030204" charset="0"/>
              <a:ea typeface="宋体" panose="02010600030101010101" pitchFamily="2" charset="-122"/>
              <a:cs typeface="Times New Roman" panose="02020603050405020304" pitchFamily="18" charset="0"/>
            </a:endParaRPr>
          </a:p>
          <a:p>
            <a:pPr indent="269875" algn="ctr">
              <a:lnSpc>
                <a:spcPts val="1660"/>
              </a:lnSpc>
              <a:spcAft>
                <a:spcPts val="0"/>
              </a:spcAft>
            </a:pP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青蛙跳荷叶</a:t>
            </a:r>
            <a:endParaRPr lang="zh-CN" altLang="zh-CN" dirty="0">
              <a:solidFill>
                <a:schemeClr val="bg1"/>
              </a:solidFill>
              <a:latin typeface="Calibri" panose="020F0502020204030204" charset="0"/>
              <a:ea typeface="宋体" panose="02010600030101010101" pitchFamily="2" charset="-122"/>
              <a:cs typeface="Times New Roman" panose="02020603050405020304" pitchFamily="18" charset="0"/>
            </a:endParaRPr>
          </a:p>
          <a:p>
            <a:pPr indent="269875" algn="just">
              <a:lnSpc>
                <a:spcPts val="1660"/>
              </a:lnSpc>
              <a:spcAft>
                <a:spcPts val="0"/>
              </a:spcAft>
            </a:pP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本节课的教学目标是让幼儿掌握</a:t>
            </a:r>
            <a:r>
              <a:rPr lang="en-US" altLang="zh-CN" dirty="0">
                <a:solidFill>
                  <a:schemeClr val="bg1"/>
                </a:solidFill>
                <a:latin typeface="Calibri" panose="020F0502020204030204" charset="0"/>
                <a:ea typeface="楷体" panose="02010609060101010101" pitchFamily="49" charset="-122"/>
                <a:cs typeface="Times New Roman" panose="02020603050405020304" pitchFamily="18" charset="0"/>
              </a:rPr>
              <a:t>1-10</a:t>
            </a: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的数字，但是传统的数学教学课程可能只着重与数字的教学，但是丹丹老师设计了一个青蛙跳荷叶的游戏，让孩子们扮演小青蛙，用呼啦圈摆成相连的荷叶，每一个荷叶里面有一张纸，纸上写的数字，按顺序摆好，让儿童从第一个荷叶蹦到第十个荷叶，边蹦边说出来。并且教师强调要遵守游戏规则，每一只小青蛙必须排队跳荷叶，并且如果没有调到下一个荷叶上，就必须从头开始。就在这样一堂所有幼儿园都有的数字教学课，教师上的有声有色，孩子在游戏的过程中掌握了</a:t>
            </a:r>
            <a:r>
              <a:rPr lang="en-US" altLang="zh-CN" dirty="0">
                <a:solidFill>
                  <a:schemeClr val="bg1"/>
                </a:solidFill>
                <a:latin typeface="Calibri" panose="020F0502020204030204" charset="0"/>
                <a:ea typeface="楷体" panose="02010609060101010101" pitchFamily="49" charset="-122"/>
                <a:cs typeface="Times New Roman" panose="02020603050405020304" pitchFamily="18" charset="0"/>
              </a:rPr>
              <a:t>1-10</a:t>
            </a: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的数字。</a:t>
            </a:r>
            <a:endParaRPr lang="zh-CN" altLang="zh-CN" dirty="0">
              <a:solidFill>
                <a:schemeClr val="bg1"/>
              </a:solidFill>
              <a:latin typeface="Calibri" panose="020F0502020204030204" charset="0"/>
              <a:ea typeface="宋体" panose="02010600030101010101" pitchFamily="2" charset="-122"/>
              <a:cs typeface="Times New Roman" panose="02020603050405020304" pitchFamily="18" charset="0"/>
            </a:endParaRPr>
          </a:p>
        </p:txBody>
      </p:sp>
      <p:pic>
        <p:nvPicPr>
          <p:cNvPr id="6" name="图片 5" descr="timgVJRDFMJ9"/>
          <p:cNvPicPr>
            <a:picLocks noChangeAspect="1"/>
          </p:cNvPicPr>
          <p:nvPr/>
        </p:nvPicPr>
        <p:blipFill>
          <a:blip r:embed="rId1"/>
          <a:srcRect b="49513"/>
          <a:stretch>
            <a:fillRect/>
          </a:stretch>
        </p:blipFill>
        <p:spPr>
          <a:xfrm>
            <a:off x="4912995" y="1299210"/>
            <a:ext cx="5746115" cy="21647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29235" y="344806"/>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dirty="0">
                <a:solidFill>
                  <a:schemeClr val="tx1">
                    <a:lumMod val="85000"/>
                    <a:lumOff val="15000"/>
                  </a:schemeClr>
                </a:solidFill>
              </a:rPr>
              <a:t>（四）游戏对儿童社会性发展的作用</a:t>
            </a:r>
            <a:endParaRPr lang="zh-CN" altLang="en-US" sz="3200" dirty="0">
              <a:solidFill>
                <a:schemeClr val="tx1">
                  <a:lumMod val="85000"/>
                  <a:lumOff val="15000"/>
                </a:schemeClr>
              </a:solidFill>
            </a:endParaRPr>
          </a:p>
        </p:txBody>
      </p:sp>
      <p:sp>
        <p:nvSpPr>
          <p:cNvPr id="2" name="文本框 1"/>
          <p:cNvSpPr txBox="1"/>
          <p:nvPr/>
        </p:nvSpPr>
        <p:spPr>
          <a:xfrm>
            <a:off x="547686" y="985459"/>
            <a:ext cx="11096625" cy="1477328"/>
          </a:xfrm>
          <a:prstGeom prst="rect">
            <a:avLst/>
          </a:prstGeom>
          <a:noFill/>
        </p:spPr>
        <p:txBody>
          <a:bodyPr wrap="square" rtlCol="0">
            <a:spAutoFit/>
          </a:bodyPr>
          <a:lstStyle/>
          <a:p>
            <a:pPr lvl="0" indent="457200"/>
            <a:r>
              <a:rPr lang="en-US" altLang="zh-CN" dirty="0"/>
              <a:t>4.</a:t>
            </a:r>
            <a:r>
              <a:rPr lang="zh-CN" altLang="zh-CN" dirty="0"/>
              <a:t>游戏锻炼了幼儿的意志力</a:t>
            </a:r>
            <a:endParaRPr lang="zh-CN" altLang="zh-CN" dirty="0"/>
          </a:p>
          <a:p>
            <a:pPr indent="457200"/>
            <a:r>
              <a:rPr lang="zh-CN" altLang="zh-CN" dirty="0"/>
              <a:t>在游戏中幼儿能够克服困难，坚持吧事情做到底，毅力、耐心、坚持性等优秀品质得到了发展。很多有关游戏的眼睛牛都证明了这一点。苏联马努依连柯通过实验探讨了幼儿在不同的条件下，保持同一姿势的时间，实验的结果发生</a:t>
            </a:r>
            <a:r>
              <a:rPr lang="en-US" altLang="zh-CN" dirty="0"/>
              <a:t>4</a:t>
            </a:r>
            <a:r>
              <a:rPr lang="zh-CN" altLang="zh-CN" dirty="0"/>
              <a:t>—</a:t>
            </a:r>
            <a:r>
              <a:rPr lang="en-US" altLang="zh-CN" dirty="0"/>
              <a:t>5</a:t>
            </a:r>
            <a:r>
              <a:rPr lang="zh-CN" altLang="zh-CN" dirty="0"/>
              <a:t>岁的儿童在实验室条件下智能坚持</a:t>
            </a:r>
            <a:r>
              <a:rPr lang="en-US" altLang="zh-CN" dirty="0"/>
              <a:t>41</a:t>
            </a:r>
            <a:r>
              <a:rPr lang="zh-CN" altLang="zh-CN" dirty="0"/>
              <a:t>秒，而在游戏条件下可以坚持</a:t>
            </a:r>
            <a:r>
              <a:rPr lang="en-US" altLang="zh-CN" dirty="0"/>
              <a:t>4</a:t>
            </a:r>
            <a:r>
              <a:rPr lang="zh-CN" altLang="zh-CN" dirty="0"/>
              <a:t>分</a:t>
            </a:r>
            <a:r>
              <a:rPr lang="en-US" altLang="zh-CN" dirty="0"/>
              <a:t>17</a:t>
            </a:r>
            <a:r>
              <a:rPr lang="zh-CN" altLang="zh-CN" dirty="0"/>
              <a:t>秒（见表</a:t>
            </a:r>
            <a:r>
              <a:rPr lang="en-US" altLang="zh-CN" dirty="0"/>
              <a:t>3-1</a:t>
            </a:r>
            <a:r>
              <a:rPr lang="zh-CN" altLang="zh-CN" dirty="0"/>
              <a:t>）可见游戏确实可以锻炼幼儿的意志力。</a:t>
            </a:r>
            <a:endParaRPr lang="zh-CN" altLang="zh-CN" dirty="0"/>
          </a:p>
        </p:txBody>
      </p:sp>
      <p:graphicFrame>
        <p:nvGraphicFramePr>
          <p:cNvPr id="3" name="表格 3"/>
          <p:cNvGraphicFramePr>
            <a:graphicFrameLocks noGrp="1"/>
          </p:cNvGraphicFramePr>
          <p:nvPr/>
        </p:nvGraphicFramePr>
        <p:xfrm>
          <a:off x="2203450" y="2687320"/>
          <a:ext cx="8127999" cy="1483360"/>
        </p:xfrm>
        <a:graphic>
          <a:graphicData uri="http://schemas.openxmlformats.org/drawingml/2006/table">
            <a:tbl>
              <a:tblPr firstRow="1" bandRow="1">
                <a:tableStyleId>{5C22544A-7EE6-4342-B048-85BDC9FD1C3A}</a:tableStyleId>
              </a:tblPr>
              <a:tblGrid>
                <a:gridCol w="2709333"/>
                <a:gridCol w="2709333"/>
                <a:gridCol w="2709333"/>
              </a:tblGrid>
              <a:tr h="370840">
                <a:tc>
                  <a:txBody>
                    <a:bodyPr/>
                    <a:lstStyle/>
                    <a:p>
                      <a:r>
                        <a:rPr lang="zh-CN" altLang="en-US" dirty="0"/>
                        <a:t>年龄</a:t>
                      </a:r>
                      <a:endParaRPr lang="zh-CN" altLang="en-US" dirty="0"/>
                    </a:p>
                  </a:txBody>
                  <a:tcPr>
                    <a:solidFill>
                      <a:srgbClr val="56C0C1"/>
                    </a:solidFill>
                  </a:tcPr>
                </a:tc>
                <a:tc>
                  <a:txBody>
                    <a:bodyPr/>
                    <a:lstStyle/>
                    <a:p>
                      <a:r>
                        <a:rPr lang="zh-CN" altLang="en-US" dirty="0"/>
                        <a:t>实验室条件下</a:t>
                      </a:r>
                      <a:endParaRPr lang="zh-CN" altLang="en-US" dirty="0"/>
                    </a:p>
                  </a:txBody>
                  <a:tcPr>
                    <a:solidFill>
                      <a:srgbClr val="56C0C1"/>
                    </a:solidFill>
                  </a:tcPr>
                </a:tc>
                <a:tc>
                  <a:txBody>
                    <a:bodyPr/>
                    <a:lstStyle/>
                    <a:p>
                      <a:r>
                        <a:rPr lang="zh-CN" altLang="en-US" dirty="0"/>
                        <a:t>游戏条件下</a:t>
                      </a:r>
                      <a:endParaRPr lang="zh-CN" altLang="en-US" dirty="0"/>
                    </a:p>
                  </a:txBody>
                  <a:tcPr>
                    <a:solidFill>
                      <a:srgbClr val="56C0C1"/>
                    </a:solidFill>
                  </a:tcPr>
                </a:tc>
              </a:tr>
              <a:tr h="370840">
                <a:tc>
                  <a:txBody>
                    <a:bodyPr/>
                    <a:lstStyle/>
                    <a:p>
                      <a:r>
                        <a:rPr lang="en-US" altLang="zh-CN" dirty="0"/>
                        <a:t>4-5</a:t>
                      </a:r>
                      <a:r>
                        <a:rPr lang="zh-CN" altLang="en-US" dirty="0"/>
                        <a:t>岁</a:t>
                      </a:r>
                      <a:endParaRPr lang="zh-CN" altLang="en-US" dirty="0"/>
                    </a:p>
                  </a:txBody>
                  <a:tcPr>
                    <a:solidFill>
                      <a:srgbClr val="D8ECED"/>
                    </a:solidFill>
                  </a:tcPr>
                </a:tc>
                <a:tc>
                  <a:txBody>
                    <a:bodyPr/>
                    <a:lstStyle/>
                    <a:p>
                      <a:r>
                        <a:rPr lang="en-US" altLang="zh-CN" dirty="0"/>
                        <a:t>41”</a:t>
                      </a:r>
                      <a:endParaRPr lang="zh-CN" altLang="en-US" dirty="0"/>
                    </a:p>
                  </a:txBody>
                  <a:tcPr>
                    <a:solidFill>
                      <a:srgbClr val="D8ECED"/>
                    </a:solidFill>
                  </a:tcPr>
                </a:tc>
                <a:tc>
                  <a:txBody>
                    <a:bodyPr/>
                    <a:lstStyle/>
                    <a:p>
                      <a:r>
                        <a:rPr lang="en-US" altLang="zh-CN" dirty="0"/>
                        <a:t>4’11”</a:t>
                      </a:r>
                      <a:endParaRPr lang="zh-CN" altLang="en-US" dirty="0"/>
                    </a:p>
                  </a:txBody>
                  <a:tcPr>
                    <a:solidFill>
                      <a:srgbClr val="D8ECED"/>
                    </a:solidFill>
                  </a:tcPr>
                </a:tc>
              </a:tr>
              <a:tr h="370840">
                <a:tc>
                  <a:txBody>
                    <a:bodyPr/>
                    <a:lstStyle/>
                    <a:p>
                      <a:r>
                        <a:rPr lang="en-US" altLang="zh-CN" dirty="0"/>
                        <a:t>5-6</a:t>
                      </a:r>
                      <a:r>
                        <a:rPr lang="zh-CN" altLang="en-US" dirty="0"/>
                        <a:t>岁</a:t>
                      </a:r>
                      <a:endParaRPr lang="zh-CN" altLang="en-US" dirty="0"/>
                    </a:p>
                  </a:txBody>
                  <a:tcPr>
                    <a:solidFill>
                      <a:srgbClr val="E9F2F3"/>
                    </a:solidFill>
                  </a:tcPr>
                </a:tc>
                <a:tc>
                  <a:txBody>
                    <a:bodyPr/>
                    <a:lstStyle/>
                    <a:p>
                      <a:r>
                        <a:rPr lang="en-US" altLang="zh-CN" dirty="0"/>
                        <a:t>2’55”</a:t>
                      </a:r>
                      <a:endParaRPr lang="zh-CN" altLang="en-US" dirty="0"/>
                    </a:p>
                  </a:txBody>
                  <a:tcPr>
                    <a:solidFill>
                      <a:srgbClr val="E9F2F3"/>
                    </a:solidFill>
                  </a:tcPr>
                </a:tc>
                <a:tc>
                  <a:txBody>
                    <a:bodyPr/>
                    <a:lstStyle/>
                    <a:p>
                      <a:r>
                        <a:rPr lang="en-US" altLang="zh-CN" dirty="0"/>
                        <a:t>9’15”</a:t>
                      </a:r>
                      <a:endParaRPr lang="zh-CN" altLang="en-US" dirty="0"/>
                    </a:p>
                  </a:txBody>
                  <a:tcPr>
                    <a:solidFill>
                      <a:srgbClr val="E9F2F3"/>
                    </a:solidFill>
                  </a:tcPr>
                </a:tc>
              </a:tr>
              <a:tr h="370840">
                <a:tc>
                  <a:txBody>
                    <a:bodyPr/>
                    <a:lstStyle/>
                    <a:p>
                      <a:r>
                        <a:rPr lang="en-US" altLang="zh-CN" dirty="0"/>
                        <a:t>6-7</a:t>
                      </a:r>
                      <a:r>
                        <a:rPr lang="zh-CN" altLang="en-US" dirty="0"/>
                        <a:t>岁</a:t>
                      </a:r>
                      <a:endParaRPr lang="zh-CN" altLang="en-US" dirty="0"/>
                    </a:p>
                  </a:txBody>
                  <a:tcPr>
                    <a:solidFill>
                      <a:srgbClr val="D8ECED"/>
                    </a:solidFill>
                  </a:tcPr>
                </a:tc>
                <a:tc>
                  <a:txBody>
                    <a:bodyPr/>
                    <a:lstStyle/>
                    <a:p>
                      <a:r>
                        <a:rPr lang="en-US" altLang="zh-CN" dirty="0"/>
                        <a:t>11’</a:t>
                      </a:r>
                      <a:endParaRPr lang="zh-CN" altLang="en-US" dirty="0"/>
                    </a:p>
                  </a:txBody>
                  <a:tcPr>
                    <a:solidFill>
                      <a:srgbClr val="D8ECED"/>
                    </a:solidFill>
                  </a:tcPr>
                </a:tc>
                <a:tc>
                  <a:txBody>
                    <a:bodyPr/>
                    <a:lstStyle/>
                    <a:p>
                      <a:r>
                        <a:rPr lang="en-US" altLang="zh-CN" dirty="0"/>
                        <a:t>12’</a:t>
                      </a:r>
                      <a:endParaRPr lang="zh-CN" altLang="en-US" dirty="0"/>
                    </a:p>
                  </a:txBody>
                  <a:tcPr>
                    <a:solidFill>
                      <a:srgbClr val="D8ECED"/>
                    </a:solidFill>
                  </a:tcPr>
                </a:tc>
              </a:tr>
            </a:tbl>
          </a:graphicData>
        </a:graphic>
      </p:graphicFrame>
      <p:sp>
        <p:nvSpPr>
          <p:cNvPr id="7" name="文本框 6"/>
          <p:cNvSpPr txBox="1"/>
          <p:nvPr/>
        </p:nvSpPr>
        <p:spPr>
          <a:xfrm>
            <a:off x="3695700" y="2302493"/>
            <a:ext cx="5248275" cy="615553"/>
          </a:xfrm>
          <a:prstGeom prst="rect">
            <a:avLst/>
          </a:prstGeom>
          <a:noFill/>
        </p:spPr>
        <p:txBody>
          <a:bodyPr wrap="square" rtlCol="0">
            <a:spAutoFit/>
          </a:bodyPr>
          <a:lstStyle/>
          <a:p>
            <a:r>
              <a:rPr lang="zh-CN" altLang="zh-CN" sz="1600" dirty="0"/>
              <a:t>表</a:t>
            </a:r>
            <a:r>
              <a:rPr lang="en-US" altLang="zh-CN" sz="1600" dirty="0"/>
              <a:t>3-1 </a:t>
            </a:r>
            <a:r>
              <a:rPr lang="zh-CN" altLang="zh-CN" sz="1600" dirty="0"/>
              <a:t>在不同条件下保持姿势的时间（苏联马努依连柯）</a:t>
            </a:r>
            <a:endParaRPr lang="zh-CN" altLang="zh-CN" sz="1600" dirty="0"/>
          </a:p>
          <a:p>
            <a:endParaRPr lang="zh-CN" altLang="en-US" dirty="0"/>
          </a:p>
        </p:txBody>
      </p:sp>
      <p:sp>
        <p:nvSpPr>
          <p:cNvPr id="9" name="矩形: 圆角 8"/>
          <p:cNvSpPr/>
          <p:nvPr/>
        </p:nvSpPr>
        <p:spPr>
          <a:xfrm>
            <a:off x="447675" y="4235080"/>
            <a:ext cx="11287125" cy="2041895"/>
          </a:xfrm>
          <a:prstGeom prst="round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66725" y="4235080"/>
            <a:ext cx="11258550" cy="2056332"/>
          </a:xfrm>
          <a:prstGeom prst="rect">
            <a:avLst/>
          </a:prstGeom>
        </p:spPr>
        <p:txBody>
          <a:bodyPr wrap="square">
            <a:spAutoFit/>
          </a:bodyPr>
          <a:lstStyle/>
          <a:p>
            <a:pPr indent="269875" algn="just">
              <a:lnSpc>
                <a:spcPts val="1660"/>
              </a:lnSpc>
              <a:spcAft>
                <a:spcPts val="0"/>
              </a:spcAft>
            </a:pPr>
            <a:r>
              <a:rPr lang="zh-CN" altLang="zh-CN" dirty="0">
                <a:latin typeface="Calibri" panose="020F0502020204030204" charset="0"/>
                <a:ea typeface="宋体" panose="02010600030101010101" pitchFamily="2" charset="-122"/>
                <a:cs typeface="Times New Roman" panose="02020603050405020304" pitchFamily="18" charset="0"/>
              </a:rPr>
              <a:t>【</a:t>
            </a:r>
            <a:r>
              <a:rPr lang="zh-CN" altLang="zh-CN" b="1" dirty="0">
                <a:latin typeface="Calibri" panose="020F0502020204030204" charset="0"/>
                <a:ea typeface="宋体" panose="02010600030101010101" pitchFamily="2" charset="-122"/>
                <a:cs typeface="Times New Roman" panose="02020603050405020304" pitchFamily="18" charset="0"/>
              </a:rPr>
              <a:t>阅读卡片</a:t>
            </a:r>
            <a:r>
              <a:rPr lang="zh-CN" altLang="zh-CN" dirty="0">
                <a:latin typeface="Calibri" panose="020F0502020204030204" charset="0"/>
                <a:ea typeface="宋体" panose="02010600030101010101" pitchFamily="2" charset="-122"/>
                <a:cs typeface="Times New Roman" panose="02020603050405020304" pitchFamily="18" charset="0"/>
              </a:rPr>
              <a:t>】</a:t>
            </a:r>
            <a:endParaRPr lang="zh-CN" altLang="zh-CN" dirty="0">
              <a:latin typeface="Calibri" panose="020F0502020204030204" charset="0"/>
              <a:ea typeface="宋体" panose="02010600030101010101" pitchFamily="2" charset="-122"/>
              <a:cs typeface="Times New Roman" panose="02020603050405020304" pitchFamily="18" charset="0"/>
            </a:endParaRPr>
          </a:p>
          <a:p>
            <a:pPr indent="269875" algn="ctr">
              <a:lnSpc>
                <a:spcPts val="1660"/>
              </a:lnSpc>
              <a:spcAft>
                <a:spcPts val="0"/>
              </a:spcAft>
            </a:pP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游戏与幼儿扩散性思维关系的实验</a:t>
            </a:r>
            <a:endParaRPr lang="zh-CN" altLang="zh-CN" dirty="0">
              <a:solidFill>
                <a:schemeClr val="bg1"/>
              </a:solidFill>
              <a:latin typeface="Calibri" panose="020F0502020204030204" charset="0"/>
              <a:ea typeface="宋体" panose="02010600030101010101" pitchFamily="2" charset="-122"/>
              <a:cs typeface="Times New Roman" panose="02020603050405020304" pitchFamily="18" charset="0"/>
            </a:endParaRPr>
          </a:p>
          <a:p>
            <a:pPr indent="269875" algn="just">
              <a:lnSpc>
                <a:spcPts val="1660"/>
              </a:lnSpc>
              <a:spcAft>
                <a:spcPts val="0"/>
              </a:spcAft>
            </a:pPr>
            <a:r>
              <a:rPr lang="en-US" altLang="zh-CN" dirty="0" err="1">
                <a:solidFill>
                  <a:schemeClr val="bg1"/>
                </a:solidFill>
                <a:latin typeface="楷体" panose="02010609060101010101" pitchFamily="49" charset="-122"/>
                <a:ea typeface="宋体" panose="02010600030101010101" pitchFamily="2" charset="-122"/>
                <a:cs typeface="Times New Roman" panose="02020603050405020304" pitchFamily="18" charset="0"/>
              </a:rPr>
              <a:t>Dansky</a:t>
            </a:r>
            <a:r>
              <a:rPr lang="en-US" altLang="zh-CN" dirty="0">
                <a:solidFill>
                  <a:schemeClr val="bg1"/>
                </a:solidFill>
                <a:latin typeface="楷体" panose="02010609060101010101" pitchFamily="49" charset="-122"/>
                <a:ea typeface="宋体" panose="02010600030101010101" pitchFamily="2" charset="-122"/>
                <a:cs typeface="Times New Roman" panose="02020603050405020304" pitchFamily="18" charset="0"/>
              </a:rPr>
              <a:t> &amp; Silverman</a:t>
            </a: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在</a:t>
            </a:r>
            <a:r>
              <a:rPr lang="en-US" altLang="zh-CN" dirty="0">
                <a:solidFill>
                  <a:schemeClr val="bg1"/>
                </a:solidFill>
                <a:latin typeface="Calibri" panose="020F0502020204030204" charset="0"/>
                <a:ea typeface="楷体" panose="02010609060101010101" pitchFamily="49" charset="-122"/>
                <a:cs typeface="Times New Roman" panose="02020603050405020304" pitchFamily="18" charset="0"/>
              </a:rPr>
              <a:t>1973 </a:t>
            </a: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年，首次就游戏对幼儿扩散性思维流畅性发展的作用进行了研究。他们将</a:t>
            </a:r>
            <a:r>
              <a:rPr lang="en-US" altLang="zh-CN" dirty="0">
                <a:solidFill>
                  <a:schemeClr val="bg1"/>
                </a:solidFill>
                <a:latin typeface="Calibri" panose="020F0502020204030204" charset="0"/>
                <a:ea typeface="楷体" panose="02010609060101010101" pitchFamily="49" charset="-122"/>
                <a:cs typeface="Times New Roman" panose="02020603050405020304" pitchFamily="18" charset="0"/>
              </a:rPr>
              <a:t>45 </a:t>
            </a: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岁的幼儿分成三组，即游戏条件组、模仿条件组和绘条件组</a:t>
            </a:r>
            <a:r>
              <a:rPr lang="en-US" altLang="zh-CN" dirty="0">
                <a:solidFill>
                  <a:schemeClr val="bg1"/>
                </a:solidFill>
                <a:latin typeface="Calibri" panose="020F0502020204030204" charset="0"/>
                <a:ea typeface="楷体" panose="02010609060101010101" pitchFamily="49" charset="-122"/>
                <a:cs typeface="Times New Roman" panose="02020603050405020304" pitchFamily="18" charset="0"/>
              </a:rPr>
              <a:t>(</a:t>
            </a: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中立条件组</a:t>
            </a:r>
            <a:r>
              <a:rPr lang="en-US" altLang="zh-CN" dirty="0">
                <a:solidFill>
                  <a:schemeClr val="bg1"/>
                </a:solidFill>
                <a:latin typeface="Calibri" panose="020F0502020204030204" charset="0"/>
                <a:ea typeface="楷体" panose="02010609060101010101" pitchFamily="49" charset="-122"/>
                <a:cs typeface="Times New Roman" panose="02020603050405020304" pitchFamily="18" charset="0"/>
              </a:rPr>
              <a:t>)</a:t>
            </a: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。在对三组被试进行</a:t>
            </a:r>
            <a:r>
              <a:rPr lang="en-US" altLang="zh-CN" dirty="0">
                <a:solidFill>
                  <a:schemeClr val="bg1"/>
                </a:solidFill>
                <a:latin typeface="Calibri" panose="020F0502020204030204" charset="0"/>
                <a:ea typeface="楷体" panose="02010609060101010101" pitchFamily="49" charset="-122"/>
                <a:cs typeface="Times New Roman" panose="02020603050405020304" pitchFamily="18" charset="0"/>
              </a:rPr>
              <a:t>10 </a:t>
            </a: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分钟的实验处理之后，实验者对三组被试就日常生活用品的用途进行了测试。结果发现，不论是在标准用途的反应方面，还是在非标准用途的反，应方面，游戏条件组被试的得分都明显高于模仿条件组和绘画备件组。两年之后</a:t>
            </a:r>
            <a:r>
              <a:rPr lang="en-US" altLang="zh-CN" dirty="0">
                <a:solidFill>
                  <a:schemeClr val="bg1"/>
                </a:solidFill>
                <a:latin typeface="Calibri" panose="020F0502020204030204" charset="0"/>
                <a:ea typeface="楷体" panose="02010609060101010101" pitchFamily="49" charset="-122"/>
                <a:cs typeface="Times New Roman" panose="02020603050405020304" pitchFamily="18" charset="0"/>
              </a:rPr>
              <a:t> </a:t>
            </a:r>
            <a:r>
              <a:rPr lang="en-US" altLang="zh-CN" dirty="0" err="1">
                <a:solidFill>
                  <a:schemeClr val="bg1"/>
                </a:solidFill>
                <a:latin typeface="Calibri" panose="020F0502020204030204" charset="0"/>
                <a:ea typeface="楷体" panose="02010609060101010101" pitchFamily="49" charset="-122"/>
                <a:cs typeface="Times New Roman" panose="02020603050405020304" pitchFamily="18" charset="0"/>
              </a:rPr>
              <a:t>Dansky</a:t>
            </a:r>
            <a:r>
              <a:rPr lang="en-US" altLang="zh-CN" dirty="0">
                <a:solidFill>
                  <a:schemeClr val="bg1"/>
                </a:solidFill>
                <a:latin typeface="Calibri" panose="020F0502020204030204" charset="0"/>
                <a:ea typeface="楷体" panose="02010609060101010101" pitchFamily="49" charset="-122"/>
                <a:cs typeface="Times New Roman" panose="02020603050405020304" pitchFamily="18" charset="0"/>
              </a:rPr>
              <a:t> &amp; Silverman (1975 </a:t>
            </a: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年</a:t>
            </a:r>
            <a:r>
              <a:rPr lang="en-US" altLang="zh-CN" dirty="0">
                <a:solidFill>
                  <a:schemeClr val="bg1"/>
                </a:solidFill>
                <a:latin typeface="Calibri" panose="020F0502020204030204" charset="0"/>
                <a:ea typeface="楷体" panose="02010609060101010101" pitchFamily="49" charset="-122"/>
                <a:cs typeface="Times New Roman" panose="02020603050405020304" pitchFamily="18" charset="0"/>
              </a:rPr>
              <a:t>)</a:t>
            </a: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又就游戏对幼儿扩敢性思雏的流畅性发展的一般作用进行了研究。结果发现，游戏条件组的被试对未玩过物品的用途的反应，也明显好于其他条件组</a:t>
            </a:r>
            <a:r>
              <a:rPr lang="en-US" altLang="zh-CN" dirty="0">
                <a:solidFill>
                  <a:schemeClr val="bg1"/>
                </a:solidFill>
                <a:latin typeface="Calibri" panose="020F0502020204030204" charset="0"/>
                <a:ea typeface="楷体" panose="02010609060101010101" pitchFamily="49" charset="-122"/>
                <a:cs typeface="Times New Roman" panose="02020603050405020304" pitchFamily="18" charset="0"/>
              </a:rPr>
              <a:t>(</a:t>
            </a: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模仿条件组和课题条件组</a:t>
            </a:r>
            <a:r>
              <a:rPr lang="en-US" altLang="zh-CN" dirty="0">
                <a:solidFill>
                  <a:schemeClr val="bg1"/>
                </a:solidFill>
                <a:latin typeface="Calibri" panose="020F0502020204030204" charset="0"/>
                <a:ea typeface="楷体" panose="02010609060101010101" pitchFamily="49" charset="-122"/>
                <a:cs typeface="Times New Roman" panose="02020603050405020304" pitchFamily="18" charset="0"/>
              </a:rPr>
              <a:t>)</a:t>
            </a: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。由此，他们得出结论</a:t>
            </a:r>
            <a:r>
              <a:rPr lang="en-US" altLang="zh-CN" dirty="0">
                <a:solidFill>
                  <a:schemeClr val="bg1"/>
                </a:solidFill>
                <a:latin typeface="Calibri" panose="020F0502020204030204" charset="0"/>
                <a:ea typeface="楷体" panose="02010609060101010101" pitchFamily="49" charset="-122"/>
                <a:cs typeface="Times New Roman" panose="02020603050405020304" pitchFamily="18" charset="0"/>
              </a:rPr>
              <a:t>:</a:t>
            </a: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与这些物品是否在游戏中玩过无关，游戏有助于引发出多样性联想的态度及其心理结构的形成与发展。</a:t>
            </a:r>
            <a:endParaRPr lang="zh-CN" altLang="zh-CN" dirty="0">
              <a:solidFill>
                <a:schemeClr val="bg1"/>
              </a:solidFill>
              <a:latin typeface="Calibri" panose="020F0502020204030204" charset="0"/>
              <a:ea typeface="宋体" panose="02010600030101010101" pitchFamily="2"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569585" y="2942636"/>
            <a:ext cx="4702820" cy="984431"/>
            <a:chOff x="8542" y="5984"/>
            <a:chExt cx="7635" cy="652"/>
          </a:xfrm>
        </p:grpSpPr>
        <p:sp>
          <p:nvSpPr>
            <p:cNvPr id="26" name="矩形: 圆角 25"/>
            <p:cNvSpPr/>
            <p:nvPr/>
          </p:nvSpPr>
          <p:spPr>
            <a:xfrm>
              <a:off x="8542" y="5984"/>
              <a:ext cx="7635" cy="64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9289" y="5984"/>
              <a:ext cx="6141" cy="652"/>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lang="en-US" altLang="zh-CN" sz="3200" b="1" noProof="1">
                  <a:solidFill>
                    <a:schemeClr val="bg1"/>
                  </a:solidFill>
                  <a:latin typeface="微软雅黑 Light" panose="020B0502040204020203" pitchFamily="34" charset="-122"/>
                  <a:ea typeface="微软雅黑 Light" panose="020B0502040204020203" pitchFamily="34" charset="-122"/>
                  <a:sym typeface="微软雅黑" panose="020B0503020204020204" charset="-122"/>
                </a:rPr>
                <a:t>2</a:t>
              </a:r>
              <a:r>
                <a:rPr kumimoji="0" lang="en-US" altLang="zh-CN"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.2  </a:t>
              </a:r>
              <a:r>
                <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游戏在幼儿园课程实践中的地位</a:t>
              </a:r>
              <a:endPar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05435" y="683833"/>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dirty="0">
                <a:solidFill>
                  <a:schemeClr val="tx1">
                    <a:lumMod val="85000"/>
                    <a:lumOff val="15000"/>
                  </a:schemeClr>
                </a:solidFill>
              </a:rPr>
              <a:t>地位</a:t>
            </a:r>
            <a:endParaRPr lang="zh-CN" altLang="en-US" sz="3200" dirty="0">
              <a:solidFill>
                <a:schemeClr val="tx1">
                  <a:lumMod val="85000"/>
                  <a:lumOff val="15000"/>
                </a:schemeClr>
              </a:solidFill>
            </a:endParaRPr>
          </a:p>
        </p:txBody>
      </p:sp>
      <p:sp>
        <p:nvSpPr>
          <p:cNvPr id="2" name="文本框 1"/>
          <p:cNvSpPr txBox="1"/>
          <p:nvPr/>
        </p:nvSpPr>
        <p:spPr>
          <a:xfrm>
            <a:off x="1245870" y="2294890"/>
            <a:ext cx="640080" cy="368300"/>
          </a:xfrm>
          <a:prstGeom prst="rect">
            <a:avLst/>
          </a:prstGeom>
          <a:noFill/>
        </p:spPr>
        <p:txBody>
          <a:bodyPr wrap="none" rtlCol="0">
            <a:spAutoFit/>
          </a:bodyPr>
          <a:p>
            <a:r>
              <a:rPr lang="zh-CN" altLang="en-US"/>
              <a:t>地位</a:t>
            </a:r>
            <a:endParaRPr lang="zh-CN" altLang="en-US"/>
          </a:p>
        </p:txBody>
      </p:sp>
      <p:sp>
        <p:nvSpPr>
          <p:cNvPr id="4" name="左大括号 3"/>
          <p:cNvSpPr/>
          <p:nvPr/>
        </p:nvSpPr>
        <p:spPr>
          <a:xfrm>
            <a:off x="2084705" y="1336040"/>
            <a:ext cx="75565" cy="2286000"/>
          </a:xfrm>
          <a:prstGeom prst="leftBrace">
            <a:avLst/>
          </a:prstGeom>
          <a:noFill/>
          <a:ln>
            <a:solidFill>
              <a:srgbClr val="56C0C1"/>
            </a:solidFill>
          </a:ln>
          <a:extLst>
            <a:ext uri="{909E8E84-426E-40DD-AFC4-6F175D3DCCD1}">
              <a14:hiddenFill xmlns:a14="http://schemas.microsoft.com/office/drawing/2010/main">
                <a:solidFill>
                  <a:srgbClr val="56C0C1"/>
                </a:solidFill>
              </a14:hiddenFill>
            </a:ext>
          </a:extLst>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6" name="文本框 5"/>
          <p:cNvSpPr txBox="1"/>
          <p:nvPr/>
        </p:nvSpPr>
        <p:spPr>
          <a:xfrm>
            <a:off x="2396490" y="1148080"/>
            <a:ext cx="2837815" cy="368300"/>
          </a:xfrm>
          <a:prstGeom prst="rect">
            <a:avLst/>
          </a:prstGeom>
          <a:noFill/>
        </p:spPr>
        <p:txBody>
          <a:bodyPr wrap="square" rtlCol="0" anchor="t">
            <a:spAutoFit/>
          </a:bodyPr>
          <a:p>
            <a:r>
              <a:rPr lang="zh-CN" altLang="en-US"/>
              <a:t>幼儿园以游戏为基本活动</a:t>
            </a:r>
            <a:endParaRPr lang="zh-CN" altLang="en-US"/>
          </a:p>
        </p:txBody>
      </p:sp>
      <p:sp>
        <p:nvSpPr>
          <p:cNvPr id="7" name="文本框 6"/>
          <p:cNvSpPr txBox="1"/>
          <p:nvPr/>
        </p:nvSpPr>
        <p:spPr>
          <a:xfrm>
            <a:off x="2395855" y="2156460"/>
            <a:ext cx="2540000" cy="645160"/>
          </a:xfrm>
          <a:prstGeom prst="rect">
            <a:avLst/>
          </a:prstGeom>
          <a:noFill/>
        </p:spPr>
        <p:txBody>
          <a:bodyPr wrap="square" rtlCol="0" anchor="t">
            <a:spAutoFit/>
          </a:bodyPr>
          <a:p>
            <a:r>
              <a:rPr lang="zh-CN" altLang="en-US"/>
              <a:t>游戏是对幼儿进行全面发展教育的重要形式</a:t>
            </a:r>
            <a:endParaRPr lang="zh-CN" altLang="en-US"/>
          </a:p>
        </p:txBody>
      </p:sp>
      <p:sp>
        <p:nvSpPr>
          <p:cNvPr id="8" name="文本框 7"/>
          <p:cNvSpPr txBox="1"/>
          <p:nvPr/>
        </p:nvSpPr>
        <p:spPr>
          <a:xfrm>
            <a:off x="2396490" y="3245485"/>
            <a:ext cx="2540000" cy="645160"/>
          </a:xfrm>
          <a:prstGeom prst="rect">
            <a:avLst/>
          </a:prstGeom>
          <a:noFill/>
        </p:spPr>
        <p:txBody>
          <a:bodyPr wrap="square" rtlCol="0" anchor="t">
            <a:spAutoFit/>
          </a:bodyPr>
          <a:p>
            <a:r>
              <a:rPr lang="zh-CN" altLang="en-US"/>
              <a:t>游戏有利于幼儿园课程各学科的整合</a:t>
            </a:r>
            <a:endParaRPr lang="zh-CN" altLang="en-US"/>
          </a:p>
        </p:txBody>
      </p:sp>
      <p:sp>
        <p:nvSpPr>
          <p:cNvPr id="10" name="圆角矩形 9"/>
          <p:cNvSpPr/>
          <p:nvPr/>
        </p:nvSpPr>
        <p:spPr>
          <a:xfrm>
            <a:off x="6207760" y="743585"/>
            <a:ext cx="4413250" cy="3418840"/>
          </a:xfrm>
          <a:prstGeom prst="round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6232525" y="747395"/>
            <a:ext cx="4388485" cy="3415030"/>
          </a:xfrm>
          <a:prstGeom prst="rect">
            <a:avLst/>
          </a:prstGeom>
          <a:noFill/>
        </p:spPr>
        <p:txBody>
          <a:bodyPr wrap="square" rtlCol="0" anchor="t">
            <a:spAutoFit/>
          </a:bodyPr>
          <a:p>
            <a:r>
              <a:rPr lang="zh-CN" altLang="en-US"/>
              <a:t>【案例3-11】                           </a:t>
            </a:r>
            <a:endParaRPr lang="zh-CN" altLang="en-US"/>
          </a:p>
          <a:p>
            <a:pPr indent="457200" fontAlgn="auto"/>
            <a:r>
              <a:rPr lang="zh-CN" altLang="en-US">
                <a:solidFill>
                  <a:srgbClr val="F9F7F8"/>
                </a:solidFill>
                <a:latin typeface="楷体" panose="02010609060101010101" pitchFamily="49" charset="-122"/>
                <a:ea typeface="楷体" panose="02010609060101010101" pitchFamily="49" charset="-122"/>
              </a:rPr>
              <a:t>大班超市主题的角色游戏，吸引了很多幼儿参与，幼儿自选购物的热情始终不减。和以前游戏不同的是，教师陈列在货架上的商品标上了汉字和数字，说明了该商品的名称和价格。于是，超市游戏的环节中就自然渗透了对汉字和数字的辨认。幼儿选商品时，会念念商品上标出的汉字和数字，了解商品的名称和价格；买多样商品的幼儿还算起了加法运算来计算商品的总价。同时，钱和收银机等材料的提供使更多的游戏者参与了加减运算活动。</a:t>
            </a:r>
            <a:endParaRPr lang="zh-CN" altLang="en-US">
              <a:solidFill>
                <a:srgbClr val="F9F7F8"/>
              </a:solidFill>
              <a:latin typeface="楷体" panose="02010609060101010101" pitchFamily="49" charset="-122"/>
              <a:ea typeface="楷体" panose="02010609060101010101" pitchFamily="49" charset="-122"/>
            </a:endParaRPr>
          </a:p>
        </p:txBody>
      </p:sp>
      <p:pic>
        <p:nvPicPr>
          <p:cNvPr id="11" name="图片 10" descr="timgVJRDFMJ9"/>
          <p:cNvPicPr>
            <a:picLocks noChangeAspect="1"/>
          </p:cNvPicPr>
          <p:nvPr/>
        </p:nvPicPr>
        <p:blipFill>
          <a:blip r:embed="rId1"/>
          <a:srcRect t="65553"/>
          <a:stretch>
            <a:fillRect/>
          </a:stretch>
        </p:blipFill>
        <p:spPr>
          <a:xfrm>
            <a:off x="2020570" y="4271645"/>
            <a:ext cx="8379460" cy="21532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48285" y="307340"/>
            <a:ext cx="4580890" cy="640080"/>
            <a:chOff x="391" y="484"/>
            <a:chExt cx="7214" cy="1008"/>
          </a:xfrm>
        </p:grpSpPr>
        <p:sp>
          <p:nvSpPr>
            <p:cNvPr id="5" name="文本框 4"/>
            <p:cNvSpPr txBox="1"/>
            <p:nvPr/>
          </p:nvSpPr>
          <p:spPr>
            <a:xfrm>
              <a:off x="1653" y="484"/>
              <a:ext cx="5952" cy="10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rPr>
                <a:t>总结</a:t>
              </a:r>
              <a:endParaRPr lang="zh-CN" altLang="en-US" sz="3200">
                <a:solidFill>
                  <a:schemeClr val="tx1">
                    <a:lumMod val="85000"/>
                    <a:lumOff val="15000"/>
                  </a:schemeClr>
                </a:solidFill>
              </a:endParaRPr>
            </a:p>
          </p:txBody>
        </p:sp>
        <p:sp>
          <p:nvSpPr>
            <p:cNvPr id="4" name="矩形 3"/>
            <p:cNvSpPr/>
            <p:nvPr/>
          </p:nvSpPr>
          <p:spPr>
            <a:xfrm>
              <a:off x="391" y="803"/>
              <a:ext cx="1262" cy="31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 name="图片 1" descr="新媒体营销推广创意合辑7"/>
          <p:cNvPicPr>
            <a:picLocks noChangeAspect="1"/>
          </p:cNvPicPr>
          <p:nvPr/>
        </p:nvPicPr>
        <p:blipFill>
          <a:blip r:embed="rId1"/>
          <a:stretch>
            <a:fillRect/>
          </a:stretch>
        </p:blipFill>
        <p:spPr>
          <a:xfrm>
            <a:off x="1066800" y="1469390"/>
            <a:ext cx="10058400" cy="3918585"/>
          </a:xfrm>
          <a:prstGeom prst="rect">
            <a:avLst/>
          </a:prstGeom>
        </p:spPr>
      </p:pic>
    </p:spTree>
    <p:custDataLst>
      <p:tags r:id="rId2"/>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圆角 25"/>
          <p:cNvSpPr/>
          <p:nvPr/>
        </p:nvSpPr>
        <p:spPr>
          <a:xfrm>
            <a:off x="5424473" y="4012295"/>
            <a:ext cx="4848255" cy="409378"/>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5898691" y="4063095"/>
            <a:ext cx="3899819" cy="307777"/>
          </a:xfrm>
          <a:prstGeom prst="rect">
            <a:avLst/>
          </a:prstGeom>
          <a:noFill/>
        </p:spPr>
        <p:txBody>
          <a:bodyPr wrap="square" lIns="0" tIns="0" rIns="0" bIns="0" rtlCol="0">
            <a:spAutoFit/>
            <a:scene3d>
              <a:camera prst="orthographicFront"/>
              <a:lightRig rig="threePt" dir="t"/>
            </a:scene3d>
          </a:bodyPr>
          <a:lstStyle/>
          <a:p>
            <a:pPr marL="0" marR="0" lvl="0" indent="0" algn="dist" defTabSz="914400" rtl="0" eaLnBrk="1" fontAlgn="base"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幼儿园课程中游戏的分类</a:t>
            </a:r>
            <a:endParaRPr kumimoji="0" lang="zh-CN" altLang="zh-CN" sz="2000" b="0"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sp>
        <p:nvSpPr>
          <p:cNvPr id="14" name="TextBox 25"/>
          <p:cNvSpPr txBox="1"/>
          <p:nvPr/>
        </p:nvSpPr>
        <p:spPr>
          <a:xfrm flipH="1">
            <a:off x="6283461" y="2281440"/>
            <a:ext cx="3130281" cy="1107996"/>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lang="en-US" altLang="zh-CN" sz="7200" noProof="1">
                <a:solidFill>
                  <a:schemeClr val="tx1">
                    <a:lumMod val="85000"/>
                    <a:lumOff val="15000"/>
                  </a:schemeClr>
                </a:solidFill>
                <a:latin typeface="微软雅黑 Light" panose="020B0502040204020203" pitchFamily="34" charset="-122"/>
                <a:ea typeface="微软雅黑 Light" panose="020B0502040204020203" pitchFamily="34" charset="-122"/>
                <a:sym typeface="微软雅黑" panose="020B0503020204020204" charset="-122"/>
              </a:rPr>
              <a:t>PART 3</a:t>
            </a:r>
            <a:endParaRPr kumimoji="0" lang="zh-CN" altLang="zh-CN" sz="7200" b="0" i="0" u="none" strike="noStrike" kern="1200" cap="none" spc="0" normalizeH="0" baseline="0" noProof="1">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sym typeface="微软雅黑" panose="020B0503020204020204" charset="-122"/>
            </a:endParaRPr>
          </a:p>
        </p:txBody>
      </p:sp>
      <p:grpSp>
        <p:nvGrpSpPr>
          <p:cNvPr id="16" name="组合 15"/>
          <p:cNvGrpSpPr/>
          <p:nvPr/>
        </p:nvGrpSpPr>
        <p:grpSpPr>
          <a:xfrm>
            <a:off x="7457664" y="3757065"/>
            <a:ext cx="781875" cy="73335"/>
            <a:chOff x="5488178" y="3579021"/>
            <a:chExt cx="1245351" cy="116805"/>
          </a:xfrm>
          <a:solidFill>
            <a:schemeClr val="tx1">
              <a:lumMod val="85000"/>
              <a:lumOff val="15000"/>
            </a:schemeClr>
          </a:solidFill>
        </p:grpSpPr>
        <p:sp>
          <p:nvSpPr>
            <p:cNvPr id="17" name="椭圆 16"/>
            <p:cNvSpPr/>
            <p:nvPr/>
          </p:nvSpPr>
          <p:spPr>
            <a:xfrm>
              <a:off x="5488178"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18" name="椭圆 17"/>
            <p:cNvSpPr/>
            <p:nvPr/>
          </p:nvSpPr>
          <p:spPr>
            <a:xfrm>
              <a:off x="5713887"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19" name="椭圆 18"/>
            <p:cNvSpPr/>
            <p:nvPr/>
          </p:nvSpPr>
          <p:spPr>
            <a:xfrm>
              <a:off x="5939596"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0" name="椭圆 19"/>
            <p:cNvSpPr/>
            <p:nvPr/>
          </p:nvSpPr>
          <p:spPr>
            <a:xfrm>
              <a:off x="6165305"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1" name="椭圆 20"/>
            <p:cNvSpPr/>
            <p:nvPr/>
          </p:nvSpPr>
          <p:spPr>
            <a:xfrm>
              <a:off x="639101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2" name="椭圆 21"/>
            <p:cNvSpPr/>
            <p:nvPr/>
          </p:nvSpPr>
          <p:spPr>
            <a:xfrm>
              <a:off x="661672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hecked_158820"/>
          <p:cNvSpPr>
            <a:spLocks noChangeAspect="1"/>
          </p:cNvSpPr>
          <p:nvPr/>
        </p:nvSpPr>
        <p:spPr bwMode="auto">
          <a:xfrm>
            <a:off x="6580820" y="3889716"/>
            <a:ext cx="556895" cy="347550"/>
          </a:xfrm>
          <a:custGeom>
            <a:avLst/>
            <a:gdLst>
              <a:gd name="connsiteX0" fmla="*/ 474670 w 607639"/>
              <a:gd name="connsiteY0" fmla="*/ 246434 h 379219"/>
              <a:gd name="connsiteX1" fmla="*/ 474670 w 607639"/>
              <a:gd name="connsiteY1" fmla="*/ 360199 h 379219"/>
              <a:gd name="connsiteX2" fmla="*/ 588592 w 607639"/>
              <a:gd name="connsiteY2" fmla="*/ 360199 h 379219"/>
              <a:gd name="connsiteX3" fmla="*/ 588592 w 607639"/>
              <a:gd name="connsiteY3" fmla="*/ 246434 h 379219"/>
              <a:gd name="connsiteX4" fmla="*/ 246814 w 607639"/>
              <a:gd name="connsiteY4" fmla="*/ 246434 h 379219"/>
              <a:gd name="connsiteX5" fmla="*/ 246814 w 607639"/>
              <a:gd name="connsiteY5" fmla="*/ 360199 h 379219"/>
              <a:gd name="connsiteX6" fmla="*/ 360736 w 607639"/>
              <a:gd name="connsiteY6" fmla="*/ 360199 h 379219"/>
              <a:gd name="connsiteX7" fmla="*/ 360736 w 607639"/>
              <a:gd name="connsiteY7" fmla="*/ 246434 h 379219"/>
              <a:gd name="connsiteX8" fmla="*/ 18958 w 607639"/>
              <a:gd name="connsiteY8" fmla="*/ 246434 h 379219"/>
              <a:gd name="connsiteX9" fmla="*/ 18958 w 607639"/>
              <a:gd name="connsiteY9" fmla="*/ 360199 h 379219"/>
              <a:gd name="connsiteX10" fmla="*/ 132880 w 607639"/>
              <a:gd name="connsiteY10" fmla="*/ 360199 h 379219"/>
              <a:gd name="connsiteX11" fmla="*/ 132880 w 607639"/>
              <a:gd name="connsiteY11" fmla="*/ 246434 h 379219"/>
              <a:gd name="connsiteX12" fmla="*/ 455712 w 607639"/>
              <a:gd name="connsiteY12" fmla="*/ 227503 h 379219"/>
              <a:gd name="connsiteX13" fmla="*/ 607639 w 607639"/>
              <a:gd name="connsiteY13" fmla="*/ 227503 h 379219"/>
              <a:gd name="connsiteX14" fmla="*/ 607639 w 607639"/>
              <a:gd name="connsiteY14" fmla="*/ 379219 h 379219"/>
              <a:gd name="connsiteX15" fmla="*/ 455712 w 607639"/>
              <a:gd name="connsiteY15" fmla="*/ 379219 h 379219"/>
              <a:gd name="connsiteX16" fmla="*/ 227856 w 607639"/>
              <a:gd name="connsiteY16" fmla="*/ 227503 h 379219"/>
              <a:gd name="connsiteX17" fmla="*/ 379783 w 607639"/>
              <a:gd name="connsiteY17" fmla="*/ 227503 h 379219"/>
              <a:gd name="connsiteX18" fmla="*/ 379783 w 607639"/>
              <a:gd name="connsiteY18" fmla="*/ 379219 h 379219"/>
              <a:gd name="connsiteX19" fmla="*/ 227856 w 607639"/>
              <a:gd name="connsiteY19" fmla="*/ 379219 h 379219"/>
              <a:gd name="connsiteX20" fmla="*/ 0 w 607639"/>
              <a:gd name="connsiteY20" fmla="*/ 227503 h 379219"/>
              <a:gd name="connsiteX21" fmla="*/ 151927 w 607639"/>
              <a:gd name="connsiteY21" fmla="*/ 227503 h 379219"/>
              <a:gd name="connsiteX22" fmla="*/ 151927 w 607639"/>
              <a:gd name="connsiteY22" fmla="*/ 379219 h 379219"/>
              <a:gd name="connsiteX23" fmla="*/ 0 w 607639"/>
              <a:gd name="connsiteY23" fmla="*/ 379219 h 379219"/>
              <a:gd name="connsiteX24" fmla="*/ 474670 w 607639"/>
              <a:gd name="connsiteY24" fmla="*/ 18931 h 379219"/>
              <a:gd name="connsiteX25" fmla="*/ 474670 w 607639"/>
              <a:gd name="connsiteY25" fmla="*/ 132696 h 379219"/>
              <a:gd name="connsiteX26" fmla="*/ 588592 w 607639"/>
              <a:gd name="connsiteY26" fmla="*/ 132696 h 379219"/>
              <a:gd name="connsiteX27" fmla="*/ 588592 w 607639"/>
              <a:gd name="connsiteY27" fmla="*/ 18931 h 379219"/>
              <a:gd name="connsiteX28" fmla="*/ 246814 w 607639"/>
              <a:gd name="connsiteY28" fmla="*/ 18931 h 379219"/>
              <a:gd name="connsiteX29" fmla="*/ 246814 w 607639"/>
              <a:gd name="connsiteY29" fmla="*/ 132696 h 379219"/>
              <a:gd name="connsiteX30" fmla="*/ 360736 w 607639"/>
              <a:gd name="connsiteY30" fmla="*/ 132696 h 379219"/>
              <a:gd name="connsiteX31" fmla="*/ 360736 w 607639"/>
              <a:gd name="connsiteY31" fmla="*/ 18931 h 379219"/>
              <a:gd name="connsiteX32" fmla="*/ 18958 w 607639"/>
              <a:gd name="connsiteY32" fmla="*/ 18931 h 379219"/>
              <a:gd name="connsiteX33" fmla="*/ 18958 w 607639"/>
              <a:gd name="connsiteY33" fmla="*/ 132696 h 379219"/>
              <a:gd name="connsiteX34" fmla="*/ 132880 w 607639"/>
              <a:gd name="connsiteY34" fmla="*/ 132696 h 379219"/>
              <a:gd name="connsiteX35" fmla="*/ 132880 w 607639"/>
              <a:gd name="connsiteY35" fmla="*/ 18931 h 379219"/>
              <a:gd name="connsiteX36" fmla="*/ 455712 w 607639"/>
              <a:gd name="connsiteY36" fmla="*/ 0 h 379219"/>
              <a:gd name="connsiteX37" fmla="*/ 607639 w 607639"/>
              <a:gd name="connsiteY37" fmla="*/ 0 h 379219"/>
              <a:gd name="connsiteX38" fmla="*/ 607639 w 607639"/>
              <a:gd name="connsiteY38" fmla="*/ 151716 h 379219"/>
              <a:gd name="connsiteX39" fmla="*/ 455712 w 607639"/>
              <a:gd name="connsiteY39" fmla="*/ 151716 h 379219"/>
              <a:gd name="connsiteX40" fmla="*/ 227856 w 607639"/>
              <a:gd name="connsiteY40" fmla="*/ 0 h 379219"/>
              <a:gd name="connsiteX41" fmla="*/ 379783 w 607639"/>
              <a:gd name="connsiteY41" fmla="*/ 0 h 379219"/>
              <a:gd name="connsiteX42" fmla="*/ 379783 w 607639"/>
              <a:gd name="connsiteY42" fmla="*/ 151716 h 379219"/>
              <a:gd name="connsiteX43" fmla="*/ 227856 w 607639"/>
              <a:gd name="connsiteY43" fmla="*/ 151716 h 379219"/>
              <a:gd name="connsiteX44" fmla="*/ 0 w 607639"/>
              <a:gd name="connsiteY44" fmla="*/ 0 h 379219"/>
              <a:gd name="connsiteX45" fmla="*/ 151927 w 607639"/>
              <a:gd name="connsiteY45" fmla="*/ 0 h 379219"/>
              <a:gd name="connsiteX46" fmla="*/ 151927 w 607639"/>
              <a:gd name="connsiteY46" fmla="*/ 151716 h 379219"/>
              <a:gd name="connsiteX47" fmla="*/ 0 w 607639"/>
              <a:gd name="connsiteY47" fmla="*/ 151716 h 379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7639" h="379219">
                <a:moveTo>
                  <a:pt x="474670" y="246434"/>
                </a:moveTo>
                <a:lnTo>
                  <a:pt x="474670" y="360199"/>
                </a:lnTo>
                <a:lnTo>
                  <a:pt x="588592" y="360199"/>
                </a:lnTo>
                <a:lnTo>
                  <a:pt x="588592" y="246434"/>
                </a:lnTo>
                <a:close/>
                <a:moveTo>
                  <a:pt x="246814" y="246434"/>
                </a:moveTo>
                <a:lnTo>
                  <a:pt x="246814" y="360199"/>
                </a:lnTo>
                <a:lnTo>
                  <a:pt x="360736" y="360199"/>
                </a:lnTo>
                <a:lnTo>
                  <a:pt x="360736" y="246434"/>
                </a:lnTo>
                <a:close/>
                <a:moveTo>
                  <a:pt x="18958" y="246434"/>
                </a:moveTo>
                <a:lnTo>
                  <a:pt x="18958" y="360199"/>
                </a:lnTo>
                <a:lnTo>
                  <a:pt x="132880" y="360199"/>
                </a:lnTo>
                <a:lnTo>
                  <a:pt x="132880" y="246434"/>
                </a:lnTo>
                <a:close/>
                <a:moveTo>
                  <a:pt x="455712" y="227503"/>
                </a:moveTo>
                <a:lnTo>
                  <a:pt x="607639" y="227503"/>
                </a:lnTo>
                <a:lnTo>
                  <a:pt x="607639" y="379219"/>
                </a:lnTo>
                <a:lnTo>
                  <a:pt x="455712" y="379219"/>
                </a:lnTo>
                <a:close/>
                <a:moveTo>
                  <a:pt x="227856" y="227503"/>
                </a:moveTo>
                <a:lnTo>
                  <a:pt x="379783" y="227503"/>
                </a:lnTo>
                <a:lnTo>
                  <a:pt x="379783" y="379219"/>
                </a:lnTo>
                <a:lnTo>
                  <a:pt x="227856" y="379219"/>
                </a:lnTo>
                <a:close/>
                <a:moveTo>
                  <a:pt x="0" y="227503"/>
                </a:moveTo>
                <a:lnTo>
                  <a:pt x="151927" y="227503"/>
                </a:lnTo>
                <a:lnTo>
                  <a:pt x="151927" y="379219"/>
                </a:lnTo>
                <a:lnTo>
                  <a:pt x="0" y="379219"/>
                </a:lnTo>
                <a:close/>
                <a:moveTo>
                  <a:pt x="474670" y="18931"/>
                </a:moveTo>
                <a:lnTo>
                  <a:pt x="474670" y="132696"/>
                </a:lnTo>
                <a:lnTo>
                  <a:pt x="588592" y="132696"/>
                </a:lnTo>
                <a:lnTo>
                  <a:pt x="588592" y="18931"/>
                </a:lnTo>
                <a:close/>
                <a:moveTo>
                  <a:pt x="246814" y="18931"/>
                </a:moveTo>
                <a:lnTo>
                  <a:pt x="246814" y="132696"/>
                </a:lnTo>
                <a:lnTo>
                  <a:pt x="360736" y="132696"/>
                </a:lnTo>
                <a:lnTo>
                  <a:pt x="360736" y="18931"/>
                </a:lnTo>
                <a:close/>
                <a:moveTo>
                  <a:pt x="18958" y="18931"/>
                </a:moveTo>
                <a:lnTo>
                  <a:pt x="18958" y="132696"/>
                </a:lnTo>
                <a:lnTo>
                  <a:pt x="132880" y="132696"/>
                </a:lnTo>
                <a:lnTo>
                  <a:pt x="132880" y="18931"/>
                </a:lnTo>
                <a:close/>
                <a:moveTo>
                  <a:pt x="455712" y="0"/>
                </a:moveTo>
                <a:lnTo>
                  <a:pt x="607639" y="0"/>
                </a:lnTo>
                <a:lnTo>
                  <a:pt x="607639" y="151716"/>
                </a:lnTo>
                <a:lnTo>
                  <a:pt x="455712" y="151716"/>
                </a:lnTo>
                <a:close/>
                <a:moveTo>
                  <a:pt x="227856" y="0"/>
                </a:moveTo>
                <a:lnTo>
                  <a:pt x="379783" y="0"/>
                </a:lnTo>
                <a:lnTo>
                  <a:pt x="379783" y="151716"/>
                </a:lnTo>
                <a:lnTo>
                  <a:pt x="227856" y="151716"/>
                </a:lnTo>
                <a:close/>
                <a:moveTo>
                  <a:pt x="0" y="0"/>
                </a:moveTo>
                <a:lnTo>
                  <a:pt x="151927" y="0"/>
                </a:lnTo>
                <a:lnTo>
                  <a:pt x="151927" y="151716"/>
                </a:lnTo>
                <a:lnTo>
                  <a:pt x="0" y="151716"/>
                </a:lnTo>
                <a:close/>
              </a:path>
            </a:pathLst>
          </a:custGeom>
          <a:solidFill>
            <a:schemeClr val="bg1"/>
          </a:solidFill>
          <a:ln>
            <a:noFill/>
          </a:ln>
        </p:spPr>
        <p:txBody>
          <a:bodyPr/>
          <a:lstStyle/>
          <a:p>
            <a:endParaRPr lang="zh-CN" altLang="en-US"/>
          </a:p>
        </p:txBody>
      </p:sp>
      <p:grpSp>
        <p:nvGrpSpPr>
          <p:cNvPr id="3" name="组合 2"/>
          <p:cNvGrpSpPr/>
          <p:nvPr/>
        </p:nvGrpSpPr>
        <p:grpSpPr>
          <a:xfrm>
            <a:off x="333375" y="341634"/>
            <a:ext cx="11525250" cy="6174732"/>
            <a:chOff x="2206625" y="2004618"/>
            <a:chExt cx="11525250" cy="6174732"/>
          </a:xfrm>
        </p:grpSpPr>
        <p:sp>
          <p:nvSpPr>
            <p:cNvPr id="2" name="文本框 1"/>
            <p:cNvSpPr txBox="1"/>
            <p:nvPr/>
          </p:nvSpPr>
          <p:spPr>
            <a:xfrm>
              <a:off x="2206625" y="3162592"/>
              <a:ext cx="11525250" cy="5016758"/>
            </a:xfrm>
            <a:prstGeom prst="rect">
              <a:avLst/>
            </a:prstGeom>
            <a:noFill/>
          </p:spPr>
          <p:txBody>
            <a:bodyPr wrap="square" lIns="0" rtlCol="0">
              <a:spAutoFit/>
            </a:bodyPr>
            <a:lstStyle/>
            <a:p>
              <a:pPr indent="457200"/>
              <a:r>
                <a:rPr lang="zh-CN" altLang="zh-CN" sz="2000" spc="600" dirty="0">
                  <a:solidFill>
                    <a:schemeClr val="tx1">
                      <a:lumMod val="85000"/>
                      <a:lumOff val="15000"/>
                    </a:schemeClr>
                  </a:solidFill>
                  <a:latin typeface="宋体" panose="02010600030101010101" pitchFamily="2" charset="-122"/>
                  <a:ea typeface="宋体" panose="02010600030101010101" pitchFamily="2" charset="-122"/>
                </a:rPr>
                <a:t>今天角色游戏的活动时间又到了，程程担任的是理发店的发型师，有一个顾客来到了理发店，程程开始为他理发，程程一只手拿着梳子，一只手拿着小推子，梳一梳、推一推，认真地，有模有样地为顾客理着发，理完了，顾客照了照镜子，高兴地走了。程程看见顾客走了，又没有新的顾客来，就在椅子上坐了下来摆弄着理发店里的物品。摆弄了一会，程程看看还是没有顾客来，就起身离开了。</a:t>
              </a:r>
              <a:endParaRPr lang="zh-CN" altLang="zh-CN" sz="2000" spc="600" dirty="0">
                <a:solidFill>
                  <a:schemeClr val="tx1">
                    <a:lumMod val="85000"/>
                    <a:lumOff val="15000"/>
                  </a:schemeClr>
                </a:solidFill>
                <a:latin typeface="宋体" panose="02010600030101010101" pitchFamily="2" charset="-122"/>
                <a:ea typeface="宋体" panose="02010600030101010101" pitchFamily="2" charset="-122"/>
              </a:endParaRPr>
            </a:p>
            <a:p>
              <a:pPr indent="457200"/>
              <a:r>
                <a:rPr lang="zh-CN" altLang="zh-CN" sz="2000" spc="600" dirty="0">
                  <a:solidFill>
                    <a:schemeClr val="tx1">
                      <a:lumMod val="85000"/>
                      <a:lumOff val="15000"/>
                    </a:schemeClr>
                  </a:solidFill>
                  <a:latin typeface="宋体" panose="02010600030101010101" pitchFamily="2" charset="-122"/>
                  <a:ea typeface="宋体" panose="02010600030101010101" pitchFamily="2" charset="-122"/>
                </a:rPr>
                <a:t>程程来到烧烤店，对服务员说</a:t>
              </a:r>
              <a:r>
                <a:rPr lang="en-US" altLang="zh-CN" sz="2000" spc="600" dirty="0">
                  <a:solidFill>
                    <a:schemeClr val="tx1">
                      <a:lumMod val="85000"/>
                      <a:lumOff val="15000"/>
                    </a:schemeClr>
                  </a:solidFill>
                  <a:latin typeface="宋体" panose="02010600030101010101" pitchFamily="2" charset="-122"/>
                  <a:ea typeface="宋体" panose="02010600030101010101" pitchFamily="2" charset="-122"/>
                </a:rPr>
                <a:t>:</a:t>
              </a:r>
              <a:r>
                <a:rPr lang="zh-CN" altLang="zh-CN" sz="2000" spc="600" dirty="0">
                  <a:solidFill>
                    <a:schemeClr val="tx1">
                      <a:lumMod val="85000"/>
                      <a:lumOff val="15000"/>
                    </a:schemeClr>
                  </a:solidFill>
                  <a:latin typeface="宋体" panose="02010600030101010101" pitchFamily="2" charset="-122"/>
                  <a:ea typeface="宋体" panose="02010600030101010101" pitchFamily="2" charset="-122"/>
                </a:rPr>
                <a:t>“我饿了，给我一串韭菜吧。”他接过服务员给的韭菜串，然后独自坐在烧烤炉前开始烤他的韭菜串。他烤着韭菜串，烤了一会韭菜串后，听到旁边的小朋友说这个很香，那个很好吃，就又跑到服务员面前，大声地喊着</a:t>
              </a:r>
              <a:r>
                <a:rPr lang="en-US" altLang="zh-CN" sz="2000" spc="600" dirty="0">
                  <a:solidFill>
                    <a:schemeClr val="tx1">
                      <a:lumMod val="85000"/>
                      <a:lumOff val="15000"/>
                    </a:schemeClr>
                  </a:solidFill>
                  <a:latin typeface="宋体" panose="02010600030101010101" pitchFamily="2" charset="-122"/>
                  <a:ea typeface="宋体" panose="02010600030101010101" pitchFamily="2" charset="-122"/>
                </a:rPr>
                <a:t>:</a:t>
              </a:r>
              <a:r>
                <a:rPr lang="zh-CN" altLang="zh-CN" sz="2000" spc="600" dirty="0">
                  <a:solidFill>
                    <a:schemeClr val="tx1">
                      <a:lumMod val="85000"/>
                      <a:lumOff val="15000"/>
                    </a:schemeClr>
                  </a:solidFill>
                  <a:latin typeface="宋体" panose="02010600030101010101" pitchFamily="2" charset="-122"/>
                  <a:ea typeface="宋体" panose="02010600030101010101" pitchFamily="2" charset="-122"/>
                </a:rPr>
                <a:t>“我还要一串这个， 一串这个。”他一边说，一边指着架子上的各种烧烤串，不一会儿，手里又拿了好几串各式烤串，他回到烧烤炉前一边烤着烧烤串，一边还跟旁边的小朋友说着话。好长时间过去了，他烧烤的热情依旧高涨，在老师的提醒”下他才放下了手里的各种烧烤串，离开了烧烤店，回到了理发店继续当理发师，等待顾客上门。</a:t>
              </a:r>
              <a:endParaRPr lang="zh-CN" altLang="zh-CN" sz="2000" spc="600" dirty="0">
                <a:solidFill>
                  <a:schemeClr val="tx1">
                    <a:lumMod val="85000"/>
                    <a:lumOff val="15000"/>
                  </a:schemeClr>
                </a:solidFill>
                <a:latin typeface="宋体" panose="02010600030101010101" pitchFamily="2" charset="-122"/>
                <a:ea typeface="宋体" panose="02010600030101010101" pitchFamily="2" charset="-122"/>
              </a:endParaRPr>
            </a:p>
            <a:p>
              <a:pPr indent="457200"/>
              <a:r>
                <a:rPr lang="zh-CN" altLang="zh-CN" sz="2000" spc="600" dirty="0">
                  <a:solidFill>
                    <a:schemeClr val="tx1">
                      <a:lumMod val="85000"/>
                      <a:lumOff val="15000"/>
                    </a:schemeClr>
                  </a:solidFill>
                  <a:latin typeface="宋体" panose="02010600030101010101" pitchFamily="2" charset="-122"/>
                  <a:ea typeface="宋体" panose="02010600030101010101" pitchFamily="2" charset="-122"/>
                </a:rPr>
                <a:t>这是哪种游戏类型呢？学完这章，我们会对游戏的各种各类型有了深入的了解，同时也会明白上面的游戏属于哪种游戏类型。</a:t>
              </a:r>
              <a:endParaRPr lang="zh-CN" altLang="zh-CN" sz="2000" spc="600" dirty="0">
                <a:solidFill>
                  <a:schemeClr val="tx1">
                    <a:lumMod val="85000"/>
                    <a:lumOff val="15000"/>
                  </a:schemeClr>
                </a:solidFill>
                <a:latin typeface="宋体" panose="02010600030101010101" pitchFamily="2" charset="-122"/>
                <a:ea typeface="宋体" panose="02010600030101010101" pitchFamily="2" charset="-122"/>
              </a:endParaRPr>
            </a:p>
          </p:txBody>
        </p:sp>
        <p:sp>
          <p:nvSpPr>
            <p:cNvPr id="5" name="文本框 4"/>
            <p:cNvSpPr txBox="1"/>
            <p:nvPr/>
          </p:nvSpPr>
          <p:spPr>
            <a:xfrm>
              <a:off x="3050540" y="200461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6000">
                  <a:solidFill>
                    <a:schemeClr val="tx1">
                      <a:lumMod val="85000"/>
                      <a:lumOff val="15000"/>
                    </a:schemeClr>
                  </a:solidFill>
                </a:rPr>
                <a:t>案例导入</a:t>
              </a:r>
              <a:endParaRPr lang="zh-CN" altLang="en-US" sz="6000">
                <a:solidFill>
                  <a:schemeClr val="tx1">
                    <a:lumMod val="85000"/>
                    <a:lumOff val="15000"/>
                  </a:schemeClr>
                </a:solidFill>
              </a:endParaRPr>
            </a:p>
          </p:txBody>
        </p:sp>
        <p:cxnSp>
          <p:nvCxnSpPr>
            <p:cNvPr id="4" name="直接连接符 3"/>
            <p:cNvCxnSpPr/>
            <p:nvPr/>
          </p:nvCxnSpPr>
          <p:spPr>
            <a:xfrm>
              <a:off x="4324350" y="2820536"/>
              <a:ext cx="7251700"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569585" y="2942636"/>
            <a:ext cx="4702820" cy="984431"/>
            <a:chOff x="8542" y="5984"/>
            <a:chExt cx="7635" cy="652"/>
          </a:xfrm>
        </p:grpSpPr>
        <p:sp>
          <p:nvSpPr>
            <p:cNvPr id="26" name="矩形: 圆角 25"/>
            <p:cNvSpPr/>
            <p:nvPr/>
          </p:nvSpPr>
          <p:spPr>
            <a:xfrm>
              <a:off x="8542" y="5984"/>
              <a:ext cx="7635" cy="64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9289" y="5984"/>
              <a:ext cx="6141" cy="652"/>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lang="en-US" altLang="zh-CN" sz="3200" b="1" noProof="1">
                  <a:solidFill>
                    <a:schemeClr val="bg1"/>
                  </a:solidFill>
                  <a:latin typeface="微软雅黑 Light" panose="020B0502040204020203" pitchFamily="34" charset="-122"/>
                  <a:ea typeface="微软雅黑 Light" panose="020B0502040204020203" pitchFamily="34" charset="-122"/>
                  <a:sym typeface="微软雅黑" panose="020B0503020204020204" charset="-122"/>
                </a:rPr>
                <a:t>3</a:t>
              </a:r>
              <a:r>
                <a:rPr kumimoji="0" lang="en-US" altLang="zh-CN"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.1  </a:t>
              </a:r>
              <a:r>
                <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按照儿童认知发展的水平划分</a:t>
              </a:r>
              <a:endPar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形状 1"/>
          <p:cNvSpPr/>
          <p:nvPr/>
        </p:nvSpPr>
        <p:spPr>
          <a:xfrm rot="18900000">
            <a:off x="517528" y="1695448"/>
            <a:ext cx="2746918" cy="1600200"/>
          </a:xfrm>
          <a:custGeom>
            <a:avLst/>
            <a:gdLst>
              <a:gd name="connsiteX0" fmla="*/ 800100 w 2746918"/>
              <a:gd name="connsiteY0" fmla="*/ 0 h 1600200"/>
              <a:gd name="connsiteX1" fmla="*/ 1365856 w 2746918"/>
              <a:gd name="connsiteY1" fmla="*/ 234344 h 1600200"/>
              <a:gd name="connsiteX2" fmla="*/ 1437556 w 2746918"/>
              <a:gd name="connsiteY2" fmla="*/ 321244 h 1600200"/>
              <a:gd name="connsiteX3" fmla="*/ 2092868 w 2746918"/>
              <a:gd name="connsiteY3" fmla="*/ 321244 h 1600200"/>
              <a:gd name="connsiteX4" fmla="*/ 2092868 w 2746918"/>
              <a:gd name="connsiteY4" fmla="*/ 146050 h 1600200"/>
              <a:gd name="connsiteX5" fmla="*/ 2746918 w 2746918"/>
              <a:gd name="connsiteY5" fmla="*/ 800100 h 1600200"/>
              <a:gd name="connsiteX6" fmla="*/ 2092868 w 2746918"/>
              <a:gd name="connsiteY6" fmla="*/ 1454150 h 1600200"/>
              <a:gd name="connsiteX7" fmla="*/ 2092868 w 2746918"/>
              <a:gd name="connsiteY7" fmla="*/ 1278956 h 1600200"/>
              <a:gd name="connsiteX8" fmla="*/ 1437556 w 2746918"/>
              <a:gd name="connsiteY8" fmla="*/ 1278956 h 1600200"/>
              <a:gd name="connsiteX9" fmla="*/ 1365856 w 2746918"/>
              <a:gd name="connsiteY9" fmla="*/ 1365856 h 1600200"/>
              <a:gd name="connsiteX10" fmla="*/ 800100 w 2746918"/>
              <a:gd name="connsiteY10" fmla="*/ 1600200 h 1600200"/>
              <a:gd name="connsiteX11" fmla="*/ 0 w 2746918"/>
              <a:gd name="connsiteY11" fmla="*/ 800100 h 1600200"/>
              <a:gd name="connsiteX12" fmla="*/ 800100 w 2746918"/>
              <a:gd name="connsiteY12" fmla="*/ 0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6918" h="1600200">
                <a:moveTo>
                  <a:pt x="800100" y="0"/>
                </a:moveTo>
                <a:cubicBezTo>
                  <a:pt x="1021042" y="0"/>
                  <a:pt x="1221067" y="89554"/>
                  <a:pt x="1365856" y="234344"/>
                </a:cubicBezTo>
                <a:lnTo>
                  <a:pt x="1437556" y="321244"/>
                </a:lnTo>
                <a:lnTo>
                  <a:pt x="2092868" y="321244"/>
                </a:lnTo>
                <a:lnTo>
                  <a:pt x="2092868" y="146050"/>
                </a:lnTo>
                <a:lnTo>
                  <a:pt x="2746918" y="800100"/>
                </a:lnTo>
                <a:lnTo>
                  <a:pt x="2092868" y="1454150"/>
                </a:lnTo>
                <a:lnTo>
                  <a:pt x="2092868" y="1278956"/>
                </a:lnTo>
                <a:lnTo>
                  <a:pt x="1437556" y="1278956"/>
                </a:lnTo>
                <a:lnTo>
                  <a:pt x="1365856" y="1365856"/>
                </a:lnTo>
                <a:cubicBezTo>
                  <a:pt x="1221067" y="1510646"/>
                  <a:pt x="1021042" y="1600200"/>
                  <a:pt x="800100" y="1600200"/>
                </a:cubicBezTo>
                <a:cubicBezTo>
                  <a:pt x="358217" y="1600200"/>
                  <a:pt x="0" y="1241983"/>
                  <a:pt x="0" y="800100"/>
                </a:cubicBezTo>
                <a:cubicBezTo>
                  <a:pt x="0" y="358217"/>
                  <a:pt x="358217" y="0"/>
                  <a:pt x="800100" y="0"/>
                </a:cubicBezTo>
                <a:close/>
              </a:path>
            </a:pathLst>
          </a:custGeom>
          <a:noFill/>
          <a:ln>
            <a:solidFill>
              <a:srgbClr val="56C0C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Light" panose="020B0502040204020203" pitchFamily="34" charset="-122"/>
              <a:ea typeface="微软雅黑 Light" panose="020B0502040204020203" pitchFamily="34" charset="-122"/>
            </a:endParaRPr>
          </a:p>
        </p:txBody>
      </p:sp>
      <p:sp>
        <p:nvSpPr>
          <p:cNvPr id="3" name="椭圆 2"/>
          <p:cNvSpPr/>
          <p:nvPr/>
        </p:nvSpPr>
        <p:spPr>
          <a:xfrm rot="18900000">
            <a:off x="752136" y="2167549"/>
            <a:ext cx="1466850" cy="1466850"/>
          </a:xfrm>
          <a:prstGeom prst="ellipse">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Light" panose="020B0502040204020203" pitchFamily="34" charset="-122"/>
              <a:ea typeface="微软雅黑 Light" panose="020B0502040204020203" pitchFamily="34" charset="-122"/>
            </a:endParaRPr>
          </a:p>
        </p:txBody>
      </p:sp>
      <p:sp>
        <p:nvSpPr>
          <p:cNvPr id="4" name="任意多边形: 形状 3"/>
          <p:cNvSpPr/>
          <p:nvPr/>
        </p:nvSpPr>
        <p:spPr>
          <a:xfrm rot="18900000">
            <a:off x="3401383" y="1695448"/>
            <a:ext cx="2746918" cy="1600200"/>
          </a:xfrm>
          <a:custGeom>
            <a:avLst/>
            <a:gdLst>
              <a:gd name="connsiteX0" fmla="*/ 800100 w 2746918"/>
              <a:gd name="connsiteY0" fmla="*/ 0 h 1600200"/>
              <a:gd name="connsiteX1" fmla="*/ 1365856 w 2746918"/>
              <a:gd name="connsiteY1" fmla="*/ 234344 h 1600200"/>
              <a:gd name="connsiteX2" fmla="*/ 1437556 w 2746918"/>
              <a:gd name="connsiteY2" fmla="*/ 321244 h 1600200"/>
              <a:gd name="connsiteX3" fmla="*/ 2092868 w 2746918"/>
              <a:gd name="connsiteY3" fmla="*/ 321244 h 1600200"/>
              <a:gd name="connsiteX4" fmla="*/ 2092868 w 2746918"/>
              <a:gd name="connsiteY4" fmla="*/ 146050 h 1600200"/>
              <a:gd name="connsiteX5" fmla="*/ 2746918 w 2746918"/>
              <a:gd name="connsiteY5" fmla="*/ 800100 h 1600200"/>
              <a:gd name="connsiteX6" fmla="*/ 2092868 w 2746918"/>
              <a:gd name="connsiteY6" fmla="*/ 1454150 h 1600200"/>
              <a:gd name="connsiteX7" fmla="*/ 2092868 w 2746918"/>
              <a:gd name="connsiteY7" fmla="*/ 1278956 h 1600200"/>
              <a:gd name="connsiteX8" fmla="*/ 1437556 w 2746918"/>
              <a:gd name="connsiteY8" fmla="*/ 1278956 h 1600200"/>
              <a:gd name="connsiteX9" fmla="*/ 1365856 w 2746918"/>
              <a:gd name="connsiteY9" fmla="*/ 1365856 h 1600200"/>
              <a:gd name="connsiteX10" fmla="*/ 800100 w 2746918"/>
              <a:gd name="connsiteY10" fmla="*/ 1600200 h 1600200"/>
              <a:gd name="connsiteX11" fmla="*/ 0 w 2746918"/>
              <a:gd name="connsiteY11" fmla="*/ 800100 h 1600200"/>
              <a:gd name="connsiteX12" fmla="*/ 800100 w 2746918"/>
              <a:gd name="connsiteY12" fmla="*/ 0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6918" h="1600200">
                <a:moveTo>
                  <a:pt x="800100" y="0"/>
                </a:moveTo>
                <a:cubicBezTo>
                  <a:pt x="1021042" y="0"/>
                  <a:pt x="1221067" y="89554"/>
                  <a:pt x="1365856" y="234344"/>
                </a:cubicBezTo>
                <a:lnTo>
                  <a:pt x="1437556" y="321244"/>
                </a:lnTo>
                <a:lnTo>
                  <a:pt x="2092868" y="321244"/>
                </a:lnTo>
                <a:lnTo>
                  <a:pt x="2092868" y="146050"/>
                </a:lnTo>
                <a:lnTo>
                  <a:pt x="2746918" y="800100"/>
                </a:lnTo>
                <a:lnTo>
                  <a:pt x="2092868" y="1454150"/>
                </a:lnTo>
                <a:lnTo>
                  <a:pt x="2092868" y="1278956"/>
                </a:lnTo>
                <a:lnTo>
                  <a:pt x="1437556" y="1278956"/>
                </a:lnTo>
                <a:lnTo>
                  <a:pt x="1365856" y="1365856"/>
                </a:lnTo>
                <a:cubicBezTo>
                  <a:pt x="1221067" y="1510646"/>
                  <a:pt x="1021042" y="1600200"/>
                  <a:pt x="800100" y="1600200"/>
                </a:cubicBezTo>
                <a:cubicBezTo>
                  <a:pt x="358217" y="1600200"/>
                  <a:pt x="0" y="1241983"/>
                  <a:pt x="0" y="800100"/>
                </a:cubicBezTo>
                <a:cubicBezTo>
                  <a:pt x="0" y="358217"/>
                  <a:pt x="358217" y="0"/>
                  <a:pt x="800100" y="0"/>
                </a:cubicBezTo>
                <a:close/>
              </a:path>
            </a:pathLst>
          </a:custGeom>
          <a:noFill/>
          <a:ln>
            <a:solidFill>
              <a:srgbClr val="56C0C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Light" panose="020B0502040204020203" pitchFamily="34" charset="-122"/>
              <a:ea typeface="微软雅黑 Light" panose="020B0502040204020203" pitchFamily="34" charset="-122"/>
            </a:endParaRPr>
          </a:p>
        </p:txBody>
      </p:sp>
      <p:sp>
        <p:nvSpPr>
          <p:cNvPr id="5" name="椭圆 4"/>
          <p:cNvSpPr/>
          <p:nvPr/>
        </p:nvSpPr>
        <p:spPr>
          <a:xfrm rot="18900000">
            <a:off x="3635991" y="2167549"/>
            <a:ext cx="1466850" cy="1466850"/>
          </a:xfrm>
          <a:prstGeom prst="ellipse">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Light" panose="020B0502040204020203" pitchFamily="34" charset="-122"/>
              <a:ea typeface="微软雅黑 Light" panose="020B0502040204020203" pitchFamily="34" charset="-122"/>
            </a:endParaRPr>
          </a:p>
        </p:txBody>
      </p:sp>
      <p:sp>
        <p:nvSpPr>
          <p:cNvPr id="6" name="任意多边形: 形状 5"/>
          <p:cNvSpPr/>
          <p:nvPr/>
        </p:nvSpPr>
        <p:spPr>
          <a:xfrm rot="18900000">
            <a:off x="6285238" y="1695448"/>
            <a:ext cx="2746918" cy="1600200"/>
          </a:xfrm>
          <a:custGeom>
            <a:avLst/>
            <a:gdLst>
              <a:gd name="connsiteX0" fmla="*/ 800100 w 2746918"/>
              <a:gd name="connsiteY0" fmla="*/ 0 h 1600200"/>
              <a:gd name="connsiteX1" fmla="*/ 1365856 w 2746918"/>
              <a:gd name="connsiteY1" fmla="*/ 234344 h 1600200"/>
              <a:gd name="connsiteX2" fmla="*/ 1437556 w 2746918"/>
              <a:gd name="connsiteY2" fmla="*/ 321244 h 1600200"/>
              <a:gd name="connsiteX3" fmla="*/ 2092868 w 2746918"/>
              <a:gd name="connsiteY3" fmla="*/ 321244 h 1600200"/>
              <a:gd name="connsiteX4" fmla="*/ 2092868 w 2746918"/>
              <a:gd name="connsiteY4" fmla="*/ 146050 h 1600200"/>
              <a:gd name="connsiteX5" fmla="*/ 2746918 w 2746918"/>
              <a:gd name="connsiteY5" fmla="*/ 800100 h 1600200"/>
              <a:gd name="connsiteX6" fmla="*/ 2092868 w 2746918"/>
              <a:gd name="connsiteY6" fmla="*/ 1454150 h 1600200"/>
              <a:gd name="connsiteX7" fmla="*/ 2092868 w 2746918"/>
              <a:gd name="connsiteY7" fmla="*/ 1278956 h 1600200"/>
              <a:gd name="connsiteX8" fmla="*/ 1437556 w 2746918"/>
              <a:gd name="connsiteY8" fmla="*/ 1278956 h 1600200"/>
              <a:gd name="connsiteX9" fmla="*/ 1365856 w 2746918"/>
              <a:gd name="connsiteY9" fmla="*/ 1365856 h 1600200"/>
              <a:gd name="connsiteX10" fmla="*/ 800100 w 2746918"/>
              <a:gd name="connsiteY10" fmla="*/ 1600200 h 1600200"/>
              <a:gd name="connsiteX11" fmla="*/ 0 w 2746918"/>
              <a:gd name="connsiteY11" fmla="*/ 800100 h 1600200"/>
              <a:gd name="connsiteX12" fmla="*/ 800100 w 2746918"/>
              <a:gd name="connsiteY12" fmla="*/ 0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6918" h="1600200">
                <a:moveTo>
                  <a:pt x="800100" y="0"/>
                </a:moveTo>
                <a:cubicBezTo>
                  <a:pt x="1021042" y="0"/>
                  <a:pt x="1221067" y="89554"/>
                  <a:pt x="1365856" y="234344"/>
                </a:cubicBezTo>
                <a:lnTo>
                  <a:pt x="1437556" y="321244"/>
                </a:lnTo>
                <a:lnTo>
                  <a:pt x="2092868" y="321244"/>
                </a:lnTo>
                <a:lnTo>
                  <a:pt x="2092868" y="146050"/>
                </a:lnTo>
                <a:lnTo>
                  <a:pt x="2746918" y="800100"/>
                </a:lnTo>
                <a:lnTo>
                  <a:pt x="2092868" y="1454150"/>
                </a:lnTo>
                <a:lnTo>
                  <a:pt x="2092868" y="1278956"/>
                </a:lnTo>
                <a:lnTo>
                  <a:pt x="1437556" y="1278956"/>
                </a:lnTo>
                <a:lnTo>
                  <a:pt x="1365856" y="1365856"/>
                </a:lnTo>
                <a:cubicBezTo>
                  <a:pt x="1221067" y="1510646"/>
                  <a:pt x="1021042" y="1600200"/>
                  <a:pt x="800100" y="1600200"/>
                </a:cubicBezTo>
                <a:cubicBezTo>
                  <a:pt x="358217" y="1600200"/>
                  <a:pt x="0" y="1241983"/>
                  <a:pt x="0" y="800100"/>
                </a:cubicBezTo>
                <a:cubicBezTo>
                  <a:pt x="0" y="358217"/>
                  <a:pt x="358217" y="0"/>
                  <a:pt x="800100" y="0"/>
                </a:cubicBezTo>
                <a:close/>
              </a:path>
            </a:pathLst>
          </a:custGeom>
          <a:noFill/>
          <a:ln>
            <a:solidFill>
              <a:srgbClr val="56C0C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Light" panose="020B0502040204020203" pitchFamily="34" charset="-122"/>
              <a:ea typeface="微软雅黑 Light" panose="020B0502040204020203" pitchFamily="34" charset="-122"/>
            </a:endParaRPr>
          </a:p>
        </p:txBody>
      </p:sp>
      <p:sp>
        <p:nvSpPr>
          <p:cNvPr id="7" name="椭圆 6"/>
          <p:cNvSpPr/>
          <p:nvPr/>
        </p:nvSpPr>
        <p:spPr>
          <a:xfrm rot="18900000">
            <a:off x="6519846" y="2167549"/>
            <a:ext cx="1466850" cy="1466850"/>
          </a:xfrm>
          <a:prstGeom prst="ellipse">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Light" panose="020B0502040204020203" pitchFamily="34" charset="-122"/>
              <a:ea typeface="微软雅黑 Light" panose="020B0502040204020203" pitchFamily="34" charset="-122"/>
            </a:endParaRPr>
          </a:p>
        </p:txBody>
      </p:sp>
      <p:sp>
        <p:nvSpPr>
          <p:cNvPr id="8" name="任意多边形: 形状 7"/>
          <p:cNvSpPr/>
          <p:nvPr/>
        </p:nvSpPr>
        <p:spPr>
          <a:xfrm rot="18900000">
            <a:off x="9169092" y="1695448"/>
            <a:ext cx="2746918" cy="1600200"/>
          </a:xfrm>
          <a:custGeom>
            <a:avLst/>
            <a:gdLst>
              <a:gd name="connsiteX0" fmla="*/ 800100 w 2746918"/>
              <a:gd name="connsiteY0" fmla="*/ 0 h 1600200"/>
              <a:gd name="connsiteX1" fmla="*/ 1365856 w 2746918"/>
              <a:gd name="connsiteY1" fmla="*/ 234344 h 1600200"/>
              <a:gd name="connsiteX2" fmla="*/ 1437556 w 2746918"/>
              <a:gd name="connsiteY2" fmla="*/ 321244 h 1600200"/>
              <a:gd name="connsiteX3" fmla="*/ 2092868 w 2746918"/>
              <a:gd name="connsiteY3" fmla="*/ 321244 h 1600200"/>
              <a:gd name="connsiteX4" fmla="*/ 2092868 w 2746918"/>
              <a:gd name="connsiteY4" fmla="*/ 146050 h 1600200"/>
              <a:gd name="connsiteX5" fmla="*/ 2746918 w 2746918"/>
              <a:gd name="connsiteY5" fmla="*/ 800100 h 1600200"/>
              <a:gd name="connsiteX6" fmla="*/ 2092868 w 2746918"/>
              <a:gd name="connsiteY6" fmla="*/ 1454150 h 1600200"/>
              <a:gd name="connsiteX7" fmla="*/ 2092868 w 2746918"/>
              <a:gd name="connsiteY7" fmla="*/ 1278956 h 1600200"/>
              <a:gd name="connsiteX8" fmla="*/ 1437556 w 2746918"/>
              <a:gd name="connsiteY8" fmla="*/ 1278956 h 1600200"/>
              <a:gd name="connsiteX9" fmla="*/ 1365856 w 2746918"/>
              <a:gd name="connsiteY9" fmla="*/ 1365856 h 1600200"/>
              <a:gd name="connsiteX10" fmla="*/ 800100 w 2746918"/>
              <a:gd name="connsiteY10" fmla="*/ 1600200 h 1600200"/>
              <a:gd name="connsiteX11" fmla="*/ 0 w 2746918"/>
              <a:gd name="connsiteY11" fmla="*/ 800100 h 1600200"/>
              <a:gd name="connsiteX12" fmla="*/ 800100 w 2746918"/>
              <a:gd name="connsiteY12" fmla="*/ 0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6918" h="1600200">
                <a:moveTo>
                  <a:pt x="800100" y="0"/>
                </a:moveTo>
                <a:cubicBezTo>
                  <a:pt x="1021042" y="0"/>
                  <a:pt x="1221067" y="89554"/>
                  <a:pt x="1365856" y="234344"/>
                </a:cubicBezTo>
                <a:lnTo>
                  <a:pt x="1437556" y="321244"/>
                </a:lnTo>
                <a:lnTo>
                  <a:pt x="2092868" y="321244"/>
                </a:lnTo>
                <a:lnTo>
                  <a:pt x="2092868" y="146050"/>
                </a:lnTo>
                <a:lnTo>
                  <a:pt x="2746918" y="800100"/>
                </a:lnTo>
                <a:lnTo>
                  <a:pt x="2092868" y="1454150"/>
                </a:lnTo>
                <a:lnTo>
                  <a:pt x="2092868" y="1278956"/>
                </a:lnTo>
                <a:lnTo>
                  <a:pt x="1437556" y="1278956"/>
                </a:lnTo>
                <a:lnTo>
                  <a:pt x="1365856" y="1365856"/>
                </a:lnTo>
                <a:cubicBezTo>
                  <a:pt x="1221067" y="1510646"/>
                  <a:pt x="1021042" y="1600200"/>
                  <a:pt x="800100" y="1600200"/>
                </a:cubicBezTo>
                <a:cubicBezTo>
                  <a:pt x="358217" y="1600200"/>
                  <a:pt x="0" y="1241983"/>
                  <a:pt x="0" y="800100"/>
                </a:cubicBezTo>
                <a:cubicBezTo>
                  <a:pt x="0" y="358217"/>
                  <a:pt x="358217" y="0"/>
                  <a:pt x="800100" y="0"/>
                </a:cubicBezTo>
                <a:close/>
              </a:path>
            </a:pathLst>
          </a:custGeom>
          <a:noFill/>
          <a:ln>
            <a:solidFill>
              <a:srgbClr val="56C0C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Light" panose="020B0502040204020203" pitchFamily="34" charset="-122"/>
              <a:ea typeface="微软雅黑 Light" panose="020B0502040204020203" pitchFamily="34" charset="-122"/>
            </a:endParaRPr>
          </a:p>
        </p:txBody>
      </p:sp>
      <p:sp>
        <p:nvSpPr>
          <p:cNvPr id="9" name="椭圆 8"/>
          <p:cNvSpPr/>
          <p:nvPr/>
        </p:nvSpPr>
        <p:spPr>
          <a:xfrm rot="18900000">
            <a:off x="9403700" y="2167549"/>
            <a:ext cx="1466850" cy="1466850"/>
          </a:xfrm>
          <a:prstGeom prst="ellipse">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Light" panose="020B0502040204020203" pitchFamily="34" charset="-122"/>
              <a:ea typeface="微软雅黑 Light" panose="020B0502040204020203" pitchFamily="34" charset="-122"/>
            </a:endParaRPr>
          </a:p>
        </p:txBody>
      </p:sp>
      <p:sp>
        <p:nvSpPr>
          <p:cNvPr id="10" name="文本框 22"/>
          <p:cNvSpPr txBox="1"/>
          <p:nvPr/>
        </p:nvSpPr>
        <p:spPr>
          <a:xfrm flipH="1">
            <a:off x="690779" y="4350297"/>
            <a:ext cx="1789014" cy="1383030"/>
          </a:xfrm>
          <a:prstGeom prst="rect">
            <a:avLst/>
          </a:prstGeom>
          <a:noFill/>
          <a:ln w="9525">
            <a:noFill/>
            <a:miter/>
          </a:ln>
          <a:effectLst>
            <a:outerShdw sx="999" sy="999" algn="ctr" rotWithShape="0">
              <a:srgbClr val="000000"/>
            </a:outerShdw>
          </a:effectLst>
        </p:spPr>
        <p:txBody>
          <a:bodyPr wrap="square" anchor="t">
            <a:spAutoFit/>
          </a:bodyPr>
          <a:lstStyle/>
          <a:p>
            <a:pPr lvl="0" algn="just">
              <a:lnSpc>
                <a:spcPct val="120000"/>
              </a:lnSpc>
            </a:pPr>
            <a:r>
              <a:rPr lang="zh-CN" altLang="en-US" sz="1400"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rPr>
              <a:t>感觉运动游戏即机能性游戏、练习性游戏、实践性游戏，这类游戏主要由简单的重复动作运动组成。</a:t>
            </a:r>
            <a:endParaRPr lang="zh-CN" altLang="en-US" sz="1400"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p:txBody>
      </p:sp>
      <p:sp>
        <p:nvSpPr>
          <p:cNvPr id="11" name="文本框 10"/>
          <p:cNvSpPr txBox="1"/>
          <p:nvPr/>
        </p:nvSpPr>
        <p:spPr>
          <a:xfrm flipH="1">
            <a:off x="690780" y="3926749"/>
            <a:ext cx="1789012" cy="398780"/>
          </a:xfrm>
          <a:prstGeom prst="rect">
            <a:avLst/>
          </a:prstGeom>
          <a:noFill/>
          <a:ln w="9525">
            <a:noFill/>
            <a:miter/>
          </a:ln>
          <a:effectLst>
            <a:outerShdw sx="999" sy="999" algn="ctr" rotWithShape="0">
              <a:srgbClr val="000000"/>
            </a:outerShdw>
          </a:effectLst>
        </p:spPr>
        <p:txBody>
          <a:bodyPr wrap="square" anchor="t">
            <a:spAutoFit/>
          </a:bodyPr>
          <a:lstStyle/>
          <a:p>
            <a:pPr algn="dist"/>
            <a:r>
              <a:rPr lang="zh-CN" altLang="en-US" sz="2000">
                <a:solidFill>
                  <a:schemeClr val="tx1">
                    <a:lumMod val="95000"/>
                    <a:lumOff val="5000"/>
                  </a:schemeClr>
                </a:solidFill>
                <a:latin typeface="微软雅黑 Light" panose="020B0502040204020203" pitchFamily="34" charset="-122"/>
                <a:ea typeface="微软雅黑 Light" panose="020B0502040204020203" pitchFamily="34" charset="-122"/>
                <a:sym typeface="Arial" panose="020B0604020202020204" pitchFamily="34" charset="0"/>
              </a:rPr>
              <a:t>感觉运动游戏</a:t>
            </a:r>
            <a:endParaRPr lang="zh-CN" altLang="en-US" sz="2000">
              <a:solidFill>
                <a:schemeClr val="tx1">
                  <a:lumMod val="95000"/>
                  <a:lumOff val="5000"/>
                </a:schemeClr>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12" name="文本框 22"/>
          <p:cNvSpPr txBox="1"/>
          <p:nvPr/>
        </p:nvSpPr>
        <p:spPr>
          <a:xfrm flipH="1">
            <a:off x="3574634" y="4350297"/>
            <a:ext cx="1789014" cy="1383030"/>
          </a:xfrm>
          <a:prstGeom prst="rect">
            <a:avLst/>
          </a:prstGeom>
          <a:noFill/>
          <a:ln w="9525">
            <a:noFill/>
            <a:miter/>
          </a:ln>
          <a:effectLst>
            <a:outerShdw sx="999" sy="999" algn="ctr" rotWithShape="0">
              <a:srgbClr val="000000"/>
            </a:outerShdw>
          </a:effectLst>
        </p:spPr>
        <p:txBody>
          <a:bodyPr wrap="square" anchor="t">
            <a:spAutoFit/>
          </a:bodyPr>
          <a:lstStyle/>
          <a:p>
            <a:pPr lvl="0" algn="just">
              <a:lnSpc>
                <a:spcPct val="120000"/>
              </a:lnSpc>
            </a:pPr>
            <a:r>
              <a:rPr lang="zh-CN" altLang="en-US" sz="1400"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rPr>
              <a:t>象征性游戏是学前阶段最典型的游戏形式，占的时间也最长，从2岁开始，直到入小学，高峰期在3岁。</a:t>
            </a:r>
            <a:endParaRPr lang="zh-CN" altLang="en-US" sz="1400"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p:txBody>
      </p:sp>
      <p:sp>
        <p:nvSpPr>
          <p:cNvPr id="13" name="文本框 12"/>
          <p:cNvSpPr txBox="1"/>
          <p:nvPr/>
        </p:nvSpPr>
        <p:spPr>
          <a:xfrm flipH="1">
            <a:off x="3574635" y="3926749"/>
            <a:ext cx="1789012" cy="398780"/>
          </a:xfrm>
          <a:prstGeom prst="rect">
            <a:avLst/>
          </a:prstGeom>
          <a:noFill/>
          <a:ln w="9525">
            <a:noFill/>
            <a:miter/>
          </a:ln>
          <a:effectLst>
            <a:outerShdw sx="999" sy="999" algn="ctr" rotWithShape="0">
              <a:srgbClr val="000000"/>
            </a:outerShdw>
          </a:effectLst>
        </p:spPr>
        <p:txBody>
          <a:bodyPr wrap="square" anchor="t">
            <a:spAutoFit/>
          </a:bodyPr>
          <a:lstStyle/>
          <a:p>
            <a:pPr algn="dist"/>
            <a:r>
              <a:rPr lang="zh-CN" altLang="en-US" sz="2000">
                <a:solidFill>
                  <a:schemeClr val="tx1">
                    <a:lumMod val="95000"/>
                    <a:lumOff val="5000"/>
                  </a:schemeClr>
                </a:solidFill>
                <a:latin typeface="微软雅黑 Light" panose="020B0502040204020203" pitchFamily="34" charset="-122"/>
                <a:ea typeface="微软雅黑 Light" panose="020B0502040204020203" pitchFamily="34" charset="-122"/>
                <a:sym typeface="Arial" panose="020B0604020202020204" pitchFamily="34" charset="0"/>
              </a:rPr>
              <a:t>象征性游戏</a:t>
            </a:r>
            <a:endParaRPr lang="zh-CN" altLang="en-US" sz="2000">
              <a:solidFill>
                <a:schemeClr val="tx1">
                  <a:lumMod val="95000"/>
                  <a:lumOff val="5000"/>
                </a:schemeClr>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14" name="文本框 22"/>
          <p:cNvSpPr txBox="1"/>
          <p:nvPr/>
        </p:nvSpPr>
        <p:spPr>
          <a:xfrm flipH="1">
            <a:off x="6458488" y="4350297"/>
            <a:ext cx="1789014" cy="1899920"/>
          </a:xfrm>
          <a:prstGeom prst="rect">
            <a:avLst/>
          </a:prstGeom>
          <a:noFill/>
          <a:ln w="9525">
            <a:noFill/>
            <a:miter/>
          </a:ln>
          <a:effectLst>
            <a:outerShdw sx="999" sy="999" algn="ctr" rotWithShape="0">
              <a:srgbClr val="000000"/>
            </a:outerShdw>
          </a:effectLst>
        </p:spPr>
        <p:txBody>
          <a:bodyPr wrap="square" anchor="t">
            <a:spAutoFit/>
          </a:bodyPr>
          <a:lstStyle/>
          <a:p>
            <a:pPr lvl="0" algn="just">
              <a:lnSpc>
                <a:spcPct val="120000"/>
              </a:lnSpc>
            </a:pPr>
            <a:r>
              <a:rPr lang="zh-CN" altLang="en-US" sz="1400"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rPr>
              <a:t>儿童用各种不同的结构材料(积木、积塑、泥、沙、雪等)来建构物体的游戏，如搭积木、插积塑、泥工、折纸、堆雪人、玩沙、玩泥等。</a:t>
            </a:r>
            <a:endParaRPr lang="zh-CN" altLang="en-US" sz="1400"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p:txBody>
      </p:sp>
      <p:sp>
        <p:nvSpPr>
          <p:cNvPr id="15" name="文本框 14"/>
          <p:cNvSpPr txBox="1"/>
          <p:nvPr/>
        </p:nvSpPr>
        <p:spPr>
          <a:xfrm flipH="1">
            <a:off x="6458489" y="3926749"/>
            <a:ext cx="1789012" cy="398780"/>
          </a:xfrm>
          <a:prstGeom prst="rect">
            <a:avLst/>
          </a:prstGeom>
          <a:noFill/>
          <a:ln w="9525">
            <a:noFill/>
            <a:miter/>
          </a:ln>
          <a:effectLst>
            <a:outerShdw sx="999" sy="999" algn="ctr" rotWithShape="0">
              <a:srgbClr val="000000"/>
            </a:outerShdw>
          </a:effectLst>
        </p:spPr>
        <p:txBody>
          <a:bodyPr wrap="square" anchor="t">
            <a:spAutoFit/>
          </a:bodyPr>
          <a:lstStyle/>
          <a:p>
            <a:pPr algn="dist"/>
            <a:r>
              <a:rPr lang="zh-CN" altLang="en-US" sz="2000">
                <a:solidFill>
                  <a:schemeClr val="tx1">
                    <a:lumMod val="95000"/>
                    <a:lumOff val="5000"/>
                  </a:schemeClr>
                </a:solidFill>
                <a:latin typeface="微软雅黑 Light" panose="020B0502040204020203" pitchFamily="34" charset="-122"/>
                <a:ea typeface="微软雅黑 Light" panose="020B0502040204020203" pitchFamily="34" charset="-122"/>
                <a:sym typeface="Arial" panose="020B0604020202020204" pitchFamily="34" charset="0"/>
              </a:rPr>
              <a:t>结构性游戏</a:t>
            </a:r>
            <a:endParaRPr lang="zh-CN" altLang="en-US" sz="2000">
              <a:solidFill>
                <a:schemeClr val="tx1">
                  <a:lumMod val="95000"/>
                  <a:lumOff val="5000"/>
                </a:schemeClr>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16" name="文本框 22"/>
          <p:cNvSpPr txBox="1"/>
          <p:nvPr/>
        </p:nvSpPr>
        <p:spPr>
          <a:xfrm flipH="1">
            <a:off x="9342343" y="4350297"/>
            <a:ext cx="1789014" cy="1641475"/>
          </a:xfrm>
          <a:prstGeom prst="rect">
            <a:avLst/>
          </a:prstGeom>
          <a:noFill/>
          <a:ln w="9525">
            <a:noFill/>
            <a:miter/>
          </a:ln>
          <a:effectLst>
            <a:outerShdw sx="999" sy="999" algn="ctr" rotWithShape="0">
              <a:srgbClr val="000000"/>
            </a:outerShdw>
          </a:effectLst>
        </p:spPr>
        <p:txBody>
          <a:bodyPr wrap="square" anchor="t">
            <a:spAutoFit/>
          </a:bodyPr>
          <a:lstStyle/>
          <a:p>
            <a:pPr lvl="0" algn="just">
              <a:lnSpc>
                <a:spcPct val="120000"/>
              </a:lnSpc>
            </a:pPr>
            <a:r>
              <a:rPr lang="zh-CN" altLang="en-US" sz="1400"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rPr>
              <a:t>规则游戏是一种由两人以上参加的，按游戏规则判胜负的竞赛性游戏，包括智力性质的竞赛(如下棋)、运动技巧方面的游戏。</a:t>
            </a:r>
            <a:endParaRPr lang="zh-CN" altLang="en-US" sz="1400"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p:txBody>
      </p:sp>
      <p:sp>
        <p:nvSpPr>
          <p:cNvPr id="17" name="文本框 16"/>
          <p:cNvSpPr txBox="1"/>
          <p:nvPr/>
        </p:nvSpPr>
        <p:spPr>
          <a:xfrm flipH="1">
            <a:off x="9342344" y="3926749"/>
            <a:ext cx="1789012" cy="398780"/>
          </a:xfrm>
          <a:prstGeom prst="rect">
            <a:avLst/>
          </a:prstGeom>
          <a:noFill/>
          <a:ln w="9525">
            <a:noFill/>
            <a:miter/>
          </a:ln>
          <a:effectLst>
            <a:outerShdw sx="999" sy="999" algn="ctr" rotWithShape="0">
              <a:srgbClr val="000000"/>
            </a:outerShdw>
          </a:effectLst>
        </p:spPr>
        <p:txBody>
          <a:bodyPr wrap="square" anchor="t">
            <a:spAutoFit/>
          </a:bodyPr>
          <a:lstStyle/>
          <a:p>
            <a:pPr algn="dist"/>
            <a:r>
              <a:rPr lang="zh-CN" altLang="en-US" sz="2000">
                <a:solidFill>
                  <a:schemeClr val="tx1">
                    <a:lumMod val="95000"/>
                    <a:lumOff val="5000"/>
                  </a:schemeClr>
                </a:solidFill>
                <a:latin typeface="微软雅黑 Light" panose="020B0502040204020203" pitchFamily="34" charset="-122"/>
                <a:ea typeface="微软雅黑 Light" panose="020B0502040204020203" pitchFamily="34" charset="-122"/>
                <a:sym typeface="Arial" panose="020B0604020202020204" pitchFamily="34" charset="0"/>
              </a:rPr>
              <a:t>规则游戏</a:t>
            </a:r>
            <a:endParaRPr lang="zh-CN" altLang="en-US" sz="2000">
              <a:solidFill>
                <a:schemeClr val="tx1">
                  <a:lumMod val="95000"/>
                  <a:lumOff val="5000"/>
                </a:schemeClr>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18" name="文本框 17"/>
          <p:cNvSpPr txBox="1"/>
          <p:nvPr/>
        </p:nvSpPr>
        <p:spPr>
          <a:xfrm flipH="1">
            <a:off x="2216558" y="1545944"/>
            <a:ext cx="526468" cy="704424"/>
          </a:xfrm>
          <a:prstGeom prst="rect">
            <a:avLst/>
          </a:prstGeom>
          <a:noFill/>
          <a:ln w="9525">
            <a:noFill/>
            <a:miter/>
          </a:ln>
          <a:effectLst>
            <a:outerShdw sx="999" sy="999" algn="ctr" rotWithShape="0">
              <a:srgbClr val="000000"/>
            </a:outerShdw>
          </a:effectLst>
        </p:spPr>
        <p:txBody>
          <a:bodyPr wrap="square" anchor="t">
            <a:spAutoFit/>
          </a:bodyPr>
          <a:lstStyle>
            <a:defPPr>
              <a:defRPr lang="zh-CN"/>
            </a:defPPr>
            <a:lvl1pPr lvl="0" algn="just">
              <a:lnSpc>
                <a:spcPct val="120000"/>
              </a:lnSpc>
              <a:defRPr sz="1400">
                <a:solidFill>
                  <a:schemeClr val="tx1">
                    <a:lumMod val="95000"/>
                    <a:lumOff val="5000"/>
                  </a:schemeClr>
                </a:solidFill>
                <a:latin typeface="微软雅黑 Light" panose="020B0502040204020203" pitchFamily="34" charset="-122"/>
                <a:ea typeface="微软雅黑 Light" panose="020B0502040204020203" pitchFamily="34" charset="-122"/>
              </a:defRPr>
            </a:lvl1pPr>
          </a:lstStyle>
          <a:p>
            <a:r>
              <a:rPr lang="en-US" altLang="zh-CN" sz="3600">
                <a:sym typeface="Arial" panose="020B0604020202020204" pitchFamily="34" charset="0"/>
              </a:rPr>
              <a:t>1.</a:t>
            </a:r>
            <a:endParaRPr lang="en-US" altLang="zh-CN" sz="3600">
              <a:sym typeface="Arial" panose="020B0604020202020204" pitchFamily="34" charset="0"/>
            </a:endParaRPr>
          </a:p>
        </p:txBody>
      </p:sp>
      <p:sp>
        <p:nvSpPr>
          <p:cNvPr id="19" name="文本框 18"/>
          <p:cNvSpPr txBox="1"/>
          <p:nvPr/>
        </p:nvSpPr>
        <p:spPr>
          <a:xfrm flipH="1">
            <a:off x="5097276" y="1545944"/>
            <a:ext cx="526468" cy="704424"/>
          </a:xfrm>
          <a:prstGeom prst="rect">
            <a:avLst/>
          </a:prstGeom>
          <a:noFill/>
          <a:ln w="9525">
            <a:noFill/>
            <a:miter/>
          </a:ln>
          <a:effectLst>
            <a:outerShdw sx="999" sy="999" algn="ctr" rotWithShape="0">
              <a:srgbClr val="000000"/>
            </a:outerShdw>
          </a:effectLst>
        </p:spPr>
        <p:txBody>
          <a:bodyPr wrap="square" anchor="t">
            <a:spAutoFit/>
          </a:bodyPr>
          <a:lstStyle>
            <a:defPPr>
              <a:defRPr lang="zh-CN"/>
            </a:defPPr>
            <a:lvl1pPr lvl="0" algn="just">
              <a:lnSpc>
                <a:spcPct val="120000"/>
              </a:lnSpc>
              <a:defRPr sz="1400">
                <a:solidFill>
                  <a:schemeClr val="tx1">
                    <a:lumMod val="95000"/>
                    <a:lumOff val="5000"/>
                  </a:schemeClr>
                </a:solidFill>
                <a:latin typeface="微软雅黑 Light" panose="020B0502040204020203" pitchFamily="34" charset="-122"/>
                <a:ea typeface="微软雅黑 Light" panose="020B0502040204020203" pitchFamily="34" charset="-122"/>
              </a:defRPr>
            </a:lvl1pPr>
          </a:lstStyle>
          <a:p>
            <a:r>
              <a:rPr lang="en-US" altLang="zh-CN" sz="3600">
                <a:sym typeface="Arial" panose="020B0604020202020204" pitchFamily="34" charset="0"/>
              </a:rPr>
              <a:t>2.</a:t>
            </a:r>
            <a:endParaRPr lang="en-US" altLang="zh-CN" sz="3600">
              <a:sym typeface="Arial" panose="020B0604020202020204" pitchFamily="34" charset="0"/>
            </a:endParaRPr>
          </a:p>
        </p:txBody>
      </p:sp>
      <p:sp>
        <p:nvSpPr>
          <p:cNvPr id="20" name="文本框 19"/>
          <p:cNvSpPr txBox="1"/>
          <p:nvPr/>
        </p:nvSpPr>
        <p:spPr>
          <a:xfrm flipH="1">
            <a:off x="7977994" y="1545944"/>
            <a:ext cx="526468" cy="704424"/>
          </a:xfrm>
          <a:prstGeom prst="rect">
            <a:avLst/>
          </a:prstGeom>
          <a:noFill/>
          <a:ln w="9525">
            <a:noFill/>
            <a:miter/>
          </a:ln>
          <a:effectLst>
            <a:outerShdw sx="999" sy="999" algn="ctr" rotWithShape="0">
              <a:srgbClr val="000000"/>
            </a:outerShdw>
          </a:effectLst>
        </p:spPr>
        <p:txBody>
          <a:bodyPr wrap="square" anchor="t">
            <a:spAutoFit/>
          </a:bodyPr>
          <a:lstStyle>
            <a:defPPr>
              <a:defRPr lang="zh-CN"/>
            </a:defPPr>
            <a:lvl1pPr lvl="0" algn="just">
              <a:lnSpc>
                <a:spcPct val="120000"/>
              </a:lnSpc>
              <a:defRPr sz="1400">
                <a:solidFill>
                  <a:schemeClr val="tx1">
                    <a:lumMod val="95000"/>
                    <a:lumOff val="5000"/>
                  </a:schemeClr>
                </a:solidFill>
                <a:latin typeface="微软雅黑 Light" panose="020B0502040204020203" pitchFamily="34" charset="-122"/>
                <a:ea typeface="微软雅黑 Light" panose="020B0502040204020203" pitchFamily="34" charset="-122"/>
              </a:defRPr>
            </a:lvl1pPr>
          </a:lstStyle>
          <a:p>
            <a:r>
              <a:rPr lang="en-US" altLang="zh-CN" sz="3600">
                <a:sym typeface="Arial" panose="020B0604020202020204" pitchFamily="34" charset="0"/>
              </a:rPr>
              <a:t>3.</a:t>
            </a:r>
            <a:endParaRPr lang="en-US" altLang="zh-CN" sz="3600">
              <a:sym typeface="Arial" panose="020B0604020202020204" pitchFamily="34" charset="0"/>
            </a:endParaRPr>
          </a:p>
        </p:txBody>
      </p:sp>
      <p:sp>
        <p:nvSpPr>
          <p:cNvPr id="21" name="文本框 20"/>
          <p:cNvSpPr txBox="1"/>
          <p:nvPr/>
        </p:nvSpPr>
        <p:spPr>
          <a:xfrm flipH="1">
            <a:off x="10858711" y="1545944"/>
            <a:ext cx="526468" cy="704424"/>
          </a:xfrm>
          <a:prstGeom prst="rect">
            <a:avLst/>
          </a:prstGeom>
          <a:noFill/>
          <a:ln w="9525">
            <a:noFill/>
            <a:miter/>
          </a:ln>
          <a:effectLst>
            <a:outerShdw sx="999" sy="999" algn="ctr" rotWithShape="0">
              <a:srgbClr val="000000"/>
            </a:outerShdw>
          </a:effectLst>
        </p:spPr>
        <p:txBody>
          <a:bodyPr wrap="square" anchor="t">
            <a:spAutoFit/>
          </a:bodyPr>
          <a:lstStyle>
            <a:defPPr>
              <a:defRPr lang="zh-CN"/>
            </a:defPPr>
            <a:lvl1pPr lvl="0" algn="just">
              <a:lnSpc>
                <a:spcPct val="120000"/>
              </a:lnSpc>
              <a:defRPr sz="1400">
                <a:solidFill>
                  <a:schemeClr val="tx1">
                    <a:lumMod val="95000"/>
                    <a:lumOff val="5000"/>
                  </a:schemeClr>
                </a:solidFill>
                <a:latin typeface="微软雅黑 Light" panose="020B0502040204020203" pitchFamily="34" charset="-122"/>
                <a:ea typeface="微软雅黑 Light" panose="020B0502040204020203" pitchFamily="34" charset="-122"/>
              </a:defRPr>
            </a:lvl1pPr>
          </a:lstStyle>
          <a:p>
            <a:r>
              <a:rPr lang="en-US" altLang="zh-CN" sz="3600">
                <a:sym typeface="Arial" panose="020B0604020202020204" pitchFamily="34" charset="0"/>
              </a:rPr>
              <a:t>4.</a:t>
            </a:r>
            <a:endParaRPr lang="en-US" altLang="zh-CN" sz="3600">
              <a:sym typeface="Arial" panose="020B0604020202020204" pitchFamily="34" charset="0"/>
            </a:endParaRPr>
          </a:p>
        </p:txBody>
      </p:sp>
      <p:sp>
        <p:nvSpPr>
          <p:cNvPr id="22" name="analytics_339273"/>
          <p:cNvSpPr>
            <a:spLocks noChangeAspect="1"/>
          </p:cNvSpPr>
          <p:nvPr/>
        </p:nvSpPr>
        <p:spPr bwMode="auto">
          <a:xfrm>
            <a:off x="1180718" y="2590870"/>
            <a:ext cx="609685" cy="608764"/>
          </a:xfrm>
          <a:custGeom>
            <a:avLst/>
            <a:gdLst>
              <a:gd name="T0" fmla="*/ 5689 w 6827"/>
              <a:gd name="T1" fmla="*/ 2276 h 6827"/>
              <a:gd name="T2" fmla="*/ 4587 w 6827"/>
              <a:gd name="T3" fmla="*/ 3129 h 6827"/>
              <a:gd name="T4" fmla="*/ 2240 w 6827"/>
              <a:gd name="T5" fmla="*/ 3129 h 6827"/>
              <a:gd name="T6" fmla="*/ 1999 w 6827"/>
              <a:gd name="T7" fmla="*/ 2670 h 6827"/>
              <a:gd name="T8" fmla="*/ 2670 w 6827"/>
              <a:gd name="T9" fmla="*/ 1999 h 6827"/>
              <a:gd name="T10" fmla="*/ 3413 w 6827"/>
              <a:gd name="T11" fmla="*/ 2276 h 6827"/>
              <a:gd name="T12" fmla="*/ 4551 w 6827"/>
              <a:gd name="T13" fmla="*/ 1138 h 6827"/>
              <a:gd name="T14" fmla="*/ 3413 w 6827"/>
              <a:gd name="T15" fmla="*/ 0 h 6827"/>
              <a:gd name="T16" fmla="*/ 2276 w 6827"/>
              <a:gd name="T17" fmla="*/ 1138 h 6827"/>
              <a:gd name="T18" fmla="*/ 2342 w 6827"/>
              <a:gd name="T19" fmla="*/ 1522 h 6827"/>
              <a:gd name="T20" fmla="*/ 1522 w 6827"/>
              <a:gd name="T21" fmla="*/ 2342 h 6827"/>
              <a:gd name="T22" fmla="*/ 1138 w 6827"/>
              <a:gd name="T23" fmla="*/ 2276 h 6827"/>
              <a:gd name="T24" fmla="*/ 0 w 6827"/>
              <a:gd name="T25" fmla="*/ 3413 h 6827"/>
              <a:gd name="T26" fmla="*/ 1138 w 6827"/>
              <a:gd name="T27" fmla="*/ 4551 h 6827"/>
              <a:gd name="T28" fmla="*/ 2240 w 6827"/>
              <a:gd name="T29" fmla="*/ 3698 h 6827"/>
              <a:gd name="T30" fmla="*/ 4587 w 6827"/>
              <a:gd name="T31" fmla="*/ 3698 h 6827"/>
              <a:gd name="T32" fmla="*/ 4828 w 6827"/>
              <a:gd name="T33" fmla="*/ 4157 h 6827"/>
              <a:gd name="T34" fmla="*/ 4157 w 6827"/>
              <a:gd name="T35" fmla="*/ 4828 h 6827"/>
              <a:gd name="T36" fmla="*/ 3413 w 6827"/>
              <a:gd name="T37" fmla="*/ 4551 h 6827"/>
              <a:gd name="T38" fmla="*/ 2276 w 6827"/>
              <a:gd name="T39" fmla="*/ 5689 h 6827"/>
              <a:gd name="T40" fmla="*/ 3413 w 6827"/>
              <a:gd name="T41" fmla="*/ 6827 h 6827"/>
              <a:gd name="T42" fmla="*/ 4551 w 6827"/>
              <a:gd name="T43" fmla="*/ 5689 h 6827"/>
              <a:gd name="T44" fmla="*/ 4484 w 6827"/>
              <a:gd name="T45" fmla="*/ 5305 h 6827"/>
              <a:gd name="T46" fmla="*/ 5305 w 6827"/>
              <a:gd name="T47" fmla="*/ 4484 h 6827"/>
              <a:gd name="T48" fmla="*/ 5689 w 6827"/>
              <a:gd name="T49" fmla="*/ 4551 h 6827"/>
              <a:gd name="T50" fmla="*/ 6827 w 6827"/>
              <a:gd name="T51" fmla="*/ 3413 h 6827"/>
              <a:gd name="T52" fmla="*/ 5689 w 6827"/>
              <a:gd name="T53" fmla="*/ 2276 h 6827"/>
              <a:gd name="T54" fmla="*/ 3413 w 6827"/>
              <a:gd name="T55" fmla="*/ 569 h 6827"/>
              <a:gd name="T56" fmla="*/ 3982 w 6827"/>
              <a:gd name="T57" fmla="*/ 1138 h 6827"/>
              <a:gd name="T58" fmla="*/ 3413 w 6827"/>
              <a:gd name="T59" fmla="*/ 1707 h 6827"/>
              <a:gd name="T60" fmla="*/ 2844 w 6827"/>
              <a:gd name="T61" fmla="*/ 1138 h 6827"/>
              <a:gd name="T62" fmla="*/ 3413 w 6827"/>
              <a:gd name="T63" fmla="*/ 569 h 6827"/>
              <a:gd name="T64" fmla="*/ 1138 w 6827"/>
              <a:gd name="T65" fmla="*/ 3982 h 6827"/>
              <a:gd name="T66" fmla="*/ 569 w 6827"/>
              <a:gd name="T67" fmla="*/ 3413 h 6827"/>
              <a:gd name="T68" fmla="*/ 1138 w 6827"/>
              <a:gd name="T69" fmla="*/ 2844 h 6827"/>
              <a:gd name="T70" fmla="*/ 1707 w 6827"/>
              <a:gd name="T71" fmla="*/ 3413 h 6827"/>
              <a:gd name="T72" fmla="*/ 1138 w 6827"/>
              <a:gd name="T73" fmla="*/ 3982 h 6827"/>
              <a:gd name="T74" fmla="*/ 3413 w 6827"/>
              <a:gd name="T75" fmla="*/ 6258 h 6827"/>
              <a:gd name="T76" fmla="*/ 2844 w 6827"/>
              <a:gd name="T77" fmla="*/ 5689 h 6827"/>
              <a:gd name="T78" fmla="*/ 3413 w 6827"/>
              <a:gd name="T79" fmla="*/ 5120 h 6827"/>
              <a:gd name="T80" fmla="*/ 3982 w 6827"/>
              <a:gd name="T81" fmla="*/ 5689 h 6827"/>
              <a:gd name="T82" fmla="*/ 3413 w 6827"/>
              <a:gd name="T83" fmla="*/ 6258 h 6827"/>
              <a:gd name="T84" fmla="*/ 5689 w 6827"/>
              <a:gd name="T85" fmla="*/ 3982 h 6827"/>
              <a:gd name="T86" fmla="*/ 5120 w 6827"/>
              <a:gd name="T87" fmla="*/ 3413 h 6827"/>
              <a:gd name="T88" fmla="*/ 5689 w 6827"/>
              <a:gd name="T89" fmla="*/ 2844 h 6827"/>
              <a:gd name="T90" fmla="*/ 6258 w 6827"/>
              <a:gd name="T91" fmla="*/ 3413 h 6827"/>
              <a:gd name="T92" fmla="*/ 5689 w 6827"/>
              <a:gd name="T93" fmla="*/ 3982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827" h="6827">
                <a:moveTo>
                  <a:pt x="5689" y="2276"/>
                </a:moveTo>
                <a:cubicBezTo>
                  <a:pt x="5159" y="2276"/>
                  <a:pt x="4713" y="2638"/>
                  <a:pt x="4587" y="3129"/>
                </a:cubicBezTo>
                <a:lnTo>
                  <a:pt x="2240" y="3129"/>
                </a:lnTo>
                <a:cubicBezTo>
                  <a:pt x="2195" y="2957"/>
                  <a:pt x="2112" y="2801"/>
                  <a:pt x="1999" y="2670"/>
                </a:cubicBezTo>
                <a:lnTo>
                  <a:pt x="2670" y="1999"/>
                </a:lnTo>
                <a:cubicBezTo>
                  <a:pt x="2869" y="2171"/>
                  <a:pt x="3129" y="2276"/>
                  <a:pt x="3413" y="2276"/>
                </a:cubicBezTo>
                <a:cubicBezTo>
                  <a:pt x="4042" y="2276"/>
                  <a:pt x="4551" y="1766"/>
                  <a:pt x="4551" y="1138"/>
                </a:cubicBezTo>
                <a:cubicBezTo>
                  <a:pt x="4551" y="509"/>
                  <a:pt x="4042" y="0"/>
                  <a:pt x="3413" y="0"/>
                </a:cubicBezTo>
                <a:cubicBezTo>
                  <a:pt x="2785" y="0"/>
                  <a:pt x="2276" y="509"/>
                  <a:pt x="2276" y="1138"/>
                </a:cubicBezTo>
                <a:cubicBezTo>
                  <a:pt x="2276" y="1273"/>
                  <a:pt x="2299" y="1402"/>
                  <a:pt x="2342" y="1522"/>
                </a:cubicBezTo>
                <a:lnTo>
                  <a:pt x="1522" y="2342"/>
                </a:lnTo>
                <a:cubicBezTo>
                  <a:pt x="1402" y="2299"/>
                  <a:pt x="1273" y="2276"/>
                  <a:pt x="1138" y="2276"/>
                </a:cubicBezTo>
                <a:cubicBezTo>
                  <a:pt x="509" y="2276"/>
                  <a:pt x="0" y="2785"/>
                  <a:pt x="0" y="3413"/>
                </a:cubicBezTo>
                <a:cubicBezTo>
                  <a:pt x="0" y="4042"/>
                  <a:pt x="509" y="4551"/>
                  <a:pt x="1138" y="4551"/>
                </a:cubicBezTo>
                <a:cubicBezTo>
                  <a:pt x="1668" y="4551"/>
                  <a:pt x="2113" y="4189"/>
                  <a:pt x="2240" y="3698"/>
                </a:cubicBezTo>
                <a:lnTo>
                  <a:pt x="4587" y="3698"/>
                </a:lnTo>
                <a:cubicBezTo>
                  <a:pt x="4631" y="3870"/>
                  <a:pt x="4715" y="4026"/>
                  <a:pt x="4828" y="4157"/>
                </a:cubicBezTo>
                <a:lnTo>
                  <a:pt x="4157" y="4828"/>
                </a:lnTo>
                <a:cubicBezTo>
                  <a:pt x="3957" y="4656"/>
                  <a:pt x="3698" y="4551"/>
                  <a:pt x="3413" y="4551"/>
                </a:cubicBezTo>
                <a:cubicBezTo>
                  <a:pt x="2785" y="4551"/>
                  <a:pt x="2276" y="5060"/>
                  <a:pt x="2276" y="5689"/>
                </a:cubicBezTo>
                <a:cubicBezTo>
                  <a:pt x="2276" y="6317"/>
                  <a:pt x="2785" y="6827"/>
                  <a:pt x="3413" y="6827"/>
                </a:cubicBezTo>
                <a:cubicBezTo>
                  <a:pt x="4042" y="6827"/>
                  <a:pt x="4551" y="6317"/>
                  <a:pt x="4551" y="5689"/>
                </a:cubicBezTo>
                <a:cubicBezTo>
                  <a:pt x="4551" y="5554"/>
                  <a:pt x="4527" y="5425"/>
                  <a:pt x="4484" y="5305"/>
                </a:cubicBezTo>
                <a:lnTo>
                  <a:pt x="5305" y="4484"/>
                </a:lnTo>
                <a:cubicBezTo>
                  <a:pt x="5425" y="4527"/>
                  <a:pt x="5554" y="4551"/>
                  <a:pt x="5689" y="4551"/>
                </a:cubicBezTo>
                <a:cubicBezTo>
                  <a:pt x="6317" y="4551"/>
                  <a:pt x="6827" y="4042"/>
                  <a:pt x="6827" y="3413"/>
                </a:cubicBezTo>
                <a:cubicBezTo>
                  <a:pt x="6827" y="2785"/>
                  <a:pt x="6317" y="2276"/>
                  <a:pt x="5689" y="2276"/>
                </a:cubicBezTo>
                <a:close/>
                <a:moveTo>
                  <a:pt x="3413" y="569"/>
                </a:moveTo>
                <a:cubicBezTo>
                  <a:pt x="3728" y="569"/>
                  <a:pt x="3982" y="824"/>
                  <a:pt x="3982" y="1138"/>
                </a:cubicBezTo>
                <a:cubicBezTo>
                  <a:pt x="3982" y="1452"/>
                  <a:pt x="3728" y="1707"/>
                  <a:pt x="3413" y="1707"/>
                </a:cubicBezTo>
                <a:cubicBezTo>
                  <a:pt x="3099" y="1707"/>
                  <a:pt x="2844" y="1452"/>
                  <a:pt x="2844" y="1138"/>
                </a:cubicBezTo>
                <a:cubicBezTo>
                  <a:pt x="2844" y="824"/>
                  <a:pt x="3099" y="569"/>
                  <a:pt x="3413" y="569"/>
                </a:cubicBezTo>
                <a:close/>
                <a:moveTo>
                  <a:pt x="1138" y="3982"/>
                </a:moveTo>
                <a:cubicBezTo>
                  <a:pt x="824" y="3982"/>
                  <a:pt x="569" y="3728"/>
                  <a:pt x="569" y="3413"/>
                </a:cubicBezTo>
                <a:cubicBezTo>
                  <a:pt x="569" y="3099"/>
                  <a:pt x="824" y="2844"/>
                  <a:pt x="1138" y="2844"/>
                </a:cubicBezTo>
                <a:cubicBezTo>
                  <a:pt x="1452" y="2844"/>
                  <a:pt x="1707" y="3099"/>
                  <a:pt x="1707" y="3413"/>
                </a:cubicBezTo>
                <a:cubicBezTo>
                  <a:pt x="1707" y="3728"/>
                  <a:pt x="1452" y="3982"/>
                  <a:pt x="1138" y="3982"/>
                </a:cubicBezTo>
                <a:close/>
                <a:moveTo>
                  <a:pt x="3413" y="6258"/>
                </a:moveTo>
                <a:cubicBezTo>
                  <a:pt x="3099" y="6258"/>
                  <a:pt x="2844" y="6003"/>
                  <a:pt x="2844" y="5689"/>
                </a:cubicBezTo>
                <a:cubicBezTo>
                  <a:pt x="2844" y="5375"/>
                  <a:pt x="3099" y="5120"/>
                  <a:pt x="3413" y="5120"/>
                </a:cubicBezTo>
                <a:cubicBezTo>
                  <a:pt x="3728" y="5120"/>
                  <a:pt x="3982" y="5375"/>
                  <a:pt x="3982" y="5689"/>
                </a:cubicBezTo>
                <a:cubicBezTo>
                  <a:pt x="3982" y="6003"/>
                  <a:pt x="3728" y="6258"/>
                  <a:pt x="3413" y="6258"/>
                </a:cubicBezTo>
                <a:close/>
                <a:moveTo>
                  <a:pt x="5689" y="3982"/>
                </a:moveTo>
                <a:cubicBezTo>
                  <a:pt x="5375" y="3982"/>
                  <a:pt x="5120" y="3728"/>
                  <a:pt x="5120" y="3413"/>
                </a:cubicBezTo>
                <a:cubicBezTo>
                  <a:pt x="5120" y="3099"/>
                  <a:pt x="5375" y="2844"/>
                  <a:pt x="5689" y="2844"/>
                </a:cubicBezTo>
                <a:cubicBezTo>
                  <a:pt x="6003" y="2844"/>
                  <a:pt x="6258" y="3099"/>
                  <a:pt x="6258" y="3413"/>
                </a:cubicBezTo>
                <a:cubicBezTo>
                  <a:pt x="6258" y="3728"/>
                  <a:pt x="6003" y="3982"/>
                  <a:pt x="5689" y="3982"/>
                </a:cubicBezTo>
                <a:close/>
              </a:path>
            </a:pathLst>
          </a:custGeom>
          <a:solidFill>
            <a:schemeClr val="bg1"/>
          </a:solidFill>
          <a:ln>
            <a:noFill/>
          </a:ln>
        </p:spPr>
      </p:sp>
      <p:sp>
        <p:nvSpPr>
          <p:cNvPr id="23" name="travel_143109"/>
          <p:cNvSpPr>
            <a:spLocks noChangeAspect="1"/>
          </p:cNvSpPr>
          <p:nvPr/>
        </p:nvSpPr>
        <p:spPr bwMode="auto">
          <a:xfrm>
            <a:off x="4098283" y="2639066"/>
            <a:ext cx="542265" cy="609685"/>
          </a:xfrm>
          <a:custGeom>
            <a:avLst/>
            <a:gdLst>
              <a:gd name="connsiteX0" fmla="*/ 440424 w 540319"/>
              <a:gd name="connsiteY0" fmla="*/ 427626 h 607497"/>
              <a:gd name="connsiteX1" fmla="*/ 480287 w 540319"/>
              <a:gd name="connsiteY1" fmla="*/ 498429 h 607497"/>
              <a:gd name="connsiteX2" fmla="*/ 540319 w 540319"/>
              <a:gd name="connsiteY2" fmla="*/ 498429 h 607497"/>
              <a:gd name="connsiteX3" fmla="*/ 540319 w 540319"/>
              <a:gd name="connsiteY3" fmla="*/ 536598 h 607497"/>
              <a:gd name="connsiteX4" fmla="*/ 480287 w 540319"/>
              <a:gd name="connsiteY4" fmla="*/ 536598 h 607497"/>
              <a:gd name="connsiteX5" fmla="*/ 440424 w 540319"/>
              <a:gd name="connsiteY5" fmla="*/ 607497 h 607497"/>
              <a:gd name="connsiteX6" fmla="*/ 407158 w 540319"/>
              <a:gd name="connsiteY6" fmla="*/ 588794 h 607497"/>
              <a:gd name="connsiteX7" fmla="*/ 436409 w 540319"/>
              <a:gd name="connsiteY7" fmla="*/ 536598 h 607497"/>
              <a:gd name="connsiteX8" fmla="*/ 304490 w 540319"/>
              <a:gd name="connsiteY8" fmla="*/ 536598 h 607497"/>
              <a:gd name="connsiteX9" fmla="*/ 304490 w 540319"/>
              <a:gd name="connsiteY9" fmla="*/ 477150 h 607497"/>
              <a:gd name="connsiteX10" fmla="*/ 342728 w 540319"/>
              <a:gd name="connsiteY10" fmla="*/ 477150 h 607497"/>
              <a:gd name="connsiteX11" fmla="*/ 342728 w 540319"/>
              <a:gd name="connsiteY11" fmla="*/ 498429 h 607497"/>
              <a:gd name="connsiteX12" fmla="*/ 436409 w 540319"/>
              <a:gd name="connsiteY12" fmla="*/ 498429 h 607497"/>
              <a:gd name="connsiteX13" fmla="*/ 407158 w 540319"/>
              <a:gd name="connsiteY13" fmla="*/ 446329 h 607497"/>
              <a:gd name="connsiteX14" fmla="*/ 340907 w 540319"/>
              <a:gd name="connsiteY14" fmla="*/ 287400 h 607497"/>
              <a:gd name="connsiteX15" fmla="*/ 320164 w 540319"/>
              <a:gd name="connsiteY15" fmla="*/ 399544 h 607497"/>
              <a:gd name="connsiteX16" fmla="*/ 408585 w 540319"/>
              <a:gd name="connsiteY16" fmla="*/ 287400 h 607497"/>
              <a:gd name="connsiteX17" fmla="*/ 234896 w 540319"/>
              <a:gd name="connsiteY17" fmla="*/ 287400 h 607497"/>
              <a:gd name="connsiteX18" fmla="*/ 247992 w 540319"/>
              <a:gd name="connsiteY18" fmla="*/ 371770 h 607497"/>
              <a:gd name="connsiteX19" fmla="*/ 268831 w 540319"/>
              <a:gd name="connsiteY19" fmla="*/ 409183 h 607497"/>
              <a:gd name="connsiteX20" fmla="*/ 289574 w 540319"/>
              <a:gd name="connsiteY20" fmla="*/ 371770 h 607497"/>
              <a:gd name="connsiteX21" fmla="*/ 302670 w 540319"/>
              <a:gd name="connsiteY21" fmla="*/ 287400 h 607497"/>
              <a:gd name="connsiteX22" fmla="*/ 128981 w 540319"/>
              <a:gd name="connsiteY22" fmla="*/ 287400 h 607497"/>
              <a:gd name="connsiteX23" fmla="*/ 217403 w 540319"/>
              <a:gd name="connsiteY23" fmla="*/ 399544 h 607497"/>
              <a:gd name="connsiteX24" fmla="*/ 196660 w 540319"/>
              <a:gd name="connsiteY24" fmla="*/ 287400 h 607497"/>
              <a:gd name="connsiteX25" fmla="*/ 320164 w 540319"/>
              <a:gd name="connsiteY25" fmla="*/ 137081 h 607497"/>
              <a:gd name="connsiteX26" fmla="*/ 340907 w 540319"/>
              <a:gd name="connsiteY26" fmla="*/ 249224 h 607497"/>
              <a:gd name="connsiteX27" fmla="*/ 408585 w 540319"/>
              <a:gd name="connsiteY27" fmla="*/ 249224 h 607497"/>
              <a:gd name="connsiteX28" fmla="*/ 320164 w 540319"/>
              <a:gd name="connsiteY28" fmla="*/ 137081 h 607497"/>
              <a:gd name="connsiteX29" fmla="*/ 217403 w 540319"/>
              <a:gd name="connsiteY29" fmla="*/ 137081 h 607497"/>
              <a:gd name="connsiteX30" fmla="*/ 128981 w 540319"/>
              <a:gd name="connsiteY30" fmla="*/ 249224 h 607497"/>
              <a:gd name="connsiteX31" fmla="*/ 196660 w 540319"/>
              <a:gd name="connsiteY31" fmla="*/ 249224 h 607497"/>
              <a:gd name="connsiteX32" fmla="*/ 217403 w 540319"/>
              <a:gd name="connsiteY32" fmla="*/ 137081 h 607497"/>
              <a:gd name="connsiteX33" fmla="*/ 268831 w 540319"/>
              <a:gd name="connsiteY33" fmla="*/ 127441 h 607497"/>
              <a:gd name="connsiteX34" fmla="*/ 247992 w 540319"/>
              <a:gd name="connsiteY34" fmla="*/ 164854 h 607497"/>
              <a:gd name="connsiteX35" fmla="*/ 234896 w 540319"/>
              <a:gd name="connsiteY35" fmla="*/ 249224 h 607497"/>
              <a:gd name="connsiteX36" fmla="*/ 302670 w 540319"/>
              <a:gd name="connsiteY36" fmla="*/ 249224 h 607497"/>
              <a:gd name="connsiteX37" fmla="*/ 289574 w 540319"/>
              <a:gd name="connsiteY37" fmla="*/ 164854 h 607497"/>
              <a:gd name="connsiteX38" fmla="*/ 268831 w 540319"/>
              <a:gd name="connsiteY38" fmla="*/ 127441 h 607497"/>
              <a:gd name="connsiteX39" fmla="*/ 268831 w 540319"/>
              <a:gd name="connsiteY39" fmla="*/ 89265 h 607497"/>
              <a:gd name="connsiteX40" fmla="*/ 448160 w 540319"/>
              <a:gd name="connsiteY40" fmla="*/ 268312 h 607497"/>
              <a:gd name="connsiteX41" fmla="*/ 268831 w 540319"/>
              <a:gd name="connsiteY41" fmla="*/ 447455 h 607497"/>
              <a:gd name="connsiteX42" fmla="*/ 89406 w 540319"/>
              <a:gd name="connsiteY42" fmla="*/ 268312 h 607497"/>
              <a:gd name="connsiteX43" fmla="*/ 268831 w 540319"/>
              <a:gd name="connsiteY43" fmla="*/ 89265 h 607497"/>
              <a:gd name="connsiteX44" fmla="*/ 268832 w 540319"/>
              <a:gd name="connsiteY44" fmla="*/ 0 h 607497"/>
              <a:gd name="connsiteX45" fmla="*/ 537567 w 540319"/>
              <a:gd name="connsiteY45" fmla="*/ 268289 h 607497"/>
              <a:gd name="connsiteX46" fmla="*/ 499327 w 540319"/>
              <a:gd name="connsiteY46" fmla="*/ 268289 h 607497"/>
              <a:gd name="connsiteX47" fmla="*/ 268832 w 540319"/>
              <a:gd name="connsiteY47" fmla="*/ 38177 h 607497"/>
              <a:gd name="connsiteX48" fmla="*/ 38241 w 540319"/>
              <a:gd name="connsiteY48" fmla="*/ 268289 h 607497"/>
              <a:gd name="connsiteX49" fmla="*/ 268832 w 540319"/>
              <a:gd name="connsiteY49" fmla="*/ 498402 h 607497"/>
              <a:gd name="connsiteX50" fmla="*/ 268832 w 540319"/>
              <a:gd name="connsiteY50" fmla="*/ 536579 h 607497"/>
              <a:gd name="connsiteX51" fmla="*/ 0 w 540319"/>
              <a:gd name="connsiteY51" fmla="*/ 268289 h 607497"/>
              <a:gd name="connsiteX52" fmla="*/ 268832 w 540319"/>
              <a:gd name="connsiteY52" fmla="*/ 0 h 607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540319" h="607497">
                <a:moveTo>
                  <a:pt x="440424" y="427626"/>
                </a:moveTo>
                <a:lnTo>
                  <a:pt x="480287" y="498429"/>
                </a:lnTo>
                <a:lnTo>
                  <a:pt x="540319" y="498429"/>
                </a:lnTo>
                <a:lnTo>
                  <a:pt x="540319" y="536598"/>
                </a:lnTo>
                <a:lnTo>
                  <a:pt x="480287" y="536598"/>
                </a:lnTo>
                <a:lnTo>
                  <a:pt x="440424" y="607497"/>
                </a:lnTo>
                <a:lnTo>
                  <a:pt x="407158" y="588794"/>
                </a:lnTo>
                <a:lnTo>
                  <a:pt x="436409" y="536598"/>
                </a:lnTo>
                <a:lnTo>
                  <a:pt x="304490" y="536598"/>
                </a:lnTo>
                <a:lnTo>
                  <a:pt x="304490" y="477150"/>
                </a:lnTo>
                <a:lnTo>
                  <a:pt x="342728" y="477150"/>
                </a:lnTo>
                <a:lnTo>
                  <a:pt x="342728" y="498429"/>
                </a:lnTo>
                <a:lnTo>
                  <a:pt x="436409" y="498429"/>
                </a:lnTo>
                <a:lnTo>
                  <a:pt x="407158" y="446329"/>
                </a:lnTo>
                <a:close/>
                <a:moveTo>
                  <a:pt x="340907" y="287400"/>
                </a:moveTo>
                <a:cubicBezTo>
                  <a:pt x="339377" y="328536"/>
                  <a:pt x="332590" y="369384"/>
                  <a:pt x="320164" y="399544"/>
                </a:cubicBezTo>
                <a:cubicBezTo>
                  <a:pt x="367003" y="381219"/>
                  <a:pt x="401607" y="338652"/>
                  <a:pt x="408585" y="287400"/>
                </a:cubicBezTo>
                <a:close/>
                <a:moveTo>
                  <a:pt x="234896" y="287400"/>
                </a:moveTo>
                <a:cubicBezTo>
                  <a:pt x="236234" y="319087"/>
                  <a:pt x="240727" y="348483"/>
                  <a:pt x="247992" y="371770"/>
                </a:cubicBezTo>
                <a:cubicBezTo>
                  <a:pt x="256882" y="400498"/>
                  <a:pt x="266441" y="408515"/>
                  <a:pt x="268831" y="409183"/>
                </a:cubicBezTo>
                <a:cubicBezTo>
                  <a:pt x="271125" y="408515"/>
                  <a:pt x="280684" y="400498"/>
                  <a:pt x="289574" y="371770"/>
                </a:cubicBezTo>
                <a:cubicBezTo>
                  <a:pt x="296839" y="348483"/>
                  <a:pt x="301332" y="319087"/>
                  <a:pt x="302670" y="287400"/>
                </a:cubicBezTo>
                <a:close/>
                <a:moveTo>
                  <a:pt x="128981" y="287400"/>
                </a:moveTo>
                <a:cubicBezTo>
                  <a:pt x="135959" y="338652"/>
                  <a:pt x="170563" y="381219"/>
                  <a:pt x="217403" y="399544"/>
                </a:cubicBezTo>
                <a:cubicBezTo>
                  <a:pt x="204976" y="369384"/>
                  <a:pt x="198189" y="328536"/>
                  <a:pt x="196660" y="287400"/>
                </a:cubicBezTo>
                <a:close/>
                <a:moveTo>
                  <a:pt x="320164" y="137081"/>
                </a:moveTo>
                <a:cubicBezTo>
                  <a:pt x="332590" y="167240"/>
                  <a:pt x="339377" y="208184"/>
                  <a:pt x="340907" y="249224"/>
                </a:cubicBezTo>
                <a:lnTo>
                  <a:pt x="408585" y="249224"/>
                </a:lnTo>
                <a:cubicBezTo>
                  <a:pt x="401607" y="197972"/>
                  <a:pt x="367003" y="155406"/>
                  <a:pt x="320164" y="137081"/>
                </a:cubicBezTo>
                <a:close/>
                <a:moveTo>
                  <a:pt x="217403" y="137081"/>
                </a:moveTo>
                <a:cubicBezTo>
                  <a:pt x="170563" y="155406"/>
                  <a:pt x="135959" y="197972"/>
                  <a:pt x="128981" y="249224"/>
                </a:cubicBezTo>
                <a:lnTo>
                  <a:pt x="196660" y="249224"/>
                </a:lnTo>
                <a:cubicBezTo>
                  <a:pt x="198189" y="208184"/>
                  <a:pt x="204976" y="167240"/>
                  <a:pt x="217403" y="137081"/>
                </a:cubicBezTo>
                <a:close/>
                <a:moveTo>
                  <a:pt x="268831" y="127441"/>
                </a:moveTo>
                <a:cubicBezTo>
                  <a:pt x="266441" y="128205"/>
                  <a:pt x="256882" y="136222"/>
                  <a:pt x="247992" y="164854"/>
                </a:cubicBezTo>
                <a:cubicBezTo>
                  <a:pt x="240727" y="188142"/>
                  <a:pt x="236234" y="217633"/>
                  <a:pt x="234896" y="249224"/>
                </a:cubicBezTo>
                <a:lnTo>
                  <a:pt x="302670" y="249224"/>
                </a:lnTo>
                <a:cubicBezTo>
                  <a:pt x="301332" y="217633"/>
                  <a:pt x="296839" y="188142"/>
                  <a:pt x="289574" y="164854"/>
                </a:cubicBezTo>
                <a:cubicBezTo>
                  <a:pt x="280684" y="136222"/>
                  <a:pt x="271125" y="128205"/>
                  <a:pt x="268831" y="127441"/>
                </a:cubicBezTo>
                <a:close/>
                <a:moveTo>
                  <a:pt x="268831" y="89265"/>
                </a:moveTo>
                <a:cubicBezTo>
                  <a:pt x="367672" y="89265"/>
                  <a:pt x="448160" y="169531"/>
                  <a:pt x="448160" y="268312"/>
                </a:cubicBezTo>
                <a:cubicBezTo>
                  <a:pt x="448160" y="367094"/>
                  <a:pt x="367672" y="447455"/>
                  <a:pt x="268831" y="447455"/>
                </a:cubicBezTo>
                <a:cubicBezTo>
                  <a:pt x="169894" y="447455"/>
                  <a:pt x="89406" y="367094"/>
                  <a:pt x="89406" y="268312"/>
                </a:cubicBezTo>
                <a:cubicBezTo>
                  <a:pt x="89406" y="169531"/>
                  <a:pt x="169894" y="89265"/>
                  <a:pt x="268831" y="89265"/>
                </a:cubicBezTo>
                <a:close/>
                <a:moveTo>
                  <a:pt x="268832" y="0"/>
                </a:moveTo>
                <a:cubicBezTo>
                  <a:pt x="417014" y="0"/>
                  <a:pt x="537567" y="120353"/>
                  <a:pt x="537567" y="268289"/>
                </a:cubicBezTo>
                <a:lnTo>
                  <a:pt x="499327" y="268289"/>
                </a:lnTo>
                <a:cubicBezTo>
                  <a:pt x="499327" y="141446"/>
                  <a:pt x="395886" y="38177"/>
                  <a:pt x="268832" y="38177"/>
                </a:cubicBezTo>
                <a:cubicBezTo>
                  <a:pt x="141682" y="38177"/>
                  <a:pt x="38241" y="141446"/>
                  <a:pt x="38241" y="268289"/>
                </a:cubicBezTo>
                <a:cubicBezTo>
                  <a:pt x="38241" y="395228"/>
                  <a:pt x="141682" y="498402"/>
                  <a:pt x="268832" y="498402"/>
                </a:cubicBezTo>
                <a:lnTo>
                  <a:pt x="268832" y="536579"/>
                </a:lnTo>
                <a:cubicBezTo>
                  <a:pt x="120554" y="536579"/>
                  <a:pt x="0" y="416226"/>
                  <a:pt x="0" y="268289"/>
                </a:cubicBezTo>
                <a:cubicBezTo>
                  <a:pt x="0" y="120353"/>
                  <a:pt x="120554" y="0"/>
                  <a:pt x="268832" y="0"/>
                </a:cubicBezTo>
                <a:close/>
              </a:path>
            </a:pathLst>
          </a:custGeom>
          <a:solidFill>
            <a:schemeClr val="bg1"/>
          </a:solidFill>
          <a:ln>
            <a:noFill/>
          </a:ln>
        </p:spPr>
      </p:sp>
      <p:sp>
        <p:nvSpPr>
          <p:cNvPr id="24" name="customer-service_126414"/>
          <p:cNvSpPr>
            <a:spLocks noChangeAspect="1"/>
          </p:cNvSpPr>
          <p:nvPr/>
        </p:nvSpPr>
        <p:spPr bwMode="auto">
          <a:xfrm>
            <a:off x="6948428" y="2639066"/>
            <a:ext cx="609685" cy="608618"/>
          </a:xfrm>
          <a:custGeom>
            <a:avLst/>
            <a:gdLst>
              <a:gd name="connsiteX0" fmla="*/ 78625 w 608782"/>
              <a:gd name="connsiteY0" fmla="*/ 179214 h 607717"/>
              <a:gd name="connsiteX1" fmla="*/ 103818 w 608782"/>
              <a:gd name="connsiteY1" fmla="*/ 190618 h 607717"/>
              <a:gd name="connsiteX2" fmla="*/ 132285 w 608782"/>
              <a:gd name="connsiteY2" fmla="*/ 219040 h 607717"/>
              <a:gd name="connsiteX3" fmla="*/ 159897 w 608782"/>
              <a:gd name="connsiteY3" fmla="*/ 246610 h 607717"/>
              <a:gd name="connsiteX4" fmla="*/ 159992 w 608782"/>
              <a:gd name="connsiteY4" fmla="*/ 297959 h 607717"/>
              <a:gd name="connsiteX5" fmla="*/ 125168 w 608782"/>
              <a:gd name="connsiteY5" fmla="*/ 332634 h 607717"/>
              <a:gd name="connsiteX6" fmla="*/ 123460 w 608782"/>
              <a:gd name="connsiteY6" fmla="*/ 341824 h 607717"/>
              <a:gd name="connsiteX7" fmla="*/ 154963 w 608782"/>
              <a:gd name="connsiteY7" fmla="*/ 392226 h 607717"/>
              <a:gd name="connsiteX8" fmla="*/ 242829 w 608782"/>
              <a:gd name="connsiteY8" fmla="*/ 472186 h 607717"/>
              <a:gd name="connsiteX9" fmla="*/ 265887 w 608782"/>
              <a:gd name="connsiteY9" fmla="*/ 484218 h 607717"/>
              <a:gd name="connsiteX10" fmla="*/ 275661 w 608782"/>
              <a:gd name="connsiteY10" fmla="*/ 482418 h 607717"/>
              <a:gd name="connsiteX11" fmla="*/ 310674 w 608782"/>
              <a:gd name="connsiteY11" fmla="*/ 447270 h 607717"/>
              <a:gd name="connsiteX12" fmla="*/ 360870 w 608782"/>
              <a:gd name="connsiteY12" fmla="*/ 447270 h 607717"/>
              <a:gd name="connsiteX13" fmla="*/ 417613 w 608782"/>
              <a:gd name="connsiteY13" fmla="*/ 503735 h 607717"/>
              <a:gd name="connsiteX14" fmla="*/ 417329 w 608782"/>
              <a:gd name="connsiteY14" fmla="*/ 554800 h 607717"/>
              <a:gd name="connsiteX15" fmla="*/ 385162 w 608782"/>
              <a:gd name="connsiteY15" fmla="*/ 587012 h 607717"/>
              <a:gd name="connsiteX16" fmla="*/ 330886 w 608782"/>
              <a:gd name="connsiteY16" fmla="*/ 607570 h 607717"/>
              <a:gd name="connsiteX17" fmla="*/ 244632 w 608782"/>
              <a:gd name="connsiteY17" fmla="*/ 582559 h 607717"/>
              <a:gd name="connsiteX18" fmla="*/ 88921 w 608782"/>
              <a:gd name="connsiteY18" fmla="*/ 460912 h 607717"/>
              <a:gd name="connsiteX19" fmla="*/ 13010 w 608782"/>
              <a:gd name="connsiteY19" fmla="*/ 334624 h 607717"/>
              <a:gd name="connsiteX20" fmla="*/ 295 w 608782"/>
              <a:gd name="connsiteY20" fmla="*/ 264232 h 607717"/>
              <a:gd name="connsiteX21" fmla="*/ 18324 w 608782"/>
              <a:gd name="connsiteY21" fmla="*/ 225577 h 607717"/>
              <a:gd name="connsiteX22" fmla="*/ 53432 w 608782"/>
              <a:gd name="connsiteY22" fmla="*/ 190618 h 607717"/>
              <a:gd name="connsiteX23" fmla="*/ 78625 w 608782"/>
              <a:gd name="connsiteY23" fmla="*/ 179214 h 607717"/>
              <a:gd name="connsiteX24" fmla="*/ 378631 w 608782"/>
              <a:gd name="connsiteY24" fmla="*/ 149781 h 607717"/>
              <a:gd name="connsiteX25" fmla="*/ 371514 w 608782"/>
              <a:gd name="connsiteY25" fmla="*/ 150349 h 607717"/>
              <a:gd name="connsiteX26" fmla="*/ 364587 w 608782"/>
              <a:gd name="connsiteY26" fmla="*/ 156792 h 607717"/>
              <a:gd name="connsiteX27" fmla="*/ 369995 w 608782"/>
              <a:gd name="connsiteY27" fmla="*/ 164562 h 607717"/>
              <a:gd name="connsiteX28" fmla="*/ 380244 w 608782"/>
              <a:gd name="connsiteY28" fmla="*/ 166457 h 607717"/>
              <a:gd name="connsiteX29" fmla="*/ 390872 w 608782"/>
              <a:gd name="connsiteY29" fmla="*/ 178585 h 607717"/>
              <a:gd name="connsiteX30" fmla="*/ 390682 w 608782"/>
              <a:gd name="connsiteY30" fmla="*/ 182376 h 607717"/>
              <a:gd name="connsiteX31" fmla="*/ 380434 w 608782"/>
              <a:gd name="connsiteY31" fmla="*/ 240933 h 607717"/>
              <a:gd name="connsiteX32" fmla="*/ 375215 w 608782"/>
              <a:gd name="connsiteY32" fmla="*/ 274665 h 607717"/>
              <a:gd name="connsiteX33" fmla="*/ 401310 w 608782"/>
              <a:gd name="connsiteY33" fmla="*/ 308397 h 607717"/>
              <a:gd name="connsiteX34" fmla="*/ 424085 w 608782"/>
              <a:gd name="connsiteY34" fmla="*/ 309629 h 607717"/>
              <a:gd name="connsiteX35" fmla="*/ 465268 w 608782"/>
              <a:gd name="connsiteY35" fmla="*/ 291057 h 607717"/>
              <a:gd name="connsiteX36" fmla="*/ 469633 w 608782"/>
              <a:gd name="connsiteY36" fmla="*/ 283571 h 607717"/>
              <a:gd name="connsiteX37" fmla="*/ 462801 w 608782"/>
              <a:gd name="connsiteY37" fmla="*/ 277413 h 607717"/>
              <a:gd name="connsiteX38" fmla="*/ 453881 w 608782"/>
              <a:gd name="connsiteY38" fmla="*/ 281866 h 607717"/>
              <a:gd name="connsiteX39" fmla="*/ 442304 w 608782"/>
              <a:gd name="connsiteY39" fmla="*/ 285088 h 607717"/>
              <a:gd name="connsiteX40" fmla="*/ 432910 w 608782"/>
              <a:gd name="connsiteY40" fmla="*/ 278455 h 607717"/>
              <a:gd name="connsiteX41" fmla="*/ 431866 w 608782"/>
              <a:gd name="connsiteY41" fmla="*/ 267653 h 607717"/>
              <a:gd name="connsiteX42" fmla="*/ 435567 w 608782"/>
              <a:gd name="connsiteY42" fmla="*/ 245576 h 607717"/>
              <a:gd name="connsiteX43" fmla="*/ 447713 w 608782"/>
              <a:gd name="connsiteY43" fmla="*/ 178775 h 607717"/>
              <a:gd name="connsiteX44" fmla="*/ 449706 w 608782"/>
              <a:gd name="connsiteY44" fmla="*/ 160582 h 607717"/>
              <a:gd name="connsiteX45" fmla="*/ 437844 w 608782"/>
              <a:gd name="connsiteY45" fmla="*/ 149781 h 607717"/>
              <a:gd name="connsiteX46" fmla="*/ 407383 w 608782"/>
              <a:gd name="connsiteY46" fmla="*/ 149781 h 607717"/>
              <a:gd name="connsiteX47" fmla="*/ 425223 w 608782"/>
              <a:gd name="connsiteY47" fmla="*/ 73220 h 607717"/>
              <a:gd name="connsiteX48" fmla="*/ 393719 w 608782"/>
              <a:gd name="connsiteY48" fmla="*/ 104299 h 607717"/>
              <a:gd name="connsiteX49" fmla="*/ 425034 w 608782"/>
              <a:gd name="connsiteY49" fmla="*/ 136041 h 607717"/>
              <a:gd name="connsiteX50" fmla="*/ 456064 w 608782"/>
              <a:gd name="connsiteY50" fmla="*/ 104868 h 607717"/>
              <a:gd name="connsiteX51" fmla="*/ 425223 w 608782"/>
              <a:gd name="connsiteY51" fmla="*/ 73220 h 607717"/>
              <a:gd name="connsiteX52" fmla="*/ 417015 w 608782"/>
              <a:gd name="connsiteY52" fmla="*/ 0 h 607717"/>
              <a:gd name="connsiteX53" fmla="*/ 552570 w 608782"/>
              <a:gd name="connsiteY53" fmla="*/ 56070 h 607717"/>
              <a:gd name="connsiteX54" fmla="*/ 552475 w 608782"/>
              <a:gd name="connsiteY54" fmla="*/ 326779 h 607717"/>
              <a:gd name="connsiteX55" fmla="*/ 319797 w 608782"/>
              <a:gd name="connsiteY55" fmla="*/ 356626 h 607717"/>
              <a:gd name="connsiteX56" fmla="*/ 319417 w 608782"/>
              <a:gd name="connsiteY56" fmla="*/ 356247 h 607717"/>
              <a:gd name="connsiteX57" fmla="*/ 237904 w 608782"/>
              <a:gd name="connsiteY57" fmla="*/ 378514 h 607717"/>
              <a:gd name="connsiteX58" fmla="*/ 235816 w 608782"/>
              <a:gd name="connsiteY58" fmla="*/ 364490 h 607717"/>
              <a:gd name="connsiteX59" fmla="*/ 275292 w 608782"/>
              <a:gd name="connsiteY59" fmla="*/ 319862 h 607717"/>
              <a:gd name="connsiteX60" fmla="*/ 273394 w 608782"/>
              <a:gd name="connsiteY60" fmla="*/ 318251 h 607717"/>
              <a:gd name="connsiteX61" fmla="*/ 281460 w 608782"/>
              <a:gd name="connsiteY61" fmla="*/ 56070 h 607717"/>
              <a:gd name="connsiteX62" fmla="*/ 417015 w 608782"/>
              <a:gd name="connsiteY62" fmla="*/ 0 h 607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608782" h="607717">
                <a:moveTo>
                  <a:pt x="78625" y="179214"/>
                </a:moveTo>
                <a:cubicBezTo>
                  <a:pt x="87331" y="179226"/>
                  <a:pt x="96037" y="183039"/>
                  <a:pt x="103818" y="190618"/>
                </a:cubicBezTo>
                <a:cubicBezTo>
                  <a:pt x="113402" y="200092"/>
                  <a:pt x="122796" y="209566"/>
                  <a:pt x="132285" y="219040"/>
                </a:cubicBezTo>
                <a:cubicBezTo>
                  <a:pt x="141489" y="228135"/>
                  <a:pt x="150788" y="237325"/>
                  <a:pt x="159897" y="246610"/>
                </a:cubicBezTo>
                <a:cubicBezTo>
                  <a:pt x="176028" y="262905"/>
                  <a:pt x="176028" y="281853"/>
                  <a:pt x="159992" y="297959"/>
                </a:cubicBezTo>
                <a:cubicBezTo>
                  <a:pt x="148510" y="309612"/>
                  <a:pt x="136934" y="321265"/>
                  <a:pt x="125168" y="332634"/>
                </a:cubicBezTo>
                <a:cubicBezTo>
                  <a:pt x="122037" y="335666"/>
                  <a:pt x="121942" y="338034"/>
                  <a:pt x="123460" y="341824"/>
                </a:cubicBezTo>
                <a:cubicBezTo>
                  <a:pt x="131146" y="360393"/>
                  <a:pt x="142438" y="376783"/>
                  <a:pt x="154963" y="392226"/>
                </a:cubicBezTo>
                <a:cubicBezTo>
                  <a:pt x="180203" y="423300"/>
                  <a:pt x="208859" y="450870"/>
                  <a:pt x="242829" y="472186"/>
                </a:cubicBezTo>
                <a:cubicBezTo>
                  <a:pt x="250231" y="476734"/>
                  <a:pt x="258296" y="480050"/>
                  <a:pt x="265887" y="484218"/>
                </a:cubicBezTo>
                <a:cubicBezTo>
                  <a:pt x="269778" y="486303"/>
                  <a:pt x="272434" y="485734"/>
                  <a:pt x="275661" y="482418"/>
                </a:cubicBezTo>
                <a:cubicBezTo>
                  <a:pt x="287142" y="470576"/>
                  <a:pt x="298908" y="458923"/>
                  <a:pt x="310674" y="447270"/>
                </a:cubicBezTo>
                <a:cubicBezTo>
                  <a:pt x="326141" y="432017"/>
                  <a:pt x="345498" y="432017"/>
                  <a:pt x="360870" y="447270"/>
                </a:cubicBezTo>
                <a:cubicBezTo>
                  <a:pt x="379753" y="466123"/>
                  <a:pt x="398636" y="484787"/>
                  <a:pt x="417613" y="503735"/>
                </a:cubicBezTo>
                <a:cubicBezTo>
                  <a:pt x="433270" y="519557"/>
                  <a:pt x="433175" y="538884"/>
                  <a:pt x="417329" y="554800"/>
                </a:cubicBezTo>
                <a:cubicBezTo>
                  <a:pt x="406606" y="565506"/>
                  <a:pt x="395315" y="575738"/>
                  <a:pt x="385162" y="587012"/>
                </a:cubicBezTo>
                <a:cubicBezTo>
                  <a:pt x="370549" y="603402"/>
                  <a:pt x="352046" y="608707"/>
                  <a:pt x="330886" y="607570"/>
                </a:cubicBezTo>
                <a:cubicBezTo>
                  <a:pt x="300142" y="605960"/>
                  <a:pt x="271865" y="595822"/>
                  <a:pt x="244632" y="582559"/>
                </a:cubicBezTo>
                <a:cubicBezTo>
                  <a:pt x="183999" y="553189"/>
                  <a:pt x="132190" y="512451"/>
                  <a:pt x="88921" y="460912"/>
                </a:cubicBezTo>
                <a:cubicBezTo>
                  <a:pt x="56848" y="422827"/>
                  <a:pt x="30469" y="381330"/>
                  <a:pt x="13010" y="334624"/>
                </a:cubicBezTo>
                <a:cubicBezTo>
                  <a:pt x="4470" y="311981"/>
                  <a:pt x="-1413" y="288769"/>
                  <a:pt x="295" y="264232"/>
                </a:cubicBezTo>
                <a:cubicBezTo>
                  <a:pt x="1434" y="249073"/>
                  <a:pt x="7127" y="236188"/>
                  <a:pt x="18324" y="225577"/>
                </a:cubicBezTo>
                <a:cubicBezTo>
                  <a:pt x="30185" y="214209"/>
                  <a:pt x="41666" y="202271"/>
                  <a:pt x="53432" y="190618"/>
                </a:cubicBezTo>
                <a:cubicBezTo>
                  <a:pt x="61213" y="182992"/>
                  <a:pt x="69919" y="179202"/>
                  <a:pt x="78625" y="179214"/>
                </a:cubicBezTo>
                <a:close/>
                <a:moveTo>
                  <a:pt x="378631" y="149781"/>
                </a:moveTo>
                <a:cubicBezTo>
                  <a:pt x="376258" y="149781"/>
                  <a:pt x="373791" y="149781"/>
                  <a:pt x="371514" y="150349"/>
                </a:cubicBezTo>
                <a:cubicBezTo>
                  <a:pt x="367149" y="151202"/>
                  <a:pt x="364966" y="153381"/>
                  <a:pt x="364587" y="156792"/>
                </a:cubicBezTo>
                <a:cubicBezTo>
                  <a:pt x="364207" y="160014"/>
                  <a:pt x="366010" y="163235"/>
                  <a:pt x="369995" y="164562"/>
                </a:cubicBezTo>
                <a:cubicBezTo>
                  <a:pt x="373222" y="165699"/>
                  <a:pt x="376828" y="165983"/>
                  <a:pt x="380244" y="166457"/>
                </a:cubicBezTo>
                <a:cubicBezTo>
                  <a:pt x="388405" y="167594"/>
                  <a:pt x="390872" y="170437"/>
                  <a:pt x="390872" y="178585"/>
                </a:cubicBezTo>
                <a:cubicBezTo>
                  <a:pt x="390872" y="179912"/>
                  <a:pt x="390872" y="181144"/>
                  <a:pt x="390682" y="182376"/>
                </a:cubicBezTo>
                <a:cubicBezTo>
                  <a:pt x="387266" y="201895"/>
                  <a:pt x="383660" y="221414"/>
                  <a:pt x="380434" y="240933"/>
                </a:cubicBezTo>
                <a:cubicBezTo>
                  <a:pt x="378536" y="252114"/>
                  <a:pt x="376733" y="263389"/>
                  <a:pt x="375215" y="274665"/>
                </a:cubicBezTo>
                <a:cubicBezTo>
                  <a:pt x="372937" y="291152"/>
                  <a:pt x="388784" y="306596"/>
                  <a:pt x="401310" y="308397"/>
                </a:cubicBezTo>
                <a:cubicBezTo>
                  <a:pt x="408712" y="309534"/>
                  <a:pt x="416493" y="309723"/>
                  <a:pt x="424085" y="309629"/>
                </a:cubicBezTo>
                <a:cubicBezTo>
                  <a:pt x="440406" y="309344"/>
                  <a:pt x="453881" y="302522"/>
                  <a:pt x="465268" y="291057"/>
                </a:cubicBezTo>
                <a:cubicBezTo>
                  <a:pt x="467166" y="289067"/>
                  <a:pt x="468969" y="286225"/>
                  <a:pt x="469633" y="283571"/>
                </a:cubicBezTo>
                <a:cubicBezTo>
                  <a:pt x="470772" y="278929"/>
                  <a:pt x="466976" y="275802"/>
                  <a:pt x="462801" y="277413"/>
                </a:cubicBezTo>
                <a:cubicBezTo>
                  <a:pt x="459575" y="278550"/>
                  <a:pt x="456918" y="280729"/>
                  <a:pt x="453881" y="281866"/>
                </a:cubicBezTo>
                <a:cubicBezTo>
                  <a:pt x="450085" y="283192"/>
                  <a:pt x="446195" y="284614"/>
                  <a:pt x="442304" y="285088"/>
                </a:cubicBezTo>
                <a:cubicBezTo>
                  <a:pt x="437560" y="285656"/>
                  <a:pt x="434048" y="283098"/>
                  <a:pt x="432910" y="278455"/>
                </a:cubicBezTo>
                <a:cubicBezTo>
                  <a:pt x="432056" y="275044"/>
                  <a:pt x="431486" y="271254"/>
                  <a:pt x="431866" y="267653"/>
                </a:cubicBezTo>
                <a:cubicBezTo>
                  <a:pt x="432625" y="260357"/>
                  <a:pt x="434143" y="252872"/>
                  <a:pt x="435567" y="245576"/>
                </a:cubicBezTo>
                <a:cubicBezTo>
                  <a:pt x="439647" y="223214"/>
                  <a:pt x="443822" y="200947"/>
                  <a:pt x="447713" y="178775"/>
                </a:cubicBezTo>
                <a:cubicBezTo>
                  <a:pt x="448852" y="172711"/>
                  <a:pt x="449896" y="166647"/>
                  <a:pt x="449706" y="160582"/>
                </a:cubicBezTo>
                <a:cubicBezTo>
                  <a:pt x="449516" y="153192"/>
                  <a:pt x="445151" y="149781"/>
                  <a:pt x="437844" y="149781"/>
                </a:cubicBezTo>
                <a:lnTo>
                  <a:pt x="407383" y="149781"/>
                </a:lnTo>
                <a:close/>
                <a:moveTo>
                  <a:pt x="425223" y="73220"/>
                </a:moveTo>
                <a:cubicBezTo>
                  <a:pt x="407858" y="73126"/>
                  <a:pt x="393814" y="87054"/>
                  <a:pt x="393719" y="104299"/>
                </a:cubicBezTo>
                <a:cubicBezTo>
                  <a:pt x="393529" y="121639"/>
                  <a:pt x="407573" y="135947"/>
                  <a:pt x="425034" y="136041"/>
                </a:cubicBezTo>
                <a:cubicBezTo>
                  <a:pt x="441925" y="136136"/>
                  <a:pt x="455969" y="122113"/>
                  <a:pt x="456064" y="104868"/>
                </a:cubicBezTo>
                <a:cubicBezTo>
                  <a:pt x="456159" y="87433"/>
                  <a:pt x="442399" y="73410"/>
                  <a:pt x="425223" y="73220"/>
                </a:cubicBezTo>
                <a:close/>
                <a:moveTo>
                  <a:pt x="417015" y="0"/>
                </a:moveTo>
                <a:cubicBezTo>
                  <a:pt x="466075" y="0"/>
                  <a:pt x="515135" y="18690"/>
                  <a:pt x="552570" y="56070"/>
                </a:cubicBezTo>
                <a:cubicBezTo>
                  <a:pt x="627536" y="130830"/>
                  <a:pt x="627536" y="252019"/>
                  <a:pt x="552475" y="326779"/>
                </a:cubicBezTo>
                <a:cubicBezTo>
                  <a:pt x="489371" y="389884"/>
                  <a:pt x="393339" y="399833"/>
                  <a:pt x="319797" y="356626"/>
                </a:cubicBezTo>
                <a:lnTo>
                  <a:pt x="319417" y="356247"/>
                </a:lnTo>
                <a:cubicBezTo>
                  <a:pt x="290570" y="378135"/>
                  <a:pt x="259540" y="381925"/>
                  <a:pt x="237904" y="378514"/>
                </a:cubicBezTo>
                <a:cubicBezTo>
                  <a:pt x="230692" y="377377"/>
                  <a:pt x="229174" y="367617"/>
                  <a:pt x="235816" y="364490"/>
                </a:cubicBezTo>
                <a:cubicBezTo>
                  <a:pt x="255554" y="354731"/>
                  <a:pt x="268080" y="335496"/>
                  <a:pt x="275292" y="319862"/>
                </a:cubicBezTo>
                <a:lnTo>
                  <a:pt x="273394" y="318251"/>
                </a:lnTo>
                <a:cubicBezTo>
                  <a:pt x="206684" y="243017"/>
                  <a:pt x="209341" y="128082"/>
                  <a:pt x="281460" y="56070"/>
                </a:cubicBezTo>
                <a:cubicBezTo>
                  <a:pt x="318896" y="18690"/>
                  <a:pt x="367955" y="0"/>
                  <a:pt x="417015" y="0"/>
                </a:cubicBezTo>
                <a:close/>
              </a:path>
            </a:pathLst>
          </a:custGeom>
          <a:solidFill>
            <a:schemeClr val="bg1"/>
          </a:solidFill>
          <a:ln>
            <a:noFill/>
          </a:ln>
        </p:spPr>
      </p:sp>
      <p:sp>
        <p:nvSpPr>
          <p:cNvPr id="25" name="book-opened-on-a-stand_21552"/>
          <p:cNvSpPr>
            <a:spLocks noChangeAspect="1"/>
          </p:cNvSpPr>
          <p:nvPr/>
        </p:nvSpPr>
        <p:spPr bwMode="auto">
          <a:xfrm>
            <a:off x="9832283" y="2693271"/>
            <a:ext cx="609685" cy="500207"/>
          </a:xfrm>
          <a:custGeom>
            <a:avLst/>
            <a:gdLst>
              <a:gd name="T0" fmla="*/ 751 w 751"/>
              <a:gd name="T1" fmla="*/ 72 h 617"/>
              <a:gd name="T2" fmla="*/ 708 w 751"/>
              <a:gd name="T3" fmla="*/ 0 h 617"/>
              <a:gd name="T4" fmla="*/ 43 w 751"/>
              <a:gd name="T5" fmla="*/ 0 h 617"/>
              <a:gd name="T6" fmla="*/ 0 w 751"/>
              <a:gd name="T7" fmla="*/ 72 h 617"/>
              <a:gd name="T8" fmla="*/ 313 w 751"/>
              <a:gd name="T9" fmla="*/ 539 h 617"/>
              <a:gd name="T10" fmla="*/ 251 w 751"/>
              <a:gd name="T11" fmla="*/ 586 h 617"/>
              <a:gd name="T12" fmla="*/ 500 w 751"/>
              <a:gd name="T13" fmla="*/ 617 h 617"/>
              <a:gd name="T14" fmla="*/ 438 w 751"/>
              <a:gd name="T15" fmla="*/ 586 h 617"/>
              <a:gd name="T16" fmla="*/ 751 w 751"/>
              <a:gd name="T17" fmla="*/ 539 h 617"/>
              <a:gd name="T18" fmla="*/ 74 w 751"/>
              <a:gd name="T19" fmla="*/ 39 h 617"/>
              <a:gd name="T20" fmla="*/ 360 w 751"/>
              <a:gd name="T21" fmla="*/ 100 h 617"/>
              <a:gd name="T22" fmla="*/ 360 w 751"/>
              <a:gd name="T23" fmla="*/ 504 h 617"/>
              <a:gd name="T24" fmla="*/ 74 w 751"/>
              <a:gd name="T25" fmla="*/ 103 h 617"/>
              <a:gd name="T26" fmla="*/ 74 w 751"/>
              <a:gd name="T27" fmla="*/ 72 h 617"/>
              <a:gd name="T28" fmla="*/ 677 w 751"/>
              <a:gd name="T29" fmla="*/ 72 h 617"/>
              <a:gd name="T30" fmla="*/ 677 w 751"/>
              <a:gd name="T31" fmla="*/ 443 h 617"/>
              <a:gd name="T32" fmla="*/ 391 w 751"/>
              <a:gd name="T33" fmla="*/ 103 h 617"/>
              <a:gd name="T34" fmla="*/ 523 w 751"/>
              <a:gd name="T35" fmla="*/ 72 h 617"/>
              <a:gd name="T36" fmla="*/ 439 w 751"/>
              <a:gd name="T37" fmla="*/ 200 h 617"/>
              <a:gd name="T38" fmla="*/ 634 w 751"/>
              <a:gd name="T39" fmla="*/ 103 h 617"/>
              <a:gd name="T40" fmla="*/ 439 w 751"/>
              <a:gd name="T41" fmla="*/ 200 h 617"/>
              <a:gd name="T42" fmla="*/ 429 w 751"/>
              <a:gd name="T43" fmla="*/ 254 h 617"/>
              <a:gd name="T44" fmla="*/ 644 w 751"/>
              <a:gd name="T45" fmla="*/ 216 h 617"/>
              <a:gd name="T46" fmla="*/ 439 w 751"/>
              <a:gd name="T47" fmla="*/ 367 h 617"/>
              <a:gd name="T48" fmla="*/ 634 w 751"/>
              <a:gd name="T49" fmla="*/ 270 h 617"/>
              <a:gd name="T50" fmla="*/ 439 w 751"/>
              <a:gd name="T51" fmla="*/ 367 h 617"/>
              <a:gd name="T52" fmla="*/ 429 w 751"/>
              <a:gd name="T53" fmla="*/ 421 h 617"/>
              <a:gd name="T54" fmla="*/ 644 w 751"/>
              <a:gd name="T55" fmla="*/ 383 h 617"/>
              <a:gd name="T56" fmla="*/ 313 w 751"/>
              <a:gd name="T57" fmla="*/ 200 h 617"/>
              <a:gd name="T58" fmla="*/ 117 w 751"/>
              <a:gd name="T59" fmla="*/ 103 h 617"/>
              <a:gd name="T60" fmla="*/ 313 w 751"/>
              <a:gd name="T61" fmla="*/ 200 h 617"/>
              <a:gd name="T62" fmla="*/ 108 w 751"/>
              <a:gd name="T63" fmla="*/ 216 h 617"/>
              <a:gd name="T64" fmla="*/ 323 w 751"/>
              <a:gd name="T65" fmla="*/ 254 h 617"/>
              <a:gd name="T66" fmla="*/ 118 w 751"/>
              <a:gd name="T67" fmla="*/ 270 h 617"/>
              <a:gd name="T68" fmla="*/ 313 w 751"/>
              <a:gd name="T69" fmla="*/ 368 h 617"/>
              <a:gd name="T70" fmla="*/ 118 w 751"/>
              <a:gd name="T71" fmla="*/ 270 h 617"/>
              <a:gd name="T72" fmla="*/ 323 w 751"/>
              <a:gd name="T73" fmla="*/ 421 h 617"/>
              <a:gd name="T74" fmla="*/ 108 w 751"/>
              <a:gd name="T75" fmla="*/ 383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51" h="617">
                <a:moveTo>
                  <a:pt x="751" y="539"/>
                </a:moveTo>
                <a:lnTo>
                  <a:pt x="751" y="72"/>
                </a:lnTo>
                <a:lnTo>
                  <a:pt x="708" y="72"/>
                </a:lnTo>
                <a:lnTo>
                  <a:pt x="708" y="0"/>
                </a:lnTo>
                <a:lnTo>
                  <a:pt x="376" y="72"/>
                </a:lnTo>
                <a:lnTo>
                  <a:pt x="43" y="0"/>
                </a:lnTo>
                <a:lnTo>
                  <a:pt x="43" y="72"/>
                </a:lnTo>
                <a:lnTo>
                  <a:pt x="0" y="72"/>
                </a:lnTo>
                <a:lnTo>
                  <a:pt x="0" y="539"/>
                </a:lnTo>
                <a:lnTo>
                  <a:pt x="313" y="539"/>
                </a:lnTo>
                <a:lnTo>
                  <a:pt x="313" y="586"/>
                </a:lnTo>
                <a:lnTo>
                  <a:pt x="251" y="586"/>
                </a:lnTo>
                <a:lnTo>
                  <a:pt x="251" y="617"/>
                </a:lnTo>
                <a:lnTo>
                  <a:pt x="500" y="617"/>
                </a:lnTo>
                <a:lnTo>
                  <a:pt x="500" y="586"/>
                </a:lnTo>
                <a:lnTo>
                  <a:pt x="438" y="586"/>
                </a:lnTo>
                <a:lnTo>
                  <a:pt x="438" y="539"/>
                </a:lnTo>
                <a:lnTo>
                  <a:pt x="751" y="539"/>
                </a:lnTo>
                <a:close/>
                <a:moveTo>
                  <a:pt x="74" y="72"/>
                </a:moveTo>
                <a:lnTo>
                  <a:pt x="74" y="39"/>
                </a:lnTo>
                <a:lnTo>
                  <a:pt x="228" y="72"/>
                </a:lnTo>
                <a:lnTo>
                  <a:pt x="360" y="100"/>
                </a:lnTo>
                <a:lnTo>
                  <a:pt x="360" y="103"/>
                </a:lnTo>
                <a:lnTo>
                  <a:pt x="360" y="504"/>
                </a:lnTo>
                <a:lnTo>
                  <a:pt x="74" y="443"/>
                </a:lnTo>
                <a:lnTo>
                  <a:pt x="74" y="103"/>
                </a:lnTo>
                <a:lnTo>
                  <a:pt x="74" y="72"/>
                </a:lnTo>
                <a:lnTo>
                  <a:pt x="74" y="72"/>
                </a:lnTo>
                <a:close/>
                <a:moveTo>
                  <a:pt x="677" y="39"/>
                </a:moveTo>
                <a:lnTo>
                  <a:pt x="677" y="72"/>
                </a:lnTo>
                <a:lnTo>
                  <a:pt x="677" y="103"/>
                </a:lnTo>
                <a:lnTo>
                  <a:pt x="677" y="443"/>
                </a:lnTo>
                <a:lnTo>
                  <a:pt x="391" y="504"/>
                </a:lnTo>
                <a:lnTo>
                  <a:pt x="391" y="103"/>
                </a:lnTo>
                <a:lnTo>
                  <a:pt x="391" y="100"/>
                </a:lnTo>
                <a:lnTo>
                  <a:pt x="523" y="72"/>
                </a:lnTo>
                <a:lnTo>
                  <a:pt x="677" y="39"/>
                </a:lnTo>
                <a:close/>
                <a:moveTo>
                  <a:pt x="439" y="200"/>
                </a:moveTo>
                <a:lnTo>
                  <a:pt x="429" y="171"/>
                </a:lnTo>
                <a:lnTo>
                  <a:pt x="634" y="103"/>
                </a:lnTo>
                <a:lnTo>
                  <a:pt x="644" y="133"/>
                </a:lnTo>
                <a:lnTo>
                  <a:pt x="439" y="200"/>
                </a:lnTo>
                <a:close/>
                <a:moveTo>
                  <a:pt x="439" y="284"/>
                </a:moveTo>
                <a:lnTo>
                  <a:pt x="429" y="254"/>
                </a:lnTo>
                <a:lnTo>
                  <a:pt x="634" y="187"/>
                </a:lnTo>
                <a:lnTo>
                  <a:pt x="644" y="216"/>
                </a:lnTo>
                <a:lnTo>
                  <a:pt x="439" y="284"/>
                </a:lnTo>
                <a:close/>
                <a:moveTo>
                  <a:pt x="439" y="367"/>
                </a:moveTo>
                <a:lnTo>
                  <a:pt x="429" y="338"/>
                </a:lnTo>
                <a:lnTo>
                  <a:pt x="634" y="270"/>
                </a:lnTo>
                <a:lnTo>
                  <a:pt x="644" y="300"/>
                </a:lnTo>
                <a:lnTo>
                  <a:pt x="439" y="367"/>
                </a:lnTo>
                <a:close/>
                <a:moveTo>
                  <a:pt x="439" y="451"/>
                </a:moveTo>
                <a:lnTo>
                  <a:pt x="429" y="421"/>
                </a:lnTo>
                <a:lnTo>
                  <a:pt x="634" y="354"/>
                </a:lnTo>
                <a:lnTo>
                  <a:pt x="644" y="383"/>
                </a:lnTo>
                <a:lnTo>
                  <a:pt x="439" y="451"/>
                </a:lnTo>
                <a:close/>
                <a:moveTo>
                  <a:pt x="313" y="200"/>
                </a:moveTo>
                <a:lnTo>
                  <a:pt x="108" y="133"/>
                </a:lnTo>
                <a:lnTo>
                  <a:pt x="117" y="103"/>
                </a:lnTo>
                <a:lnTo>
                  <a:pt x="323" y="171"/>
                </a:lnTo>
                <a:lnTo>
                  <a:pt x="313" y="200"/>
                </a:lnTo>
                <a:close/>
                <a:moveTo>
                  <a:pt x="313" y="284"/>
                </a:moveTo>
                <a:lnTo>
                  <a:pt x="108" y="216"/>
                </a:lnTo>
                <a:lnTo>
                  <a:pt x="117" y="187"/>
                </a:lnTo>
                <a:lnTo>
                  <a:pt x="323" y="254"/>
                </a:lnTo>
                <a:lnTo>
                  <a:pt x="313" y="284"/>
                </a:lnTo>
                <a:close/>
                <a:moveTo>
                  <a:pt x="118" y="270"/>
                </a:moveTo>
                <a:lnTo>
                  <a:pt x="323" y="338"/>
                </a:lnTo>
                <a:lnTo>
                  <a:pt x="313" y="368"/>
                </a:lnTo>
                <a:lnTo>
                  <a:pt x="108" y="300"/>
                </a:lnTo>
                <a:lnTo>
                  <a:pt x="118" y="270"/>
                </a:lnTo>
                <a:close/>
                <a:moveTo>
                  <a:pt x="118" y="354"/>
                </a:moveTo>
                <a:lnTo>
                  <a:pt x="323" y="421"/>
                </a:lnTo>
                <a:lnTo>
                  <a:pt x="313" y="451"/>
                </a:lnTo>
                <a:lnTo>
                  <a:pt x="108" y="383"/>
                </a:lnTo>
                <a:lnTo>
                  <a:pt x="118" y="354"/>
                </a:lnTo>
                <a:close/>
              </a:path>
            </a:pathLst>
          </a:custGeom>
          <a:solidFill>
            <a:schemeClr val="bg1"/>
          </a:solidFill>
          <a:ln>
            <a:noFill/>
          </a:ln>
        </p:spPr>
      </p:sp>
      <p:sp>
        <p:nvSpPr>
          <p:cNvPr id="26" name="文本框 25"/>
          <p:cNvSpPr txBox="1"/>
          <p:nvPr/>
        </p:nvSpPr>
        <p:spPr>
          <a:xfrm>
            <a:off x="375920" y="456565"/>
            <a:ext cx="6828155" cy="368300"/>
          </a:xfrm>
          <a:prstGeom prst="rect">
            <a:avLst/>
          </a:prstGeom>
          <a:noFill/>
        </p:spPr>
        <p:txBody>
          <a:bodyPr wrap="square" rtlCol="0">
            <a:spAutoFit/>
          </a:bodyPr>
          <a:p>
            <a:pPr algn="l">
              <a:buClrTx/>
              <a:buSzTx/>
              <a:buFontTx/>
            </a:pPr>
            <a:r>
              <a:rPr lang="zh-CN" altLang="en-US" sz="3200" dirty="0">
                <a:solidFill>
                  <a:schemeClr val="tx1">
                    <a:lumMod val="85000"/>
                    <a:lumOff val="15000"/>
                  </a:schemeClr>
                </a:solidFill>
              </a:rPr>
              <a:t>认知发展水平划分</a:t>
            </a:r>
            <a:endParaRPr lang="zh-CN" altLang="en-US" sz="3200" dirty="0">
              <a:solidFill>
                <a:schemeClr val="tx1">
                  <a:lumMod val="85000"/>
                  <a:lumOff val="1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569585" y="2942636"/>
            <a:ext cx="4702820" cy="984431"/>
            <a:chOff x="8542" y="5984"/>
            <a:chExt cx="7635" cy="652"/>
          </a:xfrm>
        </p:grpSpPr>
        <p:sp>
          <p:nvSpPr>
            <p:cNvPr id="26" name="矩形: 圆角 25"/>
            <p:cNvSpPr/>
            <p:nvPr/>
          </p:nvSpPr>
          <p:spPr>
            <a:xfrm>
              <a:off x="8542" y="5984"/>
              <a:ext cx="7635" cy="64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9289" y="5984"/>
              <a:ext cx="6141" cy="652"/>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3.2 </a:t>
              </a:r>
              <a:r>
                <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按照幼儿游戏的社会性水平划分</a:t>
              </a:r>
              <a:endPar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24497" y="1186794"/>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dirty="0">
                <a:solidFill>
                  <a:schemeClr val="tx1">
                    <a:lumMod val="85000"/>
                    <a:lumOff val="15000"/>
                  </a:schemeClr>
                </a:solidFill>
              </a:rPr>
              <a:t>（一）无所用心的行为或偶然的行为</a:t>
            </a:r>
            <a:endParaRPr lang="zh-CN" altLang="en-US" sz="3200" dirty="0">
              <a:solidFill>
                <a:schemeClr val="tx1">
                  <a:lumMod val="85000"/>
                  <a:lumOff val="15000"/>
                </a:schemeClr>
              </a:solidFill>
            </a:endParaRPr>
          </a:p>
        </p:txBody>
      </p:sp>
      <p:sp>
        <p:nvSpPr>
          <p:cNvPr id="3" name="文本框 2"/>
          <p:cNvSpPr txBox="1"/>
          <p:nvPr/>
        </p:nvSpPr>
        <p:spPr>
          <a:xfrm>
            <a:off x="490059" y="1957863"/>
            <a:ext cx="11001851" cy="369332"/>
          </a:xfrm>
          <a:prstGeom prst="rect">
            <a:avLst/>
          </a:prstGeom>
          <a:noFill/>
        </p:spPr>
        <p:txBody>
          <a:bodyPr wrap="square" rtlCol="0">
            <a:spAutoFit/>
          </a:bodyPr>
          <a:lstStyle/>
          <a:p>
            <a:r>
              <a:rPr lang="zh-CN" altLang="zh-CN" dirty="0"/>
              <a:t>儿童无所事事、独自发呆，或玩弄衣服、东游西荡，偶尔会注意看看他人，或碰到什么东西会随手玩弄两下。</a:t>
            </a:r>
            <a:endParaRPr lang="zh-CN" altLang="zh-CN" dirty="0"/>
          </a:p>
        </p:txBody>
      </p:sp>
      <p:sp>
        <p:nvSpPr>
          <p:cNvPr id="2" name="文本框 1"/>
          <p:cNvSpPr txBox="1"/>
          <p:nvPr/>
        </p:nvSpPr>
        <p:spPr>
          <a:xfrm>
            <a:off x="424497" y="453060"/>
            <a:ext cx="10829925" cy="646331"/>
          </a:xfrm>
          <a:prstGeom prst="rect">
            <a:avLst/>
          </a:prstGeom>
          <a:noFill/>
        </p:spPr>
        <p:txBody>
          <a:bodyPr wrap="square" rtlCol="0">
            <a:spAutoFit/>
          </a:bodyPr>
          <a:lstStyle/>
          <a:p>
            <a:pPr indent="457200"/>
            <a:r>
              <a:rPr lang="zh-CN" altLang="zh-CN" dirty="0"/>
              <a:t>社会性发展是儿童心理发展的重要方面，美国心理学家帕登根据儿童</a:t>
            </a:r>
            <a:r>
              <a:rPr lang="en-US" altLang="zh-CN" dirty="0"/>
              <a:t>(2- 6</a:t>
            </a:r>
            <a:r>
              <a:rPr lang="zh-CN" altLang="zh-CN" dirty="0"/>
              <a:t>岁</a:t>
            </a:r>
            <a:r>
              <a:rPr lang="en-US" altLang="zh-CN" dirty="0"/>
              <a:t>)</a:t>
            </a:r>
            <a:r>
              <a:rPr lang="zh-CN" altLang="zh-CN" dirty="0"/>
              <a:t>在游戏中的社会交往水平，将幼儿游戏划分为六类行为。</a:t>
            </a:r>
            <a:endParaRPr lang="zh-CN" altLang="zh-CN" dirty="0"/>
          </a:p>
        </p:txBody>
      </p:sp>
      <p:sp>
        <p:nvSpPr>
          <p:cNvPr id="4" name="文本框 3"/>
          <p:cNvSpPr txBox="1"/>
          <p:nvPr/>
        </p:nvSpPr>
        <p:spPr>
          <a:xfrm>
            <a:off x="424497" y="2485972"/>
            <a:ext cx="11087100" cy="584775"/>
          </a:xfrm>
          <a:prstGeom prst="rect">
            <a:avLst/>
          </a:prstGeom>
          <a:noFill/>
        </p:spPr>
        <p:txBody>
          <a:bodyPr wrap="square" rtlCol="0">
            <a:spAutoFit/>
          </a:bodyPr>
          <a:lstStyle/>
          <a:p>
            <a:r>
              <a:rPr lang="zh-CN" altLang="en-US" sz="3200" dirty="0">
                <a:solidFill>
                  <a:schemeClr val="tx1">
                    <a:lumMod val="85000"/>
                    <a:lumOff val="15000"/>
                  </a:schemeClr>
                </a:solidFill>
              </a:rPr>
              <a:t>（二）袖手旁观的行为</a:t>
            </a:r>
            <a:endParaRPr lang="zh-CN" altLang="en-US" sz="3200" dirty="0">
              <a:solidFill>
                <a:schemeClr val="tx1">
                  <a:lumMod val="85000"/>
                  <a:lumOff val="15000"/>
                </a:schemeClr>
              </a:solidFill>
            </a:endParaRPr>
          </a:p>
        </p:txBody>
      </p:sp>
      <p:sp>
        <p:nvSpPr>
          <p:cNvPr id="6" name="文本框 5"/>
          <p:cNvSpPr txBox="1"/>
          <p:nvPr/>
        </p:nvSpPr>
        <p:spPr>
          <a:xfrm>
            <a:off x="514745" y="3301592"/>
            <a:ext cx="10649427" cy="646331"/>
          </a:xfrm>
          <a:prstGeom prst="rect">
            <a:avLst/>
          </a:prstGeom>
          <a:noFill/>
        </p:spPr>
        <p:txBody>
          <a:bodyPr wrap="square" rtlCol="0">
            <a:spAutoFit/>
          </a:bodyPr>
          <a:lstStyle/>
          <a:p>
            <a:r>
              <a:rPr lang="zh-CN" altLang="zh-CN" dirty="0"/>
              <a:t>儿童在近处观看同伴的活动，但不主动参与游戏。</a:t>
            </a:r>
            <a:endParaRPr lang="zh-CN" altLang="zh-CN" dirty="0"/>
          </a:p>
          <a:p>
            <a:r>
              <a:rPr lang="zh-CN" altLang="zh-CN" dirty="0"/>
              <a:t>单独的游戏，专心地独自玩自己的玩具，不注意也不关心别人的存在。</a:t>
            </a:r>
            <a:endParaRPr lang="zh-CN" altLang="zh-CN" dirty="0"/>
          </a:p>
        </p:txBody>
      </p:sp>
      <p:sp>
        <p:nvSpPr>
          <p:cNvPr id="7" name="文本框 6"/>
          <p:cNvSpPr txBox="1"/>
          <p:nvPr/>
        </p:nvSpPr>
        <p:spPr>
          <a:xfrm>
            <a:off x="424497" y="4109356"/>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dirty="0">
                <a:solidFill>
                  <a:schemeClr val="tx1">
                    <a:lumMod val="85000"/>
                    <a:lumOff val="15000"/>
                  </a:schemeClr>
                </a:solidFill>
              </a:rPr>
              <a:t>（三）平行的游戏</a:t>
            </a:r>
            <a:endParaRPr lang="zh-CN" altLang="en-US" sz="3200" dirty="0">
              <a:solidFill>
                <a:schemeClr val="tx1">
                  <a:lumMod val="85000"/>
                  <a:lumOff val="15000"/>
                </a:schemeClr>
              </a:solidFill>
            </a:endParaRPr>
          </a:p>
        </p:txBody>
      </p:sp>
      <p:sp>
        <p:nvSpPr>
          <p:cNvPr id="8" name="文本框 7"/>
          <p:cNvSpPr txBox="1"/>
          <p:nvPr/>
        </p:nvSpPr>
        <p:spPr>
          <a:xfrm>
            <a:off x="424497" y="4986532"/>
            <a:ext cx="9799320" cy="646331"/>
          </a:xfrm>
          <a:prstGeom prst="rect">
            <a:avLst/>
          </a:prstGeom>
          <a:noFill/>
        </p:spPr>
        <p:txBody>
          <a:bodyPr wrap="square" rtlCol="0">
            <a:spAutoFit/>
          </a:bodyPr>
          <a:lstStyle/>
          <a:p>
            <a:pPr indent="457200"/>
            <a:r>
              <a:rPr lang="zh-CN" altLang="zh-CN" dirty="0"/>
              <a:t>儿童相互之间可能会玩相同的玩具，相似的游戏，也会有相互模仿的现象，也会有少量的交谈，但他们仍是在独自游戏，相互间没有合作。</a:t>
            </a:r>
            <a:endParaRPr lang="zh-CN" altLang="zh-CN"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p:cNvSpPr/>
          <p:nvPr/>
        </p:nvSpPr>
        <p:spPr>
          <a:xfrm>
            <a:off x="438150" y="742950"/>
            <a:ext cx="11334750" cy="3038475"/>
          </a:xfrm>
          <a:prstGeom prst="round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14337" y="742566"/>
            <a:ext cx="11363325" cy="3284220"/>
          </a:xfrm>
          <a:prstGeom prst="rect">
            <a:avLst/>
          </a:prstGeom>
        </p:spPr>
        <p:txBody>
          <a:bodyPr wrap="square">
            <a:spAutoFit/>
          </a:bodyPr>
          <a:lstStyle/>
          <a:p>
            <a:pPr indent="269875" algn="just">
              <a:lnSpc>
                <a:spcPts val="1660"/>
              </a:lnSpc>
              <a:spcAft>
                <a:spcPts val="0"/>
              </a:spcAft>
            </a:pPr>
            <a:r>
              <a:rPr lang="zh-CN" altLang="zh-CN" b="1" dirty="0">
                <a:latin typeface="Calibri" panose="020F0502020204030204" charset="0"/>
                <a:ea typeface="宋体" panose="02010600030101010101" pitchFamily="2" charset="-122"/>
                <a:cs typeface="Times New Roman" panose="02020603050405020304" pitchFamily="18" charset="0"/>
              </a:rPr>
              <a:t>【案例</a:t>
            </a:r>
            <a:r>
              <a:rPr lang="en-US" altLang="zh-CN" b="1" dirty="0">
                <a:latin typeface="Calibri" panose="020F0502020204030204" charset="0"/>
                <a:ea typeface="宋体" panose="02010600030101010101" pitchFamily="2" charset="-122"/>
                <a:cs typeface="Times New Roman" panose="02020603050405020304" pitchFamily="18" charset="0"/>
              </a:rPr>
              <a:t>3-12</a:t>
            </a:r>
            <a:r>
              <a:rPr lang="zh-CN" altLang="zh-CN" b="1" dirty="0">
                <a:latin typeface="Calibri" panose="020F0502020204030204" charset="0"/>
                <a:ea typeface="宋体" panose="02010600030101010101" pitchFamily="2" charset="-122"/>
                <a:cs typeface="Times New Roman" panose="02020603050405020304" pitchFamily="18" charset="0"/>
              </a:rPr>
              <a:t>】</a:t>
            </a:r>
            <a:endParaRPr lang="zh-CN" altLang="zh-CN" dirty="0">
              <a:latin typeface="Calibri" panose="020F0502020204030204" charset="0"/>
              <a:ea typeface="宋体" panose="02010600030101010101" pitchFamily="2" charset="-122"/>
              <a:cs typeface="Times New Roman" panose="02020603050405020304" pitchFamily="18" charset="0"/>
            </a:endParaRPr>
          </a:p>
          <a:p>
            <a:pPr indent="269875" algn="ctr">
              <a:lnSpc>
                <a:spcPts val="1660"/>
              </a:lnSpc>
              <a:spcAft>
                <a:spcPts val="0"/>
              </a:spcAft>
            </a:pP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新款蛋糕的诞生</a:t>
            </a:r>
            <a:endParaRPr lang="zh-CN" altLang="zh-CN" dirty="0">
              <a:solidFill>
                <a:schemeClr val="bg1"/>
              </a:solidFill>
              <a:latin typeface="Calibri" panose="020F0502020204030204" charset="0"/>
              <a:ea typeface="宋体" panose="02010600030101010101" pitchFamily="2" charset="-122"/>
              <a:cs typeface="Times New Roman" panose="02020603050405020304" pitchFamily="18" charset="0"/>
            </a:endParaRPr>
          </a:p>
          <a:p>
            <a:pPr indent="269875" algn="just">
              <a:lnSpc>
                <a:spcPts val="1660"/>
              </a:lnSpc>
              <a:spcAft>
                <a:spcPts val="0"/>
              </a:spcAft>
            </a:pP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游戏中的点心屋已经开了一段时间了，一些积极主动的孩子已经开始移情到其他主题了，能力稍弱的贝，贝终于有了上岗的机会，她连续几天都到点心屋做营业员。</a:t>
            </a:r>
            <a:endParaRPr lang="zh-CN" altLang="zh-CN" dirty="0">
              <a:solidFill>
                <a:schemeClr val="bg1"/>
              </a:solidFill>
              <a:latin typeface="Calibri" panose="020F0502020204030204" charset="0"/>
              <a:ea typeface="宋体" panose="02010600030101010101" pitchFamily="2" charset="-122"/>
              <a:cs typeface="Times New Roman" panose="02020603050405020304" pitchFamily="18" charset="0"/>
            </a:endParaRPr>
          </a:p>
          <a:p>
            <a:pPr indent="269875" algn="just">
              <a:lnSpc>
                <a:spcPts val="1660"/>
              </a:lnSpc>
              <a:spcAft>
                <a:spcPts val="0"/>
              </a:spcAft>
            </a:pP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今天店里一个顾客也没有，贝贝就自顾自地用，彩泥制作，点心。她把彩泥一段段分开，然后挨个儿搓圆或压扁。好不容易一个个饼做好了，她发现自己做的饼有的大、有的小，她皱皱眉把所有的饼重新又团在了一起。</a:t>
            </a:r>
            <a:endParaRPr lang="zh-CN" altLang="zh-CN" dirty="0">
              <a:solidFill>
                <a:schemeClr val="bg1"/>
              </a:solidFill>
              <a:latin typeface="Calibri" panose="020F0502020204030204" charset="0"/>
              <a:ea typeface="宋体" panose="02010600030101010101" pitchFamily="2" charset="-122"/>
              <a:cs typeface="Times New Roman" panose="02020603050405020304" pitchFamily="18" charset="0"/>
            </a:endParaRPr>
          </a:p>
          <a:p>
            <a:pPr indent="269875" algn="just">
              <a:lnSpc>
                <a:spcPts val="1660"/>
              </a:lnSpc>
              <a:spcAft>
                <a:spcPts val="0"/>
              </a:spcAft>
            </a:pP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在一旁观察许久的老师走了过来，跟贝贝打招呼</a:t>
            </a:r>
            <a:r>
              <a:rPr lang="en-US" altLang="zh-CN" dirty="0">
                <a:solidFill>
                  <a:schemeClr val="bg1"/>
                </a:solidFill>
                <a:latin typeface="Calibri" panose="020F0502020204030204" charset="0"/>
                <a:ea typeface="楷体" panose="02010609060101010101" pitchFamily="49" charset="-122"/>
                <a:cs typeface="Times New Roman" panose="02020603050405020304" pitchFamily="18" charset="0"/>
              </a:rPr>
              <a:t>:</a:t>
            </a: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点心屋的生意怎么样，我和你一起卖点心，好吗，”看见老师来了，贝贝又重新拿起彩泥，还分了一些彩泥给老师，贝贝的眼睛就不时地看看老师。只见老师拿起一块彩泥搓圆、压扁、对折，然后裏成一团放进一个纸圈中。 哇，一 个新式的蛋糕做成了</a:t>
            </a:r>
            <a:r>
              <a:rPr lang="en-US" altLang="zh-CN" dirty="0">
                <a:solidFill>
                  <a:schemeClr val="bg1"/>
                </a:solidFill>
                <a:latin typeface="Calibri" panose="020F0502020204030204" charset="0"/>
                <a:ea typeface="楷体" panose="02010609060101010101" pitchFamily="49" charset="-122"/>
                <a:cs typeface="Times New Roman" panose="02020603050405020304" pitchFamily="18" charset="0"/>
              </a:rPr>
              <a:t>~</a:t>
            </a: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贝贝睁大眼睛，她目不转睛地盯着老师做第二个彩纸和毛线组合的蛋糕。</a:t>
            </a:r>
            <a:endParaRPr lang="zh-CN" altLang="zh-CN" dirty="0">
              <a:solidFill>
                <a:schemeClr val="bg1"/>
              </a:solidFill>
              <a:latin typeface="Calibri" panose="020F0502020204030204" charset="0"/>
              <a:ea typeface="宋体" panose="02010600030101010101" pitchFamily="2" charset="-122"/>
              <a:cs typeface="Times New Roman" panose="02020603050405020304" pitchFamily="18" charset="0"/>
            </a:endParaRPr>
          </a:p>
          <a:p>
            <a:pPr indent="269875" algn="just">
              <a:lnSpc>
                <a:spcPts val="1660"/>
              </a:lnSpc>
              <a:spcAft>
                <a:spcPts val="0"/>
              </a:spcAft>
            </a:pP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这时，有其他区域的孩子来找老师帮忙，老师对贝贝说</a:t>
            </a:r>
            <a:r>
              <a:rPr lang="en-US" altLang="zh-CN" dirty="0">
                <a:solidFill>
                  <a:schemeClr val="bg1"/>
                </a:solidFill>
                <a:latin typeface="Calibri" panose="020F0502020204030204" charset="0"/>
                <a:ea typeface="楷体" panose="02010609060101010101" pitchFamily="49" charset="-122"/>
                <a:cs typeface="Times New Roman" panose="02020603050405020304" pitchFamily="18" charset="0"/>
              </a:rPr>
              <a:t>:</a:t>
            </a: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“我待会儿再来哦</a:t>
            </a:r>
            <a:r>
              <a:rPr lang="en-US" altLang="zh-CN" dirty="0">
                <a:solidFill>
                  <a:schemeClr val="bg1"/>
                </a:solidFill>
                <a:latin typeface="Calibri" panose="020F0502020204030204" charset="0"/>
                <a:ea typeface="楷体" panose="02010609060101010101" pitchFamily="49" charset="-122"/>
                <a:cs typeface="Times New Roman" panose="02020603050405020304" pitchFamily="18" charset="0"/>
              </a:rPr>
              <a:t>~</a:t>
            </a: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贝贝点点头，这时她似乎已经不在乎老师的离开了，她把装着各色彩纸、彩线等材料的小筐放到自己面前，没过多久，一个新款蛋糕在贝贝手中诞生了，贝贝甭提多开心了。她尝试做了第二个、第三个蛋糕。不一会儿，贝贝高兴地跑到娃娃家里，对娃娃家的妈妈说</a:t>
            </a:r>
            <a:r>
              <a:rPr lang="en-US" altLang="zh-CN" dirty="0">
                <a:solidFill>
                  <a:schemeClr val="bg1"/>
                </a:solidFill>
                <a:latin typeface="Calibri" panose="020F0502020204030204" charset="0"/>
                <a:ea typeface="楷体" panose="02010609060101010101" pitchFamily="49" charset="-122"/>
                <a:cs typeface="Times New Roman" panose="02020603050405020304" pitchFamily="18" charset="0"/>
              </a:rPr>
              <a:t>:</a:t>
            </a: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“快去我的店里买蛋糕吧，是新款的蛋糕，又好看又好吃</a:t>
            </a:r>
            <a:r>
              <a:rPr lang="en-US" altLang="zh-CN" dirty="0">
                <a:solidFill>
                  <a:schemeClr val="bg1"/>
                </a:solidFill>
                <a:latin typeface="Calibri" panose="020F0502020204030204" charset="0"/>
                <a:ea typeface="楷体" panose="02010609060101010101" pitchFamily="49" charset="-122"/>
                <a:cs typeface="Times New Roman" panose="02020603050405020304" pitchFamily="18" charset="0"/>
              </a:rPr>
              <a:t>~</a:t>
            </a: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a:t>
            </a:r>
            <a:endParaRPr lang="zh-CN" altLang="zh-CN" dirty="0">
              <a:solidFill>
                <a:schemeClr val="bg1"/>
              </a:solidFill>
              <a:latin typeface="Calibri" panose="020F0502020204030204" charset="0"/>
              <a:ea typeface="宋体" panose="02010600030101010101" pitchFamily="2" charset="-122"/>
              <a:cs typeface="Times New Roman" panose="02020603050405020304" pitchFamily="18" charset="0"/>
            </a:endParaRPr>
          </a:p>
          <a:p>
            <a:pPr indent="269875" algn="just">
              <a:lnSpc>
                <a:spcPts val="1660"/>
              </a:lnSpc>
              <a:spcAft>
                <a:spcPts val="0"/>
              </a:spcAft>
            </a:pPr>
            <a:endParaRPr lang="zh-CN" altLang="zh-CN" dirty="0">
              <a:latin typeface="Calibri" panose="020F0502020204030204" charset="0"/>
              <a:ea typeface="宋体" panose="02010600030101010101" pitchFamily="2" charset="-122"/>
              <a:cs typeface="Times New Roman" panose="02020603050405020304" pitchFamily="18" charset="0"/>
            </a:endParaRPr>
          </a:p>
        </p:txBody>
      </p:sp>
      <p:pic>
        <p:nvPicPr>
          <p:cNvPr id="3" name="图片 2" descr="timg9VOVEVEK"/>
          <p:cNvPicPr>
            <a:picLocks noChangeAspect="1"/>
          </p:cNvPicPr>
          <p:nvPr/>
        </p:nvPicPr>
        <p:blipFill>
          <a:blip r:embed="rId1"/>
          <a:srcRect t="71109"/>
          <a:stretch>
            <a:fillRect/>
          </a:stretch>
        </p:blipFill>
        <p:spPr>
          <a:xfrm>
            <a:off x="1978025" y="4128135"/>
            <a:ext cx="8255000" cy="22491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05435" y="40271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dirty="0">
                <a:solidFill>
                  <a:schemeClr val="tx1">
                    <a:lumMod val="85000"/>
                    <a:lumOff val="15000"/>
                  </a:schemeClr>
                </a:solidFill>
              </a:rPr>
              <a:t>（四）联合游戏</a:t>
            </a:r>
            <a:endParaRPr lang="zh-CN" altLang="en-US" sz="3200" dirty="0">
              <a:solidFill>
                <a:schemeClr val="tx1">
                  <a:lumMod val="85000"/>
                  <a:lumOff val="15000"/>
                </a:schemeClr>
              </a:solidFill>
            </a:endParaRPr>
          </a:p>
        </p:txBody>
      </p:sp>
      <p:sp>
        <p:nvSpPr>
          <p:cNvPr id="3" name="文本框 2"/>
          <p:cNvSpPr txBox="1"/>
          <p:nvPr/>
        </p:nvSpPr>
        <p:spPr>
          <a:xfrm>
            <a:off x="671274" y="1051080"/>
            <a:ext cx="10849451" cy="646331"/>
          </a:xfrm>
          <a:prstGeom prst="rect">
            <a:avLst/>
          </a:prstGeom>
          <a:noFill/>
        </p:spPr>
        <p:txBody>
          <a:bodyPr wrap="square" rtlCol="0">
            <a:spAutoFit/>
          </a:bodyPr>
          <a:lstStyle/>
          <a:p>
            <a:pPr indent="457200"/>
            <a:r>
              <a:rPr lang="zh-CN" altLang="zh-CN" dirty="0"/>
              <a:t>儿童相互之间一起游戏，谈论共同的活动，时常会有借还玩具的行为，但儿童关注的仍是自己的兴趣。例如，大家一起玩雪花片。</a:t>
            </a:r>
            <a:endParaRPr lang="zh-CN" altLang="zh-CN" dirty="0"/>
          </a:p>
        </p:txBody>
      </p:sp>
      <p:sp>
        <p:nvSpPr>
          <p:cNvPr id="2" name="文本框 1"/>
          <p:cNvSpPr txBox="1"/>
          <p:nvPr/>
        </p:nvSpPr>
        <p:spPr>
          <a:xfrm>
            <a:off x="305434" y="1841910"/>
            <a:ext cx="11092100" cy="584775"/>
          </a:xfrm>
          <a:prstGeom prst="rect">
            <a:avLst/>
          </a:prstGeom>
          <a:noFill/>
        </p:spPr>
        <p:txBody>
          <a:bodyPr wrap="square" rtlCol="0">
            <a:spAutoFit/>
          </a:bodyPr>
          <a:lstStyle/>
          <a:p>
            <a:r>
              <a:rPr lang="zh-CN" altLang="en-US" sz="3200" dirty="0">
                <a:solidFill>
                  <a:schemeClr val="tx1">
                    <a:lumMod val="85000"/>
                    <a:lumOff val="15000"/>
                  </a:schemeClr>
                </a:solidFill>
              </a:rPr>
              <a:t>（五）合作</a:t>
            </a:r>
            <a:r>
              <a:rPr lang="zh-CN" altLang="zh-CN" sz="3200" dirty="0">
                <a:solidFill>
                  <a:schemeClr val="tx1">
                    <a:lumMod val="85000"/>
                    <a:lumOff val="15000"/>
                  </a:schemeClr>
                </a:solidFill>
              </a:rPr>
              <a:t>游戏</a:t>
            </a:r>
            <a:endParaRPr lang="zh-CN" altLang="zh-CN" sz="3200" dirty="0">
              <a:solidFill>
                <a:schemeClr val="tx1">
                  <a:lumMod val="85000"/>
                  <a:lumOff val="15000"/>
                </a:schemeClr>
              </a:solidFill>
            </a:endParaRPr>
          </a:p>
        </p:txBody>
      </p:sp>
      <p:sp>
        <p:nvSpPr>
          <p:cNvPr id="4" name="文本框 3"/>
          <p:cNvSpPr txBox="1"/>
          <p:nvPr/>
        </p:nvSpPr>
        <p:spPr>
          <a:xfrm>
            <a:off x="488353" y="2571184"/>
            <a:ext cx="10726261" cy="923330"/>
          </a:xfrm>
          <a:prstGeom prst="rect">
            <a:avLst/>
          </a:prstGeom>
          <a:noFill/>
        </p:spPr>
        <p:txBody>
          <a:bodyPr wrap="square" rtlCol="0">
            <a:spAutoFit/>
          </a:bodyPr>
          <a:lstStyle/>
          <a:p>
            <a:pPr indent="457200"/>
            <a:r>
              <a:rPr lang="zh-CN" altLang="zh-CN" dirty="0"/>
              <a:t>以集体共同的目标为中心，有组织、有分工。例如，插一个小公园，甲插小桥、乙插小花、丙插树</a:t>
            </a:r>
            <a:r>
              <a:rPr lang="en-US" altLang="zh-CN" dirty="0"/>
              <a:t>....</a:t>
            </a:r>
            <a:r>
              <a:rPr lang="zh-CN" altLang="zh-CN" dirty="0"/>
              <a:t>大家将之组合一起就成为一个小公园。</a:t>
            </a:r>
            <a:endParaRPr lang="zh-CN" altLang="zh-CN" dirty="0"/>
          </a:p>
          <a:p>
            <a:pPr indent="457200"/>
            <a:r>
              <a:rPr lang="zh-CN" altLang="zh-CN" dirty="0"/>
              <a:t>实际上这种行为中，真正属于游戏行为的只有后四种。</a:t>
            </a:r>
            <a:endParaRPr lang="zh-CN" altLang="zh-CN" dirty="0"/>
          </a:p>
        </p:txBody>
      </p:sp>
      <p:graphicFrame>
        <p:nvGraphicFramePr>
          <p:cNvPr id="6" name="表格 6"/>
          <p:cNvGraphicFramePr>
            <a:graphicFrameLocks noGrp="1"/>
          </p:cNvGraphicFramePr>
          <p:nvPr/>
        </p:nvGraphicFramePr>
        <p:xfrm>
          <a:off x="1787483" y="4005791"/>
          <a:ext cx="8127999" cy="2429256"/>
        </p:xfrm>
        <a:graphic>
          <a:graphicData uri="http://schemas.openxmlformats.org/drawingml/2006/table">
            <a:tbl>
              <a:tblPr firstRow="1" bandRow="1">
                <a:tableStyleId>{5C22544A-7EE6-4342-B048-85BDC9FD1C3A}</a:tableStyleId>
              </a:tblPr>
              <a:tblGrid>
                <a:gridCol w="2709333"/>
                <a:gridCol w="2709333"/>
                <a:gridCol w="2709333"/>
              </a:tblGrid>
              <a:tr h="370840">
                <a:tc>
                  <a:txBody>
                    <a:bodyPr/>
                    <a:lstStyle/>
                    <a:p>
                      <a:endParaRPr lang="zh-CN" altLang="en-US" dirty="0"/>
                    </a:p>
                  </a:txBody>
                  <a:tcPr>
                    <a:solidFill>
                      <a:srgbClr val="56C0C1"/>
                    </a:solidFill>
                  </a:tcPr>
                </a:tc>
                <a:tc>
                  <a:txBody>
                    <a:bodyPr/>
                    <a:lstStyle/>
                    <a:p>
                      <a:pPr algn="ctr"/>
                      <a:r>
                        <a:rPr lang="zh-CN" altLang="en-US" dirty="0"/>
                        <a:t>特点</a:t>
                      </a:r>
                      <a:endParaRPr lang="zh-CN" altLang="en-US" dirty="0"/>
                    </a:p>
                  </a:txBody>
                  <a:tcPr>
                    <a:solidFill>
                      <a:srgbClr val="56C0C1"/>
                    </a:solidFill>
                  </a:tcPr>
                </a:tc>
                <a:tc>
                  <a:txBody>
                    <a:bodyPr/>
                    <a:lstStyle/>
                    <a:p>
                      <a:pPr algn="ctr"/>
                      <a:r>
                        <a:rPr lang="zh-CN" altLang="en-US" dirty="0"/>
                        <a:t>社会化程度</a:t>
                      </a:r>
                      <a:endParaRPr lang="zh-CN" altLang="en-US" dirty="0"/>
                    </a:p>
                  </a:txBody>
                  <a:tcPr>
                    <a:solidFill>
                      <a:srgbClr val="56C0C1"/>
                    </a:solidFill>
                  </a:tcPr>
                </a:tc>
              </a:tr>
              <a:tr h="370840">
                <a:tc>
                  <a:txBody>
                    <a:bodyPr/>
                    <a:lstStyle/>
                    <a:p>
                      <a:pPr indent="266700" algn="ctr">
                        <a:lnSpc>
                          <a:spcPts val="1660"/>
                        </a:lnSpc>
                        <a:spcAft>
                          <a:spcPts val="0"/>
                        </a:spcAft>
                      </a:pPr>
                      <a:r>
                        <a:rPr lang="zh-CN" altLang="en-US" sz="1800" kern="1200" dirty="0">
                          <a:solidFill>
                            <a:schemeClr val="dk1"/>
                          </a:solidFill>
                          <a:latin typeface="+mn-lt"/>
                          <a:ea typeface="+mn-ea"/>
                          <a:cs typeface="+mn-cs"/>
                        </a:rPr>
                        <a:t>无所用心游戏</a:t>
                      </a:r>
                      <a:endParaRPr lang="zh-CN" altLang="en-US" sz="1800" kern="1200" dirty="0">
                        <a:solidFill>
                          <a:schemeClr val="dk1"/>
                        </a:solidFill>
                        <a:latin typeface="+mn-lt"/>
                        <a:ea typeface="+mn-ea"/>
                        <a:cs typeface="+mn-cs"/>
                      </a:endParaRPr>
                    </a:p>
                  </a:txBody>
                  <a:tcPr marL="68580" marR="68580" marT="0" marB="0">
                    <a:solidFill>
                      <a:srgbClr val="D8ECED"/>
                    </a:solidFill>
                  </a:tcPr>
                </a:tc>
                <a:tc>
                  <a:txBody>
                    <a:bodyPr/>
                    <a:lstStyle/>
                    <a:p>
                      <a:pPr indent="266700" algn="ctr">
                        <a:lnSpc>
                          <a:spcPts val="1660"/>
                        </a:lnSpc>
                        <a:spcAft>
                          <a:spcPts val="0"/>
                        </a:spcAft>
                      </a:pPr>
                      <a:r>
                        <a:rPr lang="zh-CN" altLang="en-US" sz="1800" kern="1200">
                          <a:solidFill>
                            <a:schemeClr val="dk1"/>
                          </a:solidFill>
                          <a:latin typeface="+mn-lt"/>
                          <a:ea typeface="+mn-ea"/>
                          <a:cs typeface="+mn-cs"/>
                        </a:rPr>
                        <a:t>未真正参与到游戏中</a:t>
                      </a:r>
                      <a:endParaRPr lang="zh-CN" altLang="en-US" sz="1800" kern="1200">
                        <a:solidFill>
                          <a:schemeClr val="dk1"/>
                        </a:solidFill>
                        <a:latin typeface="+mn-lt"/>
                        <a:ea typeface="+mn-ea"/>
                        <a:cs typeface="+mn-cs"/>
                      </a:endParaRPr>
                    </a:p>
                  </a:txBody>
                  <a:tcPr marL="68580" marR="68580" marT="0" marB="0">
                    <a:solidFill>
                      <a:srgbClr val="D8ECED"/>
                    </a:solidFill>
                  </a:tcPr>
                </a:tc>
                <a:tc>
                  <a:txBody>
                    <a:bodyPr/>
                    <a:lstStyle/>
                    <a:p>
                      <a:pPr indent="266700" algn="ctr">
                        <a:lnSpc>
                          <a:spcPts val="1660"/>
                        </a:lnSpc>
                        <a:spcAft>
                          <a:spcPts val="0"/>
                        </a:spcAft>
                      </a:pPr>
                      <a:r>
                        <a:rPr lang="zh-CN" altLang="en-US" sz="1800" kern="1200">
                          <a:solidFill>
                            <a:schemeClr val="dk1"/>
                          </a:solidFill>
                          <a:latin typeface="+mn-lt"/>
                          <a:ea typeface="+mn-ea"/>
                          <a:cs typeface="+mn-cs"/>
                        </a:rPr>
                        <a:t>最低</a:t>
                      </a:r>
                      <a:endParaRPr lang="zh-CN" altLang="en-US" sz="1800" kern="1200">
                        <a:solidFill>
                          <a:schemeClr val="dk1"/>
                        </a:solidFill>
                        <a:latin typeface="+mn-lt"/>
                        <a:ea typeface="+mn-ea"/>
                        <a:cs typeface="+mn-cs"/>
                      </a:endParaRPr>
                    </a:p>
                  </a:txBody>
                  <a:tcPr marL="68580" marR="68580" marT="0" marB="0">
                    <a:solidFill>
                      <a:srgbClr val="D8ECED"/>
                    </a:solidFill>
                  </a:tcPr>
                </a:tc>
              </a:tr>
              <a:tr h="370840">
                <a:tc>
                  <a:txBody>
                    <a:bodyPr/>
                    <a:lstStyle/>
                    <a:p>
                      <a:pPr indent="266700" algn="ctr">
                        <a:lnSpc>
                          <a:spcPts val="1660"/>
                        </a:lnSpc>
                        <a:spcAft>
                          <a:spcPts val="0"/>
                        </a:spcAft>
                      </a:pPr>
                      <a:r>
                        <a:rPr lang="zh-CN" altLang="en-US" sz="1800" kern="1200" dirty="0">
                          <a:solidFill>
                            <a:schemeClr val="dk1"/>
                          </a:solidFill>
                          <a:latin typeface="+mn-lt"/>
                          <a:ea typeface="+mn-ea"/>
                          <a:cs typeface="+mn-cs"/>
                        </a:rPr>
                        <a:t>袖手旁观游戏</a:t>
                      </a:r>
                      <a:endParaRPr lang="zh-CN" altLang="en-US" sz="1800" kern="1200" dirty="0">
                        <a:solidFill>
                          <a:schemeClr val="dk1"/>
                        </a:solidFill>
                        <a:latin typeface="+mn-lt"/>
                        <a:ea typeface="+mn-ea"/>
                        <a:cs typeface="+mn-cs"/>
                      </a:endParaRPr>
                    </a:p>
                  </a:txBody>
                  <a:tcPr marL="68580" marR="68580" marT="0" marB="0">
                    <a:solidFill>
                      <a:srgbClr val="E9F2F3"/>
                    </a:solidFill>
                  </a:tcPr>
                </a:tc>
                <a:tc>
                  <a:txBody>
                    <a:bodyPr/>
                    <a:lstStyle/>
                    <a:p>
                      <a:pPr indent="266700" algn="ctr">
                        <a:lnSpc>
                          <a:spcPts val="1660"/>
                        </a:lnSpc>
                        <a:spcAft>
                          <a:spcPts val="0"/>
                        </a:spcAft>
                      </a:pPr>
                      <a:r>
                        <a:rPr lang="zh-CN" altLang="en-US" sz="1800" kern="1200" dirty="0">
                          <a:solidFill>
                            <a:schemeClr val="dk1"/>
                          </a:solidFill>
                          <a:latin typeface="+mn-lt"/>
                          <a:ea typeface="+mn-ea"/>
                          <a:cs typeface="+mn-cs"/>
                        </a:rPr>
                        <a:t>观看别人游戏，喝彩</a:t>
                      </a:r>
                      <a:endParaRPr lang="zh-CN" altLang="en-US" sz="1800" kern="1200" dirty="0">
                        <a:solidFill>
                          <a:schemeClr val="dk1"/>
                        </a:solidFill>
                        <a:latin typeface="+mn-lt"/>
                        <a:ea typeface="+mn-ea"/>
                        <a:cs typeface="+mn-cs"/>
                      </a:endParaRPr>
                    </a:p>
                  </a:txBody>
                  <a:tcPr marL="68580" marR="68580" marT="0" marB="0">
                    <a:solidFill>
                      <a:srgbClr val="E9F2F3"/>
                    </a:solidFill>
                  </a:tcPr>
                </a:tc>
                <a:tc>
                  <a:txBody>
                    <a:bodyPr/>
                    <a:lstStyle/>
                    <a:p>
                      <a:pPr indent="266700" algn="ctr">
                        <a:lnSpc>
                          <a:spcPts val="1660"/>
                        </a:lnSpc>
                        <a:spcAft>
                          <a:spcPts val="0"/>
                        </a:spcAft>
                      </a:pPr>
                      <a:r>
                        <a:rPr lang="zh-CN" altLang="en-US" sz="1800" kern="1200">
                          <a:solidFill>
                            <a:schemeClr val="dk1"/>
                          </a:solidFill>
                          <a:latin typeface="+mn-lt"/>
                          <a:ea typeface="+mn-ea"/>
                          <a:cs typeface="+mn-cs"/>
                        </a:rPr>
                        <a:t>自己不参加</a:t>
                      </a:r>
                      <a:endParaRPr lang="zh-CN" altLang="en-US" sz="1800" kern="1200">
                        <a:solidFill>
                          <a:schemeClr val="dk1"/>
                        </a:solidFill>
                        <a:latin typeface="+mn-lt"/>
                        <a:ea typeface="+mn-ea"/>
                        <a:cs typeface="+mn-cs"/>
                      </a:endParaRPr>
                    </a:p>
                  </a:txBody>
                  <a:tcPr marL="68580" marR="68580" marT="0" marB="0">
                    <a:solidFill>
                      <a:srgbClr val="E9F2F3"/>
                    </a:solidFill>
                  </a:tcPr>
                </a:tc>
              </a:tr>
              <a:tr h="370840">
                <a:tc>
                  <a:txBody>
                    <a:bodyPr/>
                    <a:lstStyle/>
                    <a:p>
                      <a:pPr indent="266700" algn="ctr">
                        <a:lnSpc>
                          <a:spcPts val="1660"/>
                        </a:lnSpc>
                        <a:spcAft>
                          <a:spcPts val="0"/>
                        </a:spcAft>
                      </a:pPr>
                      <a:r>
                        <a:rPr lang="zh-CN" altLang="en-US" sz="1800" kern="1200">
                          <a:solidFill>
                            <a:schemeClr val="dk1"/>
                          </a:solidFill>
                          <a:latin typeface="+mn-lt"/>
                          <a:ea typeface="+mn-ea"/>
                          <a:cs typeface="+mn-cs"/>
                        </a:rPr>
                        <a:t>平行游戏</a:t>
                      </a:r>
                      <a:endParaRPr lang="zh-CN" altLang="en-US" sz="1800" kern="1200">
                        <a:solidFill>
                          <a:schemeClr val="dk1"/>
                        </a:solidFill>
                        <a:latin typeface="+mn-lt"/>
                        <a:ea typeface="+mn-ea"/>
                        <a:cs typeface="+mn-cs"/>
                      </a:endParaRPr>
                    </a:p>
                  </a:txBody>
                  <a:tcPr marL="68580" marR="68580" marT="0" marB="0">
                    <a:solidFill>
                      <a:srgbClr val="D8ECED"/>
                    </a:solidFill>
                  </a:tcPr>
                </a:tc>
                <a:tc>
                  <a:txBody>
                    <a:bodyPr/>
                    <a:lstStyle/>
                    <a:p>
                      <a:pPr indent="266700" algn="ctr">
                        <a:lnSpc>
                          <a:spcPts val="1660"/>
                        </a:lnSpc>
                        <a:spcAft>
                          <a:spcPts val="0"/>
                        </a:spcAft>
                      </a:pPr>
                      <a:r>
                        <a:rPr lang="zh-CN" altLang="en-US" sz="1800" kern="1200" dirty="0">
                          <a:solidFill>
                            <a:schemeClr val="dk1"/>
                          </a:solidFill>
                          <a:latin typeface="+mn-lt"/>
                          <a:ea typeface="+mn-ea"/>
                          <a:cs typeface="+mn-cs"/>
                        </a:rPr>
                        <a:t>几个儿童同时玩同样或类似游戏</a:t>
                      </a:r>
                      <a:endParaRPr lang="zh-CN" altLang="en-US" sz="1800" kern="1200" dirty="0">
                        <a:solidFill>
                          <a:schemeClr val="dk1"/>
                        </a:solidFill>
                        <a:latin typeface="+mn-lt"/>
                        <a:ea typeface="+mn-ea"/>
                        <a:cs typeface="+mn-cs"/>
                      </a:endParaRPr>
                    </a:p>
                  </a:txBody>
                  <a:tcPr marL="68580" marR="68580" marT="0" marB="0">
                    <a:solidFill>
                      <a:srgbClr val="D8ECED"/>
                    </a:solidFill>
                  </a:tcPr>
                </a:tc>
                <a:tc>
                  <a:txBody>
                    <a:bodyPr/>
                    <a:lstStyle/>
                    <a:p>
                      <a:pPr indent="266700" algn="ctr">
                        <a:lnSpc>
                          <a:spcPts val="1660"/>
                        </a:lnSpc>
                        <a:spcAft>
                          <a:spcPts val="0"/>
                        </a:spcAft>
                      </a:pPr>
                      <a:r>
                        <a:rPr lang="zh-CN" altLang="en-US" sz="1800" kern="1200">
                          <a:solidFill>
                            <a:schemeClr val="dk1"/>
                          </a:solidFill>
                          <a:latin typeface="+mn-lt"/>
                          <a:ea typeface="+mn-ea"/>
                          <a:cs typeface="+mn-cs"/>
                        </a:rPr>
                        <a:t>无共同目的和合作意图</a:t>
                      </a:r>
                      <a:endParaRPr lang="zh-CN" altLang="en-US" sz="1800" kern="1200">
                        <a:solidFill>
                          <a:schemeClr val="dk1"/>
                        </a:solidFill>
                        <a:latin typeface="+mn-lt"/>
                        <a:ea typeface="+mn-ea"/>
                        <a:cs typeface="+mn-cs"/>
                      </a:endParaRPr>
                    </a:p>
                  </a:txBody>
                  <a:tcPr marL="68580" marR="68580" marT="0" marB="0">
                    <a:solidFill>
                      <a:srgbClr val="D8ECED"/>
                    </a:solidFill>
                  </a:tcPr>
                </a:tc>
              </a:tr>
              <a:tr h="370840">
                <a:tc>
                  <a:txBody>
                    <a:bodyPr/>
                    <a:lstStyle/>
                    <a:p>
                      <a:pPr indent="266700" algn="ctr">
                        <a:lnSpc>
                          <a:spcPts val="1660"/>
                        </a:lnSpc>
                        <a:spcAft>
                          <a:spcPts val="0"/>
                        </a:spcAft>
                      </a:pPr>
                      <a:r>
                        <a:rPr lang="zh-CN" altLang="en-US" sz="1800" kern="1200">
                          <a:solidFill>
                            <a:schemeClr val="dk1"/>
                          </a:solidFill>
                          <a:latin typeface="+mn-lt"/>
                          <a:ea typeface="+mn-ea"/>
                          <a:cs typeface="+mn-cs"/>
                        </a:rPr>
                        <a:t>联合游戏</a:t>
                      </a:r>
                      <a:endParaRPr lang="zh-CN" altLang="en-US" sz="1800" kern="1200">
                        <a:solidFill>
                          <a:schemeClr val="dk1"/>
                        </a:solidFill>
                        <a:latin typeface="+mn-lt"/>
                        <a:ea typeface="+mn-ea"/>
                        <a:cs typeface="+mn-cs"/>
                      </a:endParaRPr>
                    </a:p>
                  </a:txBody>
                  <a:tcPr marL="68580" marR="68580" marT="0" marB="0">
                    <a:solidFill>
                      <a:srgbClr val="E9F2F3"/>
                    </a:solidFill>
                  </a:tcPr>
                </a:tc>
                <a:tc>
                  <a:txBody>
                    <a:bodyPr/>
                    <a:lstStyle/>
                    <a:p>
                      <a:pPr indent="266700" algn="ctr">
                        <a:lnSpc>
                          <a:spcPts val="1660"/>
                        </a:lnSpc>
                        <a:spcAft>
                          <a:spcPts val="0"/>
                        </a:spcAft>
                      </a:pPr>
                      <a:r>
                        <a:rPr lang="zh-CN" altLang="en-US" sz="1800" kern="1200" dirty="0">
                          <a:solidFill>
                            <a:schemeClr val="dk1"/>
                          </a:solidFill>
                          <a:latin typeface="+mn-lt"/>
                          <a:ea typeface="+mn-ea"/>
                          <a:cs typeface="+mn-cs"/>
                        </a:rPr>
                        <a:t>共同参加一项游戏</a:t>
                      </a:r>
                      <a:endParaRPr lang="zh-CN" altLang="en-US" sz="1800" kern="1200" dirty="0">
                        <a:solidFill>
                          <a:schemeClr val="dk1"/>
                        </a:solidFill>
                        <a:latin typeface="+mn-lt"/>
                        <a:ea typeface="+mn-ea"/>
                        <a:cs typeface="+mn-cs"/>
                      </a:endParaRPr>
                    </a:p>
                  </a:txBody>
                  <a:tcPr marL="68580" marR="68580" marT="0" marB="0">
                    <a:solidFill>
                      <a:srgbClr val="E9F2F3"/>
                    </a:solidFill>
                  </a:tcPr>
                </a:tc>
                <a:tc>
                  <a:txBody>
                    <a:bodyPr/>
                    <a:lstStyle/>
                    <a:p>
                      <a:pPr indent="266700" algn="ctr">
                        <a:lnSpc>
                          <a:spcPts val="1660"/>
                        </a:lnSpc>
                        <a:spcAft>
                          <a:spcPts val="0"/>
                        </a:spcAft>
                      </a:pPr>
                      <a:r>
                        <a:rPr lang="zh-CN" altLang="en-US" sz="1800" kern="1200">
                          <a:solidFill>
                            <a:schemeClr val="dk1"/>
                          </a:solidFill>
                          <a:latin typeface="+mn-lt"/>
                          <a:ea typeface="+mn-ea"/>
                          <a:cs typeface="+mn-cs"/>
                        </a:rPr>
                        <a:t>无共同目的，无分工，突出个人兴趣</a:t>
                      </a:r>
                      <a:endParaRPr lang="zh-CN" altLang="en-US" sz="1800" kern="1200">
                        <a:solidFill>
                          <a:schemeClr val="dk1"/>
                        </a:solidFill>
                        <a:latin typeface="+mn-lt"/>
                        <a:ea typeface="+mn-ea"/>
                        <a:cs typeface="+mn-cs"/>
                      </a:endParaRPr>
                    </a:p>
                  </a:txBody>
                  <a:tcPr marL="68580" marR="68580" marT="0" marB="0">
                    <a:solidFill>
                      <a:srgbClr val="E9F2F3"/>
                    </a:solidFill>
                  </a:tcPr>
                </a:tc>
              </a:tr>
              <a:tr h="370840">
                <a:tc>
                  <a:txBody>
                    <a:bodyPr/>
                    <a:lstStyle/>
                    <a:p>
                      <a:pPr indent="266700" algn="ctr">
                        <a:lnSpc>
                          <a:spcPts val="1660"/>
                        </a:lnSpc>
                        <a:spcAft>
                          <a:spcPts val="0"/>
                        </a:spcAft>
                      </a:pPr>
                      <a:r>
                        <a:rPr lang="zh-CN" altLang="en-US" sz="1800" kern="1200">
                          <a:solidFill>
                            <a:schemeClr val="dk1"/>
                          </a:solidFill>
                          <a:latin typeface="+mn-lt"/>
                          <a:ea typeface="+mn-ea"/>
                          <a:cs typeface="+mn-cs"/>
                        </a:rPr>
                        <a:t>合作游戏</a:t>
                      </a:r>
                      <a:endParaRPr lang="zh-CN" altLang="en-US" sz="1800" kern="1200">
                        <a:solidFill>
                          <a:schemeClr val="dk1"/>
                        </a:solidFill>
                        <a:latin typeface="+mn-lt"/>
                        <a:ea typeface="+mn-ea"/>
                        <a:cs typeface="+mn-cs"/>
                      </a:endParaRPr>
                    </a:p>
                  </a:txBody>
                  <a:tcPr marL="68580" marR="68580" marT="0" marB="0">
                    <a:solidFill>
                      <a:srgbClr val="D8ECED"/>
                    </a:solidFill>
                  </a:tcPr>
                </a:tc>
                <a:tc>
                  <a:txBody>
                    <a:bodyPr/>
                    <a:lstStyle/>
                    <a:p>
                      <a:pPr indent="266700" algn="ctr">
                        <a:lnSpc>
                          <a:spcPts val="1660"/>
                        </a:lnSpc>
                        <a:spcAft>
                          <a:spcPts val="0"/>
                        </a:spcAft>
                      </a:pPr>
                      <a:r>
                        <a:rPr lang="zh-CN" altLang="en-US" sz="1800" kern="1200" dirty="0">
                          <a:solidFill>
                            <a:schemeClr val="dk1"/>
                          </a:solidFill>
                          <a:latin typeface="+mn-lt"/>
                          <a:ea typeface="+mn-ea"/>
                          <a:cs typeface="+mn-cs"/>
                        </a:rPr>
                        <a:t>有明确目的、分工、合作和角色任务</a:t>
                      </a:r>
                      <a:endParaRPr lang="zh-CN" altLang="en-US" sz="1800" kern="1200" dirty="0">
                        <a:solidFill>
                          <a:schemeClr val="dk1"/>
                        </a:solidFill>
                        <a:latin typeface="+mn-lt"/>
                        <a:ea typeface="+mn-ea"/>
                        <a:cs typeface="+mn-cs"/>
                      </a:endParaRPr>
                    </a:p>
                  </a:txBody>
                  <a:tcPr marL="68580" marR="68580" marT="0" marB="0">
                    <a:solidFill>
                      <a:srgbClr val="D8ECED"/>
                    </a:solidFill>
                  </a:tcPr>
                </a:tc>
                <a:tc>
                  <a:txBody>
                    <a:bodyPr/>
                    <a:lstStyle/>
                    <a:p>
                      <a:pPr indent="266700" algn="ctr">
                        <a:lnSpc>
                          <a:spcPts val="1660"/>
                        </a:lnSpc>
                        <a:spcAft>
                          <a:spcPts val="0"/>
                        </a:spcAft>
                      </a:pPr>
                      <a:r>
                        <a:rPr lang="zh-CN" altLang="en-US" sz="1800" kern="1200" dirty="0">
                          <a:solidFill>
                            <a:schemeClr val="dk1"/>
                          </a:solidFill>
                          <a:latin typeface="+mn-lt"/>
                          <a:ea typeface="+mn-ea"/>
                          <a:cs typeface="+mn-cs"/>
                        </a:rPr>
                        <a:t>社会化程度高</a:t>
                      </a:r>
                      <a:endParaRPr lang="zh-CN" altLang="en-US" sz="1800" kern="1200" dirty="0">
                        <a:solidFill>
                          <a:schemeClr val="dk1"/>
                        </a:solidFill>
                        <a:latin typeface="+mn-lt"/>
                        <a:ea typeface="+mn-ea"/>
                        <a:cs typeface="+mn-cs"/>
                      </a:endParaRPr>
                    </a:p>
                  </a:txBody>
                  <a:tcPr marL="68580" marR="68580" marT="0" marB="0">
                    <a:solidFill>
                      <a:srgbClr val="D8ECED"/>
                    </a:solidFill>
                  </a:tcPr>
                </a:tc>
              </a:tr>
            </a:tbl>
          </a:graphicData>
        </a:graphic>
      </p:graphicFrame>
      <p:sp>
        <p:nvSpPr>
          <p:cNvPr id="8" name="矩形 7"/>
          <p:cNvSpPr/>
          <p:nvPr/>
        </p:nvSpPr>
        <p:spPr>
          <a:xfrm>
            <a:off x="4060024" y="3594020"/>
            <a:ext cx="4071949" cy="310662"/>
          </a:xfrm>
          <a:prstGeom prst="rect">
            <a:avLst/>
          </a:prstGeom>
        </p:spPr>
        <p:txBody>
          <a:bodyPr wrap="none">
            <a:spAutoFit/>
          </a:bodyPr>
          <a:lstStyle/>
          <a:p>
            <a:pPr indent="228600" algn="ctr">
              <a:lnSpc>
                <a:spcPts val="1660"/>
              </a:lnSpc>
              <a:spcAft>
                <a:spcPts val="0"/>
              </a:spcAft>
            </a:pPr>
            <a:r>
              <a:rPr lang="zh-CN" altLang="zh-CN" sz="1600" dirty="0"/>
              <a:t>表</a:t>
            </a:r>
            <a:r>
              <a:rPr lang="en-US" altLang="zh-CN" sz="1600" dirty="0"/>
              <a:t>3-2 </a:t>
            </a:r>
            <a:r>
              <a:rPr lang="zh-CN" altLang="zh-CN" sz="1600" dirty="0"/>
              <a:t>六种游戏的特点以及社会化的程度</a:t>
            </a:r>
            <a:endParaRPr lang="zh-CN" altLang="zh-CN" sz="1600"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569585" y="2942636"/>
            <a:ext cx="4702820" cy="984431"/>
            <a:chOff x="8542" y="5984"/>
            <a:chExt cx="7635" cy="652"/>
          </a:xfrm>
        </p:grpSpPr>
        <p:sp>
          <p:nvSpPr>
            <p:cNvPr id="26" name="矩形: 圆角 25"/>
            <p:cNvSpPr/>
            <p:nvPr/>
          </p:nvSpPr>
          <p:spPr>
            <a:xfrm>
              <a:off x="8542" y="5984"/>
              <a:ext cx="7635" cy="64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9289" y="5984"/>
              <a:ext cx="6141" cy="652"/>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3.3 </a:t>
              </a:r>
              <a:r>
                <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按照幼儿游戏的社会性水平划分</a:t>
              </a:r>
              <a:endPar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334963" y="6061075"/>
            <a:ext cx="11491913" cy="0"/>
          </a:xfrm>
          <a:prstGeom prst="line">
            <a:avLst/>
          </a:prstGeom>
          <a:ln w="19050">
            <a:solidFill>
              <a:srgbClr val="56C0C1"/>
            </a:solidFill>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a:off x="500124" y="863643"/>
            <a:ext cx="1054100" cy="5338720"/>
            <a:chOff x="295275" y="863643"/>
            <a:chExt cx="1054100" cy="5338720"/>
          </a:xfrm>
        </p:grpSpPr>
        <p:cxnSp>
          <p:nvCxnSpPr>
            <p:cNvPr id="3" name="直接连接符 2"/>
            <p:cNvCxnSpPr>
              <a:endCxn id="8" idx="7"/>
            </p:cNvCxnSpPr>
            <p:nvPr/>
          </p:nvCxnSpPr>
          <p:spPr>
            <a:xfrm flipV="1">
              <a:off x="808038" y="2136054"/>
              <a:ext cx="14287" cy="3618635"/>
            </a:xfrm>
            <a:prstGeom prst="line">
              <a:avLst/>
            </a:prstGeom>
            <a:ln>
              <a:solidFill>
                <a:srgbClr val="56C0C1"/>
              </a:solidFill>
            </a:ln>
          </p:spPr>
          <p:style>
            <a:lnRef idx="1">
              <a:schemeClr val="accent1"/>
            </a:lnRef>
            <a:fillRef idx="0">
              <a:schemeClr val="accent1"/>
            </a:fillRef>
            <a:effectRef idx="0">
              <a:schemeClr val="accent1"/>
            </a:effectRef>
            <a:fontRef idx="minor">
              <a:schemeClr val="tx1"/>
            </a:fontRef>
          </p:style>
        </p:cxnSp>
        <p:sp>
          <p:nvSpPr>
            <p:cNvPr id="8" name="泪滴形 7"/>
            <p:cNvSpPr/>
            <p:nvPr/>
          </p:nvSpPr>
          <p:spPr>
            <a:xfrm rot="8100000">
              <a:off x="295275" y="863643"/>
              <a:ext cx="1054100" cy="1054100"/>
            </a:xfrm>
            <a:prstGeom prst="teardrop">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latin typeface="微软雅黑 Light" panose="020B0502040204020203" pitchFamily="34" charset="-122"/>
                <a:ea typeface="微软雅黑 Light" panose="020B0502040204020203" pitchFamily="34" charset="-122"/>
              </a:endParaRPr>
            </a:p>
          </p:txBody>
        </p:sp>
        <p:sp>
          <p:nvSpPr>
            <p:cNvPr id="20" name="椭圆 19"/>
            <p:cNvSpPr/>
            <p:nvPr/>
          </p:nvSpPr>
          <p:spPr>
            <a:xfrm rot="8100000">
              <a:off x="666750" y="5919788"/>
              <a:ext cx="282575" cy="282575"/>
            </a:xfrm>
            <a:prstGeom prst="ellipse">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latin typeface="微软雅黑 Light" panose="020B0502040204020203" pitchFamily="34" charset="-122"/>
                <a:ea typeface="微软雅黑 Light" panose="020B0502040204020203" pitchFamily="34" charset="-122"/>
              </a:endParaRPr>
            </a:p>
          </p:txBody>
        </p:sp>
      </p:grpSp>
      <p:grpSp>
        <p:nvGrpSpPr>
          <p:cNvPr id="38" name="组合 37"/>
          <p:cNvGrpSpPr/>
          <p:nvPr/>
        </p:nvGrpSpPr>
        <p:grpSpPr>
          <a:xfrm>
            <a:off x="3133491" y="863643"/>
            <a:ext cx="1054100" cy="5338720"/>
            <a:chOff x="2568574" y="863643"/>
            <a:chExt cx="1054100" cy="5338720"/>
          </a:xfrm>
        </p:grpSpPr>
        <p:cxnSp>
          <p:nvCxnSpPr>
            <p:cNvPr id="4" name="直接连接符 3"/>
            <p:cNvCxnSpPr>
              <a:stCxn id="21" idx="3"/>
              <a:endCxn id="9" idx="7"/>
            </p:cNvCxnSpPr>
            <p:nvPr/>
          </p:nvCxnSpPr>
          <p:spPr>
            <a:xfrm flipH="1" flipV="1">
              <a:off x="3095624" y="2136054"/>
              <a:ext cx="3177" cy="3783734"/>
            </a:xfrm>
            <a:prstGeom prst="line">
              <a:avLst/>
            </a:prstGeom>
            <a:ln>
              <a:solidFill>
                <a:srgbClr val="56C0C1"/>
              </a:solidFill>
            </a:ln>
          </p:spPr>
          <p:style>
            <a:lnRef idx="1">
              <a:schemeClr val="accent1"/>
            </a:lnRef>
            <a:fillRef idx="0">
              <a:schemeClr val="accent1"/>
            </a:fillRef>
            <a:effectRef idx="0">
              <a:schemeClr val="accent1"/>
            </a:effectRef>
            <a:fontRef idx="minor">
              <a:schemeClr val="tx1"/>
            </a:fontRef>
          </p:style>
        </p:cxnSp>
        <p:sp>
          <p:nvSpPr>
            <p:cNvPr id="9" name="泪滴形 8"/>
            <p:cNvSpPr/>
            <p:nvPr/>
          </p:nvSpPr>
          <p:spPr>
            <a:xfrm rot="8100000">
              <a:off x="2568574" y="863643"/>
              <a:ext cx="1054100" cy="1054100"/>
            </a:xfrm>
            <a:prstGeom prst="teardrop">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latin typeface="微软雅黑 Light" panose="020B0502040204020203" pitchFamily="34" charset="-122"/>
                <a:ea typeface="微软雅黑 Light" panose="020B0502040204020203" pitchFamily="34" charset="-122"/>
              </a:endParaRPr>
            </a:p>
          </p:txBody>
        </p:sp>
        <p:sp>
          <p:nvSpPr>
            <p:cNvPr id="21" name="椭圆 20"/>
            <p:cNvSpPr/>
            <p:nvPr/>
          </p:nvSpPr>
          <p:spPr>
            <a:xfrm rot="8100000">
              <a:off x="2957513" y="5919788"/>
              <a:ext cx="282575" cy="282575"/>
            </a:xfrm>
            <a:prstGeom prst="ellipse">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latin typeface="微软雅黑 Light" panose="020B0502040204020203" pitchFamily="34" charset="-122"/>
                <a:ea typeface="微软雅黑 Light" panose="020B0502040204020203" pitchFamily="34" charset="-122"/>
              </a:endParaRPr>
            </a:p>
          </p:txBody>
        </p:sp>
      </p:grpSp>
      <p:grpSp>
        <p:nvGrpSpPr>
          <p:cNvPr id="37" name="组合 36"/>
          <p:cNvGrpSpPr/>
          <p:nvPr/>
        </p:nvGrpSpPr>
        <p:grpSpPr>
          <a:xfrm>
            <a:off x="5766858" y="863643"/>
            <a:ext cx="1054100" cy="5338720"/>
            <a:chOff x="4860924" y="863643"/>
            <a:chExt cx="1054100" cy="5338720"/>
          </a:xfrm>
        </p:grpSpPr>
        <p:cxnSp>
          <p:nvCxnSpPr>
            <p:cNvPr id="5" name="直接连接符 4"/>
            <p:cNvCxnSpPr>
              <a:stCxn id="22" idx="3"/>
              <a:endCxn id="10" idx="7"/>
            </p:cNvCxnSpPr>
            <p:nvPr/>
          </p:nvCxnSpPr>
          <p:spPr>
            <a:xfrm flipH="1" flipV="1">
              <a:off x="5387974" y="2136054"/>
              <a:ext cx="1589" cy="3783734"/>
            </a:xfrm>
            <a:prstGeom prst="line">
              <a:avLst/>
            </a:prstGeom>
            <a:ln>
              <a:solidFill>
                <a:srgbClr val="56C0C1"/>
              </a:solidFill>
            </a:ln>
          </p:spPr>
          <p:style>
            <a:lnRef idx="1">
              <a:schemeClr val="accent1"/>
            </a:lnRef>
            <a:fillRef idx="0">
              <a:schemeClr val="accent1"/>
            </a:fillRef>
            <a:effectRef idx="0">
              <a:schemeClr val="accent1"/>
            </a:effectRef>
            <a:fontRef idx="minor">
              <a:schemeClr val="tx1"/>
            </a:fontRef>
          </p:style>
        </p:cxnSp>
        <p:sp>
          <p:nvSpPr>
            <p:cNvPr id="10" name="泪滴形 9"/>
            <p:cNvSpPr/>
            <p:nvPr/>
          </p:nvSpPr>
          <p:spPr>
            <a:xfrm rot="8100000">
              <a:off x="4860924" y="863643"/>
              <a:ext cx="1054100" cy="1054100"/>
            </a:xfrm>
            <a:prstGeom prst="teardrop">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latin typeface="微软雅黑 Light" panose="020B0502040204020203" pitchFamily="34" charset="-122"/>
                <a:ea typeface="微软雅黑 Light" panose="020B0502040204020203" pitchFamily="34" charset="-122"/>
              </a:endParaRPr>
            </a:p>
          </p:txBody>
        </p:sp>
        <p:sp>
          <p:nvSpPr>
            <p:cNvPr id="22" name="椭圆 21"/>
            <p:cNvSpPr/>
            <p:nvPr/>
          </p:nvSpPr>
          <p:spPr>
            <a:xfrm rot="8100000">
              <a:off x="5248275" y="5919788"/>
              <a:ext cx="282575" cy="282575"/>
            </a:xfrm>
            <a:prstGeom prst="ellipse">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latin typeface="微软雅黑 Light" panose="020B0502040204020203" pitchFamily="34" charset="-122"/>
                <a:ea typeface="微软雅黑 Light" panose="020B0502040204020203" pitchFamily="34" charset="-122"/>
              </a:endParaRPr>
            </a:p>
          </p:txBody>
        </p:sp>
      </p:grpSp>
      <p:grpSp>
        <p:nvGrpSpPr>
          <p:cNvPr id="36" name="组合 35"/>
          <p:cNvGrpSpPr/>
          <p:nvPr/>
        </p:nvGrpSpPr>
        <p:grpSpPr>
          <a:xfrm>
            <a:off x="8400226" y="863643"/>
            <a:ext cx="1054100" cy="5338720"/>
            <a:chOff x="7165974" y="863643"/>
            <a:chExt cx="1054100" cy="5338720"/>
          </a:xfrm>
        </p:grpSpPr>
        <p:cxnSp>
          <p:nvCxnSpPr>
            <p:cNvPr id="6" name="直接连接符 5"/>
            <p:cNvCxnSpPr>
              <a:stCxn id="23" idx="3"/>
              <a:endCxn id="11" idx="7"/>
            </p:cNvCxnSpPr>
            <p:nvPr/>
          </p:nvCxnSpPr>
          <p:spPr>
            <a:xfrm flipV="1">
              <a:off x="7678738" y="2136054"/>
              <a:ext cx="14286" cy="3783734"/>
            </a:xfrm>
            <a:prstGeom prst="line">
              <a:avLst/>
            </a:prstGeom>
            <a:ln>
              <a:solidFill>
                <a:srgbClr val="56C0C1"/>
              </a:solidFill>
            </a:ln>
          </p:spPr>
          <p:style>
            <a:lnRef idx="1">
              <a:schemeClr val="accent1"/>
            </a:lnRef>
            <a:fillRef idx="0">
              <a:schemeClr val="accent1"/>
            </a:fillRef>
            <a:effectRef idx="0">
              <a:schemeClr val="accent1"/>
            </a:effectRef>
            <a:fontRef idx="minor">
              <a:schemeClr val="tx1"/>
            </a:fontRef>
          </p:style>
        </p:cxnSp>
        <p:sp>
          <p:nvSpPr>
            <p:cNvPr id="11" name="泪滴形 10"/>
            <p:cNvSpPr/>
            <p:nvPr/>
          </p:nvSpPr>
          <p:spPr>
            <a:xfrm rot="8100000">
              <a:off x="7165974" y="863643"/>
              <a:ext cx="1054100" cy="1054100"/>
            </a:xfrm>
            <a:prstGeom prst="teardrop">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latin typeface="微软雅黑 Light" panose="020B0502040204020203" pitchFamily="34" charset="-122"/>
                <a:ea typeface="微软雅黑 Light" panose="020B0502040204020203" pitchFamily="34" charset="-122"/>
              </a:endParaRPr>
            </a:p>
          </p:txBody>
        </p:sp>
        <p:sp>
          <p:nvSpPr>
            <p:cNvPr id="23" name="椭圆 22"/>
            <p:cNvSpPr/>
            <p:nvPr/>
          </p:nvSpPr>
          <p:spPr>
            <a:xfrm rot="8100000">
              <a:off x="7537450" y="5919788"/>
              <a:ext cx="282575" cy="282575"/>
            </a:xfrm>
            <a:prstGeom prst="ellipse">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latin typeface="微软雅黑 Light" panose="020B0502040204020203" pitchFamily="34" charset="-122"/>
                <a:ea typeface="微软雅黑 Light" panose="020B0502040204020203" pitchFamily="34" charset="-122"/>
              </a:endParaRPr>
            </a:p>
          </p:txBody>
        </p:sp>
      </p:grpSp>
      <p:sp>
        <p:nvSpPr>
          <p:cNvPr id="25" name="文本框 20"/>
          <p:cNvSpPr txBox="1"/>
          <p:nvPr/>
        </p:nvSpPr>
        <p:spPr>
          <a:xfrm flipH="1">
            <a:off x="1089087" y="2696950"/>
            <a:ext cx="2656506" cy="398780"/>
          </a:xfrm>
          <a:prstGeom prst="rect">
            <a:avLst/>
          </a:prstGeom>
          <a:noFill/>
          <a:ln w="9525">
            <a:noFill/>
          </a:ln>
          <a:effectLst>
            <a:outerShdw sx="999" sy="999" algn="ctr" rotWithShape="0">
              <a:srgbClr val="000000"/>
            </a:outerShdw>
          </a:effectLst>
        </p:spPr>
        <p:txBody>
          <a:bodyPr wrap="square" anchor="t">
            <a:spAutoFit/>
          </a:bodyPr>
          <a:lstStyle/>
          <a:p>
            <a:pPr algn="just"/>
            <a:r>
              <a:rPr lang="zh-CN" altLang="en-US" sz="2000">
                <a:solidFill>
                  <a:schemeClr val="tx1">
                    <a:lumMod val="75000"/>
                    <a:lumOff val="25000"/>
                  </a:schemeClr>
                </a:solidFill>
                <a:latin typeface="微软雅黑 Light" panose="020B0502040204020203" pitchFamily="34" charset="-122"/>
                <a:ea typeface="微软雅黑 Light" panose="020B0502040204020203" pitchFamily="34" charset="-122"/>
                <a:sym typeface="Arial" panose="020B0604020202020204" pitchFamily="34" charset="0"/>
              </a:rPr>
              <a:t>机能游戏</a:t>
            </a:r>
            <a:endParaRPr lang="zh-CN" altLang="en-US" sz="2000">
              <a:solidFill>
                <a:schemeClr val="tx1">
                  <a:lumMod val="75000"/>
                  <a:lumOff val="25000"/>
                </a:schemeClr>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26" name="文本框 22"/>
          <p:cNvSpPr txBox="1"/>
          <p:nvPr/>
        </p:nvSpPr>
        <p:spPr>
          <a:xfrm flipH="1">
            <a:off x="1089087" y="3128432"/>
            <a:ext cx="2288487" cy="1383030"/>
          </a:xfrm>
          <a:prstGeom prst="rect">
            <a:avLst/>
          </a:prstGeom>
          <a:noFill/>
          <a:ln w="9525">
            <a:noFill/>
          </a:ln>
          <a:effectLst>
            <a:outerShdw sx="999" sy="999" algn="ctr" rotWithShape="0">
              <a:srgbClr val="000000"/>
            </a:outerShdw>
          </a:effectLst>
        </p:spPr>
        <p:txBody>
          <a:bodyPr wrap="square" anchor="t">
            <a:spAutoFit/>
          </a:bodyPr>
          <a:lstStyle/>
          <a:p>
            <a:pPr algn="just">
              <a:lnSpc>
                <a:spcPct val="120000"/>
              </a:lnSpc>
            </a:pPr>
            <a:r>
              <a:rPr sz="1400">
                <a:solidFill>
                  <a:schemeClr val="tx1">
                    <a:lumMod val="75000"/>
                    <a:lumOff val="25000"/>
                  </a:schemeClr>
                </a:solidFill>
                <a:latin typeface="微软雅黑 Light" panose="020B0502040204020203" pitchFamily="34" charset="-122"/>
                <a:ea typeface="微软雅黑 Light" panose="020B0502040204020203" pitchFamily="34" charset="-122"/>
                <a:sym typeface="宋体" panose="02010600030101010101" pitchFamily="2" charset="-122"/>
              </a:rPr>
              <a:t>幼儿反复做某个动作或活动以示快乐和满足，这类游戏自然地锻炼感觉运动器官，有效地发展身心机能。</a:t>
            </a:r>
            <a:endParaRPr sz="1400">
              <a:solidFill>
                <a:schemeClr val="tx1">
                  <a:lumMod val="75000"/>
                  <a:lumOff val="2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p:txBody>
      </p:sp>
      <p:sp>
        <p:nvSpPr>
          <p:cNvPr id="27" name="文本框 20"/>
          <p:cNvSpPr txBox="1"/>
          <p:nvPr/>
        </p:nvSpPr>
        <p:spPr>
          <a:xfrm flipH="1">
            <a:off x="3761998" y="2696950"/>
            <a:ext cx="2656506" cy="398780"/>
          </a:xfrm>
          <a:prstGeom prst="rect">
            <a:avLst/>
          </a:prstGeom>
          <a:noFill/>
          <a:ln w="9525">
            <a:noFill/>
          </a:ln>
          <a:effectLst>
            <a:outerShdw sx="999" sy="999" algn="ctr" rotWithShape="0">
              <a:srgbClr val="000000"/>
            </a:outerShdw>
          </a:effectLst>
        </p:spPr>
        <p:txBody>
          <a:bodyPr wrap="square" anchor="t">
            <a:spAutoFit/>
          </a:bodyPr>
          <a:lstStyle/>
          <a:p>
            <a:pPr algn="just"/>
            <a:r>
              <a:rPr lang="zh-CN" altLang="en-US" sz="2000">
                <a:solidFill>
                  <a:schemeClr val="tx1">
                    <a:lumMod val="75000"/>
                    <a:lumOff val="25000"/>
                  </a:schemeClr>
                </a:solidFill>
                <a:latin typeface="微软雅黑 Light" panose="020B0502040204020203" pitchFamily="34" charset="-122"/>
                <a:ea typeface="微软雅黑 Light" panose="020B0502040204020203" pitchFamily="34" charset="-122"/>
                <a:sym typeface="Arial" panose="020B0604020202020204" pitchFamily="34" charset="0"/>
              </a:rPr>
              <a:t>想象游戏</a:t>
            </a:r>
            <a:endParaRPr lang="zh-CN" altLang="en-US" sz="2000">
              <a:solidFill>
                <a:schemeClr val="tx1">
                  <a:lumMod val="75000"/>
                  <a:lumOff val="25000"/>
                </a:schemeClr>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28" name="文本框 22"/>
          <p:cNvSpPr txBox="1"/>
          <p:nvPr/>
        </p:nvSpPr>
        <p:spPr>
          <a:xfrm flipH="1">
            <a:off x="3771269" y="3128432"/>
            <a:ext cx="2288487" cy="866140"/>
          </a:xfrm>
          <a:prstGeom prst="rect">
            <a:avLst/>
          </a:prstGeom>
          <a:noFill/>
          <a:ln w="9525">
            <a:noFill/>
          </a:ln>
          <a:effectLst>
            <a:outerShdw sx="999" sy="999" algn="ctr" rotWithShape="0">
              <a:srgbClr val="000000"/>
            </a:outerShdw>
          </a:effectLst>
        </p:spPr>
        <p:txBody>
          <a:bodyPr wrap="square" anchor="t">
            <a:spAutoFit/>
          </a:bodyPr>
          <a:lstStyle/>
          <a:p>
            <a:pPr algn="just">
              <a:lnSpc>
                <a:spcPct val="120000"/>
              </a:lnSpc>
            </a:pPr>
            <a:r>
              <a:rPr sz="1400">
                <a:solidFill>
                  <a:schemeClr val="tx1">
                    <a:lumMod val="75000"/>
                    <a:lumOff val="25000"/>
                  </a:schemeClr>
                </a:solidFill>
                <a:latin typeface="微软雅黑 Light" panose="020B0502040204020203" pitchFamily="34" charset="-122"/>
                <a:ea typeface="微软雅黑 Light" panose="020B0502040204020203" pitchFamily="34" charset="-122"/>
                <a:sym typeface="宋体" panose="02010600030101010101" pitchFamily="2" charset="-122"/>
              </a:rPr>
              <a:t>想象游戏又称过家家、模仿游戏和角色游戏，即再现成人生活的游戏。</a:t>
            </a:r>
            <a:endParaRPr sz="1400">
              <a:solidFill>
                <a:schemeClr val="tx1">
                  <a:lumMod val="75000"/>
                  <a:lumOff val="2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p:txBody>
      </p:sp>
      <p:sp>
        <p:nvSpPr>
          <p:cNvPr id="29" name="文本框 20"/>
          <p:cNvSpPr txBox="1"/>
          <p:nvPr/>
        </p:nvSpPr>
        <p:spPr>
          <a:xfrm flipH="1">
            <a:off x="6434909" y="2696950"/>
            <a:ext cx="2656506" cy="398780"/>
          </a:xfrm>
          <a:prstGeom prst="rect">
            <a:avLst/>
          </a:prstGeom>
          <a:noFill/>
          <a:ln w="9525">
            <a:noFill/>
          </a:ln>
          <a:effectLst>
            <a:outerShdw sx="999" sy="999" algn="ctr" rotWithShape="0">
              <a:srgbClr val="000000"/>
            </a:outerShdw>
          </a:effectLst>
        </p:spPr>
        <p:txBody>
          <a:bodyPr wrap="square" anchor="t">
            <a:spAutoFit/>
          </a:bodyPr>
          <a:lstStyle/>
          <a:p>
            <a:pPr algn="just"/>
            <a:r>
              <a:rPr lang="zh-CN" altLang="en-US" sz="2000">
                <a:solidFill>
                  <a:schemeClr val="tx1">
                    <a:lumMod val="75000"/>
                    <a:lumOff val="25000"/>
                  </a:schemeClr>
                </a:solidFill>
                <a:latin typeface="微软雅黑 Light" panose="020B0502040204020203" pitchFamily="34" charset="-122"/>
                <a:ea typeface="微软雅黑 Light" panose="020B0502040204020203" pitchFamily="34" charset="-122"/>
                <a:sym typeface="Arial" panose="020B0604020202020204" pitchFamily="34" charset="0"/>
              </a:rPr>
              <a:t>接受游戏 </a:t>
            </a:r>
            <a:endParaRPr lang="zh-CN" altLang="en-US" sz="2000">
              <a:solidFill>
                <a:schemeClr val="tx1">
                  <a:lumMod val="75000"/>
                  <a:lumOff val="25000"/>
                </a:schemeClr>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30" name="文本框 22"/>
          <p:cNvSpPr txBox="1"/>
          <p:nvPr/>
        </p:nvSpPr>
        <p:spPr>
          <a:xfrm flipH="1">
            <a:off x="6453451" y="3128432"/>
            <a:ext cx="2288487" cy="1124585"/>
          </a:xfrm>
          <a:prstGeom prst="rect">
            <a:avLst/>
          </a:prstGeom>
          <a:noFill/>
          <a:ln w="9525">
            <a:noFill/>
          </a:ln>
          <a:effectLst>
            <a:outerShdw sx="999" sy="999" algn="ctr" rotWithShape="0">
              <a:srgbClr val="000000"/>
            </a:outerShdw>
          </a:effectLst>
        </p:spPr>
        <p:txBody>
          <a:bodyPr wrap="square" anchor="t">
            <a:spAutoFit/>
          </a:bodyPr>
          <a:lstStyle/>
          <a:p>
            <a:pPr algn="just">
              <a:lnSpc>
                <a:spcPct val="120000"/>
              </a:lnSpc>
            </a:pPr>
            <a:r>
              <a:rPr sz="1400">
                <a:solidFill>
                  <a:schemeClr val="tx1">
                    <a:lumMod val="75000"/>
                    <a:lumOff val="25000"/>
                  </a:schemeClr>
                </a:solidFill>
                <a:latin typeface="微软雅黑 Light" panose="020B0502040204020203" pitchFamily="34" charset="-122"/>
                <a:ea typeface="微软雅黑 Light" panose="020B0502040204020203" pitchFamily="34" charset="-122"/>
                <a:sym typeface="宋体" panose="02010600030101010101" pitchFamily="2" charset="-122"/>
              </a:rPr>
              <a:t>幼儿通过看画册，听故事，看电视、电影等而获得乐趣的活动，这是相对被动的游戏。</a:t>
            </a:r>
            <a:endParaRPr sz="1400">
              <a:solidFill>
                <a:schemeClr val="tx1">
                  <a:lumMod val="75000"/>
                  <a:lumOff val="2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p:txBody>
      </p:sp>
      <p:sp>
        <p:nvSpPr>
          <p:cNvPr id="31" name="文本框 20"/>
          <p:cNvSpPr txBox="1"/>
          <p:nvPr/>
        </p:nvSpPr>
        <p:spPr>
          <a:xfrm flipH="1">
            <a:off x="9107821" y="2696950"/>
            <a:ext cx="2656506" cy="398780"/>
          </a:xfrm>
          <a:prstGeom prst="rect">
            <a:avLst/>
          </a:prstGeom>
          <a:noFill/>
          <a:ln w="9525">
            <a:noFill/>
          </a:ln>
          <a:effectLst>
            <a:outerShdw sx="999" sy="999" algn="ctr" rotWithShape="0">
              <a:srgbClr val="000000"/>
            </a:outerShdw>
          </a:effectLst>
        </p:spPr>
        <p:txBody>
          <a:bodyPr wrap="square" anchor="t">
            <a:spAutoFit/>
          </a:bodyPr>
          <a:lstStyle/>
          <a:p>
            <a:pPr algn="just"/>
            <a:r>
              <a:rPr lang="zh-CN" altLang="en-US" sz="2000">
                <a:solidFill>
                  <a:schemeClr val="tx1">
                    <a:lumMod val="75000"/>
                    <a:lumOff val="25000"/>
                  </a:schemeClr>
                </a:solidFill>
                <a:latin typeface="微软雅黑 Light" panose="020B0502040204020203" pitchFamily="34" charset="-122"/>
                <a:ea typeface="微软雅黑 Light" panose="020B0502040204020203" pitchFamily="34" charset="-122"/>
                <a:sym typeface="Arial" panose="020B0604020202020204" pitchFamily="34" charset="0"/>
              </a:rPr>
              <a:t>结构游戏</a:t>
            </a:r>
            <a:endParaRPr lang="zh-CN" altLang="en-US" sz="2000">
              <a:solidFill>
                <a:schemeClr val="tx1">
                  <a:lumMod val="75000"/>
                  <a:lumOff val="25000"/>
                </a:schemeClr>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34" name="文本框 22"/>
          <p:cNvSpPr txBox="1"/>
          <p:nvPr/>
        </p:nvSpPr>
        <p:spPr>
          <a:xfrm flipH="1">
            <a:off x="9135632" y="3128432"/>
            <a:ext cx="2288487" cy="1124585"/>
          </a:xfrm>
          <a:prstGeom prst="rect">
            <a:avLst/>
          </a:prstGeom>
          <a:noFill/>
          <a:ln w="9525">
            <a:noFill/>
          </a:ln>
          <a:effectLst>
            <a:outerShdw sx="999" sy="999" algn="ctr" rotWithShape="0">
              <a:srgbClr val="000000"/>
            </a:outerShdw>
          </a:effectLst>
        </p:spPr>
        <p:txBody>
          <a:bodyPr wrap="square" anchor="t">
            <a:spAutoFit/>
          </a:bodyPr>
          <a:lstStyle/>
          <a:p>
            <a:pPr algn="just">
              <a:lnSpc>
                <a:spcPct val="120000"/>
              </a:lnSpc>
            </a:pPr>
            <a:r>
              <a:rPr sz="1400">
                <a:solidFill>
                  <a:schemeClr val="tx1">
                    <a:lumMod val="75000"/>
                    <a:lumOff val="25000"/>
                  </a:schemeClr>
                </a:solidFill>
                <a:latin typeface="微软雅黑 Light" panose="020B0502040204020203" pitchFamily="34" charset="-122"/>
                <a:ea typeface="微软雅黑 Light" panose="020B0502040204020203" pitchFamily="34" charset="-122"/>
                <a:sym typeface="宋体" panose="02010600030101010101" pitchFamily="2" charset="-122"/>
              </a:rPr>
              <a:t>结构游戏又称创造游戏，即幼儿运用积木、黏土、沙、纸等制作物品进行造型活动。</a:t>
            </a:r>
            <a:endParaRPr sz="1400">
              <a:solidFill>
                <a:schemeClr val="tx1">
                  <a:lumMod val="75000"/>
                  <a:lumOff val="2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p:txBody>
      </p:sp>
      <p:sp>
        <p:nvSpPr>
          <p:cNvPr id="7" name="文本框 6"/>
          <p:cNvSpPr txBox="1"/>
          <p:nvPr/>
        </p:nvSpPr>
        <p:spPr>
          <a:xfrm>
            <a:off x="335280" y="416560"/>
            <a:ext cx="6828155" cy="368300"/>
          </a:xfrm>
          <a:prstGeom prst="rect">
            <a:avLst/>
          </a:prstGeom>
          <a:noFill/>
        </p:spPr>
        <p:txBody>
          <a:bodyPr wrap="square" rtlCol="0">
            <a:spAutoFit/>
          </a:bodyPr>
          <a:p>
            <a:r>
              <a:rPr lang="zh-CN" altLang="en-US" sz="3200" dirty="0">
                <a:solidFill>
                  <a:schemeClr val="tx1">
                    <a:lumMod val="85000"/>
                    <a:lumOff val="15000"/>
                  </a:schemeClr>
                </a:solidFill>
              </a:rPr>
              <a:t>对游戏体验划分</a:t>
            </a:r>
            <a:endParaRPr lang="zh-CN" altLang="en-US"/>
          </a:p>
        </p:txBody>
      </p:sp>
      <p:sp>
        <p:nvSpPr>
          <p:cNvPr id="12" name="文本框 11"/>
          <p:cNvSpPr txBox="1"/>
          <p:nvPr/>
        </p:nvSpPr>
        <p:spPr>
          <a:xfrm>
            <a:off x="593090" y="1219200"/>
            <a:ext cx="868680" cy="368300"/>
          </a:xfrm>
          <a:prstGeom prst="rect">
            <a:avLst/>
          </a:prstGeom>
          <a:noFill/>
        </p:spPr>
        <p:txBody>
          <a:bodyPr wrap="none" rtlCol="0">
            <a:spAutoFit/>
          </a:bodyPr>
          <a:p>
            <a:r>
              <a:rPr lang="zh-CN" altLang="en-US">
                <a:solidFill>
                  <a:srgbClr val="F9F7F8"/>
                </a:solidFill>
              </a:rPr>
              <a:t>（一）</a:t>
            </a:r>
            <a:endParaRPr lang="zh-CN" altLang="en-US">
              <a:solidFill>
                <a:srgbClr val="F9F7F8"/>
              </a:solidFill>
            </a:endParaRPr>
          </a:p>
        </p:txBody>
      </p:sp>
      <p:sp>
        <p:nvSpPr>
          <p:cNvPr id="19" name="文本框 18"/>
          <p:cNvSpPr txBox="1"/>
          <p:nvPr/>
        </p:nvSpPr>
        <p:spPr>
          <a:xfrm>
            <a:off x="3229610" y="1206500"/>
            <a:ext cx="868680" cy="368300"/>
          </a:xfrm>
          <a:prstGeom prst="rect">
            <a:avLst/>
          </a:prstGeom>
          <a:noFill/>
        </p:spPr>
        <p:txBody>
          <a:bodyPr wrap="none" rtlCol="0">
            <a:spAutoFit/>
          </a:bodyPr>
          <a:p>
            <a:r>
              <a:rPr lang="zh-CN" altLang="en-US">
                <a:solidFill>
                  <a:srgbClr val="F9F7F8"/>
                </a:solidFill>
              </a:rPr>
              <a:t>（二）</a:t>
            </a:r>
            <a:endParaRPr lang="zh-CN" altLang="en-US">
              <a:solidFill>
                <a:srgbClr val="F9F7F8"/>
              </a:solidFill>
            </a:endParaRPr>
          </a:p>
        </p:txBody>
      </p:sp>
      <p:sp>
        <p:nvSpPr>
          <p:cNvPr id="24" name="文本框 23"/>
          <p:cNvSpPr txBox="1"/>
          <p:nvPr/>
        </p:nvSpPr>
        <p:spPr>
          <a:xfrm>
            <a:off x="5861685" y="1206500"/>
            <a:ext cx="868680" cy="368300"/>
          </a:xfrm>
          <a:prstGeom prst="rect">
            <a:avLst/>
          </a:prstGeom>
          <a:noFill/>
        </p:spPr>
        <p:txBody>
          <a:bodyPr wrap="none" rtlCol="0">
            <a:spAutoFit/>
          </a:bodyPr>
          <a:p>
            <a:r>
              <a:rPr lang="zh-CN" altLang="en-US">
                <a:solidFill>
                  <a:srgbClr val="F9F7F8"/>
                </a:solidFill>
              </a:rPr>
              <a:t>（三）</a:t>
            </a:r>
            <a:endParaRPr lang="zh-CN" altLang="en-US">
              <a:solidFill>
                <a:srgbClr val="F9F7F8"/>
              </a:solidFill>
            </a:endParaRPr>
          </a:p>
        </p:txBody>
      </p:sp>
      <p:sp>
        <p:nvSpPr>
          <p:cNvPr id="32" name="文本框 31"/>
          <p:cNvSpPr txBox="1"/>
          <p:nvPr/>
        </p:nvSpPr>
        <p:spPr>
          <a:xfrm>
            <a:off x="8493125" y="1219200"/>
            <a:ext cx="868680" cy="368300"/>
          </a:xfrm>
          <a:prstGeom prst="rect">
            <a:avLst/>
          </a:prstGeom>
          <a:noFill/>
        </p:spPr>
        <p:txBody>
          <a:bodyPr wrap="none" rtlCol="0">
            <a:spAutoFit/>
          </a:bodyPr>
          <a:p>
            <a:r>
              <a:rPr lang="zh-CN" altLang="en-US">
                <a:solidFill>
                  <a:srgbClr val="F9F7F8"/>
                </a:solidFill>
              </a:rPr>
              <a:t>（四）</a:t>
            </a:r>
            <a:endParaRPr lang="zh-CN" altLang="en-US">
              <a:solidFill>
                <a:srgbClr val="F9F7F8"/>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569585" y="2942636"/>
            <a:ext cx="4702820" cy="984431"/>
            <a:chOff x="8542" y="5984"/>
            <a:chExt cx="7635" cy="652"/>
          </a:xfrm>
        </p:grpSpPr>
        <p:sp>
          <p:nvSpPr>
            <p:cNvPr id="26" name="矩形: 圆角 25"/>
            <p:cNvSpPr/>
            <p:nvPr/>
          </p:nvSpPr>
          <p:spPr>
            <a:xfrm>
              <a:off x="8542" y="5984"/>
              <a:ext cx="7635" cy="64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9289" y="5984"/>
              <a:ext cx="6141" cy="652"/>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3.4 </a:t>
              </a:r>
              <a:r>
                <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我国幼儿园游戏的分类</a:t>
              </a:r>
              <a:endPar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39956" y="476861"/>
            <a:ext cx="7381875" cy="369332"/>
          </a:xfrm>
          <a:prstGeom prst="rect">
            <a:avLst/>
          </a:prstGeom>
          <a:noFill/>
        </p:spPr>
        <p:txBody>
          <a:bodyPr wrap="square" rtlCol="0">
            <a:spAutoFit/>
          </a:bodyPr>
          <a:lstStyle/>
          <a:p>
            <a:pPr indent="457200"/>
            <a:r>
              <a:rPr lang="zh-CN" altLang="zh-CN" dirty="0"/>
              <a:t>在我国，通常采用的幼儿游戏分类方法，如图</a:t>
            </a:r>
            <a:r>
              <a:rPr lang="en-US" altLang="zh-CN" dirty="0"/>
              <a:t>3-1</a:t>
            </a:r>
            <a:r>
              <a:rPr lang="zh-CN" altLang="zh-CN" dirty="0"/>
              <a:t>。</a:t>
            </a:r>
            <a:endParaRPr lang="zh-CN" altLang="zh-CN" dirty="0"/>
          </a:p>
        </p:txBody>
      </p:sp>
      <p:sp>
        <p:nvSpPr>
          <p:cNvPr id="17" name="文本框 16"/>
          <p:cNvSpPr txBox="1"/>
          <p:nvPr/>
        </p:nvSpPr>
        <p:spPr>
          <a:xfrm>
            <a:off x="852755" y="2713554"/>
            <a:ext cx="646331" cy="369332"/>
          </a:xfrm>
          <a:prstGeom prst="rect">
            <a:avLst/>
          </a:prstGeom>
          <a:noFill/>
        </p:spPr>
        <p:txBody>
          <a:bodyPr wrap="none" rtlCol="0">
            <a:spAutoFit/>
          </a:bodyPr>
          <a:lstStyle/>
          <a:p>
            <a:r>
              <a:rPr lang="zh-CN" altLang="en-US" dirty="0"/>
              <a:t>游戏</a:t>
            </a:r>
            <a:endParaRPr lang="zh-CN" altLang="en-US" dirty="0"/>
          </a:p>
        </p:txBody>
      </p:sp>
      <p:sp>
        <p:nvSpPr>
          <p:cNvPr id="18" name="左大括号 17"/>
          <p:cNvSpPr/>
          <p:nvPr/>
        </p:nvSpPr>
        <p:spPr>
          <a:xfrm>
            <a:off x="1713060" y="1791415"/>
            <a:ext cx="329510" cy="2213610"/>
          </a:xfrm>
          <a:prstGeom prst="leftBrace">
            <a:avLst/>
          </a:prstGeom>
          <a:ln w="12700">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文本框 18"/>
          <p:cNvSpPr txBox="1"/>
          <p:nvPr/>
        </p:nvSpPr>
        <p:spPr>
          <a:xfrm>
            <a:off x="2042570" y="1606749"/>
            <a:ext cx="1338828" cy="369332"/>
          </a:xfrm>
          <a:prstGeom prst="rect">
            <a:avLst/>
          </a:prstGeom>
          <a:noFill/>
        </p:spPr>
        <p:txBody>
          <a:bodyPr wrap="none" rtlCol="0">
            <a:spAutoFit/>
          </a:bodyPr>
          <a:lstStyle/>
          <a:p>
            <a:r>
              <a:rPr lang="zh-CN" altLang="en-US" dirty="0"/>
              <a:t>创造性游戏</a:t>
            </a:r>
            <a:endParaRPr lang="zh-CN" altLang="en-US" dirty="0"/>
          </a:p>
        </p:txBody>
      </p:sp>
      <p:sp>
        <p:nvSpPr>
          <p:cNvPr id="20" name="左大括号 19"/>
          <p:cNvSpPr/>
          <p:nvPr/>
        </p:nvSpPr>
        <p:spPr>
          <a:xfrm>
            <a:off x="3551911" y="1190788"/>
            <a:ext cx="202060" cy="1201254"/>
          </a:xfrm>
          <a:prstGeom prst="leftBrace">
            <a:avLst/>
          </a:prstGeom>
          <a:ln w="12700">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文本框 20"/>
          <p:cNvSpPr txBox="1"/>
          <p:nvPr/>
        </p:nvSpPr>
        <p:spPr>
          <a:xfrm>
            <a:off x="3845293" y="1006122"/>
            <a:ext cx="1107996" cy="369332"/>
          </a:xfrm>
          <a:prstGeom prst="rect">
            <a:avLst/>
          </a:prstGeom>
          <a:noFill/>
        </p:spPr>
        <p:txBody>
          <a:bodyPr wrap="none" rtlCol="0">
            <a:spAutoFit/>
          </a:bodyPr>
          <a:lstStyle/>
          <a:p>
            <a:r>
              <a:rPr lang="zh-CN" altLang="en-US" dirty="0"/>
              <a:t>角色游戏</a:t>
            </a:r>
            <a:endParaRPr lang="zh-CN" altLang="en-US" dirty="0"/>
          </a:p>
        </p:txBody>
      </p:sp>
      <p:sp>
        <p:nvSpPr>
          <p:cNvPr id="22" name="文本框 21"/>
          <p:cNvSpPr txBox="1"/>
          <p:nvPr/>
        </p:nvSpPr>
        <p:spPr>
          <a:xfrm>
            <a:off x="3845293" y="1606749"/>
            <a:ext cx="1107996" cy="369332"/>
          </a:xfrm>
          <a:prstGeom prst="rect">
            <a:avLst/>
          </a:prstGeom>
          <a:noFill/>
        </p:spPr>
        <p:txBody>
          <a:bodyPr wrap="none" rtlCol="0">
            <a:spAutoFit/>
          </a:bodyPr>
          <a:lstStyle/>
          <a:p>
            <a:r>
              <a:rPr lang="zh-CN" altLang="en-US" dirty="0"/>
              <a:t>结构游戏</a:t>
            </a:r>
            <a:endParaRPr lang="zh-CN" altLang="en-US" dirty="0"/>
          </a:p>
        </p:txBody>
      </p:sp>
      <p:sp>
        <p:nvSpPr>
          <p:cNvPr id="23" name="文本框 22"/>
          <p:cNvSpPr txBox="1"/>
          <p:nvPr/>
        </p:nvSpPr>
        <p:spPr>
          <a:xfrm>
            <a:off x="3845293" y="2207376"/>
            <a:ext cx="1107996" cy="369332"/>
          </a:xfrm>
          <a:prstGeom prst="rect">
            <a:avLst/>
          </a:prstGeom>
          <a:noFill/>
        </p:spPr>
        <p:txBody>
          <a:bodyPr wrap="none" rtlCol="0">
            <a:spAutoFit/>
          </a:bodyPr>
          <a:lstStyle/>
          <a:p>
            <a:r>
              <a:rPr lang="zh-CN" altLang="en-US" dirty="0"/>
              <a:t>表演游戏</a:t>
            </a:r>
            <a:endParaRPr lang="zh-CN" altLang="en-US" dirty="0"/>
          </a:p>
        </p:txBody>
      </p:sp>
      <p:sp>
        <p:nvSpPr>
          <p:cNvPr id="24" name="文本框 23"/>
          <p:cNvSpPr txBox="1"/>
          <p:nvPr/>
        </p:nvSpPr>
        <p:spPr>
          <a:xfrm>
            <a:off x="2042570" y="3820359"/>
            <a:ext cx="1338828" cy="369332"/>
          </a:xfrm>
          <a:prstGeom prst="rect">
            <a:avLst/>
          </a:prstGeom>
          <a:noFill/>
        </p:spPr>
        <p:txBody>
          <a:bodyPr wrap="none" rtlCol="0">
            <a:spAutoFit/>
          </a:bodyPr>
          <a:lstStyle/>
          <a:p>
            <a:r>
              <a:rPr lang="zh-CN" altLang="en-US" dirty="0"/>
              <a:t>规则性游戏</a:t>
            </a:r>
            <a:endParaRPr lang="zh-CN" altLang="en-US" dirty="0"/>
          </a:p>
        </p:txBody>
      </p:sp>
      <p:sp>
        <p:nvSpPr>
          <p:cNvPr id="25" name="左大括号 24"/>
          <p:cNvSpPr/>
          <p:nvPr/>
        </p:nvSpPr>
        <p:spPr>
          <a:xfrm>
            <a:off x="3551911" y="3404398"/>
            <a:ext cx="202060" cy="1201254"/>
          </a:xfrm>
          <a:prstGeom prst="leftBrace">
            <a:avLst/>
          </a:prstGeom>
          <a:ln w="12700">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文本框 25"/>
          <p:cNvSpPr txBox="1"/>
          <p:nvPr/>
        </p:nvSpPr>
        <p:spPr>
          <a:xfrm>
            <a:off x="3845293" y="3219732"/>
            <a:ext cx="1107996" cy="369332"/>
          </a:xfrm>
          <a:prstGeom prst="rect">
            <a:avLst/>
          </a:prstGeom>
          <a:noFill/>
        </p:spPr>
        <p:txBody>
          <a:bodyPr wrap="none" rtlCol="0">
            <a:spAutoFit/>
          </a:bodyPr>
          <a:lstStyle/>
          <a:p>
            <a:r>
              <a:rPr lang="zh-CN" altLang="en-US" dirty="0"/>
              <a:t>智力游戏</a:t>
            </a:r>
            <a:endParaRPr lang="zh-CN" altLang="en-US" dirty="0"/>
          </a:p>
        </p:txBody>
      </p:sp>
      <p:sp>
        <p:nvSpPr>
          <p:cNvPr id="27" name="文本框 26"/>
          <p:cNvSpPr txBox="1"/>
          <p:nvPr/>
        </p:nvSpPr>
        <p:spPr>
          <a:xfrm>
            <a:off x="3845293" y="3820359"/>
            <a:ext cx="1107996" cy="369332"/>
          </a:xfrm>
          <a:prstGeom prst="rect">
            <a:avLst/>
          </a:prstGeom>
          <a:noFill/>
        </p:spPr>
        <p:txBody>
          <a:bodyPr wrap="none" rtlCol="0">
            <a:spAutoFit/>
          </a:bodyPr>
          <a:lstStyle/>
          <a:p>
            <a:r>
              <a:rPr lang="zh-CN" altLang="en-US" dirty="0"/>
              <a:t>体育游戏</a:t>
            </a:r>
            <a:endParaRPr lang="zh-CN" altLang="en-US" dirty="0"/>
          </a:p>
        </p:txBody>
      </p:sp>
      <p:sp>
        <p:nvSpPr>
          <p:cNvPr id="28" name="文本框 27"/>
          <p:cNvSpPr txBox="1"/>
          <p:nvPr/>
        </p:nvSpPr>
        <p:spPr>
          <a:xfrm>
            <a:off x="3845293" y="4420986"/>
            <a:ext cx="1107996" cy="369332"/>
          </a:xfrm>
          <a:prstGeom prst="rect">
            <a:avLst/>
          </a:prstGeom>
          <a:noFill/>
        </p:spPr>
        <p:txBody>
          <a:bodyPr wrap="none" rtlCol="0">
            <a:spAutoFit/>
          </a:bodyPr>
          <a:lstStyle/>
          <a:p>
            <a:r>
              <a:rPr lang="zh-CN" altLang="en-US" dirty="0"/>
              <a:t>音乐游戏</a:t>
            </a:r>
            <a:endParaRPr lang="zh-CN" altLang="en-US" dirty="0"/>
          </a:p>
        </p:txBody>
      </p:sp>
      <p:sp>
        <p:nvSpPr>
          <p:cNvPr id="29" name="文本框 28"/>
          <p:cNvSpPr txBox="1"/>
          <p:nvPr/>
        </p:nvSpPr>
        <p:spPr>
          <a:xfrm>
            <a:off x="1099334" y="5251251"/>
            <a:ext cx="3729519" cy="338554"/>
          </a:xfrm>
          <a:prstGeom prst="rect">
            <a:avLst/>
          </a:prstGeom>
          <a:noFill/>
        </p:spPr>
        <p:txBody>
          <a:bodyPr wrap="square" rtlCol="0">
            <a:spAutoFit/>
          </a:bodyPr>
          <a:lstStyle/>
          <a:p>
            <a:pPr algn="ctr"/>
            <a:r>
              <a:rPr lang="zh-CN" altLang="en-US" sz="1600" dirty="0"/>
              <a:t>图</a:t>
            </a:r>
            <a:r>
              <a:rPr lang="en-US" altLang="zh-CN" sz="1600" dirty="0"/>
              <a:t>3-1 </a:t>
            </a:r>
            <a:r>
              <a:rPr lang="zh-CN" altLang="en-US" sz="1600" dirty="0"/>
              <a:t>我国幼儿园游戏分类</a:t>
            </a:r>
            <a:endParaRPr lang="zh-CN" altLang="en-US" sz="1600" dirty="0"/>
          </a:p>
        </p:txBody>
      </p:sp>
      <p:sp>
        <p:nvSpPr>
          <p:cNvPr id="30" name="文本框 29"/>
          <p:cNvSpPr txBox="1"/>
          <p:nvPr/>
        </p:nvSpPr>
        <p:spPr>
          <a:xfrm>
            <a:off x="6236413" y="2435365"/>
            <a:ext cx="5102832" cy="1477328"/>
          </a:xfrm>
          <a:prstGeom prst="rect">
            <a:avLst/>
          </a:prstGeom>
          <a:solidFill>
            <a:srgbClr val="56C0C1"/>
          </a:solidFill>
        </p:spPr>
        <p:txBody>
          <a:bodyPr wrap="square" rtlCol="0">
            <a:spAutoFit/>
          </a:bodyPr>
          <a:lstStyle/>
          <a:p>
            <a:pPr indent="457200"/>
            <a:r>
              <a:rPr lang="zh-CN" altLang="zh-CN" dirty="0"/>
              <a:t> </a:t>
            </a:r>
            <a:r>
              <a:rPr lang="zh-CN" altLang="zh-CN" dirty="0">
                <a:solidFill>
                  <a:schemeClr val="bg1"/>
                </a:solidFill>
              </a:rPr>
              <a:t>这种分类方法主要是由于长期以来受苏联游戏理论的影响，建立在长期幼儿教育实践和经验之上的一种习惯性模式，着眼于教育活动中游戏的形式、内容及其与发展功能的一致性，便于教师的识别和组织。</a:t>
            </a:r>
            <a:endParaRPr lang="zh-CN" altLang="zh-CN"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46767" y="1403309"/>
            <a:ext cx="4840715" cy="4202194"/>
            <a:chOff x="5660902" y="1403309"/>
            <a:chExt cx="4840715" cy="4202194"/>
          </a:xfrm>
        </p:grpSpPr>
        <p:sp>
          <p:nvSpPr>
            <p:cNvPr id="91" name="矩形: 圆角 90"/>
            <p:cNvSpPr/>
            <p:nvPr/>
          </p:nvSpPr>
          <p:spPr>
            <a:xfrm>
              <a:off x="5660902" y="1403309"/>
              <a:ext cx="1464670" cy="62170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TextBox 25"/>
            <p:cNvSpPr txBox="1"/>
            <p:nvPr/>
          </p:nvSpPr>
          <p:spPr>
            <a:xfrm flipH="1">
              <a:off x="7399327" y="1560273"/>
              <a:ext cx="3102290" cy="307777"/>
            </a:xfrm>
            <a:prstGeom prst="rect">
              <a:avLst/>
            </a:prstGeom>
            <a:noFill/>
          </p:spPr>
          <p:txBody>
            <a:bodyPr wrap="square" lIns="0" tIns="0" rIns="0" bIns="0" rtlCol="0">
              <a:spAutoFit/>
              <a:scene3d>
                <a:camera prst="orthographicFront"/>
                <a:lightRig rig="threePt" dir="t"/>
              </a:scene3d>
            </a:bodyPr>
            <a:lstStyle/>
            <a:p>
              <a:pPr algn="dist" fontAlgn="base">
                <a:defRPr/>
              </a:pPr>
              <a:r>
                <a:rPr lang="zh-CN" altLang="zh-CN" sz="2000" dirty="0">
                  <a:solidFill>
                    <a:schemeClr val="tx1">
                      <a:lumMod val="85000"/>
                      <a:lumOff val="15000"/>
                    </a:schemeClr>
                  </a:solidFill>
                  <a:latin typeface="微软雅黑 Light" panose="020B0502040204020203" pitchFamily="34" charset="-122"/>
                  <a:ea typeface="微软雅黑 Light" panose="020B0502040204020203" pitchFamily="34" charset="-122"/>
                </a:rPr>
                <a:t>游戏的概念及特点</a:t>
              </a:r>
              <a:endParaRPr lang="zh-CN" altLang="zh-CN" sz="2000" dirty="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
          <p:nvSpPr>
            <p:cNvPr id="93" name="TextBox 25"/>
            <p:cNvSpPr txBox="1"/>
            <p:nvPr/>
          </p:nvSpPr>
          <p:spPr>
            <a:xfrm flipH="1">
              <a:off x="5799916" y="1498718"/>
              <a:ext cx="1357701" cy="430887"/>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kumimoji="0" lang="en-US" altLang="zh-CN" sz="2800" b="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sym typeface="微软雅黑" panose="020B0503020204020204" charset="-122"/>
                </a:rPr>
                <a:t>PART 1.</a:t>
              </a:r>
              <a:endParaRPr kumimoji="0" lang="zh-CN" altLang="zh-CN" sz="2800" b="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sym typeface="微软雅黑" panose="020B0503020204020204" charset="-122"/>
              </a:endParaRPr>
            </a:p>
          </p:txBody>
        </p:sp>
        <p:sp>
          <p:nvSpPr>
            <p:cNvPr id="88" name="矩形: 圆角 87"/>
            <p:cNvSpPr/>
            <p:nvPr/>
          </p:nvSpPr>
          <p:spPr>
            <a:xfrm>
              <a:off x="5660902" y="2546535"/>
              <a:ext cx="1464670" cy="62170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TextBox 25"/>
            <p:cNvSpPr txBox="1"/>
            <p:nvPr/>
          </p:nvSpPr>
          <p:spPr>
            <a:xfrm flipH="1">
              <a:off x="7399327" y="2703499"/>
              <a:ext cx="3102290" cy="615553"/>
            </a:xfrm>
            <a:prstGeom prst="rect">
              <a:avLst/>
            </a:prstGeom>
            <a:noFill/>
          </p:spPr>
          <p:txBody>
            <a:bodyPr wrap="square" lIns="0" tIns="0" rIns="0" bIns="0" rtlCol="0">
              <a:spAutoFit/>
              <a:scene3d>
                <a:camera prst="orthographicFront"/>
                <a:lightRig rig="threePt" dir="t"/>
              </a:scene3d>
            </a:bodyPr>
            <a:lstStyle/>
            <a:p>
              <a:pPr algn="dist" fontAlgn="base">
                <a:defRPr/>
              </a:pPr>
              <a:r>
                <a:rPr lang="zh-CN" altLang="zh-CN" sz="2000" dirty="0">
                  <a:solidFill>
                    <a:schemeClr val="tx1">
                      <a:lumMod val="85000"/>
                      <a:lumOff val="15000"/>
                    </a:schemeClr>
                  </a:solidFill>
                  <a:latin typeface="微软雅黑 Light" panose="020B0502040204020203" pitchFamily="34" charset="-122"/>
                  <a:ea typeface="微软雅黑 Light" panose="020B0502040204020203" pitchFamily="34" charset="-122"/>
                </a:rPr>
                <a:t>游戏在幼儿园课程中的地位和作用</a:t>
              </a:r>
              <a:endParaRPr lang="zh-CN" altLang="zh-CN" sz="2000" dirty="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
          <p:nvSpPr>
            <p:cNvPr id="90" name="TextBox 25"/>
            <p:cNvSpPr txBox="1"/>
            <p:nvPr/>
          </p:nvSpPr>
          <p:spPr>
            <a:xfrm flipH="1">
              <a:off x="5799916" y="2641944"/>
              <a:ext cx="1357701" cy="430887"/>
            </a:xfrm>
            <a:prstGeom prst="rect">
              <a:avLst/>
            </a:prstGeom>
            <a:noFill/>
          </p:spPr>
          <p:txBody>
            <a:bodyPr wrap="square" lIns="0" tIns="0" rIns="0" bIns="0" rtlCol="0">
              <a:spAutoFit/>
              <a:scene3d>
                <a:camera prst="orthographicFront"/>
                <a:lightRig rig="threePt" dir="t"/>
              </a:scene3d>
            </a:bodyPr>
            <a:lstStyle/>
            <a:p>
              <a:pPr lvl="0" algn="ctr" fontAlgn="base">
                <a:defRPr/>
              </a:pPr>
              <a:r>
                <a:rPr lang="en-US" altLang="zh-CN" sz="2800" noProof="1">
                  <a:solidFill>
                    <a:schemeClr val="bg1"/>
                  </a:solidFill>
                  <a:latin typeface="微软雅黑 Light" panose="020B0502040204020203" pitchFamily="34" charset="-122"/>
                  <a:ea typeface="微软雅黑 Light" panose="020B0502040204020203" pitchFamily="34" charset="-122"/>
                  <a:sym typeface="微软雅黑" panose="020B0503020204020204" charset="-122"/>
                </a:rPr>
                <a:t>PART 2</a:t>
              </a:r>
              <a:r>
                <a:rPr kumimoji="0" lang="en-US" altLang="zh-CN" sz="2800" b="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sym typeface="微软雅黑" panose="020B0503020204020204" charset="-122"/>
                </a:rPr>
                <a:t>.</a:t>
              </a:r>
              <a:endParaRPr kumimoji="0" lang="zh-CN" altLang="zh-CN" sz="2800" b="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sym typeface="微软雅黑" panose="020B0503020204020204" charset="-122"/>
              </a:endParaRPr>
            </a:p>
          </p:txBody>
        </p:sp>
        <p:sp>
          <p:nvSpPr>
            <p:cNvPr id="85" name="矩形: 圆角 84"/>
            <p:cNvSpPr/>
            <p:nvPr/>
          </p:nvSpPr>
          <p:spPr>
            <a:xfrm>
              <a:off x="5660902" y="3689761"/>
              <a:ext cx="1464670" cy="62170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TextBox 25"/>
            <p:cNvSpPr txBox="1"/>
            <p:nvPr/>
          </p:nvSpPr>
          <p:spPr>
            <a:xfrm flipH="1">
              <a:off x="7399327" y="3846725"/>
              <a:ext cx="3102290" cy="307777"/>
            </a:xfrm>
            <a:prstGeom prst="rect">
              <a:avLst/>
            </a:prstGeom>
            <a:noFill/>
          </p:spPr>
          <p:txBody>
            <a:bodyPr wrap="square" lIns="0" tIns="0" rIns="0" bIns="0" rtlCol="0">
              <a:spAutoFit/>
              <a:scene3d>
                <a:camera prst="orthographicFront"/>
                <a:lightRig rig="threePt" dir="t"/>
              </a:scene3d>
            </a:bodyPr>
            <a:lstStyle/>
            <a:p>
              <a:pPr algn="dist" fontAlgn="base">
                <a:defRPr/>
              </a:pPr>
              <a:r>
                <a:rPr lang="zh-CN" altLang="zh-CN" sz="2000" dirty="0">
                  <a:solidFill>
                    <a:schemeClr val="tx1">
                      <a:lumMod val="85000"/>
                      <a:lumOff val="15000"/>
                    </a:schemeClr>
                  </a:solidFill>
                  <a:latin typeface="微软雅黑 Light" panose="020B0502040204020203" pitchFamily="34" charset="-122"/>
                  <a:ea typeface="微软雅黑 Light" panose="020B0502040204020203" pitchFamily="34" charset="-122"/>
                </a:rPr>
                <a:t>幼儿园课程中游戏的分类</a:t>
              </a:r>
              <a:endParaRPr lang="zh-CN" altLang="zh-CN" sz="2000" dirty="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
          <p:nvSpPr>
            <p:cNvPr id="87" name="TextBox 25"/>
            <p:cNvSpPr txBox="1"/>
            <p:nvPr/>
          </p:nvSpPr>
          <p:spPr>
            <a:xfrm flipH="1">
              <a:off x="5799916" y="3785170"/>
              <a:ext cx="1357701" cy="430887"/>
            </a:xfrm>
            <a:prstGeom prst="rect">
              <a:avLst/>
            </a:prstGeom>
            <a:noFill/>
          </p:spPr>
          <p:txBody>
            <a:bodyPr wrap="square" lIns="0" tIns="0" rIns="0" bIns="0" rtlCol="0">
              <a:spAutoFit/>
              <a:scene3d>
                <a:camera prst="orthographicFront"/>
                <a:lightRig rig="threePt" dir="t"/>
              </a:scene3d>
            </a:bodyPr>
            <a:lstStyle/>
            <a:p>
              <a:pPr lvl="0" algn="ctr" fontAlgn="base">
                <a:defRPr/>
              </a:pPr>
              <a:r>
                <a:rPr lang="en-US" altLang="zh-CN" sz="2800" noProof="1">
                  <a:solidFill>
                    <a:schemeClr val="bg1"/>
                  </a:solidFill>
                  <a:latin typeface="微软雅黑 Light" panose="020B0502040204020203" pitchFamily="34" charset="-122"/>
                  <a:ea typeface="微软雅黑 Light" panose="020B0502040204020203" pitchFamily="34" charset="-122"/>
                  <a:sym typeface="微软雅黑" panose="020B0503020204020204" charset="-122"/>
                </a:rPr>
                <a:t>PART 3</a:t>
              </a:r>
              <a:r>
                <a:rPr kumimoji="0" lang="en-US" altLang="zh-CN" sz="2800" b="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sym typeface="微软雅黑" panose="020B0503020204020204" charset="-122"/>
                </a:rPr>
                <a:t>.</a:t>
              </a:r>
              <a:endParaRPr kumimoji="0" lang="zh-CN" altLang="zh-CN" sz="2800" b="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sym typeface="微软雅黑" panose="020B0503020204020204" charset="-122"/>
              </a:endParaRPr>
            </a:p>
          </p:txBody>
        </p:sp>
        <p:sp>
          <p:nvSpPr>
            <p:cNvPr id="82" name="矩形: 圆角 81"/>
            <p:cNvSpPr/>
            <p:nvPr/>
          </p:nvSpPr>
          <p:spPr>
            <a:xfrm>
              <a:off x="5660902" y="4832986"/>
              <a:ext cx="1464670" cy="62170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TextBox 25"/>
            <p:cNvSpPr txBox="1"/>
            <p:nvPr/>
          </p:nvSpPr>
          <p:spPr>
            <a:xfrm flipH="1">
              <a:off x="7399327" y="4989950"/>
              <a:ext cx="3102290" cy="615553"/>
            </a:xfrm>
            <a:prstGeom prst="rect">
              <a:avLst/>
            </a:prstGeom>
            <a:noFill/>
          </p:spPr>
          <p:txBody>
            <a:bodyPr wrap="square" lIns="0" tIns="0" rIns="0" bIns="0" rtlCol="0">
              <a:spAutoFit/>
              <a:scene3d>
                <a:camera prst="orthographicFront"/>
                <a:lightRig rig="threePt" dir="t"/>
              </a:scene3d>
            </a:bodyPr>
            <a:lstStyle/>
            <a:p>
              <a:pPr lvl="0" algn="dist" fontAlgn="base">
                <a:defRPr/>
              </a:pPr>
              <a:r>
                <a:rPr lang="zh-CN" altLang="zh-CN" sz="2000" dirty="0">
                  <a:solidFill>
                    <a:schemeClr val="tx1">
                      <a:lumMod val="85000"/>
                      <a:lumOff val="15000"/>
                    </a:schemeClr>
                  </a:solidFill>
                  <a:latin typeface="微软雅黑 Light" panose="020B0502040204020203" pitchFamily="34" charset="-122"/>
                  <a:ea typeface="微软雅黑 Light" panose="020B0502040204020203" pitchFamily="34" charset="-122"/>
                </a:rPr>
                <a:t>幼儿园课程中游戏与教学的结合</a:t>
              </a:r>
              <a:endParaRPr lang="zh-CN" altLang="zh-CN" sz="2000" dirty="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
          <p:nvSpPr>
            <p:cNvPr id="84" name="TextBox 25"/>
            <p:cNvSpPr txBox="1"/>
            <p:nvPr/>
          </p:nvSpPr>
          <p:spPr>
            <a:xfrm flipH="1">
              <a:off x="5799916" y="4928395"/>
              <a:ext cx="1357701" cy="430887"/>
            </a:xfrm>
            <a:prstGeom prst="rect">
              <a:avLst/>
            </a:prstGeom>
            <a:noFill/>
          </p:spPr>
          <p:txBody>
            <a:bodyPr wrap="square" lIns="0" tIns="0" rIns="0" bIns="0" rtlCol="0">
              <a:spAutoFit/>
              <a:scene3d>
                <a:camera prst="orthographicFront"/>
                <a:lightRig rig="threePt" dir="t"/>
              </a:scene3d>
            </a:bodyPr>
            <a:lstStyle/>
            <a:p>
              <a:pPr lvl="0" algn="ctr" fontAlgn="base">
                <a:defRPr/>
              </a:pPr>
              <a:r>
                <a:rPr lang="en-US" altLang="zh-CN" sz="2800" noProof="1">
                  <a:solidFill>
                    <a:schemeClr val="bg1"/>
                  </a:solidFill>
                  <a:latin typeface="微软雅黑 Light" panose="020B0502040204020203" pitchFamily="34" charset="-122"/>
                  <a:ea typeface="微软雅黑 Light" panose="020B0502040204020203" pitchFamily="34" charset="-122"/>
                  <a:sym typeface="微软雅黑" panose="020B0503020204020204" charset="-122"/>
                </a:rPr>
                <a:t>PART 4</a:t>
              </a:r>
              <a:r>
                <a:rPr kumimoji="0" lang="en-US" altLang="zh-CN" sz="2800" b="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sym typeface="微软雅黑" panose="020B0503020204020204" charset="-122"/>
                </a:rPr>
                <a:t>.</a:t>
              </a:r>
              <a:endParaRPr kumimoji="0" lang="zh-CN" altLang="zh-CN" sz="2800" b="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sym typeface="微软雅黑" panose="020B0503020204020204" charset="-122"/>
              </a:endParaRPr>
            </a:p>
          </p:txBody>
        </p:sp>
      </p:grpSp>
      <p:cxnSp>
        <p:nvCxnSpPr>
          <p:cNvPr id="94" name="直接连接符 93"/>
          <p:cNvCxnSpPr/>
          <p:nvPr/>
        </p:nvCxnSpPr>
        <p:spPr>
          <a:xfrm>
            <a:off x="7074712" y="1396103"/>
            <a:ext cx="0" cy="4065795"/>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7776193" y="3073164"/>
            <a:ext cx="2937078" cy="711672"/>
            <a:chOff x="1690383" y="3121224"/>
            <a:chExt cx="2937078" cy="711672"/>
          </a:xfrm>
        </p:grpSpPr>
        <p:sp>
          <p:nvSpPr>
            <p:cNvPr id="81" name="文本框 80"/>
            <p:cNvSpPr txBox="1"/>
            <p:nvPr/>
          </p:nvSpPr>
          <p:spPr>
            <a:xfrm>
              <a:off x="1690383" y="3121224"/>
              <a:ext cx="2937078" cy="61555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00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cs typeface="+mn-cs"/>
                </a:rPr>
                <a:t>CONTENTS</a:t>
              </a:r>
              <a:endParaRPr kumimoji="0" lang="zh-CN" altLang="en-US" sz="400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cs typeface="+mn-cs"/>
              </a:endParaRPr>
            </a:p>
          </p:txBody>
        </p:sp>
        <p:grpSp>
          <p:nvGrpSpPr>
            <p:cNvPr id="95" name="组合 94"/>
            <p:cNvGrpSpPr/>
            <p:nvPr/>
          </p:nvGrpSpPr>
          <p:grpSpPr>
            <a:xfrm>
              <a:off x="2836703" y="3772452"/>
              <a:ext cx="644439" cy="60444"/>
              <a:chOff x="5488178" y="3579021"/>
              <a:chExt cx="1245351" cy="116805"/>
            </a:xfrm>
            <a:solidFill>
              <a:schemeClr val="tx1">
                <a:lumMod val="85000"/>
                <a:lumOff val="15000"/>
              </a:schemeClr>
            </a:solidFill>
          </p:grpSpPr>
          <p:sp>
            <p:nvSpPr>
              <p:cNvPr id="96" name="椭圆 95"/>
              <p:cNvSpPr/>
              <p:nvPr/>
            </p:nvSpPr>
            <p:spPr>
              <a:xfrm>
                <a:off x="5488178"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endParaRPr>
              </a:p>
            </p:txBody>
          </p:sp>
          <p:sp>
            <p:nvSpPr>
              <p:cNvPr id="97" name="椭圆 96"/>
              <p:cNvSpPr/>
              <p:nvPr/>
            </p:nvSpPr>
            <p:spPr>
              <a:xfrm>
                <a:off x="5713887"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endParaRPr>
              </a:p>
            </p:txBody>
          </p:sp>
          <p:sp>
            <p:nvSpPr>
              <p:cNvPr id="98" name="椭圆 97"/>
              <p:cNvSpPr/>
              <p:nvPr/>
            </p:nvSpPr>
            <p:spPr>
              <a:xfrm>
                <a:off x="5939596"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endParaRPr>
              </a:p>
            </p:txBody>
          </p:sp>
          <p:sp>
            <p:nvSpPr>
              <p:cNvPr id="99" name="椭圆 98"/>
              <p:cNvSpPr/>
              <p:nvPr/>
            </p:nvSpPr>
            <p:spPr>
              <a:xfrm>
                <a:off x="6165305"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endParaRPr>
              </a:p>
            </p:txBody>
          </p:sp>
          <p:sp>
            <p:nvSpPr>
              <p:cNvPr id="100" name="椭圆 99"/>
              <p:cNvSpPr/>
              <p:nvPr/>
            </p:nvSpPr>
            <p:spPr>
              <a:xfrm>
                <a:off x="639101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endParaRPr>
              </a:p>
            </p:txBody>
          </p:sp>
          <p:sp>
            <p:nvSpPr>
              <p:cNvPr id="101" name="椭圆 100"/>
              <p:cNvSpPr/>
              <p:nvPr/>
            </p:nvSpPr>
            <p:spPr>
              <a:xfrm>
                <a:off x="661672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四边形"/>
          <p:cNvSpPr/>
          <p:nvPr/>
        </p:nvSpPr>
        <p:spPr>
          <a:xfrm rot="1920000">
            <a:off x="4253865" y="3701882"/>
            <a:ext cx="2273300" cy="1377315"/>
          </a:xfrm>
          <a:custGeom>
            <a:avLst/>
            <a:gdLst/>
            <a:ahLst/>
            <a:cxnLst/>
            <a:rect l="l" t="t" r="r" b="b"/>
            <a:pathLst>
              <a:path w="1056529" h="1289138">
                <a:moveTo>
                  <a:pt x="532049" y="0"/>
                </a:moveTo>
                <a:cubicBezTo>
                  <a:pt x="556036" y="0"/>
                  <a:pt x="580024" y="21509"/>
                  <a:pt x="598326" y="64527"/>
                </a:cubicBezTo>
                <a:lnTo>
                  <a:pt x="637123" y="155716"/>
                </a:lnTo>
                <a:lnTo>
                  <a:pt x="900272" y="815646"/>
                </a:lnTo>
                <a:lnTo>
                  <a:pt x="898583" y="814429"/>
                </a:lnTo>
                <a:lnTo>
                  <a:pt x="1044424" y="1179716"/>
                </a:lnTo>
                <a:cubicBezTo>
                  <a:pt x="1062241" y="1224336"/>
                  <a:pt x="1059762" y="1257212"/>
                  <a:pt x="1041112" y="1273690"/>
                </a:cubicBezTo>
                <a:cubicBezTo>
                  <a:pt x="1040954" y="1274425"/>
                  <a:pt x="1040516" y="1274887"/>
                  <a:pt x="1040066" y="1275336"/>
                </a:cubicBezTo>
                <a:cubicBezTo>
                  <a:pt x="1022948" y="1292456"/>
                  <a:pt x="990619" y="1294370"/>
                  <a:pt x="947138" y="1277017"/>
                </a:cubicBezTo>
                <a:lnTo>
                  <a:pt x="528130" y="1109797"/>
                </a:lnTo>
                <a:lnTo>
                  <a:pt x="109124" y="1277016"/>
                </a:lnTo>
                <a:cubicBezTo>
                  <a:pt x="65643" y="1294369"/>
                  <a:pt x="33314" y="1292455"/>
                  <a:pt x="16196" y="1275335"/>
                </a:cubicBezTo>
                <a:cubicBezTo>
                  <a:pt x="15746" y="1274886"/>
                  <a:pt x="15308" y="1274424"/>
                  <a:pt x="15150" y="1273689"/>
                </a:cubicBezTo>
                <a:cubicBezTo>
                  <a:pt x="2252" y="1262294"/>
                  <a:pt x="-2911" y="1243056"/>
                  <a:pt x="1607" y="1217605"/>
                </a:cubicBezTo>
                <a:lnTo>
                  <a:pt x="452425" y="87037"/>
                </a:lnTo>
                <a:lnTo>
                  <a:pt x="462002" y="64527"/>
                </a:lnTo>
                <a:cubicBezTo>
                  <a:pt x="480783" y="20379"/>
                  <a:pt x="505554" y="-1114"/>
                  <a:pt x="530163" y="424"/>
                </a:cubicBezTo>
                <a:cubicBezTo>
                  <a:pt x="530789" y="17"/>
                  <a:pt x="531420" y="0"/>
                  <a:pt x="532049" y="0"/>
                </a:cubicBezTo>
                <a:close/>
              </a:path>
            </a:pathLst>
          </a:cu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latin typeface="微软雅黑 Light" panose="020B0502040204020203" pitchFamily="34" charset="-122"/>
              <a:ea typeface="微软雅黑 Light" panose="020B0502040204020203" pitchFamily="34" charset="-122"/>
            </a:endParaRPr>
          </a:p>
        </p:txBody>
      </p:sp>
      <p:sp>
        <p:nvSpPr>
          <p:cNvPr id="3" name="圆角四边形"/>
          <p:cNvSpPr/>
          <p:nvPr/>
        </p:nvSpPr>
        <p:spPr>
          <a:xfrm rot="5400000">
            <a:off x="3928745" y="2566502"/>
            <a:ext cx="1786255" cy="1654810"/>
          </a:xfrm>
          <a:custGeom>
            <a:avLst/>
            <a:gdLst/>
            <a:ahLst/>
            <a:cxnLst/>
            <a:rect l="l" t="t" r="r" b="b"/>
            <a:pathLst>
              <a:path w="1056529" h="1289138">
                <a:moveTo>
                  <a:pt x="532049" y="0"/>
                </a:moveTo>
                <a:cubicBezTo>
                  <a:pt x="556036" y="0"/>
                  <a:pt x="580024" y="21509"/>
                  <a:pt x="598326" y="64527"/>
                </a:cubicBezTo>
                <a:lnTo>
                  <a:pt x="637123" y="155716"/>
                </a:lnTo>
                <a:lnTo>
                  <a:pt x="900272" y="815646"/>
                </a:lnTo>
                <a:lnTo>
                  <a:pt x="898583" y="814429"/>
                </a:lnTo>
                <a:lnTo>
                  <a:pt x="1044424" y="1179716"/>
                </a:lnTo>
                <a:cubicBezTo>
                  <a:pt x="1062241" y="1224336"/>
                  <a:pt x="1059762" y="1257212"/>
                  <a:pt x="1041112" y="1273690"/>
                </a:cubicBezTo>
                <a:cubicBezTo>
                  <a:pt x="1040954" y="1274425"/>
                  <a:pt x="1040516" y="1274887"/>
                  <a:pt x="1040066" y="1275336"/>
                </a:cubicBezTo>
                <a:cubicBezTo>
                  <a:pt x="1022948" y="1292456"/>
                  <a:pt x="990619" y="1294370"/>
                  <a:pt x="947138" y="1277017"/>
                </a:cubicBezTo>
                <a:lnTo>
                  <a:pt x="528130" y="1109797"/>
                </a:lnTo>
                <a:lnTo>
                  <a:pt x="109124" y="1277016"/>
                </a:lnTo>
                <a:cubicBezTo>
                  <a:pt x="65643" y="1294369"/>
                  <a:pt x="33314" y="1292455"/>
                  <a:pt x="16196" y="1275335"/>
                </a:cubicBezTo>
                <a:cubicBezTo>
                  <a:pt x="15746" y="1274886"/>
                  <a:pt x="15308" y="1274424"/>
                  <a:pt x="15150" y="1273689"/>
                </a:cubicBezTo>
                <a:cubicBezTo>
                  <a:pt x="2252" y="1262294"/>
                  <a:pt x="-2911" y="1243056"/>
                  <a:pt x="1607" y="1217605"/>
                </a:cubicBezTo>
                <a:lnTo>
                  <a:pt x="452425" y="87037"/>
                </a:lnTo>
                <a:lnTo>
                  <a:pt x="462002" y="64527"/>
                </a:lnTo>
                <a:cubicBezTo>
                  <a:pt x="480783" y="20379"/>
                  <a:pt x="505554" y="-1114"/>
                  <a:pt x="530163" y="424"/>
                </a:cubicBezTo>
                <a:cubicBezTo>
                  <a:pt x="530789" y="17"/>
                  <a:pt x="531420" y="0"/>
                  <a:pt x="532049" y="0"/>
                </a:cubicBezTo>
                <a:close/>
              </a:path>
            </a:pathLst>
          </a:cu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latin typeface="微软雅黑 Light" panose="020B0502040204020203" pitchFamily="34" charset="-122"/>
              <a:ea typeface="微软雅黑 Light" panose="020B0502040204020203" pitchFamily="34" charset="-122"/>
            </a:endParaRPr>
          </a:p>
        </p:txBody>
      </p:sp>
      <p:sp>
        <p:nvSpPr>
          <p:cNvPr id="4" name="圆角四边形"/>
          <p:cNvSpPr/>
          <p:nvPr/>
        </p:nvSpPr>
        <p:spPr>
          <a:xfrm rot="8880000" flipH="1">
            <a:off x="4286250" y="1709252"/>
            <a:ext cx="2273300" cy="1377315"/>
          </a:xfrm>
          <a:custGeom>
            <a:avLst/>
            <a:gdLst/>
            <a:ahLst/>
            <a:cxnLst/>
            <a:rect l="l" t="t" r="r" b="b"/>
            <a:pathLst>
              <a:path w="1056529" h="1289138">
                <a:moveTo>
                  <a:pt x="532049" y="0"/>
                </a:moveTo>
                <a:cubicBezTo>
                  <a:pt x="556036" y="0"/>
                  <a:pt x="580024" y="21509"/>
                  <a:pt x="598326" y="64527"/>
                </a:cubicBezTo>
                <a:lnTo>
                  <a:pt x="637123" y="155716"/>
                </a:lnTo>
                <a:lnTo>
                  <a:pt x="900272" y="815646"/>
                </a:lnTo>
                <a:lnTo>
                  <a:pt x="898583" y="814429"/>
                </a:lnTo>
                <a:lnTo>
                  <a:pt x="1044424" y="1179716"/>
                </a:lnTo>
                <a:cubicBezTo>
                  <a:pt x="1062241" y="1224336"/>
                  <a:pt x="1059762" y="1257212"/>
                  <a:pt x="1041112" y="1273690"/>
                </a:cubicBezTo>
                <a:cubicBezTo>
                  <a:pt x="1040954" y="1274425"/>
                  <a:pt x="1040516" y="1274887"/>
                  <a:pt x="1040066" y="1275336"/>
                </a:cubicBezTo>
                <a:cubicBezTo>
                  <a:pt x="1022948" y="1292456"/>
                  <a:pt x="990619" y="1294370"/>
                  <a:pt x="947138" y="1277017"/>
                </a:cubicBezTo>
                <a:lnTo>
                  <a:pt x="528130" y="1109797"/>
                </a:lnTo>
                <a:lnTo>
                  <a:pt x="109124" y="1277016"/>
                </a:lnTo>
                <a:cubicBezTo>
                  <a:pt x="65643" y="1294369"/>
                  <a:pt x="33314" y="1292455"/>
                  <a:pt x="16196" y="1275335"/>
                </a:cubicBezTo>
                <a:cubicBezTo>
                  <a:pt x="15746" y="1274886"/>
                  <a:pt x="15308" y="1274424"/>
                  <a:pt x="15150" y="1273689"/>
                </a:cubicBezTo>
                <a:cubicBezTo>
                  <a:pt x="2252" y="1262294"/>
                  <a:pt x="-2911" y="1243056"/>
                  <a:pt x="1607" y="1217605"/>
                </a:cubicBezTo>
                <a:lnTo>
                  <a:pt x="452425" y="87037"/>
                </a:lnTo>
                <a:lnTo>
                  <a:pt x="462002" y="64527"/>
                </a:lnTo>
                <a:cubicBezTo>
                  <a:pt x="480783" y="20379"/>
                  <a:pt x="505554" y="-1114"/>
                  <a:pt x="530163" y="424"/>
                </a:cubicBezTo>
                <a:cubicBezTo>
                  <a:pt x="530789" y="17"/>
                  <a:pt x="531420" y="0"/>
                  <a:pt x="532049" y="0"/>
                </a:cubicBezTo>
                <a:close/>
              </a:path>
            </a:pathLst>
          </a:cu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latin typeface="微软雅黑 Light" panose="020B0502040204020203" pitchFamily="34" charset="-122"/>
              <a:ea typeface="微软雅黑 Light" panose="020B0502040204020203" pitchFamily="34" charset="-122"/>
            </a:endParaRPr>
          </a:p>
        </p:txBody>
      </p:sp>
      <p:sp>
        <p:nvSpPr>
          <p:cNvPr id="5" name="圆角四边形"/>
          <p:cNvSpPr/>
          <p:nvPr/>
        </p:nvSpPr>
        <p:spPr>
          <a:xfrm rot="8880000" flipH="1" flipV="1">
            <a:off x="5601335" y="3701882"/>
            <a:ext cx="2273300" cy="1377315"/>
          </a:xfrm>
          <a:custGeom>
            <a:avLst/>
            <a:gdLst/>
            <a:ahLst/>
            <a:cxnLst/>
            <a:rect l="l" t="t" r="r" b="b"/>
            <a:pathLst>
              <a:path w="1056529" h="1289138">
                <a:moveTo>
                  <a:pt x="532049" y="0"/>
                </a:moveTo>
                <a:cubicBezTo>
                  <a:pt x="556036" y="0"/>
                  <a:pt x="580024" y="21509"/>
                  <a:pt x="598326" y="64527"/>
                </a:cubicBezTo>
                <a:lnTo>
                  <a:pt x="637123" y="155716"/>
                </a:lnTo>
                <a:lnTo>
                  <a:pt x="900272" y="815646"/>
                </a:lnTo>
                <a:lnTo>
                  <a:pt x="898583" y="814429"/>
                </a:lnTo>
                <a:lnTo>
                  <a:pt x="1044424" y="1179716"/>
                </a:lnTo>
                <a:cubicBezTo>
                  <a:pt x="1062241" y="1224336"/>
                  <a:pt x="1059762" y="1257212"/>
                  <a:pt x="1041112" y="1273690"/>
                </a:cubicBezTo>
                <a:cubicBezTo>
                  <a:pt x="1040954" y="1274425"/>
                  <a:pt x="1040516" y="1274887"/>
                  <a:pt x="1040066" y="1275336"/>
                </a:cubicBezTo>
                <a:cubicBezTo>
                  <a:pt x="1022948" y="1292456"/>
                  <a:pt x="990619" y="1294370"/>
                  <a:pt x="947138" y="1277017"/>
                </a:cubicBezTo>
                <a:lnTo>
                  <a:pt x="528130" y="1109797"/>
                </a:lnTo>
                <a:lnTo>
                  <a:pt x="109124" y="1277016"/>
                </a:lnTo>
                <a:cubicBezTo>
                  <a:pt x="65643" y="1294369"/>
                  <a:pt x="33314" y="1292455"/>
                  <a:pt x="16196" y="1275335"/>
                </a:cubicBezTo>
                <a:cubicBezTo>
                  <a:pt x="15746" y="1274886"/>
                  <a:pt x="15308" y="1274424"/>
                  <a:pt x="15150" y="1273689"/>
                </a:cubicBezTo>
                <a:cubicBezTo>
                  <a:pt x="2252" y="1262294"/>
                  <a:pt x="-2911" y="1243056"/>
                  <a:pt x="1607" y="1217605"/>
                </a:cubicBezTo>
                <a:lnTo>
                  <a:pt x="452425" y="87037"/>
                </a:lnTo>
                <a:lnTo>
                  <a:pt x="462002" y="64527"/>
                </a:lnTo>
                <a:cubicBezTo>
                  <a:pt x="480783" y="20379"/>
                  <a:pt x="505554" y="-1114"/>
                  <a:pt x="530163" y="424"/>
                </a:cubicBezTo>
                <a:cubicBezTo>
                  <a:pt x="530789" y="17"/>
                  <a:pt x="531420" y="0"/>
                  <a:pt x="532049" y="0"/>
                </a:cubicBezTo>
                <a:close/>
              </a:path>
            </a:pathLst>
          </a:cu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latin typeface="微软雅黑 Light" panose="020B0502040204020203" pitchFamily="34" charset="-122"/>
              <a:ea typeface="微软雅黑 Light" panose="020B0502040204020203" pitchFamily="34" charset="-122"/>
            </a:endParaRPr>
          </a:p>
        </p:txBody>
      </p:sp>
      <p:sp>
        <p:nvSpPr>
          <p:cNvPr id="6" name="圆角四边形"/>
          <p:cNvSpPr/>
          <p:nvPr/>
        </p:nvSpPr>
        <p:spPr>
          <a:xfrm rot="16200000" flipH="1">
            <a:off x="6424930" y="2566502"/>
            <a:ext cx="1786255" cy="1654810"/>
          </a:xfrm>
          <a:custGeom>
            <a:avLst/>
            <a:gdLst/>
            <a:ahLst/>
            <a:cxnLst/>
            <a:rect l="l" t="t" r="r" b="b"/>
            <a:pathLst>
              <a:path w="1056529" h="1289138">
                <a:moveTo>
                  <a:pt x="532049" y="0"/>
                </a:moveTo>
                <a:cubicBezTo>
                  <a:pt x="556036" y="0"/>
                  <a:pt x="580024" y="21509"/>
                  <a:pt x="598326" y="64527"/>
                </a:cubicBezTo>
                <a:lnTo>
                  <a:pt x="637123" y="155716"/>
                </a:lnTo>
                <a:lnTo>
                  <a:pt x="900272" y="815646"/>
                </a:lnTo>
                <a:lnTo>
                  <a:pt x="898583" y="814429"/>
                </a:lnTo>
                <a:lnTo>
                  <a:pt x="1044424" y="1179716"/>
                </a:lnTo>
                <a:cubicBezTo>
                  <a:pt x="1062241" y="1224336"/>
                  <a:pt x="1059762" y="1257212"/>
                  <a:pt x="1041112" y="1273690"/>
                </a:cubicBezTo>
                <a:cubicBezTo>
                  <a:pt x="1040954" y="1274425"/>
                  <a:pt x="1040516" y="1274887"/>
                  <a:pt x="1040066" y="1275336"/>
                </a:cubicBezTo>
                <a:cubicBezTo>
                  <a:pt x="1022948" y="1292456"/>
                  <a:pt x="990619" y="1294370"/>
                  <a:pt x="947138" y="1277017"/>
                </a:cubicBezTo>
                <a:lnTo>
                  <a:pt x="528130" y="1109797"/>
                </a:lnTo>
                <a:lnTo>
                  <a:pt x="109124" y="1277016"/>
                </a:lnTo>
                <a:cubicBezTo>
                  <a:pt x="65643" y="1294369"/>
                  <a:pt x="33314" y="1292455"/>
                  <a:pt x="16196" y="1275335"/>
                </a:cubicBezTo>
                <a:cubicBezTo>
                  <a:pt x="15746" y="1274886"/>
                  <a:pt x="15308" y="1274424"/>
                  <a:pt x="15150" y="1273689"/>
                </a:cubicBezTo>
                <a:cubicBezTo>
                  <a:pt x="2252" y="1262294"/>
                  <a:pt x="-2911" y="1243056"/>
                  <a:pt x="1607" y="1217605"/>
                </a:cubicBezTo>
                <a:lnTo>
                  <a:pt x="452425" y="87037"/>
                </a:lnTo>
                <a:lnTo>
                  <a:pt x="462002" y="64527"/>
                </a:lnTo>
                <a:cubicBezTo>
                  <a:pt x="480783" y="20379"/>
                  <a:pt x="505554" y="-1114"/>
                  <a:pt x="530163" y="424"/>
                </a:cubicBezTo>
                <a:cubicBezTo>
                  <a:pt x="530789" y="17"/>
                  <a:pt x="531420" y="0"/>
                  <a:pt x="532049" y="0"/>
                </a:cubicBezTo>
                <a:close/>
              </a:path>
            </a:pathLst>
          </a:cu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latin typeface="微软雅黑 Light" panose="020B0502040204020203" pitchFamily="34" charset="-122"/>
              <a:ea typeface="微软雅黑 Light" panose="020B0502040204020203" pitchFamily="34" charset="-122"/>
            </a:endParaRPr>
          </a:p>
        </p:txBody>
      </p:sp>
      <p:sp>
        <p:nvSpPr>
          <p:cNvPr id="7" name="圆角四边形"/>
          <p:cNvSpPr/>
          <p:nvPr/>
        </p:nvSpPr>
        <p:spPr>
          <a:xfrm rot="1920000" flipV="1">
            <a:off x="5601335" y="1709252"/>
            <a:ext cx="2273300" cy="1377315"/>
          </a:xfrm>
          <a:custGeom>
            <a:avLst/>
            <a:gdLst/>
            <a:ahLst/>
            <a:cxnLst/>
            <a:rect l="l" t="t" r="r" b="b"/>
            <a:pathLst>
              <a:path w="1056529" h="1289138">
                <a:moveTo>
                  <a:pt x="532049" y="0"/>
                </a:moveTo>
                <a:cubicBezTo>
                  <a:pt x="556036" y="0"/>
                  <a:pt x="580024" y="21509"/>
                  <a:pt x="598326" y="64527"/>
                </a:cubicBezTo>
                <a:lnTo>
                  <a:pt x="637123" y="155716"/>
                </a:lnTo>
                <a:lnTo>
                  <a:pt x="900272" y="815646"/>
                </a:lnTo>
                <a:lnTo>
                  <a:pt x="898583" y="814429"/>
                </a:lnTo>
                <a:lnTo>
                  <a:pt x="1044424" y="1179716"/>
                </a:lnTo>
                <a:cubicBezTo>
                  <a:pt x="1062241" y="1224336"/>
                  <a:pt x="1059762" y="1257212"/>
                  <a:pt x="1041112" y="1273690"/>
                </a:cubicBezTo>
                <a:cubicBezTo>
                  <a:pt x="1040954" y="1274425"/>
                  <a:pt x="1040516" y="1274887"/>
                  <a:pt x="1040066" y="1275336"/>
                </a:cubicBezTo>
                <a:cubicBezTo>
                  <a:pt x="1022948" y="1292456"/>
                  <a:pt x="990619" y="1294370"/>
                  <a:pt x="947138" y="1277017"/>
                </a:cubicBezTo>
                <a:lnTo>
                  <a:pt x="528130" y="1109797"/>
                </a:lnTo>
                <a:lnTo>
                  <a:pt x="109124" y="1277016"/>
                </a:lnTo>
                <a:cubicBezTo>
                  <a:pt x="65643" y="1294369"/>
                  <a:pt x="33314" y="1292455"/>
                  <a:pt x="16196" y="1275335"/>
                </a:cubicBezTo>
                <a:cubicBezTo>
                  <a:pt x="15746" y="1274886"/>
                  <a:pt x="15308" y="1274424"/>
                  <a:pt x="15150" y="1273689"/>
                </a:cubicBezTo>
                <a:cubicBezTo>
                  <a:pt x="2252" y="1262294"/>
                  <a:pt x="-2911" y="1243056"/>
                  <a:pt x="1607" y="1217605"/>
                </a:cubicBezTo>
                <a:lnTo>
                  <a:pt x="452425" y="87037"/>
                </a:lnTo>
                <a:lnTo>
                  <a:pt x="462002" y="64527"/>
                </a:lnTo>
                <a:cubicBezTo>
                  <a:pt x="480783" y="20379"/>
                  <a:pt x="505554" y="-1114"/>
                  <a:pt x="530163" y="424"/>
                </a:cubicBezTo>
                <a:cubicBezTo>
                  <a:pt x="530789" y="17"/>
                  <a:pt x="531420" y="0"/>
                  <a:pt x="532049" y="0"/>
                </a:cubicBezTo>
                <a:close/>
              </a:path>
            </a:pathLst>
          </a:cu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latin typeface="微软雅黑 Light" panose="020B0502040204020203" pitchFamily="34" charset="-122"/>
              <a:ea typeface="微软雅黑 Light" panose="020B0502040204020203" pitchFamily="34" charset="-122"/>
            </a:endParaRPr>
          </a:p>
        </p:txBody>
      </p:sp>
      <p:sp>
        <p:nvSpPr>
          <p:cNvPr id="21" name="文本框 22"/>
          <p:cNvSpPr txBox="1"/>
          <p:nvPr/>
        </p:nvSpPr>
        <p:spPr>
          <a:xfrm flipH="1">
            <a:off x="671195" y="1125855"/>
            <a:ext cx="3121660" cy="866140"/>
          </a:xfrm>
          <a:prstGeom prst="rect">
            <a:avLst/>
          </a:prstGeom>
          <a:noFill/>
          <a:ln w="9525">
            <a:noFill/>
            <a:miter/>
          </a:ln>
          <a:effectLst>
            <a:outerShdw sx="999" sy="999" algn="ctr" rotWithShape="0">
              <a:srgbClr val="000000"/>
            </a:outerShdw>
          </a:effectLst>
        </p:spPr>
        <p:txBody>
          <a:bodyPr wrap="square" anchor="t">
            <a:spAutoFit/>
          </a:bodyPr>
          <a:lstStyle>
            <a:defPPr>
              <a:defRPr lang="zh-CN"/>
            </a:defPPr>
            <a:lvl1pPr lvl="0" algn="just">
              <a:lnSpc>
                <a:spcPct val="120000"/>
              </a:lnSpc>
              <a:defRPr sz="1400">
                <a:solidFill>
                  <a:schemeClr val="tx1">
                    <a:lumMod val="95000"/>
                    <a:lumOff val="5000"/>
                  </a:schemeClr>
                </a:solidFill>
                <a:latin typeface="微软雅黑 Light" panose="020B0502040204020203" pitchFamily="34" charset="-122"/>
                <a:ea typeface="微软雅黑 Light" panose="020B0502040204020203" pitchFamily="34" charset="-122"/>
              </a:defRPr>
            </a:lvl1pPr>
          </a:lstStyle>
          <a:p>
            <a:r>
              <a:rPr lang="zh-CN" altLang="en-US">
                <a:sym typeface="宋体" panose="02010600030101010101" pitchFamily="2" charset="-122"/>
              </a:rPr>
              <a:t>角色游戏是指幼儿借助模仿和想象，通过角色扮演创造性地反映周围现实生活的游戏，获得各种生活体验。</a:t>
            </a:r>
            <a:endParaRPr lang="zh-CN" altLang="en-US">
              <a:sym typeface="宋体" panose="02010600030101010101" pitchFamily="2" charset="-122"/>
            </a:endParaRPr>
          </a:p>
        </p:txBody>
      </p:sp>
      <p:sp>
        <p:nvSpPr>
          <p:cNvPr id="22" name="文本框 21"/>
          <p:cNvSpPr txBox="1"/>
          <p:nvPr/>
        </p:nvSpPr>
        <p:spPr>
          <a:xfrm flipH="1">
            <a:off x="552450" y="698500"/>
            <a:ext cx="3505835" cy="398780"/>
          </a:xfrm>
          <a:prstGeom prst="rect">
            <a:avLst/>
          </a:prstGeom>
          <a:noFill/>
          <a:ln w="9525">
            <a:noFill/>
            <a:miter/>
          </a:ln>
          <a:effectLst>
            <a:outerShdw sx="999" sy="999" algn="ctr" rotWithShape="0">
              <a:srgbClr val="000000"/>
            </a:outerShdw>
          </a:effectLst>
        </p:spPr>
        <p:txBody>
          <a:bodyPr wrap="square" anchor="t">
            <a:spAutoFit/>
          </a:bodyPr>
          <a:lstStyle/>
          <a:p>
            <a:pPr algn="ctr"/>
            <a:r>
              <a:rPr lang="zh-CN" altLang="en-US" sz="2000">
                <a:solidFill>
                  <a:schemeClr val="tx1">
                    <a:lumMod val="85000"/>
                    <a:lumOff val="15000"/>
                  </a:schemeClr>
                </a:solidFill>
                <a:latin typeface="微软雅黑 Light" panose="020B0502040204020203" pitchFamily="34" charset="-122"/>
                <a:ea typeface="微软雅黑 Light" panose="020B0502040204020203" pitchFamily="34" charset="-122"/>
                <a:sym typeface="Arial" panose="020B0604020202020204" pitchFamily="34" charset="0"/>
              </a:rPr>
              <a:t>角色游戏</a:t>
            </a:r>
            <a:endParaRPr lang="zh-CN" altLang="en-US" sz="2000">
              <a:solidFill>
                <a:schemeClr val="tx1">
                  <a:lumMod val="85000"/>
                  <a:lumOff val="15000"/>
                </a:schemeClr>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26" name="文本框 22"/>
          <p:cNvSpPr txBox="1"/>
          <p:nvPr/>
        </p:nvSpPr>
        <p:spPr>
          <a:xfrm flipH="1">
            <a:off x="7786370" y="1097280"/>
            <a:ext cx="3430905" cy="866140"/>
          </a:xfrm>
          <a:prstGeom prst="rect">
            <a:avLst/>
          </a:prstGeom>
          <a:noFill/>
          <a:ln w="9525">
            <a:noFill/>
            <a:miter/>
          </a:ln>
          <a:effectLst>
            <a:outerShdw sx="999" sy="999" algn="ctr" rotWithShape="0">
              <a:srgbClr val="000000"/>
            </a:outerShdw>
          </a:effectLst>
        </p:spPr>
        <p:txBody>
          <a:bodyPr wrap="square" anchor="t">
            <a:spAutoFit/>
          </a:bodyPr>
          <a:lstStyle>
            <a:defPPr>
              <a:defRPr lang="zh-CN"/>
            </a:defPPr>
            <a:lvl1pPr lvl="0" algn="just">
              <a:lnSpc>
                <a:spcPct val="120000"/>
              </a:lnSpc>
              <a:defRPr sz="1400">
                <a:solidFill>
                  <a:schemeClr val="tx1">
                    <a:lumMod val="95000"/>
                    <a:lumOff val="5000"/>
                  </a:schemeClr>
                </a:solidFill>
                <a:latin typeface="微软雅黑 Light" panose="020B0502040204020203" pitchFamily="34" charset="-122"/>
                <a:ea typeface="微软雅黑 Light" panose="020B0502040204020203" pitchFamily="34" charset="-122"/>
              </a:defRPr>
            </a:lvl1pPr>
          </a:lstStyle>
          <a:p>
            <a:r>
              <a:rPr lang="zh-CN" altLang="en-US">
                <a:sym typeface="宋体" panose="02010600030101010101" pitchFamily="2" charset="-122"/>
              </a:rPr>
              <a:t>结构游戏，又称“建筑游戏”，是“使用各种结构材料，通过想象和手的造型活动构造建筑物体的形象”。</a:t>
            </a:r>
            <a:endParaRPr lang="zh-CN" altLang="en-US">
              <a:sym typeface="宋体" panose="02010600030101010101" pitchFamily="2" charset="-122"/>
            </a:endParaRPr>
          </a:p>
        </p:txBody>
      </p:sp>
      <p:sp>
        <p:nvSpPr>
          <p:cNvPr id="27" name="文本框 26"/>
          <p:cNvSpPr txBox="1"/>
          <p:nvPr/>
        </p:nvSpPr>
        <p:spPr>
          <a:xfrm flipH="1">
            <a:off x="7667625" y="670560"/>
            <a:ext cx="3852545" cy="398780"/>
          </a:xfrm>
          <a:prstGeom prst="rect">
            <a:avLst/>
          </a:prstGeom>
          <a:noFill/>
          <a:ln w="9525">
            <a:noFill/>
            <a:miter/>
          </a:ln>
          <a:effectLst>
            <a:outerShdw sx="999" sy="999" algn="ctr" rotWithShape="0">
              <a:srgbClr val="000000"/>
            </a:outerShdw>
          </a:effectLst>
        </p:spPr>
        <p:txBody>
          <a:bodyPr wrap="square" anchor="t">
            <a:spAutoFit/>
          </a:bodyPr>
          <a:lstStyle/>
          <a:p>
            <a:pPr algn="ctr"/>
            <a:r>
              <a:rPr lang="zh-CN" altLang="en-US" sz="2000">
                <a:solidFill>
                  <a:schemeClr val="tx1">
                    <a:lumMod val="85000"/>
                    <a:lumOff val="15000"/>
                  </a:schemeClr>
                </a:solidFill>
                <a:latin typeface="微软雅黑 Light" panose="020B0502040204020203" pitchFamily="34" charset="-122"/>
                <a:ea typeface="微软雅黑 Light" panose="020B0502040204020203" pitchFamily="34" charset="-122"/>
                <a:sym typeface="Arial" panose="020B0604020202020204" pitchFamily="34" charset="0"/>
              </a:rPr>
              <a:t>结构游戏</a:t>
            </a:r>
            <a:endParaRPr lang="zh-CN" altLang="en-US" sz="2000">
              <a:solidFill>
                <a:schemeClr val="tx1">
                  <a:lumMod val="85000"/>
                  <a:lumOff val="15000"/>
                </a:schemeClr>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23" name="文本框 22"/>
          <p:cNvSpPr txBox="1"/>
          <p:nvPr/>
        </p:nvSpPr>
        <p:spPr>
          <a:xfrm flipH="1">
            <a:off x="671195" y="2903855"/>
            <a:ext cx="2922905" cy="1383030"/>
          </a:xfrm>
          <a:prstGeom prst="rect">
            <a:avLst/>
          </a:prstGeom>
          <a:noFill/>
          <a:ln w="9525">
            <a:noFill/>
            <a:miter/>
          </a:ln>
          <a:effectLst>
            <a:outerShdw sx="999" sy="999" algn="ctr" rotWithShape="0">
              <a:srgbClr val="000000"/>
            </a:outerShdw>
          </a:effectLst>
        </p:spPr>
        <p:txBody>
          <a:bodyPr wrap="square" anchor="t">
            <a:spAutoFit/>
          </a:bodyPr>
          <a:lstStyle>
            <a:defPPr>
              <a:defRPr lang="zh-CN"/>
            </a:defPPr>
            <a:lvl1pPr lvl="0" algn="just">
              <a:lnSpc>
                <a:spcPct val="120000"/>
              </a:lnSpc>
              <a:defRPr sz="1400">
                <a:solidFill>
                  <a:schemeClr val="tx1">
                    <a:lumMod val="95000"/>
                    <a:lumOff val="5000"/>
                  </a:schemeClr>
                </a:solidFill>
                <a:latin typeface="微软雅黑 Light" panose="020B0502040204020203" pitchFamily="34" charset="-122"/>
                <a:ea typeface="微软雅黑 Light" panose="020B0502040204020203" pitchFamily="34" charset="-122"/>
              </a:defRPr>
            </a:lvl1pPr>
          </a:lstStyle>
          <a:p>
            <a:r>
              <a:rPr lang="zh-CN" altLang="en-US">
                <a:sym typeface="宋体" panose="02010600030101010101" pitchFamily="2" charset="-122"/>
              </a:rPr>
              <a:t>表演游戏是幼儿以儿童文学作品为主要内容，通过扮演角色，运用语言、动作、表情等表演技巧，再现文艺作品的内容或生活经验的一种游戏方式。</a:t>
            </a:r>
            <a:endParaRPr lang="zh-CN" altLang="en-US">
              <a:sym typeface="宋体" panose="02010600030101010101" pitchFamily="2" charset="-122"/>
            </a:endParaRPr>
          </a:p>
        </p:txBody>
      </p:sp>
      <p:sp>
        <p:nvSpPr>
          <p:cNvPr id="24" name="文本框 23"/>
          <p:cNvSpPr txBox="1"/>
          <p:nvPr/>
        </p:nvSpPr>
        <p:spPr>
          <a:xfrm flipH="1">
            <a:off x="552450" y="2476500"/>
            <a:ext cx="3282950" cy="398780"/>
          </a:xfrm>
          <a:prstGeom prst="rect">
            <a:avLst/>
          </a:prstGeom>
          <a:noFill/>
          <a:ln w="9525">
            <a:noFill/>
            <a:miter/>
          </a:ln>
          <a:effectLst>
            <a:outerShdw sx="999" sy="999" algn="ctr" rotWithShape="0">
              <a:srgbClr val="000000"/>
            </a:outerShdw>
          </a:effectLst>
        </p:spPr>
        <p:txBody>
          <a:bodyPr wrap="square" anchor="t">
            <a:spAutoFit/>
          </a:bodyPr>
          <a:lstStyle/>
          <a:p>
            <a:pPr algn="ctr"/>
            <a:r>
              <a:rPr lang="zh-CN" altLang="en-US" sz="2000">
                <a:solidFill>
                  <a:schemeClr val="tx1">
                    <a:lumMod val="85000"/>
                    <a:lumOff val="15000"/>
                  </a:schemeClr>
                </a:solidFill>
                <a:latin typeface="微软雅黑 Light" panose="020B0502040204020203" pitchFamily="34" charset="-122"/>
                <a:ea typeface="微软雅黑 Light" panose="020B0502040204020203" pitchFamily="34" charset="-122"/>
                <a:sym typeface="Arial" panose="020B0604020202020204" pitchFamily="34" charset="0"/>
              </a:rPr>
              <a:t>表演游戏</a:t>
            </a:r>
            <a:endParaRPr lang="zh-CN" altLang="en-US" sz="2000">
              <a:solidFill>
                <a:schemeClr val="tx1">
                  <a:lumMod val="85000"/>
                  <a:lumOff val="15000"/>
                </a:schemeClr>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30" name="文本框 22"/>
          <p:cNvSpPr txBox="1"/>
          <p:nvPr/>
        </p:nvSpPr>
        <p:spPr>
          <a:xfrm flipH="1">
            <a:off x="8670925" y="2709545"/>
            <a:ext cx="2092325" cy="1383030"/>
          </a:xfrm>
          <a:prstGeom prst="rect">
            <a:avLst/>
          </a:prstGeom>
          <a:noFill/>
          <a:ln w="9525">
            <a:noFill/>
            <a:miter/>
          </a:ln>
          <a:effectLst>
            <a:outerShdw sx="999" sy="999" algn="ctr" rotWithShape="0">
              <a:srgbClr val="000000"/>
            </a:outerShdw>
          </a:effectLst>
        </p:spPr>
        <p:txBody>
          <a:bodyPr wrap="square" anchor="t">
            <a:spAutoFit/>
          </a:bodyPr>
          <a:lstStyle>
            <a:defPPr>
              <a:defRPr lang="zh-CN"/>
            </a:defPPr>
            <a:lvl1pPr lvl="0" algn="just">
              <a:lnSpc>
                <a:spcPct val="120000"/>
              </a:lnSpc>
              <a:defRPr sz="1400">
                <a:solidFill>
                  <a:schemeClr val="tx1">
                    <a:lumMod val="95000"/>
                    <a:lumOff val="5000"/>
                  </a:schemeClr>
                </a:solidFill>
                <a:latin typeface="微软雅黑 Light" panose="020B0502040204020203" pitchFamily="34" charset="-122"/>
                <a:ea typeface="微软雅黑 Light" panose="020B0502040204020203" pitchFamily="34" charset="-122"/>
              </a:defRPr>
            </a:lvl1pPr>
          </a:lstStyle>
          <a:p>
            <a:r>
              <a:rPr lang="zh-CN" altLang="en-US">
                <a:sym typeface="宋体" panose="02010600030101010101" pitchFamily="2" charset="-122"/>
              </a:rPr>
              <a:t>第一，训练感官的游戏</a:t>
            </a:r>
            <a:endParaRPr lang="zh-CN" altLang="en-US">
              <a:sym typeface="宋体" panose="02010600030101010101" pitchFamily="2" charset="-122"/>
            </a:endParaRPr>
          </a:p>
          <a:p>
            <a:r>
              <a:rPr lang="zh-CN" altLang="en-US">
                <a:sym typeface="宋体" panose="02010600030101010101" pitchFamily="2" charset="-122"/>
              </a:rPr>
              <a:t>第二，练习记忆的游戏</a:t>
            </a:r>
            <a:endParaRPr lang="zh-CN" altLang="en-US">
              <a:sym typeface="宋体" panose="02010600030101010101" pitchFamily="2" charset="-122"/>
            </a:endParaRPr>
          </a:p>
          <a:p>
            <a:r>
              <a:rPr lang="zh-CN" altLang="en-US">
                <a:sym typeface="宋体" panose="02010600030101010101" pitchFamily="2" charset="-122"/>
              </a:rPr>
              <a:t>第三，发展想象</a:t>
            </a:r>
            <a:endParaRPr lang="zh-CN" altLang="en-US">
              <a:sym typeface="宋体" panose="02010600030101010101" pitchFamily="2" charset="-122"/>
            </a:endParaRPr>
          </a:p>
          <a:p>
            <a:r>
              <a:rPr lang="zh-CN" altLang="en-US">
                <a:sym typeface="宋体" panose="02010600030101010101" pitchFamily="2" charset="-122"/>
              </a:rPr>
              <a:t>、锻炼思维的游戏</a:t>
            </a:r>
            <a:endParaRPr lang="zh-CN" altLang="en-US">
              <a:sym typeface="宋体" panose="02010600030101010101" pitchFamily="2" charset="-122"/>
            </a:endParaRPr>
          </a:p>
          <a:p>
            <a:r>
              <a:rPr lang="zh-CN" altLang="en-US">
                <a:sym typeface="宋体" panose="02010600030101010101" pitchFamily="2" charset="-122"/>
              </a:rPr>
              <a:t>第四，发展语言的游戏</a:t>
            </a:r>
            <a:endParaRPr lang="zh-CN" altLang="en-US">
              <a:sym typeface="宋体" panose="02010600030101010101" pitchFamily="2" charset="-122"/>
            </a:endParaRPr>
          </a:p>
        </p:txBody>
      </p:sp>
      <p:sp>
        <p:nvSpPr>
          <p:cNvPr id="31" name="文本框 30"/>
          <p:cNvSpPr txBox="1"/>
          <p:nvPr/>
        </p:nvSpPr>
        <p:spPr>
          <a:xfrm flipH="1">
            <a:off x="7922895" y="2231390"/>
            <a:ext cx="3342640" cy="398780"/>
          </a:xfrm>
          <a:prstGeom prst="rect">
            <a:avLst/>
          </a:prstGeom>
          <a:noFill/>
          <a:ln w="9525">
            <a:noFill/>
            <a:miter/>
          </a:ln>
          <a:effectLst>
            <a:outerShdw sx="999" sy="999" algn="ctr" rotWithShape="0">
              <a:srgbClr val="000000"/>
            </a:outerShdw>
          </a:effectLst>
        </p:spPr>
        <p:txBody>
          <a:bodyPr wrap="square" anchor="t">
            <a:spAutoFit/>
          </a:bodyPr>
          <a:lstStyle/>
          <a:p>
            <a:pPr algn="ctr"/>
            <a:r>
              <a:rPr lang="zh-CN" altLang="en-US" sz="2000">
                <a:solidFill>
                  <a:schemeClr val="tx1">
                    <a:lumMod val="85000"/>
                    <a:lumOff val="15000"/>
                  </a:schemeClr>
                </a:solidFill>
                <a:latin typeface="微软雅黑 Light" panose="020B0502040204020203" pitchFamily="34" charset="-122"/>
                <a:ea typeface="微软雅黑 Light" panose="020B0502040204020203" pitchFamily="34" charset="-122"/>
                <a:sym typeface="Arial" panose="020B0604020202020204" pitchFamily="34" charset="0"/>
              </a:rPr>
              <a:t>智力游戏</a:t>
            </a:r>
            <a:endParaRPr lang="zh-CN" altLang="en-US" sz="2000">
              <a:solidFill>
                <a:schemeClr val="tx1">
                  <a:lumMod val="85000"/>
                  <a:lumOff val="15000"/>
                </a:schemeClr>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25" name="文本框 22"/>
          <p:cNvSpPr txBox="1"/>
          <p:nvPr/>
        </p:nvSpPr>
        <p:spPr>
          <a:xfrm flipH="1">
            <a:off x="795020" y="4926965"/>
            <a:ext cx="2874010" cy="866140"/>
          </a:xfrm>
          <a:prstGeom prst="rect">
            <a:avLst/>
          </a:prstGeom>
          <a:noFill/>
          <a:ln w="9525">
            <a:noFill/>
            <a:miter/>
          </a:ln>
          <a:effectLst>
            <a:outerShdw sx="999" sy="999" algn="ctr" rotWithShape="0">
              <a:srgbClr val="000000"/>
            </a:outerShdw>
          </a:effectLst>
        </p:spPr>
        <p:txBody>
          <a:bodyPr wrap="square" anchor="t">
            <a:spAutoFit/>
          </a:bodyPr>
          <a:lstStyle>
            <a:defPPr>
              <a:defRPr lang="zh-CN"/>
            </a:defPPr>
            <a:lvl1pPr lvl="0" algn="just">
              <a:lnSpc>
                <a:spcPct val="120000"/>
              </a:lnSpc>
              <a:defRPr sz="1400">
                <a:solidFill>
                  <a:schemeClr val="tx1">
                    <a:lumMod val="95000"/>
                    <a:lumOff val="5000"/>
                  </a:schemeClr>
                </a:solidFill>
                <a:latin typeface="微软雅黑 Light" panose="020B0502040204020203" pitchFamily="34" charset="-122"/>
                <a:ea typeface="微软雅黑 Light" panose="020B0502040204020203" pitchFamily="34" charset="-122"/>
              </a:defRPr>
            </a:lvl1pPr>
          </a:lstStyle>
          <a:p>
            <a:r>
              <a:rPr lang="zh-CN" altLang="en-US">
                <a:sym typeface="宋体" panose="02010600030101010101" pitchFamily="2" charset="-122"/>
              </a:rPr>
              <a:t>音乐游戏是指在歌曲或乐曲的伴奏下进行的一种规则游戏，具有音乐和动作相配合的特点。</a:t>
            </a:r>
            <a:endParaRPr lang="zh-CN" altLang="en-US">
              <a:sym typeface="宋体" panose="02010600030101010101" pitchFamily="2" charset="-122"/>
            </a:endParaRPr>
          </a:p>
        </p:txBody>
      </p:sp>
      <p:sp>
        <p:nvSpPr>
          <p:cNvPr id="28" name="文本框 27"/>
          <p:cNvSpPr txBox="1"/>
          <p:nvPr/>
        </p:nvSpPr>
        <p:spPr>
          <a:xfrm flipH="1">
            <a:off x="676275" y="4499610"/>
            <a:ext cx="3227705" cy="398780"/>
          </a:xfrm>
          <a:prstGeom prst="rect">
            <a:avLst/>
          </a:prstGeom>
          <a:noFill/>
          <a:ln w="9525">
            <a:noFill/>
            <a:miter/>
          </a:ln>
          <a:effectLst>
            <a:outerShdw sx="999" sy="999" algn="ctr" rotWithShape="0">
              <a:srgbClr val="000000"/>
            </a:outerShdw>
          </a:effectLst>
        </p:spPr>
        <p:txBody>
          <a:bodyPr wrap="square" anchor="t">
            <a:spAutoFit/>
          </a:bodyPr>
          <a:lstStyle/>
          <a:p>
            <a:pPr algn="ctr"/>
            <a:r>
              <a:rPr lang="zh-CN" altLang="en-US" sz="2000">
                <a:solidFill>
                  <a:schemeClr val="tx1">
                    <a:lumMod val="85000"/>
                    <a:lumOff val="15000"/>
                  </a:schemeClr>
                </a:solidFill>
                <a:latin typeface="微软雅黑 Light" panose="020B0502040204020203" pitchFamily="34" charset="-122"/>
                <a:ea typeface="微软雅黑 Light" panose="020B0502040204020203" pitchFamily="34" charset="-122"/>
                <a:sym typeface="Arial" panose="020B0604020202020204" pitchFamily="34" charset="0"/>
              </a:rPr>
              <a:t>音乐游戏</a:t>
            </a:r>
            <a:endParaRPr lang="zh-CN" altLang="en-US" sz="2000">
              <a:solidFill>
                <a:schemeClr val="tx1">
                  <a:lumMod val="85000"/>
                  <a:lumOff val="15000"/>
                </a:schemeClr>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29" name="文本框 22"/>
          <p:cNvSpPr txBox="1"/>
          <p:nvPr/>
        </p:nvSpPr>
        <p:spPr>
          <a:xfrm flipH="1">
            <a:off x="7698740" y="4898390"/>
            <a:ext cx="4036695" cy="1124585"/>
          </a:xfrm>
          <a:prstGeom prst="rect">
            <a:avLst/>
          </a:prstGeom>
          <a:noFill/>
          <a:ln w="9525">
            <a:noFill/>
            <a:miter/>
          </a:ln>
          <a:effectLst>
            <a:outerShdw sx="999" sy="999" algn="ctr" rotWithShape="0">
              <a:srgbClr val="000000"/>
            </a:outerShdw>
          </a:effectLst>
        </p:spPr>
        <p:txBody>
          <a:bodyPr wrap="square" anchor="t">
            <a:spAutoFit/>
          </a:bodyPr>
          <a:lstStyle>
            <a:defPPr>
              <a:defRPr lang="zh-CN"/>
            </a:defPPr>
            <a:lvl1pPr lvl="0" algn="just">
              <a:lnSpc>
                <a:spcPct val="120000"/>
              </a:lnSpc>
              <a:defRPr sz="1400">
                <a:solidFill>
                  <a:schemeClr val="tx1">
                    <a:lumMod val="95000"/>
                    <a:lumOff val="5000"/>
                  </a:schemeClr>
                </a:solidFill>
                <a:latin typeface="微软雅黑 Light" panose="020B0502040204020203" pitchFamily="34" charset="-122"/>
                <a:ea typeface="微软雅黑 Light" panose="020B0502040204020203" pitchFamily="34" charset="-122"/>
              </a:defRPr>
            </a:lvl1pPr>
          </a:lstStyle>
          <a:p>
            <a:r>
              <a:rPr lang="zh-CN" altLang="en-US">
                <a:sym typeface="宋体" panose="02010600030101010101" pitchFamily="2" charset="-122"/>
              </a:rPr>
              <a:t>体育游戏也称运动性游戏或活动性游戏，是根据一定的体育任务设计的，由身体动作、情节、角色和规则组成的一种游戏，是幼儿体育活动的一种主要形式。</a:t>
            </a:r>
            <a:endParaRPr lang="zh-CN" altLang="en-US">
              <a:sym typeface="宋体" panose="02010600030101010101" pitchFamily="2" charset="-122"/>
            </a:endParaRPr>
          </a:p>
        </p:txBody>
      </p:sp>
      <p:sp>
        <p:nvSpPr>
          <p:cNvPr id="32" name="文本框 31"/>
          <p:cNvSpPr txBox="1"/>
          <p:nvPr/>
        </p:nvSpPr>
        <p:spPr>
          <a:xfrm flipH="1">
            <a:off x="7475855" y="4499610"/>
            <a:ext cx="4235450" cy="398780"/>
          </a:xfrm>
          <a:prstGeom prst="rect">
            <a:avLst/>
          </a:prstGeom>
          <a:noFill/>
          <a:ln w="9525">
            <a:noFill/>
            <a:miter/>
          </a:ln>
          <a:effectLst>
            <a:outerShdw sx="999" sy="999" algn="ctr" rotWithShape="0">
              <a:srgbClr val="000000"/>
            </a:outerShdw>
          </a:effectLst>
        </p:spPr>
        <p:txBody>
          <a:bodyPr wrap="square" anchor="t">
            <a:spAutoFit/>
          </a:bodyPr>
          <a:lstStyle/>
          <a:p>
            <a:pPr algn="ctr"/>
            <a:r>
              <a:rPr lang="zh-CN" altLang="en-US" sz="2000">
                <a:solidFill>
                  <a:schemeClr val="tx1">
                    <a:lumMod val="85000"/>
                    <a:lumOff val="15000"/>
                  </a:schemeClr>
                </a:solidFill>
                <a:latin typeface="微软雅黑 Light" panose="020B0502040204020203" pitchFamily="34" charset="-122"/>
                <a:ea typeface="微软雅黑 Light" panose="020B0502040204020203" pitchFamily="34" charset="-122"/>
                <a:sym typeface="Arial" panose="020B0604020202020204" pitchFamily="34" charset="0"/>
              </a:rPr>
              <a:t>体育游戏</a:t>
            </a:r>
            <a:endParaRPr lang="zh-CN" altLang="en-US" sz="2000">
              <a:solidFill>
                <a:schemeClr val="tx1">
                  <a:lumMod val="85000"/>
                  <a:lumOff val="15000"/>
                </a:schemeClr>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33" name="文本框 32"/>
          <p:cNvSpPr txBox="1"/>
          <p:nvPr/>
        </p:nvSpPr>
        <p:spPr>
          <a:xfrm>
            <a:off x="4888230" y="2132330"/>
            <a:ext cx="868680" cy="368300"/>
          </a:xfrm>
          <a:prstGeom prst="rect">
            <a:avLst/>
          </a:prstGeom>
          <a:noFill/>
        </p:spPr>
        <p:txBody>
          <a:bodyPr wrap="none" rtlCol="0">
            <a:spAutoFit/>
          </a:bodyPr>
          <a:p>
            <a:r>
              <a:rPr lang="zh-CN" altLang="en-US">
                <a:solidFill>
                  <a:srgbClr val="F9F7F8"/>
                </a:solidFill>
              </a:rPr>
              <a:t>（一）</a:t>
            </a:r>
            <a:endParaRPr lang="zh-CN" altLang="en-US">
              <a:solidFill>
                <a:srgbClr val="F9F7F8"/>
              </a:solidFill>
            </a:endParaRPr>
          </a:p>
        </p:txBody>
      </p:sp>
      <p:sp>
        <p:nvSpPr>
          <p:cNvPr id="34" name="文本框 33"/>
          <p:cNvSpPr txBox="1"/>
          <p:nvPr/>
        </p:nvSpPr>
        <p:spPr>
          <a:xfrm>
            <a:off x="6490970" y="2132330"/>
            <a:ext cx="868680" cy="368300"/>
          </a:xfrm>
          <a:prstGeom prst="rect">
            <a:avLst/>
          </a:prstGeom>
          <a:noFill/>
        </p:spPr>
        <p:txBody>
          <a:bodyPr wrap="none" rtlCol="0">
            <a:spAutoFit/>
          </a:bodyPr>
          <a:p>
            <a:r>
              <a:rPr lang="zh-CN" altLang="en-US">
                <a:solidFill>
                  <a:srgbClr val="F9F7F8"/>
                </a:solidFill>
              </a:rPr>
              <a:t>（</a:t>
            </a:r>
            <a:r>
              <a:rPr lang="zh-CN" altLang="en-US">
                <a:solidFill>
                  <a:srgbClr val="F9F7F8"/>
                </a:solidFill>
              </a:rPr>
              <a:t>二）</a:t>
            </a:r>
            <a:endParaRPr lang="zh-CN" altLang="en-US">
              <a:solidFill>
                <a:srgbClr val="F9F7F8"/>
              </a:solidFill>
            </a:endParaRPr>
          </a:p>
        </p:txBody>
      </p:sp>
      <p:sp>
        <p:nvSpPr>
          <p:cNvPr id="35" name="文本框 34"/>
          <p:cNvSpPr txBox="1"/>
          <p:nvPr/>
        </p:nvSpPr>
        <p:spPr>
          <a:xfrm>
            <a:off x="6751320" y="3216275"/>
            <a:ext cx="868680" cy="368300"/>
          </a:xfrm>
          <a:prstGeom prst="rect">
            <a:avLst/>
          </a:prstGeom>
          <a:noFill/>
        </p:spPr>
        <p:txBody>
          <a:bodyPr wrap="none" rtlCol="0">
            <a:spAutoFit/>
          </a:bodyPr>
          <a:p>
            <a:r>
              <a:rPr lang="zh-CN" altLang="en-US">
                <a:solidFill>
                  <a:srgbClr val="F9F7F8"/>
                </a:solidFill>
              </a:rPr>
              <a:t>（</a:t>
            </a:r>
            <a:r>
              <a:rPr lang="zh-CN" altLang="en-US">
                <a:solidFill>
                  <a:srgbClr val="F9F7F8"/>
                </a:solidFill>
              </a:rPr>
              <a:t>四）</a:t>
            </a:r>
            <a:endParaRPr lang="zh-CN" altLang="en-US">
              <a:solidFill>
                <a:srgbClr val="F9F7F8"/>
              </a:solidFill>
            </a:endParaRPr>
          </a:p>
        </p:txBody>
      </p:sp>
      <p:sp>
        <p:nvSpPr>
          <p:cNvPr id="36" name="文本框 35"/>
          <p:cNvSpPr txBox="1"/>
          <p:nvPr/>
        </p:nvSpPr>
        <p:spPr>
          <a:xfrm>
            <a:off x="4540250" y="3204210"/>
            <a:ext cx="868680" cy="368300"/>
          </a:xfrm>
          <a:prstGeom prst="rect">
            <a:avLst/>
          </a:prstGeom>
          <a:noFill/>
        </p:spPr>
        <p:txBody>
          <a:bodyPr wrap="none" rtlCol="0">
            <a:spAutoFit/>
          </a:bodyPr>
          <a:p>
            <a:r>
              <a:rPr lang="zh-CN" altLang="en-US">
                <a:solidFill>
                  <a:srgbClr val="F9F7F8"/>
                </a:solidFill>
              </a:rPr>
              <a:t>（三）</a:t>
            </a:r>
            <a:endParaRPr lang="zh-CN" altLang="en-US">
              <a:solidFill>
                <a:srgbClr val="F9F7F8"/>
              </a:solidFill>
            </a:endParaRPr>
          </a:p>
        </p:txBody>
      </p:sp>
      <p:sp>
        <p:nvSpPr>
          <p:cNvPr id="37" name="文本框 36"/>
          <p:cNvSpPr txBox="1"/>
          <p:nvPr/>
        </p:nvSpPr>
        <p:spPr>
          <a:xfrm>
            <a:off x="4888230" y="4286885"/>
            <a:ext cx="868680" cy="368300"/>
          </a:xfrm>
          <a:prstGeom prst="rect">
            <a:avLst/>
          </a:prstGeom>
          <a:noFill/>
        </p:spPr>
        <p:txBody>
          <a:bodyPr wrap="none" rtlCol="0">
            <a:spAutoFit/>
          </a:bodyPr>
          <a:p>
            <a:r>
              <a:rPr lang="zh-CN" altLang="en-US">
                <a:solidFill>
                  <a:srgbClr val="F9F7F8"/>
                </a:solidFill>
              </a:rPr>
              <a:t>（五）</a:t>
            </a:r>
            <a:endParaRPr lang="zh-CN" altLang="en-US">
              <a:solidFill>
                <a:srgbClr val="F9F7F8"/>
              </a:solidFill>
            </a:endParaRPr>
          </a:p>
        </p:txBody>
      </p:sp>
      <p:sp>
        <p:nvSpPr>
          <p:cNvPr id="38" name="文本框 37"/>
          <p:cNvSpPr txBox="1"/>
          <p:nvPr/>
        </p:nvSpPr>
        <p:spPr>
          <a:xfrm>
            <a:off x="6490970" y="4286885"/>
            <a:ext cx="868680" cy="368300"/>
          </a:xfrm>
          <a:prstGeom prst="rect">
            <a:avLst/>
          </a:prstGeom>
          <a:noFill/>
        </p:spPr>
        <p:txBody>
          <a:bodyPr wrap="none" rtlCol="0">
            <a:spAutoFit/>
          </a:bodyPr>
          <a:p>
            <a:r>
              <a:rPr lang="zh-CN" altLang="en-US">
                <a:solidFill>
                  <a:srgbClr val="F9F7F8"/>
                </a:solidFill>
              </a:rPr>
              <a:t>（六）</a:t>
            </a:r>
            <a:endParaRPr lang="zh-CN" altLang="en-US">
              <a:solidFill>
                <a:srgbClr val="F9F7F8"/>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48285" y="307340"/>
            <a:ext cx="4580890" cy="640080"/>
            <a:chOff x="391" y="484"/>
            <a:chExt cx="7214" cy="1008"/>
          </a:xfrm>
        </p:grpSpPr>
        <p:sp>
          <p:nvSpPr>
            <p:cNvPr id="5" name="文本框 4"/>
            <p:cNvSpPr txBox="1"/>
            <p:nvPr/>
          </p:nvSpPr>
          <p:spPr>
            <a:xfrm>
              <a:off x="1653" y="484"/>
              <a:ext cx="5952" cy="10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rPr>
                <a:t>总结</a:t>
              </a:r>
              <a:endParaRPr lang="zh-CN" altLang="en-US" sz="3200">
                <a:solidFill>
                  <a:schemeClr val="tx1">
                    <a:lumMod val="85000"/>
                    <a:lumOff val="15000"/>
                  </a:schemeClr>
                </a:solidFill>
              </a:endParaRPr>
            </a:p>
          </p:txBody>
        </p:sp>
        <p:sp>
          <p:nvSpPr>
            <p:cNvPr id="4" name="矩形 3"/>
            <p:cNvSpPr/>
            <p:nvPr/>
          </p:nvSpPr>
          <p:spPr>
            <a:xfrm>
              <a:off x="391" y="803"/>
              <a:ext cx="1262" cy="31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 name="图片 5" descr="新媒体营销推广创意合辑8"/>
          <p:cNvPicPr>
            <a:picLocks noChangeAspect="1"/>
          </p:cNvPicPr>
          <p:nvPr/>
        </p:nvPicPr>
        <p:blipFill>
          <a:blip r:embed="rId1"/>
          <a:stretch>
            <a:fillRect/>
          </a:stretch>
        </p:blipFill>
        <p:spPr>
          <a:xfrm>
            <a:off x="2736850" y="709930"/>
            <a:ext cx="7185660" cy="5718810"/>
          </a:xfrm>
          <a:prstGeom prst="rect">
            <a:avLst/>
          </a:prstGeom>
        </p:spPr>
      </p:pic>
    </p:spTree>
    <p:custDataLst>
      <p:tags r:id="rId2"/>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圆角 25"/>
          <p:cNvSpPr/>
          <p:nvPr/>
        </p:nvSpPr>
        <p:spPr>
          <a:xfrm>
            <a:off x="5424473" y="4012295"/>
            <a:ext cx="4848255" cy="409378"/>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5898691" y="4063095"/>
            <a:ext cx="3899819" cy="307777"/>
          </a:xfrm>
          <a:prstGeom prst="rect">
            <a:avLst/>
          </a:prstGeom>
          <a:noFill/>
        </p:spPr>
        <p:txBody>
          <a:bodyPr wrap="square" lIns="0" tIns="0" rIns="0" bIns="0" rtlCol="0">
            <a:spAutoFit/>
            <a:scene3d>
              <a:camera prst="orthographicFront"/>
              <a:lightRig rig="threePt" dir="t"/>
            </a:scene3d>
          </a:bodyPr>
          <a:lstStyle/>
          <a:p>
            <a:pPr marL="0" marR="0" lvl="0" indent="0" algn="dist" defTabSz="914400" rtl="0" eaLnBrk="1" fontAlgn="base"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幼儿园课程中游戏与教学的结合</a:t>
            </a:r>
            <a:endParaRPr kumimoji="0" lang="zh-CN" altLang="zh-CN" sz="2000" b="0"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sp>
        <p:nvSpPr>
          <p:cNvPr id="14" name="TextBox 25"/>
          <p:cNvSpPr txBox="1"/>
          <p:nvPr/>
        </p:nvSpPr>
        <p:spPr>
          <a:xfrm flipH="1">
            <a:off x="6283461" y="2281440"/>
            <a:ext cx="3130281" cy="1107996"/>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lang="en-US" altLang="zh-CN" sz="7200" noProof="1">
                <a:solidFill>
                  <a:schemeClr val="tx1">
                    <a:lumMod val="85000"/>
                    <a:lumOff val="15000"/>
                  </a:schemeClr>
                </a:solidFill>
                <a:latin typeface="微软雅黑 Light" panose="020B0502040204020203" pitchFamily="34" charset="-122"/>
                <a:ea typeface="微软雅黑 Light" panose="020B0502040204020203" pitchFamily="34" charset="-122"/>
                <a:sym typeface="微软雅黑" panose="020B0503020204020204" charset="-122"/>
              </a:rPr>
              <a:t>PART 4</a:t>
            </a:r>
            <a:endParaRPr kumimoji="0" lang="zh-CN" altLang="zh-CN" sz="7200" b="0" i="0" u="none" strike="noStrike" kern="1200" cap="none" spc="0" normalizeH="0" baseline="0" noProof="1">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sym typeface="微软雅黑" panose="020B0503020204020204" charset="-122"/>
            </a:endParaRPr>
          </a:p>
        </p:txBody>
      </p:sp>
      <p:grpSp>
        <p:nvGrpSpPr>
          <p:cNvPr id="16" name="组合 15"/>
          <p:cNvGrpSpPr/>
          <p:nvPr/>
        </p:nvGrpSpPr>
        <p:grpSpPr>
          <a:xfrm>
            <a:off x="7457664" y="3757065"/>
            <a:ext cx="781875" cy="73335"/>
            <a:chOff x="5488178" y="3579021"/>
            <a:chExt cx="1245351" cy="116805"/>
          </a:xfrm>
          <a:solidFill>
            <a:schemeClr val="tx1">
              <a:lumMod val="85000"/>
              <a:lumOff val="15000"/>
            </a:schemeClr>
          </a:solidFill>
        </p:grpSpPr>
        <p:sp>
          <p:nvSpPr>
            <p:cNvPr id="17" name="椭圆 16"/>
            <p:cNvSpPr/>
            <p:nvPr/>
          </p:nvSpPr>
          <p:spPr>
            <a:xfrm>
              <a:off x="5488178"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18" name="椭圆 17"/>
            <p:cNvSpPr/>
            <p:nvPr/>
          </p:nvSpPr>
          <p:spPr>
            <a:xfrm>
              <a:off x="5713887"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19" name="椭圆 18"/>
            <p:cNvSpPr/>
            <p:nvPr/>
          </p:nvSpPr>
          <p:spPr>
            <a:xfrm>
              <a:off x="5939596"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0" name="椭圆 19"/>
            <p:cNvSpPr/>
            <p:nvPr/>
          </p:nvSpPr>
          <p:spPr>
            <a:xfrm>
              <a:off x="6165305"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1" name="椭圆 20"/>
            <p:cNvSpPr/>
            <p:nvPr/>
          </p:nvSpPr>
          <p:spPr>
            <a:xfrm>
              <a:off x="639101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2" name="椭圆 21"/>
            <p:cNvSpPr/>
            <p:nvPr/>
          </p:nvSpPr>
          <p:spPr>
            <a:xfrm>
              <a:off x="661672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569585" y="2942636"/>
            <a:ext cx="4702820" cy="984431"/>
            <a:chOff x="8542" y="5984"/>
            <a:chExt cx="7635" cy="652"/>
          </a:xfrm>
        </p:grpSpPr>
        <p:sp>
          <p:nvSpPr>
            <p:cNvPr id="26" name="矩形: 圆角 25"/>
            <p:cNvSpPr/>
            <p:nvPr/>
          </p:nvSpPr>
          <p:spPr>
            <a:xfrm>
              <a:off x="8542" y="5984"/>
              <a:ext cx="7635" cy="64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9289" y="5984"/>
              <a:ext cx="6141" cy="652"/>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lang="en-US" altLang="zh-CN" sz="3200" b="1" noProof="1">
                  <a:solidFill>
                    <a:schemeClr val="bg1"/>
                  </a:solidFill>
                  <a:latin typeface="微软雅黑 Light" panose="020B0502040204020203" pitchFamily="34" charset="-122"/>
                  <a:ea typeface="微软雅黑 Light" panose="020B0502040204020203" pitchFamily="34" charset="-122"/>
                  <a:sym typeface="微软雅黑" panose="020B0503020204020204" charset="-122"/>
                </a:rPr>
                <a:t>4</a:t>
              </a:r>
              <a:r>
                <a:rPr kumimoji="0" lang="en-US" altLang="zh-CN"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.1 </a:t>
              </a:r>
              <a:r>
                <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游戏与幼儿园课程整合的思想</a:t>
              </a:r>
              <a:endPar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40460" y="1530985"/>
            <a:ext cx="3896360" cy="3969385"/>
          </a:xfrm>
          <a:prstGeom prst="rect">
            <a:avLst/>
          </a:prstGeom>
          <a:noFill/>
        </p:spPr>
        <p:txBody>
          <a:bodyPr wrap="square" rtlCol="0">
            <a:spAutoFit/>
          </a:bodyPr>
          <a:lstStyle/>
          <a:p>
            <a:pPr indent="457200"/>
            <a:r>
              <a:rPr lang="zh-CN" altLang="zh-CN" dirty="0"/>
              <a:t>幼儿园课程作为一个整体而出现，游戏渗透于课程的方方面面。如果把幼儿园课程看做实现幼儿园教育目的、帮助幼儿获得有益的学习经验、促进其身心全面和谐发展的各种活动总和，那么，游戏既可以被看做幼儿园课程的“内容”，也可以被看做幼儿园课程的“形式”，在这种情况下，游戏与幼儿园课程是不需要整合的，因为两者本身就是浑然一体的。而本节中所提到的游戏与幼儿园课程的整合主要针对实践中长期存在的游戏与幼儿园课程的分离情况来探讨的。</a:t>
            </a:r>
            <a:endParaRPr lang="zh-CN" altLang="zh-CN" dirty="0"/>
          </a:p>
          <a:p>
            <a:endParaRPr lang="zh-CN" altLang="en-US" dirty="0"/>
          </a:p>
        </p:txBody>
      </p:sp>
      <p:pic>
        <p:nvPicPr>
          <p:cNvPr id="3" name="图片 2" descr="timgITOO5SWU"/>
          <p:cNvPicPr>
            <a:picLocks noChangeAspect="1"/>
          </p:cNvPicPr>
          <p:nvPr/>
        </p:nvPicPr>
        <p:blipFill>
          <a:blip r:embed="rId1"/>
          <a:stretch>
            <a:fillRect/>
          </a:stretch>
        </p:blipFill>
        <p:spPr>
          <a:xfrm>
            <a:off x="5582920" y="2021205"/>
            <a:ext cx="5280660" cy="2815590"/>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569585" y="2942636"/>
            <a:ext cx="4702820" cy="984431"/>
            <a:chOff x="8542" y="5984"/>
            <a:chExt cx="7635" cy="652"/>
          </a:xfrm>
        </p:grpSpPr>
        <p:sp>
          <p:nvSpPr>
            <p:cNvPr id="26" name="矩形: 圆角 25"/>
            <p:cNvSpPr/>
            <p:nvPr/>
          </p:nvSpPr>
          <p:spPr>
            <a:xfrm>
              <a:off x="8542" y="5984"/>
              <a:ext cx="7635" cy="64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9289" y="5984"/>
              <a:ext cx="6141" cy="652"/>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lang="en-US" altLang="zh-CN" sz="3200" b="1" noProof="1">
                  <a:solidFill>
                    <a:schemeClr val="bg1"/>
                  </a:solidFill>
                  <a:latin typeface="微软雅黑 Light" panose="020B0502040204020203" pitchFamily="34" charset="-122"/>
                  <a:ea typeface="微软雅黑 Light" panose="020B0502040204020203" pitchFamily="34" charset="-122"/>
                  <a:sym typeface="微软雅黑" panose="020B0503020204020204" charset="-122"/>
                </a:rPr>
                <a:t>4</a:t>
              </a:r>
              <a:r>
                <a:rPr kumimoji="0" lang="en-US" altLang="zh-CN"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.2 </a:t>
              </a:r>
              <a:r>
                <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游戏与幼儿园课程整合的优势</a:t>
              </a:r>
              <a:endPar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05435" y="683833"/>
            <a:ext cx="1048243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dirty="0">
                <a:solidFill>
                  <a:schemeClr val="tx1">
                    <a:lumMod val="85000"/>
                    <a:lumOff val="15000"/>
                  </a:schemeClr>
                </a:solidFill>
              </a:rPr>
              <a:t>（一）幼儿的心理发展特点要求游戏与幼儿园课程整合</a:t>
            </a:r>
            <a:endParaRPr lang="zh-CN" altLang="en-US" sz="3200" dirty="0">
              <a:solidFill>
                <a:schemeClr val="tx1">
                  <a:lumMod val="85000"/>
                  <a:lumOff val="15000"/>
                </a:schemeClr>
              </a:solidFill>
            </a:endParaRPr>
          </a:p>
        </p:txBody>
      </p:sp>
      <p:sp>
        <p:nvSpPr>
          <p:cNvPr id="3" name="文本框 2"/>
          <p:cNvSpPr txBox="1"/>
          <p:nvPr/>
        </p:nvSpPr>
        <p:spPr>
          <a:xfrm>
            <a:off x="6988810" y="1708785"/>
            <a:ext cx="3869690" cy="4246245"/>
          </a:xfrm>
          <a:prstGeom prst="rect">
            <a:avLst/>
          </a:prstGeom>
          <a:noFill/>
        </p:spPr>
        <p:txBody>
          <a:bodyPr wrap="square" rtlCol="0">
            <a:spAutoFit/>
          </a:bodyPr>
          <a:lstStyle/>
          <a:p>
            <a:pPr indent="457200"/>
            <a:r>
              <a:rPr lang="zh-CN" altLang="zh-CN" dirty="0"/>
              <a:t>幼儿容易认识生动、形象的事物和现象，注意力不稳定，对感兴趣的事物注意力较集中，但时间不长，想象以再造想象为主，创造想象正在发展，想象主题易变化，并常常有夸张性，以感知行动思维和具体形象思维为主。而幼儿的这些发展特点却与游戏不谋而合</a:t>
            </a:r>
            <a:r>
              <a:rPr lang="en-US" altLang="zh-CN" dirty="0"/>
              <a:t>:</a:t>
            </a:r>
            <a:r>
              <a:rPr lang="zh-CN" altLang="zh-CN" dirty="0"/>
              <a:t>生动形象的玩具最吸引幼儿的目光，吸引着幼儿去操作</a:t>
            </a:r>
            <a:r>
              <a:rPr lang="en-US" altLang="zh-CN" dirty="0"/>
              <a:t>;</a:t>
            </a:r>
            <a:r>
              <a:rPr lang="zh-CN" altLang="zh-CN" dirty="0"/>
              <a:t>游戏最能吸引幼儿的眼球，吸引幼儿全部的注意力，从而高效地完成游戏任务</a:t>
            </a:r>
            <a:r>
              <a:rPr lang="en-US" altLang="zh-CN" dirty="0"/>
              <a:t>;</a:t>
            </a:r>
            <a:r>
              <a:rPr lang="zh-CN" altLang="zh-CN" dirty="0"/>
              <a:t>游戏伴随着丰富的想象和创造，在很多游戏情境中，锻炼着幼儿的思维。</a:t>
            </a:r>
            <a:endParaRPr lang="zh-CN" altLang="zh-CN" dirty="0"/>
          </a:p>
          <a:p>
            <a:pPr indent="457200"/>
            <a:endParaRPr lang="zh-CN" altLang="zh-CN" dirty="0"/>
          </a:p>
        </p:txBody>
      </p:sp>
      <p:pic>
        <p:nvPicPr>
          <p:cNvPr id="2" name="图片 1" descr="timg9XJL1PST"/>
          <p:cNvPicPr>
            <a:picLocks noChangeAspect="1"/>
          </p:cNvPicPr>
          <p:nvPr/>
        </p:nvPicPr>
        <p:blipFill>
          <a:blip r:embed="rId1"/>
          <a:stretch>
            <a:fillRect/>
          </a:stretch>
        </p:blipFill>
        <p:spPr>
          <a:xfrm>
            <a:off x="1816100" y="1772920"/>
            <a:ext cx="3029585" cy="43453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05435" y="683833"/>
            <a:ext cx="1048243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dirty="0">
                <a:solidFill>
                  <a:schemeClr val="tx1">
                    <a:lumMod val="85000"/>
                    <a:lumOff val="15000"/>
                  </a:schemeClr>
                </a:solidFill>
              </a:rPr>
              <a:t>（二）幼儿园课程的特点要求游戏与幼儿园课程整合</a:t>
            </a:r>
            <a:endParaRPr lang="zh-CN" altLang="en-US" sz="3200" dirty="0">
              <a:solidFill>
                <a:schemeClr val="tx1">
                  <a:lumMod val="85000"/>
                  <a:lumOff val="15000"/>
                </a:schemeClr>
              </a:solidFill>
            </a:endParaRPr>
          </a:p>
        </p:txBody>
      </p:sp>
      <p:sp>
        <p:nvSpPr>
          <p:cNvPr id="4" name="左大括号 3"/>
          <p:cNvSpPr/>
          <p:nvPr/>
        </p:nvSpPr>
        <p:spPr>
          <a:xfrm>
            <a:off x="1707515" y="2007235"/>
            <a:ext cx="75565" cy="2395220"/>
          </a:xfrm>
          <a:prstGeom prst="leftBrace">
            <a:avLst/>
          </a:prstGeom>
          <a:ln>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6" name="文本框 5"/>
          <p:cNvSpPr txBox="1"/>
          <p:nvPr/>
        </p:nvSpPr>
        <p:spPr>
          <a:xfrm>
            <a:off x="485140" y="3020695"/>
            <a:ext cx="1097280" cy="368300"/>
          </a:xfrm>
          <a:prstGeom prst="rect">
            <a:avLst/>
          </a:prstGeom>
          <a:noFill/>
        </p:spPr>
        <p:txBody>
          <a:bodyPr wrap="none" rtlCol="0">
            <a:spAutoFit/>
          </a:bodyPr>
          <a:p>
            <a:r>
              <a:rPr lang="zh-CN" altLang="en-US"/>
              <a:t>课程整合</a:t>
            </a:r>
            <a:endParaRPr lang="zh-CN" altLang="en-US"/>
          </a:p>
        </p:txBody>
      </p:sp>
      <p:sp>
        <p:nvSpPr>
          <p:cNvPr id="7" name="文本框 6"/>
          <p:cNvSpPr txBox="1"/>
          <p:nvPr/>
        </p:nvSpPr>
        <p:spPr>
          <a:xfrm>
            <a:off x="1933575" y="1774190"/>
            <a:ext cx="2540000" cy="368300"/>
          </a:xfrm>
          <a:prstGeom prst="rect">
            <a:avLst/>
          </a:prstGeom>
          <a:noFill/>
        </p:spPr>
        <p:txBody>
          <a:bodyPr wrap="square" rtlCol="0" anchor="t">
            <a:spAutoFit/>
          </a:bodyPr>
          <a:p>
            <a:r>
              <a:rPr lang="zh-CN" altLang="en-US"/>
              <a:t>幼儿园课程的基础性</a:t>
            </a:r>
            <a:endParaRPr lang="zh-CN" altLang="en-US"/>
          </a:p>
        </p:txBody>
      </p:sp>
      <p:sp>
        <p:nvSpPr>
          <p:cNvPr id="8" name="文本框 7"/>
          <p:cNvSpPr txBox="1"/>
          <p:nvPr/>
        </p:nvSpPr>
        <p:spPr>
          <a:xfrm>
            <a:off x="1933575" y="3020695"/>
            <a:ext cx="2540000" cy="368300"/>
          </a:xfrm>
          <a:prstGeom prst="rect">
            <a:avLst/>
          </a:prstGeom>
          <a:noFill/>
        </p:spPr>
        <p:txBody>
          <a:bodyPr wrap="square" rtlCol="0" anchor="t">
            <a:spAutoFit/>
          </a:bodyPr>
          <a:p>
            <a:r>
              <a:rPr lang="zh-CN" altLang="en-US"/>
              <a:t>幼儿园课程的非义务性</a:t>
            </a:r>
            <a:endParaRPr lang="zh-CN" altLang="en-US"/>
          </a:p>
        </p:txBody>
      </p:sp>
      <p:sp>
        <p:nvSpPr>
          <p:cNvPr id="9" name="文本框 8"/>
          <p:cNvSpPr txBox="1"/>
          <p:nvPr/>
        </p:nvSpPr>
        <p:spPr>
          <a:xfrm>
            <a:off x="1933575" y="3990975"/>
            <a:ext cx="2540000" cy="645160"/>
          </a:xfrm>
          <a:prstGeom prst="rect">
            <a:avLst/>
          </a:prstGeom>
          <a:noFill/>
        </p:spPr>
        <p:txBody>
          <a:bodyPr wrap="square" rtlCol="0" anchor="t">
            <a:spAutoFit/>
          </a:bodyPr>
          <a:p>
            <a:r>
              <a:rPr lang="zh-CN" altLang="en-US"/>
              <a:t>幼儿园课程的活动性和直接经验性</a:t>
            </a:r>
            <a:endParaRPr lang="zh-CN" altLang="en-US"/>
          </a:p>
        </p:txBody>
      </p:sp>
      <p:pic>
        <p:nvPicPr>
          <p:cNvPr id="10" name="图片 9" descr="timgJ4VZ6WKS"/>
          <p:cNvPicPr>
            <a:picLocks noChangeAspect="1"/>
          </p:cNvPicPr>
          <p:nvPr/>
        </p:nvPicPr>
        <p:blipFill>
          <a:blip r:embed="rId1"/>
          <a:stretch>
            <a:fillRect/>
          </a:stretch>
        </p:blipFill>
        <p:spPr>
          <a:xfrm>
            <a:off x="4833620" y="1694815"/>
            <a:ext cx="6351270" cy="38106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569585" y="2942636"/>
            <a:ext cx="4702820" cy="973862"/>
            <a:chOff x="8542" y="5984"/>
            <a:chExt cx="7635" cy="645"/>
          </a:xfrm>
        </p:grpSpPr>
        <p:sp>
          <p:nvSpPr>
            <p:cNvPr id="26" name="矩形: 圆角 25"/>
            <p:cNvSpPr/>
            <p:nvPr/>
          </p:nvSpPr>
          <p:spPr>
            <a:xfrm>
              <a:off x="8542" y="5984"/>
              <a:ext cx="7635" cy="64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9289" y="5984"/>
              <a:ext cx="6141" cy="571"/>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lang="en-US" altLang="zh-CN" sz="2800" b="1" noProof="1">
                  <a:solidFill>
                    <a:schemeClr val="bg1"/>
                  </a:solidFill>
                  <a:latin typeface="微软雅黑 Light" panose="020B0502040204020203" pitchFamily="34" charset="-122"/>
                  <a:ea typeface="微软雅黑 Light" panose="020B0502040204020203" pitchFamily="34" charset="-122"/>
                  <a:sym typeface="微软雅黑" panose="020B0503020204020204" charset="-122"/>
                </a:rPr>
                <a:t>4</a:t>
              </a:r>
              <a:r>
                <a:rPr kumimoji="0" lang="en-US" altLang="zh-CN" sz="28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.3 </a:t>
              </a:r>
              <a:r>
                <a:rPr kumimoji="0" lang="zh-CN" altLang="en-US" sz="28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游戏与幼儿园课程关系的模式及实践表现</a:t>
              </a:r>
              <a:endParaRPr kumimoji="0" lang="zh-CN" altLang="en-US" sz="28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05435" y="683833"/>
            <a:ext cx="1048243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dirty="0">
                <a:solidFill>
                  <a:schemeClr val="tx1">
                    <a:lumMod val="85000"/>
                    <a:lumOff val="15000"/>
                  </a:schemeClr>
                </a:solidFill>
              </a:rPr>
              <a:t>（一）游戏与课程相分离</a:t>
            </a:r>
            <a:endParaRPr lang="zh-CN" altLang="en-US" sz="3200" dirty="0">
              <a:solidFill>
                <a:schemeClr val="tx1">
                  <a:lumMod val="85000"/>
                  <a:lumOff val="15000"/>
                </a:schemeClr>
              </a:solidFill>
            </a:endParaRPr>
          </a:p>
        </p:txBody>
      </p:sp>
      <p:sp>
        <p:nvSpPr>
          <p:cNvPr id="3" name="文本框 2"/>
          <p:cNvSpPr txBox="1"/>
          <p:nvPr/>
        </p:nvSpPr>
        <p:spPr>
          <a:xfrm>
            <a:off x="583914" y="1406874"/>
            <a:ext cx="11024171" cy="1200329"/>
          </a:xfrm>
          <a:prstGeom prst="rect">
            <a:avLst/>
          </a:prstGeom>
          <a:noFill/>
        </p:spPr>
        <p:txBody>
          <a:bodyPr wrap="square" rtlCol="0">
            <a:spAutoFit/>
          </a:bodyPr>
          <a:lstStyle/>
          <a:p>
            <a:pPr indent="457200"/>
            <a:r>
              <a:rPr lang="zh-CN" altLang="zh-CN" dirty="0"/>
              <a:t>在这种模式下，游戏与课程教学彼此分离独立存在。课程作为完成教学目标的环节，而游戏只是教学中的间歇，或者作为幼儿认真学习的一种奖赏。这一类型在一日活动环节中显示为整段的教学时间后有整段的游戏时间。教师重视教学，关注教学中的幼儿，而对游戏中的幼儿则较少关注。游戏与课程在内容上并没有交叉关系，“游戏归游戏”，“上课归上课”。</a:t>
            </a:r>
            <a:endParaRPr lang="zh-CN" altLang="zh-CN" dirty="0"/>
          </a:p>
        </p:txBody>
      </p:sp>
      <p:sp>
        <p:nvSpPr>
          <p:cNvPr id="4" name="矩形: 圆角 3"/>
          <p:cNvSpPr/>
          <p:nvPr/>
        </p:nvSpPr>
        <p:spPr>
          <a:xfrm>
            <a:off x="688369" y="2689591"/>
            <a:ext cx="10777591" cy="1561207"/>
          </a:xfrm>
          <a:prstGeom prst="round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738026" y="2689591"/>
            <a:ext cx="10715946" cy="1620315"/>
          </a:xfrm>
          <a:prstGeom prst="rect">
            <a:avLst/>
          </a:prstGeom>
        </p:spPr>
        <p:txBody>
          <a:bodyPr wrap="square">
            <a:spAutoFit/>
          </a:bodyPr>
          <a:lstStyle/>
          <a:p>
            <a:pPr indent="269875" algn="just">
              <a:lnSpc>
                <a:spcPts val="1660"/>
              </a:lnSpc>
              <a:spcAft>
                <a:spcPts val="0"/>
              </a:spcAft>
            </a:pPr>
            <a:r>
              <a:rPr lang="zh-CN" altLang="zh-CN" dirty="0">
                <a:latin typeface="Calibri" panose="020F0502020204030204" charset="0"/>
                <a:ea typeface="宋体" panose="02010600030101010101" pitchFamily="2" charset="-122"/>
                <a:cs typeface="Times New Roman" panose="02020603050405020304" pitchFamily="18" charset="0"/>
              </a:rPr>
              <a:t>【</a:t>
            </a:r>
            <a:r>
              <a:rPr lang="zh-CN" altLang="zh-CN" b="1" dirty="0">
                <a:latin typeface="Calibri" panose="020F0502020204030204" charset="0"/>
                <a:ea typeface="宋体" panose="02010600030101010101" pitchFamily="2" charset="-122"/>
                <a:cs typeface="Times New Roman" panose="02020603050405020304" pitchFamily="18" charset="0"/>
              </a:rPr>
              <a:t>案例</a:t>
            </a:r>
            <a:r>
              <a:rPr lang="en-US" altLang="zh-CN" b="1" dirty="0">
                <a:latin typeface="Calibri" panose="020F0502020204030204" charset="0"/>
                <a:ea typeface="宋体" panose="02010600030101010101" pitchFamily="2" charset="-122"/>
                <a:cs typeface="Times New Roman" panose="02020603050405020304" pitchFamily="18" charset="0"/>
              </a:rPr>
              <a:t>3-13</a:t>
            </a:r>
            <a:r>
              <a:rPr lang="zh-CN" altLang="zh-CN" dirty="0">
                <a:latin typeface="Calibri" panose="020F0502020204030204" charset="0"/>
                <a:ea typeface="宋体" panose="02010600030101010101" pitchFamily="2" charset="-122"/>
                <a:cs typeface="Times New Roman" panose="02020603050405020304" pitchFamily="18" charset="0"/>
              </a:rPr>
              <a:t>】</a:t>
            </a:r>
            <a:r>
              <a:rPr lang="en-US" altLang="zh-CN" dirty="0">
                <a:latin typeface="Calibri" panose="020F0502020204030204" charset="0"/>
                <a:ea typeface="宋体" panose="02010600030101010101" pitchFamily="2" charset="-122"/>
                <a:cs typeface="Times New Roman" panose="02020603050405020304" pitchFamily="18" charset="0"/>
              </a:rPr>
              <a:t>                 </a:t>
            </a:r>
            <a:endParaRPr lang="zh-CN" altLang="zh-CN" dirty="0">
              <a:latin typeface="Calibri" panose="020F0502020204030204" charset="0"/>
              <a:ea typeface="宋体" panose="02010600030101010101" pitchFamily="2" charset="-122"/>
              <a:cs typeface="Times New Roman" panose="02020603050405020304" pitchFamily="18" charset="0"/>
            </a:endParaRPr>
          </a:p>
          <a:p>
            <a:pPr indent="269875" algn="ctr">
              <a:lnSpc>
                <a:spcPts val="1660"/>
              </a:lnSpc>
              <a:spcAft>
                <a:spcPts val="0"/>
              </a:spcAft>
            </a:pP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我会摆出交通工具</a:t>
            </a:r>
            <a:endParaRPr lang="zh-CN" altLang="zh-CN" dirty="0">
              <a:solidFill>
                <a:schemeClr val="bg1"/>
              </a:solidFill>
              <a:latin typeface="Calibri" panose="020F0502020204030204" charset="0"/>
              <a:ea typeface="宋体" panose="02010600030101010101" pitchFamily="2" charset="-122"/>
              <a:cs typeface="Times New Roman" panose="02020603050405020304" pitchFamily="18" charset="0"/>
            </a:endParaRPr>
          </a:p>
          <a:p>
            <a:pPr indent="269875" algn="just">
              <a:lnSpc>
                <a:spcPts val="1660"/>
              </a:lnSpc>
              <a:spcAft>
                <a:spcPts val="0"/>
              </a:spcAft>
            </a:pP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在早晨入园后、早餐前，教师一般不安排教学活动，儿童都是自发的进行游戏活动，妞妞和晓晨选择的拼查的玩具玩起了建构游戏，刚开始他们也不知道要摆些什么。但是，妞妞问晓晨，“你今天早上是怎么来幼儿园的呢？”晓晨说，“爸爸送我来的，他开的是轿车。”“那我今天是坐地铁过来的。”妞妞接着说。结果他们边聊天，边决定今天一起摆一摆我们的交通工具，结果晓晨选择灰色的拼插板不一会儿就拼出了一个小汽车，而妞妞选择了积木不一会就摆出了一列长长的地铁。</a:t>
            </a:r>
            <a:endParaRPr lang="zh-CN" altLang="zh-CN" dirty="0">
              <a:solidFill>
                <a:schemeClr val="bg1"/>
              </a:solidFill>
              <a:latin typeface="Calibri" panose="020F0502020204030204" charset="0"/>
              <a:ea typeface="宋体" panose="02010600030101010101" pitchFamily="2" charset="-122"/>
              <a:cs typeface="Times New Roman" panose="02020603050405020304" pitchFamily="18" charset="0"/>
            </a:endParaRPr>
          </a:p>
        </p:txBody>
      </p:sp>
      <p:sp>
        <p:nvSpPr>
          <p:cNvPr id="6" name="文本框 5"/>
          <p:cNvSpPr txBox="1"/>
          <p:nvPr/>
        </p:nvSpPr>
        <p:spPr>
          <a:xfrm>
            <a:off x="688369" y="4520629"/>
            <a:ext cx="10715946" cy="1200329"/>
          </a:xfrm>
          <a:prstGeom prst="rect">
            <a:avLst/>
          </a:prstGeom>
          <a:noFill/>
        </p:spPr>
        <p:txBody>
          <a:bodyPr wrap="square" rtlCol="0">
            <a:spAutoFit/>
          </a:bodyPr>
          <a:lstStyle/>
          <a:p>
            <a:pPr indent="457200"/>
            <a:r>
              <a:rPr lang="zh-CN" altLang="zh-CN" dirty="0"/>
              <a:t>像这样的纯游戏活动，在幼儿园中随时都能见到，这种幼儿园自发的、自主的活动能够满足幼儿想象力、动手操作能力、创造力等方面的提升。在这个游戏中，两个幼儿不仅发展了动手能力与想象力，而且在合作的气氛中获得了游戏的快乐。</a:t>
            </a:r>
            <a:endParaRPr lang="zh-CN" altLang="zh-CN" dirty="0"/>
          </a:p>
          <a:p>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圆角 25"/>
          <p:cNvSpPr/>
          <p:nvPr/>
        </p:nvSpPr>
        <p:spPr>
          <a:xfrm>
            <a:off x="5424473" y="4012295"/>
            <a:ext cx="4848255" cy="409378"/>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5898691" y="4063095"/>
            <a:ext cx="3899819" cy="307777"/>
          </a:xfrm>
          <a:prstGeom prst="rect">
            <a:avLst/>
          </a:prstGeom>
          <a:noFill/>
        </p:spPr>
        <p:txBody>
          <a:bodyPr wrap="square" lIns="0" tIns="0" rIns="0" bIns="0" rtlCol="0">
            <a:spAutoFit/>
            <a:scene3d>
              <a:camera prst="orthographicFront"/>
              <a:lightRig rig="threePt" dir="t"/>
            </a:scene3d>
          </a:bodyPr>
          <a:lstStyle/>
          <a:p>
            <a:pPr algn="dist" fontAlgn="base">
              <a:defRPr/>
            </a:pPr>
            <a:r>
              <a:rPr lang="zh-CN" altLang="zh-CN" sz="2000" dirty="0">
                <a:solidFill>
                  <a:schemeClr val="bg1"/>
                </a:solidFill>
                <a:latin typeface="微软雅黑 Light" panose="020B0502040204020203" pitchFamily="34" charset="-122"/>
                <a:ea typeface="微软雅黑 Light" panose="020B0502040204020203" pitchFamily="34" charset="-122"/>
              </a:rPr>
              <a:t>游戏的概念及特点</a:t>
            </a:r>
            <a:endParaRPr lang="zh-CN" altLang="zh-CN" sz="2000" dirty="0">
              <a:solidFill>
                <a:schemeClr val="bg1"/>
              </a:solidFill>
              <a:latin typeface="微软雅黑 Light" panose="020B0502040204020203" pitchFamily="34" charset="-122"/>
              <a:ea typeface="微软雅黑 Light" panose="020B0502040204020203" pitchFamily="34" charset="-122"/>
            </a:endParaRPr>
          </a:p>
        </p:txBody>
      </p:sp>
      <p:sp>
        <p:nvSpPr>
          <p:cNvPr id="14" name="TextBox 25"/>
          <p:cNvSpPr txBox="1"/>
          <p:nvPr/>
        </p:nvSpPr>
        <p:spPr>
          <a:xfrm flipH="1">
            <a:off x="6283461" y="2281440"/>
            <a:ext cx="3130281" cy="1107996"/>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lang="en-US" altLang="zh-CN" sz="7200" noProof="1">
                <a:solidFill>
                  <a:schemeClr val="tx1">
                    <a:lumMod val="85000"/>
                    <a:lumOff val="15000"/>
                  </a:schemeClr>
                </a:solidFill>
                <a:latin typeface="微软雅黑 Light" panose="020B0502040204020203" pitchFamily="34" charset="-122"/>
                <a:ea typeface="微软雅黑 Light" panose="020B0502040204020203" pitchFamily="34" charset="-122"/>
                <a:sym typeface="微软雅黑" panose="020B0503020204020204" charset="-122"/>
              </a:rPr>
              <a:t>PART 1</a:t>
            </a:r>
            <a:endParaRPr kumimoji="0" lang="zh-CN" altLang="zh-CN" sz="7200" b="0" i="0" u="none" strike="noStrike" kern="1200" cap="none" spc="0" normalizeH="0" baseline="0" noProof="1">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sym typeface="微软雅黑" panose="020B0503020204020204" charset="-122"/>
            </a:endParaRPr>
          </a:p>
        </p:txBody>
      </p:sp>
      <p:grpSp>
        <p:nvGrpSpPr>
          <p:cNvPr id="16" name="组合 15"/>
          <p:cNvGrpSpPr/>
          <p:nvPr/>
        </p:nvGrpSpPr>
        <p:grpSpPr>
          <a:xfrm>
            <a:off x="7457664" y="3757065"/>
            <a:ext cx="781875" cy="73335"/>
            <a:chOff x="5488178" y="3579021"/>
            <a:chExt cx="1245351" cy="116805"/>
          </a:xfrm>
          <a:solidFill>
            <a:schemeClr val="tx1">
              <a:lumMod val="85000"/>
              <a:lumOff val="15000"/>
            </a:schemeClr>
          </a:solidFill>
        </p:grpSpPr>
        <p:sp>
          <p:nvSpPr>
            <p:cNvPr id="17" name="椭圆 16"/>
            <p:cNvSpPr/>
            <p:nvPr/>
          </p:nvSpPr>
          <p:spPr>
            <a:xfrm>
              <a:off x="5488178"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18" name="椭圆 17"/>
            <p:cNvSpPr/>
            <p:nvPr/>
          </p:nvSpPr>
          <p:spPr>
            <a:xfrm>
              <a:off x="5713887"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19" name="椭圆 18"/>
            <p:cNvSpPr/>
            <p:nvPr/>
          </p:nvSpPr>
          <p:spPr>
            <a:xfrm>
              <a:off x="5939596"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0" name="椭圆 19"/>
            <p:cNvSpPr/>
            <p:nvPr/>
          </p:nvSpPr>
          <p:spPr>
            <a:xfrm>
              <a:off x="6165305"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1" name="椭圆 20"/>
            <p:cNvSpPr/>
            <p:nvPr/>
          </p:nvSpPr>
          <p:spPr>
            <a:xfrm>
              <a:off x="639101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2" name="椭圆 21"/>
            <p:cNvSpPr/>
            <p:nvPr/>
          </p:nvSpPr>
          <p:spPr>
            <a:xfrm>
              <a:off x="661672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05435" y="683833"/>
            <a:ext cx="1048243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dirty="0">
                <a:solidFill>
                  <a:schemeClr val="tx1">
                    <a:lumMod val="85000"/>
                    <a:lumOff val="15000"/>
                  </a:schemeClr>
                </a:solidFill>
              </a:rPr>
              <a:t>（一）游戏与课程相分离</a:t>
            </a:r>
            <a:endParaRPr lang="zh-CN" altLang="en-US" sz="3200" dirty="0">
              <a:solidFill>
                <a:schemeClr val="tx1">
                  <a:lumMod val="85000"/>
                  <a:lumOff val="15000"/>
                </a:schemeClr>
              </a:solidFill>
            </a:endParaRPr>
          </a:p>
        </p:txBody>
      </p:sp>
      <p:sp>
        <p:nvSpPr>
          <p:cNvPr id="3" name="文本框 2"/>
          <p:cNvSpPr txBox="1"/>
          <p:nvPr/>
        </p:nvSpPr>
        <p:spPr>
          <a:xfrm>
            <a:off x="583914" y="4715152"/>
            <a:ext cx="11024171" cy="646331"/>
          </a:xfrm>
          <a:prstGeom prst="rect">
            <a:avLst/>
          </a:prstGeom>
          <a:noFill/>
        </p:spPr>
        <p:txBody>
          <a:bodyPr wrap="square" rtlCol="0">
            <a:spAutoFit/>
          </a:bodyPr>
          <a:lstStyle/>
          <a:p>
            <a:pPr indent="457200"/>
            <a:r>
              <a:rPr lang="zh-CN" altLang="zh-CN" dirty="0"/>
              <a:t>这节课是一个完全结构化的教学活动，这个活动有着明确的目的，即掌握同义词，并且有着清晰的流程。并且教学过程完全有教师控制，幼儿完全按照教师的要求来完成任务，几乎没有自主性的发挥。</a:t>
            </a:r>
            <a:endParaRPr lang="zh-CN" altLang="zh-CN" dirty="0"/>
          </a:p>
        </p:txBody>
      </p:sp>
      <p:sp>
        <p:nvSpPr>
          <p:cNvPr id="4" name="矩形: 圆角 3"/>
          <p:cNvSpPr/>
          <p:nvPr/>
        </p:nvSpPr>
        <p:spPr>
          <a:xfrm>
            <a:off x="583914" y="1774606"/>
            <a:ext cx="10943690" cy="2499443"/>
          </a:xfrm>
          <a:prstGeom prst="round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583914" y="1774606"/>
            <a:ext cx="10912868" cy="2490425"/>
          </a:xfrm>
          <a:prstGeom prst="rect">
            <a:avLst/>
          </a:prstGeom>
        </p:spPr>
        <p:txBody>
          <a:bodyPr wrap="square">
            <a:spAutoFit/>
          </a:bodyPr>
          <a:lstStyle/>
          <a:p>
            <a:pPr indent="269875" algn="just">
              <a:lnSpc>
                <a:spcPts val="1660"/>
              </a:lnSpc>
              <a:spcAft>
                <a:spcPts val="0"/>
              </a:spcAft>
            </a:pPr>
            <a:r>
              <a:rPr lang="zh-CN" altLang="zh-CN" dirty="0">
                <a:latin typeface="Calibri" panose="020F0502020204030204" charset="0"/>
                <a:ea typeface="宋体" panose="02010600030101010101" pitchFamily="2" charset="-122"/>
                <a:cs typeface="Times New Roman" panose="02020603050405020304" pitchFamily="18" charset="0"/>
              </a:rPr>
              <a:t>【</a:t>
            </a:r>
            <a:r>
              <a:rPr lang="zh-CN" altLang="zh-CN" b="1" dirty="0">
                <a:latin typeface="Calibri" panose="020F0502020204030204" charset="0"/>
                <a:ea typeface="宋体" panose="02010600030101010101" pitchFamily="2" charset="-122"/>
                <a:cs typeface="Times New Roman" panose="02020603050405020304" pitchFamily="18" charset="0"/>
              </a:rPr>
              <a:t>案例</a:t>
            </a:r>
            <a:r>
              <a:rPr lang="en-US" altLang="zh-CN" b="1" dirty="0">
                <a:latin typeface="Calibri" panose="020F0502020204030204" charset="0"/>
                <a:ea typeface="宋体" panose="02010600030101010101" pitchFamily="2" charset="-122"/>
                <a:cs typeface="Times New Roman" panose="02020603050405020304" pitchFamily="18" charset="0"/>
              </a:rPr>
              <a:t>3-14</a:t>
            </a:r>
            <a:r>
              <a:rPr lang="zh-CN" altLang="zh-CN" dirty="0">
                <a:latin typeface="Calibri" panose="020F0502020204030204" charset="0"/>
                <a:ea typeface="宋体" panose="02010600030101010101" pitchFamily="2" charset="-122"/>
                <a:cs typeface="Times New Roman" panose="02020603050405020304" pitchFamily="18" charset="0"/>
              </a:rPr>
              <a:t>】</a:t>
            </a:r>
            <a:r>
              <a:rPr lang="en-US" altLang="zh-CN" dirty="0">
                <a:latin typeface="Calibri" panose="020F0502020204030204" charset="0"/>
                <a:ea typeface="宋体" panose="02010600030101010101" pitchFamily="2" charset="-122"/>
                <a:cs typeface="Times New Roman" panose="02020603050405020304" pitchFamily="18" charset="0"/>
              </a:rPr>
              <a:t>    </a:t>
            </a:r>
            <a:endParaRPr lang="zh-CN" altLang="zh-CN" dirty="0">
              <a:latin typeface="Calibri" panose="020F0502020204030204" charset="0"/>
              <a:ea typeface="宋体" panose="02010600030101010101" pitchFamily="2" charset="-122"/>
              <a:cs typeface="Times New Roman" panose="02020603050405020304" pitchFamily="18" charset="0"/>
            </a:endParaRPr>
          </a:p>
          <a:p>
            <a:pPr indent="269875" algn="ctr">
              <a:lnSpc>
                <a:spcPts val="1660"/>
              </a:lnSpc>
              <a:spcAft>
                <a:spcPts val="0"/>
              </a:spcAft>
            </a:pP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完全结构化的教学：美丽的东西</a:t>
            </a:r>
            <a:endParaRPr lang="zh-CN" altLang="zh-CN" dirty="0">
              <a:solidFill>
                <a:schemeClr val="bg1"/>
              </a:solidFill>
              <a:latin typeface="Calibri" panose="020F0502020204030204" charset="0"/>
              <a:ea typeface="宋体" panose="02010600030101010101" pitchFamily="2" charset="-122"/>
              <a:cs typeface="Times New Roman" panose="02020603050405020304" pitchFamily="18" charset="0"/>
            </a:endParaRPr>
          </a:p>
          <a:p>
            <a:pPr indent="269875" algn="just">
              <a:lnSpc>
                <a:spcPts val="1660"/>
              </a:lnSpc>
              <a:spcAft>
                <a:spcPts val="0"/>
              </a:spcAft>
            </a:pP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教学目的：培养幼儿学习正确使用同义词</a:t>
            </a:r>
            <a:endParaRPr lang="zh-CN" altLang="zh-CN" dirty="0">
              <a:solidFill>
                <a:schemeClr val="bg1"/>
              </a:solidFill>
              <a:latin typeface="Calibri" panose="020F0502020204030204" charset="0"/>
              <a:ea typeface="宋体" panose="02010600030101010101" pitchFamily="2" charset="-122"/>
              <a:cs typeface="Times New Roman" panose="02020603050405020304" pitchFamily="18" charset="0"/>
            </a:endParaRPr>
          </a:p>
          <a:p>
            <a:pPr indent="269875" algn="just">
              <a:lnSpc>
                <a:spcPts val="1660"/>
              </a:lnSpc>
              <a:spcAft>
                <a:spcPts val="0"/>
              </a:spcAft>
            </a:pP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教学方法：帮助幼儿在掌握“美丽”一词的基础上，掌握“好看”和“漂亮”等同义词。</a:t>
            </a:r>
            <a:endParaRPr lang="zh-CN" altLang="zh-CN" dirty="0">
              <a:solidFill>
                <a:schemeClr val="bg1"/>
              </a:solidFill>
              <a:latin typeface="Calibri" panose="020F0502020204030204" charset="0"/>
              <a:ea typeface="宋体" panose="02010600030101010101" pitchFamily="2" charset="-122"/>
              <a:cs typeface="Times New Roman" panose="02020603050405020304" pitchFamily="18" charset="0"/>
            </a:endParaRPr>
          </a:p>
          <a:p>
            <a:pPr indent="269875" algn="just">
              <a:lnSpc>
                <a:spcPts val="1660"/>
              </a:lnSpc>
              <a:spcAft>
                <a:spcPts val="0"/>
              </a:spcAft>
            </a:pP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进行活动时，要准备一些具体的材料，如三束花，三只蝴蝶（卡片），三条头。</a:t>
            </a:r>
            <a:endParaRPr lang="zh-CN" altLang="zh-CN" dirty="0">
              <a:solidFill>
                <a:schemeClr val="bg1"/>
              </a:solidFill>
              <a:latin typeface="Calibri" panose="020F0502020204030204" charset="0"/>
              <a:ea typeface="宋体" panose="02010600030101010101" pitchFamily="2" charset="-122"/>
              <a:cs typeface="Times New Roman" panose="02020603050405020304" pitchFamily="18" charset="0"/>
            </a:endParaRPr>
          </a:p>
          <a:p>
            <a:pPr indent="269875" algn="just">
              <a:lnSpc>
                <a:spcPts val="1660"/>
              </a:lnSpc>
              <a:spcAft>
                <a:spcPts val="0"/>
              </a:spcAft>
            </a:pP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活动开始后，教师先要求幼儿说出美丽的东西。教师拿出一束花来，幼儿要说：“美丽的花”。拿出一只蝴蝶，幼儿要说：“美丽的蝴蝶”。拿出一条头巾，鳓幼儿要说：“美丽的头巾”。在幼儿会说“美丽”这个词的基础上，教幼儿使用“漂亮”等同义词，一次情三个幼儿出来，各拿一束花，用同义词去形容花的美，但不能用相同的词，如幼儿分别说：“美丽的花”“这花多好看呀！”“多漂亮的花！”并表示欣赏花的姿态。说对后，大家拍手表扬。然后把花分别送给三个幼儿。接花的幼儿要说“谢谢！”同时拿着花出来，按着上边的玩法再进行一次，然后可换成蝴蝶、头巾等再继续活动。</a:t>
            </a:r>
            <a:r>
              <a:rPr lang="en-US" altLang="zh-CN" sz="1400" dirty="0">
                <a:solidFill>
                  <a:schemeClr val="bg1"/>
                </a:solidFill>
                <a:latin typeface="Calibri" panose="020F0502020204030204" charset="0"/>
                <a:ea typeface="宋体" panose="02010600030101010101" pitchFamily="2" charset="-122"/>
                <a:cs typeface="Times New Roman" panose="02020603050405020304" pitchFamily="18" charset="0"/>
              </a:rPr>
              <a:t> </a:t>
            </a:r>
            <a:endParaRPr lang="zh-CN" altLang="zh-CN" sz="1400" dirty="0">
              <a:solidFill>
                <a:schemeClr val="bg1"/>
              </a:solidFill>
              <a:effectLst/>
              <a:latin typeface="Calibri" panose="020F0502020204030204" charset="0"/>
              <a:ea typeface="宋体" panose="02010600030101010101" pitchFamily="2"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05435" y="683833"/>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dirty="0">
                <a:solidFill>
                  <a:schemeClr val="tx1">
                    <a:lumMod val="85000"/>
                    <a:lumOff val="15000"/>
                  </a:schemeClr>
                </a:solidFill>
              </a:rPr>
              <a:t>（二）游戏与课程交叉进行</a:t>
            </a:r>
            <a:endParaRPr lang="zh-CN" altLang="en-US" sz="3200" dirty="0">
              <a:solidFill>
                <a:schemeClr val="tx1">
                  <a:lumMod val="85000"/>
                  <a:lumOff val="15000"/>
                </a:schemeClr>
              </a:solidFill>
            </a:endParaRPr>
          </a:p>
        </p:txBody>
      </p:sp>
      <p:sp>
        <p:nvSpPr>
          <p:cNvPr id="3" name="文本框 2"/>
          <p:cNvSpPr txBox="1"/>
          <p:nvPr/>
        </p:nvSpPr>
        <p:spPr>
          <a:xfrm>
            <a:off x="7259955" y="1324610"/>
            <a:ext cx="4231640" cy="5077460"/>
          </a:xfrm>
          <a:prstGeom prst="rect">
            <a:avLst/>
          </a:prstGeom>
          <a:noFill/>
        </p:spPr>
        <p:txBody>
          <a:bodyPr wrap="square" rtlCol="0">
            <a:spAutoFit/>
          </a:bodyPr>
          <a:lstStyle/>
          <a:p>
            <a:pPr indent="457200"/>
            <a:r>
              <a:rPr lang="zh-CN" altLang="zh-CN" dirty="0"/>
              <a:t>这一类型中，教师往往试图对游戏与课程进行整合，但整合方式略显牵强。例如，小班要学习《小兔子乖乖》这首儿歌，首先，教师先演唱一遍，然后教师一句一句领唱，小朋友学唱。在教学活动进行过之后，教师为了调动幼儿的积极性，玩小兔子和大灰狼的游戏，既可以表演故事里的对白，也可以进行体育游戏，小白兔跑，大灰狼追，被追到的小朋友扮演下一个大灰狼</a:t>
            </a:r>
            <a:r>
              <a:rPr lang="en-US" altLang="zh-CN" dirty="0"/>
              <a:t>....</a:t>
            </a:r>
            <a:r>
              <a:rPr lang="zh-CN" altLang="zh-CN" dirty="0"/>
              <a:t>在游戏过后，教师和幼儿要进行总结，例如，我们今天学到了什么，儿歌里面小白兔聪明伶俐，大灰狼凶狠狡猾，在游戏中，大家有没有把这样的特点表现出来呢？小白兔和大灰狼之间还发生了哪些故事？我们还可以用小白兔和大灰狼玩哪些游戏等等。就这样，游戏和课程不断交叉进行。</a:t>
            </a:r>
            <a:endParaRPr lang="zh-CN" altLang="zh-CN" dirty="0"/>
          </a:p>
        </p:txBody>
      </p:sp>
      <p:pic>
        <p:nvPicPr>
          <p:cNvPr id="2" name="图片 1" descr="timgUCAQKPGN"/>
          <p:cNvPicPr>
            <a:picLocks noChangeAspect="1"/>
          </p:cNvPicPr>
          <p:nvPr/>
        </p:nvPicPr>
        <p:blipFill>
          <a:blip r:embed="rId1"/>
          <a:stretch>
            <a:fillRect/>
          </a:stretch>
        </p:blipFill>
        <p:spPr>
          <a:xfrm>
            <a:off x="831215" y="1685290"/>
            <a:ext cx="5715635" cy="38042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05435" y="683833"/>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dirty="0">
                <a:solidFill>
                  <a:schemeClr val="tx1">
                    <a:lumMod val="85000"/>
                    <a:lumOff val="15000"/>
                  </a:schemeClr>
                </a:solidFill>
              </a:rPr>
              <a:t>（二）游戏与课程交叉进行</a:t>
            </a:r>
            <a:endParaRPr lang="zh-CN" altLang="en-US" sz="3200" dirty="0">
              <a:solidFill>
                <a:schemeClr val="tx1">
                  <a:lumMod val="85000"/>
                  <a:lumOff val="15000"/>
                </a:schemeClr>
              </a:solidFill>
            </a:endParaRPr>
          </a:p>
        </p:txBody>
      </p:sp>
      <p:sp>
        <p:nvSpPr>
          <p:cNvPr id="2" name="矩形: 圆角 1"/>
          <p:cNvSpPr/>
          <p:nvPr/>
        </p:nvSpPr>
        <p:spPr>
          <a:xfrm>
            <a:off x="883578" y="1654139"/>
            <a:ext cx="10356350" cy="3780890"/>
          </a:xfrm>
          <a:prstGeom prst="round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893852" y="1638766"/>
            <a:ext cx="10335802" cy="3798476"/>
          </a:xfrm>
          <a:prstGeom prst="rect">
            <a:avLst/>
          </a:prstGeom>
        </p:spPr>
        <p:txBody>
          <a:bodyPr wrap="square">
            <a:spAutoFit/>
          </a:bodyPr>
          <a:lstStyle/>
          <a:p>
            <a:pPr indent="269875" algn="just">
              <a:lnSpc>
                <a:spcPts val="1660"/>
              </a:lnSpc>
              <a:spcAft>
                <a:spcPts val="0"/>
              </a:spcAft>
            </a:pPr>
            <a:r>
              <a:rPr lang="zh-CN" altLang="zh-CN" dirty="0">
                <a:latin typeface="Calibri" panose="020F0502020204030204" charset="0"/>
                <a:ea typeface="宋体" panose="02010600030101010101" pitchFamily="2" charset="-122"/>
                <a:cs typeface="Times New Roman" panose="02020603050405020304" pitchFamily="18" charset="0"/>
              </a:rPr>
              <a:t>【</a:t>
            </a:r>
            <a:r>
              <a:rPr lang="zh-CN" altLang="zh-CN" b="1" dirty="0">
                <a:latin typeface="Calibri" panose="020F0502020204030204" charset="0"/>
                <a:ea typeface="宋体" panose="02010600030101010101" pitchFamily="2" charset="-122"/>
                <a:cs typeface="Times New Roman" panose="02020603050405020304" pitchFamily="18" charset="0"/>
              </a:rPr>
              <a:t>案例</a:t>
            </a:r>
            <a:r>
              <a:rPr lang="en-US" altLang="zh-CN" b="1" dirty="0">
                <a:latin typeface="Calibri" panose="020F0502020204030204" charset="0"/>
                <a:ea typeface="宋体" panose="02010600030101010101" pitchFamily="2" charset="-122"/>
                <a:cs typeface="Times New Roman" panose="02020603050405020304" pitchFamily="18" charset="0"/>
              </a:rPr>
              <a:t>3-15</a:t>
            </a:r>
            <a:r>
              <a:rPr lang="zh-CN" altLang="zh-CN" dirty="0">
                <a:latin typeface="Calibri" panose="020F0502020204030204" charset="0"/>
                <a:ea typeface="宋体" panose="02010600030101010101" pitchFamily="2" charset="-122"/>
                <a:cs typeface="Times New Roman" panose="02020603050405020304" pitchFamily="18" charset="0"/>
              </a:rPr>
              <a:t>】</a:t>
            </a:r>
            <a:r>
              <a:rPr lang="en-US" altLang="zh-CN" dirty="0">
                <a:latin typeface="Calibri" panose="020F0502020204030204" charset="0"/>
                <a:ea typeface="宋体" panose="02010600030101010101" pitchFamily="2" charset="-122"/>
                <a:cs typeface="Times New Roman" panose="02020603050405020304" pitchFamily="18" charset="0"/>
              </a:rPr>
              <a:t>              </a:t>
            </a:r>
            <a:endParaRPr lang="zh-CN" altLang="zh-CN" dirty="0">
              <a:solidFill>
                <a:schemeClr val="bg1"/>
              </a:solidFill>
              <a:latin typeface="Calibri" panose="020F0502020204030204" charset="0"/>
              <a:ea typeface="宋体" panose="02010600030101010101" pitchFamily="2" charset="-122"/>
              <a:cs typeface="Times New Roman" panose="02020603050405020304" pitchFamily="18" charset="0"/>
            </a:endParaRPr>
          </a:p>
          <a:p>
            <a:pPr indent="269875" algn="ctr">
              <a:lnSpc>
                <a:spcPts val="1660"/>
              </a:lnSpc>
              <a:spcAft>
                <a:spcPts val="0"/>
              </a:spcAft>
            </a:pP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插入式结合的教育活动：蜡染</a:t>
            </a:r>
            <a:endParaRPr lang="zh-CN" altLang="zh-CN" dirty="0">
              <a:solidFill>
                <a:schemeClr val="bg1"/>
              </a:solidFill>
              <a:latin typeface="Calibri" panose="020F0502020204030204" charset="0"/>
              <a:ea typeface="宋体" panose="02010600030101010101" pitchFamily="2" charset="-122"/>
              <a:cs typeface="Times New Roman" panose="02020603050405020304" pitchFamily="18" charset="0"/>
            </a:endParaRPr>
          </a:p>
          <a:p>
            <a:pPr indent="269875" algn="just">
              <a:lnSpc>
                <a:spcPts val="1660"/>
              </a:lnSpc>
              <a:spcAft>
                <a:spcPts val="0"/>
              </a:spcAft>
            </a:pP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活动目标：</a:t>
            </a:r>
            <a:endParaRPr lang="zh-CN" altLang="zh-CN" dirty="0">
              <a:solidFill>
                <a:schemeClr val="bg1"/>
              </a:solidFill>
              <a:latin typeface="Calibri" panose="020F0502020204030204" charset="0"/>
              <a:ea typeface="宋体" panose="02010600030101010101" pitchFamily="2" charset="-122"/>
              <a:cs typeface="Times New Roman" panose="02020603050405020304" pitchFamily="18" charset="0"/>
            </a:endParaRPr>
          </a:p>
          <a:p>
            <a:pPr indent="269875" algn="just">
              <a:lnSpc>
                <a:spcPts val="1660"/>
              </a:lnSpc>
              <a:spcAft>
                <a:spcPts val="0"/>
              </a:spcAft>
            </a:pPr>
            <a:r>
              <a:rPr lang="en-US" altLang="zh-CN" dirty="0">
                <a:solidFill>
                  <a:schemeClr val="bg1"/>
                </a:solidFill>
                <a:latin typeface="楷体" panose="02010609060101010101" pitchFamily="49" charset="-122"/>
                <a:ea typeface="宋体" panose="02010600030101010101" pitchFamily="2" charset="-122"/>
                <a:cs typeface="Times New Roman" panose="02020603050405020304" pitchFamily="18" charset="0"/>
              </a:rPr>
              <a:t>1</a:t>
            </a: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．学习“蜡染”的美术表现方法。</a:t>
            </a:r>
            <a:endParaRPr lang="zh-CN" altLang="zh-CN" dirty="0">
              <a:solidFill>
                <a:schemeClr val="bg1"/>
              </a:solidFill>
              <a:latin typeface="Calibri" panose="020F0502020204030204" charset="0"/>
              <a:ea typeface="宋体" panose="02010600030101010101" pitchFamily="2" charset="-122"/>
              <a:cs typeface="Times New Roman" panose="02020603050405020304" pitchFamily="18" charset="0"/>
            </a:endParaRPr>
          </a:p>
          <a:p>
            <a:pPr indent="269875" algn="just">
              <a:lnSpc>
                <a:spcPts val="1660"/>
              </a:lnSpc>
              <a:spcAft>
                <a:spcPts val="0"/>
              </a:spcAft>
            </a:pPr>
            <a:r>
              <a:rPr lang="en-US" altLang="zh-CN" dirty="0">
                <a:solidFill>
                  <a:schemeClr val="bg1"/>
                </a:solidFill>
                <a:latin typeface="楷体" panose="02010609060101010101" pitchFamily="49" charset="-122"/>
                <a:ea typeface="宋体" panose="02010600030101010101" pitchFamily="2" charset="-122"/>
                <a:cs typeface="Times New Roman" panose="02020603050405020304" pitchFamily="18" charset="0"/>
              </a:rPr>
              <a:t>2</a:t>
            </a: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．用自己的方式创作“蜡染”的美术作品。</a:t>
            </a:r>
            <a:endParaRPr lang="zh-CN" altLang="zh-CN" dirty="0">
              <a:solidFill>
                <a:schemeClr val="bg1"/>
              </a:solidFill>
              <a:latin typeface="Calibri" panose="020F0502020204030204" charset="0"/>
              <a:ea typeface="宋体" panose="02010600030101010101" pitchFamily="2" charset="-122"/>
              <a:cs typeface="Times New Roman" panose="02020603050405020304" pitchFamily="18" charset="0"/>
            </a:endParaRPr>
          </a:p>
          <a:p>
            <a:pPr indent="269875" algn="just">
              <a:lnSpc>
                <a:spcPts val="1660"/>
              </a:lnSpc>
              <a:spcAft>
                <a:spcPts val="0"/>
              </a:spcAft>
            </a:pP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活动准备：蜡染的布、宣纸、各种颜色的液体染料等。</a:t>
            </a:r>
            <a:endParaRPr lang="zh-CN" altLang="zh-CN" dirty="0">
              <a:solidFill>
                <a:schemeClr val="bg1"/>
              </a:solidFill>
              <a:latin typeface="Calibri" panose="020F0502020204030204" charset="0"/>
              <a:ea typeface="宋体" panose="02010600030101010101" pitchFamily="2" charset="-122"/>
              <a:cs typeface="Times New Roman" panose="02020603050405020304" pitchFamily="18" charset="0"/>
            </a:endParaRPr>
          </a:p>
          <a:p>
            <a:pPr indent="269875" algn="just">
              <a:lnSpc>
                <a:spcPts val="1660"/>
              </a:lnSpc>
              <a:spcAft>
                <a:spcPts val="0"/>
              </a:spcAft>
            </a:pP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活动步骤：</a:t>
            </a:r>
            <a:endParaRPr lang="zh-CN" altLang="zh-CN" dirty="0">
              <a:solidFill>
                <a:schemeClr val="bg1"/>
              </a:solidFill>
              <a:latin typeface="Calibri" panose="020F0502020204030204" charset="0"/>
              <a:ea typeface="宋体" panose="02010600030101010101" pitchFamily="2" charset="-122"/>
              <a:cs typeface="Times New Roman" panose="02020603050405020304" pitchFamily="18" charset="0"/>
            </a:endParaRPr>
          </a:p>
          <a:p>
            <a:pPr indent="269875" algn="just">
              <a:lnSpc>
                <a:spcPts val="1660"/>
              </a:lnSpc>
              <a:spcAft>
                <a:spcPts val="0"/>
              </a:spcAft>
            </a:pPr>
            <a:r>
              <a:rPr lang="en-US" altLang="zh-CN" dirty="0">
                <a:solidFill>
                  <a:schemeClr val="bg1"/>
                </a:solidFill>
                <a:latin typeface="楷体" panose="02010609060101010101" pitchFamily="49" charset="-122"/>
                <a:ea typeface="宋体" panose="02010600030101010101" pitchFamily="2" charset="-122"/>
                <a:cs typeface="Times New Roman" panose="02020603050405020304" pitchFamily="18" charset="0"/>
              </a:rPr>
              <a:t>1</a:t>
            </a: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．教师在活动室内挂一块蜡染的布，告诉幼儿，这是云南地区的工艺美术作品，是那里的老百姓发明和创造的。</a:t>
            </a:r>
            <a:endParaRPr lang="zh-CN" altLang="zh-CN" dirty="0">
              <a:solidFill>
                <a:schemeClr val="bg1"/>
              </a:solidFill>
              <a:latin typeface="Calibri" panose="020F0502020204030204" charset="0"/>
              <a:ea typeface="宋体" panose="02010600030101010101" pitchFamily="2" charset="-122"/>
              <a:cs typeface="Times New Roman" panose="02020603050405020304" pitchFamily="18" charset="0"/>
            </a:endParaRPr>
          </a:p>
          <a:p>
            <a:pPr indent="269875" algn="just">
              <a:lnSpc>
                <a:spcPts val="1660"/>
              </a:lnSpc>
              <a:spcAft>
                <a:spcPts val="0"/>
              </a:spcAft>
            </a:pPr>
            <a:r>
              <a:rPr lang="en-US" altLang="zh-CN" dirty="0">
                <a:solidFill>
                  <a:schemeClr val="bg1"/>
                </a:solidFill>
                <a:latin typeface="楷体" panose="02010609060101010101" pitchFamily="49" charset="-122"/>
                <a:ea typeface="宋体" panose="02010600030101010101" pitchFamily="2" charset="-122"/>
                <a:cs typeface="Times New Roman" panose="02020603050405020304" pitchFamily="18" charset="0"/>
              </a:rPr>
              <a:t>2</a:t>
            </a: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．教师向幼儿演示用裁成</a:t>
            </a:r>
            <a:r>
              <a:rPr lang="en-US" altLang="zh-CN" dirty="0">
                <a:solidFill>
                  <a:schemeClr val="bg1"/>
                </a:solidFill>
                <a:latin typeface="Calibri" panose="020F0502020204030204" charset="0"/>
                <a:ea typeface="楷体" panose="02010609060101010101" pitchFamily="49" charset="-122"/>
                <a:cs typeface="Times New Roman" panose="02020603050405020304" pitchFamily="18" charset="0"/>
              </a:rPr>
              <a:t>20</a:t>
            </a: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厘米一</a:t>
            </a:r>
            <a:r>
              <a:rPr lang="en-US" altLang="zh-CN" dirty="0">
                <a:solidFill>
                  <a:schemeClr val="bg1"/>
                </a:solidFill>
                <a:latin typeface="Calibri" panose="020F0502020204030204" charset="0"/>
                <a:ea typeface="楷体" panose="02010609060101010101" pitchFamily="49" charset="-122"/>
                <a:cs typeface="Times New Roman" panose="02020603050405020304" pitchFamily="18" charset="0"/>
              </a:rPr>
              <a:t>25</a:t>
            </a: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厘米见方的宣纸做“蜡染的布”的方法：</a:t>
            </a:r>
            <a:endParaRPr lang="zh-CN" altLang="zh-CN" dirty="0">
              <a:solidFill>
                <a:schemeClr val="bg1"/>
              </a:solidFill>
              <a:latin typeface="Calibri" panose="020F0502020204030204" charset="0"/>
              <a:ea typeface="宋体" panose="02010600030101010101" pitchFamily="2" charset="-122"/>
              <a:cs typeface="Times New Roman" panose="02020603050405020304" pitchFamily="18" charset="0"/>
            </a:endParaRPr>
          </a:p>
          <a:p>
            <a:pPr indent="269875" algn="just">
              <a:lnSpc>
                <a:spcPts val="1660"/>
              </a:lnSpc>
              <a:spcAft>
                <a:spcPts val="0"/>
              </a:spcAft>
            </a:pPr>
            <a:r>
              <a:rPr lang="en-US" altLang="zh-CN" dirty="0">
                <a:solidFill>
                  <a:schemeClr val="bg1"/>
                </a:solidFill>
                <a:latin typeface="楷体" panose="02010609060101010101" pitchFamily="49" charset="-122"/>
                <a:ea typeface="宋体" panose="02010600030101010101" pitchFamily="2" charset="-122"/>
                <a:cs typeface="Times New Roman" panose="02020603050405020304" pitchFamily="18" charset="0"/>
              </a:rPr>
              <a:t> (1)</a:t>
            </a: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将宣纸对折，再对折，再沿对角线对折。</a:t>
            </a:r>
            <a:endParaRPr lang="zh-CN" altLang="zh-CN" dirty="0">
              <a:solidFill>
                <a:schemeClr val="bg1"/>
              </a:solidFill>
              <a:latin typeface="Calibri" panose="020F0502020204030204" charset="0"/>
              <a:ea typeface="宋体" panose="02010600030101010101" pitchFamily="2" charset="-122"/>
              <a:cs typeface="Times New Roman" panose="02020603050405020304" pitchFamily="18" charset="0"/>
            </a:endParaRPr>
          </a:p>
          <a:p>
            <a:pPr indent="269875" algn="just">
              <a:lnSpc>
                <a:spcPts val="1660"/>
              </a:lnSpc>
              <a:spcAft>
                <a:spcPts val="0"/>
              </a:spcAft>
            </a:pPr>
            <a:r>
              <a:rPr lang="en-US" altLang="zh-CN" dirty="0">
                <a:solidFill>
                  <a:schemeClr val="bg1"/>
                </a:solidFill>
                <a:latin typeface="楷体" panose="02010609060101010101" pitchFamily="49" charset="-122"/>
                <a:ea typeface="宋体" panose="02010600030101010101" pitchFamily="2" charset="-122"/>
                <a:cs typeface="Times New Roman" panose="02020603050405020304" pitchFamily="18" charset="0"/>
              </a:rPr>
              <a:t> (2)</a:t>
            </a: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将折好的宣纸的一角浸入红色的液体染料，取出后，再将另一角浸入绿色的液体染料；取出后，还可将另一些部位浸入其他颜色的液体染料。</a:t>
            </a:r>
            <a:endParaRPr lang="zh-CN" altLang="zh-CN" dirty="0">
              <a:solidFill>
                <a:schemeClr val="bg1"/>
              </a:solidFill>
              <a:latin typeface="Calibri" panose="020F0502020204030204" charset="0"/>
              <a:ea typeface="宋体" panose="02010600030101010101" pitchFamily="2" charset="-122"/>
              <a:cs typeface="Times New Roman" panose="02020603050405020304" pitchFamily="18" charset="0"/>
            </a:endParaRPr>
          </a:p>
          <a:p>
            <a:pPr indent="269875" algn="just">
              <a:lnSpc>
                <a:spcPts val="1660"/>
              </a:lnSpc>
              <a:spcAft>
                <a:spcPts val="0"/>
              </a:spcAft>
            </a:pPr>
            <a:r>
              <a:rPr lang="en-US" altLang="zh-CN" dirty="0">
                <a:solidFill>
                  <a:schemeClr val="bg1"/>
                </a:solidFill>
                <a:latin typeface="楷体" panose="02010609060101010101" pitchFamily="49" charset="-122"/>
                <a:ea typeface="宋体" panose="02010600030101010101" pitchFamily="2" charset="-122"/>
                <a:cs typeface="Times New Roman" panose="02020603050405020304" pitchFamily="18" charset="0"/>
              </a:rPr>
              <a:t>(3)</a:t>
            </a: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将被折的宣纸打开即成。</a:t>
            </a:r>
            <a:endParaRPr lang="zh-CN" altLang="zh-CN" dirty="0">
              <a:solidFill>
                <a:schemeClr val="bg1"/>
              </a:solidFill>
              <a:latin typeface="Calibri" panose="020F0502020204030204" charset="0"/>
              <a:ea typeface="宋体" panose="02010600030101010101" pitchFamily="2" charset="-122"/>
              <a:cs typeface="Times New Roman" panose="02020603050405020304" pitchFamily="18" charset="0"/>
            </a:endParaRPr>
          </a:p>
          <a:p>
            <a:pPr indent="269875" algn="just">
              <a:lnSpc>
                <a:spcPts val="1660"/>
              </a:lnSpc>
              <a:spcAft>
                <a:spcPts val="0"/>
              </a:spcAft>
            </a:pPr>
            <a:r>
              <a:rPr lang="en-US" altLang="zh-CN" dirty="0">
                <a:solidFill>
                  <a:schemeClr val="bg1"/>
                </a:solidFill>
                <a:latin typeface="楷体" panose="02010609060101010101" pitchFamily="49" charset="-122"/>
                <a:ea typeface="宋体" panose="02010600030101010101" pitchFamily="2" charset="-122"/>
                <a:cs typeface="Times New Roman" panose="02020603050405020304" pitchFamily="18" charset="0"/>
              </a:rPr>
              <a:t>3</a:t>
            </a: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．教师运用其他折纸的方式再次演示做“蜡染的布”的方法。</a:t>
            </a:r>
            <a:endParaRPr lang="zh-CN" altLang="zh-CN" dirty="0">
              <a:solidFill>
                <a:schemeClr val="bg1"/>
              </a:solidFill>
              <a:latin typeface="Calibri" panose="020F0502020204030204" charset="0"/>
              <a:ea typeface="宋体" panose="02010600030101010101" pitchFamily="2" charset="-122"/>
              <a:cs typeface="Times New Roman" panose="02020603050405020304" pitchFamily="18" charset="0"/>
            </a:endParaRPr>
          </a:p>
          <a:p>
            <a:pPr indent="269875" algn="just">
              <a:lnSpc>
                <a:spcPts val="1660"/>
              </a:lnSpc>
              <a:spcAft>
                <a:spcPts val="0"/>
              </a:spcAft>
            </a:pPr>
            <a:r>
              <a:rPr lang="en-US" altLang="zh-CN" dirty="0">
                <a:solidFill>
                  <a:schemeClr val="bg1"/>
                </a:solidFill>
                <a:latin typeface="楷体" panose="02010609060101010101" pitchFamily="49" charset="-122"/>
                <a:ea typeface="宋体" panose="02010600030101010101" pitchFamily="2" charset="-122"/>
                <a:cs typeface="Times New Roman" panose="02020603050405020304" pitchFamily="18" charset="0"/>
              </a:rPr>
              <a:t>4</a:t>
            </a: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．让幼儿根据教师的演示制作“蜡染的布”。</a:t>
            </a:r>
            <a:endParaRPr lang="zh-CN" altLang="zh-CN" dirty="0">
              <a:solidFill>
                <a:schemeClr val="bg1"/>
              </a:solidFill>
              <a:latin typeface="Calibri" panose="020F0502020204030204" charset="0"/>
              <a:ea typeface="宋体" panose="02010600030101010101" pitchFamily="2" charset="-122"/>
              <a:cs typeface="Times New Roman" panose="02020603050405020304" pitchFamily="18" charset="0"/>
            </a:endParaRPr>
          </a:p>
          <a:p>
            <a:pPr indent="269875" algn="just">
              <a:lnSpc>
                <a:spcPts val="1660"/>
              </a:lnSpc>
              <a:spcAft>
                <a:spcPts val="0"/>
              </a:spcAft>
            </a:pPr>
            <a:r>
              <a:rPr lang="en-US" altLang="zh-CN" dirty="0">
                <a:solidFill>
                  <a:schemeClr val="bg1"/>
                </a:solidFill>
                <a:latin typeface="楷体" panose="02010609060101010101" pitchFamily="49" charset="-122"/>
                <a:ea typeface="宋体" panose="02010600030101010101" pitchFamily="2" charset="-122"/>
                <a:cs typeface="Times New Roman" panose="02020603050405020304" pitchFamily="18" charset="0"/>
              </a:rPr>
              <a:t>5</a:t>
            </a: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．鼓励幼儿用自己的方法制作“蜡染的布”，并向别人展示自己的作品。</a:t>
            </a:r>
            <a:r>
              <a:rPr lang="en-US" altLang="zh-CN" sz="1400" dirty="0">
                <a:solidFill>
                  <a:schemeClr val="bg1"/>
                </a:solidFill>
                <a:latin typeface="Calibri" panose="020F0502020204030204" charset="0"/>
                <a:ea typeface="宋体" panose="02010600030101010101" pitchFamily="2" charset="-122"/>
                <a:cs typeface="Times New Roman" panose="02020603050405020304" pitchFamily="18" charset="0"/>
              </a:rPr>
              <a:t> </a:t>
            </a:r>
            <a:endParaRPr lang="zh-CN" altLang="zh-CN" sz="1400" dirty="0">
              <a:solidFill>
                <a:schemeClr val="bg1"/>
              </a:solidFill>
              <a:effectLst/>
              <a:latin typeface="Calibri" panose="020F0502020204030204" charset="0"/>
              <a:ea typeface="宋体" panose="02010600030101010101" pitchFamily="2"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05435" y="683833"/>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dirty="0">
                <a:solidFill>
                  <a:schemeClr val="tx1">
                    <a:lumMod val="85000"/>
                    <a:lumOff val="15000"/>
                  </a:schemeClr>
                </a:solidFill>
              </a:rPr>
              <a:t>（二）游戏与课程交叉进行</a:t>
            </a:r>
            <a:endParaRPr lang="zh-CN" altLang="en-US" sz="3200" dirty="0">
              <a:solidFill>
                <a:schemeClr val="tx1">
                  <a:lumMod val="85000"/>
                  <a:lumOff val="15000"/>
                </a:schemeClr>
              </a:solidFill>
            </a:endParaRPr>
          </a:p>
        </p:txBody>
      </p:sp>
      <p:sp>
        <p:nvSpPr>
          <p:cNvPr id="4" name="矩形: 圆角 3"/>
          <p:cNvSpPr/>
          <p:nvPr/>
        </p:nvSpPr>
        <p:spPr>
          <a:xfrm>
            <a:off x="390418" y="1324486"/>
            <a:ext cx="11496147" cy="2723532"/>
          </a:xfrm>
          <a:prstGeom prst="round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390418" y="1324486"/>
            <a:ext cx="11496147" cy="2710357"/>
          </a:xfrm>
          <a:prstGeom prst="rect">
            <a:avLst/>
          </a:prstGeom>
        </p:spPr>
        <p:txBody>
          <a:bodyPr wrap="square">
            <a:spAutoFit/>
          </a:bodyPr>
          <a:lstStyle/>
          <a:p>
            <a:pPr indent="269875" algn="just">
              <a:lnSpc>
                <a:spcPts val="1660"/>
              </a:lnSpc>
              <a:spcAft>
                <a:spcPts val="0"/>
              </a:spcAft>
            </a:pPr>
            <a:r>
              <a:rPr lang="zh-CN" altLang="zh-CN" b="1" dirty="0">
                <a:latin typeface="Calibri" panose="020F0502020204030204" charset="0"/>
                <a:ea typeface="宋体" panose="02010600030101010101" pitchFamily="2" charset="-122"/>
                <a:cs typeface="Times New Roman" panose="02020603050405020304" pitchFamily="18" charset="0"/>
              </a:rPr>
              <a:t>【案例</a:t>
            </a:r>
            <a:r>
              <a:rPr lang="en-US" altLang="zh-CN" b="1" dirty="0">
                <a:latin typeface="Calibri" panose="020F0502020204030204" charset="0"/>
                <a:ea typeface="宋体" panose="02010600030101010101" pitchFamily="2" charset="-122"/>
                <a:cs typeface="Times New Roman" panose="02020603050405020304" pitchFamily="18" charset="0"/>
              </a:rPr>
              <a:t>3-16</a:t>
            </a:r>
            <a:r>
              <a:rPr lang="zh-CN" altLang="zh-CN" b="1" dirty="0">
                <a:latin typeface="Calibri" panose="020F0502020204030204" charset="0"/>
                <a:ea typeface="宋体" panose="02010600030101010101" pitchFamily="2" charset="-122"/>
                <a:cs typeface="Times New Roman" panose="02020603050405020304" pitchFamily="18" charset="0"/>
              </a:rPr>
              <a:t>】</a:t>
            </a:r>
            <a:r>
              <a:rPr lang="en-US" altLang="zh-CN" dirty="0">
                <a:latin typeface="Calibri" panose="020F0502020204030204" charset="0"/>
                <a:ea typeface="宋体" panose="02010600030101010101" pitchFamily="2" charset="-122"/>
                <a:cs typeface="Times New Roman" panose="02020603050405020304" pitchFamily="18" charset="0"/>
              </a:rPr>
              <a:t>                </a:t>
            </a:r>
            <a:endParaRPr lang="zh-CN" altLang="zh-CN" dirty="0">
              <a:latin typeface="Calibri" panose="020F0502020204030204" charset="0"/>
              <a:ea typeface="宋体" panose="02010600030101010101" pitchFamily="2" charset="-122"/>
              <a:cs typeface="Times New Roman" panose="02020603050405020304" pitchFamily="18" charset="0"/>
            </a:endParaRPr>
          </a:p>
          <a:p>
            <a:pPr indent="269875" algn="ctr">
              <a:lnSpc>
                <a:spcPts val="1660"/>
              </a:lnSpc>
              <a:spcAft>
                <a:spcPts val="0"/>
              </a:spcAft>
            </a:pP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插入式教育活动：磁铁</a:t>
            </a:r>
            <a:endParaRPr lang="zh-CN" altLang="zh-CN" dirty="0">
              <a:solidFill>
                <a:schemeClr val="bg1"/>
              </a:solidFill>
              <a:latin typeface="Calibri" panose="020F0502020204030204" charset="0"/>
              <a:ea typeface="宋体" panose="02010600030101010101" pitchFamily="2" charset="-122"/>
              <a:cs typeface="Times New Roman" panose="02020603050405020304" pitchFamily="18" charset="0"/>
            </a:endParaRPr>
          </a:p>
          <a:p>
            <a:pPr indent="269875" algn="just">
              <a:lnSpc>
                <a:spcPts val="1660"/>
              </a:lnSpc>
              <a:spcAft>
                <a:spcPts val="0"/>
              </a:spcAft>
            </a:pPr>
            <a:r>
              <a:rPr lang="en-US" altLang="zh-CN" dirty="0">
                <a:solidFill>
                  <a:schemeClr val="bg1"/>
                </a:solidFill>
                <a:latin typeface="楷体" panose="02010609060101010101" pitchFamily="49" charset="-122"/>
                <a:ea typeface="宋体" panose="02010600030101010101" pitchFamily="2" charset="-122"/>
                <a:cs typeface="Times New Roman" panose="02020603050405020304" pitchFamily="18" charset="0"/>
              </a:rPr>
              <a:t>1.</a:t>
            </a: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教师观察到幼儿对于磁铁十分感兴趣，就在活动区域投放了一定数量的磁铁，同时又投放了一些钉有订书钉的纸以及其他的铁质物件，让幼儿尝试用磁铁吸这些纸和其他东西。</a:t>
            </a:r>
            <a:endParaRPr lang="zh-CN" altLang="zh-CN" dirty="0">
              <a:solidFill>
                <a:schemeClr val="bg1"/>
              </a:solidFill>
              <a:latin typeface="Calibri" panose="020F0502020204030204" charset="0"/>
              <a:ea typeface="宋体" panose="02010600030101010101" pitchFamily="2" charset="-122"/>
              <a:cs typeface="Times New Roman" panose="02020603050405020304" pitchFamily="18" charset="0"/>
            </a:endParaRPr>
          </a:p>
          <a:p>
            <a:pPr indent="269875" algn="just">
              <a:lnSpc>
                <a:spcPts val="1660"/>
              </a:lnSpc>
              <a:spcAft>
                <a:spcPts val="0"/>
              </a:spcAft>
            </a:pPr>
            <a:r>
              <a:rPr lang="en-US" altLang="zh-CN" dirty="0">
                <a:solidFill>
                  <a:schemeClr val="bg1"/>
                </a:solidFill>
                <a:latin typeface="楷体" panose="02010609060101010101" pitchFamily="49" charset="-122"/>
                <a:ea typeface="宋体" panose="02010600030101010101" pitchFamily="2" charset="-122"/>
                <a:cs typeface="Times New Roman" panose="02020603050405020304" pitchFamily="18" charset="0"/>
              </a:rPr>
              <a:t>2.</a:t>
            </a: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教师引导幼儿拿着磁铁到处去找可供吸住的东西，并讲述自己的发现，即哪些物件是能被吸住的，哪些物件是不能被吸住的。</a:t>
            </a:r>
            <a:endParaRPr lang="zh-CN" altLang="zh-CN" dirty="0">
              <a:solidFill>
                <a:schemeClr val="bg1"/>
              </a:solidFill>
              <a:latin typeface="Calibri" panose="020F0502020204030204" charset="0"/>
              <a:ea typeface="宋体" panose="02010600030101010101" pitchFamily="2" charset="-122"/>
              <a:cs typeface="Times New Roman" panose="02020603050405020304" pitchFamily="18" charset="0"/>
            </a:endParaRPr>
          </a:p>
          <a:p>
            <a:pPr indent="269875" algn="just">
              <a:lnSpc>
                <a:spcPts val="1660"/>
              </a:lnSpc>
              <a:spcAft>
                <a:spcPts val="0"/>
              </a:spcAft>
            </a:pPr>
            <a:r>
              <a:rPr lang="en-US" altLang="zh-CN" dirty="0">
                <a:solidFill>
                  <a:schemeClr val="bg1"/>
                </a:solidFill>
                <a:latin typeface="楷体" panose="02010609060101010101" pitchFamily="49" charset="-122"/>
                <a:ea typeface="宋体" panose="02010600030101010101" pitchFamily="2" charset="-122"/>
                <a:cs typeface="Times New Roman" panose="02020603050405020304" pitchFamily="18" charset="0"/>
              </a:rPr>
              <a:t>3.</a:t>
            </a: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教师为幼儿提供记录纸，启发幼儿用符号分别记下可以（或不可以）被磁铁吸住的物体。</a:t>
            </a:r>
            <a:endParaRPr lang="zh-CN" altLang="zh-CN" dirty="0">
              <a:solidFill>
                <a:schemeClr val="bg1"/>
              </a:solidFill>
              <a:latin typeface="Calibri" panose="020F0502020204030204" charset="0"/>
              <a:ea typeface="宋体" panose="02010600030101010101" pitchFamily="2" charset="-122"/>
              <a:cs typeface="Times New Roman" panose="02020603050405020304" pitchFamily="18" charset="0"/>
            </a:endParaRPr>
          </a:p>
          <a:p>
            <a:pPr indent="269875" algn="just">
              <a:lnSpc>
                <a:spcPts val="1660"/>
              </a:lnSpc>
              <a:spcAft>
                <a:spcPts val="0"/>
              </a:spcAft>
            </a:pPr>
            <a:r>
              <a:rPr lang="en-US" altLang="zh-CN" dirty="0">
                <a:solidFill>
                  <a:schemeClr val="bg1"/>
                </a:solidFill>
                <a:latin typeface="楷体" panose="02010609060101010101" pitchFamily="49" charset="-122"/>
                <a:ea typeface="宋体" panose="02010600030101010101" pitchFamily="2" charset="-122"/>
                <a:cs typeface="Times New Roman" panose="02020603050405020304" pitchFamily="18" charset="0"/>
              </a:rPr>
              <a:t>4.</a:t>
            </a: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在幼儿积累了相当的经验以后，教师利用幼儿的记录开展集体教学活动，引导幼儿对记录进行归纳。经过反复比较，让幼儿逐步悟出只有含铁的物体才能被磁铁吸住的道理。</a:t>
            </a:r>
            <a:endParaRPr lang="zh-CN" altLang="zh-CN" dirty="0">
              <a:solidFill>
                <a:schemeClr val="bg1"/>
              </a:solidFill>
              <a:latin typeface="Calibri" panose="020F0502020204030204" charset="0"/>
              <a:ea typeface="宋体" panose="02010600030101010101" pitchFamily="2" charset="-122"/>
              <a:cs typeface="Times New Roman" panose="02020603050405020304" pitchFamily="18" charset="0"/>
            </a:endParaRPr>
          </a:p>
          <a:p>
            <a:pPr indent="269875" algn="just">
              <a:lnSpc>
                <a:spcPts val="1660"/>
              </a:lnSpc>
              <a:spcAft>
                <a:spcPts val="0"/>
              </a:spcAft>
            </a:pPr>
            <a:r>
              <a:rPr lang="en-US" altLang="zh-CN" dirty="0">
                <a:solidFill>
                  <a:schemeClr val="bg1"/>
                </a:solidFill>
                <a:latin typeface="楷体" panose="02010609060101010101" pitchFamily="49" charset="-122"/>
                <a:ea typeface="宋体" panose="02010600030101010101" pitchFamily="2" charset="-122"/>
                <a:cs typeface="Times New Roman" panose="02020603050405020304" pitchFamily="18" charset="0"/>
              </a:rPr>
              <a:t>5.</a:t>
            </a: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开展各项利用磁铁的游戏活动，如钓鱼、移动磁铁走棋、磁性积木等。</a:t>
            </a:r>
            <a:endParaRPr lang="zh-CN" altLang="zh-CN" dirty="0">
              <a:solidFill>
                <a:schemeClr val="bg1"/>
              </a:solidFill>
              <a:latin typeface="Calibri" panose="020F0502020204030204" charset="0"/>
              <a:ea typeface="宋体" panose="02010600030101010101" pitchFamily="2" charset="-122"/>
              <a:cs typeface="Times New Roman" panose="02020603050405020304" pitchFamily="18" charset="0"/>
            </a:endParaRPr>
          </a:p>
          <a:p>
            <a:pPr indent="269875" algn="just">
              <a:lnSpc>
                <a:spcPts val="1660"/>
              </a:lnSpc>
              <a:spcAft>
                <a:spcPts val="0"/>
              </a:spcAft>
            </a:pPr>
            <a:r>
              <a:rPr lang="en-US" altLang="zh-CN" dirty="0">
                <a:solidFill>
                  <a:schemeClr val="bg1"/>
                </a:solidFill>
                <a:latin typeface="楷体" panose="02010609060101010101" pitchFamily="49" charset="-122"/>
                <a:ea typeface="宋体" panose="02010600030101010101" pitchFamily="2" charset="-122"/>
                <a:cs typeface="Times New Roman" panose="02020603050405020304" pitchFamily="18" charset="0"/>
              </a:rPr>
              <a:t>6.</a:t>
            </a: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可让部分对磁铁感兴趣的幼儿继续谈论更多的相关话题，如什么是磁性、磁铁的正负极等，教师适时地参与幼儿的讨论，提供一定的材料，满足他们的探索需要。</a:t>
            </a:r>
            <a:endParaRPr lang="zh-CN" altLang="zh-CN" dirty="0">
              <a:solidFill>
                <a:schemeClr val="bg1"/>
              </a:solidFill>
              <a:latin typeface="Calibri" panose="020F0502020204030204" charset="0"/>
              <a:ea typeface="宋体" panose="02010600030101010101" pitchFamily="2" charset="-122"/>
              <a:cs typeface="Times New Roman" panose="02020603050405020304" pitchFamily="18" charset="0"/>
            </a:endParaRPr>
          </a:p>
        </p:txBody>
      </p:sp>
      <p:sp>
        <p:nvSpPr>
          <p:cNvPr id="6" name="文本框 5"/>
          <p:cNvSpPr txBox="1"/>
          <p:nvPr/>
        </p:nvSpPr>
        <p:spPr>
          <a:xfrm>
            <a:off x="513708" y="4372534"/>
            <a:ext cx="11198831" cy="1200329"/>
          </a:xfrm>
          <a:prstGeom prst="rect">
            <a:avLst/>
          </a:prstGeom>
          <a:noFill/>
        </p:spPr>
        <p:txBody>
          <a:bodyPr wrap="square" rtlCol="0">
            <a:spAutoFit/>
          </a:bodyPr>
          <a:lstStyle/>
          <a:p>
            <a:pPr indent="457200"/>
            <a:r>
              <a:rPr lang="zh-CN" altLang="zh-CN" dirty="0"/>
              <a:t>以上这两个案例都是游戏与教学插入式结合的教学案例，第一个“蜡染”案例是在教学活动中插入游戏活动的案例，游戏作为教学活动的延伸活动，幼儿可以通过游戏，将刚刚学到的知识与技能运用到实际情境中。第二个案例中，教师将活动区的材料投射作为幼儿游戏的材料，幼儿一段时间的自主探索游戏是教师教学活动的先导，当幼儿具有一定程度的磁铁知识后，教师就顺理成章的展开了磁体的教学活动。</a:t>
            </a:r>
            <a:endParaRPr lang="zh-CN" altLang="zh-CN"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05435" y="683833"/>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dirty="0">
                <a:solidFill>
                  <a:schemeClr val="tx1">
                    <a:lumMod val="85000"/>
                    <a:lumOff val="15000"/>
                  </a:schemeClr>
                </a:solidFill>
              </a:rPr>
              <a:t>（三）游戏与课程紧密融合</a:t>
            </a:r>
            <a:endParaRPr lang="zh-CN" altLang="en-US" sz="3200" dirty="0">
              <a:solidFill>
                <a:schemeClr val="tx1">
                  <a:lumMod val="85000"/>
                  <a:lumOff val="15000"/>
                </a:schemeClr>
              </a:solidFill>
            </a:endParaRPr>
          </a:p>
        </p:txBody>
      </p:sp>
      <p:sp>
        <p:nvSpPr>
          <p:cNvPr id="4" name="矩形: 圆角 3"/>
          <p:cNvSpPr/>
          <p:nvPr/>
        </p:nvSpPr>
        <p:spPr>
          <a:xfrm>
            <a:off x="305435" y="1324486"/>
            <a:ext cx="11581130" cy="4849681"/>
          </a:xfrm>
          <a:prstGeom prst="round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305435" y="1515294"/>
            <a:ext cx="11581130" cy="4236416"/>
          </a:xfrm>
          <a:prstGeom prst="rect">
            <a:avLst/>
          </a:prstGeom>
        </p:spPr>
        <p:txBody>
          <a:bodyPr wrap="square">
            <a:spAutoFit/>
          </a:bodyPr>
          <a:lstStyle/>
          <a:p>
            <a:pPr indent="269875" algn="just">
              <a:lnSpc>
                <a:spcPts val="1660"/>
              </a:lnSpc>
              <a:spcAft>
                <a:spcPts val="0"/>
              </a:spcAft>
            </a:pP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二、自主性游戏与主题教育活动的融合</a:t>
            </a:r>
            <a:endParaRPr lang="zh-CN" altLang="zh-CN" dirty="0">
              <a:solidFill>
                <a:schemeClr val="bg1"/>
              </a:solidFill>
              <a:latin typeface="Calibri" panose="020F0502020204030204" charset="0"/>
              <a:ea typeface="宋体" panose="02010600030101010101" pitchFamily="2" charset="-122"/>
              <a:cs typeface="Times New Roman" panose="02020603050405020304" pitchFamily="18" charset="0"/>
            </a:endParaRPr>
          </a:p>
          <a:p>
            <a:pPr indent="269875" algn="just">
              <a:lnSpc>
                <a:spcPts val="1660"/>
              </a:lnSpc>
              <a:spcAft>
                <a:spcPts val="0"/>
              </a:spcAft>
            </a:pP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缘于对课程整合的思考，我们设想</a:t>
            </a:r>
            <a:r>
              <a:rPr lang="en-US" altLang="zh-CN" dirty="0">
                <a:solidFill>
                  <a:schemeClr val="bg1"/>
                </a:solidFill>
                <a:latin typeface="Calibri" panose="020F0502020204030204" charset="0"/>
                <a:ea typeface="楷体" panose="02010609060101010101" pitchFamily="49" charset="-122"/>
                <a:cs typeface="Times New Roman" panose="02020603050405020304" pitchFamily="18" charset="0"/>
              </a:rPr>
              <a:t>:</a:t>
            </a: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主题活动开展的过程能否就是一个主题游戏开展的过程呢？通过实践，我们发现这不仅是可行的，而且是合理的。</a:t>
            </a:r>
            <a:endParaRPr lang="zh-CN" altLang="zh-CN" dirty="0">
              <a:solidFill>
                <a:schemeClr val="bg1"/>
              </a:solidFill>
              <a:latin typeface="Calibri" panose="020F0502020204030204" charset="0"/>
              <a:ea typeface="宋体" panose="02010600030101010101" pitchFamily="2" charset="-122"/>
              <a:cs typeface="Times New Roman" panose="02020603050405020304" pitchFamily="18" charset="0"/>
            </a:endParaRPr>
          </a:p>
          <a:p>
            <a:pPr indent="269875" algn="just">
              <a:lnSpc>
                <a:spcPts val="1660"/>
              </a:lnSpc>
              <a:spcAft>
                <a:spcPts val="0"/>
              </a:spcAft>
            </a:pP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一个春日的早晨，几个孩子聚在一起看栋栋带来的奥特曼</a:t>
            </a:r>
            <a:r>
              <a:rPr lang="en-US" altLang="zh-CN" dirty="0">
                <a:solidFill>
                  <a:schemeClr val="bg1"/>
                </a:solidFill>
                <a:latin typeface="Calibri" panose="020F0502020204030204" charset="0"/>
                <a:ea typeface="楷体" panose="02010609060101010101" pitchFamily="49" charset="-122"/>
                <a:cs typeface="Times New Roman" panose="02020603050405020304" pitchFamily="18" charset="0"/>
              </a:rPr>
              <a:t>VCD</a:t>
            </a: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碟片。晨晨说</a:t>
            </a:r>
            <a:r>
              <a:rPr lang="en-US" altLang="zh-CN" dirty="0">
                <a:solidFill>
                  <a:schemeClr val="bg1"/>
                </a:solidFill>
                <a:latin typeface="Calibri" panose="020F0502020204030204" charset="0"/>
                <a:ea typeface="楷体" panose="02010609060101010101" pitchFamily="49" charset="-122"/>
                <a:cs typeface="Times New Roman" panose="02020603050405020304" pitchFamily="18" charset="0"/>
              </a:rPr>
              <a:t>:</a:t>
            </a: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“我家里也有奥特曼的片子。”霄霄说</a:t>
            </a:r>
            <a:r>
              <a:rPr lang="en-US" altLang="zh-CN" dirty="0">
                <a:solidFill>
                  <a:schemeClr val="bg1"/>
                </a:solidFill>
                <a:latin typeface="Calibri" panose="020F0502020204030204" charset="0"/>
                <a:ea typeface="楷体" panose="02010609060101010101" pitchFamily="49" charset="-122"/>
                <a:cs typeface="Times New Roman" panose="02020603050405020304" pitchFamily="18" charset="0"/>
              </a:rPr>
              <a:t>:</a:t>
            </a: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“我家里还有恐龙的片子呢</a:t>
            </a:r>
            <a:r>
              <a:rPr lang="en-US" altLang="zh-CN" dirty="0">
                <a:solidFill>
                  <a:schemeClr val="bg1"/>
                </a:solidFill>
                <a:latin typeface="Calibri" panose="020F0502020204030204" charset="0"/>
                <a:ea typeface="楷体" panose="02010609060101010101" pitchFamily="49" charset="-122"/>
                <a:cs typeface="Times New Roman" panose="02020603050405020304" pitchFamily="18" charset="0"/>
              </a:rPr>
              <a:t>!</a:t>
            </a: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”孩子们开始讨论起动画片来。何不就动画片开展一个主题活动呢？我们引导孩子们展开了讨论</a:t>
            </a:r>
            <a:r>
              <a:rPr lang="en-US" altLang="zh-CN" dirty="0">
                <a:solidFill>
                  <a:schemeClr val="bg1"/>
                </a:solidFill>
                <a:latin typeface="Calibri" panose="020F0502020204030204" charset="0"/>
                <a:ea typeface="楷体" panose="02010609060101010101" pitchFamily="49" charset="-122"/>
                <a:cs typeface="Times New Roman" panose="02020603050405020304" pitchFamily="18" charset="0"/>
              </a:rPr>
              <a:t>:</a:t>
            </a: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你看过哪些动画片？最喜欢哪一部动画片？动画片是从哪里来的？等等。孩子们各抒已见，很快形成了一个问题中心一动画片是怎样做出来的？有什么办法可以知道呢？在短暂的停顿之后，孩子们想出了一个令人意想不到的好办法</a:t>
            </a:r>
            <a:r>
              <a:rPr lang="en-US" altLang="zh-CN" dirty="0">
                <a:solidFill>
                  <a:schemeClr val="bg1"/>
                </a:solidFill>
                <a:latin typeface="Calibri" panose="020F0502020204030204" charset="0"/>
                <a:ea typeface="楷体" panose="02010609060101010101" pitchFamily="49" charset="-122"/>
                <a:cs typeface="Times New Roman" panose="02020603050405020304" pitchFamily="18" charset="0"/>
              </a:rPr>
              <a:t>:</a:t>
            </a: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到音像店找老板问问动画片是从哪里进货的，不就找到动画片制作的地方了吗？</a:t>
            </a:r>
            <a:endParaRPr lang="zh-CN" altLang="zh-CN" dirty="0">
              <a:solidFill>
                <a:schemeClr val="bg1"/>
              </a:solidFill>
              <a:latin typeface="Calibri" panose="020F0502020204030204" charset="0"/>
              <a:ea typeface="宋体" panose="02010600030101010101" pitchFamily="2" charset="-122"/>
              <a:cs typeface="Times New Roman" panose="02020603050405020304" pitchFamily="18" charset="0"/>
            </a:endParaRPr>
          </a:p>
          <a:p>
            <a:pPr indent="269875" algn="just">
              <a:lnSpc>
                <a:spcPts val="1660"/>
              </a:lnSpc>
              <a:spcAft>
                <a:spcPts val="0"/>
              </a:spcAft>
            </a:pP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孩子们来到了附近的音像店，兴奋地寻找着自己熟悉的片子，还向老板询问了他们关心的问题。在音像店老板的支持下，我们来到了动画制作公司参观。在这里，孩子们知道了动画制作需要原画部、背景部、场景部、动画部等许多部门的合作，还了解了拓印、上色、描线等具体的制作工序。动画公司的叔叔阿姨还送给他们许多色彩鲜艳的动画稿纸，这可把孩子们乐坏了。回到幼儿园，所有的孩子都兴致勃勃地想自己制作动画片。于是，我们提供了拓印纸、动画稿纸、夹子、铅笔等材料，孩子们有的印动物形象，有的描轮廓图，有的上色，全然沉浸在“开动画公司”的喜悦中。孩子们对《跳跳虎搬家》中的跳跳虎最感兴趣，提出要表演这个动画片，他们需要头饰、跳跳虎的房子、小驴车、背景、家具、礼物等。于是，大家商量用纸盒做砖块搭跳跳虎的家，用材料箱做小驴车，用布做小动物的服饰</a:t>
            </a:r>
            <a:r>
              <a:rPr lang="en-US" altLang="zh-CN" dirty="0">
                <a:solidFill>
                  <a:schemeClr val="bg1"/>
                </a:solidFill>
                <a:latin typeface="Calibri" panose="020F0502020204030204" charset="0"/>
                <a:ea typeface="楷体" panose="02010609060101010101" pitchFamily="49" charset="-122"/>
                <a:cs typeface="Times New Roman" panose="02020603050405020304" pitchFamily="18" charset="0"/>
              </a:rPr>
              <a:t>....</a:t>
            </a: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大家分工合作，一部稚拙可爱的童话剧真的上演了。</a:t>
            </a:r>
            <a:endParaRPr lang="zh-CN" altLang="zh-CN" dirty="0">
              <a:solidFill>
                <a:schemeClr val="bg1"/>
              </a:solidFill>
              <a:latin typeface="Calibri" panose="020F0502020204030204" charset="0"/>
              <a:ea typeface="宋体" panose="02010600030101010101" pitchFamily="2" charset="-122"/>
              <a:cs typeface="Times New Roman" panose="02020603050405020304" pitchFamily="18" charset="0"/>
            </a:endParaRPr>
          </a:p>
          <a:p>
            <a:pPr indent="269875" algn="just">
              <a:lnSpc>
                <a:spcPts val="1660"/>
              </a:lnSpc>
              <a:spcAft>
                <a:spcPts val="0"/>
              </a:spcAft>
            </a:pP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后来我们还进行了类似的主题活动，如“好玩的气球”、“有趣的玩水游戏”等。回顾这些活动，我们发现无法分清哪些活动属于主题活动，哪些活动属于游戏。显然，游戏已和整个主题活动的进展紧密结合在一起，从中孩子们快乐着并发展着。</a:t>
            </a:r>
            <a:endParaRPr lang="zh-CN" altLang="zh-CN" dirty="0">
              <a:solidFill>
                <a:schemeClr val="bg1"/>
              </a:solidFill>
              <a:latin typeface="Calibri" panose="020F0502020204030204" charset="0"/>
              <a:ea typeface="宋体" panose="02010600030101010101" pitchFamily="2"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05435" y="683833"/>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dirty="0">
                <a:solidFill>
                  <a:schemeClr val="tx1">
                    <a:lumMod val="85000"/>
                    <a:lumOff val="15000"/>
                  </a:schemeClr>
                </a:solidFill>
              </a:rPr>
              <a:t>（三）游戏与课程紧密融合</a:t>
            </a:r>
            <a:endParaRPr lang="zh-CN" altLang="en-US" sz="3200" dirty="0">
              <a:solidFill>
                <a:schemeClr val="tx1">
                  <a:lumMod val="85000"/>
                  <a:lumOff val="15000"/>
                </a:schemeClr>
              </a:solidFill>
            </a:endParaRPr>
          </a:p>
        </p:txBody>
      </p:sp>
      <p:sp>
        <p:nvSpPr>
          <p:cNvPr id="3" name="矩形: 圆角 2"/>
          <p:cNvSpPr/>
          <p:nvPr/>
        </p:nvSpPr>
        <p:spPr>
          <a:xfrm>
            <a:off x="305435" y="2291829"/>
            <a:ext cx="11581130" cy="2274341"/>
          </a:xfrm>
          <a:prstGeom prst="round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305435" y="2291829"/>
            <a:ext cx="11581130" cy="2274341"/>
          </a:xfrm>
          <a:prstGeom prst="rect">
            <a:avLst/>
          </a:prstGeom>
        </p:spPr>
        <p:txBody>
          <a:bodyPr wrap="square">
            <a:spAutoFit/>
          </a:bodyPr>
          <a:lstStyle/>
          <a:p>
            <a:pPr indent="269875" algn="just">
              <a:lnSpc>
                <a:spcPts val="1660"/>
              </a:lnSpc>
              <a:spcAft>
                <a:spcPts val="0"/>
              </a:spcAft>
            </a:pP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三、自主性游戏与区城活动的融合</a:t>
            </a:r>
            <a:endParaRPr lang="zh-CN" altLang="zh-CN" dirty="0">
              <a:solidFill>
                <a:schemeClr val="bg1"/>
              </a:solidFill>
              <a:latin typeface="Calibri" panose="020F0502020204030204" charset="0"/>
              <a:ea typeface="宋体" panose="02010600030101010101" pitchFamily="2" charset="-122"/>
              <a:cs typeface="Times New Roman" panose="02020603050405020304" pitchFamily="18" charset="0"/>
            </a:endParaRPr>
          </a:p>
          <a:p>
            <a:pPr indent="269875" algn="just">
              <a:lnSpc>
                <a:spcPts val="1660"/>
              </a:lnSpc>
              <a:spcAft>
                <a:spcPts val="0"/>
              </a:spcAft>
            </a:pP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在实践过程中，我们发现区域活动比教学活动有更大的自由度和更强的针对性，它和自主性游戏很相似。怎样把自主性游戏与区域活动有机地融合起来呢？我们从墙饰入手，为儿童的游戏提供生活经验，启发并影响幼儿的游戏行为。如发现“娃娃家”的爸爸妈妈无所事事，我们便在“娃娃家”的墙上张贴妈妈给宝宝讲故事、爸爸看报纸等小图片来引发孩子的游戏行为</a:t>
            </a:r>
            <a:r>
              <a:rPr lang="en-US" altLang="zh-CN" dirty="0">
                <a:solidFill>
                  <a:schemeClr val="bg1"/>
                </a:solidFill>
                <a:latin typeface="Calibri" panose="020F0502020204030204" charset="0"/>
                <a:ea typeface="楷体" panose="02010609060101010101" pitchFamily="49" charset="-122"/>
                <a:cs typeface="Times New Roman" panose="02020603050405020304" pitchFamily="18" charset="0"/>
              </a:rPr>
              <a:t>;</a:t>
            </a: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发现孩子在结构区不会使用多种材料，我们就使用多种材料搭建各种造型，并把它们拍成照片贴在建构区的墙上，暗示幼儿模仿，进而创造</a:t>
            </a:r>
            <a:r>
              <a:rPr lang="en-US" altLang="zh-CN" dirty="0">
                <a:solidFill>
                  <a:schemeClr val="bg1"/>
                </a:solidFill>
                <a:latin typeface="Calibri" panose="020F0502020204030204" charset="0"/>
                <a:ea typeface="楷体" panose="02010609060101010101" pitchFamily="49" charset="-122"/>
                <a:cs typeface="Times New Roman" panose="02020603050405020304" pitchFamily="18" charset="0"/>
              </a:rPr>
              <a:t>;</a:t>
            </a: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在认知区，我们把有关交通规则、风景名胜等教育内容，设计成可数人同时参与的棋类游戏，孩子们的学习因游戏化而显得轻松愉快。</a:t>
            </a:r>
            <a:endParaRPr lang="zh-CN" altLang="zh-CN" dirty="0">
              <a:solidFill>
                <a:schemeClr val="bg1"/>
              </a:solidFill>
              <a:latin typeface="Calibri" panose="020F0502020204030204" charset="0"/>
              <a:ea typeface="宋体" panose="02010600030101010101" pitchFamily="2" charset="-122"/>
              <a:cs typeface="Times New Roman" panose="02020603050405020304" pitchFamily="18" charset="0"/>
            </a:endParaRPr>
          </a:p>
          <a:p>
            <a:pPr indent="269875" algn="just">
              <a:lnSpc>
                <a:spcPts val="1660"/>
              </a:lnSpc>
              <a:spcAft>
                <a:spcPts val="0"/>
              </a:spcAft>
            </a:pP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游戏与课程的融合是一个趋势。这符合幼儿认知发展的特征和需要，同时也满足了幼儿直觉形象思维的心理特点，幼儿的学习应该在生活中，而不是在课堂上</a:t>
            </a:r>
            <a:r>
              <a:rPr lang="en-US" altLang="zh-CN" dirty="0">
                <a:solidFill>
                  <a:schemeClr val="bg1"/>
                </a:solidFill>
                <a:latin typeface="Calibri" panose="020F0502020204030204" charset="0"/>
                <a:ea typeface="楷体" panose="02010609060101010101" pitchFamily="49" charset="-122"/>
                <a:cs typeface="Times New Roman" panose="02020603050405020304" pitchFamily="18" charset="0"/>
              </a:rPr>
              <a:t>;</a:t>
            </a:r>
            <a:r>
              <a:rPr lang="zh-CN" altLang="zh-CN" dirty="0">
                <a:solidFill>
                  <a:schemeClr val="bg1"/>
                </a:solidFill>
                <a:latin typeface="Calibri" panose="020F0502020204030204" charset="0"/>
                <a:ea typeface="楷体" panose="02010609060101010101" pitchFamily="49" charset="-122"/>
                <a:cs typeface="Times New Roman" panose="02020603050405020304" pitchFamily="18" charset="0"/>
              </a:rPr>
              <a:t>教师教学不是仅仅用游戏来激发幼儿被动学习的动机，而应该让幼儿在主动积极的学习中，与周围环境的交互作用中主动建构经验。</a:t>
            </a:r>
            <a:endParaRPr lang="zh-CN" altLang="zh-CN" dirty="0">
              <a:solidFill>
                <a:schemeClr val="bg1"/>
              </a:solidFill>
              <a:latin typeface="Calibri" panose="020F0502020204030204" charset="0"/>
              <a:ea typeface="宋体" panose="02010600030101010101" pitchFamily="2" charset="-122"/>
              <a:cs typeface="Times New Roman" panose="02020603050405020304" pitchFamily="18" charset="0"/>
            </a:endParaRPr>
          </a:p>
        </p:txBody>
      </p:sp>
      <p:pic>
        <p:nvPicPr>
          <p:cNvPr id="4" name="图片 3" descr="timgI78TG38V"/>
          <p:cNvPicPr>
            <a:picLocks noChangeAspect="1"/>
          </p:cNvPicPr>
          <p:nvPr/>
        </p:nvPicPr>
        <p:blipFill>
          <a:blip r:embed="rId1"/>
          <a:srcRect t="50649" b="9470"/>
          <a:stretch>
            <a:fillRect/>
          </a:stretch>
        </p:blipFill>
        <p:spPr>
          <a:xfrm>
            <a:off x="1628775" y="4675505"/>
            <a:ext cx="8935085" cy="16478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48285" y="307340"/>
            <a:ext cx="4580890" cy="640080"/>
            <a:chOff x="391" y="484"/>
            <a:chExt cx="7214" cy="1008"/>
          </a:xfrm>
        </p:grpSpPr>
        <p:sp>
          <p:nvSpPr>
            <p:cNvPr id="5" name="文本框 4"/>
            <p:cNvSpPr txBox="1"/>
            <p:nvPr/>
          </p:nvSpPr>
          <p:spPr>
            <a:xfrm>
              <a:off x="1653" y="484"/>
              <a:ext cx="5952" cy="10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rPr>
                <a:t>总结</a:t>
              </a:r>
              <a:endParaRPr lang="zh-CN" altLang="en-US" sz="3200">
                <a:solidFill>
                  <a:schemeClr val="tx1">
                    <a:lumMod val="85000"/>
                    <a:lumOff val="15000"/>
                  </a:schemeClr>
                </a:solidFill>
              </a:endParaRPr>
            </a:p>
          </p:txBody>
        </p:sp>
        <p:sp>
          <p:nvSpPr>
            <p:cNvPr id="4" name="矩形 3"/>
            <p:cNvSpPr/>
            <p:nvPr/>
          </p:nvSpPr>
          <p:spPr>
            <a:xfrm>
              <a:off x="391" y="803"/>
              <a:ext cx="1262" cy="31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 name="图片 1" descr="新媒体营销推广创意合辑9"/>
          <p:cNvPicPr>
            <a:picLocks noChangeAspect="1"/>
          </p:cNvPicPr>
          <p:nvPr/>
        </p:nvPicPr>
        <p:blipFill>
          <a:blip r:embed="rId1"/>
          <a:stretch>
            <a:fillRect/>
          </a:stretch>
        </p:blipFill>
        <p:spPr>
          <a:xfrm>
            <a:off x="1066800" y="2024380"/>
            <a:ext cx="10058400" cy="2808605"/>
          </a:xfrm>
          <a:prstGeom prst="rect">
            <a:avLst/>
          </a:prstGeom>
        </p:spPr>
      </p:pic>
    </p:spTree>
    <p:custDataLst>
      <p:tags r:id="rId2"/>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09600" y="363915"/>
            <a:ext cx="1828800" cy="584775"/>
          </a:xfrm>
          <a:prstGeom prst="rect">
            <a:avLst/>
          </a:prstGeom>
          <a:solidFill>
            <a:srgbClr val="56C0C1"/>
          </a:solidFill>
        </p:spPr>
        <p:txBody>
          <a:bodyPr wrap="square" rtlCol="0">
            <a:spAutoFit/>
          </a:bodyPr>
          <a:lstStyle/>
          <a:p>
            <a:r>
              <a:rPr lang="zh-CN" altLang="en-US" sz="3200" dirty="0">
                <a:solidFill>
                  <a:schemeClr val="bg1"/>
                </a:solidFill>
              </a:rPr>
              <a:t>本章小结</a:t>
            </a:r>
            <a:endParaRPr lang="zh-CN" altLang="zh-CN" sz="3200" dirty="0">
              <a:solidFill>
                <a:schemeClr val="bg1"/>
              </a:solidFill>
            </a:endParaRPr>
          </a:p>
        </p:txBody>
      </p:sp>
      <p:sp>
        <p:nvSpPr>
          <p:cNvPr id="3" name="文本框 2"/>
          <p:cNvSpPr txBox="1"/>
          <p:nvPr/>
        </p:nvSpPr>
        <p:spPr>
          <a:xfrm>
            <a:off x="1873321" y="1900838"/>
            <a:ext cx="8445357" cy="2031325"/>
          </a:xfrm>
          <a:prstGeom prst="rect">
            <a:avLst/>
          </a:prstGeom>
          <a:noFill/>
        </p:spPr>
        <p:txBody>
          <a:bodyPr wrap="square" rtlCol="0">
            <a:spAutoFit/>
          </a:bodyPr>
          <a:lstStyle/>
          <a:p>
            <a:pPr indent="457200"/>
            <a:r>
              <a:rPr lang="zh-CN" altLang="zh-CN" dirty="0">
                <a:latin typeface="楷体" panose="02010609060101010101" pitchFamily="49" charset="-122"/>
                <a:ea typeface="楷体" panose="02010609060101010101" pitchFamily="49" charset="-122"/>
              </a:rPr>
              <a:t>本章的主要任务是诠释游戏的定义、特点及类型，剖析游戏在幼儿园课程中的重要地位，阐述游戏与幼儿园课程相结合的思想与优势，并把游戏与幼儿园课程融合的模式与实践表现分别展示出来。</a:t>
            </a:r>
            <a:endParaRPr lang="zh-CN" altLang="zh-CN" dirty="0">
              <a:latin typeface="楷体" panose="02010609060101010101" pitchFamily="49" charset="-122"/>
              <a:ea typeface="楷体" panose="02010609060101010101" pitchFamily="49" charset="-122"/>
            </a:endParaRPr>
          </a:p>
          <a:p>
            <a:pPr indent="457200"/>
            <a:r>
              <a:rPr lang="zh-CN" altLang="zh-CN" dirty="0">
                <a:latin typeface="楷体" panose="02010609060101010101" pitchFamily="49" charset="-122"/>
                <a:ea typeface="楷体" panose="02010609060101010101" pitchFamily="49" charset="-122"/>
              </a:rPr>
              <a:t>了解游戏的定义和特点</a:t>
            </a:r>
            <a:r>
              <a:rPr lang="en-US" altLang="zh-CN" dirty="0">
                <a:latin typeface="楷体" panose="02010609060101010101" pitchFamily="49" charset="-122"/>
                <a:ea typeface="楷体" panose="02010609060101010101" pitchFamily="49" charset="-122"/>
              </a:rPr>
              <a:t>;</a:t>
            </a:r>
            <a:r>
              <a:rPr lang="zh-CN" altLang="zh-CN" dirty="0">
                <a:latin typeface="楷体" panose="02010609060101010101" pitchFamily="49" charset="-122"/>
                <a:ea typeface="楷体" panose="02010609060101010101" pitchFamily="49" charset="-122"/>
              </a:rPr>
              <a:t>理解游戏在幼儿园课程中的重要地位</a:t>
            </a:r>
            <a:r>
              <a:rPr lang="en-US" altLang="zh-CN" dirty="0">
                <a:latin typeface="楷体" panose="02010609060101010101" pitchFamily="49" charset="-122"/>
                <a:ea typeface="楷体" panose="02010609060101010101" pitchFamily="49" charset="-122"/>
              </a:rPr>
              <a:t>;</a:t>
            </a:r>
            <a:r>
              <a:rPr lang="zh-CN" altLang="zh-CN" dirty="0">
                <a:latin typeface="楷体" panose="02010609060101010101" pitchFamily="49" charset="-122"/>
                <a:ea typeface="楷体" panose="02010609060101010101" pitchFamily="49" charset="-122"/>
              </a:rPr>
              <a:t>明晰游戏与幼儿园课程相结合的思想，理解游戏与幼儿园课程相结合的优势，能根据案例判断出游戏与幼儿园课程融合的模式。</a:t>
            </a:r>
            <a:endParaRPr lang="zh-CN" altLang="zh-CN" dirty="0">
              <a:latin typeface="楷体" panose="02010609060101010101" pitchFamily="49" charset="-122"/>
              <a:ea typeface="楷体" panose="02010609060101010101" pitchFamily="49" charset="-122"/>
            </a:endParaRPr>
          </a:p>
          <a:p>
            <a:endParaRPr lang="zh-CN" altLang="en-US"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09600" y="363915"/>
            <a:ext cx="2724150" cy="584775"/>
          </a:xfrm>
          <a:prstGeom prst="rect">
            <a:avLst/>
          </a:prstGeom>
          <a:solidFill>
            <a:srgbClr val="56C0C1"/>
          </a:solidFill>
        </p:spPr>
        <p:txBody>
          <a:bodyPr wrap="square" rtlCol="0">
            <a:spAutoFit/>
          </a:bodyPr>
          <a:lstStyle/>
          <a:p>
            <a:r>
              <a:rPr lang="zh-CN" altLang="en-US" sz="3200" dirty="0">
                <a:solidFill>
                  <a:schemeClr val="bg1"/>
                </a:solidFill>
              </a:rPr>
              <a:t>理论知识巩固</a:t>
            </a:r>
            <a:endParaRPr lang="zh-CN" altLang="zh-CN" sz="3200" dirty="0">
              <a:solidFill>
                <a:schemeClr val="bg1"/>
              </a:solidFill>
            </a:endParaRPr>
          </a:p>
        </p:txBody>
      </p:sp>
      <p:sp>
        <p:nvSpPr>
          <p:cNvPr id="3" name="文本框 2"/>
          <p:cNvSpPr txBox="1"/>
          <p:nvPr/>
        </p:nvSpPr>
        <p:spPr>
          <a:xfrm>
            <a:off x="1971675" y="1997839"/>
            <a:ext cx="9391650" cy="2862322"/>
          </a:xfrm>
          <a:prstGeom prst="rect">
            <a:avLst/>
          </a:prstGeom>
          <a:noFill/>
        </p:spPr>
        <p:txBody>
          <a:bodyPr wrap="square" rtlCol="0">
            <a:spAutoFit/>
          </a:bodyPr>
          <a:lstStyle/>
          <a:p>
            <a:r>
              <a:rPr lang="zh-CN" altLang="zh-CN" dirty="0"/>
              <a:t>简答题：</a:t>
            </a:r>
            <a:endParaRPr lang="zh-CN" altLang="zh-CN" dirty="0"/>
          </a:p>
          <a:p>
            <a:pPr lvl="1"/>
            <a:r>
              <a:rPr lang="en-US" altLang="zh-CN" dirty="0"/>
              <a:t>1.</a:t>
            </a:r>
            <a:r>
              <a:rPr lang="zh-CN" altLang="zh-CN" dirty="0"/>
              <a:t>什么是游戏？</a:t>
            </a:r>
            <a:endParaRPr lang="zh-CN" altLang="zh-CN" dirty="0"/>
          </a:p>
          <a:p>
            <a:pPr lvl="1"/>
            <a:r>
              <a:rPr lang="en-US" altLang="zh-CN" dirty="0"/>
              <a:t>2.</a:t>
            </a:r>
            <a:r>
              <a:rPr lang="zh-CN" altLang="zh-CN" dirty="0"/>
              <a:t>游戏有哪些特点？</a:t>
            </a:r>
            <a:endParaRPr lang="zh-CN" altLang="zh-CN" dirty="0"/>
          </a:p>
          <a:p>
            <a:pPr lvl="1"/>
            <a:r>
              <a:rPr lang="en-US" altLang="zh-CN" dirty="0"/>
              <a:t>3.</a:t>
            </a:r>
            <a:r>
              <a:rPr lang="zh-CN" altLang="zh-CN" dirty="0"/>
              <a:t>游戏有哪些类型？你能每一类举一个例子吗？</a:t>
            </a:r>
            <a:endParaRPr lang="zh-CN" altLang="zh-CN" dirty="0"/>
          </a:p>
          <a:p>
            <a:r>
              <a:rPr lang="zh-CN" altLang="zh-CN" dirty="0"/>
              <a:t>论述题：</a:t>
            </a:r>
            <a:endParaRPr lang="zh-CN" altLang="zh-CN" dirty="0"/>
          </a:p>
          <a:p>
            <a:pPr lvl="0" indent="457200"/>
            <a:r>
              <a:rPr lang="en-US" altLang="zh-CN" dirty="0"/>
              <a:t>1.</a:t>
            </a:r>
            <a:r>
              <a:rPr lang="zh-CN" altLang="zh-CN" dirty="0"/>
              <a:t>请论述游戏对于学前儿童发展的作用。</a:t>
            </a:r>
            <a:endParaRPr lang="zh-CN" altLang="zh-CN" dirty="0"/>
          </a:p>
          <a:p>
            <a:pPr lvl="0" indent="457200"/>
            <a:r>
              <a:rPr lang="en-US" altLang="zh-CN" dirty="0"/>
              <a:t>2.</a:t>
            </a:r>
            <a:r>
              <a:rPr lang="zh-CN" altLang="zh-CN" dirty="0"/>
              <a:t>游戏在幼儿园中处于什么样的地位？我们怎样才能发挥游戏在幼儿园的地位。</a:t>
            </a:r>
            <a:endParaRPr lang="zh-CN" altLang="zh-CN" dirty="0"/>
          </a:p>
          <a:p>
            <a:pPr lvl="0" indent="457200"/>
            <a:r>
              <a:rPr lang="en-US" altLang="zh-CN" dirty="0"/>
              <a:t>3.</a:t>
            </a:r>
            <a:r>
              <a:rPr lang="zh-CN" altLang="zh-CN" dirty="0"/>
              <a:t>幼儿园为什么要以游戏为基本活动？</a:t>
            </a:r>
            <a:endParaRPr lang="zh-CN" altLang="zh-CN" dirty="0"/>
          </a:p>
          <a:p>
            <a:pPr lvl="0" indent="457200"/>
            <a:r>
              <a:rPr lang="en-US" altLang="zh-CN" dirty="0"/>
              <a:t>4.</a:t>
            </a:r>
            <a:r>
              <a:rPr lang="zh-CN" altLang="zh-CN" dirty="0"/>
              <a:t>游戏为什么能与幼儿园课程相结合？</a:t>
            </a:r>
            <a:endParaRPr lang="zh-CN" altLang="zh-CN" dirty="0"/>
          </a:p>
          <a:p>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569585" y="2942637"/>
            <a:ext cx="4702820" cy="973862"/>
            <a:chOff x="8542" y="5984"/>
            <a:chExt cx="7635" cy="645"/>
          </a:xfrm>
        </p:grpSpPr>
        <p:sp>
          <p:nvSpPr>
            <p:cNvPr id="26" name="矩形: 圆角 25"/>
            <p:cNvSpPr/>
            <p:nvPr/>
          </p:nvSpPr>
          <p:spPr>
            <a:xfrm>
              <a:off x="8542" y="5984"/>
              <a:ext cx="7635" cy="64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9288" y="6143"/>
              <a:ext cx="6141" cy="326"/>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1.1  </a:t>
              </a:r>
              <a:r>
                <a:rPr lang="zh-CN" altLang="en-US" sz="3200" b="1" noProof="1">
                  <a:solidFill>
                    <a:schemeClr val="bg1"/>
                  </a:solidFill>
                  <a:latin typeface="微软雅黑 Light" panose="020B0502040204020203" pitchFamily="34" charset="-122"/>
                  <a:ea typeface="微软雅黑 Light" panose="020B0502040204020203" pitchFamily="34" charset="-122"/>
                  <a:sym typeface="微软雅黑" panose="020B0503020204020204" charset="-122"/>
                </a:rPr>
                <a:t>游戏的概念</a:t>
              </a:r>
              <a:endPar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5435" y="683833"/>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dirty="0">
                <a:solidFill>
                  <a:schemeClr val="tx1">
                    <a:lumMod val="85000"/>
                    <a:lumOff val="15000"/>
                  </a:schemeClr>
                </a:solidFill>
              </a:rPr>
              <a:t>定义</a:t>
            </a:r>
            <a:endParaRPr lang="zh-CN" altLang="en-US" sz="3200" dirty="0">
              <a:solidFill>
                <a:schemeClr val="tx1">
                  <a:lumMod val="85000"/>
                  <a:lumOff val="15000"/>
                </a:schemeClr>
              </a:solidFill>
            </a:endParaRPr>
          </a:p>
        </p:txBody>
      </p:sp>
      <p:sp>
        <p:nvSpPr>
          <p:cNvPr id="3" name="文本框 2"/>
          <p:cNvSpPr txBox="1"/>
          <p:nvPr/>
        </p:nvSpPr>
        <p:spPr>
          <a:xfrm>
            <a:off x="1240155" y="2383790"/>
            <a:ext cx="756285" cy="368300"/>
          </a:xfrm>
          <a:prstGeom prst="rect">
            <a:avLst/>
          </a:prstGeom>
          <a:noFill/>
        </p:spPr>
        <p:txBody>
          <a:bodyPr wrap="square" rtlCol="0">
            <a:spAutoFit/>
          </a:bodyPr>
          <a:p>
            <a:r>
              <a:rPr lang="zh-CN" altLang="en-US"/>
              <a:t>定义</a:t>
            </a:r>
            <a:endParaRPr lang="zh-CN" altLang="en-US"/>
          </a:p>
        </p:txBody>
      </p:sp>
      <p:sp>
        <p:nvSpPr>
          <p:cNvPr id="6" name="左大括号 5"/>
          <p:cNvSpPr/>
          <p:nvPr/>
        </p:nvSpPr>
        <p:spPr>
          <a:xfrm>
            <a:off x="2158365" y="1937385"/>
            <a:ext cx="76200" cy="1261745"/>
          </a:xfrm>
          <a:prstGeom prst="leftBrace">
            <a:avLst/>
          </a:prstGeom>
          <a:ln>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7" name="文本框 6"/>
          <p:cNvSpPr txBox="1"/>
          <p:nvPr/>
        </p:nvSpPr>
        <p:spPr>
          <a:xfrm>
            <a:off x="2392680" y="1737995"/>
            <a:ext cx="2886710" cy="368300"/>
          </a:xfrm>
          <a:prstGeom prst="rect">
            <a:avLst/>
          </a:prstGeom>
          <a:noFill/>
        </p:spPr>
        <p:txBody>
          <a:bodyPr wrap="square" rtlCol="0" anchor="t">
            <a:spAutoFit/>
          </a:bodyPr>
          <a:p>
            <a:r>
              <a:rPr lang="zh-CN" altLang="en-US"/>
              <a:t>现代英语中“游戏”的定义</a:t>
            </a:r>
            <a:endParaRPr lang="zh-CN" altLang="en-US"/>
          </a:p>
        </p:txBody>
      </p:sp>
      <p:sp>
        <p:nvSpPr>
          <p:cNvPr id="8" name="文本框 7"/>
          <p:cNvSpPr txBox="1"/>
          <p:nvPr/>
        </p:nvSpPr>
        <p:spPr>
          <a:xfrm>
            <a:off x="2323465" y="2996565"/>
            <a:ext cx="6981825" cy="922020"/>
          </a:xfrm>
          <a:prstGeom prst="rect">
            <a:avLst/>
          </a:prstGeom>
          <a:noFill/>
        </p:spPr>
        <p:txBody>
          <a:bodyPr wrap="square" rtlCol="0" anchor="t">
            <a:spAutoFit/>
          </a:bodyPr>
          <a:p>
            <a:r>
              <a:rPr lang="zh-CN" altLang="en-US"/>
              <a:t>我国学者对游戏的定义：我国学者普遍认为，游戏是一种具有内在动机的、儿童自由选择的、以过程为定向的快乐的行为，是儿童天生的活动。</a:t>
            </a:r>
            <a:endParaRPr lang="zh-CN" altLang="en-US"/>
          </a:p>
        </p:txBody>
      </p:sp>
      <p:sp>
        <p:nvSpPr>
          <p:cNvPr id="9" name="左大括号 8"/>
          <p:cNvSpPr/>
          <p:nvPr/>
        </p:nvSpPr>
        <p:spPr>
          <a:xfrm>
            <a:off x="5166995" y="1424305"/>
            <a:ext cx="76200" cy="995680"/>
          </a:xfrm>
          <a:prstGeom prst="leftBrace">
            <a:avLst/>
          </a:prstGeom>
          <a:ln>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10" name="文本框 9"/>
          <p:cNvSpPr txBox="1"/>
          <p:nvPr/>
        </p:nvSpPr>
        <p:spPr>
          <a:xfrm>
            <a:off x="5243195" y="1212215"/>
            <a:ext cx="3185160" cy="368300"/>
          </a:xfrm>
          <a:prstGeom prst="rect">
            <a:avLst/>
          </a:prstGeom>
          <a:noFill/>
        </p:spPr>
        <p:txBody>
          <a:bodyPr wrap="square" rtlCol="0" anchor="t">
            <a:spAutoFit/>
          </a:bodyPr>
          <a:p>
            <a:r>
              <a:rPr lang="zh-CN" altLang="en-US"/>
              <a:t>game"主要指“有规则的游戏”</a:t>
            </a:r>
            <a:endParaRPr lang="zh-CN" altLang="en-US"/>
          </a:p>
        </p:txBody>
      </p:sp>
      <p:sp>
        <p:nvSpPr>
          <p:cNvPr id="11" name="文本框 10"/>
          <p:cNvSpPr txBox="1"/>
          <p:nvPr/>
        </p:nvSpPr>
        <p:spPr>
          <a:xfrm>
            <a:off x="5279390" y="2211705"/>
            <a:ext cx="4187190" cy="368300"/>
          </a:xfrm>
          <a:prstGeom prst="rect">
            <a:avLst/>
          </a:prstGeom>
          <a:noFill/>
        </p:spPr>
        <p:txBody>
          <a:bodyPr wrap="square" rtlCol="0" anchor="t">
            <a:spAutoFit/>
          </a:bodyPr>
          <a:p>
            <a:r>
              <a:rPr lang="zh-CN" altLang="en-US"/>
              <a:t>“play”当名词用，作为一类行为的总称</a:t>
            </a:r>
            <a:endParaRPr lang="zh-CN" altLang="en-US"/>
          </a:p>
        </p:txBody>
      </p:sp>
      <p:pic>
        <p:nvPicPr>
          <p:cNvPr id="13" name="图片 12" descr="timg[3]"/>
          <p:cNvPicPr>
            <a:picLocks noChangeAspect="1"/>
          </p:cNvPicPr>
          <p:nvPr/>
        </p:nvPicPr>
        <p:blipFill>
          <a:blip r:embed="rId1"/>
          <a:srcRect l="-404" t="40736" r="404" b="16046"/>
          <a:stretch>
            <a:fillRect/>
          </a:stretch>
        </p:blipFill>
        <p:spPr>
          <a:xfrm>
            <a:off x="1066800" y="4200525"/>
            <a:ext cx="10058400" cy="2057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05435" y="683833"/>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dirty="0">
                <a:solidFill>
                  <a:schemeClr val="tx1">
                    <a:lumMod val="85000"/>
                    <a:lumOff val="15000"/>
                  </a:schemeClr>
                </a:solidFill>
              </a:rPr>
              <a:t>阅读卡片</a:t>
            </a:r>
            <a:endParaRPr lang="zh-CN" altLang="en-US" sz="3200" dirty="0">
              <a:solidFill>
                <a:schemeClr val="tx1">
                  <a:lumMod val="85000"/>
                  <a:lumOff val="15000"/>
                </a:schemeClr>
              </a:solidFill>
            </a:endParaRPr>
          </a:p>
        </p:txBody>
      </p:sp>
      <p:sp>
        <p:nvSpPr>
          <p:cNvPr id="4" name="文本框 3"/>
          <p:cNvSpPr txBox="1"/>
          <p:nvPr/>
        </p:nvSpPr>
        <p:spPr>
          <a:xfrm>
            <a:off x="487997" y="1324312"/>
            <a:ext cx="8810625" cy="5077460"/>
          </a:xfrm>
          <a:prstGeom prst="rect">
            <a:avLst/>
          </a:prstGeom>
          <a:noFill/>
        </p:spPr>
        <p:txBody>
          <a:bodyPr wrap="square" rtlCol="0">
            <a:spAutoFit/>
          </a:bodyPr>
          <a:lstStyle/>
          <a:p>
            <a:pPr indent="457200"/>
            <a:r>
              <a:rPr altLang="zh-CN" dirty="0"/>
              <a:t>六种解释游戏产生原因的传统游戏理论</a:t>
            </a:r>
            <a:endParaRPr altLang="zh-CN" dirty="0"/>
          </a:p>
          <a:p>
            <a:pPr indent="457200"/>
            <a:r>
              <a:rPr altLang="zh-CN" dirty="0"/>
              <a:t>剩余精力说:德国思想家席勒(Schiller)认为动物在生活需要之外还有剩余精力，游戏就是动物剩余精力所进行的活动，在于从游戏得到快乐。英国思想家斯宾塞(Spencer)认为，身体健康的儿童除了维持正常的生活外，还有剩余精力，剩余精力的发泄就产生游戏。</a:t>
            </a:r>
            <a:endParaRPr altLang="zh-CN" dirty="0"/>
          </a:p>
          <a:p>
            <a:pPr indent="457200"/>
            <a:r>
              <a:rPr altLang="zh-CN" dirty="0"/>
              <a:t>松弛说:德国拉察鲁斯( M. Lazarus)、 裴茄克(Patrick)认为游戏不是发泄精力，而是在工作疲劳后恢复精力的一种方式，儿重在紧张的学习后为娱乐而游戏。</a:t>
            </a:r>
            <a:endParaRPr altLang="zh-CN" dirty="0"/>
          </a:p>
          <a:p>
            <a:pPr indent="457200"/>
            <a:r>
              <a:rPr altLang="zh-CN" dirty="0"/>
              <a:t>生活预备说:德国心理学家格罗斯(K .Gross)认为，游戏是本能的动作，高等动物生活条件复杂，幼小时必须经过训练才能适合生活的需要，游戏就是为将来的生活做准备。</a:t>
            </a:r>
            <a:endParaRPr altLang="zh-CN" dirty="0"/>
          </a:p>
          <a:p>
            <a:pPr indent="457200"/>
            <a:r>
              <a:rPr altLang="zh-CN" dirty="0"/>
              <a:t>生长说:美国阿普利登( Appleton)认为，游戏是幼小儿童能力发展的一种模式，游戏是生长的结果，是机体练习技能的一种手段。美国奇尔摩(Gil-more)认为游戏是练习生长的内驱力。</a:t>
            </a:r>
            <a:endParaRPr altLang="zh-CN" dirty="0"/>
          </a:p>
          <a:p>
            <a:pPr indent="457200"/>
            <a:r>
              <a:rPr altLang="zh-CN" dirty="0"/>
              <a:t>复演说:美国一心理学末霍尔(G.S.HalI)认为游戏是由个体再现祖先的动作和活动，游戏让个体摆脱原始的不必需的本能动作，为当代复杂的活动做准备。</a:t>
            </a:r>
            <a:endParaRPr altLang="zh-CN" dirty="0"/>
          </a:p>
          <a:p>
            <a:pPr indent="457200"/>
            <a:r>
              <a:rPr altLang="zh-CN" dirty="0"/>
              <a:t>成熟说:荷兰生物学家、心理学家博伊千介克(F.Buytendijk)认为，游戏是儿童操作某些物品以进行活动，不是单纯的一种机能，而是幼稚动力一般特点的表现。游戏不是本能，而是一般欲望的表现。</a:t>
            </a:r>
            <a:endParaRPr altLang="zh-CN" dirty="0"/>
          </a:p>
        </p:txBody>
      </p:sp>
      <p:pic>
        <p:nvPicPr>
          <p:cNvPr id="2" name="图片 1" descr="timg[1]"/>
          <p:cNvPicPr>
            <a:picLocks noChangeAspect="1"/>
          </p:cNvPicPr>
          <p:nvPr/>
        </p:nvPicPr>
        <p:blipFill>
          <a:blip r:embed="rId1"/>
          <a:srcRect r="77866"/>
          <a:stretch>
            <a:fillRect/>
          </a:stretch>
        </p:blipFill>
        <p:spPr>
          <a:xfrm>
            <a:off x="9357995" y="353060"/>
            <a:ext cx="2226310" cy="61518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569585" y="2942637"/>
            <a:ext cx="4702820" cy="973862"/>
            <a:chOff x="8542" y="5984"/>
            <a:chExt cx="7635" cy="645"/>
          </a:xfrm>
        </p:grpSpPr>
        <p:sp>
          <p:nvSpPr>
            <p:cNvPr id="26" name="矩形: 圆角 25"/>
            <p:cNvSpPr/>
            <p:nvPr/>
          </p:nvSpPr>
          <p:spPr>
            <a:xfrm>
              <a:off x="8542" y="5984"/>
              <a:ext cx="7635" cy="64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9288" y="6143"/>
              <a:ext cx="6141" cy="326"/>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1.2  </a:t>
              </a:r>
              <a:r>
                <a:rPr lang="zh-CN" altLang="en-US" sz="3200" b="1" noProof="1">
                  <a:solidFill>
                    <a:schemeClr val="bg1"/>
                  </a:solidFill>
                  <a:latin typeface="微软雅黑 Light" panose="020B0502040204020203" pitchFamily="34" charset="-122"/>
                  <a:ea typeface="微软雅黑 Light" panose="020B0502040204020203" pitchFamily="34" charset="-122"/>
                  <a:sym typeface="微软雅黑" panose="020B0503020204020204" charset="-122"/>
                </a:rPr>
                <a:t>游戏的特点</a:t>
              </a:r>
              <a:endPar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tags/tag1.xml><?xml version="1.0" encoding="utf-8"?>
<p:tagLst xmlns:p="http://schemas.openxmlformats.org/presentationml/2006/main">
  <p:tag name="KSO_WM_BEAUTIFY_FLAG" val="#wm#"/>
  <p:tag name="KSO_WM_TEMPLATE_CATEGORY" val="diagram"/>
  <p:tag name="KSO_WM_TEMPLATE_INDEX" val="20200420"/>
</p:tagLst>
</file>

<file path=ppt/tags/tag2.xml><?xml version="1.0" encoding="utf-8"?>
<p:tagLst xmlns:p="http://schemas.openxmlformats.org/presentationml/2006/main">
  <p:tag name="KSO_WM_BEAUTIFY_FLAG" val="#wm#"/>
  <p:tag name="KSO_WM_TEMPLATE_CATEGORY" val="diagram"/>
  <p:tag name="KSO_WM_TEMPLATE_INDEX" val="20200420"/>
</p:tagLst>
</file>

<file path=ppt/tags/tag3.xml><?xml version="1.0" encoding="utf-8"?>
<p:tagLst xmlns:p="http://schemas.openxmlformats.org/presentationml/2006/main">
  <p:tag name="KSO_WM_BEAUTIFY_FLAG" val="#wm#"/>
  <p:tag name="KSO_WM_TEMPLATE_CATEGORY" val="diagram"/>
  <p:tag name="KSO_WM_TEMPLATE_INDEX" val="20200420"/>
</p:tagLst>
</file>

<file path=ppt/tags/tag4.xml><?xml version="1.0" encoding="utf-8"?>
<p:tagLst xmlns:p="http://schemas.openxmlformats.org/presentationml/2006/main">
  <p:tag name="KSO_WM_BEAUTIFY_FLAG" val="#wm#"/>
  <p:tag name="KSO_WM_TEMPLATE_CATEGORY" val="diagram"/>
  <p:tag name="KSO_WM_TEMPLATE_INDEX" val="2020042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12951</Words>
  <Application>WPS 演示</Application>
  <PresentationFormat>宽屏</PresentationFormat>
  <Paragraphs>573</Paragraphs>
  <Slides>58</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58</vt:i4>
      </vt:variant>
    </vt:vector>
  </HeadingPairs>
  <TitlesOfParts>
    <vt:vector size="69" baseType="lpstr">
      <vt:lpstr>Arial</vt:lpstr>
      <vt:lpstr>宋体</vt:lpstr>
      <vt:lpstr>Wingdings</vt:lpstr>
      <vt:lpstr>微软雅黑 Light</vt:lpstr>
      <vt:lpstr>微软雅黑</vt:lpstr>
      <vt:lpstr>Arial Unicode MS</vt:lpstr>
      <vt:lpstr>等线</vt:lpstr>
      <vt:lpstr>Calibri</vt:lpstr>
      <vt:lpstr>楷体</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Pang P</dc:creator>
  <cp:lastModifiedBy>苑苑</cp:lastModifiedBy>
  <cp:revision>665</cp:revision>
  <dcterms:created xsi:type="dcterms:W3CDTF">2018-10-13T02:57:00Z</dcterms:created>
  <dcterms:modified xsi:type="dcterms:W3CDTF">2020-04-16T02:42:03Z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