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1088" r:id="rId3"/>
    <p:sldId id="1119" r:id="rId4"/>
    <p:sldId id="1121" r:id="rId5"/>
    <p:sldId id="1089" r:id="rId6"/>
    <p:sldId id="951" r:id="rId7"/>
    <p:sldId id="1123" r:id="rId8"/>
    <p:sldId id="1172" r:id="rId9"/>
    <p:sldId id="1124" r:id="rId10"/>
    <p:sldId id="1144" r:id="rId11"/>
    <p:sldId id="1145" r:id="rId12"/>
    <p:sldId id="1146" r:id="rId13"/>
    <p:sldId id="1173" r:id="rId14"/>
    <p:sldId id="1165" r:id="rId15"/>
    <p:sldId id="1166" r:id="rId16"/>
    <p:sldId id="1168" r:id="rId17"/>
    <p:sldId id="1169" r:id="rId18"/>
    <p:sldId id="1174" r:id="rId19"/>
    <p:sldId id="1170" r:id="rId20"/>
    <p:sldId id="1171" r:id="rId21"/>
    <p:sldId id="1175" r:id="rId22"/>
    <p:sldId id="1204" r:id="rId23"/>
    <p:sldId id="1205" r:id="rId24"/>
    <p:sldId id="1206" r:id="rId25"/>
    <p:sldId id="1207" r:id="rId26"/>
    <p:sldId id="1209" r:id="rId27"/>
    <p:sldId id="1211" r:id="rId28"/>
    <p:sldId id="1212" r:id="rId29"/>
    <p:sldId id="1214" r:id="rId30"/>
    <p:sldId id="1238" r:id="rId31"/>
    <p:sldId id="1216" r:id="rId33"/>
    <p:sldId id="1217" r:id="rId34"/>
    <p:sldId id="1239" r:id="rId35"/>
    <p:sldId id="1218" r:id="rId36"/>
    <p:sldId id="1235" r:id="rId37"/>
    <p:sldId id="1236" r:id="rId38"/>
    <p:sldId id="1240" r:id="rId39"/>
    <p:sldId id="1241" r:id="rId40"/>
    <p:sldId id="1242" r:id="rId41"/>
    <p:sldId id="1243" r:id="rId42"/>
    <p:sldId id="1244" r:id="rId43"/>
    <p:sldId id="1245" r:id="rId44"/>
    <p:sldId id="1247" r:id="rId45"/>
    <p:sldId id="1248" r:id="rId46"/>
    <p:sldId id="1249" r:id="rId47"/>
    <p:sldId id="1250" r:id="rId48"/>
    <p:sldId id="1251" r:id="rId49"/>
    <p:sldId id="1252" r:id="rId50"/>
    <p:sldId id="1253" r:id="rId51"/>
    <p:sldId id="1255" r:id="rId52"/>
    <p:sldId id="1256" r:id="rId53"/>
    <p:sldId id="1257" r:id="rId54"/>
    <p:sldId id="1258" r:id="rId55"/>
    <p:sldId id="1259" r:id="rId56"/>
    <p:sldId id="1260" r:id="rId57"/>
    <p:sldId id="1263" r:id="rId58"/>
    <p:sldId id="1264" r:id="rId59"/>
    <p:sldId id="1265" r:id="rId60"/>
    <p:sldId id="1267" r:id="rId61"/>
    <p:sldId id="1268" r:id="rId62"/>
    <p:sldId id="1284" r:id="rId63"/>
    <p:sldId id="1331" r:id="rId64"/>
    <p:sldId id="1332" r:id="rId65"/>
    <p:sldId id="1304" r:id="rId66"/>
    <p:sldId id="1305" r:id="rId67"/>
    <p:sldId id="1306" r:id="rId68"/>
    <p:sldId id="1307" r:id="rId69"/>
    <p:sldId id="1308" r:id="rId70"/>
    <p:sldId id="1327" r:id="rId71"/>
    <p:sldId id="1328" r:id="rId72"/>
    <p:sldId id="1329" r:id="rId73"/>
    <p:sldId id="1333" r:id="rId74"/>
    <p:sldId id="1330" r:id="rId75"/>
    <p:sldId id="1339" r:id="rId76"/>
    <p:sldId id="1334" r:id="rId77"/>
    <p:sldId id="1335" r:id="rId78"/>
    <p:sldId id="1337" r:id="rId79"/>
    <p:sldId id="1338" r:id="rId80"/>
    <p:sldId id="1341" r:id="rId81"/>
    <p:sldId id="1342" r:id="rId82"/>
    <p:sldId id="1343" r:id="rId83"/>
    <p:sldId id="1344" r:id="rId84"/>
    <p:sldId id="1346" r:id="rId85"/>
    <p:sldId id="1347" r:id="rId86"/>
    <p:sldId id="1348" r:id="rId87"/>
    <p:sldId id="1349" r:id="rId88"/>
    <p:sldId id="1350" r:id="rId89"/>
    <p:sldId id="1351" r:id="rId90"/>
    <p:sldId id="1352" r:id="rId91"/>
    <p:sldId id="1353" r:id="rId92"/>
    <p:sldId id="1354" r:id="rId93"/>
    <p:sldId id="1355" r:id="rId94"/>
    <p:sldId id="1356" r:id="rId9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C0C1"/>
    <a:srgbClr val="D8ECED"/>
    <a:srgbClr val="E8F1F2"/>
    <a:srgbClr val="F9F7F8"/>
    <a:srgbClr val="FDFDFD"/>
    <a:srgbClr val="80CEBC"/>
    <a:srgbClr val="70A8C8"/>
    <a:srgbClr val="F6BCBC"/>
    <a:srgbClr val="56AC9F"/>
    <a:srgbClr val="56BE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4" autoAdjust="0"/>
    <p:restoredTop sz="94660"/>
  </p:normalViewPr>
  <p:slideViewPr>
    <p:cSldViewPr snapToGrid="0">
      <p:cViewPr>
        <p:scale>
          <a:sx n="50" d="100"/>
          <a:sy n="50" d="100"/>
        </p:scale>
        <p:origin x="792" y="44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bleStyles" Target="tableStyles.xml"/><Relationship Id="rId97" Type="http://schemas.openxmlformats.org/officeDocument/2006/relationships/viewProps" Target="viewProps.xml"/><Relationship Id="rId96" Type="http://schemas.openxmlformats.org/officeDocument/2006/relationships/presProps" Target="presProps.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17" name="组合 16"/>
          <p:cNvGrpSpPr/>
          <p:nvPr userDrawn="1"/>
        </p:nvGrpSpPr>
        <p:grpSpPr>
          <a:xfrm>
            <a:off x="857250" y="923925"/>
            <a:ext cx="10477500" cy="5010150"/>
            <a:chOff x="857249" y="923925"/>
            <a:chExt cx="10477500" cy="5010150"/>
          </a:xfrm>
        </p:grpSpPr>
        <p:grpSp>
          <p:nvGrpSpPr>
            <p:cNvPr id="18" name="组合 17"/>
            <p:cNvGrpSpPr/>
            <p:nvPr/>
          </p:nvGrpSpPr>
          <p:grpSpPr>
            <a:xfrm>
              <a:off x="857249" y="923925"/>
              <a:ext cx="10477500" cy="5010150"/>
              <a:chOff x="857250" y="923925"/>
              <a:chExt cx="10477500" cy="5010150"/>
            </a:xfrm>
          </p:grpSpPr>
          <p:sp>
            <p:nvSpPr>
              <p:cNvPr id="33" name="矩形 32"/>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rotWithShape="1">
            <a:blip r:embed="rId2" cstate="print"/>
            <a:srcRect r="6166"/>
            <a:stretch>
              <a:fillRect/>
            </a:stretch>
          </p:blipFill>
          <p:spPr>
            <a:xfrm flipH="1" flipV="1">
              <a:off x="857249" y="1616633"/>
              <a:ext cx="3814186" cy="4186101"/>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4" name="组合 23"/>
          <p:cNvGrpSpPr/>
          <p:nvPr userDrawn="1"/>
        </p:nvGrpSpPr>
        <p:grpSpPr>
          <a:xfrm>
            <a:off x="857250" y="923925"/>
            <a:ext cx="10477500" cy="5010150"/>
            <a:chOff x="857250" y="923925"/>
            <a:chExt cx="10477500" cy="5010150"/>
          </a:xfrm>
        </p:grpSpPr>
        <p:sp>
          <p:nvSpPr>
            <p:cNvPr id="25" name="矩形 24"/>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18" name="矩形 17"/>
          <p:cNvSpPr/>
          <p:nvPr/>
        </p:nvSpPr>
        <p:spPr>
          <a:xfrm>
            <a:off x="257175" y="161925"/>
            <a:ext cx="11677650" cy="6534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257175" y="161925"/>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7175" y="6564736"/>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2.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AE439E-6623-4FB2-859A-0BBE1FBC6C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979CEC-D758-4C76-B695-C770E2E6EA24}" type="slidenum">
              <a:rPr lang="zh-CN" altLang="en-US" smtClean="0"/>
            </a:fld>
            <a:endParaRPr lang="zh-CN" altLang="en-US"/>
          </a:p>
        </p:txBody>
      </p:sp>
      <p:pic>
        <p:nvPicPr>
          <p:cNvPr id="7" name="图片 6"/>
          <p:cNvPicPr>
            <a:picLocks noChangeAspect="1"/>
          </p:cNvPicPr>
          <p:nvPr userDrawn="1"/>
        </p:nvPicPr>
        <p:blipFill>
          <a:blip r:embed="rId23"/>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22.xml"/><Relationship Id="rId1" Type="http://schemas.openxmlformats.org/officeDocument/2006/relationships/tags" Target="../tags/tag2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tags" Target="../tags/tag1.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836160" y="2929890"/>
            <a:ext cx="5496560" cy="1723390"/>
          </a:xfrm>
          <a:prstGeom prst="rect">
            <a:avLst/>
          </a:prstGeom>
          <a:noFill/>
        </p:spPr>
        <p:txBody>
          <a:bodyPr wrap="square" lIns="0" tIns="0" rIns="0" bIns="0" rtlCol="0">
            <a:spAutoFit/>
          </a:bodyPr>
          <a:lstStyle/>
          <a:p>
            <a:pPr algn="l">
              <a:defRPr/>
            </a:pPr>
            <a:r>
              <a:rPr lang="zh-CN" altLang="en-US" sz="4000">
                <a:solidFill>
                  <a:schemeClr val="tx1">
                    <a:lumMod val="85000"/>
                    <a:lumOff val="15000"/>
                  </a:schemeClr>
                </a:solidFill>
                <a:latin typeface="微软雅黑 Light" panose="020B0502040204020203" pitchFamily="34" charset="-122"/>
                <a:ea typeface="微软雅黑 Light" panose="020B0502040204020203" pitchFamily="34" charset="-122"/>
              </a:rPr>
              <a:t>第二章 </a:t>
            </a:r>
            <a:r>
              <a:rPr lang="zh-CN" altLang="en-US" sz="400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mn-ea"/>
              </a:rPr>
              <a:t>幼儿园课程编制</a:t>
            </a:r>
            <a:endParaRPr kumimoji="0" lang="zh-CN" altLang="en-US" sz="40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a:p>
            <a:pPr algn="l">
              <a:defRPr/>
            </a:pPr>
            <a:r>
              <a:rPr lang="zh-CN" altLang="en-US" sz="3200">
                <a:solidFill>
                  <a:schemeClr val="tx1">
                    <a:lumMod val="85000"/>
                    <a:lumOff val="15000"/>
                  </a:schemeClr>
                </a:solidFill>
                <a:latin typeface="微软雅黑 Light" panose="020B0502040204020203" pitchFamily="34" charset="-122"/>
                <a:ea typeface="微软雅黑 Light" panose="020B0502040204020203" pitchFamily="34" charset="-122"/>
              </a:rPr>
              <a:t> </a:t>
            </a:r>
            <a:r>
              <a:rPr lang="en-US" sz="7200">
                <a:solidFill>
                  <a:schemeClr val="tx1">
                    <a:lumMod val="85000"/>
                    <a:lumOff val="15000"/>
                  </a:schemeClr>
                </a:solidFill>
                <a:latin typeface="微软雅黑 Light" panose="020B0502040204020203" pitchFamily="34" charset="-122"/>
                <a:ea typeface="微软雅黑 Light" panose="020B0502040204020203" pitchFamily="34" charset="-122"/>
              </a:rPr>
              <a:t> </a:t>
            </a:r>
            <a:endParaRPr lang="en-US" sz="720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（二）目标模式的特点及对幼儿园课程编制的影响</a:t>
            </a:r>
            <a:endParaRPr lang="zh-CN" altLang="en-US" sz="3200">
              <a:solidFill>
                <a:schemeClr val="tx1">
                  <a:lumMod val="85000"/>
                  <a:lumOff val="15000"/>
                </a:schemeClr>
              </a:solidFill>
            </a:endParaRPr>
          </a:p>
        </p:txBody>
      </p:sp>
      <p:grpSp>
        <p:nvGrpSpPr>
          <p:cNvPr id="19" name="组合 18"/>
          <p:cNvGrpSpPr/>
          <p:nvPr/>
        </p:nvGrpSpPr>
        <p:grpSpPr>
          <a:xfrm>
            <a:off x="630555" y="1083310"/>
            <a:ext cx="10873740" cy="2674620"/>
            <a:chOff x="993" y="1706"/>
            <a:chExt cx="17124" cy="4212"/>
          </a:xfrm>
        </p:grpSpPr>
        <p:sp>
          <p:nvSpPr>
            <p:cNvPr id="7" name="文本框 6"/>
            <p:cNvSpPr txBox="1"/>
            <p:nvPr/>
          </p:nvSpPr>
          <p:spPr>
            <a:xfrm>
              <a:off x="993" y="1706"/>
              <a:ext cx="17125" cy="580"/>
            </a:xfrm>
            <a:prstGeom prst="rect">
              <a:avLst/>
            </a:prstGeom>
            <a:noFill/>
          </p:spPr>
          <p:txBody>
            <a:bodyPr wrap="square" rtlCol="0">
              <a:spAutoFit/>
            </a:bodyPr>
            <a:p>
              <a:r>
                <a:rPr lang="en-US" altLang="zh-CN"/>
                <a:t>1.</a:t>
              </a:r>
              <a:r>
                <a:rPr lang="zh-CN"/>
                <a:t>特点</a:t>
              </a:r>
              <a:endParaRPr lang="zh-CN"/>
            </a:p>
          </p:txBody>
        </p:sp>
        <p:grpSp>
          <p:nvGrpSpPr>
            <p:cNvPr id="11" name="组合 10"/>
            <p:cNvGrpSpPr/>
            <p:nvPr/>
          </p:nvGrpSpPr>
          <p:grpSpPr>
            <a:xfrm>
              <a:off x="1266" y="2286"/>
              <a:ext cx="15837" cy="3633"/>
              <a:chOff x="1393" y="2213"/>
              <a:chExt cx="14863" cy="3633"/>
            </a:xfrm>
          </p:grpSpPr>
          <p:sp>
            <p:nvSpPr>
              <p:cNvPr id="2" name="文本框 1"/>
              <p:cNvSpPr txBox="1"/>
              <p:nvPr/>
            </p:nvSpPr>
            <p:spPr>
              <a:xfrm>
                <a:off x="1393" y="3739"/>
                <a:ext cx="2036" cy="580"/>
              </a:xfrm>
              <a:prstGeom prst="rect">
                <a:avLst/>
              </a:prstGeom>
              <a:noFill/>
            </p:spPr>
            <p:txBody>
              <a:bodyPr wrap="square" rtlCol="0">
                <a:spAutoFit/>
              </a:bodyPr>
              <a:p>
                <a:r>
                  <a:rPr lang="zh-CN" altLang="en-US"/>
                  <a:t>目标模式</a:t>
                </a:r>
                <a:endParaRPr lang="zh-CN" altLang="en-US"/>
              </a:p>
            </p:txBody>
          </p:sp>
          <p:grpSp>
            <p:nvGrpSpPr>
              <p:cNvPr id="4" name="组合 3"/>
              <p:cNvGrpSpPr/>
              <p:nvPr/>
            </p:nvGrpSpPr>
            <p:grpSpPr>
              <a:xfrm rot="0">
                <a:off x="3590" y="2213"/>
                <a:ext cx="12666" cy="3633"/>
                <a:chOff x="3575" y="2212"/>
                <a:chExt cx="12666" cy="3633"/>
              </a:xfrm>
            </p:grpSpPr>
            <p:sp>
              <p:nvSpPr>
                <p:cNvPr id="3" name="左大括号 2"/>
                <p:cNvSpPr/>
                <p:nvPr/>
              </p:nvSpPr>
              <p:spPr>
                <a:xfrm>
                  <a:off x="3575" y="2286"/>
                  <a:ext cx="487" cy="3486"/>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4293" y="2212"/>
                  <a:ext cx="11948" cy="3633"/>
                </a:xfrm>
                <a:prstGeom prst="rect">
                  <a:avLst/>
                </a:prstGeom>
                <a:noFill/>
              </p:spPr>
              <p:txBody>
                <a:bodyPr wrap="square" rtlCol="0">
                  <a:spAutoFit/>
                </a:bodyPr>
                <a:p>
                  <a:r>
                    <a:rPr lang="zh-CN" altLang="en-US"/>
                    <a:t>①强调根据</a:t>
                  </a:r>
                  <a:r>
                    <a:rPr lang="zh-CN" altLang="en-US" b="1">
                      <a:solidFill>
                        <a:srgbClr val="FF0000"/>
                      </a:solidFill>
                    </a:rPr>
                    <a:t>预定的行为确定课程目标</a:t>
                  </a:r>
                  <a:r>
                    <a:rPr lang="zh-CN" altLang="en-US"/>
                    <a:t>，依据目标，设计课程学习过程，运用教育的力量，将行为</a:t>
                  </a:r>
                  <a:r>
                    <a:rPr lang="en-US" altLang="zh-CN"/>
                    <a:t>“</a:t>
                  </a:r>
                  <a:r>
                    <a:rPr lang="zh-CN" altLang="en-US"/>
                    <a:t>塑造</a:t>
                  </a:r>
                  <a:r>
                    <a:rPr lang="en-US" altLang="zh-CN"/>
                    <a:t>”</a:t>
                  </a:r>
                  <a:r>
                    <a:rPr lang="zh-CN" altLang="en-US"/>
                    <a:t>出来。</a:t>
                  </a:r>
                  <a:endParaRPr lang="zh-CN" altLang="en-US"/>
                </a:p>
                <a:p>
                  <a:r>
                    <a:rPr lang="zh-CN" altLang="en-US"/>
                    <a:t>②开发能</a:t>
                  </a:r>
                  <a:r>
                    <a:rPr lang="zh-CN" altLang="en-US" b="1">
                      <a:solidFill>
                        <a:srgbClr val="FF0000"/>
                      </a:solidFill>
                    </a:rPr>
                    <a:t>明确叙述的目标</a:t>
                  </a:r>
                  <a:r>
                    <a:rPr lang="zh-CN" altLang="en-US"/>
                    <a:t>，以引领课程设计与教学，测量预定的行为是否达到，由此评价课程与教学的成效，以提高教学的效率。</a:t>
                  </a:r>
                  <a:endParaRPr lang="zh-CN" altLang="en-US"/>
                </a:p>
                <a:p>
                  <a:r>
                    <a:rPr lang="zh-CN" altLang="en-US"/>
                    <a:t>③把课程目标按其不同的心理领域、不同水平，作进一步的</a:t>
                  </a:r>
                  <a:r>
                    <a:rPr lang="zh-CN" altLang="en-US" b="1">
                      <a:solidFill>
                        <a:srgbClr val="FF0000"/>
                      </a:solidFill>
                    </a:rPr>
                    <a:t>分解和细化</a:t>
                  </a:r>
                  <a:r>
                    <a:rPr lang="zh-CN" altLang="en-US"/>
                    <a:t>，以形成一个意义明确、层次分明的目标体系，以便课程实施。</a:t>
                  </a:r>
                  <a:endParaRPr lang="zh-CN" altLang="en-US"/>
                </a:p>
                <a:p>
                  <a:r>
                    <a:rPr lang="zh-CN" altLang="en-US"/>
                    <a:t>④强调</a:t>
                  </a:r>
                  <a:r>
                    <a:rPr lang="zh-CN" altLang="en-US" b="1">
                      <a:solidFill>
                        <a:srgbClr val="FF0000"/>
                      </a:solidFill>
                    </a:rPr>
                    <a:t>教的过程</a:t>
                  </a:r>
                  <a:r>
                    <a:rPr lang="zh-CN" altLang="en-US"/>
                    <a:t>而不重视内容。</a:t>
                  </a:r>
                  <a:endParaRPr lang="zh-CN" altLang="en-US"/>
                </a:p>
                <a:p>
                  <a:r>
                    <a:rPr lang="zh-CN" altLang="en-US"/>
                    <a:t>⑤选择内容的依据其能否达成某些外在的目的，倾向于将</a:t>
                  </a:r>
                  <a:r>
                    <a:rPr lang="zh-CN" altLang="en-US" b="1">
                      <a:solidFill>
                        <a:srgbClr val="FF0000"/>
                      </a:solidFill>
                    </a:rPr>
                    <a:t>内容灌输</a:t>
                  </a:r>
                  <a:r>
                    <a:rPr lang="zh-CN" altLang="en-US"/>
                    <a:t>给学生。</a:t>
                  </a:r>
                  <a:endParaRPr lang="zh-CN" altLang="en-US"/>
                </a:p>
              </p:txBody>
            </p:sp>
          </p:grpSp>
        </p:grpSp>
      </p:grpSp>
      <p:grpSp>
        <p:nvGrpSpPr>
          <p:cNvPr id="20" name="组合 19"/>
          <p:cNvGrpSpPr/>
          <p:nvPr/>
        </p:nvGrpSpPr>
        <p:grpSpPr>
          <a:xfrm>
            <a:off x="658495" y="4006215"/>
            <a:ext cx="10873740" cy="1552575"/>
            <a:chOff x="1037" y="6309"/>
            <a:chExt cx="17124" cy="2445"/>
          </a:xfrm>
        </p:grpSpPr>
        <p:sp>
          <p:nvSpPr>
            <p:cNvPr id="8" name="文本框 7"/>
            <p:cNvSpPr txBox="1"/>
            <p:nvPr/>
          </p:nvSpPr>
          <p:spPr>
            <a:xfrm>
              <a:off x="1037" y="6309"/>
              <a:ext cx="17125" cy="1016"/>
            </a:xfrm>
            <a:prstGeom prst="rect">
              <a:avLst/>
            </a:prstGeom>
            <a:noFill/>
          </p:spPr>
          <p:txBody>
            <a:bodyPr wrap="square" rtlCol="0">
              <a:spAutoFit/>
            </a:bodyPr>
            <a:p>
              <a:r>
                <a:rPr lang="en-US"/>
                <a:t>2.</a:t>
              </a:r>
              <a:r>
                <a:rPr lang="zh-CN" altLang="en-US"/>
                <a:t>影响</a:t>
              </a:r>
              <a:endParaRPr lang="zh-CN" altLang="en-US"/>
            </a:p>
            <a:p>
              <a:endParaRPr lang="zh-CN" altLang="en-US"/>
            </a:p>
          </p:txBody>
        </p:sp>
        <p:grpSp>
          <p:nvGrpSpPr>
            <p:cNvPr id="17" name="组合 16"/>
            <p:cNvGrpSpPr/>
            <p:nvPr/>
          </p:nvGrpSpPr>
          <p:grpSpPr>
            <a:xfrm>
              <a:off x="1266" y="7302"/>
              <a:ext cx="13742" cy="1452"/>
              <a:chOff x="1266" y="7302"/>
              <a:chExt cx="13742" cy="1452"/>
            </a:xfrm>
          </p:grpSpPr>
          <p:sp>
            <p:nvSpPr>
              <p:cNvPr id="12" name="文本框 11"/>
              <p:cNvSpPr txBox="1"/>
              <p:nvPr/>
            </p:nvSpPr>
            <p:spPr>
              <a:xfrm>
                <a:off x="1266" y="7739"/>
                <a:ext cx="5676" cy="580"/>
              </a:xfrm>
              <a:prstGeom prst="rect">
                <a:avLst/>
              </a:prstGeom>
              <a:noFill/>
            </p:spPr>
            <p:txBody>
              <a:bodyPr wrap="square" rtlCol="0">
                <a:spAutoFit/>
              </a:bodyPr>
              <a:p>
                <a:r>
                  <a:rPr lang="zh-CN" altLang="en-US"/>
                  <a:t>在幼儿园课程编制过程中，强调</a:t>
                </a:r>
                <a:endParaRPr lang="zh-CN" altLang="en-US"/>
              </a:p>
            </p:txBody>
          </p:sp>
          <p:sp>
            <p:nvSpPr>
              <p:cNvPr id="13" name="左大括号 12"/>
              <p:cNvSpPr/>
              <p:nvPr/>
            </p:nvSpPr>
            <p:spPr>
              <a:xfrm>
                <a:off x="6600" y="7302"/>
                <a:ext cx="342" cy="1453"/>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4" name="文本框 13"/>
              <p:cNvSpPr txBox="1"/>
              <p:nvPr/>
            </p:nvSpPr>
            <p:spPr>
              <a:xfrm>
                <a:off x="7094" y="7302"/>
                <a:ext cx="7915" cy="1452"/>
              </a:xfrm>
              <a:prstGeom prst="rect">
                <a:avLst/>
              </a:prstGeom>
              <a:noFill/>
            </p:spPr>
            <p:txBody>
              <a:bodyPr wrap="square" rtlCol="0">
                <a:spAutoFit/>
              </a:bodyPr>
              <a:p>
                <a:r>
                  <a:rPr lang="zh-CN" altLang="en-US"/>
                  <a:t>课程目标的制定</a:t>
                </a:r>
                <a:endParaRPr lang="zh-CN" altLang="en-US"/>
              </a:p>
              <a:p>
                <a:r>
                  <a:rPr lang="zh-CN" altLang="en-US"/>
                  <a:t>程目标的层层分解并落实于具体的教育活动</a:t>
                </a:r>
                <a:endParaRPr lang="zh-CN" altLang="en-US"/>
              </a:p>
              <a:p>
                <a:r>
                  <a:rPr lang="zh-CN" altLang="en-US"/>
                  <a:t>根据课程目标是否落实和达成来评价教育的结果</a:t>
                </a:r>
                <a:endParaRPr lang="zh-CN" altLang="en-US"/>
              </a:p>
            </p:txBody>
          </p:sp>
        </p:grpSp>
      </p:grpSp>
      <p:grpSp>
        <p:nvGrpSpPr>
          <p:cNvPr id="21" name="组合 20"/>
          <p:cNvGrpSpPr/>
          <p:nvPr/>
        </p:nvGrpSpPr>
        <p:grpSpPr>
          <a:xfrm>
            <a:off x="9627870" y="4664710"/>
            <a:ext cx="2268220" cy="527685"/>
            <a:chOff x="15162" y="7346"/>
            <a:chExt cx="3572" cy="831"/>
          </a:xfrm>
        </p:grpSpPr>
        <p:sp>
          <p:nvSpPr>
            <p:cNvPr id="15" name="左箭头 14"/>
            <p:cNvSpPr/>
            <p:nvPr/>
          </p:nvSpPr>
          <p:spPr>
            <a:xfrm>
              <a:off x="15162" y="7877"/>
              <a:ext cx="3127" cy="301"/>
            </a:xfrm>
            <a:prstGeom prst="left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5162" y="7346"/>
              <a:ext cx="3572" cy="531"/>
            </a:xfrm>
            <a:prstGeom prst="rect">
              <a:avLst/>
            </a:prstGeom>
            <a:noFill/>
          </p:spPr>
          <p:txBody>
            <a:bodyPr wrap="square" rtlCol="0">
              <a:spAutoFit/>
            </a:bodyPr>
            <a:p>
              <a:r>
                <a:rPr lang="zh-CN" altLang="en-US" sz="1600"/>
                <a:t>课程编制的目标模式</a:t>
              </a:r>
              <a:endParaRPr lang="zh-CN" altLang="en-US" sz="16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500" fill="hold">
                                          <p:stCondLst>
                                            <p:cond delay="0"/>
                                          </p:stCondLst>
                                        </p:cTn>
                                        <p:tgtEl>
                                          <p:spTgt spid="19"/>
                                        </p:tgtEl>
                                        <p:attrNameLst>
                                          <p:attrName>style.visibility</p:attrName>
                                        </p:attrNameLst>
                                      </p:cBhvr>
                                      <p:to>
                                        <p:strVal val="visible"/>
                                      </p:to>
                                    </p:set>
                                    <p:animEffect transition="in" filter="blinds(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500" fill="hold">
                                          <p:stCondLst>
                                            <p:cond delay="0"/>
                                          </p:stCondLst>
                                        </p:cTn>
                                        <p:tgtEl>
                                          <p:spTgt spid="20"/>
                                        </p:tgtEl>
                                        <p:attrNameLst>
                                          <p:attrName>style.visibility</p:attrName>
                                        </p:attrNameLst>
                                      </p:cBhvr>
                                      <p:to>
                                        <p:strVal val="visible"/>
                                      </p:to>
                                    </p:set>
                                    <p:animEffect transition="in" filter="blinds(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500" fill="hold">
                                          <p:stCondLst>
                                            <p:cond delay="0"/>
                                          </p:stCondLst>
                                        </p:cTn>
                                        <p:tgtEl>
                                          <p:spTgt spid="21"/>
                                        </p:tgtEl>
                                        <p:attrNameLst>
                                          <p:attrName>style.visibility</p:attrName>
                                        </p:attrNameLst>
                                      </p:cBhvr>
                                      <p:to>
                                        <p:strVal val="visible"/>
                                      </p:to>
                                    </p:set>
                                    <p:animEffect transition="in" filter="wipe(right)">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（三）对目标模式的评价</a:t>
            </a:r>
            <a:endParaRPr lang="zh-CN" altLang="en-US" sz="3200">
              <a:solidFill>
                <a:schemeClr val="tx1">
                  <a:lumMod val="85000"/>
                  <a:lumOff val="15000"/>
                </a:schemeClr>
              </a:solidFill>
            </a:endParaRPr>
          </a:p>
        </p:txBody>
      </p:sp>
      <p:graphicFrame>
        <p:nvGraphicFramePr>
          <p:cNvPr id="3" name="表格 2"/>
          <p:cNvGraphicFramePr/>
          <p:nvPr>
            <p:custDataLst>
              <p:tags r:id="rId1"/>
            </p:custDataLst>
          </p:nvPr>
        </p:nvGraphicFramePr>
        <p:xfrm>
          <a:off x="749300" y="1825625"/>
          <a:ext cx="10692765" cy="3069590"/>
        </p:xfrm>
        <a:graphic>
          <a:graphicData uri="http://schemas.openxmlformats.org/drawingml/2006/table">
            <a:tbl>
              <a:tblPr firstRow="1" bandRow="1">
                <a:tableStyleId>{5C22544A-7EE6-4342-B048-85BDC9FD1C3A}</a:tableStyleId>
              </a:tblPr>
              <a:tblGrid>
                <a:gridCol w="1392555"/>
                <a:gridCol w="9300210"/>
              </a:tblGrid>
              <a:tr h="381000">
                <a:tc>
                  <a:txBody>
                    <a:bodyPr/>
                    <a:p>
                      <a:pPr algn="ctr">
                        <a:buNone/>
                      </a:pPr>
                      <a:r>
                        <a:rPr lang="zh-CN" altLang="en-US"/>
                        <a:t>类别</a:t>
                      </a:r>
                      <a:endParaRPr lang="zh-CN" altLang="en-US"/>
                    </a:p>
                  </a:txBody>
                  <a:tcPr>
                    <a:solidFill>
                      <a:srgbClr val="56C0C1"/>
                    </a:solidFill>
                  </a:tcPr>
                </a:tc>
                <a:tc>
                  <a:txBody>
                    <a:bodyPr/>
                    <a:p>
                      <a:pPr algn="ctr">
                        <a:buNone/>
                      </a:pPr>
                      <a:r>
                        <a:rPr lang="zh-CN" altLang="en-US"/>
                        <a:t>评价</a:t>
                      </a:r>
                      <a:endParaRPr lang="zh-CN" altLang="en-US"/>
                    </a:p>
                  </a:txBody>
                  <a:tcPr>
                    <a:solidFill>
                      <a:srgbClr val="56C0C1"/>
                    </a:solidFill>
                  </a:tcPr>
                </a:tc>
              </a:tr>
              <a:tr h="381000">
                <a:tc rowSpan="4">
                  <a:txBody>
                    <a:bodyPr/>
                    <a:p>
                      <a:pPr algn="ctr">
                        <a:buNone/>
                      </a:pPr>
                      <a:r>
                        <a:rPr lang="zh-CN" altLang="en-US"/>
                        <a:t>优点</a:t>
                      </a:r>
                      <a:endParaRPr lang="zh-CN" altLang="en-US"/>
                    </a:p>
                  </a:txBody>
                  <a:tcPr anchor="ctr" anchorCtr="0">
                    <a:solidFill>
                      <a:srgbClr val="56C0C1">
                        <a:alpha val="20000"/>
                      </a:srgbClr>
                    </a:solidFill>
                  </a:tcPr>
                </a:tc>
                <a:tc>
                  <a:txBody>
                    <a:bodyPr/>
                    <a:p>
                      <a:pPr algn="ctr">
                        <a:buNone/>
                      </a:pPr>
                      <a:r>
                        <a:rPr lang="zh-CN" altLang="en-US"/>
                        <a:t>课程目标明确、具体，操作性强</a:t>
                      </a:r>
                      <a:endParaRPr lang="zh-CN" altLang="en-US"/>
                    </a:p>
                  </a:txBody>
                  <a:tcPr>
                    <a:solidFill>
                      <a:srgbClr val="56C0C1">
                        <a:alpha val="20000"/>
                      </a:srgbClr>
                    </a:solidFill>
                  </a:tcPr>
                </a:tc>
              </a:tr>
              <a:tr h="381000">
                <a:tc vMerge="1">
                  <a:tcPr>
                    <a:solidFill>
                      <a:srgbClr val="56C0C1">
                        <a:alpha val="10196"/>
                      </a:srgbClr>
                    </a:solidFill>
                  </a:tcPr>
                </a:tc>
                <a:tc>
                  <a:txBody>
                    <a:bodyPr/>
                    <a:p>
                      <a:pPr algn="ctr">
                        <a:buNone/>
                      </a:pPr>
                      <a:r>
                        <a:rPr lang="zh-CN" altLang="en-US"/>
                        <a:t>易把目标转化为课程目标，转化技术不难掌握</a:t>
                      </a:r>
                      <a:endParaRPr lang="zh-CN" altLang="en-US"/>
                    </a:p>
                  </a:txBody>
                  <a:tcPr>
                    <a:solidFill>
                      <a:srgbClr val="56C0C1">
                        <a:alpha val="10196"/>
                      </a:srgbClr>
                    </a:solidFill>
                  </a:tcPr>
                </a:tc>
              </a:tr>
              <a:tr h="402590">
                <a:tc vMerge="1">
                  <a:tcPr>
                    <a:solidFill>
                      <a:srgbClr val="56C0C1">
                        <a:alpha val="20000"/>
                      </a:srgbClr>
                    </a:solidFill>
                  </a:tcPr>
                </a:tc>
                <a:tc>
                  <a:txBody>
                    <a:bodyPr/>
                    <a:p>
                      <a:pPr algn="ctr">
                        <a:buNone/>
                      </a:pPr>
                      <a:r>
                        <a:rPr lang="zh-CN" altLang="en-US"/>
                        <a:t>有利于教师和学生明确努力方向</a:t>
                      </a:r>
                      <a:endParaRPr lang="zh-CN" altLang="en-US"/>
                    </a:p>
                  </a:txBody>
                  <a:tcPr>
                    <a:solidFill>
                      <a:srgbClr val="56C0C1">
                        <a:alpha val="20000"/>
                      </a:srgbClr>
                    </a:solidFill>
                  </a:tcPr>
                </a:tc>
              </a:tr>
              <a:tr h="381000">
                <a:tc vMerge="1">
                  <a:tcPr>
                    <a:solidFill>
                      <a:srgbClr val="56C0C1">
                        <a:alpha val="10196"/>
                      </a:srgbClr>
                    </a:solidFill>
                  </a:tcPr>
                </a:tc>
                <a:tc>
                  <a:txBody>
                    <a:bodyPr/>
                    <a:p>
                      <a:pPr algn="ctr">
                        <a:buClrTx/>
                        <a:buSzTx/>
                        <a:buFontTx/>
                        <a:buNone/>
                      </a:pPr>
                      <a:r>
                        <a:rPr lang="zh-CN" altLang="en-US"/>
                        <a:t>有利于教师教学内容准确的描述，与家长、学校及学生本人进行交流</a:t>
                      </a:r>
                      <a:endParaRPr lang="zh-CN" altLang="en-US"/>
                    </a:p>
                  </a:txBody>
                  <a:tcPr>
                    <a:solidFill>
                      <a:srgbClr val="56C0C1">
                        <a:alpha val="10196"/>
                      </a:srgbClr>
                    </a:solidFill>
                  </a:tcPr>
                </a:tc>
              </a:tr>
              <a:tr h="381000">
                <a:tc rowSpan="3">
                  <a:txBody>
                    <a:bodyPr/>
                    <a:p>
                      <a:pPr algn="ctr">
                        <a:buNone/>
                      </a:pPr>
                      <a:r>
                        <a:rPr lang="zh-CN" altLang="en-US"/>
                        <a:t>局限性</a:t>
                      </a:r>
                      <a:endParaRPr lang="zh-CN" altLang="en-US"/>
                    </a:p>
                  </a:txBody>
                  <a:tcPr anchor="ctr" anchorCtr="0">
                    <a:solidFill>
                      <a:srgbClr val="56C0C1">
                        <a:alpha val="20000"/>
                      </a:srgbClr>
                    </a:solidFill>
                  </a:tcPr>
                </a:tc>
                <a:tc>
                  <a:txBody>
                    <a:bodyPr/>
                    <a:p>
                      <a:pPr algn="ctr">
                        <a:buClrTx/>
                        <a:buSzTx/>
                        <a:buFontTx/>
                        <a:buNone/>
                      </a:pPr>
                      <a:r>
                        <a:rPr lang="zh-CN" altLang="en-US"/>
                        <a:t>由课程编制者确定的课程目标，难以与发展中的儿童相适合</a:t>
                      </a:r>
                      <a:endParaRPr lang="zh-CN" altLang="en-US"/>
                    </a:p>
                  </a:txBody>
                  <a:tcPr>
                    <a:solidFill>
                      <a:srgbClr val="D8ECED"/>
                    </a:solidFill>
                  </a:tcPr>
                </a:tc>
              </a:tr>
              <a:tr h="381000">
                <a:tc vMerge="1">
                  <a:tcPr>
                    <a:solidFill>
                      <a:srgbClr val="56C0C1">
                        <a:alpha val="20000"/>
                      </a:srgbClr>
                    </a:solidFill>
                  </a:tcPr>
                </a:tc>
                <a:tc>
                  <a:txBody>
                    <a:bodyPr/>
                    <a:p>
                      <a:pPr algn="ctr">
                        <a:buClrTx/>
                        <a:buSzTx/>
                        <a:buFontTx/>
                        <a:buNone/>
                      </a:pPr>
                      <a:r>
                        <a:rPr lang="zh-CN" altLang="en-US"/>
                        <a:t>根据幼儿行为确定课程目标，容易不同程度地忽略那些难以转化为行为的方面</a:t>
                      </a:r>
                      <a:endParaRPr lang="zh-CN" altLang="en-US"/>
                    </a:p>
                  </a:txBody>
                  <a:tcPr>
                    <a:solidFill>
                      <a:srgbClr val="56C0C1">
                        <a:alpha val="10196"/>
                      </a:srgbClr>
                    </a:solidFill>
                  </a:tcPr>
                </a:tc>
              </a:tr>
              <a:tr h="381000">
                <a:tc vMerge="1">
                  <a:tcPr>
                    <a:solidFill>
                      <a:srgbClr val="56C0C1">
                        <a:alpha val="20000"/>
                      </a:srgbClr>
                    </a:solidFill>
                  </a:tcPr>
                </a:tc>
                <a:tc>
                  <a:txBody>
                    <a:bodyPr/>
                    <a:p>
                      <a:pPr algn="ctr">
                        <a:buClrTx/>
                        <a:buSzTx/>
                        <a:buFontTx/>
                        <a:buNone/>
                      </a:pPr>
                      <a:r>
                        <a:rPr lang="zh-CN" altLang="en-US"/>
                        <a:t>按行为目标的方式确定课程目标，与学龄前儿童整体地学习知识和获得经验之间存在矛盾</a:t>
                      </a:r>
                      <a:endParaRPr lang="zh-CN" altLang="en-US"/>
                    </a:p>
                  </a:txBody>
                  <a:tcPr>
                    <a:solidFill>
                      <a:srgbClr val="D8ECED"/>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7"/>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8" y="6143"/>
              <a:ext cx="6141"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过程</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模式</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（一）过程模式的代表人物及基本理念</a:t>
            </a:r>
            <a:endParaRPr lang="zh-CN" altLang="en-US" sz="3200">
              <a:solidFill>
                <a:schemeClr val="tx1">
                  <a:lumMod val="85000"/>
                  <a:lumOff val="15000"/>
                </a:schemeClr>
              </a:solidFill>
            </a:endParaRPr>
          </a:p>
        </p:txBody>
      </p:sp>
      <p:sp>
        <p:nvSpPr>
          <p:cNvPr id="2" name="文本框 1"/>
          <p:cNvSpPr txBox="1"/>
          <p:nvPr/>
        </p:nvSpPr>
        <p:spPr>
          <a:xfrm>
            <a:off x="1096010" y="1366520"/>
            <a:ext cx="10105390" cy="2861310"/>
          </a:xfrm>
          <a:prstGeom prst="rect">
            <a:avLst/>
          </a:prstGeom>
          <a:noFill/>
        </p:spPr>
        <p:txBody>
          <a:bodyPr wrap="square" rtlCol="0">
            <a:spAutoFit/>
          </a:bodyPr>
          <a:p>
            <a:pPr indent="457200" fontAlgn="auto"/>
            <a:r>
              <a:rPr lang="zh-CN" altLang="en-US" b="1"/>
              <a:t>代表人物</a:t>
            </a:r>
            <a:r>
              <a:rPr lang="zh-CN" altLang="en-US"/>
              <a:t>：斯坦豪斯(L.Stenhouse)</a:t>
            </a:r>
            <a:endParaRPr lang="zh-CN" altLang="en-US"/>
          </a:p>
          <a:p>
            <a:pPr indent="457200" fontAlgn="auto"/>
            <a:r>
              <a:rPr lang="zh-CN" altLang="en-US" b="1"/>
              <a:t>地位</a:t>
            </a:r>
            <a:r>
              <a:rPr lang="zh-CN" altLang="en-US"/>
              <a:t>：继目标模式之后出现的一个重要的课程编制模式</a:t>
            </a:r>
            <a:endParaRPr lang="zh-CN" altLang="en-US"/>
          </a:p>
          <a:p>
            <a:pPr indent="457200" fontAlgn="auto"/>
            <a:r>
              <a:rPr lang="zh-CN" altLang="en-US" b="1"/>
              <a:t>内容</a:t>
            </a:r>
            <a:r>
              <a:rPr lang="zh-CN" altLang="en-US"/>
              <a:t>：</a:t>
            </a:r>
            <a:r>
              <a:t>反对目标模式的工具主义的教育观和知识观，倡导一种立足于教育内在价值，旨在培养儿童智慧、教养和自由品质的教育观，以及注重理解与思维的价值的知识观。</a:t>
            </a:r>
          </a:p>
          <a:p>
            <a:pPr indent="457200" fontAlgn="auto"/>
            <a:r>
              <a:rPr lang="zh-CN" b="1"/>
              <a:t>特点</a:t>
            </a:r>
            <a:r>
              <a:rPr lang="zh-CN"/>
              <a:t>：具有开放的设计思路，不易事先确定好的行为目标为课程编制的依据，而是强调整个教学展开过程的基本规范，并使之与宽泛的目的保持一致。</a:t>
            </a:r>
            <a:endParaRPr lang="zh-CN"/>
          </a:p>
          <a:p>
            <a:pPr indent="457200" fontAlgn="auto"/>
            <a:r>
              <a:rPr lang="zh-CN" b="1"/>
              <a:t>方法论基础</a:t>
            </a:r>
            <a:r>
              <a:rPr lang="zh-CN"/>
              <a:t>：学习过程是个体能动地与外界环境交互作用的过程:现代认知心理学的研究趋向于注重内在的、整体关联性认知结构的生成，反对琐碎、片断经验的堆积，注重内在的同化、顺应与迁移机制的形成，反对外在的、机械的刺激——反应或输入——产出的物化机理</a:t>
            </a:r>
            <a:endParaRPr lang="zh-CN"/>
          </a:p>
          <a:p>
            <a:endParaRPr lang="zh-CN" altLang="en-US"/>
          </a:p>
        </p:txBody>
      </p:sp>
      <p:grpSp>
        <p:nvGrpSpPr>
          <p:cNvPr id="15" name="组合 14"/>
          <p:cNvGrpSpPr/>
          <p:nvPr/>
        </p:nvGrpSpPr>
        <p:grpSpPr>
          <a:xfrm>
            <a:off x="1187450" y="4864100"/>
            <a:ext cx="10013950" cy="1377315"/>
            <a:chOff x="1870" y="7660"/>
            <a:chExt cx="15770" cy="2169"/>
          </a:xfrm>
        </p:grpSpPr>
        <p:grpSp>
          <p:nvGrpSpPr>
            <p:cNvPr id="12" name="组合 11"/>
            <p:cNvGrpSpPr/>
            <p:nvPr/>
          </p:nvGrpSpPr>
          <p:grpSpPr>
            <a:xfrm>
              <a:off x="1870" y="7660"/>
              <a:ext cx="15770" cy="893"/>
              <a:chOff x="1798" y="6512"/>
              <a:chExt cx="15770" cy="893"/>
            </a:xfrm>
          </p:grpSpPr>
          <p:sp>
            <p:nvSpPr>
              <p:cNvPr id="4" name="矩形 3"/>
              <p:cNvSpPr/>
              <p:nvPr/>
            </p:nvSpPr>
            <p:spPr>
              <a:xfrm>
                <a:off x="1798" y="6513"/>
                <a:ext cx="2838" cy="89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设定一般的目标</a:t>
                </a:r>
                <a:endParaRPr lang="zh-CN" altLang="zh-CN"/>
              </a:p>
            </p:txBody>
          </p:sp>
          <p:sp>
            <p:nvSpPr>
              <p:cNvPr id="5" name="矩形 4"/>
              <p:cNvSpPr/>
              <p:nvPr/>
            </p:nvSpPr>
            <p:spPr>
              <a:xfrm>
                <a:off x="5651" y="6513"/>
                <a:ext cx="4327" cy="89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实施有创造性的教学活动</a:t>
                </a:r>
                <a:endParaRPr lang="zh-CN" altLang="zh-CN"/>
              </a:p>
            </p:txBody>
          </p:sp>
          <p:sp>
            <p:nvSpPr>
              <p:cNvPr id="7" name="矩形 6"/>
              <p:cNvSpPr/>
              <p:nvPr/>
            </p:nvSpPr>
            <p:spPr>
              <a:xfrm>
                <a:off x="11008" y="6513"/>
                <a:ext cx="1241" cy="89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论述</a:t>
                </a:r>
                <a:endParaRPr lang="zh-CN" altLang="zh-CN"/>
              </a:p>
            </p:txBody>
          </p:sp>
          <p:sp>
            <p:nvSpPr>
              <p:cNvPr id="8" name="矩形 7"/>
              <p:cNvSpPr/>
              <p:nvPr/>
            </p:nvSpPr>
            <p:spPr>
              <a:xfrm>
                <a:off x="13278" y="6512"/>
                <a:ext cx="4290" cy="89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a:t>评价教学活动引起的结果</a:t>
                </a:r>
                <a:endParaRPr lang="zh-CN" altLang="zh-CN"/>
              </a:p>
            </p:txBody>
          </p:sp>
          <p:sp>
            <p:nvSpPr>
              <p:cNvPr id="9" name="右箭头 8"/>
              <p:cNvSpPr/>
              <p:nvPr/>
            </p:nvSpPr>
            <p:spPr>
              <a:xfrm>
                <a:off x="4691" y="6824"/>
                <a:ext cx="960" cy="270"/>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右箭头 9"/>
              <p:cNvSpPr/>
              <p:nvPr/>
            </p:nvSpPr>
            <p:spPr>
              <a:xfrm>
                <a:off x="10048" y="6825"/>
                <a:ext cx="960" cy="270"/>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右箭头 10"/>
              <p:cNvSpPr/>
              <p:nvPr/>
            </p:nvSpPr>
            <p:spPr>
              <a:xfrm>
                <a:off x="12318" y="6825"/>
                <a:ext cx="960" cy="270"/>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8028" y="9299"/>
              <a:ext cx="3145" cy="531"/>
            </a:xfrm>
            <a:prstGeom prst="rect">
              <a:avLst/>
            </a:prstGeom>
            <a:noFill/>
          </p:spPr>
          <p:txBody>
            <a:bodyPr wrap="square" rtlCol="0">
              <a:spAutoFit/>
            </a:bodyPr>
            <a:p>
              <a:r>
                <a:rPr lang="zh-CN" altLang="en-US" sz="1600"/>
                <a:t>图</a:t>
              </a:r>
              <a:r>
                <a:rPr lang="en-US" altLang="zh-CN" sz="1600"/>
                <a:t>3 </a:t>
              </a:r>
              <a:r>
                <a:rPr lang="zh-CN" altLang="en-US" sz="1600"/>
                <a:t>过程编制模式</a:t>
              </a:r>
              <a:endParaRPr lang="zh-CN" altLang="en-US" sz="16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500"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（二）过程模式的特点及对幼儿园课程编制的影响</a:t>
            </a:r>
            <a:endParaRPr lang="zh-CN" altLang="en-US" sz="3200">
              <a:solidFill>
                <a:schemeClr val="tx1">
                  <a:lumMod val="85000"/>
                  <a:lumOff val="15000"/>
                </a:schemeClr>
              </a:solidFill>
            </a:endParaRPr>
          </a:p>
        </p:txBody>
      </p:sp>
      <p:graphicFrame>
        <p:nvGraphicFramePr>
          <p:cNvPr id="2" name="表格 1"/>
          <p:cNvGraphicFramePr/>
          <p:nvPr>
            <p:custDataLst>
              <p:tags r:id="rId1"/>
            </p:custDataLst>
          </p:nvPr>
        </p:nvGraphicFramePr>
        <p:xfrm>
          <a:off x="636270" y="1526540"/>
          <a:ext cx="10918825" cy="5410200"/>
        </p:xfrm>
        <a:graphic>
          <a:graphicData uri="http://schemas.openxmlformats.org/drawingml/2006/table">
            <a:tbl>
              <a:tblPr firstRow="1" bandRow="1">
                <a:tableStyleId>{5C22544A-7EE6-4342-B048-85BDC9FD1C3A}</a:tableStyleId>
              </a:tblPr>
              <a:tblGrid>
                <a:gridCol w="5313680"/>
                <a:gridCol w="5605145"/>
              </a:tblGrid>
              <a:tr h="381000">
                <a:tc>
                  <a:txBody>
                    <a:bodyPr/>
                    <a:p>
                      <a:pPr algn="ctr">
                        <a:buNone/>
                      </a:pPr>
                      <a:r>
                        <a:rPr lang="zh-CN" altLang="en-US"/>
                        <a:t>特点</a:t>
                      </a:r>
                      <a:endParaRPr lang="zh-CN" altLang="en-US"/>
                    </a:p>
                  </a:txBody>
                  <a:tcPr>
                    <a:solidFill>
                      <a:srgbClr val="56C0C1"/>
                    </a:solidFill>
                  </a:tcPr>
                </a:tc>
                <a:tc>
                  <a:txBody>
                    <a:bodyPr/>
                    <a:p>
                      <a:pPr algn="ctr">
                        <a:buNone/>
                      </a:pPr>
                      <a:r>
                        <a:rPr lang="zh-CN" altLang="en-US"/>
                        <a:t>具体表现</a:t>
                      </a:r>
                      <a:endParaRPr lang="zh-CN" altLang="en-US"/>
                    </a:p>
                  </a:txBody>
                  <a:tcPr>
                    <a:solidFill>
                      <a:srgbClr val="56C0C1"/>
                    </a:solidFill>
                  </a:tcPr>
                </a:tc>
              </a:tr>
              <a:tr h="127000">
                <a:tc rowSpan="3">
                  <a:txBody>
                    <a:bodyPr/>
                    <a:p>
                      <a:pPr algn="ctr">
                        <a:buNone/>
                      </a:pPr>
                      <a:r>
                        <a:rPr lang="zh-CN" altLang="en-US"/>
                        <a:t>把课程设计看成是一个不断发展的过程</a:t>
                      </a:r>
                      <a:endParaRPr lang="zh-CN" altLang="en-US"/>
                    </a:p>
                  </a:txBody>
                  <a:tcPr anchor="ctr" anchorCtr="0">
                    <a:solidFill>
                      <a:srgbClr val="D8ECED"/>
                    </a:solidFill>
                  </a:tcPr>
                </a:tc>
                <a:tc>
                  <a:txBody>
                    <a:bodyPr/>
                    <a:p>
                      <a:pPr algn="ctr">
                        <a:buClrTx/>
                        <a:buSzTx/>
                        <a:buFontTx/>
                        <a:buNone/>
                      </a:pPr>
                      <a:r>
                        <a:rPr lang="zh-CN" altLang="en-US" sz="1800">
                          <a:sym typeface="宋体" panose="02010600030101010101" pitchFamily="2" charset="-122"/>
                        </a:rPr>
                        <a:t>课程内容本身有着固有的内在价值和优劣标准，教育</a:t>
                      </a:r>
                      <a:endParaRPr lang="zh-CN" altLang="en-US" sz="1800">
                        <a:sym typeface="宋体" panose="02010600030101010101" pitchFamily="2" charset="-122"/>
                      </a:endParaRPr>
                    </a:p>
                    <a:p>
                      <a:pPr algn="ctr">
                        <a:buClrTx/>
                        <a:buSzTx/>
                        <a:buFontTx/>
                        <a:buNone/>
                      </a:pPr>
                      <a:r>
                        <a:rPr lang="zh-CN" altLang="en-US" sz="1800">
                          <a:sym typeface="宋体" panose="02010600030101010101" pitchFamily="2" charset="-122"/>
                        </a:rPr>
                        <a:t>应关注具有内在价值的课程内容和活动</a:t>
                      </a:r>
                      <a:endParaRPr lang="zh-CN" altLang="en-US"/>
                    </a:p>
                  </a:txBody>
                  <a:tcPr anchor="ctr" anchorCtr="0">
                    <a:solidFill>
                      <a:srgbClr val="D8ECED"/>
                    </a:solidFill>
                  </a:tcPr>
                </a:tc>
              </a:tr>
              <a:tr h="127000">
                <a:tc vMerge="1">
                  <a:tcPr anchor="ctr" anchorCtr="0">
                    <a:solidFill>
                      <a:srgbClr val="D8ECED"/>
                    </a:solidFill>
                  </a:tcPr>
                </a:tc>
                <a:tc>
                  <a:txBody>
                    <a:bodyPr/>
                    <a:p>
                      <a:pPr algn="ctr">
                        <a:buClrTx/>
                        <a:buSzTx/>
                        <a:buNone/>
                      </a:pPr>
                      <a:r>
                        <a:rPr lang="zh-CN" altLang="en-US" sz="1800">
                          <a:sym typeface="宋体" panose="02010600030101010101" pitchFamily="2" charset="-122"/>
                        </a:rPr>
                        <a:t>课程设计的逻辑起点是内容的选择而非目标的预设</a:t>
                      </a:r>
                      <a:endParaRPr lang="zh-CN" altLang="en-US"/>
                    </a:p>
                  </a:txBody>
                  <a:tcPr anchor="ctr" anchorCtr="0">
                    <a:solidFill>
                      <a:srgbClr val="E8F1F2"/>
                    </a:solidFill>
                  </a:tcPr>
                </a:tc>
              </a:tr>
              <a:tr h="127000">
                <a:tc vMerge="1">
                  <a:tcPr anchor="ctr" anchorCtr="0">
                    <a:solidFill>
                      <a:srgbClr val="D8ECED"/>
                    </a:solidFill>
                  </a:tcPr>
                </a:tc>
                <a:tc>
                  <a:txBody>
                    <a:bodyPr/>
                    <a:p>
                      <a:pPr algn="ctr">
                        <a:buClrTx/>
                        <a:buSzTx/>
                        <a:buFontTx/>
                        <a:buNone/>
                      </a:pPr>
                      <a:r>
                        <a:rPr lang="zh-CN" altLang="en-US" sz="1800">
                          <a:sym typeface="宋体" panose="02010600030101010101" pitchFamily="2" charset="-122"/>
                        </a:rPr>
                        <a:t>课程内容的选择应以教育本体功能和知识本身固有的价值为标准</a:t>
                      </a:r>
                      <a:endParaRPr lang="zh-CN" altLang="en-US"/>
                    </a:p>
                  </a:txBody>
                  <a:tcPr anchor="ctr" anchorCtr="0">
                    <a:solidFill>
                      <a:srgbClr val="D8ECED"/>
                    </a:solidFill>
                  </a:tcPr>
                </a:tc>
              </a:tr>
              <a:tr h="381000">
                <a:tc>
                  <a:txBody>
                    <a:bodyPr/>
                    <a:p>
                      <a:pPr algn="ctr">
                        <a:buNone/>
                      </a:pPr>
                      <a:r>
                        <a:rPr lang="zh-CN" altLang="en-US"/>
                        <a:t>认为教育是儿童主动和探究的过程</a:t>
                      </a:r>
                      <a:endParaRPr lang="zh-CN" altLang="en-US"/>
                    </a:p>
                  </a:txBody>
                  <a:tcPr anchor="ctr" anchorCtr="0">
                    <a:solidFill>
                      <a:srgbClr val="E8F1F2"/>
                    </a:solidFill>
                  </a:tcPr>
                </a:tc>
                <a:tc>
                  <a:txBody>
                    <a:bodyPr/>
                    <a:p>
                      <a:pPr algn="ctr">
                        <a:buClrTx/>
                        <a:buSzTx/>
                        <a:buFontTx/>
                        <a:buNone/>
                      </a:pPr>
                      <a:r>
                        <a:rPr lang="zh-CN" altLang="en-US" sz="1800">
                          <a:sym typeface="宋体" panose="02010600030101010101" pitchFamily="2" charset="-122"/>
                        </a:rPr>
                        <a:t>学习是一个主动参与和探究的过程，在探究的过程中实现儿童多方面的发展。因此，要重视开放的、非形式化的学习环境</a:t>
                      </a:r>
                      <a:endParaRPr lang="zh-CN" altLang="en-US"/>
                    </a:p>
                  </a:txBody>
                  <a:tcPr>
                    <a:solidFill>
                      <a:srgbClr val="E8F1F2"/>
                    </a:solidFill>
                  </a:tcPr>
                </a:tc>
              </a:tr>
              <a:tr h="127000">
                <a:tc rowSpan="3">
                  <a:txBody>
                    <a:bodyPr/>
                    <a:p>
                      <a:pPr algn="ctr">
                        <a:buNone/>
                      </a:pPr>
                      <a:r>
                        <a:rPr lang="zh-CN" altLang="en-US"/>
                        <a:t>教师角色具有科学性</a:t>
                      </a:r>
                      <a:endParaRPr lang="zh-CN" altLang="en-US"/>
                    </a:p>
                  </a:txBody>
                  <a:tcPr anchor="ctr" anchorCtr="0">
                    <a:solidFill>
                      <a:srgbClr val="D8ECED"/>
                    </a:solidFill>
                  </a:tcPr>
                </a:tc>
                <a:tc>
                  <a:txBody>
                    <a:bodyPr/>
                    <a:p>
                      <a:pPr algn="ctr">
                        <a:buClrTx/>
                        <a:buSzTx/>
                        <a:buFontTx/>
                        <a:buNone/>
                      </a:pPr>
                      <a:r>
                        <a:rPr lang="zh-CN" altLang="en-US" sz="1800">
                          <a:sym typeface="宋体" panose="02010600030101010101" pitchFamily="2" charset="-122"/>
                        </a:rPr>
                        <a:t>课程方案的执行者、设计者、研究者</a:t>
                      </a:r>
                      <a:endParaRPr lang="zh-CN" altLang="en-US" sz="1800">
                        <a:sym typeface="宋体" panose="02010600030101010101" pitchFamily="2" charset="-122"/>
                      </a:endParaRPr>
                    </a:p>
                    <a:p>
                      <a:pPr algn="ctr">
                        <a:buClrTx/>
                        <a:buSzTx/>
                        <a:buFontTx/>
                        <a:buNone/>
                      </a:pPr>
                      <a:r>
                        <a:rPr lang="zh-CN" altLang="en-US" sz="1800">
                          <a:sym typeface="宋体" panose="02010600030101010101" pitchFamily="2" charset="-122"/>
                        </a:rPr>
                        <a:t>知识的传授者，儿童学习的引导者、 解释者、咨询者环境的创设者和材料的提供者</a:t>
                      </a:r>
                      <a:endParaRPr lang="zh-CN" altLang="en-US"/>
                    </a:p>
                  </a:txBody>
                  <a:tcPr>
                    <a:solidFill>
                      <a:srgbClr val="D8ECED"/>
                    </a:solidFill>
                  </a:tcPr>
                </a:tc>
              </a:tr>
              <a:tr h="127000">
                <a:tc vMerge="1">
                  <a:tcPr anchor="ctr" anchorCtr="0">
                    <a:solidFill>
                      <a:srgbClr val="D8ECED"/>
                    </a:solidFill>
                  </a:tcPr>
                </a:tc>
                <a:tc>
                  <a:txBody>
                    <a:bodyPr/>
                    <a:p>
                      <a:pPr algn="ctr">
                        <a:buClrTx/>
                        <a:buSzTx/>
                        <a:buNone/>
                      </a:pPr>
                      <a:r>
                        <a:rPr lang="zh-CN" altLang="en-US" sz="1800">
                          <a:sym typeface="宋体" panose="02010600030101010101" pitchFamily="2" charset="-122"/>
                        </a:rPr>
                        <a:t>儿童的学习是主动参与和探究的过程</a:t>
                      </a:r>
                      <a:endParaRPr lang="zh-CN" altLang="en-US"/>
                    </a:p>
                  </a:txBody>
                  <a:tcPr>
                    <a:solidFill>
                      <a:srgbClr val="E8F1F2"/>
                    </a:solidFill>
                  </a:tcPr>
                </a:tc>
              </a:tr>
              <a:tr h="127000">
                <a:tc vMerge="1">
                  <a:tcPr anchor="ctr" anchorCtr="0">
                    <a:solidFill>
                      <a:srgbClr val="D8ECED"/>
                    </a:solidFill>
                  </a:tcPr>
                </a:tc>
                <a:tc>
                  <a:txBody>
                    <a:bodyPr/>
                    <a:p>
                      <a:pPr algn="ctr">
                        <a:buClrTx/>
                        <a:buSzTx/>
                        <a:buFontTx/>
                        <a:buNone/>
                      </a:pPr>
                      <a:r>
                        <a:rPr lang="zh-CN" altLang="en-US" b="0"/>
                        <a:t>在课程评价中，教师应是诊断者</a:t>
                      </a:r>
                      <a:endParaRPr lang="zh-CN" altLang="en-US" b="0"/>
                    </a:p>
                  </a:txBody>
                  <a:tcPr>
                    <a:solidFill>
                      <a:srgbClr val="D8ECED"/>
                    </a:solidFill>
                  </a:tcPr>
                </a:tc>
              </a:tr>
            </a:tbl>
          </a:graphicData>
        </a:graphic>
      </p:graphicFrame>
      <p:sp>
        <p:nvSpPr>
          <p:cNvPr id="4" name="文本框 3"/>
          <p:cNvSpPr txBox="1"/>
          <p:nvPr/>
        </p:nvSpPr>
        <p:spPr>
          <a:xfrm>
            <a:off x="712470" y="1045845"/>
            <a:ext cx="2432050" cy="368300"/>
          </a:xfrm>
          <a:prstGeom prst="rect">
            <a:avLst/>
          </a:prstGeom>
          <a:noFill/>
        </p:spPr>
        <p:txBody>
          <a:bodyPr wrap="square" rtlCol="0">
            <a:spAutoFit/>
          </a:bodyPr>
          <a:p>
            <a:r>
              <a:rPr lang="en-US" altLang="zh-CN"/>
              <a:t>1.</a:t>
            </a:r>
            <a:r>
              <a:rPr lang="zh-CN" altLang="en-US"/>
              <a:t>过程模式的特点</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（二）过程模式的特点及对幼儿园课程编制的影响</a:t>
            </a:r>
            <a:endParaRPr lang="zh-CN" altLang="en-US" sz="3200">
              <a:solidFill>
                <a:schemeClr val="tx1">
                  <a:lumMod val="85000"/>
                  <a:lumOff val="15000"/>
                </a:schemeClr>
              </a:solidFill>
            </a:endParaRPr>
          </a:p>
        </p:txBody>
      </p:sp>
      <p:sp>
        <p:nvSpPr>
          <p:cNvPr id="4" name="文本框 3"/>
          <p:cNvSpPr txBox="1"/>
          <p:nvPr/>
        </p:nvSpPr>
        <p:spPr>
          <a:xfrm>
            <a:off x="636270" y="1032510"/>
            <a:ext cx="9160510" cy="1753235"/>
          </a:xfrm>
          <a:prstGeom prst="rect">
            <a:avLst/>
          </a:prstGeom>
          <a:noFill/>
        </p:spPr>
        <p:txBody>
          <a:bodyPr wrap="square" rtlCol="0">
            <a:spAutoFit/>
          </a:bodyPr>
          <a:p>
            <a:pPr fontAlgn="auto">
              <a:lnSpc>
                <a:spcPct val="150000"/>
              </a:lnSpc>
            </a:pPr>
            <a:r>
              <a:rPr lang="en-US" altLang="zh-CN"/>
              <a:t>2.</a:t>
            </a:r>
            <a:r>
              <a:rPr lang="zh-CN" altLang="en-US"/>
              <a:t>过程模式的目标特征</a:t>
            </a:r>
            <a:endParaRPr lang="zh-CN" altLang="en-US"/>
          </a:p>
          <a:p>
            <a:pPr indent="457200" fontAlgn="auto">
              <a:lnSpc>
                <a:spcPct val="150000"/>
              </a:lnSpc>
            </a:pPr>
            <a:r>
              <a:rPr lang="zh-CN" altLang="en-US"/>
              <a:t>①过程模式的目标只是总体教育过程中的</a:t>
            </a:r>
            <a:r>
              <a:rPr lang="zh-CN" altLang="en-US" b="1">
                <a:solidFill>
                  <a:srgbClr val="FF0000"/>
                </a:solidFill>
              </a:rPr>
              <a:t>一般性的、宽泛的</a:t>
            </a:r>
            <a:r>
              <a:rPr lang="zh-CN" altLang="en-US"/>
              <a:t>目标。</a:t>
            </a:r>
            <a:endParaRPr lang="zh-CN" altLang="en-US"/>
          </a:p>
          <a:p>
            <a:pPr indent="457200" fontAlgn="auto">
              <a:lnSpc>
                <a:spcPct val="150000"/>
              </a:lnSpc>
            </a:pPr>
            <a:r>
              <a:rPr lang="zh-CN" altLang="en-US"/>
              <a:t>②这些目标</a:t>
            </a:r>
            <a:r>
              <a:rPr lang="zh-CN" altLang="en-US" b="1">
                <a:solidFill>
                  <a:srgbClr val="FF0000"/>
                </a:solidFill>
              </a:rPr>
              <a:t>不构成</a:t>
            </a:r>
            <a:r>
              <a:rPr lang="zh-CN" altLang="en-US"/>
              <a:t>评价的主要依据。</a:t>
            </a:r>
            <a:endParaRPr lang="zh-CN" altLang="en-US"/>
          </a:p>
          <a:p>
            <a:pPr indent="457200" fontAlgn="auto">
              <a:lnSpc>
                <a:spcPct val="150000"/>
              </a:lnSpc>
            </a:pPr>
            <a:r>
              <a:rPr lang="zh-CN" altLang="en-US"/>
              <a:t>③这些目标是</a:t>
            </a:r>
            <a:r>
              <a:rPr lang="zh-CN" altLang="en-US" b="1">
                <a:solidFill>
                  <a:srgbClr val="FF0000"/>
                </a:solidFill>
              </a:rPr>
              <a:t>非行为性的</a:t>
            </a:r>
            <a:r>
              <a:rPr lang="zh-CN" altLang="en-US"/>
              <a:t>，可以以此为依据确定课程编制的指导性原则和方法。</a:t>
            </a:r>
            <a:endParaRPr lang="en-US" altLang="zh-CN"/>
          </a:p>
        </p:txBody>
      </p:sp>
      <p:grpSp>
        <p:nvGrpSpPr>
          <p:cNvPr id="19" name="组合 18"/>
          <p:cNvGrpSpPr/>
          <p:nvPr/>
        </p:nvGrpSpPr>
        <p:grpSpPr>
          <a:xfrm>
            <a:off x="636270" y="2955925"/>
            <a:ext cx="10133330" cy="2895600"/>
            <a:chOff x="1002" y="4655"/>
            <a:chExt cx="15958" cy="4560"/>
          </a:xfrm>
        </p:grpSpPr>
        <p:sp>
          <p:nvSpPr>
            <p:cNvPr id="8" name="文本框 7"/>
            <p:cNvSpPr txBox="1"/>
            <p:nvPr/>
          </p:nvSpPr>
          <p:spPr>
            <a:xfrm>
              <a:off x="1002" y="4655"/>
              <a:ext cx="3272" cy="1016"/>
            </a:xfrm>
            <a:prstGeom prst="rect">
              <a:avLst/>
            </a:prstGeom>
            <a:noFill/>
          </p:spPr>
          <p:txBody>
            <a:bodyPr wrap="square" rtlCol="0">
              <a:spAutoFit/>
            </a:bodyPr>
            <a:p>
              <a:r>
                <a:rPr lang="en-US"/>
                <a:t>3.</a:t>
              </a:r>
              <a:r>
                <a:rPr lang="zh-CN" altLang="en-US"/>
                <a:t>影响</a:t>
              </a:r>
              <a:endParaRPr lang="zh-CN" altLang="en-US"/>
            </a:p>
            <a:p>
              <a:endParaRPr lang="zh-CN" altLang="en-US"/>
            </a:p>
          </p:txBody>
        </p:sp>
        <p:grpSp>
          <p:nvGrpSpPr>
            <p:cNvPr id="15" name="组合 14"/>
            <p:cNvGrpSpPr/>
            <p:nvPr/>
          </p:nvGrpSpPr>
          <p:grpSpPr>
            <a:xfrm>
              <a:off x="1002" y="5501"/>
              <a:ext cx="15958" cy="3715"/>
              <a:chOff x="1094" y="5586"/>
              <a:chExt cx="15958" cy="3715"/>
            </a:xfrm>
          </p:grpSpPr>
          <p:grpSp>
            <p:nvGrpSpPr>
              <p:cNvPr id="14" name="组合 13"/>
              <p:cNvGrpSpPr/>
              <p:nvPr/>
            </p:nvGrpSpPr>
            <p:grpSpPr>
              <a:xfrm>
                <a:off x="1094" y="5586"/>
                <a:ext cx="13850" cy="3511"/>
                <a:chOff x="1266" y="6319"/>
                <a:chExt cx="13850" cy="3511"/>
              </a:xfrm>
            </p:grpSpPr>
            <p:sp>
              <p:nvSpPr>
                <p:cNvPr id="12" name="文本框 11"/>
                <p:cNvSpPr txBox="1"/>
                <p:nvPr/>
              </p:nvSpPr>
              <p:spPr>
                <a:xfrm>
                  <a:off x="1266" y="7898"/>
                  <a:ext cx="5676" cy="580"/>
                </a:xfrm>
                <a:prstGeom prst="rect">
                  <a:avLst/>
                </a:prstGeom>
                <a:noFill/>
              </p:spPr>
              <p:txBody>
                <a:bodyPr wrap="square" rtlCol="0">
                  <a:spAutoFit/>
                </a:bodyPr>
                <a:p>
                  <a:r>
                    <a:rPr lang="zh-CN" altLang="en-US"/>
                    <a:t>在幼儿园课程编制过程中</a:t>
                  </a:r>
                  <a:endParaRPr lang="zh-CN" altLang="en-US"/>
                </a:p>
              </p:txBody>
            </p:sp>
            <p:sp>
              <p:nvSpPr>
                <p:cNvPr id="13" name="左大括号 12"/>
                <p:cNvSpPr/>
                <p:nvPr/>
              </p:nvSpPr>
              <p:spPr>
                <a:xfrm>
                  <a:off x="5581" y="7175"/>
                  <a:ext cx="342" cy="1883"/>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 name="文本框 2"/>
                <p:cNvSpPr txBox="1"/>
                <p:nvPr/>
              </p:nvSpPr>
              <p:spPr>
                <a:xfrm>
                  <a:off x="6156" y="6873"/>
                  <a:ext cx="1232" cy="580"/>
                </a:xfrm>
                <a:prstGeom prst="rect">
                  <a:avLst/>
                </a:prstGeom>
                <a:noFill/>
              </p:spPr>
              <p:txBody>
                <a:bodyPr wrap="square" rtlCol="0">
                  <a:spAutoFit/>
                </a:bodyPr>
                <a:p>
                  <a:r>
                    <a:rPr lang="zh-CN" altLang="en-US"/>
                    <a:t>淡化</a:t>
                  </a:r>
                  <a:endParaRPr lang="zh-CN" altLang="en-US"/>
                </a:p>
              </p:txBody>
            </p:sp>
            <p:sp>
              <p:nvSpPr>
                <p:cNvPr id="5" name="文本框 4"/>
                <p:cNvSpPr txBox="1"/>
                <p:nvPr/>
              </p:nvSpPr>
              <p:spPr>
                <a:xfrm>
                  <a:off x="6156" y="8800"/>
                  <a:ext cx="1232" cy="580"/>
                </a:xfrm>
                <a:prstGeom prst="rect">
                  <a:avLst/>
                </a:prstGeom>
                <a:noFill/>
              </p:spPr>
              <p:txBody>
                <a:bodyPr wrap="square" rtlCol="0">
                  <a:spAutoFit/>
                </a:bodyPr>
                <a:p>
                  <a:r>
                    <a:rPr lang="zh-CN" altLang="en-US"/>
                    <a:t>强调</a:t>
                  </a:r>
                  <a:endParaRPr lang="zh-CN" altLang="en-US"/>
                </a:p>
              </p:txBody>
            </p:sp>
            <p:sp>
              <p:nvSpPr>
                <p:cNvPr id="7" name="左大括号 6"/>
                <p:cNvSpPr/>
                <p:nvPr/>
              </p:nvSpPr>
              <p:spPr>
                <a:xfrm>
                  <a:off x="7388" y="6433"/>
                  <a:ext cx="230" cy="1223"/>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9" name="文本框 8"/>
                <p:cNvSpPr txBox="1"/>
                <p:nvPr/>
              </p:nvSpPr>
              <p:spPr>
                <a:xfrm>
                  <a:off x="7618" y="6319"/>
                  <a:ext cx="7498" cy="1452"/>
                </a:xfrm>
                <a:prstGeom prst="rect">
                  <a:avLst/>
                </a:prstGeom>
                <a:noFill/>
              </p:spPr>
              <p:txBody>
                <a:bodyPr wrap="square" rtlCol="0">
                  <a:spAutoFit/>
                </a:bodyPr>
                <a:p>
                  <a:r>
                    <a:rPr lang="zh-CN" altLang="en-US">
                      <a:sym typeface="+mn-ea"/>
                    </a:rPr>
                    <a:t>课程目标的预设</a:t>
                  </a:r>
                  <a:endParaRPr lang="zh-CN" altLang="en-US">
                    <a:sym typeface="+mn-ea"/>
                  </a:endParaRPr>
                </a:p>
                <a:p>
                  <a:r>
                    <a:rPr lang="zh-CN" altLang="en-US">
                      <a:sym typeface="+mn-ea"/>
                    </a:rPr>
                    <a:t>教师在教育活动组织中的计划性和控制性</a:t>
                  </a:r>
                  <a:endParaRPr lang="zh-CN" altLang="en-US">
                    <a:sym typeface="+mn-ea"/>
                  </a:endParaRPr>
                </a:p>
                <a:p>
                  <a:r>
                    <a:rPr lang="zh-CN" altLang="en-US">
                      <a:sym typeface="+mn-ea"/>
                    </a:rPr>
                    <a:t>根据客观标准对幼儿园教育进行评价</a:t>
                  </a:r>
                  <a:endParaRPr lang="zh-CN" altLang="en-US"/>
                </a:p>
              </p:txBody>
            </p:sp>
            <p:sp>
              <p:nvSpPr>
                <p:cNvPr id="10" name="左大括号 9"/>
                <p:cNvSpPr/>
                <p:nvPr/>
              </p:nvSpPr>
              <p:spPr>
                <a:xfrm>
                  <a:off x="7388" y="8350"/>
                  <a:ext cx="230" cy="1480"/>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
            <p:nvSpPr>
              <p:cNvPr id="11" name="文本框 10"/>
              <p:cNvSpPr txBox="1"/>
              <p:nvPr/>
            </p:nvSpPr>
            <p:spPr>
              <a:xfrm>
                <a:off x="7446" y="7413"/>
                <a:ext cx="9607" cy="1888"/>
              </a:xfrm>
              <a:prstGeom prst="rect">
                <a:avLst/>
              </a:prstGeom>
              <a:noFill/>
            </p:spPr>
            <p:txBody>
              <a:bodyPr wrap="square" rtlCol="0">
                <a:spAutoFit/>
              </a:bodyPr>
              <a:p>
                <a:r>
                  <a:rPr lang="zh-CN" altLang="en-US">
                    <a:sym typeface="+mn-ea"/>
                  </a:rPr>
                  <a:t>儿童活动的过程</a:t>
                </a:r>
                <a:endParaRPr lang="zh-CN" altLang="en-US">
                  <a:sym typeface="+mn-ea"/>
                </a:endParaRPr>
              </a:p>
              <a:p>
                <a:r>
                  <a:rPr lang="zh-CN" altLang="en-US">
                    <a:sym typeface="+mn-ea"/>
                  </a:rPr>
                  <a:t>根据儿童的兴趣和需要组织活动，尊重儿童的选择和创造</a:t>
                </a:r>
                <a:endParaRPr lang="zh-CN" altLang="en-US">
                  <a:sym typeface="+mn-ea"/>
                </a:endParaRPr>
              </a:p>
              <a:p>
                <a:r>
                  <a:rPr lang="zh-CN" altLang="en-US">
                    <a:sym typeface="+mn-ea"/>
                  </a:rPr>
                  <a:t>过程性评价</a:t>
                </a:r>
                <a:endParaRPr lang="zh-CN" altLang="en-US">
                  <a:sym typeface="+mn-ea"/>
                </a:endParaRPr>
              </a:p>
              <a:p>
                <a:r>
                  <a:rPr lang="zh-CN" altLang="en-US">
                    <a:sym typeface="+mn-ea"/>
                  </a:rPr>
                  <a:t>教师自我在教育评价中的作用</a:t>
                </a:r>
                <a:endParaRPr lang="zh-CN" altLang="en-US"/>
              </a:p>
            </p:txBody>
          </p:sp>
        </p:grpSp>
      </p:grpSp>
      <p:grpSp>
        <p:nvGrpSpPr>
          <p:cNvPr id="18" name="组合 17"/>
          <p:cNvGrpSpPr/>
          <p:nvPr/>
        </p:nvGrpSpPr>
        <p:grpSpPr>
          <a:xfrm>
            <a:off x="9599295" y="4239895"/>
            <a:ext cx="2268220" cy="528320"/>
            <a:chOff x="15162" y="7346"/>
            <a:chExt cx="3572" cy="832"/>
          </a:xfrm>
        </p:grpSpPr>
        <p:sp>
          <p:nvSpPr>
            <p:cNvPr id="16" name="左箭头 15"/>
            <p:cNvSpPr/>
            <p:nvPr/>
          </p:nvSpPr>
          <p:spPr>
            <a:xfrm>
              <a:off x="15162" y="7877"/>
              <a:ext cx="3127" cy="301"/>
            </a:xfrm>
            <a:prstGeom prst="left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5162" y="7346"/>
              <a:ext cx="3572" cy="531"/>
            </a:xfrm>
            <a:prstGeom prst="rect">
              <a:avLst/>
            </a:prstGeom>
            <a:noFill/>
          </p:spPr>
          <p:txBody>
            <a:bodyPr wrap="square" rtlCol="0">
              <a:spAutoFit/>
            </a:bodyPr>
            <a:p>
              <a:r>
                <a:rPr lang="zh-CN" altLang="en-US" sz="1600"/>
                <a:t>过程模式的基本思路</a:t>
              </a:r>
              <a:endParaRPr lang="zh-CN" altLang="en-US" sz="16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blinds(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500" fill="hold">
                                          <p:stCondLst>
                                            <p:cond delay="0"/>
                                          </p:stCondLst>
                                        </p:cTn>
                                        <p:tgtEl>
                                          <p:spTgt spid="19"/>
                                        </p:tgtEl>
                                        <p:attrNameLst>
                                          <p:attrName>style.visibility</p:attrName>
                                        </p:attrNameLst>
                                      </p:cBhvr>
                                      <p:to>
                                        <p:strVal val="visible"/>
                                      </p:to>
                                    </p:set>
                                    <p:animEffect transition="in" filter="blinds(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500"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（三）对过程模式的评价</a:t>
            </a:r>
            <a:endParaRPr lang="zh-CN" altLang="en-US" sz="3200">
              <a:solidFill>
                <a:schemeClr val="tx1">
                  <a:lumMod val="85000"/>
                  <a:lumOff val="15000"/>
                </a:schemeClr>
              </a:solidFill>
            </a:endParaRPr>
          </a:p>
        </p:txBody>
      </p:sp>
      <p:grpSp>
        <p:nvGrpSpPr>
          <p:cNvPr id="22" name="组合 21"/>
          <p:cNvGrpSpPr/>
          <p:nvPr/>
        </p:nvGrpSpPr>
        <p:grpSpPr>
          <a:xfrm>
            <a:off x="915035" y="1934845"/>
            <a:ext cx="3446780" cy="1833245"/>
            <a:chOff x="1441" y="3047"/>
            <a:chExt cx="5428" cy="2887"/>
          </a:xfrm>
        </p:grpSpPr>
        <p:sp>
          <p:nvSpPr>
            <p:cNvPr id="12" name="文本框 11"/>
            <p:cNvSpPr txBox="1"/>
            <p:nvPr/>
          </p:nvSpPr>
          <p:spPr>
            <a:xfrm>
              <a:off x="1441" y="4251"/>
              <a:ext cx="3382" cy="580"/>
            </a:xfrm>
            <a:prstGeom prst="rect">
              <a:avLst/>
            </a:prstGeom>
            <a:noFill/>
          </p:spPr>
          <p:txBody>
            <a:bodyPr wrap="square" rtlCol="0">
              <a:spAutoFit/>
            </a:bodyPr>
            <a:p>
              <a:r>
                <a:rPr lang="zh-CN" altLang="en-US"/>
                <a:t>对过程模式的评价</a:t>
              </a:r>
              <a:endParaRPr lang="zh-CN" altLang="en-US"/>
            </a:p>
          </p:txBody>
        </p:sp>
        <p:sp>
          <p:nvSpPr>
            <p:cNvPr id="13" name="左大括号 12"/>
            <p:cNvSpPr/>
            <p:nvPr/>
          </p:nvSpPr>
          <p:spPr>
            <a:xfrm>
              <a:off x="5015" y="3349"/>
              <a:ext cx="383" cy="2384"/>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 name="文本框 2"/>
            <p:cNvSpPr txBox="1"/>
            <p:nvPr/>
          </p:nvSpPr>
          <p:spPr>
            <a:xfrm>
              <a:off x="5605" y="3047"/>
              <a:ext cx="1264" cy="580"/>
            </a:xfrm>
            <a:prstGeom prst="rect">
              <a:avLst/>
            </a:prstGeom>
            <a:noFill/>
          </p:spPr>
          <p:txBody>
            <a:bodyPr wrap="square" rtlCol="0">
              <a:spAutoFit/>
            </a:bodyPr>
            <a:p>
              <a:r>
                <a:rPr lang="zh-CN" altLang="en-US"/>
                <a:t>积极</a:t>
              </a:r>
              <a:endParaRPr lang="zh-CN" altLang="en-US"/>
            </a:p>
          </p:txBody>
        </p:sp>
        <p:sp>
          <p:nvSpPr>
            <p:cNvPr id="5" name="文本框 4"/>
            <p:cNvSpPr txBox="1"/>
            <p:nvPr/>
          </p:nvSpPr>
          <p:spPr>
            <a:xfrm>
              <a:off x="5605" y="5354"/>
              <a:ext cx="1264" cy="580"/>
            </a:xfrm>
            <a:prstGeom prst="rect">
              <a:avLst/>
            </a:prstGeom>
            <a:noFill/>
          </p:spPr>
          <p:txBody>
            <a:bodyPr wrap="square" rtlCol="0">
              <a:spAutoFit/>
            </a:bodyPr>
            <a:p>
              <a:r>
                <a:rPr lang="zh-CN" altLang="en-US"/>
                <a:t>消极</a:t>
              </a:r>
              <a:endParaRPr lang="zh-CN" altLang="en-US"/>
            </a:p>
          </p:txBody>
        </p:sp>
      </p:grpSp>
      <p:grpSp>
        <p:nvGrpSpPr>
          <p:cNvPr id="23" name="组合 22"/>
          <p:cNvGrpSpPr/>
          <p:nvPr/>
        </p:nvGrpSpPr>
        <p:grpSpPr>
          <a:xfrm>
            <a:off x="4328160" y="1657985"/>
            <a:ext cx="6948805" cy="922020"/>
            <a:chOff x="6816" y="2611"/>
            <a:chExt cx="10943" cy="1452"/>
          </a:xfrm>
        </p:grpSpPr>
        <p:sp>
          <p:nvSpPr>
            <p:cNvPr id="2" name="右箭头 1"/>
            <p:cNvSpPr/>
            <p:nvPr/>
          </p:nvSpPr>
          <p:spPr>
            <a:xfrm>
              <a:off x="6816" y="3016"/>
              <a:ext cx="856" cy="270"/>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782" y="2611"/>
              <a:ext cx="9977" cy="1452"/>
            </a:xfrm>
            <a:prstGeom prst="rect">
              <a:avLst/>
            </a:prstGeom>
            <a:noFill/>
          </p:spPr>
          <p:txBody>
            <a:bodyPr wrap="square" rtlCol="0">
              <a:spAutoFit/>
            </a:bodyPr>
            <a:p>
              <a:pPr marL="285750" indent="-285750">
                <a:buFont typeface="Arial" panose="020B0604020202020204" pitchFamily="34" charset="0"/>
                <a:buChar char="•"/>
              </a:pPr>
              <a:r>
                <a:rPr lang="zh-CN" altLang="en-US">
                  <a:sym typeface="+mn-ea"/>
                </a:rPr>
                <a:t>对于儿童主体精神和创造性思维的培养，对于教师主动性创造性的发挥以及专业成长，对于在教育中更多体现民主精神和人文精神都是十分有益的。</a:t>
              </a:r>
              <a:endParaRPr lang="zh-CN" altLang="en-US">
                <a:sym typeface="+mn-ea"/>
              </a:endParaRPr>
            </a:p>
          </p:txBody>
        </p:sp>
      </p:grpSp>
      <p:grpSp>
        <p:nvGrpSpPr>
          <p:cNvPr id="24" name="组合 23"/>
          <p:cNvGrpSpPr/>
          <p:nvPr/>
        </p:nvGrpSpPr>
        <p:grpSpPr>
          <a:xfrm>
            <a:off x="4361815" y="2823845"/>
            <a:ext cx="6893560" cy="2602230"/>
            <a:chOff x="6869" y="4447"/>
            <a:chExt cx="10856" cy="4098"/>
          </a:xfrm>
        </p:grpSpPr>
        <p:sp>
          <p:nvSpPr>
            <p:cNvPr id="10" name="左大括号 9"/>
            <p:cNvSpPr/>
            <p:nvPr/>
          </p:nvSpPr>
          <p:spPr>
            <a:xfrm>
              <a:off x="6869" y="4700"/>
              <a:ext cx="545" cy="1888"/>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1" name="文本框 10"/>
            <p:cNvSpPr txBox="1"/>
            <p:nvPr/>
          </p:nvSpPr>
          <p:spPr>
            <a:xfrm>
              <a:off x="7681" y="4447"/>
              <a:ext cx="9858" cy="1016"/>
            </a:xfrm>
            <a:prstGeom prst="rect">
              <a:avLst/>
            </a:prstGeom>
            <a:noFill/>
          </p:spPr>
          <p:txBody>
            <a:bodyPr wrap="square" rtlCol="0">
              <a:spAutoFit/>
            </a:bodyPr>
            <a:p>
              <a:pPr marL="285750" indent="-285750">
                <a:buFont typeface="Arial" panose="020B0604020202020204" pitchFamily="34" charset="0"/>
                <a:buChar char="•"/>
              </a:pPr>
              <a:r>
                <a:rPr lang="zh-CN" altLang="en-US">
                  <a:sym typeface="+mn-ea"/>
                </a:rPr>
                <a:t>按过程模式编制的课程往往</a:t>
              </a:r>
              <a:r>
                <a:rPr lang="zh-CN" altLang="en-US" b="1">
                  <a:solidFill>
                    <a:srgbClr val="FF0000"/>
                  </a:solidFill>
                  <a:sym typeface="+mn-ea"/>
                </a:rPr>
                <a:t>缺乏科学性、计划性和系统性</a:t>
              </a:r>
              <a:r>
                <a:rPr lang="zh-CN" altLang="en-US">
                  <a:sym typeface="+mn-ea"/>
                </a:rPr>
                <a:t>，对教育的评价往往</a:t>
              </a:r>
              <a:r>
                <a:rPr lang="zh-CN" altLang="en-US" b="1">
                  <a:solidFill>
                    <a:srgbClr val="FF0000"/>
                  </a:solidFill>
                  <a:sym typeface="+mn-ea"/>
                </a:rPr>
                <a:t>缺乏客观标准</a:t>
              </a:r>
              <a:r>
                <a:rPr lang="zh-CN" altLang="en-US">
                  <a:sym typeface="+mn-ea"/>
                </a:rPr>
                <a:t>而带有</a:t>
              </a:r>
              <a:r>
                <a:rPr lang="zh-CN" altLang="en-US" b="1">
                  <a:solidFill>
                    <a:srgbClr val="FF0000"/>
                  </a:solidFill>
                  <a:sym typeface="+mn-ea"/>
                </a:rPr>
                <a:t>过多的主观色彩。</a:t>
              </a:r>
              <a:endParaRPr lang="zh-CN" altLang="en-US"/>
            </a:p>
          </p:txBody>
        </p:sp>
        <p:sp>
          <p:nvSpPr>
            <p:cNvPr id="19" name="文本框 18"/>
            <p:cNvSpPr txBox="1"/>
            <p:nvPr/>
          </p:nvSpPr>
          <p:spPr>
            <a:xfrm>
              <a:off x="7681" y="6221"/>
              <a:ext cx="10045" cy="2325"/>
            </a:xfrm>
            <a:prstGeom prst="rect">
              <a:avLst/>
            </a:prstGeom>
            <a:noFill/>
          </p:spPr>
          <p:txBody>
            <a:bodyPr wrap="square" rtlCol="0">
              <a:spAutoFit/>
            </a:bodyPr>
            <a:p>
              <a:pPr marL="285750" indent="-285750">
                <a:buFont typeface="Arial" panose="020B0604020202020204" pitchFamily="34" charset="0"/>
                <a:buChar char="•"/>
              </a:pPr>
              <a:r>
                <a:rPr lang="zh-CN" altLang="en-US">
                  <a:sym typeface="+mn-ea"/>
                </a:rPr>
                <a:t>过程模式赋予教师</a:t>
              </a:r>
              <a:r>
                <a:rPr lang="zh-CN" altLang="en-US" b="1">
                  <a:solidFill>
                    <a:srgbClr val="FF0000"/>
                  </a:solidFill>
                  <a:sym typeface="+mn-ea"/>
                </a:rPr>
                <a:t>过分理想化</a:t>
              </a:r>
              <a:r>
                <a:rPr lang="zh-CN" altLang="en-US">
                  <a:sym typeface="+mn-ea"/>
                </a:rPr>
                <a:t>的角色和</a:t>
              </a:r>
              <a:r>
                <a:rPr lang="zh-CN" altLang="en-US" b="1">
                  <a:solidFill>
                    <a:srgbClr val="FF0000"/>
                  </a:solidFill>
                  <a:sym typeface="+mn-ea"/>
                </a:rPr>
                <a:t>过高的要求</a:t>
              </a:r>
              <a:r>
                <a:rPr lang="zh-CN" altLang="en-US">
                  <a:sym typeface="+mn-ea"/>
                </a:rPr>
                <a:t>，因此往往会由于教师难以达到这样的境地而使该课程模式不易被推广，或者即使被推广和运用，却在本质上收到扭曲甚至异化。</a:t>
              </a:r>
              <a:endParaRPr lang="zh-CN" altLang="en-US"/>
            </a:p>
            <a:p>
              <a:endParaRPr lang="zh-CN" altLang="en-US"/>
            </a:p>
          </p:txBody>
        </p:sp>
      </p:grpSp>
      <p:pic>
        <p:nvPicPr>
          <p:cNvPr id="21" name="图片 20"/>
          <p:cNvPicPr>
            <a:picLocks noChangeAspect="1"/>
          </p:cNvPicPr>
          <p:nvPr/>
        </p:nvPicPr>
        <p:blipFill>
          <a:blip r:embed="rId1"/>
          <a:stretch>
            <a:fillRect/>
          </a:stretch>
        </p:blipFill>
        <p:spPr>
          <a:xfrm>
            <a:off x="257810" y="3399790"/>
            <a:ext cx="2994660" cy="3140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500"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500"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956" y="6037"/>
              <a:ext cx="6806"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1.3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目标模式与过程模式的比较与平衡</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（一）目标模式与过程模式的比较</a:t>
            </a:r>
            <a:endParaRPr lang="zh-CN" altLang="en-US" sz="3200">
              <a:solidFill>
                <a:schemeClr val="tx1">
                  <a:lumMod val="85000"/>
                  <a:lumOff val="15000"/>
                </a:schemeClr>
              </a:solidFill>
            </a:endParaRPr>
          </a:p>
        </p:txBody>
      </p:sp>
      <p:graphicFrame>
        <p:nvGraphicFramePr>
          <p:cNvPr id="3" name="表格 2"/>
          <p:cNvGraphicFramePr/>
          <p:nvPr>
            <p:custDataLst>
              <p:tags r:id="rId1"/>
            </p:custDataLst>
          </p:nvPr>
        </p:nvGraphicFramePr>
        <p:xfrm>
          <a:off x="1287145" y="934085"/>
          <a:ext cx="9616875" cy="5529000"/>
        </p:xfrm>
        <a:graphic>
          <a:graphicData uri="http://schemas.openxmlformats.org/drawingml/2006/table">
            <a:tbl>
              <a:tblPr firstRow="1" bandRow="1">
                <a:tableStyleId>{5C22544A-7EE6-4342-B048-85BDC9FD1C3A}</a:tableStyleId>
              </a:tblPr>
              <a:tblGrid>
                <a:gridCol w="2252345"/>
                <a:gridCol w="3681730"/>
                <a:gridCol w="3682800"/>
              </a:tblGrid>
              <a:tr h="381000">
                <a:tc>
                  <a:txBody>
                    <a:bodyPr/>
                    <a:p>
                      <a:pPr algn="ctr">
                        <a:buNone/>
                      </a:pPr>
                      <a:r>
                        <a:rPr lang="zh-CN" altLang="en-US"/>
                        <a:t>比较点</a:t>
                      </a:r>
                      <a:endParaRPr lang="zh-CN" altLang="en-US"/>
                    </a:p>
                  </a:txBody>
                  <a:tcPr anchor="ctr" anchorCtr="0">
                    <a:solidFill>
                      <a:srgbClr val="56C0C1"/>
                    </a:solidFill>
                  </a:tcPr>
                </a:tc>
                <a:tc>
                  <a:txBody>
                    <a:bodyPr/>
                    <a:p>
                      <a:pPr algn="ctr">
                        <a:buNone/>
                      </a:pPr>
                      <a:r>
                        <a:rPr lang="zh-CN" altLang="en-US"/>
                        <a:t>目标模式</a:t>
                      </a:r>
                      <a:endParaRPr lang="zh-CN" altLang="en-US"/>
                    </a:p>
                  </a:txBody>
                  <a:tcPr anchor="ctr" anchorCtr="0">
                    <a:solidFill>
                      <a:srgbClr val="56C0C1"/>
                    </a:solidFill>
                  </a:tcPr>
                </a:tc>
                <a:tc>
                  <a:txBody>
                    <a:bodyPr/>
                    <a:p>
                      <a:pPr algn="ctr">
                        <a:buNone/>
                      </a:pPr>
                      <a:r>
                        <a:rPr lang="zh-CN" altLang="en-US"/>
                        <a:t>过程模式</a:t>
                      </a:r>
                      <a:endParaRPr lang="zh-CN" altLang="en-US"/>
                    </a:p>
                  </a:txBody>
                  <a:tcPr anchor="ctr" anchorCtr="0">
                    <a:solidFill>
                      <a:srgbClr val="56C0C1"/>
                    </a:solidFill>
                  </a:tcPr>
                </a:tc>
              </a:tr>
              <a:tr h="396000">
                <a:tc>
                  <a:txBody>
                    <a:bodyPr/>
                    <a:p>
                      <a:pPr algn="ctr">
                        <a:buNone/>
                      </a:pPr>
                      <a:r>
                        <a:rPr lang="zh-CN" altLang="en-US"/>
                        <a:t>教育观</a:t>
                      </a:r>
                      <a:endParaRPr lang="zh-CN" altLang="en-US"/>
                    </a:p>
                  </a:txBody>
                  <a:tcPr anchor="ctr" anchorCtr="0">
                    <a:solidFill>
                      <a:srgbClr val="D8ECED"/>
                    </a:solidFill>
                  </a:tcPr>
                </a:tc>
                <a:tc>
                  <a:txBody>
                    <a:bodyPr/>
                    <a:p>
                      <a:pPr algn="ctr">
                        <a:buNone/>
                      </a:pPr>
                      <a:r>
                        <a:rPr lang="zh-CN" altLang="en-US"/>
                        <a:t>教育是实现既定目标</a:t>
                      </a:r>
                      <a:endParaRPr lang="zh-CN" altLang="en-US"/>
                    </a:p>
                  </a:txBody>
                  <a:tcPr anchor="ctr" anchorCtr="0">
                    <a:solidFill>
                      <a:srgbClr val="D8ECED"/>
                    </a:solidFill>
                  </a:tcPr>
                </a:tc>
                <a:tc>
                  <a:txBody>
                    <a:bodyPr/>
                    <a:p>
                      <a:pPr algn="ctr">
                        <a:buNone/>
                      </a:pPr>
                      <a:r>
                        <a:rPr lang="zh-CN" altLang="en-US"/>
                        <a:t>教育使人更有自由、更有创造性</a:t>
                      </a:r>
                      <a:endParaRPr lang="zh-CN" altLang="en-US"/>
                    </a:p>
                  </a:txBody>
                  <a:tcPr anchor="ctr" anchorCtr="0">
                    <a:solidFill>
                      <a:srgbClr val="D8ECED"/>
                    </a:solidFill>
                  </a:tcPr>
                </a:tc>
              </a:tr>
              <a:tr h="396000">
                <a:tc>
                  <a:txBody>
                    <a:bodyPr/>
                    <a:p>
                      <a:pPr algn="ctr">
                        <a:buNone/>
                      </a:pPr>
                      <a:r>
                        <a:rPr lang="zh-CN" altLang="en-US"/>
                        <a:t>知识观</a:t>
                      </a:r>
                      <a:endParaRPr lang="zh-CN" altLang="en-US"/>
                    </a:p>
                  </a:txBody>
                  <a:tcPr anchor="ctr" anchorCtr="0">
                    <a:solidFill>
                      <a:srgbClr val="E8F1F2"/>
                    </a:solidFill>
                  </a:tcPr>
                </a:tc>
                <a:tc>
                  <a:txBody>
                    <a:bodyPr/>
                    <a:p>
                      <a:pPr algn="ctr">
                        <a:buNone/>
                      </a:pPr>
                      <a:r>
                        <a:rPr lang="zh-CN" altLang="en-US"/>
                        <a:t>知识是固定的让人接受的信息</a:t>
                      </a:r>
                      <a:endParaRPr lang="zh-CN" altLang="en-US"/>
                    </a:p>
                  </a:txBody>
                  <a:tcPr anchor="ctr" anchorCtr="0">
                    <a:solidFill>
                      <a:srgbClr val="E8F1F2"/>
                    </a:solidFill>
                  </a:tcPr>
                </a:tc>
                <a:tc>
                  <a:txBody>
                    <a:bodyPr/>
                    <a:p>
                      <a:pPr algn="ctr">
                        <a:buNone/>
                      </a:pPr>
                      <a:r>
                        <a:rPr lang="zh-CN" altLang="en-US"/>
                        <a:t>知识是思维的载体</a:t>
                      </a:r>
                      <a:endParaRPr lang="zh-CN" altLang="en-US"/>
                    </a:p>
                  </a:txBody>
                  <a:tcPr anchor="ctr" anchorCtr="0">
                    <a:solidFill>
                      <a:srgbClr val="E8F1F2"/>
                    </a:solidFill>
                  </a:tcPr>
                </a:tc>
              </a:tr>
              <a:tr h="396000">
                <a:tc>
                  <a:txBody>
                    <a:bodyPr/>
                    <a:p>
                      <a:pPr algn="ctr">
                        <a:buNone/>
                      </a:pPr>
                      <a:r>
                        <a:rPr lang="zh-CN" altLang="en-US"/>
                        <a:t>课程目标特点</a:t>
                      </a:r>
                      <a:endParaRPr lang="zh-CN" altLang="en-US"/>
                    </a:p>
                  </a:txBody>
                  <a:tcPr anchor="ctr" anchorCtr="0">
                    <a:solidFill>
                      <a:srgbClr val="D8ECED"/>
                    </a:solidFill>
                  </a:tcPr>
                </a:tc>
                <a:tc>
                  <a:txBody>
                    <a:bodyPr/>
                    <a:p>
                      <a:pPr algn="ctr">
                        <a:buNone/>
                      </a:pPr>
                      <a:r>
                        <a:rPr lang="zh-CN" altLang="en-US"/>
                        <a:t>精细、终极状态</a:t>
                      </a:r>
                      <a:endParaRPr lang="zh-CN" altLang="en-US"/>
                    </a:p>
                  </a:txBody>
                  <a:tcPr anchor="ctr" anchorCtr="0">
                    <a:solidFill>
                      <a:srgbClr val="D8ECED"/>
                    </a:solidFill>
                  </a:tcPr>
                </a:tc>
                <a:tc>
                  <a:txBody>
                    <a:bodyPr/>
                    <a:p>
                      <a:pPr algn="ctr">
                        <a:buNone/>
                      </a:pPr>
                      <a:r>
                        <a:rPr lang="zh-CN" altLang="en-US"/>
                        <a:t>宽泛、动态变化</a:t>
                      </a:r>
                      <a:endParaRPr lang="zh-CN" altLang="en-US"/>
                    </a:p>
                  </a:txBody>
                  <a:tcPr anchor="ctr" anchorCtr="0">
                    <a:solidFill>
                      <a:srgbClr val="D8ECED"/>
                    </a:solidFill>
                  </a:tcPr>
                </a:tc>
              </a:tr>
              <a:tr h="396000">
                <a:tc>
                  <a:txBody>
                    <a:bodyPr/>
                    <a:p>
                      <a:pPr algn="ctr">
                        <a:buNone/>
                      </a:pPr>
                      <a:r>
                        <a:rPr lang="zh-CN" altLang="en-US"/>
                        <a:t>课程目标来源</a:t>
                      </a:r>
                      <a:endParaRPr lang="zh-CN" altLang="en-US"/>
                    </a:p>
                  </a:txBody>
                  <a:tcPr anchor="ctr" anchorCtr="0">
                    <a:solidFill>
                      <a:srgbClr val="E8F1F2"/>
                    </a:solidFill>
                  </a:tcPr>
                </a:tc>
                <a:tc>
                  <a:txBody>
                    <a:bodyPr/>
                    <a:p>
                      <a:pPr algn="ctr">
                        <a:buNone/>
                      </a:pPr>
                      <a:r>
                        <a:rPr lang="zh-CN" altLang="en-US"/>
                        <a:t>分解和对应教育目标</a:t>
                      </a:r>
                      <a:endParaRPr lang="zh-CN" altLang="en-US"/>
                    </a:p>
                  </a:txBody>
                  <a:tcPr anchor="ctr" anchorCtr="0">
                    <a:solidFill>
                      <a:srgbClr val="E8F1F2"/>
                    </a:solidFill>
                  </a:tcPr>
                </a:tc>
                <a:tc>
                  <a:txBody>
                    <a:bodyPr/>
                    <a:p>
                      <a:pPr algn="ctr">
                        <a:buNone/>
                      </a:pPr>
                      <a:r>
                        <a:rPr lang="zh-CN" altLang="en-US"/>
                        <a:t>过程中学生的兴趣</a:t>
                      </a:r>
                      <a:endParaRPr lang="zh-CN" altLang="en-US"/>
                    </a:p>
                  </a:txBody>
                  <a:tcPr anchor="ctr" anchorCtr="0">
                    <a:solidFill>
                      <a:srgbClr val="E8F1F2"/>
                    </a:solidFill>
                  </a:tcPr>
                </a:tc>
              </a:tr>
              <a:tr h="396000">
                <a:tc>
                  <a:txBody>
                    <a:bodyPr/>
                    <a:p>
                      <a:pPr algn="ctr">
                        <a:buNone/>
                      </a:pPr>
                      <a:r>
                        <a:rPr lang="zh-CN" altLang="en-US"/>
                        <a:t>课程目标的作用</a:t>
                      </a:r>
                      <a:endParaRPr lang="zh-CN" altLang="en-US"/>
                    </a:p>
                  </a:txBody>
                  <a:tcPr anchor="ctr" anchorCtr="0">
                    <a:solidFill>
                      <a:srgbClr val="D8ECED"/>
                    </a:solidFill>
                  </a:tcPr>
                </a:tc>
                <a:tc>
                  <a:txBody>
                    <a:bodyPr/>
                    <a:p>
                      <a:pPr algn="ctr">
                        <a:buNone/>
                      </a:pPr>
                      <a:r>
                        <a:rPr lang="zh-CN" altLang="en-US"/>
                        <a:t>控制、束缚</a:t>
                      </a:r>
                      <a:endParaRPr lang="zh-CN" altLang="en-US"/>
                    </a:p>
                  </a:txBody>
                  <a:tcPr anchor="ctr" anchorCtr="0">
                    <a:solidFill>
                      <a:srgbClr val="D8ECED"/>
                    </a:solidFill>
                  </a:tcPr>
                </a:tc>
                <a:tc>
                  <a:txBody>
                    <a:bodyPr/>
                    <a:p>
                      <a:pPr algn="ctr">
                        <a:buNone/>
                      </a:pPr>
                      <a:r>
                        <a:rPr lang="zh-CN" altLang="en-US"/>
                        <a:t>引导</a:t>
                      </a:r>
                      <a:endParaRPr lang="zh-CN" altLang="en-US"/>
                    </a:p>
                  </a:txBody>
                  <a:tcPr anchor="ctr" anchorCtr="0">
                    <a:solidFill>
                      <a:srgbClr val="D8ECED"/>
                    </a:solidFill>
                  </a:tcPr>
                </a:tc>
              </a:tr>
              <a:tr h="396000">
                <a:tc>
                  <a:txBody>
                    <a:bodyPr/>
                    <a:p>
                      <a:pPr algn="ctr">
                        <a:buNone/>
                      </a:pPr>
                      <a:r>
                        <a:rPr lang="en-US" altLang="zh-CN"/>
                        <a:t>课程关注点</a:t>
                      </a:r>
                      <a:endParaRPr lang="en-US" altLang="zh-CN"/>
                    </a:p>
                  </a:txBody>
                  <a:tcPr anchor="ctr" anchorCtr="0">
                    <a:solidFill>
                      <a:srgbClr val="E8F1F2"/>
                    </a:solidFill>
                  </a:tcPr>
                </a:tc>
                <a:tc>
                  <a:txBody>
                    <a:bodyPr/>
                    <a:p>
                      <a:pPr algn="ctr">
                        <a:buNone/>
                      </a:pPr>
                      <a:r>
                        <a:rPr lang="en-US" altLang="zh-CN"/>
                        <a:t>目标达成、结果</a:t>
                      </a:r>
                      <a:endParaRPr lang="en-US" altLang="zh-CN"/>
                    </a:p>
                  </a:txBody>
                  <a:tcPr anchor="ctr" anchorCtr="0">
                    <a:solidFill>
                      <a:srgbClr val="E8F1F2"/>
                    </a:solidFill>
                  </a:tcPr>
                </a:tc>
                <a:tc>
                  <a:txBody>
                    <a:bodyPr/>
                    <a:p>
                      <a:pPr algn="ctr">
                        <a:buNone/>
                      </a:pPr>
                      <a:r>
                        <a:rPr lang="zh-CN" altLang="en-US"/>
                        <a:t>过程、学生的满足</a:t>
                      </a:r>
                      <a:endParaRPr lang="zh-CN" altLang="en-US"/>
                    </a:p>
                  </a:txBody>
                  <a:tcPr anchor="ctr" anchorCtr="0">
                    <a:solidFill>
                      <a:srgbClr val="E8F1F2"/>
                    </a:solidFill>
                  </a:tcPr>
                </a:tc>
              </a:tr>
              <a:tr h="396000">
                <a:tc>
                  <a:txBody>
                    <a:bodyPr/>
                    <a:p>
                      <a:pPr algn="ctr">
                        <a:buNone/>
                      </a:pPr>
                      <a:r>
                        <a:rPr lang="en-US" altLang="zh-CN"/>
                        <a:t>教学方法</a:t>
                      </a:r>
                      <a:endParaRPr lang="en-US" altLang="zh-CN"/>
                    </a:p>
                  </a:txBody>
                  <a:tcPr anchor="ctr" anchorCtr="0">
                    <a:solidFill>
                      <a:srgbClr val="D8ECED"/>
                    </a:solidFill>
                  </a:tcPr>
                </a:tc>
                <a:tc>
                  <a:txBody>
                    <a:bodyPr/>
                    <a:p>
                      <a:pPr algn="ctr">
                        <a:buNone/>
                      </a:pPr>
                      <a:r>
                        <a:rPr lang="en-US" altLang="zh-CN"/>
                        <a:t>讲授、传递</a:t>
                      </a:r>
                      <a:endParaRPr lang="en-US" altLang="zh-CN"/>
                    </a:p>
                  </a:txBody>
                  <a:tcPr anchor="ctr" anchorCtr="0">
                    <a:solidFill>
                      <a:srgbClr val="D8ECED"/>
                    </a:solidFill>
                  </a:tcPr>
                </a:tc>
                <a:tc>
                  <a:txBody>
                    <a:bodyPr/>
                    <a:p>
                      <a:pPr algn="ctr">
                        <a:buNone/>
                      </a:pPr>
                      <a:r>
                        <a:rPr lang="zh-CN" altLang="en-US"/>
                        <a:t>讨论、探究</a:t>
                      </a:r>
                      <a:endParaRPr lang="zh-CN" altLang="en-US"/>
                    </a:p>
                  </a:txBody>
                  <a:tcPr anchor="ctr" anchorCtr="0">
                    <a:solidFill>
                      <a:srgbClr val="D8ECED"/>
                    </a:solidFill>
                  </a:tcPr>
                </a:tc>
              </a:tr>
              <a:tr h="396000">
                <a:tc>
                  <a:txBody>
                    <a:bodyPr/>
                    <a:p>
                      <a:pPr algn="ctr">
                        <a:buNone/>
                      </a:pPr>
                      <a:r>
                        <a:rPr lang="en-US" altLang="zh-CN"/>
                        <a:t>教师角色</a:t>
                      </a:r>
                      <a:endParaRPr lang="en-US" altLang="zh-CN"/>
                    </a:p>
                  </a:txBody>
                  <a:tcPr anchor="ctr" anchorCtr="0">
                    <a:solidFill>
                      <a:srgbClr val="E8F1F2"/>
                    </a:solidFill>
                  </a:tcPr>
                </a:tc>
                <a:tc>
                  <a:txBody>
                    <a:bodyPr/>
                    <a:p>
                      <a:pPr algn="ctr">
                        <a:buNone/>
                      </a:pPr>
                      <a:r>
                        <a:rPr lang="en-US" altLang="zh-CN"/>
                        <a:t>课程的执行者</a:t>
                      </a:r>
                      <a:endParaRPr lang="en-US" altLang="zh-CN"/>
                    </a:p>
                  </a:txBody>
                  <a:tcPr anchor="ctr" anchorCtr="0">
                    <a:solidFill>
                      <a:srgbClr val="E8F1F2"/>
                    </a:solidFill>
                  </a:tcPr>
                </a:tc>
                <a:tc>
                  <a:txBody>
                    <a:bodyPr/>
                    <a:p>
                      <a:pPr algn="ctr">
                        <a:buNone/>
                      </a:pPr>
                      <a:r>
                        <a:rPr lang="zh-CN" altLang="en-US"/>
                        <a:t>参与者、讨论主持人</a:t>
                      </a:r>
                      <a:endParaRPr lang="zh-CN" altLang="en-US"/>
                    </a:p>
                  </a:txBody>
                  <a:tcPr anchor="ctr" anchorCtr="0">
                    <a:solidFill>
                      <a:srgbClr val="E8F1F2"/>
                    </a:solidFill>
                  </a:tcPr>
                </a:tc>
              </a:tr>
              <a:tr h="396000">
                <a:tc>
                  <a:txBody>
                    <a:bodyPr/>
                    <a:p>
                      <a:pPr algn="ctr">
                        <a:buNone/>
                      </a:pPr>
                      <a:r>
                        <a:rPr lang="en-US" altLang="zh-CN"/>
                        <a:t>教师要求</a:t>
                      </a:r>
                      <a:endParaRPr lang="en-US" altLang="zh-CN"/>
                    </a:p>
                  </a:txBody>
                  <a:tcPr anchor="ctr" anchorCtr="0">
                    <a:solidFill>
                      <a:srgbClr val="D8ECED"/>
                    </a:solidFill>
                  </a:tcPr>
                </a:tc>
                <a:tc>
                  <a:txBody>
                    <a:bodyPr/>
                    <a:p>
                      <a:pPr algn="ctr">
                        <a:buNone/>
                      </a:pPr>
                      <a:r>
                        <a:rPr lang="en-US" altLang="zh-CN"/>
                        <a:t>技能性强、短期培训</a:t>
                      </a:r>
                      <a:endParaRPr lang="en-US" altLang="zh-CN"/>
                    </a:p>
                  </a:txBody>
                  <a:tcPr anchor="ctr" anchorCtr="0">
                    <a:solidFill>
                      <a:srgbClr val="D8ECED"/>
                    </a:solidFill>
                  </a:tcPr>
                </a:tc>
                <a:tc>
                  <a:txBody>
                    <a:bodyPr/>
                    <a:p>
                      <a:pPr algn="ctr">
                        <a:buNone/>
                      </a:pPr>
                      <a:r>
                        <a:rPr lang="zh-CN" altLang="en-US"/>
                        <a:t>观念和能力要求高、长期学习</a:t>
                      </a:r>
                      <a:endParaRPr lang="zh-CN" altLang="en-US"/>
                    </a:p>
                  </a:txBody>
                  <a:tcPr anchor="ctr" anchorCtr="0">
                    <a:solidFill>
                      <a:srgbClr val="D8ECED"/>
                    </a:solidFill>
                  </a:tcPr>
                </a:tc>
              </a:tr>
              <a:tr h="396000">
                <a:tc>
                  <a:txBody>
                    <a:bodyPr/>
                    <a:p>
                      <a:pPr algn="ctr">
                        <a:buNone/>
                      </a:pPr>
                      <a:r>
                        <a:rPr lang="en-US" altLang="zh-CN"/>
                        <a:t>学生角色</a:t>
                      </a:r>
                      <a:endParaRPr lang="en-US" altLang="zh-CN"/>
                    </a:p>
                  </a:txBody>
                  <a:tcPr anchor="ctr" anchorCtr="0">
                    <a:solidFill>
                      <a:srgbClr val="E8F1F2"/>
                    </a:solidFill>
                  </a:tcPr>
                </a:tc>
                <a:tc>
                  <a:txBody>
                    <a:bodyPr/>
                    <a:p>
                      <a:pPr algn="ctr">
                        <a:buNone/>
                      </a:pPr>
                      <a:r>
                        <a:rPr lang="en-US" altLang="zh-CN"/>
                        <a:t>接受者</a:t>
                      </a:r>
                      <a:endParaRPr lang="en-US" altLang="zh-CN"/>
                    </a:p>
                  </a:txBody>
                  <a:tcPr anchor="ctr" anchorCtr="0">
                    <a:solidFill>
                      <a:srgbClr val="E8F1F2"/>
                    </a:solidFill>
                  </a:tcPr>
                </a:tc>
                <a:tc>
                  <a:txBody>
                    <a:bodyPr/>
                    <a:p>
                      <a:pPr algn="ctr">
                        <a:buNone/>
                      </a:pPr>
                      <a:r>
                        <a:rPr lang="zh-CN" altLang="en-US"/>
                        <a:t>建构者、探索者</a:t>
                      </a:r>
                      <a:endParaRPr lang="zh-CN" altLang="en-US"/>
                    </a:p>
                  </a:txBody>
                  <a:tcPr anchor="ctr" anchorCtr="0">
                    <a:solidFill>
                      <a:srgbClr val="E8F1F2"/>
                    </a:solidFill>
                  </a:tcPr>
                </a:tc>
              </a:tr>
              <a:tr h="396000">
                <a:tc>
                  <a:txBody>
                    <a:bodyPr/>
                    <a:p>
                      <a:pPr algn="ctr">
                        <a:buNone/>
                      </a:pPr>
                      <a:r>
                        <a:rPr lang="en-US" altLang="zh-CN"/>
                        <a:t>教学调控手段</a:t>
                      </a:r>
                      <a:endParaRPr lang="en-US" altLang="zh-CN"/>
                    </a:p>
                  </a:txBody>
                  <a:tcPr anchor="ctr" anchorCtr="0">
                    <a:solidFill>
                      <a:srgbClr val="D8ECED"/>
                    </a:solidFill>
                  </a:tcPr>
                </a:tc>
                <a:tc>
                  <a:txBody>
                    <a:bodyPr/>
                    <a:p>
                      <a:pPr algn="ctr">
                        <a:buNone/>
                      </a:pPr>
                      <a:r>
                        <a:rPr lang="en-US" altLang="zh-CN"/>
                        <a:t>目标控制、易操作</a:t>
                      </a:r>
                      <a:endParaRPr lang="en-US" altLang="zh-CN"/>
                    </a:p>
                  </a:txBody>
                  <a:tcPr anchor="ctr" anchorCtr="0">
                    <a:solidFill>
                      <a:srgbClr val="D8ECED"/>
                    </a:solidFill>
                  </a:tcPr>
                </a:tc>
                <a:tc>
                  <a:txBody>
                    <a:bodyPr/>
                    <a:p>
                      <a:pPr algn="ctr">
                        <a:buNone/>
                      </a:pPr>
                      <a:r>
                        <a:rPr lang="zh-CN" altLang="en-US"/>
                        <a:t>过程中教育原则、难把握</a:t>
                      </a:r>
                      <a:endParaRPr lang="zh-CN" altLang="en-US"/>
                    </a:p>
                  </a:txBody>
                  <a:tcPr anchor="ctr" anchorCtr="0">
                    <a:solidFill>
                      <a:srgbClr val="D8ECED"/>
                    </a:solidFill>
                  </a:tcPr>
                </a:tc>
              </a:tr>
              <a:tr h="396000">
                <a:tc>
                  <a:txBody>
                    <a:bodyPr/>
                    <a:p>
                      <a:pPr algn="ctr">
                        <a:buNone/>
                      </a:pPr>
                      <a:r>
                        <a:rPr lang="en-US" altLang="zh-CN"/>
                        <a:t>课程效果</a:t>
                      </a:r>
                      <a:endParaRPr lang="en-US" altLang="zh-CN"/>
                    </a:p>
                  </a:txBody>
                  <a:tcPr anchor="ctr" anchorCtr="0">
                    <a:solidFill>
                      <a:srgbClr val="E8F1F2"/>
                    </a:solidFill>
                  </a:tcPr>
                </a:tc>
                <a:tc>
                  <a:txBody>
                    <a:bodyPr/>
                    <a:p>
                      <a:pPr algn="ctr">
                        <a:buNone/>
                      </a:pPr>
                      <a:r>
                        <a:rPr lang="en-US" altLang="zh-CN"/>
                        <a:t>明显、快速、满足度低</a:t>
                      </a:r>
                      <a:endParaRPr lang="en-US" altLang="zh-CN"/>
                    </a:p>
                  </a:txBody>
                  <a:tcPr anchor="ctr" anchorCtr="0">
                    <a:solidFill>
                      <a:srgbClr val="E8F1F2"/>
                    </a:solidFill>
                  </a:tcPr>
                </a:tc>
                <a:tc>
                  <a:txBody>
                    <a:bodyPr/>
                    <a:p>
                      <a:pPr algn="ctr">
                        <a:buNone/>
                      </a:pPr>
                      <a:r>
                        <a:rPr lang="zh-CN" altLang="en-US"/>
                        <a:t>不明显、长远</a:t>
                      </a:r>
                      <a:endParaRPr lang="zh-CN" altLang="en-US"/>
                    </a:p>
                  </a:txBody>
                  <a:tcPr anchor="ctr" anchorCtr="0">
                    <a:solidFill>
                      <a:srgbClr val="E8F1F2"/>
                    </a:solidFill>
                  </a:tcPr>
                </a:tc>
              </a:tr>
              <a:tr h="396000">
                <a:tc>
                  <a:txBody>
                    <a:bodyPr/>
                    <a:p>
                      <a:pPr algn="ctr">
                        <a:buNone/>
                      </a:pPr>
                      <a:r>
                        <a:rPr lang="en-US" altLang="zh-CN"/>
                        <a:t>课程评价</a:t>
                      </a:r>
                      <a:endParaRPr lang="en-US" altLang="zh-CN"/>
                    </a:p>
                  </a:txBody>
                  <a:tcPr anchor="ctr" anchorCtr="0">
                    <a:solidFill>
                      <a:srgbClr val="D8ECED"/>
                    </a:solidFill>
                  </a:tcPr>
                </a:tc>
                <a:tc>
                  <a:txBody>
                    <a:bodyPr/>
                    <a:p>
                      <a:pPr algn="ctr">
                        <a:buNone/>
                      </a:pPr>
                      <a:r>
                        <a:rPr lang="en-US" altLang="zh-CN"/>
                        <a:t>指标明确、评价简易</a:t>
                      </a:r>
                      <a:endParaRPr lang="en-US" altLang="zh-CN"/>
                    </a:p>
                  </a:txBody>
                  <a:tcPr anchor="ctr" anchorCtr="0">
                    <a:solidFill>
                      <a:srgbClr val="D8ECED"/>
                    </a:solidFill>
                  </a:tcPr>
                </a:tc>
                <a:tc>
                  <a:txBody>
                    <a:bodyPr/>
                    <a:p>
                      <a:pPr algn="ctr">
                        <a:buNone/>
                      </a:pPr>
                      <a:r>
                        <a:rPr lang="zh-CN" altLang="en-US"/>
                        <a:t>较模糊、评价较难</a:t>
                      </a:r>
                      <a:endParaRPr lang="zh-CN" altLang="en-US"/>
                    </a:p>
                  </a:txBody>
                  <a:tcPr anchor="ctr" anchorCtr="0">
                    <a:solidFill>
                      <a:srgbClr val="D8ECED"/>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（二）目标模式与过程模式的平衡</a:t>
            </a:r>
            <a:endParaRPr lang="en-US" altLang="zh-CN" sz="3200">
              <a:solidFill>
                <a:schemeClr val="tx1">
                  <a:lumMod val="85000"/>
                  <a:lumOff val="15000"/>
                </a:schemeClr>
              </a:solidFill>
            </a:endParaRPr>
          </a:p>
        </p:txBody>
      </p:sp>
      <p:sp>
        <p:nvSpPr>
          <p:cNvPr id="8" name="文本框 7"/>
          <p:cNvSpPr txBox="1"/>
          <p:nvPr/>
        </p:nvSpPr>
        <p:spPr>
          <a:xfrm>
            <a:off x="681355" y="1243965"/>
            <a:ext cx="9937115" cy="460375"/>
          </a:xfrm>
          <a:prstGeom prst="rect">
            <a:avLst/>
          </a:prstGeom>
          <a:noFill/>
        </p:spPr>
        <p:txBody>
          <a:bodyPr wrap="square" rtlCol="0">
            <a:spAutoFit/>
          </a:bodyPr>
          <a:p>
            <a:r>
              <a:rPr lang="en-US" altLang="zh-CN" sz="2400" b="1"/>
              <a:t>Q</a:t>
            </a:r>
            <a:r>
              <a:rPr lang="zh-CN" altLang="en-US" sz="2400" b="1"/>
              <a:t>：在幼儿园课程编制中如何处理好目标结构与编制过程之间的关系？</a:t>
            </a:r>
            <a:endParaRPr lang="zh-CN" altLang="en-US" sz="2400" b="1"/>
          </a:p>
        </p:txBody>
      </p:sp>
      <p:grpSp>
        <p:nvGrpSpPr>
          <p:cNvPr id="12" name="组合 11"/>
          <p:cNvGrpSpPr/>
          <p:nvPr/>
        </p:nvGrpSpPr>
        <p:grpSpPr>
          <a:xfrm>
            <a:off x="681355" y="2069465"/>
            <a:ext cx="10270490" cy="2086610"/>
            <a:chOff x="1073" y="3259"/>
            <a:chExt cx="16174" cy="3286"/>
          </a:xfrm>
        </p:grpSpPr>
        <p:sp>
          <p:nvSpPr>
            <p:cNvPr id="2" name="文本框 1"/>
            <p:cNvSpPr txBox="1"/>
            <p:nvPr/>
          </p:nvSpPr>
          <p:spPr>
            <a:xfrm>
              <a:off x="1073" y="3259"/>
              <a:ext cx="16089" cy="1113"/>
            </a:xfrm>
            <a:prstGeom prst="rect">
              <a:avLst/>
            </a:prstGeom>
            <a:noFill/>
          </p:spPr>
          <p:txBody>
            <a:bodyPr wrap="square" rtlCol="0">
              <a:spAutoFit/>
            </a:bodyPr>
            <a:p>
              <a:pPr indent="457200" fontAlgn="auto"/>
              <a:r>
                <a:rPr lang="zh-CN" altLang="en-US" sz="2000"/>
                <a:t>在幼儿园课程编制时,要采用</a:t>
              </a:r>
              <a:r>
                <a:rPr lang="zh-CN" altLang="en-US" sz="2000" b="1">
                  <a:solidFill>
                    <a:srgbClr val="FF0000"/>
                  </a:solidFill>
                </a:rPr>
                <a:t>综合设计</a:t>
              </a:r>
              <a:r>
                <a:rPr lang="zh-CN" altLang="en-US" sz="2000"/>
                <a:t>的思路,即将目标模式和过程模式结合起来,建立一定的</a:t>
              </a:r>
              <a:r>
                <a:rPr lang="zh-CN" altLang="en-US" sz="2000" b="1">
                  <a:solidFill>
                    <a:srgbClr val="FF0000"/>
                  </a:solidFill>
                </a:rPr>
                <a:t>互补关系</a:t>
              </a:r>
              <a:r>
                <a:rPr lang="zh-CN" altLang="en-US" sz="2000"/>
                <a:t>。</a:t>
              </a:r>
              <a:endParaRPr lang="zh-CN" altLang="en-US"/>
            </a:p>
          </p:txBody>
        </p:sp>
        <p:grpSp>
          <p:nvGrpSpPr>
            <p:cNvPr id="9" name="组合 8"/>
            <p:cNvGrpSpPr/>
            <p:nvPr/>
          </p:nvGrpSpPr>
          <p:grpSpPr>
            <a:xfrm>
              <a:off x="1779" y="4947"/>
              <a:ext cx="15469" cy="1598"/>
              <a:chOff x="1803" y="4359"/>
              <a:chExt cx="15469" cy="1598"/>
            </a:xfrm>
          </p:grpSpPr>
          <p:sp>
            <p:nvSpPr>
              <p:cNvPr id="4" name="文本框 3"/>
              <p:cNvSpPr txBox="1"/>
              <p:nvPr/>
            </p:nvSpPr>
            <p:spPr>
              <a:xfrm>
                <a:off x="13688" y="4531"/>
                <a:ext cx="3584" cy="1113"/>
              </a:xfrm>
              <a:prstGeom prst="rect">
                <a:avLst/>
              </a:prstGeom>
              <a:noFill/>
            </p:spPr>
            <p:txBody>
              <a:bodyPr wrap="square" rtlCol="0">
                <a:spAutoFit/>
              </a:bodyPr>
              <a:p>
                <a:r>
                  <a:rPr lang="zh-CN" altLang="en-US" sz="2000"/>
                  <a:t>课程编制</a:t>
                </a:r>
                <a:r>
                  <a:rPr lang="zh-CN" altLang="en-US" sz="2000" b="1">
                    <a:solidFill>
                      <a:srgbClr val="FF0000"/>
                    </a:solidFill>
                  </a:rPr>
                  <a:t>科学性</a:t>
                </a:r>
                <a:r>
                  <a:rPr lang="zh-CN" altLang="en-US" sz="2000"/>
                  <a:t>和</a:t>
                </a:r>
                <a:r>
                  <a:rPr lang="zh-CN" altLang="en-US" sz="2000" b="1">
                    <a:solidFill>
                      <a:srgbClr val="FF0000"/>
                    </a:solidFill>
                  </a:rPr>
                  <a:t>艺术性</a:t>
                </a:r>
                <a:r>
                  <a:rPr lang="zh-CN" altLang="en-US" sz="2000"/>
                  <a:t>之间的</a:t>
                </a:r>
                <a:r>
                  <a:rPr lang="zh-CN" altLang="en-US" sz="2000" b="1">
                    <a:solidFill>
                      <a:srgbClr val="FF0000"/>
                    </a:solidFill>
                  </a:rPr>
                  <a:t>平衡</a:t>
                </a:r>
                <a:endParaRPr lang="zh-CN" altLang="en-US" sz="2000" b="1">
                  <a:solidFill>
                    <a:srgbClr val="FF0000"/>
                  </a:solidFill>
                </a:endParaRPr>
              </a:p>
            </p:txBody>
          </p:sp>
          <p:sp>
            <p:nvSpPr>
              <p:cNvPr id="5" name="文本框 4"/>
              <p:cNvSpPr txBox="1"/>
              <p:nvPr/>
            </p:nvSpPr>
            <p:spPr>
              <a:xfrm>
                <a:off x="1803" y="4359"/>
                <a:ext cx="8647" cy="1598"/>
              </a:xfrm>
              <a:prstGeom prst="rect">
                <a:avLst/>
              </a:prstGeom>
              <a:noFill/>
            </p:spPr>
            <p:txBody>
              <a:bodyPr wrap="square" rtlCol="0">
                <a:spAutoFit/>
              </a:bodyPr>
              <a:p>
                <a:r>
                  <a:rPr lang="zh-CN" altLang="en-US" sz="2000" b="1">
                    <a:solidFill>
                      <a:srgbClr val="FF0000"/>
                    </a:solidFill>
                    <a:sym typeface="+mn-ea"/>
                  </a:rPr>
                  <a:t>既有</a:t>
                </a:r>
                <a:r>
                  <a:rPr lang="zh-CN" altLang="en-US" sz="2000">
                    <a:sym typeface="+mn-ea"/>
                  </a:rPr>
                  <a:t>目标的统一性,</a:t>
                </a:r>
                <a:r>
                  <a:rPr lang="zh-CN" altLang="en-US" sz="2000" b="1">
                    <a:solidFill>
                      <a:srgbClr val="FF0000"/>
                    </a:solidFill>
                    <a:sym typeface="+mn-ea"/>
                  </a:rPr>
                  <a:t>又</a:t>
                </a:r>
                <a:r>
                  <a:rPr lang="zh-CN" altLang="en-US" sz="2000">
                    <a:sym typeface="+mn-ea"/>
                  </a:rPr>
                  <a:t>不限制幼儿的主动性；</a:t>
                </a:r>
                <a:endParaRPr lang="zh-CN" altLang="en-US" sz="2000"/>
              </a:p>
              <a:p>
                <a:r>
                  <a:rPr lang="zh-CN" altLang="en-US" sz="2000" b="1">
                    <a:solidFill>
                      <a:srgbClr val="FF0000"/>
                    </a:solidFill>
                    <a:sym typeface="+mn-ea"/>
                  </a:rPr>
                  <a:t>既有</a:t>
                </a:r>
                <a:r>
                  <a:rPr lang="zh-CN" altLang="en-US" sz="2000">
                    <a:sym typeface="+mn-ea"/>
                  </a:rPr>
                  <a:t>明确细致的目标,</a:t>
                </a:r>
                <a:r>
                  <a:rPr lang="zh-CN" altLang="en-US" sz="2000" b="1">
                    <a:solidFill>
                      <a:srgbClr val="FF0000"/>
                    </a:solidFill>
                    <a:sym typeface="+mn-ea"/>
                  </a:rPr>
                  <a:t>又</a:t>
                </a:r>
                <a:r>
                  <a:rPr lang="zh-CN" altLang="en-US" sz="2000">
                    <a:sym typeface="+mn-ea"/>
                  </a:rPr>
                  <a:t>有一般的、宽泛的目标；</a:t>
                </a:r>
                <a:endParaRPr lang="zh-CN" altLang="en-US" sz="2000"/>
              </a:p>
              <a:p>
                <a:r>
                  <a:rPr lang="zh-CN" altLang="en-US" sz="2000" b="1">
                    <a:solidFill>
                      <a:srgbClr val="FF0000"/>
                    </a:solidFill>
                    <a:sym typeface="+mn-ea"/>
                  </a:rPr>
                  <a:t>既有</a:t>
                </a:r>
                <a:r>
                  <a:rPr lang="zh-CN" altLang="en-US" sz="2000">
                    <a:sym typeface="+mn-ea"/>
                  </a:rPr>
                  <a:t>行为目标，</a:t>
                </a:r>
                <a:r>
                  <a:rPr lang="zh-CN" altLang="en-US" sz="2000" b="1">
                    <a:solidFill>
                      <a:srgbClr val="FF0000"/>
                    </a:solidFill>
                    <a:sym typeface="+mn-ea"/>
                  </a:rPr>
                  <a:t>又</a:t>
                </a:r>
                <a:r>
                  <a:rPr lang="zh-CN" altLang="en-US" sz="2000">
                    <a:sym typeface="+mn-ea"/>
                  </a:rPr>
                  <a:t>有生成性和表现性目标。</a:t>
                </a:r>
                <a:endParaRPr lang="zh-CN" altLang="en-US" sz="2000"/>
              </a:p>
            </p:txBody>
          </p:sp>
          <p:sp>
            <p:nvSpPr>
              <p:cNvPr id="7" name="右箭头 6"/>
              <p:cNvSpPr/>
              <p:nvPr/>
            </p:nvSpPr>
            <p:spPr>
              <a:xfrm>
                <a:off x="10559" y="4895"/>
                <a:ext cx="2878" cy="384"/>
              </a:xfrm>
              <a:prstGeom prst="rightArrow">
                <a:avLst/>
              </a:prstGeom>
              <a:solidFill>
                <a:srgbClr val="56C0C1"/>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1086" y="4477"/>
                <a:ext cx="1592" cy="531"/>
              </a:xfrm>
              <a:prstGeom prst="rect">
                <a:avLst/>
              </a:prstGeom>
              <a:noFill/>
            </p:spPr>
            <p:txBody>
              <a:bodyPr wrap="square" rtlCol="0">
                <a:spAutoFit/>
              </a:bodyPr>
              <a:p>
                <a:r>
                  <a:rPr lang="zh-CN" altLang="en-US" sz="1600"/>
                  <a:t>最终达到</a:t>
                </a:r>
                <a:endParaRPr lang="zh-CN" altLang="en-US" sz="1600"/>
              </a:p>
            </p:txBody>
          </p:sp>
        </p:grpSp>
      </p:grpSp>
      <p:grpSp>
        <p:nvGrpSpPr>
          <p:cNvPr id="13" name="组合 12"/>
          <p:cNvGrpSpPr/>
          <p:nvPr/>
        </p:nvGrpSpPr>
        <p:grpSpPr>
          <a:xfrm>
            <a:off x="4615815" y="4283710"/>
            <a:ext cx="2959100" cy="1285875"/>
            <a:chOff x="7269" y="6746"/>
            <a:chExt cx="4660" cy="2025"/>
          </a:xfrm>
        </p:grpSpPr>
        <p:sp>
          <p:nvSpPr>
            <p:cNvPr id="10" name="文本框 9"/>
            <p:cNvSpPr txBox="1"/>
            <p:nvPr/>
          </p:nvSpPr>
          <p:spPr>
            <a:xfrm>
              <a:off x="7269" y="8047"/>
              <a:ext cx="4661" cy="725"/>
            </a:xfrm>
            <a:prstGeom prst="rect">
              <a:avLst/>
            </a:prstGeom>
            <a:noFill/>
          </p:spPr>
          <p:txBody>
            <a:bodyPr wrap="square" rtlCol="0">
              <a:spAutoFit/>
            </a:bodyPr>
            <a:p>
              <a:r>
                <a:rPr lang="zh-CN" altLang="en-US" sz="2400" b="1">
                  <a:solidFill>
                    <a:srgbClr val="FF0000"/>
                  </a:solidFill>
                </a:rPr>
                <a:t>各施其长，共存并用</a:t>
              </a:r>
              <a:endParaRPr lang="zh-CN" altLang="en-US" sz="2400" b="1">
                <a:solidFill>
                  <a:srgbClr val="FF0000"/>
                </a:solidFill>
              </a:endParaRPr>
            </a:p>
          </p:txBody>
        </p:sp>
        <p:sp>
          <p:nvSpPr>
            <p:cNvPr id="11" name="下箭头 10"/>
            <p:cNvSpPr/>
            <p:nvPr/>
          </p:nvSpPr>
          <p:spPr>
            <a:xfrm>
              <a:off x="9370" y="6746"/>
              <a:ext cx="287" cy="1190"/>
            </a:xfrm>
            <a:prstGeom prst="down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500" fill="hold">
                                          <p:stCondLst>
                                            <p:cond delay="0"/>
                                          </p:stCondLst>
                                        </p:cTn>
                                        <p:tgtEl>
                                          <p:spTgt spid="12"/>
                                        </p:tgtEl>
                                        <p:attrNameLst>
                                          <p:attrName>style.visibility</p:attrName>
                                        </p:attrNameLst>
                                      </p:cBhvr>
                                      <p:to>
                                        <p:strVal val="visible"/>
                                      </p:to>
                                    </p:set>
                                    <p:animEffect transition="in" filter="blinds(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500"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2673350" y="775970"/>
            <a:ext cx="6709410" cy="5761355"/>
          </a:xfrm>
          <a:prstGeom prst="rect">
            <a:avLst/>
          </a:prstGeom>
        </p:spPr>
      </p:pic>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章节框架梳理</a:t>
              </a:r>
              <a:endParaRPr lang="zh-CN" altLang="en-US" sz="3200">
                <a:solidFill>
                  <a:schemeClr val="tx1">
                    <a:lumMod val="85000"/>
                    <a:lumOff val="15000"/>
                  </a:schemeClr>
                </a:solidFill>
              </a:endParaRPr>
            </a:p>
          </p:txBody>
        </p:sp>
        <p:sp>
          <p:nvSpPr>
            <p:cNvPr id="2" name="矩形 1"/>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10" name="图片 9"/>
          <p:cNvPicPr>
            <a:picLocks noChangeAspect="1"/>
          </p:cNvPicPr>
          <p:nvPr/>
        </p:nvPicPr>
        <p:blipFill>
          <a:blip r:embed="rId1"/>
          <a:stretch>
            <a:fillRect/>
          </a:stretch>
        </p:blipFill>
        <p:spPr>
          <a:xfrm>
            <a:off x="875665" y="1003300"/>
            <a:ext cx="10276205" cy="5161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34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幼儿园课程的目标</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2</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4" y="6037"/>
              <a:ext cx="6189"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2.1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幼儿园课程目标的内涵及其作用</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（一）教育领域中不同层次的目标</a:t>
            </a:r>
            <a:endParaRPr lang="zh-CN" altLang="en-US" sz="3200">
              <a:solidFill>
                <a:schemeClr val="tx1">
                  <a:lumMod val="85000"/>
                  <a:lumOff val="15000"/>
                </a:schemeClr>
              </a:solidFill>
            </a:endParaRPr>
          </a:p>
        </p:txBody>
      </p:sp>
      <p:sp>
        <p:nvSpPr>
          <p:cNvPr id="2" name="文本框 1"/>
          <p:cNvSpPr txBox="1"/>
          <p:nvPr/>
        </p:nvSpPr>
        <p:spPr>
          <a:xfrm>
            <a:off x="681355" y="934085"/>
            <a:ext cx="10828655" cy="2861310"/>
          </a:xfrm>
          <a:prstGeom prst="rect">
            <a:avLst/>
          </a:prstGeom>
          <a:noFill/>
        </p:spPr>
        <p:txBody>
          <a:bodyPr wrap="square" rtlCol="0">
            <a:spAutoFit/>
          </a:bodyPr>
          <a:p>
            <a:pPr indent="457200" fontAlgn="auto"/>
            <a:r>
              <a:rPr lang="en-US" altLang="zh-CN" sz="2000"/>
              <a:t>1.</a:t>
            </a:r>
            <a:r>
              <a:rPr lang="zh-CN" altLang="en-US" sz="2000" b="1"/>
              <a:t>教育目的</a:t>
            </a:r>
            <a:endParaRPr lang="zh-CN" altLang="en-US" sz="2000"/>
          </a:p>
          <a:p>
            <a:pPr indent="457200" fontAlgn="auto"/>
            <a:r>
              <a:rPr lang="zh-CN" altLang="en-US" sz="2000"/>
              <a:t>指的是教育的总体方向，是终极的教育价值。</a:t>
            </a:r>
            <a:endParaRPr lang="zh-CN" altLang="en-US" sz="2000"/>
          </a:p>
          <a:p>
            <a:pPr indent="457200" fontAlgn="auto"/>
            <a:r>
              <a:rPr lang="zh-CN" altLang="en-US" sz="2000"/>
              <a:t>我国的教育目标是造就“有理想、有道德、有文化、有纪律”的德、智、体、美全面发展的社会主义建设者和接班人。</a:t>
            </a:r>
            <a:endParaRPr lang="zh-CN" altLang="en-US" sz="2000"/>
          </a:p>
          <a:p>
            <a:pPr indent="457200" fontAlgn="auto"/>
            <a:r>
              <a:rPr lang="en-US" altLang="zh-CN" sz="2000"/>
              <a:t>2.</a:t>
            </a:r>
            <a:r>
              <a:rPr lang="zh-CN" altLang="en-US" sz="2000" b="1"/>
              <a:t>教育目标</a:t>
            </a:r>
            <a:endParaRPr lang="zh-CN" altLang="en-US" sz="2000"/>
          </a:p>
          <a:p>
            <a:pPr indent="457200" fontAlgn="auto"/>
            <a:r>
              <a:rPr lang="zh-CN" altLang="en-US" sz="2000"/>
              <a:t>它所体现的是不同性质的教育和不同阶段的教育价值，不同教育阶段具有不同的教育目标。</a:t>
            </a:r>
            <a:endParaRPr lang="zh-CN" altLang="en-US" sz="2000"/>
          </a:p>
          <a:p>
            <a:pPr indent="457200" fontAlgn="auto"/>
            <a:r>
              <a:rPr lang="zh-CN" altLang="en-US" sz="2000"/>
              <a:t>《幼儿园教育指导纲要（试行）》中对于教育目标的描述为，“幼儿园教育应当贯彻国家的教育方针，坚持保育与教育相结合的原则，对幼儿实施体、智、德、美诸方面全面发展的教育，全面落实《幼儿园工作规程》所提出的保育教育目标。”</a:t>
            </a:r>
            <a:endParaRPr lang="zh-CN" altLang="en-US" sz="2000"/>
          </a:p>
        </p:txBody>
      </p:sp>
      <p:sp>
        <p:nvSpPr>
          <p:cNvPr id="4" name="文本框 3"/>
          <p:cNvSpPr txBox="1"/>
          <p:nvPr/>
        </p:nvSpPr>
        <p:spPr>
          <a:xfrm>
            <a:off x="681355" y="3795395"/>
            <a:ext cx="7668895" cy="1014730"/>
          </a:xfrm>
          <a:prstGeom prst="rect">
            <a:avLst/>
          </a:prstGeom>
          <a:noFill/>
        </p:spPr>
        <p:txBody>
          <a:bodyPr wrap="square" rtlCol="0">
            <a:spAutoFit/>
          </a:bodyPr>
          <a:p>
            <a:pPr indent="457200" fontAlgn="auto"/>
            <a:r>
              <a:rPr lang="en-US" altLang="zh-CN" sz="2000">
                <a:sym typeface="+mn-ea"/>
              </a:rPr>
              <a:t>3.</a:t>
            </a:r>
            <a:r>
              <a:rPr lang="zh-CN" altLang="en-US" sz="2000" b="1">
                <a:sym typeface="+mn-ea"/>
              </a:rPr>
              <a:t>课程目标</a:t>
            </a:r>
            <a:endParaRPr lang="zh-CN" altLang="en-US" sz="2000"/>
          </a:p>
          <a:p>
            <a:pPr indent="457200" fontAlgn="auto"/>
            <a:r>
              <a:rPr lang="zh-CN" altLang="en-US" sz="2000">
                <a:sym typeface="+mn-ea"/>
              </a:rPr>
              <a:t>指的是“通过具体的教学内容使学生在某一时间将发生的性质不同和程度不同的变化结果”。</a:t>
            </a:r>
            <a:endParaRPr lang="zh-CN" altLang="en-US" sz="2000"/>
          </a:p>
        </p:txBody>
      </p:sp>
      <p:grpSp>
        <p:nvGrpSpPr>
          <p:cNvPr id="16" name="组合 15"/>
          <p:cNvGrpSpPr/>
          <p:nvPr/>
        </p:nvGrpSpPr>
        <p:grpSpPr>
          <a:xfrm>
            <a:off x="8350250" y="3795395"/>
            <a:ext cx="3159125" cy="984250"/>
            <a:chOff x="13150" y="5977"/>
            <a:chExt cx="4975" cy="1550"/>
          </a:xfrm>
        </p:grpSpPr>
        <p:sp>
          <p:nvSpPr>
            <p:cNvPr id="5" name="矩形 4"/>
            <p:cNvSpPr/>
            <p:nvPr/>
          </p:nvSpPr>
          <p:spPr>
            <a:xfrm>
              <a:off x="13150" y="6813"/>
              <a:ext cx="1970" cy="7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教育目标</a:t>
              </a:r>
              <a:endParaRPr lang="zh-CN" altLang="en-US"/>
            </a:p>
          </p:txBody>
        </p:sp>
        <p:sp>
          <p:nvSpPr>
            <p:cNvPr id="7" name="矩形 6"/>
            <p:cNvSpPr/>
            <p:nvPr/>
          </p:nvSpPr>
          <p:spPr>
            <a:xfrm>
              <a:off x="16209" y="6813"/>
              <a:ext cx="1917" cy="7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教学目标</a:t>
              </a:r>
              <a:endParaRPr lang="zh-CN" altLang="en-US"/>
            </a:p>
          </p:txBody>
        </p:sp>
        <p:sp>
          <p:nvSpPr>
            <p:cNvPr id="8" name="空心弧 7"/>
            <p:cNvSpPr/>
            <p:nvPr/>
          </p:nvSpPr>
          <p:spPr>
            <a:xfrm>
              <a:off x="14662" y="6439"/>
              <a:ext cx="2108" cy="774"/>
            </a:xfrm>
            <a:prstGeom prst="blockArc">
              <a:avLst/>
            </a:prstGeom>
            <a:solidFill>
              <a:srgbClr val="D8E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9" name="文本框 8"/>
            <p:cNvSpPr txBox="1"/>
            <p:nvPr/>
          </p:nvSpPr>
          <p:spPr>
            <a:xfrm>
              <a:off x="14841" y="5977"/>
              <a:ext cx="1751" cy="580"/>
            </a:xfrm>
            <a:prstGeom prst="rect">
              <a:avLst/>
            </a:prstGeom>
            <a:noFill/>
          </p:spPr>
          <p:txBody>
            <a:bodyPr wrap="square" rtlCol="0">
              <a:spAutoFit/>
            </a:bodyPr>
            <a:p>
              <a:r>
                <a:rPr lang="zh-CN" altLang="en-US"/>
                <a:t>课程目标</a:t>
              </a:r>
              <a:endParaRPr lang="zh-CN" altLang="en-US"/>
            </a:p>
          </p:txBody>
        </p:sp>
      </p:grpSp>
      <p:grpSp>
        <p:nvGrpSpPr>
          <p:cNvPr id="18" name="组合 17"/>
          <p:cNvGrpSpPr/>
          <p:nvPr/>
        </p:nvGrpSpPr>
        <p:grpSpPr>
          <a:xfrm>
            <a:off x="8350250" y="5339080"/>
            <a:ext cx="3193415" cy="572135"/>
            <a:chOff x="13150" y="8217"/>
            <a:chExt cx="5029" cy="901"/>
          </a:xfrm>
        </p:grpSpPr>
        <p:sp>
          <p:nvSpPr>
            <p:cNvPr id="10" name="矩形 9"/>
            <p:cNvSpPr/>
            <p:nvPr/>
          </p:nvSpPr>
          <p:spPr>
            <a:xfrm>
              <a:off x="13150" y="8404"/>
              <a:ext cx="1970" cy="7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课程目标</a:t>
              </a:r>
              <a:endParaRPr lang="zh-CN" altLang="en-US"/>
            </a:p>
          </p:txBody>
        </p:sp>
        <p:sp>
          <p:nvSpPr>
            <p:cNvPr id="11" name="矩形 10"/>
            <p:cNvSpPr/>
            <p:nvPr/>
          </p:nvSpPr>
          <p:spPr>
            <a:xfrm>
              <a:off x="16209" y="8404"/>
              <a:ext cx="1970" cy="7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教学目标</a:t>
              </a:r>
              <a:endParaRPr lang="zh-CN" altLang="en-US"/>
            </a:p>
          </p:txBody>
        </p:sp>
        <p:sp>
          <p:nvSpPr>
            <p:cNvPr id="13" name="右箭头 12"/>
            <p:cNvSpPr/>
            <p:nvPr/>
          </p:nvSpPr>
          <p:spPr>
            <a:xfrm>
              <a:off x="15192" y="8648"/>
              <a:ext cx="961" cy="272"/>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15021" y="8217"/>
              <a:ext cx="1304" cy="531"/>
            </a:xfrm>
            <a:prstGeom prst="rect">
              <a:avLst/>
            </a:prstGeom>
            <a:noFill/>
          </p:spPr>
          <p:txBody>
            <a:bodyPr wrap="square" rtlCol="0">
              <a:spAutoFit/>
            </a:bodyPr>
            <a:p>
              <a:r>
                <a:rPr lang="zh-CN" altLang="en-US" sz="1600"/>
                <a:t>具体化</a:t>
              </a:r>
              <a:endParaRPr lang="zh-CN" altLang="en-US" sz="1600"/>
            </a:p>
          </p:txBody>
        </p:sp>
      </p:grpSp>
      <p:sp>
        <p:nvSpPr>
          <p:cNvPr id="15" name="文本框 14"/>
          <p:cNvSpPr txBox="1"/>
          <p:nvPr/>
        </p:nvSpPr>
        <p:spPr>
          <a:xfrm>
            <a:off x="681355" y="4810125"/>
            <a:ext cx="7668895" cy="1630045"/>
          </a:xfrm>
          <a:prstGeom prst="rect">
            <a:avLst/>
          </a:prstGeom>
          <a:noFill/>
        </p:spPr>
        <p:txBody>
          <a:bodyPr wrap="square" rtlCol="0">
            <a:spAutoFit/>
          </a:bodyPr>
          <a:p>
            <a:pPr indent="457200" fontAlgn="auto"/>
            <a:r>
              <a:rPr lang="en-US" altLang="zh-CN" sz="2000">
                <a:sym typeface="+mn-ea"/>
              </a:rPr>
              <a:t>4.</a:t>
            </a:r>
            <a:r>
              <a:rPr lang="zh-CN" altLang="en-US" sz="2000" b="1">
                <a:sym typeface="+mn-ea"/>
              </a:rPr>
              <a:t>教学目标</a:t>
            </a:r>
            <a:endParaRPr lang="zh-CN" altLang="en-US" sz="2000"/>
          </a:p>
          <a:p>
            <a:pPr indent="457200" fontAlgn="auto"/>
            <a:r>
              <a:rPr lang="zh-CN" altLang="en-US" sz="2000">
                <a:sym typeface="+mn-ea"/>
              </a:rPr>
              <a:t>即教学活动的预期结果。教学目标是对于儿童的学习结果以及终结行为的描述，具有指引教学方向，指导教学结果的评价、指导教学策略选择等作用。</a:t>
            </a:r>
            <a:endParaRPr lang="zh-CN" altLang="en-US" sz="2000"/>
          </a:p>
          <a:p>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linds(vertic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blinds(vertical)">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000" fill="hold">
                                          <p:stCondLst>
                                            <p:cond delay="0"/>
                                          </p:stCondLst>
                                        </p:cTn>
                                        <p:tgtEl>
                                          <p:spTgt spid="15"/>
                                        </p:tgtEl>
                                        <p:attrNameLst>
                                          <p:attrName>style.visibility</p:attrName>
                                        </p:attrNameLst>
                                      </p:cBhvr>
                                      <p:to>
                                        <p:strVal val="visible"/>
                                      </p:to>
                                    </p:set>
                                    <p:animEffect transition="in" filter="blinds(vertic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000"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（一）教育领域中不同层次的目标</a:t>
            </a:r>
            <a:endParaRPr lang="zh-CN" altLang="en-US" sz="3200">
              <a:solidFill>
                <a:schemeClr val="tx1">
                  <a:lumMod val="85000"/>
                  <a:lumOff val="15000"/>
                </a:schemeClr>
              </a:solidFill>
            </a:endParaRPr>
          </a:p>
        </p:txBody>
      </p:sp>
      <p:grpSp>
        <p:nvGrpSpPr>
          <p:cNvPr id="20" name="组合 19"/>
          <p:cNvGrpSpPr/>
          <p:nvPr/>
        </p:nvGrpSpPr>
        <p:grpSpPr>
          <a:xfrm>
            <a:off x="3510915" y="1249045"/>
            <a:ext cx="3111500" cy="4472305"/>
            <a:chOff x="7279" y="2040"/>
            <a:chExt cx="4900" cy="7043"/>
          </a:xfrm>
        </p:grpSpPr>
        <p:sp>
          <p:nvSpPr>
            <p:cNvPr id="2" name="矩形 1"/>
            <p:cNvSpPr/>
            <p:nvPr/>
          </p:nvSpPr>
          <p:spPr>
            <a:xfrm>
              <a:off x="8250" y="2040"/>
              <a:ext cx="2582" cy="87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教育目的</a:t>
              </a:r>
              <a:endParaRPr lang="zh-CN" altLang="en-US" sz="2000"/>
            </a:p>
          </p:txBody>
        </p:sp>
        <p:sp>
          <p:nvSpPr>
            <p:cNvPr id="4" name="矩形 3"/>
            <p:cNvSpPr/>
            <p:nvPr/>
          </p:nvSpPr>
          <p:spPr>
            <a:xfrm>
              <a:off x="8251" y="3735"/>
              <a:ext cx="2582" cy="87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教育目标</a:t>
              </a:r>
              <a:endParaRPr lang="zh-CN" altLang="en-US" sz="2000"/>
            </a:p>
          </p:txBody>
        </p:sp>
        <p:sp>
          <p:nvSpPr>
            <p:cNvPr id="5" name="矩形 4"/>
            <p:cNvSpPr/>
            <p:nvPr/>
          </p:nvSpPr>
          <p:spPr>
            <a:xfrm>
              <a:off x="8251" y="5420"/>
              <a:ext cx="2582" cy="87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课程目标</a:t>
              </a:r>
              <a:endParaRPr lang="zh-CN" altLang="en-US" sz="2000"/>
            </a:p>
          </p:txBody>
        </p:sp>
        <p:sp>
          <p:nvSpPr>
            <p:cNvPr id="7" name="矩形 6"/>
            <p:cNvSpPr/>
            <p:nvPr/>
          </p:nvSpPr>
          <p:spPr>
            <a:xfrm>
              <a:off x="8251" y="7170"/>
              <a:ext cx="2582" cy="87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教学目标</a:t>
              </a:r>
              <a:endParaRPr lang="zh-CN" altLang="en-US" sz="2000"/>
            </a:p>
          </p:txBody>
        </p:sp>
        <p:sp>
          <p:nvSpPr>
            <p:cNvPr id="8" name="下箭头 7"/>
            <p:cNvSpPr/>
            <p:nvPr/>
          </p:nvSpPr>
          <p:spPr>
            <a:xfrm>
              <a:off x="9355" y="3031"/>
              <a:ext cx="373" cy="588"/>
            </a:xfrm>
            <a:prstGeom prst="downArrow">
              <a:avLst/>
            </a:prstGeom>
            <a:solidFill>
              <a:srgbClr val="D8ECED"/>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下箭头 8"/>
            <p:cNvSpPr/>
            <p:nvPr/>
          </p:nvSpPr>
          <p:spPr>
            <a:xfrm>
              <a:off x="9354" y="4746"/>
              <a:ext cx="373" cy="588"/>
            </a:xfrm>
            <a:prstGeom prst="downArrow">
              <a:avLst/>
            </a:prstGeom>
            <a:solidFill>
              <a:srgbClr val="D8ECED"/>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下箭头 9"/>
            <p:cNvSpPr/>
            <p:nvPr/>
          </p:nvSpPr>
          <p:spPr>
            <a:xfrm>
              <a:off x="9354" y="6481"/>
              <a:ext cx="373" cy="588"/>
            </a:xfrm>
            <a:prstGeom prst="downArrow">
              <a:avLst/>
            </a:prstGeom>
            <a:solidFill>
              <a:srgbClr val="D8ECED"/>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279" y="8553"/>
              <a:ext cx="4901" cy="531"/>
            </a:xfrm>
            <a:prstGeom prst="rect">
              <a:avLst/>
            </a:prstGeom>
            <a:noFill/>
          </p:spPr>
          <p:txBody>
            <a:bodyPr wrap="square" rtlCol="0">
              <a:spAutoFit/>
            </a:bodyPr>
            <a:p>
              <a:r>
                <a:rPr lang="zh-CN" altLang="en-US" sz="1600"/>
                <a:t>图</a:t>
              </a:r>
              <a:r>
                <a:rPr lang="en-US" altLang="zh-CN" sz="1600"/>
                <a:t>3</a:t>
              </a:r>
              <a:r>
                <a:rPr lang="en-US" altLang="zh-CN" sz="1600"/>
                <a:t> </a:t>
              </a:r>
              <a:r>
                <a:rPr sz="1600"/>
                <a:t>教育领域中不同层次的目标</a:t>
              </a:r>
              <a:endParaRPr sz="1600"/>
            </a:p>
          </p:txBody>
        </p:sp>
      </p:grpSp>
      <p:cxnSp>
        <p:nvCxnSpPr>
          <p:cNvPr id="13" name="直接箭头连接符 12"/>
          <p:cNvCxnSpPr/>
          <p:nvPr/>
        </p:nvCxnSpPr>
        <p:spPr>
          <a:xfrm>
            <a:off x="7306310" y="1232535"/>
            <a:ext cx="0" cy="3843020"/>
          </a:xfrm>
          <a:prstGeom prst="straightConnector1">
            <a:avLst/>
          </a:prstGeom>
          <a:ln w="28575">
            <a:solidFill>
              <a:srgbClr val="56C0C1"/>
            </a:solidFill>
            <a:tailEnd type="arrow"/>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652385" y="2646680"/>
            <a:ext cx="965835" cy="1014730"/>
          </a:xfrm>
          <a:prstGeom prst="rect">
            <a:avLst/>
          </a:prstGeom>
          <a:noFill/>
        </p:spPr>
        <p:txBody>
          <a:bodyPr wrap="square" rtlCol="0">
            <a:spAutoFit/>
          </a:bodyPr>
          <a:p>
            <a:pPr algn="ctr"/>
            <a:r>
              <a:rPr lang="zh-CN" altLang="en-US" sz="2000"/>
              <a:t>具体化</a:t>
            </a:r>
            <a:endParaRPr lang="zh-CN" altLang="en-US" sz="2000"/>
          </a:p>
          <a:p>
            <a:pPr algn="ctr"/>
            <a:r>
              <a:rPr lang="zh-CN" altLang="en-US" sz="2000"/>
              <a:t>可操作</a:t>
            </a:r>
            <a:endParaRPr lang="zh-CN" altLang="en-US" sz="2000"/>
          </a:p>
          <a:p>
            <a:pPr algn="ctr"/>
            <a:r>
              <a:rPr lang="zh-CN" altLang="en-US" sz="2000"/>
              <a:t>明确</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000" fill="hold">
                                          <p:stCondLst>
                                            <p:cond delay="0"/>
                                          </p:stCondLst>
                                        </p:cTn>
                                        <p:tgtEl>
                                          <p:spTgt spid="20"/>
                                        </p:tgtEl>
                                        <p:attrNameLst>
                                          <p:attrName>style.visibility</p:attrName>
                                        </p:attrNameLst>
                                      </p:cBhvr>
                                      <p:to>
                                        <p:strVal val="visible"/>
                                      </p:to>
                                    </p:set>
                                    <p:animEffect transition="in" filter="wipe(up)">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000" fill="hold">
                                          <p:stCondLst>
                                            <p:cond delay="0"/>
                                          </p:stCondLst>
                                        </p:cTn>
                                        <p:tgtEl>
                                          <p:spTgt spid="13"/>
                                        </p:tgtEl>
                                        <p:attrNameLst>
                                          <p:attrName>style.visibility</p:attrName>
                                        </p:attrNameLst>
                                      </p:cBhvr>
                                      <p:to>
                                        <p:strVal val="visible"/>
                                      </p:to>
                                    </p:set>
                                    <p:animEffect transition="in" filter="wipe(up)">
                                      <p:cBhvr>
                                        <p:cTn id="12" dur="1000"/>
                                        <p:tgtEl>
                                          <p:spTgt spid="13"/>
                                        </p:tgtEl>
                                      </p:cBhvr>
                                    </p:animEffect>
                                  </p:childTnLst>
                                </p:cTn>
                              </p:par>
                              <p:par>
                                <p:cTn id="13" presetID="22" presetClass="entr" presetSubtype="1" fill="hold" grpId="0" nodeType="withEffect">
                                  <p:stCondLst>
                                    <p:cond delay="0"/>
                                  </p:stCondLst>
                                  <p:childTnLst>
                                    <p:set>
                                      <p:cBhvr>
                                        <p:cTn id="14" dur="1000" fill="hold">
                                          <p:stCondLst>
                                            <p:cond delay="0"/>
                                          </p:stCondLst>
                                        </p:cTn>
                                        <p:tgtEl>
                                          <p:spTgt spid="14"/>
                                        </p:tgtEl>
                                        <p:attrNameLst>
                                          <p:attrName>style.visibility</p:attrName>
                                        </p:attrNameLst>
                                      </p:cBhvr>
                                      <p:to>
                                        <p:strVal val="visible"/>
                                      </p:to>
                                    </p:set>
                                    <p:animEffect transition="in" filter="wipe(up)">
                                      <p:cBhvr>
                                        <p:cTn id="1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（二）课程目标与幼儿园课程目标的内涵</a:t>
            </a:r>
            <a:endParaRPr lang="zh-CN" altLang="en-US" sz="3200">
              <a:solidFill>
                <a:schemeClr val="tx1">
                  <a:lumMod val="85000"/>
                  <a:lumOff val="15000"/>
                </a:schemeClr>
              </a:solidFill>
            </a:endParaRPr>
          </a:p>
        </p:txBody>
      </p:sp>
      <p:sp>
        <p:nvSpPr>
          <p:cNvPr id="2" name="文本框 1"/>
          <p:cNvSpPr txBox="1"/>
          <p:nvPr/>
        </p:nvSpPr>
        <p:spPr>
          <a:xfrm>
            <a:off x="675640" y="1156970"/>
            <a:ext cx="10328275" cy="922020"/>
          </a:xfrm>
          <a:prstGeom prst="rect">
            <a:avLst/>
          </a:prstGeom>
          <a:noFill/>
        </p:spPr>
        <p:txBody>
          <a:bodyPr wrap="square" rtlCol="0">
            <a:spAutoFit/>
          </a:bodyPr>
          <a:p>
            <a:pPr indent="457200" fontAlgn="auto"/>
            <a:r>
              <a:rPr lang="en-US" altLang="zh-CN"/>
              <a:t>1.</a:t>
            </a:r>
            <a:r>
              <a:rPr lang="zh-CN" altLang="en-US"/>
              <a:t>课程目标的内涵</a:t>
            </a:r>
            <a:endParaRPr lang="zh-CN" altLang="en-US"/>
          </a:p>
          <a:p>
            <a:pPr indent="457200" fontAlgn="auto"/>
            <a:r>
              <a:rPr lang="zh-CN" altLang="en-US"/>
              <a:t>课程目标是一定的教育价值理念或教育目的在课程领域的具体化，明确了特定阶段的课程所要达到的预期结果。</a:t>
            </a:r>
            <a:endParaRPr lang="zh-CN" altLang="en-US"/>
          </a:p>
        </p:txBody>
      </p:sp>
      <p:grpSp>
        <p:nvGrpSpPr>
          <p:cNvPr id="34" name="组合 33"/>
          <p:cNvGrpSpPr/>
          <p:nvPr/>
        </p:nvGrpSpPr>
        <p:grpSpPr>
          <a:xfrm>
            <a:off x="742315" y="2450465"/>
            <a:ext cx="10176510" cy="3404870"/>
            <a:chOff x="1064" y="3415"/>
            <a:chExt cx="16026" cy="5362"/>
          </a:xfrm>
        </p:grpSpPr>
        <p:sp>
          <p:nvSpPr>
            <p:cNvPr id="23" name="文本框 22"/>
            <p:cNvSpPr txBox="1"/>
            <p:nvPr/>
          </p:nvSpPr>
          <p:spPr>
            <a:xfrm>
              <a:off x="15862" y="4431"/>
              <a:ext cx="1090" cy="580"/>
            </a:xfrm>
            <a:prstGeom prst="rect">
              <a:avLst/>
            </a:prstGeom>
            <a:noFill/>
          </p:spPr>
          <p:txBody>
            <a:bodyPr wrap="square" rtlCol="0">
              <a:spAutoFit/>
            </a:bodyPr>
            <a:p>
              <a:r>
                <a:rPr lang="zh-CN" altLang="en-US"/>
                <a:t>混乱</a:t>
              </a:r>
              <a:endParaRPr lang="zh-CN" altLang="en-US"/>
            </a:p>
          </p:txBody>
        </p:sp>
        <p:grpSp>
          <p:nvGrpSpPr>
            <p:cNvPr id="33" name="组合 32"/>
            <p:cNvGrpSpPr/>
            <p:nvPr/>
          </p:nvGrpSpPr>
          <p:grpSpPr>
            <a:xfrm>
              <a:off x="1064" y="3415"/>
              <a:ext cx="16027" cy="5362"/>
              <a:chOff x="1064" y="3415"/>
              <a:chExt cx="16027" cy="5362"/>
            </a:xfrm>
          </p:grpSpPr>
          <p:grpSp>
            <p:nvGrpSpPr>
              <p:cNvPr id="22" name="组合 21"/>
              <p:cNvGrpSpPr/>
              <p:nvPr/>
            </p:nvGrpSpPr>
            <p:grpSpPr>
              <a:xfrm rot="0">
                <a:off x="1064" y="4203"/>
                <a:ext cx="3816" cy="3504"/>
                <a:chOff x="3076" y="3047"/>
                <a:chExt cx="3793" cy="2686"/>
              </a:xfrm>
            </p:grpSpPr>
            <p:sp>
              <p:nvSpPr>
                <p:cNvPr id="12" name="文本框 11"/>
                <p:cNvSpPr txBox="1"/>
                <p:nvPr/>
              </p:nvSpPr>
              <p:spPr>
                <a:xfrm>
                  <a:off x="3076" y="4251"/>
                  <a:ext cx="1788" cy="445"/>
                </a:xfrm>
                <a:prstGeom prst="rect">
                  <a:avLst/>
                </a:prstGeom>
                <a:noFill/>
              </p:spPr>
              <p:txBody>
                <a:bodyPr wrap="square" rtlCol="0">
                  <a:spAutoFit/>
                </a:bodyPr>
                <a:p>
                  <a:r>
                    <a:rPr lang="zh-CN" altLang="en-US"/>
                    <a:t>课程目标</a:t>
                  </a:r>
                  <a:endParaRPr lang="zh-CN" altLang="en-US"/>
                </a:p>
              </p:txBody>
            </p:sp>
            <p:sp>
              <p:nvSpPr>
                <p:cNvPr id="13" name="左大括号 12"/>
                <p:cNvSpPr/>
                <p:nvPr/>
              </p:nvSpPr>
              <p:spPr>
                <a:xfrm>
                  <a:off x="5015" y="3311"/>
                  <a:ext cx="438" cy="2210"/>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文本框 3"/>
                <p:cNvSpPr txBox="1"/>
                <p:nvPr/>
              </p:nvSpPr>
              <p:spPr>
                <a:xfrm>
                  <a:off x="5605" y="3047"/>
                  <a:ext cx="1065" cy="445"/>
                </a:xfrm>
                <a:prstGeom prst="rect">
                  <a:avLst/>
                </a:prstGeom>
                <a:noFill/>
              </p:spPr>
              <p:txBody>
                <a:bodyPr wrap="square" rtlCol="0">
                  <a:spAutoFit/>
                </a:bodyPr>
                <a:p>
                  <a:r>
                    <a:rPr lang="zh-CN" altLang="en-US"/>
                    <a:t>广义</a:t>
                  </a:r>
                  <a:endParaRPr lang="zh-CN" altLang="en-US"/>
                </a:p>
              </p:txBody>
            </p:sp>
            <p:sp>
              <p:nvSpPr>
                <p:cNvPr id="5" name="文本框 4"/>
                <p:cNvSpPr txBox="1"/>
                <p:nvPr/>
              </p:nvSpPr>
              <p:spPr>
                <a:xfrm>
                  <a:off x="5605" y="5288"/>
                  <a:ext cx="1264" cy="445"/>
                </a:xfrm>
                <a:prstGeom prst="rect">
                  <a:avLst/>
                </a:prstGeom>
                <a:noFill/>
              </p:spPr>
              <p:txBody>
                <a:bodyPr wrap="square" rtlCol="0">
                  <a:spAutoFit/>
                </a:bodyPr>
                <a:p>
                  <a:r>
                    <a:rPr lang="zh-CN" altLang="en-US"/>
                    <a:t>狭义</a:t>
                  </a:r>
                  <a:endParaRPr lang="zh-CN" altLang="en-US"/>
                </a:p>
              </p:txBody>
            </p:sp>
          </p:grpSp>
          <p:grpSp>
            <p:nvGrpSpPr>
              <p:cNvPr id="30" name="组合 29"/>
              <p:cNvGrpSpPr/>
              <p:nvPr/>
            </p:nvGrpSpPr>
            <p:grpSpPr>
              <a:xfrm>
                <a:off x="6147" y="4203"/>
                <a:ext cx="7622" cy="2160"/>
                <a:chOff x="6707" y="4145"/>
                <a:chExt cx="7622" cy="2160"/>
              </a:xfrm>
            </p:grpSpPr>
            <p:sp>
              <p:nvSpPr>
                <p:cNvPr id="7" name="左大括号 6"/>
                <p:cNvSpPr/>
                <p:nvPr/>
              </p:nvSpPr>
              <p:spPr>
                <a:xfrm>
                  <a:off x="6707" y="4588"/>
                  <a:ext cx="410" cy="1238"/>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 name="文本框 7"/>
                <p:cNvSpPr txBox="1"/>
                <p:nvPr/>
              </p:nvSpPr>
              <p:spPr>
                <a:xfrm>
                  <a:off x="7117" y="4373"/>
                  <a:ext cx="1219" cy="580"/>
                </a:xfrm>
                <a:prstGeom prst="rect">
                  <a:avLst/>
                </a:prstGeom>
                <a:noFill/>
              </p:spPr>
              <p:txBody>
                <a:bodyPr wrap="square" rtlCol="0">
                  <a:spAutoFit/>
                </a:bodyPr>
                <a:p>
                  <a:r>
                    <a:rPr lang="zh-CN" altLang="en-US"/>
                    <a:t>西方</a:t>
                  </a:r>
                  <a:endParaRPr lang="zh-CN" altLang="en-US"/>
                </a:p>
              </p:txBody>
            </p:sp>
            <p:sp>
              <p:nvSpPr>
                <p:cNvPr id="9" name="文本框 8"/>
                <p:cNvSpPr txBox="1"/>
                <p:nvPr/>
              </p:nvSpPr>
              <p:spPr>
                <a:xfrm>
                  <a:off x="7117" y="5507"/>
                  <a:ext cx="1219" cy="580"/>
                </a:xfrm>
                <a:prstGeom prst="rect">
                  <a:avLst/>
                </a:prstGeom>
                <a:noFill/>
              </p:spPr>
              <p:txBody>
                <a:bodyPr wrap="square" rtlCol="0">
                  <a:spAutoFit/>
                </a:bodyPr>
                <a:p>
                  <a:r>
                    <a:rPr lang="zh-CN" altLang="en-US"/>
                    <a:t>我国</a:t>
                  </a:r>
                  <a:endParaRPr lang="zh-CN" altLang="en-US"/>
                </a:p>
              </p:txBody>
            </p:sp>
            <p:sp>
              <p:nvSpPr>
                <p:cNvPr id="11" name="文本框 10"/>
                <p:cNvSpPr txBox="1"/>
                <p:nvPr/>
              </p:nvSpPr>
              <p:spPr>
                <a:xfrm>
                  <a:off x="8336" y="4145"/>
                  <a:ext cx="5993" cy="1016"/>
                </a:xfrm>
                <a:prstGeom prst="rect">
                  <a:avLst/>
                </a:prstGeom>
                <a:noFill/>
              </p:spPr>
              <p:txBody>
                <a:bodyPr wrap="square" rtlCol="0">
                  <a:spAutoFit/>
                </a:bodyPr>
                <a:p>
                  <a:r>
                    <a:rPr lang="zh-CN" altLang="en-US"/>
                    <a:t>课程宗旨、</a:t>
                  </a:r>
                  <a:r>
                    <a:rPr lang="zh-CN" altLang="en-US">
                      <a:sym typeface="+mn-ea"/>
                    </a:rPr>
                    <a:t>课程目的、课程目标、教学目的、教学目标</a:t>
                  </a:r>
                  <a:endParaRPr lang="zh-CN" altLang="en-US"/>
                </a:p>
              </p:txBody>
            </p:sp>
            <p:sp>
              <p:nvSpPr>
                <p:cNvPr id="19" name="文本框 18"/>
                <p:cNvSpPr txBox="1"/>
                <p:nvPr/>
              </p:nvSpPr>
              <p:spPr>
                <a:xfrm>
                  <a:off x="8336" y="5289"/>
                  <a:ext cx="5993" cy="1016"/>
                </a:xfrm>
                <a:prstGeom prst="rect">
                  <a:avLst/>
                </a:prstGeom>
                <a:noFill/>
              </p:spPr>
              <p:txBody>
                <a:bodyPr wrap="square" rtlCol="0">
                  <a:spAutoFit/>
                </a:bodyPr>
                <a:p>
                  <a:r>
                    <a:rPr lang="zh-CN" altLang="en-US"/>
                    <a:t>教育方针、</a:t>
                  </a:r>
                  <a:r>
                    <a:rPr lang="zh-CN" altLang="en-US">
                      <a:sym typeface="+mn-ea"/>
                    </a:rPr>
                    <a:t>教育</a:t>
                  </a:r>
                  <a:r>
                    <a:rPr lang="zh-CN" altLang="en-US">
                      <a:sym typeface="+mn-ea"/>
                    </a:rPr>
                    <a:t>目的、教育目标、培养目标、教学目的、教学目标</a:t>
                  </a:r>
                  <a:endParaRPr lang="zh-CN" altLang="en-US"/>
                </a:p>
              </p:txBody>
            </p:sp>
          </p:grpSp>
          <p:sp>
            <p:nvSpPr>
              <p:cNvPr id="21" name="右箭头 20"/>
              <p:cNvSpPr/>
              <p:nvPr/>
            </p:nvSpPr>
            <p:spPr>
              <a:xfrm>
                <a:off x="14523" y="4556"/>
                <a:ext cx="1061" cy="330"/>
              </a:xfrm>
              <a:prstGeom prst="right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4980" y="7761"/>
                <a:ext cx="9566" cy="1016"/>
              </a:xfrm>
              <a:prstGeom prst="rect">
                <a:avLst/>
              </a:prstGeom>
              <a:noFill/>
            </p:spPr>
            <p:txBody>
              <a:bodyPr wrap="square" rtlCol="0">
                <a:spAutoFit/>
              </a:bodyPr>
              <a:p>
                <a:r>
                  <a:rPr lang="zh-CN" altLang="en-US" b="1"/>
                  <a:t>分类</a:t>
                </a:r>
                <a:r>
                  <a:rPr lang="zh-CN" altLang="en-US"/>
                  <a:t>：教学目的、教学目标、年级教学目标、单元教学目标、课时教学目标</a:t>
                </a:r>
                <a:endParaRPr lang="zh-CN" altLang="en-US"/>
              </a:p>
            </p:txBody>
          </p:sp>
          <p:sp>
            <p:nvSpPr>
              <p:cNvPr id="25" name="右箭头 24"/>
              <p:cNvSpPr/>
              <p:nvPr/>
            </p:nvSpPr>
            <p:spPr>
              <a:xfrm>
                <a:off x="14523" y="7431"/>
                <a:ext cx="1061" cy="330"/>
              </a:xfrm>
              <a:prstGeom prst="right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15723" y="6870"/>
                <a:ext cx="1368" cy="1452"/>
              </a:xfrm>
              <a:prstGeom prst="rect">
                <a:avLst/>
              </a:prstGeom>
              <a:noFill/>
            </p:spPr>
            <p:txBody>
              <a:bodyPr wrap="none" rtlCol="0">
                <a:spAutoFit/>
              </a:bodyPr>
              <a:p>
                <a:pPr algn="l"/>
                <a:r>
                  <a:rPr lang="zh-CN" altLang="en-US"/>
                  <a:t>具体性</a:t>
                </a:r>
                <a:endParaRPr lang="zh-CN" altLang="en-US"/>
              </a:p>
              <a:p>
                <a:pPr algn="l"/>
                <a:r>
                  <a:rPr lang="zh-CN" altLang="en-US"/>
                  <a:t>预测性</a:t>
                </a:r>
                <a:endParaRPr lang="zh-CN" altLang="en-US"/>
              </a:p>
              <a:p>
                <a:pPr algn="l"/>
                <a:r>
                  <a:rPr lang="zh-CN" altLang="en-US"/>
                  <a:t>操作性</a:t>
                </a:r>
                <a:endParaRPr lang="zh-CN" altLang="en-US"/>
              </a:p>
            </p:txBody>
          </p:sp>
          <p:sp>
            <p:nvSpPr>
              <p:cNvPr id="27" name="左大括号 26"/>
              <p:cNvSpPr/>
              <p:nvPr/>
            </p:nvSpPr>
            <p:spPr>
              <a:xfrm>
                <a:off x="4748" y="6836"/>
                <a:ext cx="232" cy="1248"/>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8" name="文本框 27"/>
              <p:cNvSpPr txBox="1"/>
              <p:nvPr/>
            </p:nvSpPr>
            <p:spPr>
              <a:xfrm>
                <a:off x="4980" y="3415"/>
                <a:ext cx="3112" cy="1016"/>
              </a:xfrm>
              <a:prstGeom prst="rect">
                <a:avLst/>
              </a:prstGeom>
              <a:noFill/>
            </p:spPr>
            <p:txBody>
              <a:bodyPr wrap="square" rtlCol="0">
                <a:spAutoFit/>
              </a:bodyPr>
              <a:p>
                <a:r>
                  <a:rPr lang="zh-CN" altLang="en-US" b="1">
                    <a:sym typeface="+mn-ea"/>
                  </a:rPr>
                  <a:t>定义</a:t>
                </a:r>
                <a:r>
                  <a:rPr lang="zh-CN" altLang="en-US">
                    <a:sym typeface="+mn-ea"/>
                  </a:rPr>
                  <a:t>：教育意图</a:t>
                </a:r>
                <a:endParaRPr lang="zh-CN" altLang="en-US"/>
              </a:p>
              <a:p>
                <a:endParaRPr lang="zh-CN" altLang="en-US"/>
              </a:p>
            </p:txBody>
          </p:sp>
          <p:sp>
            <p:nvSpPr>
              <p:cNvPr id="29" name="文本框 28"/>
              <p:cNvSpPr txBox="1"/>
              <p:nvPr/>
            </p:nvSpPr>
            <p:spPr>
              <a:xfrm>
                <a:off x="4980" y="4985"/>
                <a:ext cx="1168" cy="580"/>
              </a:xfrm>
              <a:prstGeom prst="rect">
                <a:avLst/>
              </a:prstGeom>
              <a:noFill/>
            </p:spPr>
            <p:txBody>
              <a:bodyPr wrap="square" rtlCol="0">
                <a:spAutoFit/>
              </a:bodyPr>
              <a:p>
                <a:r>
                  <a:rPr lang="zh-CN" altLang="en-US" b="1"/>
                  <a:t>分类</a:t>
                </a:r>
                <a:endParaRPr lang="zh-CN" altLang="en-US" b="1"/>
              </a:p>
            </p:txBody>
          </p:sp>
          <p:sp>
            <p:nvSpPr>
              <p:cNvPr id="31" name="左大括号 30"/>
              <p:cNvSpPr/>
              <p:nvPr/>
            </p:nvSpPr>
            <p:spPr>
              <a:xfrm>
                <a:off x="4736" y="3671"/>
                <a:ext cx="144" cy="1649"/>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2" name="文本框 31"/>
              <p:cNvSpPr txBox="1"/>
              <p:nvPr/>
            </p:nvSpPr>
            <p:spPr>
              <a:xfrm>
                <a:off x="4980" y="6570"/>
                <a:ext cx="7874" cy="1016"/>
              </a:xfrm>
              <a:prstGeom prst="rect">
                <a:avLst/>
              </a:prstGeom>
              <a:noFill/>
            </p:spPr>
            <p:txBody>
              <a:bodyPr wrap="square" rtlCol="0">
                <a:spAutoFit/>
              </a:bodyPr>
              <a:p>
                <a:r>
                  <a:rPr lang="zh-CN" altLang="en-US" b="1">
                    <a:sym typeface="+mn-ea"/>
                  </a:rPr>
                  <a:t>定义</a:t>
                </a:r>
                <a:r>
                  <a:rPr lang="zh-CN" altLang="en-US">
                    <a:sym typeface="+mn-ea"/>
                  </a:rPr>
                  <a:t>：定位于教育实践中教与学的关系，以一个具体化的  视角阐明课程要达到的预期结果</a:t>
                </a: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linds(vertic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linds(vertical)">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（二）课程目标与幼儿园课程目标的内涵</a:t>
            </a:r>
            <a:endParaRPr lang="zh-CN" altLang="en-US" sz="3200">
              <a:solidFill>
                <a:schemeClr val="tx1">
                  <a:lumMod val="85000"/>
                  <a:lumOff val="15000"/>
                </a:schemeClr>
              </a:solidFill>
            </a:endParaRPr>
          </a:p>
        </p:txBody>
      </p:sp>
      <p:sp>
        <p:nvSpPr>
          <p:cNvPr id="2" name="文本框 1"/>
          <p:cNvSpPr txBox="1"/>
          <p:nvPr/>
        </p:nvSpPr>
        <p:spPr>
          <a:xfrm>
            <a:off x="1003935" y="1133475"/>
            <a:ext cx="9918700" cy="645160"/>
          </a:xfrm>
          <a:prstGeom prst="rect">
            <a:avLst/>
          </a:prstGeom>
          <a:noFill/>
        </p:spPr>
        <p:txBody>
          <a:bodyPr wrap="square" rtlCol="0">
            <a:spAutoFit/>
          </a:bodyPr>
          <a:p>
            <a:pPr indent="457200" fontAlgn="auto"/>
            <a:r>
              <a:rPr lang="en-US" altLang="zh-CN"/>
              <a:t>2.</a:t>
            </a:r>
            <a:r>
              <a:rPr lang="zh-CN" altLang="en-US"/>
              <a:t>幼儿园</a:t>
            </a:r>
            <a:r>
              <a:rPr lang="zh-CN" altLang="en-US"/>
              <a:t>课程目标的内涵</a:t>
            </a:r>
            <a:endParaRPr lang="zh-CN" altLang="en-US"/>
          </a:p>
          <a:p>
            <a:pPr indent="457200" fontAlgn="auto"/>
            <a:r>
              <a:rPr lang="zh-CN" altLang="en-US" b="1"/>
              <a:t>定义</a:t>
            </a:r>
            <a:r>
              <a:rPr lang="zh-CN" altLang="en-US"/>
              <a:t>：幼儿园课程目标的内涵就是幼儿园课程力图促进幼儿的身心发展所要达到的预期结果。</a:t>
            </a:r>
            <a:endParaRPr lang="zh-CN" altLang="en-US"/>
          </a:p>
        </p:txBody>
      </p:sp>
      <p:graphicFrame>
        <p:nvGraphicFramePr>
          <p:cNvPr id="3" name="表格 2"/>
          <p:cNvGraphicFramePr/>
          <p:nvPr>
            <p:custDataLst>
              <p:tags r:id="rId1"/>
            </p:custDataLst>
          </p:nvPr>
        </p:nvGraphicFramePr>
        <p:xfrm>
          <a:off x="1501140" y="2087880"/>
          <a:ext cx="9189085" cy="2682240"/>
        </p:xfrm>
        <a:graphic>
          <a:graphicData uri="http://schemas.openxmlformats.org/drawingml/2006/table">
            <a:tbl>
              <a:tblPr firstRow="1" bandRow="1">
                <a:tableStyleId>{5C22544A-7EE6-4342-B048-85BDC9FD1C3A}</a:tableStyleId>
              </a:tblPr>
              <a:tblGrid>
                <a:gridCol w="4530725"/>
                <a:gridCol w="4658360"/>
              </a:tblGrid>
              <a:tr h="381000">
                <a:tc>
                  <a:txBody>
                    <a:bodyPr/>
                    <a:p>
                      <a:pPr algn="ctr">
                        <a:buNone/>
                      </a:pPr>
                      <a:r>
                        <a:rPr lang="zh-CN" altLang="en-US"/>
                        <a:t>要点</a:t>
                      </a:r>
                      <a:endParaRPr lang="zh-CN" altLang="en-US"/>
                    </a:p>
                  </a:txBody>
                  <a:tcPr>
                    <a:solidFill>
                      <a:srgbClr val="56C0C1"/>
                    </a:solidFill>
                  </a:tcPr>
                </a:tc>
                <a:tc>
                  <a:txBody>
                    <a:bodyPr/>
                    <a:p>
                      <a:pPr algn="ctr">
                        <a:buNone/>
                      </a:pPr>
                      <a:r>
                        <a:rPr lang="zh-CN" altLang="en-US"/>
                        <a:t>内容</a:t>
                      </a:r>
                      <a:endParaRPr lang="zh-CN" altLang="en-US"/>
                    </a:p>
                  </a:txBody>
                  <a:tcPr>
                    <a:solidFill>
                      <a:srgbClr val="56C0C1"/>
                    </a:solidFill>
                  </a:tcPr>
                </a:tc>
              </a:tr>
              <a:tr h="381000">
                <a:tc>
                  <a:txBody>
                    <a:bodyPr/>
                    <a:p>
                      <a:pPr algn="ctr">
                        <a:buNone/>
                      </a:pPr>
                      <a:r>
                        <a:rPr lang="zh-CN" altLang="en-US"/>
                        <a:t>时限</a:t>
                      </a:r>
                      <a:endParaRPr lang="zh-CN" altLang="en-US"/>
                    </a:p>
                  </a:txBody>
                  <a:tcPr>
                    <a:solidFill>
                      <a:srgbClr val="D8ECED"/>
                    </a:solidFill>
                  </a:tcPr>
                </a:tc>
                <a:tc>
                  <a:txBody>
                    <a:bodyPr/>
                    <a:p>
                      <a:pPr algn="ctr">
                        <a:buNone/>
                      </a:pPr>
                      <a:r>
                        <a:rPr lang="zh-CN" altLang="en-US"/>
                        <a:t>从起点(2-3岁)到终点(6岁)的年龄期限</a:t>
                      </a:r>
                      <a:endParaRPr lang="zh-CN" altLang="en-US"/>
                    </a:p>
                  </a:txBody>
                  <a:tcPr>
                    <a:solidFill>
                      <a:srgbClr val="D8ECED"/>
                    </a:solidFill>
                  </a:tcPr>
                </a:tc>
              </a:tr>
              <a:tr h="190500">
                <a:tc rowSpan="2">
                  <a:txBody>
                    <a:bodyPr/>
                    <a:p>
                      <a:pPr algn="ctr">
                        <a:buNone/>
                      </a:pPr>
                      <a:r>
                        <a:rPr lang="zh-CN" altLang="en-US"/>
                        <a:t>幼儿在这一阶段最终的发展状态和发展水平</a:t>
                      </a:r>
                      <a:endParaRPr lang="zh-CN" altLang="en-US"/>
                    </a:p>
                  </a:txBody>
                  <a:tcPr anchor="ctr" anchorCtr="0">
                    <a:solidFill>
                      <a:srgbClr val="E8F1F2"/>
                    </a:solidFill>
                  </a:tcPr>
                </a:tc>
                <a:tc>
                  <a:txBody>
                    <a:bodyPr/>
                    <a:p>
                      <a:pPr indent="457200" algn="l" fontAlgn="auto">
                        <a:buNone/>
                      </a:pPr>
                      <a:r>
                        <a:rPr lang="zh-CN" altLang="en-US"/>
                        <a:t>发展状态表明幼儿的整体素质是否得到全面、主动、和谐的发展</a:t>
                      </a:r>
                      <a:endParaRPr lang="zh-CN" altLang="en-US"/>
                    </a:p>
                  </a:txBody>
                  <a:tcPr anchor="ctr" anchorCtr="0">
                    <a:solidFill>
                      <a:srgbClr val="E8F1F2"/>
                    </a:solidFill>
                  </a:tcPr>
                </a:tc>
              </a:tr>
              <a:tr h="640080">
                <a:tc vMerge="1">
                  <a:tcPr>
                    <a:solidFill>
                      <a:srgbClr val="E8F1F2"/>
                    </a:solidFill>
                  </a:tcPr>
                </a:tc>
                <a:tc>
                  <a:txBody>
                    <a:bodyPr/>
                    <a:p>
                      <a:pPr indent="457200" algn="l" fontAlgn="auto">
                        <a:buNone/>
                      </a:pPr>
                      <a:r>
                        <a:rPr lang="zh-CN" altLang="en-US" sz="1800">
                          <a:sym typeface="+mn-ea"/>
                        </a:rPr>
                        <a:t>发展水平则是指幼儿基本素质的发展所达到的高度</a:t>
                      </a:r>
                      <a:endParaRPr lang="zh-CN" altLang="en-US"/>
                    </a:p>
                  </a:txBody>
                  <a:tcPr anchor="ctr" anchorCtr="0">
                    <a:solidFill>
                      <a:srgbClr val="E8F1F2"/>
                    </a:solidFill>
                  </a:tcPr>
                </a:tc>
              </a:tr>
              <a:tr h="381000">
                <a:tc>
                  <a:txBody>
                    <a:bodyPr/>
                    <a:p>
                      <a:pPr algn="ctr">
                        <a:buNone/>
                      </a:pPr>
                      <a:r>
                        <a:rPr lang="zh-CN" altLang="en-US"/>
                        <a:t>社会的期望</a:t>
                      </a:r>
                      <a:endParaRPr lang="zh-CN" altLang="en-US"/>
                    </a:p>
                  </a:txBody>
                  <a:tcPr anchor="ctr" anchorCtr="0">
                    <a:solidFill>
                      <a:srgbClr val="D8ECED"/>
                    </a:solidFill>
                  </a:tcPr>
                </a:tc>
                <a:tc>
                  <a:txBody>
                    <a:bodyPr/>
                    <a:p>
                      <a:pPr algn="ctr">
                        <a:buNone/>
                      </a:pPr>
                      <a:r>
                        <a:rPr lang="zh-CN" altLang="en-US"/>
                        <a:t>课程要符合社会和时代发展的要求</a:t>
                      </a:r>
                      <a:endParaRPr lang="zh-CN" altLang="en-US"/>
                    </a:p>
                    <a:p>
                      <a:pPr algn="ctr">
                        <a:buNone/>
                      </a:pPr>
                      <a:r>
                        <a:rPr lang="zh-CN" altLang="en-US" b="0">
                          <a:solidFill>
                            <a:schemeClr val="tx1"/>
                          </a:solidFill>
                        </a:rPr>
                        <a:t>决定</a:t>
                      </a:r>
                      <a:r>
                        <a:rPr lang="zh-CN" altLang="en-US"/>
                        <a:t>幼儿发展状态和发展水平的依据之一</a:t>
                      </a:r>
                      <a:endParaRPr lang="zh-CN" altLang="en-US"/>
                    </a:p>
                  </a:txBody>
                  <a:tcPr>
                    <a:solidFill>
                      <a:srgbClr val="D8ECED"/>
                    </a:solidFill>
                  </a:tcPr>
                </a:tc>
              </a:tr>
            </a:tbl>
          </a:graphicData>
        </a:graphic>
      </p:graphicFrame>
      <p:sp>
        <p:nvSpPr>
          <p:cNvPr id="10" name="文本框 9"/>
          <p:cNvSpPr txBox="1"/>
          <p:nvPr/>
        </p:nvSpPr>
        <p:spPr>
          <a:xfrm>
            <a:off x="1596390" y="5172710"/>
            <a:ext cx="8998585" cy="922020"/>
          </a:xfrm>
          <a:prstGeom prst="rect">
            <a:avLst/>
          </a:prstGeom>
          <a:noFill/>
        </p:spPr>
        <p:txBody>
          <a:bodyPr wrap="square" rtlCol="0">
            <a:spAutoFit/>
          </a:bodyPr>
          <a:p>
            <a:r>
              <a:rPr lang="zh-CN" altLang="en-US" b="1"/>
              <a:t>地位</a:t>
            </a:r>
            <a:r>
              <a:rPr lang="zh-CN" altLang="en-US"/>
              <a:t>：幼儿园课程的“指南针”和“方向盘”。在幼儿园课程中，目标处于</a:t>
            </a:r>
            <a:r>
              <a:rPr lang="zh-CN" altLang="en-US" b="1">
                <a:solidFill>
                  <a:srgbClr val="FF0000"/>
                </a:solidFill>
              </a:rPr>
              <a:t>核心</a:t>
            </a:r>
            <a:r>
              <a:rPr lang="zh-CN" altLang="en-US"/>
              <a:t>地位，它是课程实施的</a:t>
            </a:r>
            <a:r>
              <a:rPr lang="zh-CN" altLang="en-US" b="1">
                <a:solidFill>
                  <a:srgbClr val="FF0000"/>
                </a:solidFill>
              </a:rPr>
              <a:t>起点</a:t>
            </a:r>
            <a:r>
              <a:rPr lang="zh-CN" altLang="en-US"/>
              <a:t>和</a:t>
            </a:r>
            <a:r>
              <a:rPr lang="zh-CN" altLang="en-US" b="1">
                <a:solidFill>
                  <a:srgbClr val="FF0000"/>
                </a:solidFill>
              </a:rPr>
              <a:t>归宿点</a:t>
            </a:r>
            <a:r>
              <a:rPr lang="zh-CN" altLang="en-US"/>
              <a:t>，是选择课程内容、组织课程实施的</a:t>
            </a:r>
            <a:r>
              <a:rPr lang="zh-CN" altLang="en-US" b="1">
                <a:solidFill>
                  <a:srgbClr val="FF0000"/>
                </a:solidFill>
              </a:rPr>
              <a:t>依据</a:t>
            </a:r>
            <a:r>
              <a:rPr lang="zh-CN" altLang="en-US"/>
              <a:t>，也是评价课程是否达到预期效果的</a:t>
            </a:r>
            <a:r>
              <a:rPr lang="zh-CN" altLang="en-US" b="1">
                <a:solidFill>
                  <a:srgbClr val="FF0000"/>
                </a:solidFill>
              </a:rPr>
              <a:t>重要标准</a:t>
            </a:r>
            <a:r>
              <a:rPr lang="zh-CN" altLang="en-US"/>
              <a:t>。</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linds(vertic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blinds(horizontal)">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000" fill="hold">
                                          <p:stCondLst>
                                            <p:cond delay="0"/>
                                          </p:stCondLst>
                                        </p:cTn>
                                        <p:tgtEl>
                                          <p:spTgt spid="10"/>
                                        </p:tgtEl>
                                        <p:attrNameLst>
                                          <p:attrName>style.visibility</p:attrName>
                                        </p:attrNameLst>
                                      </p:cBhvr>
                                      <p:to>
                                        <p:strVal val="visible"/>
                                      </p:to>
                                    </p:set>
                                    <p:animEffect transition="in" filter="blinds(vertical)">
                                      <p:cBhvr>
                                        <p:cTn id="1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（三）课程目标与幼儿园课程目标的作用</a:t>
            </a:r>
            <a:endParaRPr lang="zh-CN" altLang="en-US" sz="3200">
              <a:solidFill>
                <a:schemeClr val="tx1">
                  <a:lumMod val="85000"/>
                  <a:lumOff val="15000"/>
                </a:schemeClr>
              </a:solidFill>
              <a:sym typeface="+mn-ea"/>
            </a:endParaRPr>
          </a:p>
        </p:txBody>
      </p:sp>
      <p:sp>
        <p:nvSpPr>
          <p:cNvPr id="3" name="文本框 2"/>
          <p:cNvSpPr txBox="1"/>
          <p:nvPr/>
        </p:nvSpPr>
        <p:spPr>
          <a:xfrm>
            <a:off x="1250315" y="1666240"/>
            <a:ext cx="9544685" cy="3415030"/>
          </a:xfrm>
          <a:prstGeom prst="rect">
            <a:avLst/>
          </a:prstGeom>
          <a:noFill/>
        </p:spPr>
        <p:txBody>
          <a:bodyPr wrap="square" rtlCol="0">
            <a:spAutoFit/>
          </a:bodyPr>
          <a:p>
            <a:pPr indent="457200" fontAlgn="auto"/>
            <a:r>
              <a:rPr lang="en-US" altLang="zh-CN" sz="2400"/>
              <a:t>1.</a:t>
            </a:r>
            <a:r>
              <a:rPr lang="zh-CN" altLang="en-US" sz="2400" b="1"/>
              <a:t>课程目标的作用</a:t>
            </a:r>
            <a:endParaRPr lang="zh-CN" altLang="en-US" sz="2400"/>
          </a:p>
          <a:p>
            <a:pPr indent="457200" fontAlgn="auto"/>
            <a:r>
              <a:rPr lang="zh-CN" altLang="en-US" sz="2400"/>
              <a:t>目标是行动的指南，只有在明确的课程目标的导引下,才能保证促进幼儿身心全面和谐发展这一教育目标的最终实现。</a:t>
            </a:r>
            <a:endParaRPr lang="zh-CN" altLang="en-US" sz="2400"/>
          </a:p>
          <a:p>
            <a:pPr indent="457200" fontAlgn="auto"/>
            <a:endParaRPr lang="zh-CN" altLang="en-US" sz="2400"/>
          </a:p>
          <a:p>
            <a:pPr indent="457200" fontAlgn="auto"/>
            <a:r>
              <a:rPr lang="en-US" altLang="zh-CN" sz="2400"/>
              <a:t>2.</a:t>
            </a:r>
            <a:r>
              <a:rPr lang="zh-CN" altLang="en-US" sz="2400" b="1"/>
              <a:t>幼儿园课程目标的作用</a:t>
            </a:r>
            <a:endParaRPr lang="zh-CN" altLang="en-US" sz="2400"/>
          </a:p>
          <a:p>
            <a:pPr indent="457200" fontAlgn="auto"/>
            <a:r>
              <a:rPr lang="zh-CN" altLang="en-US" sz="2400"/>
              <a:t>幼儿园课程目标是学前教育目的的具体化,是幼儿园课程设计的指南,是幼儿园课程构成的首要成分。</a:t>
            </a:r>
            <a:endParaRPr lang="zh-CN" altLang="en-US" sz="2400"/>
          </a:p>
          <a:p>
            <a:pPr indent="457200" fontAlgn="auto"/>
            <a:r>
              <a:rPr lang="zh-CN" altLang="en-US" sz="2400"/>
              <a:t>幼儿园课程目标在幼儿园课程中处于</a:t>
            </a:r>
            <a:r>
              <a:rPr lang="zh-CN" altLang="en-US" sz="2400" b="1">
                <a:solidFill>
                  <a:srgbClr val="FF0000"/>
                </a:solidFill>
              </a:rPr>
              <a:t>核心位置</a:t>
            </a:r>
            <a:r>
              <a:rPr lang="zh-CN" altLang="en-US" sz="2400"/>
              <a:t>，它直接为课程内容的选择和组织提供依据，并为课程实施和课程评价提供基本准则。</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幼儿园课程目标的制定</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a:t>
            </a:r>
            <a:r>
              <a:rPr lang="zh-CN" altLang="en-US" sz="3200">
                <a:solidFill>
                  <a:schemeClr val="tx1">
                    <a:lumMod val="85000"/>
                    <a:lumOff val="15000"/>
                  </a:schemeClr>
                </a:solidFill>
                <a:sym typeface="+mn-ea"/>
              </a:rPr>
              <a:t>幼儿园课程目标的制定依据</a:t>
            </a:r>
            <a:endParaRPr lang="zh-CN" altLang="en-US" sz="3200">
              <a:solidFill>
                <a:schemeClr val="tx1">
                  <a:lumMod val="85000"/>
                  <a:lumOff val="15000"/>
                </a:schemeClr>
              </a:solidFill>
              <a:sym typeface="+mn-ea"/>
            </a:endParaRPr>
          </a:p>
        </p:txBody>
      </p:sp>
      <p:graphicFrame>
        <p:nvGraphicFramePr>
          <p:cNvPr id="4" name="表格 3"/>
          <p:cNvGraphicFramePr/>
          <p:nvPr>
            <p:custDataLst>
              <p:tags r:id="rId1"/>
            </p:custDataLst>
          </p:nvPr>
        </p:nvGraphicFramePr>
        <p:xfrm>
          <a:off x="646430" y="826135"/>
          <a:ext cx="10899775" cy="5684520"/>
        </p:xfrm>
        <a:graphic>
          <a:graphicData uri="http://schemas.openxmlformats.org/drawingml/2006/table">
            <a:tbl>
              <a:tblPr firstRow="1" bandRow="1">
                <a:tableStyleId>{5C22544A-7EE6-4342-B048-85BDC9FD1C3A}</a:tableStyleId>
              </a:tblPr>
              <a:tblGrid>
                <a:gridCol w="2752725"/>
                <a:gridCol w="3718560"/>
                <a:gridCol w="4428490"/>
              </a:tblGrid>
              <a:tr h="381000">
                <a:tc>
                  <a:txBody>
                    <a:bodyPr/>
                    <a:p>
                      <a:pPr algn="ctr">
                        <a:buNone/>
                      </a:pPr>
                      <a:r>
                        <a:rPr lang="zh-CN" altLang="en-US"/>
                        <a:t>制定依据</a:t>
                      </a:r>
                      <a:endParaRPr lang="zh-CN" altLang="en-US"/>
                    </a:p>
                  </a:txBody>
                  <a:tcPr anchor="ctr" anchorCtr="0">
                    <a:solidFill>
                      <a:srgbClr val="56C0C1"/>
                    </a:solidFill>
                  </a:tcPr>
                </a:tc>
                <a:tc>
                  <a:txBody>
                    <a:bodyPr/>
                    <a:p>
                      <a:pPr algn="ctr">
                        <a:buNone/>
                      </a:pPr>
                      <a:r>
                        <a:rPr lang="zh-CN" altLang="en-US"/>
                        <a:t>内容</a:t>
                      </a:r>
                      <a:endParaRPr lang="zh-CN" altLang="en-US"/>
                    </a:p>
                  </a:txBody>
                  <a:tcPr anchor="ctr" anchorCtr="0">
                    <a:solidFill>
                      <a:srgbClr val="56C0C1"/>
                    </a:solidFill>
                  </a:tcPr>
                </a:tc>
                <a:tc>
                  <a:txBody>
                    <a:bodyPr/>
                    <a:p>
                      <a:pPr algn="ctr">
                        <a:buNone/>
                      </a:pPr>
                      <a:r>
                        <a:rPr lang="zh-CN" altLang="en-US"/>
                        <a:t>原因</a:t>
                      </a:r>
                      <a:endParaRPr lang="zh-CN" altLang="en-US"/>
                    </a:p>
                  </a:txBody>
                  <a:tcPr anchor="ctr" anchorCtr="0">
                    <a:solidFill>
                      <a:srgbClr val="56C0C1"/>
                    </a:solidFill>
                  </a:tcPr>
                </a:tc>
              </a:tr>
              <a:tr h="190500">
                <a:tc rowSpan="2">
                  <a:txBody>
                    <a:bodyPr/>
                    <a:p>
                      <a:pPr algn="ctr">
                        <a:buNone/>
                      </a:pPr>
                      <a:r>
                        <a:rPr lang="zh-CN" altLang="en-US"/>
                        <a:t>对幼儿的研究</a:t>
                      </a:r>
                      <a:endParaRPr lang="zh-CN" altLang="en-US"/>
                    </a:p>
                  </a:txBody>
                  <a:tcPr anchor="ctr" anchorCtr="0">
                    <a:solidFill>
                      <a:srgbClr val="D8ECED"/>
                    </a:solidFill>
                  </a:tcPr>
                </a:tc>
                <a:tc>
                  <a:txBody>
                    <a:bodyPr/>
                    <a:p>
                      <a:pPr algn="ctr">
                        <a:buNone/>
                      </a:pPr>
                      <a:r>
                        <a:rPr lang="zh-CN" altLang="en-US"/>
                        <a:t>研究幼儿的身心发展特点</a:t>
                      </a:r>
                      <a:endParaRPr lang="zh-CN" altLang="en-US"/>
                    </a:p>
                  </a:txBody>
                  <a:tcPr anchor="ctr" anchorCtr="0">
                    <a:solidFill>
                      <a:srgbClr val="D8ECED"/>
                    </a:solidFill>
                  </a:tcPr>
                </a:tc>
                <a:tc>
                  <a:txBody>
                    <a:bodyPr/>
                    <a:p>
                      <a:pPr indent="457200" algn="l" fontAlgn="auto">
                        <a:buNone/>
                      </a:pPr>
                      <a:r>
                        <a:rPr lang="zh-CN" altLang="en-US"/>
                        <a:t>深刻地影响着课程目标的深度、广度和要培养的素质结构</a:t>
                      </a:r>
                      <a:endParaRPr lang="zh-CN" altLang="en-US"/>
                    </a:p>
                  </a:txBody>
                  <a:tcPr anchor="ctr" anchorCtr="0">
                    <a:solidFill>
                      <a:srgbClr val="D8ECED"/>
                    </a:solidFill>
                  </a:tcPr>
                </a:tc>
              </a:tr>
              <a:tr h="190500">
                <a:tc vMerge="1">
                  <a:tcPr>
                    <a:solidFill>
                      <a:srgbClr val="D8ECED"/>
                    </a:solidFill>
                  </a:tcPr>
                </a:tc>
                <a:tc>
                  <a:txBody>
                    <a:bodyPr/>
                    <a:p>
                      <a:pPr algn="ctr">
                        <a:buNone/>
                      </a:pPr>
                      <a:r>
                        <a:rPr lang="zh-CN" altLang="en-US"/>
                        <a:t>研究幼儿的兴趣、爱好和发展需要</a:t>
                      </a:r>
                      <a:endParaRPr lang="zh-CN" altLang="en-US"/>
                    </a:p>
                  </a:txBody>
                  <a:tcPr anchor="ctr" anchorCtr="0">
                    <a:solidFill>
                      <a:srgbClr val="D8ECED"/>
                    </a:solidFill>
                  </a:tcPr>
                </a:tc>
                <a:tc>
                  <a:txBody>
                    <a:bodyPr/>
                    <a:p>
                      <a:pPr indent="457200" algn="l" fontAlgn="auto">
                        <a:buNone/>
                      </a:pPr>
                      <a:r>
                        <a:rPr lang="zh-CN" altLang="en-US"/>
                        <a:t>幼儿的兴趣能有利于教育活动的有效进行，更重要的是这是对幼儿人格、权利的尊重，对幼儿主体性、个性的尊重。</a:t>
                      </a:r>
                      <a:endParaRPr lang="zh-CN" altLang="en-US"/>
                    </a:p>
                    <a:p>
                      <a:pPr indent="457200" algn="l" fontAlgn="auto">
                        <a:buNone/>
                      </a:pPr>
                      <a:r>
                        <a:rPr lang="en-US" altLang="zh-CN"/>
                        <a:t>发展需要，即幼儿“理想的发展”与“现实的发展”之间的距离,它是课程有效发挥引导、促进幼儿学习和发展的空间所在。</a:t>
                      </a:r>
                      <a:endParaRPr lang="en-US" altLang="zh-CN"/>
                    </a:p>
                  </a:txBody>
                  <a:tcPr anchor="ctr" anchorCtr="0">
                    <a:solidFill>
                      <a:srgbClr val="D8ECED"/>
                    </a:solidFill>
                  </a:tcPr>
                </a:tc>
              </a:tr>
              <a:tr h="190500">
                <a:tc rowSpan="2">
                  <a:txBody>
                    <a:bodyPr/>
                    <a:p>
                      <a:pPr algn="ctr">
                        <a:buNone/>
                      </a:pPr>
                      <a:r>
                        <a:rPr lang="zh-CN" altLang="en-US"/>
                        <a:t>对社会的研究</a:t>
                      </a:r>
                      <a:endParaRPr lang="zh-CN" altLang="en-US"/>
                    </a:p>
                  </a:txBody>
                  <a:tcPr anchor="ctr" anchorCtr="0">
                    <a:solidFill>
                      <a:srgbClr val="E8F1F2"/>
                    </a:solidFill>
                  </a:tcPr>
                </a:tc>
                <a:tc>
                  <a:txBody>
                    <a:bodyPr/>
                    <a:p>
                      <a:pPr algn="ctr">
                        <a:buNone/>
                      </a:pPr>
                      <a:r>
                        <a:rPr lang="zh-CN" altLang="en-US"/>
                        <a:t>社会的发展要求</a:t>
                      </a:r>
                      <a:endParaRPr lang="zh-CN" altLang="en-US"/>
                    </a:p>
                  </a:txBody>
                  <a:tcPr anchor="ctr" anchorCtr="0">
                    <a:solidFill>
                      <a:srgbClr val="E8F1F2"/>
                    </a:solidFill>
                  </a:tcPr>
                </a:tc>
                <a:tc>
                  <a:txBody>
                    <a:bodyPr/>
                    <a:p>
                      <a:pPr algn="ctr">
                        <a:buNone/>
                      </a:pPr>
                      <a:r>
                        <a:rPr lang="zh-CN" altLang="en-US"/>
                        <a:t>事关</a:t>
                      </a:r>
                      <a:r>
                        <a:rPr lang="zh-CN" altLang="en-US" b="1">
                          <a:solidFill>
                            <a:srgbClr val="FF0000"/>
                          </a:solidFill>
                        </a:rPr>
                        <a:t>方向性</a:t>
                      </a:r>
                      <a:r>
                        <a:rPr lang="zh-CN" altLang="en-US"/>
                        <a:t>的重要问题</a:t>
                      </a:r>
                      <a:endParaRPr lang="zh-CN" altLang="en-US"/>
                    </a:p>
                  </a:txBody>
                  <a:tcPr anchor="ctr" anchorCtr="0">
                    <a:solidFill>
                      <a:srgbClr val="E8F1F2"/>
                    </a:solidFill>
                  </a:tcPr>
                </a:tc>
              </a:tr>
              <a:tr h="190500">
                <a:tc vMerge="1">
                  <a:tcPr>
                    <a:solidFill>
                      <a:srgbClr val="E8F1F2"/>
                    </a:solidFill>
                  </a:tcPr>
                </a:tc>
                <a:tc>
                  <a:txBody>
                    <a:bodyPr/>
                    <a:p>
                      <a:pPr algn="ctr">
                        <a:buNone/>
                      </a:pPr>
                      <a:r>
                        <a:rPr lang="zh-CN" altLang="en-US"/>
                        <a:t>社会对儿童成长的期望</a:t>
                      </a:r>
                      <a:endParaRPr lang="zh-CN" altLang="en-US"/>
                    </a:p>
                  </a:txBody>
                  <a:tcPr anchor="ctr" anchorCtr="0">
                    <a:solidFill>
                      <a:srgbClr val="E8F1F2"/>
                    </a:solidFill>
                  </a:tcPr>
                </a:tc>
                <a:tc>
                  <a:txBody>
                    <a:bodyPr/>
                    <a:p>
                      <a:pPr indent="457200" algn="l" fontAlgn="auto">
                        <a:buNone/>
                      </a:pPr>
                      <a:r>
                        <a:rPr lang="zh-CN" altLang="en-US"/>
                        <a:t>在不同历史阶段，因社会发展状况不同,教育在适应社会需求和满足儿童个体需求上的侧重会有所变化。</a:t>
                      </a:r>
                      <a:endParaRPr lang="zh-CN" altLang="en-US"/>
                    </a:p>
                  </a:txBody>
                  <a:tcPr anchor="ctr" anchorCtr="0">
                    <a:solidFill>
                      <a:srgbClr val="E8F1F2"/>
                    </a:solidFill>
                  </a:tcPr>
                </a:tc>
              </a:tr>
              <a:tr h="127000">
                <a:tc rowSpan="3">
                  <a:txBody>
                    <a:bodyPr/>
                    <a:p>
                      <a:pPr algn="ctr">
                        <a:buNone/>
                      </a:pPr>
                      <a:r>
                        <a:rPr lang="zh-CN" altLang="en-US"/>
                        <a:t>对知识体系与内容的研究</a:t>
                      </a:r>
                      <a:endParaRPr lang="zh-CN" altLang="en-US"/>
                    </a:p>
                  </a:txBody>
                  <a:tcPr anchor="ctr" anchorCtr="0">
                    <a:solidFill>
                      <a:srgbClr val="D8ECED"/>
                    </a:solidFill>
                  </a:tcPr>
                </a:tc>
                <a:tc>
                  <a:txBody>
                    <a:bodyPr/>
                    <a:p>
                      <a:pPr algn="ctr">
                        <a:buNone/>
                      </a:pPr>
                      <a:r>
                        <a:rPr lang="zh-CN" altLang="en-US"/>
                        <a:t>该学科领域与幼儿的身心发展有什么关系？</a:t>
                      </a:r>
                      <a:endParaRPr lang="zh-CN" altLang="en-US"/>
                    </a:p>
                  </a:txBody>
                  <a:tcPr anchor="ctr" anchorCtr="0">
                    <a:solidFill>
                      <a:srgbClr val="D8ECED"/>
                    </a:solidFill>
                  </a:tcPr>
                </a:tc>
                <a:tc rowSpan="3">
                  <a:txBody>
                    <a:bodyPr/>
                    <a:p>
                      <a:pPr indent="457200" algn="l" fontAlgn="auto">
                        <a:buNone/>
                      </a:pPr>
                      <a:r>
                        <a:rPr lang="zh-CN" altLang="en-US"/>
                        <a:t>《幼儿园教育指导纲要(试行)》中确立的各领域目标,注重的都是幼儿的</a:t>
                      </a:r>
                      <a:r>
                        <a:rPr lang="zh-CN" altLang="en-US" b="1">
                          <a:solidFill>
                            <a:srgbClr val="FF0000"/>
                          </a:solidFill>
                        </a:rPr>
                        <a:t>“一般”发展</a:t>
                      </a:r>
                      <a:r>
                        <a:rPr lang="zh-CN" altLang="en-US"/>
                        <a:t>，即基本素质的提高，而不以掌握学科知识和专门的技能为主要目的。</a:t>
                      </a:r>
                      <a:endParaRPr lang="zh-CN" altLang="en-US"/>
                    </a:p>
                  </a:txBody>
                  <a:tcPr anchor="ctr" anchorCtr="0">
                    <a:solidFill>
                      <a:srgbClr val="D8ECED"/>
                    </a:solidFill>
                  </a:tcPr>
                </a:tc>
              </a:tr>
              <a:tr h="640080">
                <a:tc vMerge="1">
                  <a:tcPr>
                    <a:solidFill>
                      <a:srgbClr val="D8ECED"/>
                    </a:solidFill>
                  </a:tcPr>
                </a:tc>
                <a:tc>
                  <a:txBody>
                    <a:bodyPr/>
                    <a:p>
                      <a:pPr algn="ctr">
                        <a:buNone/>
                      </a:pPr>
                      <a:r>
                        <a:rPr lang="zh-CN" altLang="en-US"/>
                        <a:t>它能促进幼儿哪些方面的发展？</a:t>
                      </a:r>
                      <a:endParaRPr lang="zh-CN" altLang="en-US"/>
                    </a:p>
                  </a:txBody>
                  <a:tcPr anchor="ctr" anchorCtr="0">
                    <a:solidFill>
                      <a:srgbClr val="D8ECED"/>
                    </a:solidFill>
                  </a:tcPr>
                </a:tc>
                <a:tc vMerge="1">
                  <a:tcPr>
                    <a:solidFill>
                      <a:srgbClr val="D8ECED"/>
                    </a:solidFill>
                  </a:tcPr>
                </a:tc>
              </a:tr>
              <a:tr h="127000">
                <a:tc vMerge="1">
                  <a:tcPr>
                    <a:solidFill>
                      <a:srgbClr val="D8ECED"/>
                    </a:solidFill>
                  </a:tcPr>
                </a:tc>
                <a:tc>
                  <a:txBody>
                    <a:bodyPr/>
                    <a:p>
                      <a:pPr algn="ctr">
                        <a:buNone/>
                      </a:pPr>
                      <a:r>
                        <a:rPr lang="zh-CN" altLang="en-US"/>
                        <a:t>这些知识对一般公民有什么功用？</a:t>
                      </a:r>
                      <a:endParaRPr lang="zh-CN" altLang="en-US"/>
                    </a:p>
                  </a:txBody>
                  <a:tcPr anchor="ctr" anchorCtr="0">
                    <a:solidFill>
                      <a:srgbClr val="D8ECED"/>
                    </a:solidFill>
                  </a:tcPr>
                </a:tc>
                <a:tc vMerge="1">
                  <a:tcPr>
                    <a:solidFill>
                      <a:srgbClr val="D8ECED"/>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6340" y="803848"/>
            <a:ext cx="9799320" cy="5250549"/>
            <a:chOff x="3050540" y="2004618"/>
            <a:chExt cx="9799320" cy="5250549"/>
          </a:xfrm>
        </p:grpSpPr>
        <p:sp>
          <p:nvSpPr>
            <p:cNvPr id="2" name="文本框 1"/>
            <p:cNvSpPr txBox="1"/>
            <p:nvPr/>
          </p:nvSpPr>
          <p:spPr>
            <a:xfrm>
              <a:off x="3050540" y="3162592"/>
              <a:ext cx="9799320" cy="4092575"/>
            </a:xfrm>
            <a:prstGeom prst="rect">
              <a:avLst/>
            </a:prstGeom>
            <a:noFill/>
          </p:spPr>
          <p:txBody>
            <a:bodyPr wrap="square" lIns="0" rtlCol="0">
              <a:spAutoFit/>
            </a:bodyPr>
            <a:lstStyle/>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刘老师原是某大型私立幼儿园的教务主任，后应聘一新开的中型幼儿园担任教学园长职务。由于这是一所新的幼儿园，各方面工作都需要进行筹备，园长安排刘老师开发该幼儿园的课程，要求开发的课程既要符合国家对幼儿园课程的相关规定，又要根据实际情况，具有本园自己的特色。虽然刘老师以前担任教务主任的工作，对教师教学活动的设计、实施与评价的工作非常熟悉，但却从未涉及过开发课程的工作，这对她来说也是个不小的挑战。她首先调查了周边3-6岁幼儿的的家庭状况与幼儿身体、认知、社会性等各方面的发展情况，结合国家的教育目的与《幼儿园工作规程》中的保教目标，制定了幼儿园的总体教育目标与分年龄段目标，然后按照目标组织课程了内容。请问刘老师这样开发幼儿园课程是否合理？请说明理由。</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我们学完这一章的内容后就会对以上问题有非常明确的答案了。</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6000">
                  <a:solidFill>
                    <a:schemeClr val="tx1">
                      <a:lumMod val="85000"/>
                      <a:lumOff val="15000"/>
                    </a:schemeClr>
                  </a:solidFill>
                </a:rPr>
                <a:t>案例导入</a:t>
              </a:r>
              <a:endParaRPr lang="zh-CN" altLang="en-US" sz="60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777240" y="1054100"/>
            <a:ext cx="2274570" cy="5532120"/>
            <a:chOff x="1224" y="1660"/>
            <a:chExt cx="3582" cy="8712"/>
          </a:xfrm>
        </p:grpSpPr>
        <p:sp>
          <p:nvSpPr>
            <p:cNvPr id="10" name="文本框 22"/>
            <p:cNvSpPr txBox="1"/>
            <p:nvPr/>
          </p:nvSpPr>
          <p:spPr>
            <a:xfrm flipH="1">
              <a:off x="1224" y="4938"/>
              <a:ext cx="3457" cy="5434"/>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en-US"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1.</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幼儿园制定的课程目标首先应具有</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整体性</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,应指向幼儿的全面、和谐发展。</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lvl="0" algn="just">
                <a:lnSpc>
                  <a:spcPct val="120000"/>
                </a:lnSpc>
              </a:pPr>
              <a:r>
                <a:rPr lang="en-US"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2.</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课程目标的制定最好能</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兼顾</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认知、情感动作技能等领域。</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lvl="0" algn="just">
                <a:lnSpc>
                  <a:spcPct val="120000"/>
                </a:lnSpc>
              </a:pPr>
              <a:r>
                <a:rPr lang="en-US"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3.</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依据学前教育的</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性质与特点</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，兼顾预设的目标与过程中生成的目标;既考虑可操作性、具体性的行为目标取向，又考虑生成性目标取向与表现性目标取向。</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1" name="文本框 10"/>
            <p:cNvSpPr txBox="1"/>
            <p:nvPr/>
          </p:nvSpPr>
          <p:spPr>
            <a:xfrm flipH="1">
              <a:off x="1544" y="4230"/>
              <a:ext cx="2817" cy="628"/>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整体性原则</a:t>
              </a:r>
              <a:endPar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grpSp>
          <p:nvGrpSpPr>
            <p:cNvPr id="32" name="组合 31"/>
            <p:cNvGrpSpPr/>
            <p:nvPr/>
          </p:nvGrpSpPr>
          <p:grpSpPr>
            <a:xfrm>
              <a:off x="1716" y="1660"/>
              <a:ext cx="3090" cy="2378"/>
              <a:chOff x="815" y="2394"/>
              <a:chExt cx="4326" cy="3329"/>
            </a:xfrm>
          </p:grpSpPr>
          <p:grpSp>
            <p:nvGrpSpPr>
              <p:cNvPr id="30" name="组合 29"/>
              <p:cNvGrpSpPr/>
              <p:nvPr/>
            </p:nvGrpSpPr>
            <p:grpSpPr>
              <a:xfrm>
                <a:off x="815" y="2394"/>
                <a:ext cx="4326" cy="3329"/>
                <a:chOff x="815" y="2394"/>
                <a:chExt cx="4326" cy="3329"/>
              </a:xfrm>
            </p:grpSpPr>
            <p:sp>
              <p:nvSpPr>
                <p:cNvPr id="2" name="任意多边形: 形状 1"/>
                <p:cNvSpPr/>
                <p:nvPr/>
              </p:nvSpPr>
              <p:spPr>
                <a:xfrm rot="18900000">
                  <a:off x="815" y="2670"/>
                  <a:ext cx="4326" cy="252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3" name="椭圆 2"/>
                <p:cNvSpPr/>
                <p:nvPr/>
              </p:nvSpPr>
              <p:spPr>
                <a:xfrm rot="18900000">
                  <a:off x="1184" y="3413"/>
                  <a:ext cx="2310" cy="231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flipH="1">
                  <a:off x="3371" y="2394"/>
                  <a:ext cx="829" cy="13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2800">
                      <a:sym typeface="Arial" panose="020B0604020202020204" pitchFamily="34" charset="0"/>
                    </a:rPr>
                    <a:t>1.</a:t>
                  </a:r>
                  <a:endParaRPr lang="en-US" altLang="zh-CN" sz="2800">
                    <a:sym typeface="Arial" panose="020B0604020202020204" pitchFamily="34" charset="0"/>
                  </a:endParaRPr>
                </a:p>
              </p:txBody>
            </p:sp>
          </p:grpSp>
          <p:sp>
            <p:nvSpPr>
              <p:cNvPr id="22" name="analytics_339273"/>
              <p:cNvSpPr>
                <a:spLocks noChangeAspect="1"/>
              </p:cNvSpPr>
              <p:nvPr/>
            </p:nvSpPr>
            <p:spPr bwMode="auto">
              <a:xfrm>
                <a:off x="1859" y="4080"/>
                <a:ext cx="960" cy="959"/>
              </a:xfrm>
              <a:custGeom>
                <a:avLst/>
                <a:gdLst>
                  <a:gd name="T0" fmla="*/ 5689 w 6827"/>
                  <a:gd name="T1" fmla="*/ 2276 h 6827"/>
                  <a:gd name="T2" fmla="*/ 4587 w 6827"/>
                  <a:gd name="T3" fmla="*/ 3129 h 6827"/>
                  <a:gd name="T4" fmla="*/ 2240 w 6827"/>
                  <a:gd name="T5" fmla="*/ 3129 h 6827"/>
                  <a:gd name="T6" fmla="*/ 1999 w 6827"/>
                  <a:gd name="T7" fmla="*/ 2670 h 6827"/>
                  <a:gd name="T8" fmla="*/ 2670 w 6827"/>
                  <a:gd name="T9" fmla="*/ 1999 h 6827"/>
                  <a:gd name="T10" fmla="*/ 3413 w 6827"/>
                  <a:gd name="T11" fmla="*/ 2276 h 6827"/>
                  <a:gd name="T12" fmla="*/ 4551 w 6827"/>
                  <a:gd name="T13" fmla="*/ 1138 h 6827"/>
                  <a:gd name="T14" fmla="*/ 3413 w 6827"/>
                  <a:gd name="T15" fmla="*/ 0 h 6827"/>
                  <a:gd name="T16" fmla="*/ 2276 w 6827"/>
                  <a:gd name="T17" fmla="*/ 1138 h 6827"/>
                  <a:gd name="T18" fmla="*/ 2342 w 6827"/>
                  <a:gd name="T19" fmla="*/ 1522 h 6827"/>
                  <a:gd name="T20" fmla="*/ 1522 w 6827"/>
                  <a:gd name="T21" fmla="*/ 2342 h 6827"/>
                  <a:gd name="T22" fmla="*/ 1138 w 6827"/>
                  <a:gd name="T23" fmla="*/ 2276 h 6827"/>
                  <a:gd name="T24" fmla="*/ 0 w 6827"/>
                  <a:gd name="T25" fmla="*/ 3413 h 6827"/>
                  <a:gd name="T26" fmla="*/ 1138 w 6827"/>
                  <a:gd name="T27" fmla="*/ 4551 h 6827"/>
                  <a:gd name="T28" fmla="*/ 2240 w 6827"/>
                  <a:gd name="T29" fmla="*/ 3698 h 6827"/>
                  <a:gd name="T30" fmla="*/ 4587 w 6827"/>
                  <a:gd name="T31" fmla="*/ 3698 h 6827"/>
                  <a:gd name="T32" fmla="*/ 4828 w 6827"/>
                  <a:gd name="T33" fmla="*/ 4157 h 6827"/>
                  <a:gd name="T34" fmla="*/ 4157 w 6827"/>
                  <a:gd name="T35" fmla="*/ 4828 h 6827"/>
                  <a:gd name="T36" fmla="*/ 3413 w 6827"/>
                  <a:gd name="T37" fmla="*/ 4551 h 6827"/>
                  <a:gd name="T38" fmla="*/ 2276 w 6827"/>
                  <a:gd name="T39" fmla="*/ 5689 h 6827"/>
                  <a:gd name="T40" fmla="*/ 3413 w 6827"/>
                  <a:gd name="T41" fmla="*/ 6827 h 6827"/>
                  <a:gd name="T42" fmla="*/ 4551 w 6827"/>
                  <a:gd name="T43" fmla="*/ 5689 h 6827"/>
                  <a:gd name="T44" fmla="*/ 4484 w 6827"/>
                  <a:gd name="T45" fmla="*/ 5305 h 6827"/>
                  <a:gd name="T46" fmla="*/ 5305 w 6827"/>
                  <a:gd name="T47" fmla="*/ 4484 h 6827"/>
                  <a:gd name="T48" fmla="*/ 5689 w 6827"/>
                  <a:gd name="T49" fmla="*/ 4551 h 6827"/>
                  <a:gd name="T50" fmla="*/ 6827 w 6827"/>
                  <a:gd name="T51" fmla="*/ 3413 h 6827"/>
                  <a:gd name="T52" fmla="*/ 5689 w 6827"/>
                  <a:gd name="T53" fmla="*/ 2276 h 6827"/>
                  <a:gd name="T54" fmla="*/ 3413 w 6827"/>
                  <a:gd name="T55" fmla="*/ 569 h 6827"/>
                  <a:gd name="T56" fmla="*/ 3982 w 6827"/>
                  <a:gd name="T57" fmla="*/ 1138 h 6827"/>
                  <a:gd name="T58" fmla="*/ 3413 w 6827"/>
                  <a:gd name="T59" fmla="*/ 1707 h 6827"/>
                  <a:gd name="T60" fmla="*/ 2844 w 6827"/>
                  <a:gd name="T61" fmla="*/ 1138 h 6827"/>
                  <a:gd name="T62" fmla="*/ 3413 w 6827"/>
                  <a:gd name="T63" fmla="*/ 569 h 6827"/>
                  <a:gd name="T64" fmla="*/ 1138 w 6827"/>
                  <a:gd name="T65" fmla="*/ 3982 h 6827"/>
                  <a:gd name="T66" fmla="*/ 569 w 6827"/>
                  <a:gd name="T67" fmla="*/ 3413 h 6827"/>
                  <a:gd name="T68" fmla="*/ 1138 w 6827"/>
                  <a:gd name="T69" fmla="*/ 2844 h 6827"/>
                  <a:gd name="T70" fmla="*/ 1707 w 6827"/>
                  <a:gd name="T71" fmla="*/ 3413 h 6827"/>
                  <a:gd name="T72" fmla="*/ 1138 w 6827"/>
                  <a:gd name="T73" fmla="*/ 3982 h 6827"/>
                  <a:gd name="T74" fmla="*/ 3413 w 6827"/>
                  <a:gd name="T75" fmla="*/ 6258 h 6827"/>
                  <a:gd name="T76" fmla="*/ 2844 w 6827"/>
                  <a:gd name="T77" fmla="*/ 5689 h 6827"/>
                  <a:gd name="T78" fmla="*/ 3413 w 6827"/>
                  <a:gd name="T79" fmla="*/ 5120 h 6827"/>
                  <a:gd name="T80" fmla="*/ 3982 w 6827"/>
                  <a:gd name="T81" fmla="*/ 5689 h 6827"/>
                  <a:gd name="T82" fmla="*/ 3413 w 6827"/>
                  <a:gd name="T83" fmla="*/ 6258 h 6827"/>
                  <a:gd name="T84" fmla="*/ 5689 w 6827"/>
                  <a:gd name="T85" fmla="*/ 3982 h 6827"/>
                  <a:gd name="T86" fmla="*/ 5120 w 6827"/>
                  <a:gd name="T87" fmla="*/ 3413 h 6827"/>
                  <a:gd name="T88" fmla="*/ 5689 w 6827"/>
                  <a:gd name="T89" fmla="*/ 2844 h 6827"/>
                  <a:gd name="T90" fmla="*/ 6258 w 6827"/>
                  <a:gd name="T91" fmla="*/ 3413 h 6827"/>
                  <a:gd name="T92" fmla="*/ 5689 w 6827"/>
                  <a:gd name="T93" fmla="*/ 398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689" y="2276"/>
                    </a:moveTo>
                    <a:cubicBezTo>
                      <a:pt x="5159" y="2276"/>
                      <a:pt x="4713" y="2638"/>
                      <a:pt x="4587" y="3129"/>
                    </a:cubicBezTo>
                    <a:lnTo>
                      <a:pt x="2240" y="3129"/>
                    </a:lnTo>
                    <a:cubicBezTo>
                      <a:pt x="2195" y="2957"/>
                      <a:pt x="2112" y="2801"/>
                      <a:pt x="1999" y="2670"/>
                    </a:cubicBezTo>
                    <a:lnTo>
                      <a:pt x="2670" y="1999"/>
                    </a:lnTo>
                    <a:cubicBezTo>
                      <a:pt x="2869" y="2171"/>
                      <a:pt x="3129" y="2276"/>
                      <a:pt x="3413" y="2276"/>
                    </a:cubicBezTo>
                    <a:cubicBezTo>
                      <a:pt x="4042" y="2276"/>
                      <a:pt x="4551" y="1766"/>
                      <a:pt x="4551" y="1138"/>
                    </a:cubicBezTo>
                    <a:cubicBezTo>
                      <a:pt x="4551" y="509"/>
                      <a:pt x="4042" y="0"/>
                      <a:pt x="3413" y="0"/>
                    </a:cubicBezTo>
                    <a:cubicBezTo>
                      <a:pt x="2785" y="0"/>
                      <a:pt x="2276" y="509"/>
                      <a:pt x="2276" y="1138"/>
                    </a:cubicBezTo>
                    <a:cubicBezTo>
                      <a:pt x="2276" y="1273"/>
                      <a:pt x="2299" y="1402"/>
                      <a:pt x="2342" y="1522"/>
                    </a:cubicBezTo>
                    <a:lnTo>
                      <a:pt x="1522" y="2342"/>
                    </a:lnTo>
                    <a:cubicBezTo>
                      <a:pt x="1402" y="2299"/>
                      <a:pt x="1273" y="2276"/>
                      <a:pt x="1138" y="2276"/>
                    </a:cubicBezTo>
                    <a:cubicBezTo>
                      <a:pt x="509" y="2276"/>
                      <a:pt x="0" y="2785"/>
                      <a:pt x="0" y="3413"/>
                    </a:cubicBezTo>
                    <a:cubicBezTo>
                      <a:pt x="0" y="4042"/>
                      <a:pt x="509" y="4551"/>
                      <a:pt x="1138" y="4551"/>
                    </a:cubicBezTo>
                    <a:cubicBezTo>
                      <a:pt x="1668" y="4551"/>
                      <a:pt x="2113" y="4189"/>
                      <a:pt x="2240" y="3698"/>
                    </a:cubicBezTo>
                    <a:lnTo>
                      <a:pt x="4587" y="3698"/>
                    </a:lnTo>
                    <a:cubicBezTo>
                      <a:pt x="4631" y="3870"/>
                      <a:pt x="4715" y="4026"/>
                      <a:pt x="4828" y="4157"/>
                    </a:cubicBezTo>
                    <a:lnTo>
                      <a:pt x="4157" y="4828"/>
                    </a:lnTo>
                    <a:cubicBezTo>
                      <a:pt x="3957" y="4656"/>
                      <a:pt x="3698" y="4551"/>
                      <a:pt x="3413" y="4551"/>
                    </a:cubicBezTo>
                    <a:cubicBezTo>
                      <a:pt x="2785" y="4551"/>
                      <a:pt x="2276" y="5060"/>
                      <a:pt x="2276" y="5689"/>
                    </a:cubicBezTo>
                    <a:cubicBezTo>
                      <a:pt x="2276" y="6317"/>
                      <a:pt x="2785" y="6827"/>
                      <a:pt x="3413" y="6827"/>
                    </a:cubicBezTo>
                    <a:cubicBezTo>
                      <a:pt x="4042" y="6827"/>
                      <a:pt x="4551" y="6317"/>
                      <a:pt x="4551" y="5689"/>
                    </a:cubicBezTo>
                    <a:cubicBezTo>
                      <a:pt x="4551" y="5554"/>
                      <a:pt x="4527" y="5425"/>
                      <a:pt x="4484" y="5305"/>
                    </a:cubicBezTo>
                    <a:lnTo>
                      <a:pt x="5305" y="4484"/>
                    </a:lnTo>
                    <a:cubicBezTo>
                      <a:pt x="5425" y="4527"/>
                      <a:pt x="5554" y="4551"/>
                      <a:pt x="5689" y="4551"/>
                    </a:cubicBezTo>
                    <a:cubicBezTo>
                      <a:pt x="6317" y="4551"/>
                      <a:pt x="6827" y="4042"/>
                      <a:pt x="6827" y="3413"/>
                    </a:cubicBezTo>
                    <a:cubicBezTo>
                      <a:pt x="6827" y="2785"/>
                      <a:pt x="6317" y="2276"/>
                      <a:pt x="5689" y="2276"/>
                    </a:cubicBezTo>
                    <a:close/>
                    <a:moveTo>
                      <a:pt x="3413" y="569"/>
                    </a:moveTo>
                    <a:cubicBezTo>
                      <a:pt x="3728" y="569"/>
                      <a:pt x="3982" y="824"/>
                      <a:pt x="3982" y="1138"/>
                    </a:cubicBezTo>
                    <a:cubicBezTo>
                      <a:pt x="3982" y="1452"/>
                      <a:pt x="3728" y="1707"/>
                      <a:pt x="3413" y="1707"/>
                    </a:cubicBezTo>
                    <a:cubicBezTo>
                      <a:pt x="3099" y="1707"/>
                      <a:pt x="2844" y="1452"/>
                      <a:pt x="2844" y="1138"/>
                    </a:cubicBezTo>
                    <a:cubicBezTo>
                      <a:pt x="2844" y="824"/>
                      <a:pt x="3099" y="569"/>
                      <a:pt x="3413" y="569"/>
                    </a:cubicBezTo>
                    <a:close/>
                    <a:moveTo>
                      <a:pt x="1138" y="3982"/>
                    </a:moveTo>
                    <a:cubicBezTo>
                      <a:pt x="824" y="3982"/>
                      <a:pt x="569" y="3728"/>
                      <a:pt x="569" y="3413"/>
                    </a:cubicBezTo>
                    <a:cubicBezTo>
                      <a:pt x="569" y="3099"/>
                      <a:pt x="824" y="2844"/>
                      <a:pt x="1138" y="2844"/>
                    </a:cubicBezTo>
                    <a:cubicBezTo>
                      <a:pt x="1452" y="2844"/>
                      <a:pt x="1707" y="3099"/>
                      <a:pt x="1707" y="3413"/>
                    </a:cubicBezTo>
                    <a:cubicBezTo>
                      <a:pt x="1707" y="3728"/>
                      <a:pt x="1452" y="3982"/>
                      <a:pt x="1138" y="3982"/>
                    </a:cubicBezTo>
                    <a:close/>
                    <a:moveTo>
                      <a:pt x="3413" y="6258"/>
                    </a:moveTo>
                    <a:cubicBezTo>
                      <a:pt x="3099" y="6258"/>
                      <a:pt x="2844" y="6003"/>
                      <a:pt x="2844" y="5689"/>
                    </a:cubicBezTo>
                    <a:cubicBezTo>
                      <a:pt x="2844" y="5375"/>
                      <a:pt x="3099" y="5120"/>
                      <a:pt x="3413" y="5120"/>
                    </a:cubicBezTo>
                    <a:cubicBezTo>
                      <a:pt x="3728" y="5120"/>
                      <a:pt x="3982" y="5375"/>
                      <a:pt x="3982" y="5689"/>
                    </a:cubicBezTo>
                    <a:cubicBezTo>
                      <a:pt x="3982" y="6003"/>
                      <a:pt x="3728" y="6258"/>
                      <a:pt x="3413" y="6258"/>
                    </a:cubicBezTo>
                    <a:close/>
                    <a:moveTo>
                      <a:pt x="5689" y="3982"/>
                    </a:moveTo>
                    <a:cubicBezTo>
                      <a:pt x="5375" y="3982"/>
                      <a:pt x="5120" y="3728"/>
                      <a:pt x="5120" y="3413"/>
                    </a:cubicBezTo>
                    <a:cubicBezTo>
                      <a:pt x="5120" y="3099"/>
                      <a:pt x="5375" y="2844"/>
                      <a:pt x="5689" y="2844"/>
                    </a:cubicBezTo>
                    <a:cubicBezTo>
                      <a:pt x="6003" y="2844"/>
                      <a:pt x="6258" y="3099"/>
                      <a:pt x="6258" y="3413"/>
                    </a:cubicBezTo>
                    <a:cubicBezTo>
                      <a:pt x="6258" y="3728"/>
                      <a:pt x="6003" y="3982"/>
                      <a:pt x="5689" y="3982"/>
                    </a:cubicBezTo>
                    <a:close/>
                  </a:path>
                </a:pathLst>
              </a:custGeom>
              <a:solidFill>
                <a:schemeClr val="bg1"/>
              </a:solidFill>
              <a:ln>
                <a:noFill/>
              </a:ln>
            </p:spPr>
          </p:sp>
        </p:grpSp>
      </p:grpSp>
      <p:grpSp>
        <p:nvGrpSpPr>
          <p:cNvPr id="70" name="组合 69"/>
          <p:cNvGrpSpPr/>
          <p:nvPr/>
        </p:nvGrpSpPr>
        <p:grpSpPr>
          <a:xfrm>
            <a:off x="3051810" y="1113790"/>
            <a:ext cx="2235200" cy="4696460"/>
            <a:chOff x="4806" y="1754"/>
            <a:chExt cx="3520" cy="7396"/>
          </a:xfrm>
        </p:grpSpPr>
        <p:sp>
          <p:nvSpPr>
            <p:cNvPr id="13" name="文本框 12"/>
            <p:cNvSpPr txBox="1"/>
            <p:nvPr/>
          </p:nvSpPr>
          <p:spPr>
            <a:xfrm flipH="1">
              <a:off x="4990" y="4230"/>
              <a:ext cx="2817" cy="628"/>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连续性原则</a:t>
              </a:r>
              <a:endPar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grpSp>
          <p:nvGrpSpPr>
            <p:cNvPr id="58" name="组合 57"/>
            <p:cNvGrpSpPr/>
            <p:nvPr/>
          </p:nvGrpSpPr>
          <p:grpSpPr>
            <a:xfrm>
              <a:off x="5236" y="1754"/>
              <a:ext cx="3090" cy="2378"/>
              <a:chOff x="4705" y="1509"/>
              <a:chExt cx="3090" cy="2378"/>
            </a:xfrm>
          </p:grpSpPr>
          <p:sp>
            <p:nvSpPr>
              <p:cNvPr id="35" name="任意多边形: 形状 1"/>
              <p:cNvSpPr/>
              <p:nvPr/>
            </p:nvSpPr>
            <p:spPr>
              <a:xfrm rot="18900000">
                <a:off x="4705" y="1706"/>
                <a:ext cx="3090" cy="18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36" name="椭圆 35"/>
              <p:cNvSpPr/>
              <p:nvPr/>
            </p:nvSpPr>
            <p:spPr>
              <a:xfrm rot="18900000">
                <a:off x="4969" y="2237"/>
                <a:ext cx="1650" cy="16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37" name="文本框 36"/>
              <p:cNvSpPr txBox="1"/>
              <p:nvPr/>
            </p:nvSpPr>
            <p:spPr>
              <a:xfrm flipH="1">
                <a:off x="6531" y="1509"/>
                <a:ext cx="592" cy="957"/>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2800">
                    <a:sym typeface="Arial" panose="020B0604020202020204" pitchFamily="34" charset="0"/>
                  </a:rPr>
                  <a:t>2.</a:t>
                </a:r>
                <a:endParaRPr lang="en-US" altLang="zh-CN" sz="2800">
                  <a:sym typeface="Arial" panose="020B0604020202020204" pitchFamily="34" charset="0"/>
                </a:endParaRPr>
              </a:p>
            </p:txBody>
          </p:sp>
          <p:sp>
            <p:nvSpPr>
              <p:cNvPr id="23" name="travel_143109"/>
              <p:cNvSpPr>
                <a:spLocks noChangeAspect="1"/>
              </p:cNvSpPr>
              <p:nvPr/>
            </p:nvSpPr>
            <p:spPr bwMode="auto">
              <a:xfrm>
                <a:off x="5451" y="2677"/>
                <a:ext cx="686" cy="772"/>
              </a:xfrm>
              <a:custGeom>
                <a:avLst/>
                <a:gdLst>
                  <a:gd name="connsiteX0" fmla="*/ 440424 w 540319"/>
                  <a:gd name="connsiteY0" fmla="*/ 427626 h 607497"/>
                  <a:gd name="connsiteX1" fmla="*/ 480287 w 540319"/>
                  <a:gd name="connsiteY1" fmla="*/ 498429 h 607497"/>
                  <a:gd name="connsiteX2" fmla="*/ 540319 w 540319"/>
                  <a:gd name="connsiteY2" fmla="*/ 498429 h 607497"/>
                  <a:gd name="connsiteX3" fmla="*/ 540319 w 540319"/>
                  <a:gd name="connsiteY3" fmla="*/ 536598 h 607497"/>
                  <a:gd name="connsiteX4" fmla="*/ 480287 w 540319"/>
                  <a:gd name="connsiteY4" fmla="*/ 536598 h 607497"/>
                  <a:gd name="connsiteX5" fmla="*/ 440424 w 540319"/>
                  <a:gd name="connsiteY5" fmla="*/ 607497 h 607497"/>
                  <a:gd name="connsiteX6" fmla="*/ 407158 w 540319"/>
                  <a:gd name="connsiteY6" fmla="*/ 588794 h 607497"/>
                  <a:gd name="connsiteX7" fmla="*/ 436409 w 540319"/>
                  <a:gd name="connsiteY7" fmla="*/ 536598 h 607497"/>
                  <a:gd name="connsiteX8" fmla="*/ 304490 w 540319"/>
                  <a:gd name="connsiteY8" fmla="*/ 536598 h 607497"/>
                  <a:gd name="connsiteX9" fmla="*/ 304490 w 540319"/>
                  <a:gd name="connsiteY9" fmla="*/ 477150 h 607497"/>
                  <a:gd name="connsiteX10" fmla="*/ 342728 w 540319"/>
                  <a:gd name="connsiteY10" fmla="*/ 477150 h 607497"/>
                  <a:gd name="connsiteX11" fmla="*/ 342728 w 540319"/>
                  <a:gd name="connsiteY11" fmla="*/ 498429 h 607497"/>
                  <a:gd name="connsiteX12" fmla="*/ 436409 w 540319"/>
                  <a:gd name="connsiteY12" fmla="*/ 498429 h 607497"/>
                  <a:gd name="connsiteX13" fmla="*/ 407158 w 540319"/>
                  <a:gd name="connsiteY13" fmla="*/ 446329 h 607497"/>
                  <a:gd name="connsiteX14" fmla="*/ 340907 w 540319"/>
                  <a:gd name="connsiteY14" fmla="*/ 287400 h 607497"/>
                  <a:gd name="connsiteX15" fmla="*/ 320164 w 540319"/>
                  <a:gd name="connsiteY15" fmla="*/ 399544 h 607497"/>
                  <a:gd name="connsiteX16" fmla="*/ 408585 w 540319"/>
                  <a:gd name="connsiteY16" fmla="*/ 287400 h 607497"/>
                  <a:gd name="connsiteX17" fmla="*/ 234896 w 540319"/>
                  <a:gd name="connsiteY17" fmla="*/ 287400 h 607497"/>
                  <a:gd name="connsiteX18" fmla="*/ 247992 w 540319"/>
                  <a:gd name="connsiteY18" fmla="*/ 371770 h 607497"/>
                  <a:gd name="connsiteX19" fmla="*/ 268831 w 540319"/>
                  <a:gd name="connsiteY19" fmla="*/ 409183 h 607497"/>
                  <a:gd name="connsiteX20" fmla="*/ 289574 w 540319"/>
                  <a:gd name="connsiteY20" fmla="*/ 371770 h 607497"/>
                  <a:gd name="connsiteX21" fmla="*/ 302670 w 540319"/>
                  <a:gd name="connsiteY21" fmla="*/ 287400 h 607497"/>
                  <a:gd name="connsiteX22" fmla="*/ 128981 w 540319"/>
                  <a:gd name="connsiteY22" fmla="*/ 287400 h 607497"/>
                  <a:gd name="connsiteX23" fmla="*/ 217403 w 540319"/>
                  <a:gd name="connsiteY23" fmla="*/ 399544 h 607497"/>
                  <a:gd name="connsiteX24" fmla="*/ 196660 w 540319"/>
                  <a:gd name="connsiteY24" fmla="*/ 287400 h 607497"/>
                  <a:gd name="connsiteX25" fmla="*/ 320164 w 540319"/>
                  <a:gd name="connsiteY25" fmla="*/ 137081 h 607497"/>
                  <a:gd name="connsiteX26" fmla="*/ 340907 w 540319"/>
                  <a:gd name="connsiteY26" fmla="*/ 249224 h 607497"/>
                  <a:gd name="connsiteX27" fmla="*/ 408585 w 540319"/>
                  <a:gd name="connsiteY27" fmla="*/ 249224 h 607497"/>
                  <a:gd name="connsiteX28" fmla="*/ 320164 w 540319"/>
                  <a:gd name="connsiteY28" fmla="*/ 137081 h 607497"/>
                  <a:gd name="connsiteX29" fmla="*/ 217403 w 540319"/>
                  <a:gd name="connsiteY29" fmla="*/ 137081 h 607497"/>
                  <a:gd name="connsiteX30" fmla="*/ 128981 w 540319"/>
                  <a:gd name="connsiteY30" fmla="*/ 249224 h 607497"/>
                  <a:gd name="connsiteX31" fmla="*/ 196660 w 540319"/>
                  <a:gd name="connsiteY31" fmla="*/ 249224 h 607497"/>
                  <a:gd name="connsiteX32" fmla="*/ 217403 w 540319"/>
                  <a:gd name="connsiteY32" fmla="*/ 137081 h 607497"/>
                  <a:gd name="connsiteX33" fmla="*/ 268831 w 540319"/>
                  <a:gd name="connsiteY33" fmla="*/ 127441 h 607497"/>
                  <a:gd name="connsiteX34" fmla="*/ 247992 w 540319"/>
                  <a:gd name="connsiteY34" fmla="*/ 164854 h 607497"/>
                  <a:gd name="connsiteX35" fmla="*/ 234896 w 540319"/>
                  <a:gd name="connsiteY35" fmla="*/ 249224 h 607497"/>
                  <a:gd name="connsiteX36" fmla="*/ 302670 w 540319"/>
                  <a:gd name="connsiteY36" fmla="*/ 249224 h 607497"/>
                  <a:gd name="connsiteX37" fmla="*/ 289574 w 540319"/>
                  <a:gd name="connsiteY37" fmla="*/ 164854 h 607497"/>
                  <a:gd name="connsiteX38" fmla="*/ 268831 w 540319"/>
                  <a:gd name="connsiteY38" fmla="*/ 127441 h 607497"/>
                  <a:gd name="connsiteX39" fmla="*/ 268831 w 540319"/>
                  <a:gd name="connsiteY39" fmla="*/ 89265 h 607497"/>
                  <a:gd name="connsiteX40" fmla="*/ 448160 w 540319"/>
                  <a:gd name="connsiteY40" fmla="*/ 268312 h 607497"/>
                  <a:gd name="connsiteX41" fmla="*/ 268831 w 540319"/>
                  <a:gd name="connsiteY41" fmla="*/ 447455 h 607497"/>
                  <a:gd name="connsiteX42" fmla="*/ 89406 w 540319"/>
                  <a:gd name="connsiteY42" fmla="*/ 268312 h 607497"/>
                  <a:gd name="connsiteX43" fmla="*/ 268831 w 540319"/>
                  <a:gd name="connsiteY43" fmla="*/ 89265 h 607497"/>
                  <a:gd name="connsiteX44" fmla="*/ 268832 w 540319"/>
                  <a:gd name="connsiteY44" fmla="*/ 0 h 607497"/>
                  <a:gd name="connsiteX45" fmla="*/ 537567 w 540319"/>
                  <a:gd name="connsiteY45" fmla="*/ 268289 h 607497"/>
                  <a:gd name="connsiteX46" fmla="*/ 499327 w 540319"/>
                  <a:gd name="connsiteY46" fmla="*/ 268289 h 607497"/>
                  <a:gd name="connsiteX47" fmla="*/ 268832 w 540319"/>
                  <a:gd name="connsiteY47" fmla="*/ 38177 h 607497"/>
                  <a:gd name="connsiteX48" fmla="*/ 38241 w 540319"/>
                  <a:gd name="connsiteY48" fmla="*/ 268289 h 607497"/>
                  <a:gd name="connsiteX49" fmla="*/ 268832 w 540319"/>
                  <a:gd name="connsiteY49" fmla="*/ 498402 h 607497"/>
                  <a:gd name="connsiteX50" fmla="*/ 268832 w 540319"/>
                  <a:gd name="connsiteY50" fmla="*/ 536579 h 607497"/>
                  <a:gd name="connsiteX51" fmla="*/ 0 w 540319"/>
                  <a:gd name="connsiteY51" fmla="*/ 268289 h 607497"/>
                  <a:gd name="connsiteX52" fmla="*/ 268832 w 540319"/>
                  <a:gd name="connsiteY52" fmla="*/ 0 h 60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40319" h="607497">
                    <a:moveTo>
                      <a:pt x="440424" y="427626"/>
                    </a:moveTo>
                    <a:lnTo>
                      <a:pt x="480287" y="498429"/>
                    </a:lnTo>
                    <a:lnTo>
                      <a:pt x="540319" y="498429"/>
                    </a:lnTo>
                    <a:lnTo>
                      <a:pt x="540319" y="536598"/>
                    </a:lnTo>
                    <a:lnTo>
                      <a:pt x="480287" y="536598"/>
                    </a:lnTo>
                    <a:lnTo>
                      <a:pt x="440424" y="607497"/>
                    </a:lnTo>
                    <a:lnTo>
                      <a:pt x="407158" y="588794"/>
                    </a:lnTo>
                    <a:lnTo>
                      <a:pt x="436409" y="536598"/>
                    </a:lnTo>
                    <a:lnTo>
                      <a:pt x="304490" y="536598"/>
                    </a:lnTo>
                    <a:lnTo>
                      <a:pt x="304490" y="477150"/>
                    </a:lnTo>
                    <a:lnTo>
                      <a:pt x="342728" y="477150"/>
                    </a:lnTo>
                    <a:lnTo>
                      <a:pt x="342728" y="498429"/>
                    </a:lnTo>
                    <a:lnTo>
                      <a:pt x="436409" y="498429"/>
                    </a:lnTo>
                    <a:lnTo>
                      <a:pt x="407158" y="446329"/>
                    </a:lnTo>
                    <a:close/>
                    <a:moveTo>
                      <a:pt x="340907" y="287400"/>
                    </a:moveTo>
                    <a:cubicBezTo>
                      <a:pt x="339377" y="328536"/>
                      <a:pt x="332590" y="369384"/>
                      <a:pt x="320164" y="399544"/>
                    </a:cubicBezTo>
                    <a:cubicBezTo>
                      <a:pt x="367003" y="381219"/>
                      <a:pt x="401607" y="338652"/>
                      <a:pt x="408585" y="287400"/>
                    </a:cubicBezTo>
                    <a:close/>
                    <a:moveTo>
                      <a:pt x="234896" y="287400"/>
                    </a:moveTo>
                    <a:cubicBezTo>
                      <a:pt x="236234" y="319087"/>
                      <a:pt x="240727" y="348483"/>
                      <a:pt x="247992" y="371770"/>
                    </a:cubicBezTo>
                    <a:cubicBezTo>
                      <a:pt x="256882" y="400498"/>
                      <a:pt x="266441" y="408515"/>
                      <a:pt x="268831" y="409183"/>
                    </a:cubicBezTo>
                    <a:cubicBezTo>
                      <a:pt x="271125" y="408515"/>
                      <a:pt x="280684" y="400498"/>
                      <a:pt x="289574" y="371770"/>
                    </a:cubicBezTo>
                    <a:cubicBezTo>
                      <a:pt x="296839" y="348483"/>
                      <a:pt x="301332" y="319087"/>
                      <a:pt x="302670" y="287400"/>
                    </a:cubicBezTo>
                    <a:close/>
                    <a:moveTo>
                      <a:pt x="128981" y="287400"/>
                    </a:moveTo>
                    <a:cubicBezTo>
                      <a:pt x="135959" y="338652"/>
                      <a:pt x="170563" y="381219"/>
                      <a:pt x="217403" y="399544"/>
                    </a:cubicBezTo>
                    <a:cubicBezTo>
                      <a:pt x="204976" y="369384"/>
                      <a:pt x="198189" y="328536"/>
                      <a:pt x="196660" y="287400"/>
                    </a:cubicBezTo>
                    <a:close/>
                    <a:moveTo>
                      <a:pt x="320164" y="137081"/>
                    </a:moveTo>
                    <a:cubicBezTo>
                      <a:pt x="332590" y="167240"/>
                      <a:pt x="339377" y="208184"/>
                      <a:pt x="340907" y="249224"/>
                    </a:cubicBezTo>
                    <a:lnTo>
                      <a:pt x="408585" y="249224"/>
                    </a:lnTo>
                    <a:cubicBezTo>
                      <a:pt x="401607" y="197972"/>
                      <a:pt x="367003" y="155406"/>
                      <a:pt x="320164" y="137081"/>
                    </a:cubicBezTo>
                    <a:close/>
                    <a:moveTo>
                      <a:pt x="217403" y="137081"/>
                    </a:moveTo>
                    <a:cubicBezTo>
                      <a:pt x="170563" y="155406"/>
                      <a:pt x="135959" y="197972"/>
                      <a:pt x="128981" y="249224"/>
                    </a:cubicBezTo>
                    <a:lnTo>
                      <a:pt x="196660" y="249224"/>
                    </a:lnTo>
                    <a:cubicBezTo>
                      <a:pt x="198189" y="208184"/>
                      <a:pt x="204976" y="167240"/>
                      <a:pt x="217403" y="137081"/>
                    </a:cubicBezTo>
                    <a:close/>
                    <a:moveTo>
                      <a:pt x="268831" y="127441"/>
                    </a:moveTo>
                    <a:cubicBezTo>
                      <a:pt x="266441" y="128205"/>
                      <a:pt x="256882" y="136222"/>
                      <a:pt x="247992" y="164854"/>
                    </a:cubicBezTo>
                    <a:cubicBezTo>
                      <a:pt x="240727" y="188142"/>
                      <a:pt x="236234" y="217633"/>
                      <a:pt x="234896" y="249224"/>
                    </a:cubicBezTo>
                    <a:lnTo>
                      <a:pt x="302670" y="249224"/>
                    </a:lnTo>
                    <a:cubicBezTo>
                      <a:pt x="301332" y="217633"/>
                      <a:pt x="296839" y="188142"/>
                      <a:pt x="289574" y="164854"/>
                    </a:cubicBezTo>
                    <a:cubicBezTo>
                      <a:pt x="280684" y="136222"/>
                      <a:pt x="271125" y="128205"/>
                      <a:pt x="268831" y="127441"/>
                    </a:cubicBezTo>
                    <a:close/>
                    <a:moveTo>
                      <a:pt x="268831" y="89265"/>
                    </a:moveTo>
                    <a:cubicBezTo>
                      <a:pt x="367672" y="89265"/>
                      <a:pt x="448160" y="169531"/>
                      <a:pt x="448160" y="268312"/>
                    </a:cubicBezTo>
                    <a:cubicBezTo>
                      <a:pt x="448160" y="367094"/>
                      <a:pt x="367672" y="447455"/>
                      <a:pt x="268831" y="447455"/>
                    </a:cubicBezTo>
                    <a:cubicBezTo>
                      <a:pt x="169894" y="447455"/>
                      <a:pt x="89406" y="367094"/>
                      <a:pt x="89406" y="268312"/>
                    </a:cubicBezTo>
                    <a:cubicBezTo>
                      <a:pt x="89406" y="169531"/>
                      <a:pt x="169894" y="89265"/>
                      <a:pt x="268831" y="89265"/>
                    </a:cubicBezTo>
                    <a:close/>
                    <a:moveTo>
                      <a:pt x="268832" y="0"/>
                    </a:moveTo>
                    <a:cubicBezTo>
                      <a:pt x="417014" y="0"/>
                      <a:pt x="537567" y="120353"/>
                      <a:pt x="537567" y="268289"/>
                    </a:cubicBezTo>
                    <a:lnTo>
                      <a:pt x="499327" y="268289"/>
                    </a:lnTo>
                    <a:cubicBezTo>
                      <a:pt x="499327" y="141446"/>
                      <a:pt x="395886" y="38177"/>
                      <a:pt x="268832" y="38177"/>
                    </a:cubicBezTo>
                    <a:cubicBezTo>
                      <a:pt x="141682" y="38177"/>
                      <a:pt x="38241" y="141446"/>
                      <a:pt x="38241" y="268289"/>
                    </a:cubicBezTo>
                    <a:cubicBezTo>
                      <a:pt x="38241" y="395228"/>
                      <a:pt x="141682" y="498402"/>
                      <a:pt x="268832" y="498402"/>
                    </a:cubicBezTo>
                    <a:lnTo>
                      <a:pt x="268832" y="536579"/>
                    </a:lnTo>
                    <a:cubicBezTo>
                      <a:pt x="120554" y="536579"/>
                      <a:pt x="0" y="416226"/>
                      <a:pt x="0" y="268289"/>
                    </a:cubicBezTo>
                    <a:cubicBezTo>
                      <a:pt x="0" y="120353"/>
                      <a:pt x="120554" y="0"/>
                      <a:pt x="268832" y="0"/>
                    </a:cubicBezTo>
                    <a:close/>
                  </a:path>
                </a:pathLst>
              </a:custGeom>
              <a:solidFill>
                <a:schemeClr val="bg1"/>
              </a:solidFill>
              <a:ln>
                <a:noFill/>
              </a:ln>
            </p:spPr>
          </p:sp>
        </p:grpSp>
        <p:sp>
          <p:nvSpPr>
            <p:cNvPr id="39" name="文本框 22"/>
            <p:cNvSpPr txBox="1"/>
            <p:nvPr/>
          </p:nvSpPr>
          <p:spPr>
            <a:xfrm flipH="1">
              <a:off x="4806" y="4938"/>
              <a:ext cx="3286" cy="4213"/>
            </a:xfrm>
            <a:prstGeom prst="rect">
              <a:avLst/>
            </a:prstGeom>
            <a:noFill/>
            <a:ln w="9525">
              <a:noFill/>
              <a:miter/>
            </a:ln>
            <a:effectLst>
              <a:outerShdw sx="999" sy="999" algn="ctr" rotWithShape="0">
                <a:srgbClr val="000000"/>
              </a:outerShdw>
            </a:effectLst>
          </p:spPr>
          <p:txBody>
            <a:bodyPr wrap="square" anchor="t">
              <a:spAutoFit/>
            </a:bodyPr>
            <a:p>
              <a:pPr lvl="0" algn="just">
                <a:lnSpc>
                  <a:spcPct val="120000"/>
                </a:lnSpc>
              </a:pPr>
              <a:r>
                <a:rPr lang="en-US"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1.</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各层次的课程目标之间要</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协调一致</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,每个层次的目标都应该是上一层次目标的</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具体化</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lvl="0" algn="just">
                <a:lnSpc>
                  <a:spcPct val="120000"/>
                </a:lnSpc>
              </a:pPr>
              <a:r>
                <a:rPr lang="en-US"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2.</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防止目标之间出现脱节的现象。</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lvl="0" algn="just">
                <a:lnSpc>
                  <a:spcPct val="120000"/>
                </a:lnSpc>
              </a:pPr>
              <a:r>
                <a:rPr lang="en-US"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3.</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各年龄阶段的课程目标要相互衔接，体现儿童心理发展的</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渐进性</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与</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递</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进性</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特点。</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grpSp>
      <p:grpSp>
        <p:nvGrpSpPr>
          <p:cNvPr id="72" name="组合 71"/>
          <p:cNvGrpSpPr/>
          <p:nvPr/>
        </p:nvGrpSpPr>
        <p:grpSpPr>
          <a:xfrm>
            <a:off x="5344160" y="1113790"/>
            <a:ext cx="2186305" cy="3404870"/>
            <a:chOff x="8321" y="1754"/>
            <a:chExt cx="3443" cy="5362"/>
          </a:xfrm>
        </p:grpSpPr>
        <p:sp>
          <p:nvSpPr>
            <p:cNvPr id="14" name="文本框 22"/>
            <p:cNvSpPr txBox="1"/>
            <p:nvPr/>
          </p:nvSpPr>
          <p:spPr>
            <a:xfrm flipH="1">
              <a:off x="8355" y="4938"/>
              <a:ext cx="2817" cy="2178"/>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考虑到本地区、本幼儿园、本班幼儿的</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实际</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,课程目标通过各方面教育者的努力最终是可以达到的。</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5" name="文本框 14"/>
            <p:cNvSpPr txBox="1"/>
            <p:nvPr/>
          </p:nvSpPr>
          <p:spPr>
            <a:xfrm flipH="1">
              <a:off x="8321" y="4230"/>
              <a:ext cx="2817" cy="628"/>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可行性原则</a:t>
              </a:r>
              <a:endPar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grpSp>
          <p:nvGrpSpPr>
            <p:cNvPr id="57" name="组合 56"/>
            <p:cNvGrpSpPr/>
            <p:nvPr/>
          </p:nvGrpSpPr>
          <p:grpSpPr>
            <a:xfrm>
              <a:off x="8674" y="1754"/>
              <a:ext cx="3090" cy="2378"/>
              <a:chOff x="8002" y="1510"/>
              <a:chExt cx="3090" cy="2378"/>
            </a:xfrm>
          </p:grpSpPr>
          <p:sp>
            <p:nvSpPr>
              <p:cNvPr id="41" name="任意多边形: 形状 1"/>
              <p:cNvSpPr/>
              <p:nvPr/>
            </p:nvSpPr>
            <p:spPr>
              <a:xfrm rot="18900000">
                <a:off x="8002" y="1707"/>
                <a:ext cx="3090" cy="18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42" name="椭圆 41"/>
              <p:cNvSpPr/>
              <p:nvPr/>
            </p:nvSpPr>
            <p:spPr>
              <a:xfrm rot="18900000">
                <a:off x="8266" y="2238"/>
                <a:ext cx="1650" cy="16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43" name="文本框 42"/>
              <p:cNvSpPr txBox="1"/>
              <p:nvPr/>
            </p:nvSpPr>
            <p:spPr>
              <a:xfrm flipH="1">
                <a:off x="9828" y="1510"/>
                <a:ext cx="592" cy="957"/>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2800">
                    <a:sym typeface="Arial" panose="020B0604020202020204" pitchFamily="34" charset="0"/>
                  </a:rPr>
                  <a:t>3.</a:t>
                </a:r>
                <a:endParaRPr lang="en-US" altLang="zh-CN" sz="2800">
                  <a:sym typeface="Arial" panose="020B0604020202020204" pitchFamily="34" charset="0"/>
                </a:endParaRPr>
              </a:p>
            </p:txBody>
          </p:sp>
          <p:sp>
            <p:nvSpPr>
              <p:cNvPr id="24" name="customer-service_126414"/>
              <p:cNvSpPr>
                <a:spLocks noChangeAspect="1"/>
              </p:cNvSpPr>
              <p:nvPr/>
            </p:nvSpPr>
            <p:spPr bwMode="auto">
              <a:xfrm>
                <a:off x="8748" y="2720"/>
                <a:ext cx="686" cy="685"/>
              </a:xfrm>
              <a:custGeom>
                <a:avLst/>
                <a:gdLst>
                  <a:gd name="connsiteX0" fmla="*/ 78625 w 608782"/>
                  <a:gd name="connsiteY0" fmla="*/ 179214 h 607717"/>
                  <a:gd name="connsiteX1" fmla="*/ 103818 w 608782"/>
                  <a:gd name="connsiteY1" fmla="*/ 190618 h 607717"/>
                  <a:gd name="connsiteX2" fmla="*/ 132285 w 608782"/>
                  <a:gd name="connsiteY2" fmla="*/ 219040 h 607717"/>
                  <a:gd name="connsiteX3" fmla="*/ 159897 w 608782"/>
                  <a:gd name="connsiteY3" fmla="*/ 246610 h 607717"/>
                  <a:gd name="connsiteX4" fmla="*/ 159992 w 608782"/>
                  <a:gd name="connsiteY4" fmla="*/ 297959 h 607717"/>
                  <a:gd name="connsiteX5" fmla="*/ 125168 w 608782"/>
                  <a:gd name="connsiteY5" fmla="*/ 332634 h 607717"/>
                  <a:gd name="connsiteX6" fmla="*/ 123460 w 608782"/>
                  <a:gd name="connsiteY6" fmla="*/ 341824 h 607717"/>
                  <a:gd name="connsiteX7" fmla="*/ 154963 w 608782"/>
                  <a:gd name="connsiteY7" fmla="*/ 392226 h 607717"/>
                  <a:gd name="connsiteX8" fmla="*/ 242829 w 608782"/>
                  <a:gd name="connsiteY8" fmla="*/ 472186 h 607717"/>
                  <a:gd name="connsiteX9" fmla="*/ 265887 w 608782"/>
                  <a:gd name="connsiteY9" fmla="*/ 484218 h 607717"/>
                  <a:gd name="connsiteX10" fmla="*/ 275661 w 608782"/>
                  <a:gd name="connsiteY10" fmla="*/ 482418 h 607717"/>
                  <a:gd name="connsiteX11" fmla="*/ 310674 w 608782"/>
                  <a:gd name="connsiteY11" fmla="*/ 447270 h 607717"/>
                  <a:gd name="connsiteX12" fmla="*/ 360870 w 608782"/>
                  <a:gd name="connsiteY12" fmla="*/ 447270 h 607717"/>
                  <a:gd name="connsiteX13" fmla="*/ 417613 w 608782"/>
                  <a:gd name="connsiteY13" fmla="*/ 503735 h 607717"/>
                  <a:gd name="connsiteX14" fmla="*/ 417329 w 608782"/>
                  <a:gd name="connsiteY14" fmla="*/ 554800 h 607717"/>
                  <a:gd name="connsiteX15" fmla="*/ 385162 w 608782"/>
                  <a:gd name="connsiteY15" fmla="*/ 587012 h 607717"/>
                  <a:gd name="connsiteX16" fmla="*/ 330886 w 608782"/>
                  <a:gd name="connsiteY16" fmla="*/ 607570 h 607717"/>
                  <a:gd name="connsiteX17" fmla="*/ 244632 w 608782"/>
                  <a:gd name="connsiteY17" fmla="*/ 582559 h 607717"/>
                  <a:gd name="connsiteX18" fmla="*/ 88921 w 608782"/>
                  <a:gd name="connsiteY18" fmla="*/ 460912 h 607717"/>
                  <a:gd name="connsiteX19" fmla="*/ 13010 w 608782"/>
                  <a:gd name="connsiteY19" fmla="*/ 334624 h 607717"/>
                  <a:gd name="connsiteX20" fmla="*/ 295 w 608782"/>
                  <a:gd name="connsiteY20" fmla="*/ 264232 h 607717"/>
                  <a:gd name="connsiteX21" fmla="*/ 18324 w 608782"/>
                  <a:gd name="connsiteY21" fmla="*/ 225577 h 607717"/>
                  <a:gd name="connsiteX22" fmla="*/ 53432 w 608782"/>
                  <a:gd name="connsiteY22" fmla="*/ 190618 h 607717"/>
                  <a:gd name="connsiteX23" fmla="*/ 78625 w 608782"/>
                  <a:gd name="connsiteY23" fmla="*/ 179214 h 607717"/>
                  <a:gd name="connsiteX24" fmla="*/ 378631 w 608782"/>
                  <a:gd name="connsiteY24" fmla="*/ 149781 h 607717"/>
                  <a:gd name="connsiteX25" fmla="*/ 371514 w 608782"/>
                  <a:gd name="connsiteY25" fmla="*/ 150349 h 607717"/>
                  <a:gd name="connsiteX26" fmla="*/ 364587 w 608782"/>
                  <a:gd name="connsiteY26" fmla="*/ 156792 h 607717"/>
                  <a:gd name="connsiteX27" fmla="*/ 369995 w 608782"/>
                  <a:gd name="connsiteY27" fmla="*/ 164562 h 607717"/>
                  <a:gd name="connsiteX28" fmla="*/ 380244 w 608782"/>
                  <a:gd name="connsiteY28" fmla="*/ 166457 h 607717"/>
                  <a:gd name="connsiteX29" fmla="*/ 390872 w 608782"/>
                  <a:gd name="connsiteY29" fmla="*/ 178585 h 607717"/>
                  <a:gd name="connsiteX30" fmla="*/ 390682 w 608782"/>
                  <a:gd name="connsiteY30" fmla="*/ 182376 h 607717"/>
                  <a:gd name="connsiteX31" fmla="*/ 380434 w 608782"/>
                  <a:gd name="connsiteY31" fmla="*/ 240933 h 607717"/>
                  <a:gd name="connsiteX32" fmla="*/ 375215 w 608782"/>
                  <a:gd name="connsiteY32" fmla="*/ 274665 h 607717"/>
                  <a:gd name="connsiteX33" fmla="*/ 401310 w 608782"/>
                  <a:gd name="connsiteY33" fmla="*/ 308397 h 607717"/>
                  <a:gd name="connsiteX34" fmla="*/ 424085 w 608782"/>
                  <a:gd name="connsiteY34" fmla="*/ 309629 h 607717"/>
                  <a:gd name="connsiteX35" fmla="*/ 465268 w 608782"/>
                  <a:gd name="connsiteY35" fmla="*/ 291057 h 607717"/>
                  <a:gd name="connsiteX36" fmla="*/ 469633 w 608782"/>
                  <a:gd name="connsiteY36" fmla="*/ 283571 h 607717"/>
                  <a:gd name="connsiteX37" fmla="*/ 462801 w 608782"/>
                  <a:gd name="connsiteY37" fmla="*/ 277413 h 607717"/>
                  <a:gd name="connsiteX38" fmla="*/ 453881 w 608782"/>
                  <a:gd name="connsiteY38" fmla="*/ 281866 h 607717"/>
                  <a:gd name="connsiteX39" fmla="*/ 442304 w 608782"/>
                  <a:gd name="connsiteY39" fmla="*/ 285088 h 607717"/>
                  <a:gd name="connsiteX40" fmla="*/ 432910 w 608782"/>
                  <a:gd name="connsiteY40" fmla="*/ 278455 h 607717"/>
                  <a:gd name="connsiteX41" fmla="*/ 431866 w 608782"/>
                  <a:gd name="connsiteY41" fmla="*/ 267653 h 607717"/>
                  <a:gd name="connsiteX42" fmla="*/ 435567 w 608782"/>
                  <a:gd name="connsiteY42" fmla="*/ 245576 h 607717"/>
                  <a:gd name="connsiteX43" fmla="*/ 447713 w 608782"/>
                  <a:gd name="connsiteY43" fmla="*/ 178775 h 607717"/>
                  <a:gd name="connsiteX44" fmla="*/ 449706 w 608782"/>
                  <a:gd name="connsiteY44" fmla="*/ 160582 h 607717"/>
                  <a:gd name="connsiteX45" fmla="*/ 437844 w 608782"/>
                  <a:gd name="connsiteY45" fmla="*/ 149781 h 607717"/>
                  <a:gd name="connsiteX46" fmla="*/ 407383 w 608782"/>
                  <a:gd name="connsiteY46" fmla="*/ 149781 h 607717"/>
                  <a:gd name="connsiteX47" fmla="*/ 425223 w 608782"/>
                  <a:gd name="connsiteY47" fmla="*/ 73220 h 607717"/>
                  <a:gd name="connsiteX48" fmla="*/ 393719 w 608782"/>
                  <a:gd name="connsiteY48" fmla="*/ 104299 h 607717"/>
                  <a:gd name="connsiteX49" fmla="*/ 425034 w 608782"/>
                  <a:gd name="connsiteY49" fmla="*/ 136041 h 607717"/>
                  <a:gd name="connsiteX50" fmla="*/ 456064 w 608782"/>
                  <a:gd name="connsiteY50" fmla="*/ 104868 h 607717"/>
                  <a:gd name="connsiteX51" fmla="*/ 425223 w 608782"/>
                  <a:gd name="connsiteY51" fmla="*/ 73220 h 607717"/>
                  <a:gd name="connsiteX52" fmla="*/ 417015 w 608782"/>
                  <a:gd name="connsiteY52" fmla="*/ 0 h 607717"/>
                  <a:gd name="connsiteX53" fmla="*/ 552570 w 608782"/>
                  <a:gd name="connsiteY53" fmla="*/ 56070 h 607717"/>
                  <a:gd name="connsiteX54" fmla="*/ 552475 w 608782"/>
                  <a:gd name="connsiteY54" fmla="*/ 326779 h 607717"/>
                  <a:gd name="connsiteX55" fmla="*/ 319797 w 608782"/>
                  <a:gd name="connsiteY55" fmla="*/ 356626 h 607717"/>
                  <a:gd name="connsiteX56" fmla="*/ 319417 w 608782"/>
                  <a:gd name="connsiteY56" fmla="*/ 356247 h 607717"/>
                  <a:gd name="connsiteX57" fmla="*/ 237904 w 608782"/>
                  <a:gd name="connsiteY57" fmla="*/ 378514 h 607717"/>
                  <a:gd name="connsiteX58" fmla="*/ 235816 w 608782"/>
                  <a:gd name="connsiteY58" fmla="*/ 364490 h 607717"/>
                  <a:gd name="connsiteX59" fmla="*/ 275292 w 608782"/>
                  <a:gd name="connsiteY59" fmla="*/ 319862 h 607717"/>
                  <a:gd name="connsiteX60" fmla="*/ 273394 w 608782"/>
                  <a:gd name="connsiteY60" fmla="*/ 318251 h 607717"/>
                  <a:gd name="connsiteX61" fmla="*/ 281460 w 608782"/>
                  <a:gd name="connsiteY61" fmla="*/ 56070 h 607717"/>
                  <a:gd name="connsiteX62" fmla="*/ 417015 w 608782"/>
                  <a:gd name="connsiteY62" fmla="*/ 0 h 607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782" h="607717">
                    <a:moveTo>
                      <a:pt x="78625" y="179214"/>
                    </a:moveTo>
                    <a:cubicBezTo>
                      <a:pt x="87331" y="179226"/>
                      <a:pt x="96037" y="183039"/>
                      <a:pt x="103818" y="190618"/>
                    </a:cubicBezTo>
                    <a:cubicBezTo>
                      <a:pt x="113402" y="200092"/>
                      <a:pt x="122796" y="209566"/>
                      <a:pt x="132285" y="219040"/>
                    </a:cubicBezTo>
                    <a:cubicBezTo>
                      <a:pt x="141489" y="228135"/>
                      <a:pt x="150788" y="237325"/>
                      <a:pt x="159897" y="246610"/>
                    </a:cubicBezTo>
                    <a:cubicBezTo>
                      <a:pt x="176028" y="262905"/>
                      <a:pt x="176028" y="281853"/>
                      <a:pt x="159992" y="297959"/>
                    </a:cubicBezTo>
                    <a:cubicBezTo>
                      <a:pt x="148510" y="309612"/>
                      <a:pt x="136934" y="321265"/>
                      <a:pt x="125168" y="332634"/>
                    </a:cubicBezTo>
                    <a:cubicBezTo>
                      <a:pt x="122037" y="335666"/>
                      <a:pt x="121942" y="338034"/>
                      <a:pt x="123460" y="341824"/>
                    </a:cubicBezTo>
                    <a:cubicBezTo>
                      <a:pt x="131146" y="360393"/>
                      <a:pt x="142438" y="376783"/>
                      <a:pt x="154963" y="392226"/>
                    </a:cubicBezTo>
                    <a:cubicBezTo>
                      <a:pt x="180203" y="423300"/>
                      <a:pt x="208859" y="450870"/>
                      <a:pt x="242829" y="472186"/>
                    </a:cubicBezTo>
                    <a:cubicBezTo>
                      <a:pt x="250231" y="476734"/>
                      <a:pt x="258296" y="480050"/>
                      <a:pt x="265887" y="484218"/>
                    </a:cubicBezTo>
                    <a:cubicBezTo>
                      <a:pt x="269778" y="486303"/>
                      <a:pt x="272434" y="485734"/>
                      <a:pt x="275661" y="482418"/>
                    </a:cubicBezTo>
                    <a:cubicBezTo>
                      <a:pt x="287142" y="470576"/>
                      <a:pt x="298908" y="458923"/>
                      <a:pt x="310674" y="447270"/>
                    </a:cubicBezTo>
                    <a:cubicBezTo>
                      <a:pt x="326141" y="432017"/>
                      <a:pt x="345498" y="432017"/>
                      <a:pt x="360870" y="447270"/>
                    </a:cubicBezTo>
                    <a:cubicBezTo>
                      <a:pt x="379753" y="466123"/>
                      <a:pt x="398636" y="484787"/>
                      <a:pt x="417613" y="503735"/>
                    </a:cubicBezTo>
                    <a:cubicBezTo>
                      <a:pt x="433270" y="519557"/>
                      <a:pt x="433175" y="538884"/>
                      <a:pt x="417329" y="554800"/>
                    </a:cubicBezTo>
                    <a:cubicBezTo>
                      <a:pt x="406606" y="565506"/>
                      <a:pt x="395315" y="575738"/>
                      <a:pt x="385162" y="587012"/>
                    </a:cubicBezTo>
                    <a:cubicBezTo>
                      <a:pt x="370549" y="603402"/>
                      <a:pt x="352046" y="608707"/>
                      <a:pt x="330886" y="607570"/>
                    </a:cubicBezTo>
                    <a:cubicBezTo>
                      <a:pt x="300142" y="605960"/>
                      <a:pt x="271865" y="595822"/>
                      <a:pt x="244632" y="582559"/>
                    </a:cubicBezTo>
                    <a:cubicBezTo>
                      <a:pt x="183999" y="553189"/>
                      <a:pt x="132190" y="512451"/>
                      <a:pt x="88921" y="460912"/>
                    </a:cubicBezTo>
                    <a:cubicBezTo>
                      <a:pt x="56848" y="422827"/>
                      <a:pt x="30469" y="381330"/>
                      <a:pt x="13010" y="334624"/>
                    </a:cubicBezTo>
                    <a:cubicBezTo>
                      <a:pt x="4470" y="311981"/>
                      <a:pt x="-1413" y="288769"/>
                      <a:pt x="295" y="264232"/>
                    </a:cubicBezTo>
                    <a:cubicBezTo>
                      <a:pt x="1434" y="249073"/>
                      <a:pt x="7127" y="236188"/>
                      <a:pt x="18324" y="225577"/>
                    </a:cubicBezTo>
                    <a:cubicBezTo>
                      <a:pt x="30185" y="214209"/>
                      <a:pt x="41666" y="202271"/>
                      <a:pt x="53432" y="190618"/>
                    </a:cubicBezTo>
                    <a:cubicBezTo>
                      <a:pt x="61213" y="182992"/>
                      <a:pt x="69919" y="179202"/>
                      <a:pt x="78625" y="179214"/>
                    </a:cubicBezTo>
                    <a:close/>
                    <a:moveTo>
                      <a:pt x="378631" y="149781"/>
                    </a:moveTo>
                    <a:cubicBezTo>
                      <a:pt x="376258" y="149781"/>
                      <a:pt x="373791" y="149781"/>
                      <a:pt x="371514" y="150349"/>
                    </a:cubicBezTo>
                    <a:cubicBezTo>
                      <a:pt x="367149" y="151202"/>
                      <a:pt x="364966" y="153381"/>
                      <a:pt x="364587" y="156792"/>
                    </a:cubicBezTo>
                    <a:cubicBezTo>
                      <a:pt x="364207" y="160014"/>
                      <a:pt x="366010" y="163235"/>
                      <a:pt x="369995" y="164562"/>
                    </a:cubicBezTo>
                    <a:cubicBezTo>
                      <a:pt x="373222" y="165699"/>
                      <a:pt x="376828" y="165983"/>
                      <a:pt x="380244" y="166457"/>
                    </a:cubicBezTo>
                    <a:cubicBezTo>
                      <a:pt x="388405" y="167594"/>
                      <a:pt x="390872" y="170437"/>
                      <a:pt x="390872" y="178585"/>
                    </a:cubicBezTo>
                    <a:cubicBezTo>
                      <a:pt x="390872" y="179912"/>
                      <a:pt x="390872" y="181144"/>
                      <a:pt x="390682" y="182376"/>
                    </a:cubicBezTo>
                    <a:cubicBezTo>
                      <a:pt x="387266" y="201895"/>
                      <a:pt x="383660" y="221414"/>
                      <a:pt x="380434" y="240933"/>
                    </a:cubicBezTo>
                    <a:cubicBezTo>
                      <a:pt x="378536" y="252114"/>
                      <a:pt x="376733" y="263389"/>
                      <a:pt x="375215" y="274665"/>
                    </a:cubicBezTo>
                    <a:cubicBezTo>
                      <a:pt x="372937" y="291152"/>
                      <a:pt x="388784" y="306596"/>
                      <a:pt x="401310" y="308397"/>
                    </a:cubicBezTo>
                    <a:cubicBezTo>
                      <a:pt x="408712" y="309534"/>
                      <a:pt x="416493" y="309723"/>
                      <a:pt x="424085" y="309629"/>
                    </a:cubicBezTo>
                    <a:cubicBezTo>
                      <a:pt x="440406" y="309344"/>
                      <a:pt x="453881" y="302522"/>
                      <a:pt x="465268" y="291057"/>
                    </a:cubicBezTo>
                    <a:cubicBezTo>
                      <a:pt x="467166" y="289067"/>
                      <a:pt x="468969" y="286225"/>
                      <a:pt x="469633" y="283571"/>
                    </a:cubicBezTo>
                    <a:cubicBezTo>
                      <a:pt x="470772" y="278929"/>
                      <a:pt x="466976" y="275802"/>
                      <a:pt x="462801" y="277413"/>
                    </a:cubicBezTo>
                    <a:cubicBezTo>
                      <a:pt x="459575" y="278550"/>
                      <a:pt x="456918" y="280729"/>
                      <a:pt x="453881" y="281866"/>
                    </a:cubicBezTo>
                    <a:cubicBezTo>
                      <a:pt x="450085" y="283192"/>
                      <a:pt x="446195" y="284614"/>
                      <a:pt x="442304" y="285088"/>
                    </a:cubicBezTo>
                    <a:cubicBezTo>
                      <a:pt x="437560" y="285656"/>
                      <a:pt x="434048" y="283098"/>
                      <a:pt x="432910" y="278455"/>
                    </a:cubicBezTo>
                    <a:cubicBezTo>
                      <a:pt x="432056" y="275044"/>
                      <a:pt x="431486" y="271254"/>
                      <a:pt x="431866" y="267653"/>
                    </a:cubicBezTo>
                    <a:cubicBezTo>
                      <a:pt x="432625" y="260357"/>
                      <a:pt x="434143" y="252872"/>
                      <a:pt x="435567" y="245576"/>
                    </a:cubicBezTo>
                    <a:cubicBezTo>
                      <a:pt x="439647" y="223214"/>
                      <a:pt x="443822" y="200947"/>
                      <a:pt x="447713" y="178775"/>
                    </a:cubicBezTo>
                    <a:cubicBezTo>
                      <a:pt x="448852" y="172711"/>
                      <a:pt x="449896" y="166647"/>
                      <a:pt x="449706" y="160582"/>
                    </a:cubicBezTo>
                    <a:cubicBezTo>
                      <a:pt x="449516" y="153192"/>
                      <a:pt x="445151" y="149781"/>
                      <a:pt x="437844" y="149781"/>
                    </a:cubicBezTo>
                    <a:lnTo>
                      <a:pt x="407383" y="149781"/>
                    </a:lnTo>
                    <a:close/>
                    <a:moveTo>
                      <a:pt x="425223" y="73220"/>
                    </a:moveTo>
                    <a:cubicBezTo>
                      <a:pt x="407858" y="73126"/>
                      <a:pt x="393814" y="87054"/>
                      <a:pt x="393719" y="104299"/>
                    </a:cubicBezTo>
                    <a:cubicBezTo>
                      <a:pt x="393529" y="121639"/>
                      <a:pt x="407573" y="135947"/>
                      <a:pt x="425034" y="136041"/>
                    </a:cubicBezTo>
                    <a:cubicBezTo>
                      <a:pt x="441925" y="136136"/>
                      <a:pt x="455969" y="122113"/>
                      <a:pt x="456064" y="104868"/>
                    </a:cubicBezTo>
                    <a:cubicBezTo>
                      <a:pt x="456159" y="87433"/>
                      <a:pt x="442399" y="73410"/>
                      <a:pt x="425223" y="73220"/>
                    </a:cubicBezTo>
                    <a:close/>
                    <a:moveTo>
                      <a:pt x="417015" y="0"/>
                    </a:moveTo>
                    <a:cubicBezTo>
                      <a:pt x="466075" y="0"/>
                      <a:pt x="515135" y="18690"/>
                      <a:pt x="552570" y="56070"/>
                    </a:cubicBezTo>
                    <a:cubicBezTo>
                      <a:pt x="627536" y="130830"/>
                      <a:pt x="627536" y="252019"/>
                      <a:pt x="552475" y="326779"/>
                    </a:cubicBezTo>
                    <a:cubicBezTo>
                      <a:pt x="489371" y="389884"/>
                      <a:pt x="393339" y="399833"/>
                      <a:pt x="319797" y="356626"/>
                    </a:cubicBezTo>
                    <a:lnTo>
                      <a:pt x="319417" y="356247"/>
                    </a:lnTo>
                    <a:cubicBezTo>
                      <a:pt x="290570" y="378135"/>
                      <a:pt x="259540" y="381925"/>
                      <a:pt x="237904" y="378514"/>
                    </a:cubicBezTo>
                    <a:cubicBezTo>
                      <a:pt x="230692" y="377377"/>
                      <a:pt x="229174" y="367617"/>
                      <a:pt x="235816" y="364490"/>
                    </a:cubicBezTo>
                    <a:cubicBezTo>
                      <a:pt x="255554" y="354731"/>
                      <a:pt x="268080" y="335496"/>
                      <a:pt x="275292" y="319862"/>
                    </a:cubicBezTo>
                    <a:lnTo>
                      <a:pt x="273394" y="318251"/>
                    </a:lnTo>
                    <a:cubicBezTo>
                      <a:pt x="206684" y="243017"/>
                      <a:pt x="209341" y="128082"/>
                      <a:pt x="281460" y="56070"/>
                    </a:cubicBezTo>
                    <a:cubicBezTo>
                      <a:pt x="318896" y="18690"/>
                      <a:pt x="367955" y="0"/>
                      <a:pt x="417015" y="0"/>
                    </a:cubicBezTo>
                    <a:close/>
                  </a:path>
                </a:pathLst>
              </a:custGeom>
              <a:solidFill>
                <a:schemeClr val="bg1"/>
              </a:solidFill>
              <a:ln>
                <a:noFill/>
              </a:ln>
            </p:spPr>
          </p:sp>
        </p:grpSp>
      </p:grpSp>
      <p:grpSp>
        <p:nvGrpSpPr>
          <p:cNvPr id="73" name="组合 72"/>
          <p:cNvGrpSpPr/>
          <p:nvPr/>
        </p:nvGrpSpPr>
        <p:grpSpPr>
          <a:xfrm>
            <a:off x="7530465" y="1113790"/>
            <a:ext cx="2123440" cy="3145790"/>
            <a:chOff x="11859" y="1754"/>
            <a:chExt cx="3344" cy="4954"/>
          </a:xfrm>
        </p:grpSpPr>
        <p:sp>
          <p:nvSpPr>
            <p:cNvPr id="16" name="文本框 22"/>
            <p:cNvSpPr txBox="1"/>
            <p:nvPr/>
          </p:nvSpPr>
          <p:spPr>
            <a:xfrm flipH="1">
              <a:off x="11859" y="4938"/>
              <a:ext cx="2817" cy="1771"/>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在制定幼儿园课程目标时,要关注时代的发展变迁,考虑时代对未来人才的要求。</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7" name="文本框 16"/>
            <p:cNvSpPr txBox="1"/>
            <p:nvPr/>
          </p:nvSpPr>
          <p:spPr>
            <a:xfrm flipH="1">
              <a:off x="11914" y="4230"/>
              <a:ext cx="2817" cy="628"/>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时代性原则</a:t>
              </a:r>
              <a:endPar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grpSp>
          <p:nvGrpSpPr>
            <p:cNvPr id="56" name="组合 55"/>
            <p:cNvGrpSpPr/>
            <p:nvPr/>
          </p:nvGrpSpPr>
          <p:grpSpPr>
            <a:xfrm>
              <a:off x="12113" y="1754"/>
              <a:ext cx="3090" cy="2378"/>
              <a:chOff x="11241" y="1632"/>
              <a:chExt cx="3090" cy="2378"/>
            </a:xfrm>
          </p:grpSpPr>
          <p:grpSp>
            <p:nvGrpSpPr>
              <p:cNvPr id="46" name="组合 45"/>
              <p:cNvGrpSpPr/>
              <p:nvPr/>
            </p:nvGrpSpPr>
            <p:grpSpPr>
              <a:xfrm rot="0">
                <a:off x="11241" y="1632"/>
                <a:ext cx="3090" cy="2378"/>
                <a:chOff x="815" y="2394"/>
                <a:chExt cx="4326" cy="3329"/>
              </a:xfrm>
            </p:grpSpPr>
            <p:sp>
              <p:nvSpPr>
                <p:cNvPr id="47" name="任意多边形: 形状 1"/>
                <p:cNvSpPr/>
                <p:nvPr/>
              </p:nvSpPr>
              <p:spPr>
                <a:xfrm rot="18900000">
                  <a:off x="815" y="2670"/>
                  <a:ext cx="4326" cy="252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48" name="椭圆 47"/>
                <p:cNvSpPr/>
                <p:nvPr/>
              </p:nvSpPr>
              <p:spPr>
                <a:xfrm rot="18900000">
                  <a:off x="1184" y="3413"/>
                  <a:ext cx="2310" cy="231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49" name="文本框 48"/>
                <p:cNvSpPr txBox="1"/>
                <p:nvPr/>
              </p:nvSpPr>
              <p:spPr>
                <a:xfrm flipH="1">
                  <a:off x="3371" y="2394"/>
                  <a:ext cx="829" cy="13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2800">
                      <a:sym typeface="Arial" panose="020B0604020202020204" pitchFamily="34" charset="0"/>
                    </a:rPr>
                    <a:t>4.</a:t>
                  </a:r>
                  <a:endParaRPr lang="en-US" altLang="zh-CN" sz="2800">
                    <a:sym typeface="Arial" panose="020B0604020202020204" pitchFamily="34" charset="0"/>
                  </a:endParaRPr>
                </a:p>
              </p:txBody>
            </p:sp>
          </p:grpSp>
          <p:sp>
            <p:nvSpPr>
              <p:cNvPr id="25" name="book-opened-on-a-stand_21552"/>
              <p:cNvSpPr>
                <a:spLocks noChangeAspect="1"/>
              </p:cNvSpPr>
              <p:nvPr/>
            </p:nvSpPr>
            <p:spPr bwMode="auto">
              <a:xfrm>
                <a:off x="11987" y="2886"/>
                <a:ext cx="686" cy="563"/>
              </a:xfrm>
              <a:custGeom>
                <a:avLst/>
                <a:gdLst>
                  <a:gd name="T0" fmla="*/ 751 w 751"/>
                  <a:gd name="T1" fmla="*/ 72 h 617"/>
                  <a:gd name="T2" fmla="*/ 708 w 751"/>
                  <a:gd name="T3" fmla="*/ 0 h 617"/>
                  <a:gd name="T4" fmla="*/ 43 w 751"/>
                  <a:gd name="T5" fmla="*/ 0 h 617"/>
                  <a:gd name="T6" fmla="*/ 0 w 751"/>
                  <a:gd name="T7" fmla="*/ 72 h 617"/>
                  <a:gd name="T8" fmla="*/ 313 w 751"/>
                  <a:gd name="T9" fmla="*/ 539 h 617"/>
                  <a:gd name="T10" fmla="*/ 251 w 751"/>
                  <a:gd name="T11" fmla="*/ 586 h 617"/>
                  <a:gd name="T12" fmla="*/ 500 w 751"/>
                  <a:gd name="T13" fmla="*/ 617 h 617"/>
                  <a:gd name="T14" fmla="*/ 438 w 751"/>
                  <a:gd name="T15" fmla="*/ 586 h 617"/>
                  <a:gd name="T16" fmla="*/ 751 w 751"/>
                  <a:gd name="T17" fmla="*/ 539 h 617"/>
                  <a:gd name="T18" fmla="*/ 74 w 751"/>
                  <a:gd name="T19" fmla="*/ 39 h 617"/>
                  <a:gd name="T20" fmla="*/ 360 w 751"/>
                  <a:gd name="T21" fmla="*/ 100 h 617"/>
                  <a:gd name="T22" fmla="*/ 360 w 751"/>
                  <a:gd name="T23" fmla="*/ 504 h 617"/>
                  <a:gd name="T24" fmla="*/ 74 w 751"/>
                  <a:gd name="T25" fmla="*/ 103 h 617"/>
                  <a:gd name="T26" fmla="*/ 74 w 751"/>
                  <a:gd name="T27" fmla="*/ 72 h 617"/>
                  <a:gd name="T28" fmla="*/ 677 w 751"/>
                  <a:gd name="T29" fmla="*/ 72 h 617"/>
                  <a:gd name="T30" fmla="*/ 677 w 751"/>
                  <a:gd name="T31" fmla="*/ 443 h 617"/>
                  <a:gd name="T32" fmla="*/ 391 w 751"/>
                  <a:gd name="T33" fmla="*/ 103 h 617"/>
                  <a:gd name="T34" fmla="*/ 523 w 751"/>
                  <a:gd name="T35" fmla="*/ 72 h 617"/>
                  <a:gd name="T36" fmla="*/ 439 w 751"/>
                  <a:gd name="T37" fmla="*/ 200 h 617"/>
                  <a:gd name="T38" fmla="*/ 634 w 751"/>
                  <a:gd name="T39" fmla="*/ 103 h 617"/>
                  <a:gd name="T40" fmla="*/ 439 w 751"/>
                  <a:gd name="T41" fmla="*/ 200 h 617"/>
                  <a:gd name="T42" fmla="*/ 429 w 751"/>
                  <a:gd name="T43" fmla="*/ 254 h 617"/>
                  <a:gd name="T44" fmla="*/ 644 w 751"/>
                  <a:gd name="T45" fmla="*/ 216 h 617"/>
                  <a:gd name="T46" fmla="*/ 439 w 751"/>
                  <a:gd name="T47" fmla="*/ 367 h 617"/>
                  <a:gd name="T48" fmla="*/ 634 w 751"/>
                  <a:gd name="T49" fmla="*/ 270 h 617"/>
                  <a:gd name="T50" fmla="*/ 439 w 751"/>
                  <a:gd name="T51" fmla="*/ 367 h 617"/>
                  <a:gd name="T52" fmla="*/ 429 w 751"/>
                  <a:gd name="T53" fmla="*/ 421 h 617"/>
                  <a:gd name="T54" fmla="*/ 644 w 751"/>
                  <a:gd name="T55" fmla="*/ 383 h 617"/>
                  <a:gd name="T56" fmla="*/ 313 w 751"/>
                  <a:gd name="T57" fmla="*/ 200 h 617"/>
                  <a:gd name="T58" fmla="*/ 117 w 751"/>
                  <a:gd name="T59" fmla="*/ 103 h 617"/>
                  <a:gd name="T60" fmla="*/ 313 w 751"/>
                  <a:gd name="T61" fmla="*/ 200 h 617"/>
                  <a:gd name="T62" fmla="*/ 108 w 751"/>
                  <a:gd name="T63" fmla="*/ 216 h 617"/>
                  <a:gd name="T64" fmla="*/ 323 w 751"/>
                  <a:gd name="T65" fmla="*/ 254 h 617"/>
                  <a:gd name="T66" fmla="*/ 118 w 751"/>
                  <a:gd name="T67" fmla="*/ 270 h 617"/>
                  <a:gd name="T68" fmla="*/ 313 w 751"/>
                  <a:gd name="T69" fmla="*/ 368 h 617"/>
                  <a:gd name="T70" fmla="*/ 118 w 751"/>
                  <a:gd name="T71" fmla="*/ 270 h 617"/>
                  <a:gd name="T72" fmla="*/ 323 w 751"/>
                  <a:gd name="T73" fmla="*/ 421 h 617"/>
                  <a:gd name="T74" fmla="*/ 108 w 751"/>
                  <a:gd name="T75" fmla="*/ 383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1" h="617">
                    <a:moveTo>
                      <a:pt x="751" y="539"/>
                    </a:moveTo>
                    <a:lnTo>
                      <a:pt x="751" y="72"/>
                    </a:lnTo>
                    <a:lnTo>
                      <a:pt x="708" y="72"/>
                    </a:lnTo>
                    <a:lnTo>
                      <a:pt x="708" y="0"/>
                    </a:lnTo>
                    <a:lnTo>
                      <a:pt x="376" y="72"/>
                    </a:lnTo>
                    <a:lnTo>
                      <a:pt x="43" y="0"/>
                    </a:lnTo>
                    <a:lnTo>
                      <a:pt x="43" y="72"/>
                    </a:lnTo>
                    <a:lnTo>
                      <a:pt x="0" y="72"/>
                    </a:lnTo>
                    <a:lnTo>
                      <a:pt x="0" y="539"/>
                    </a:lnTo>
                    <a:lnTo>
                      <a:pt x="313" y="539"/>
                    </a:lnTo>
                    <a:lnTo>
                      <a:pt x="313" y="586"/>
                    </a:lnTo>
                    <a:lnTo>
                      <a:pt x="251" y="586"/>
                    </a:lnTo>
                    <a:lnTo>
                      <a:pt x="251" y="617"/>
                    </a:lnTo>
                    <a:lnTo>
                      <a:pt x="500" y="617"/>
                    </a:lnTo>
                    <a:lnTo>
                      <a:pt x="500" y="586"/>
                    </a:lnTo>
                    <a:lnTo>
                      <a:pt x="438" y="586"/>
                    </a:lnTo>
                    <a:lnTo>
                      <a:pt x="438" y="539"/>
                    </a:lnTo>
                    <a:lnTo>
                      <a:pt x="751" y="539"/>
                    </a:lnTo>
                    <a:close/>
                    <a:moveTo>
                      <a:pt x="74" y="72"/>
                    </a:moveTo>
                    <a:lnTo>
                      <a:pt x="74" y="39"/>
                    </a:lnTo>
                    <a:lnTo>
                      <a:pt x="228" y="72"/>
                    </a:lnTo>
                    <a:lnTo>
                      <a:pt x="360" y="100"/>
                    </a:lnTo>
                    <a:lnTo>
                      <a:pt x="360" y="103"/>
                    </a:lnTo>
                    <a:lnTo>
                      <a:pt x="360" y="504"/>
                    </a:lnTo>
                    <a:lnTo>
                      <a:pt x="74" y="443"/>
                    </a:lnTo>
                    <a:lnTo>
                      <a:pt x="74" y="103"/>
                    </a:lnTo>
                    <a:lnTo>
                      <a:pt x="74" y="72"/>
                    </a:lnTo>
                    <a:lnTo>
                      <a:pt x="74" y="72"/>
                    </a:lnTo>
                    <a:close/>
                    <a:moveTo>
                      <a:pt x="677" y="39"/>
                    </a:moveTo>
                    <a:lnTo>
                      <a:pt x="677" y="72"/>
                    </a:lnTo>
                    <a:lnTo>
                      <a:pt x="677" y="103"/>
                    </a:lnTo>
                    <a:lnTo>
                      <a:pt x="677" y="443"/>
                    </a:lnTo>
                    <a:lnTo>
                      <a:pt x="391" y="504"/>
                    </a:lnTo>
                    <a:lnTo>
                      <a:pt x="391" y="103"/>
                    </a:lnTo>
                    <a:lnTo>
                      <a:pt x="391" y="100"/>
                    </a:lnTo>
                    <a:lnTo>
                      <a:pt x="523" y="72"/>
                    </a:lnTo>
                    <a:lnTo>
                      <a:pt x="677" y="39"/>
                    </a:lnTo>
                    <a:close/>
                    <a:moveTo>
                      <a:pt x="439" y="200"/>
                    </a:moveTo>
                    <a:lnTo>
                      <a:pt x="429" y="171"/>
                    </a:lnTo>
                    <a:lnTo>
                      <a:pt x="634" y="103"/>
                    </a:lnTo>
                    <a:lnTo>
                      <a:pt x="644" y="133"/>
                    </a:lnTo>
                    <a:lnTo>
                      <a:pt x="439" y="200"/>
                    </a:lnTo>
                    <a:close/>
                    <a:moveTo>
                      <a:pt x="439" y="284"/>
                    </a:moveTo>
                    <a:lnTo>
                      <a:pt x="429" y="254"/>
                    </a:lnTo>
                    <a:lnTo>
                      <a:pt x="634" y="187"/>
                    </a:lnTo>
                    <a:lnTo>
                      <a:pt x="644" y="216"/>
                    </a:lnTo>
                    <a:lnTo>
                      <a:pt x="439" y="284"/>
                    </a:lnTo>
                    <a:close/>
                    <a:moveTo>
                      <a:pt x="439" y="367"/>
                    </a:moveTo>
                    <a:lnTo>
                      <a:pt x="429" y="338"/>
                    </a:lnTo>
                    <a:lnTo>
                      <a:pt x="634" y="270"/>
                    </a:lnTo>
                    <a:lnTo>
                      <a:pt x="644" y="300"/>
                    </a:lnTo>
                    <a:lnTo>
                      <a:pt x="439" y="367"/>
                    </a:lnTo>
                    <a:close/>
                    <a:moveTo>
                      <a:pt x="439" y="451"/>
                    </a:moveTo>
                    <a:lnTo>
                      <a:pt x="429" y="421"/>
                    </a:lnTo>
                    <a:lnTo>
                      <a:pt x="634" y="354"/>
                    </a:lnTo>
                    <a:lnTo>
                      <a:pt x="644" y="383"/>
                    </a:lnTo>
                    <a:lnTo>
                      <a:pt x="439" y="451"/>
                    </a:lnTo>
                    <a:close/>
                    <a:moveTo>
                      <a:pt x="313" y="200"/>
                    </a:moveTo>
                    <a:lnTo>
                      <a:pt x="108" y="133"/>
                    </a:lnTo>
                    <a:lnTo>
                      <a:pt x="117" y="103"/>
                    </a:lnTo>
                    <a:lnTo>
                      <a:pt x="323" y="171"/>
                    </a:lnTo>
                    <a:lnTo>
                      <a:pt x="313" y="200"/>
                    </a:lnTo>
                    <a:close/>
                    <a:moveTo>
                      <a:pt x="313" y="284"/>
                    </a:moveTo>
                    <a:lnTo>
                      <a:pt x="108" y="216"/>
                    </a:lnTo>
                    <a:lnTo>
                      <a:pt x="117" y="187"/>
                    </a:lnTo>
                    <a:lnTo>
                      <a:pt x="323" y="254"/>
                    </a:lnTo>
                    <a:lnTo>
                      <a:pt x="313" y="284"/>
                    </a:lnTo>
                    <a:close/>
                    <a:moveTo>
                      <a:pt x="118" y="270"/>
                    </a:moveTo>
                    <a:lnTo>
                      <a:pt x="323" y="338"/>
                    </a:lnTo>
                    <a:lnTo>
                      <a:pt x="313" y="368"/>
                    </a:lnTo>
                    <a:lnTo>
                      <a:pt x="108" y="300"/>
                    </a:lnTo>
                    <a:lnTo>
                      <a:pt x="118" y="270"/>
                    </a:lnTo>
                    <a:close/>
                    <a:moveTo>
                      <a:pt x="118" y="354"/>
                    </a:moveTo>
                    <a:lnTo>
                      <a:pt x="323" y="421"/>
                    </a:lnTo>
                    <a:lnTo>
                      <a:pt x="313" y="451"/>
                    </a:lnTo>
                    <a:lnTo>
                      <a:pt x="108" y="383"/>
                    </a:lnTo>
                    <a:lnTo>
                      <a:pt x="118" y="354"/>
                    </a:lnTo>
                    <a:close/>
                  </a:path>
                </a:pathLst>
              </a:custGeom>
              <a:solidFill>
                <a:schemeClr val="bg1"/>
              </a:solidFill>
              <a:ln>
                <a:noFill/>
              </a:ln>
            </p:spPr>
          </p:sp>
        </p:grpSp>
      </p:grpSp>
      <p:grpSp>
        <p:nvGrpSpPr>
          <p:cNvPr id="74" name="组合 73"/>
          <p:cNvGrpSpPr/>
          <p:nvPr/>
        </p:nvGrpSpPr>
        <p:grpSpPr>
          <a:xfrm>
            <a:off x="9653905" y="1113790"/>
            <a:ext cx="2078990" cy="4438650"/>
            <a:chOff x="15203" y="1754"/>
            <a:chExt cx="3274" cy="6990"/>
          </a:xfrm>
        </p:grpSpPr>
        <p:sp>
          <p:nvSpPr>
            <p:cNvPr id="59" name="文本框 22"/>
            <p:cNvSpPr txBox="1"/>
            <p:nvPr/>
          </p:nvSpPr>
          <p:spPr>
            <a:xfrm flipH="1">
              <a:off x="15203" y="4938"/>
              <a:ext cx="2817" cy="3806"/>
            </a:xfrm>
            <a:prstGeom prst="rect">
              <a:avLst/>
            </a:prstGeom>
            <a:noFill/>
            <a:ln w="9525">
              <a:noFill/>
              <a:miter/>
            </a:ln>
            <a:effectLst>
              <a:outerShdw sx="999" sy="999" algn="ctr" rotWithShape="0">
                <a:srgbClr val="000000"/>
              </a:outerShdw>
            </a:effectLst>
          </p:spPr>
          <p:txBody>
            <a:bodyPr wrap="square" anchor="t">
              <a:spAutoFit/>
            </a:bodyPr>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依据《幼儿园工作规程》、《幼儿园教育指导纲要(试行)》等国家、地方幼教法规，以国家、地方幼教法规文件中规定的宏观课程目标为指导,使课程目标</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符合</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人才培养的</a:t>
              </a:r>
              <a:r>
                <a:rPr lang="zh-CN" altLang="en-US" sz="1400" b="1" dirty="0">
                  <a:solidFill>
                    <a:srgbClr val="FF0000"/>
                  </a:solidFill>
                  <a:latin typeface="微软雅黑 Light" panose="020B0502040204020203" pitchFamily="34" charset="-122"/>
                  <a:ea typeface="微软雅黑 Light" panose="020B0502040204020203" pitchFamily="34" charset="-122"/>
                  <a:sym typeface="宋体" panose="02010600030101010101" pitchFamily="2" charset="-122"/>
                </a:rPr>
                <a:t>正确方向</a:t>
              </a: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grpSp>
          <p:nvGrpSpPr>
            <p:cNvPr id="61" name="组合 60"/>
            <p:cNvGrpSpPr/>
            <p:nvPr/>
          </p:nvGrpSpPr>
          <p:grpSpPr>
            <a:xfrm>
              <a:off x="15387" y="1754"/>
              <a:ext cx="3090" cy="2378"/>
              <a:chOff x="815" y="2394"/>
              <a:chExt cx="4326" cy="3329"/>
            </a:xfrm>
          </p:grpSpPr>
          <p:grpSp>
            <p:nvGrpSpPr>
              <p:cNvPr id="62" name="组合 61"/>
              <p:cNvGrpSpPr/>
              <p:nvPr/>
            </p:nvGrpSpPr>
            <p:grpSpPr>
              <a:xfrm>
                <a:off x="815" y="2394"/>
                <a:ext cx="4326" cy="3329"/>
                <a:chOff x="815" y="2394"/>
                <a:chExt cx="4326" cy="3329"/>
              </a:xfrm>
            </p:grpSpPr>
            <p:sp>
              <p:nvSpPr>
                <p:cNvPr id="63" name="任意多边形: 形状 1"/>
                <p:cNvSpPr/>
                <p:nvPr/>
              </p:nvSpPr>
              <p:spPr>
                <a:xfrm rot="18900000">
                  <a:off x="815" y="2670"/>
                  <a:ext cx="4326" cy="252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64" name="椭圆 63"/>
                <p:cNvSpPr/>
                <p:nvPr/>
              </p:nvSpPr>
              <p:spPr>
                <a:xfrm rot="18900000">
                  <a:off x="1184" y="3413"/>
                  <a:ext cx="2310" cy="231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65" name="文本框 64"/>
                <p:cNvSpPr txBox="1"/>
                <p:nvPr/>
              </p:nvSpPr>
              <p:spPr>
                <a:xfrm flipH="1">
                  <a:off x="3371" y="2394"/>
                  <a:ext cx="829" cy="13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2800">
                      <a:sym typeface="Arial" panose="020B0604020202020204" pitchFamily="34" charset="0"/>
                    </a:rPr>
                    <a:t>5.</a:t>
                  </a:r>
                  <a:endParaRPr lang="en-US" altLang="zh-CN" sz="2800">
                    <a:sym typeface="Arial" panose="020B0604020202020204" pitchFamily="34" charset="0"/>
                  </a:endParaRPr>
                </a:p>
              </p:txBody>
            </p:sp>
          </p:grpSp>
          <p:sp>
            <p:nvSpPr>
              <p:cNvPr id="66" name="analytics_339273"/>
              <p:cNvSpPr>
                <a:spLocks noChangeAspect="1"/>
              </p:cNvSpPr>
              <p:nvPr/>
            </p:nvSpPr>
            <p:spPr bwMode="auto">
              <a:xfrm>
                <a:off x="1859" y="4080"/>
                <a:ext cx="960" cy="959"/>
              </a:xfrm>
              <a:custGeom>
                <a:avLst/>
                <a:gdLst>
                  <a:gd name="T0" fmla="*/ 5689 w 6827"/>
                  <a:gd name="T1" fmla="*/ 2276 h 6827"/>
                  <a:gd name="T2" fmla="*/ 4587 w 6827"/>
                  <a:gd name="T3" fmla="*/ 3129 h 6827"/>
                  <a:gd name="T4" fmla="*/ 2240 w 6827"/>
                  <a:gd name="T5" fmla="*/ 3129 h 6827"/>
                  <a:gd name="T6" fmla="*/ 1999 w 6827"/>
                  <a:gd name="T7" fmla="*/ 2670 h 6827"/>
                  <a:gd name="T8" fmla="*/ 2670 w 6827"/>
                  <a:gd name="T9" fmla="*/ 1999 h 6827"/>
                  <a:gd name="T10" fmla="*/ 3413 w 6827"/>
                  <a:gd name="T11" fmla="*/ 2276 h 6827"/>
                  <a:gd name="T12" fmla="*/ 4551 w 6827"/>
                  <a:gd name="T13" fmla="*/ 1138 h 6827"/>
                  <a:gd name="T14" fmla="*/ 3413 w 6827"/>
                  <a:gd name="T15" fmla="*/ 0 h 6827"/>
                  <a:gd name="T16" fmla="*/ 2276 w 6827"/>
                  <a:gd name="T17" fmla="*/ 1138 h 6827"/>
                  <a:gd name="T18" fmla="*/ 2342 w 6827"/>
                  <a:gd name="T19" fmla="*/ 1522 h 6827"/>
                  <a:gd name="T20" fmla="*/ 1522 w 6827"/>
                  <a:gd name="T21" fmla="*/ 2342 h 6827"/>
                  <a:gd name="T22" fmla="*/ 1138 w 6827"/>
                  <a:gd name="T23" fmla="*/ 2276 h 6827"/>
                  <a:gd name="T24" fmla="*/ 0 w 6827"/>
                  <a:gd name="T25" fmla="*/ 3413 h 6827"/>
                  <a:gd name="T26" fmla="*/ 1138 w 6827"/>
                  <a:gd name="T27" fmla="*/ 4551 h 6827"/>
                  <a:gd name="T28" fmla="*/ 2240 w 6827"/>
                  <a:gd name="T29" fmla="*/ 3698 h 6827"/>
                  <a:gd name="T30" fmla="*/ 4587 w 6827"/>
                  <a:gd name="T31" fmla="*/ 3698 h 6827"/>
                  <a:gd name="T32" fmla="*/ 4828 w 6827"/>
                  <a:gd name="T33" fmla="*/ 4157 h 6827"/>
                  <a:gd name="T34" fmla="*/ 4157 w 6827"/>
                  <a:gd name="T35" fmla="*/ 4828 h 6827"/>
                  <a:gd name="T36" fmla="*/ 3413 w 6827"/>
                  <a:gd name="T37" fmla="*/ 4551 h 6827"/>
                  <a:gd name="T38" fmla="*/ 2276 w 6827"/>
                  <a:gd name="T39" fmla="*/ 5689 h 6827"/>
                  <a:gd name="T40" fmla="*/ 3413 w 6827"/>
                  <a:gd name="T41" fmla="*/ 6827 h 6827"/>
                  <a:gd name="T42" fmla="*/ 4551 w 6827"/>
                  <a:gd name="T43" fmla="*/ 5689 h 6827"/>
                  <a:gd name="T44" fmla="*/ 4484 w 6827"/>
                  <a:gd name="T45" fmla="*/ 5305 h 6827"/>
                  <a:gd name="T46" fmla="*/ 5305 w 6827"/>
                  <a:gd name="T47" fmla="*/ 4484 h 6827"/>
                  <a:gd name="T48" fmla="*/ 5689 w 6827"/>
                  <a:gd name="T49" fmla="*/ 4551 h 6827"/>
                  <a:gd name="T50" fmla="*/ 6827 w 6827"/>
                  <a:gd name="T51" fmla="*/ 3413 h 6827"/>
                  <a:gd name="T52" fmla="*/ 5689 w 6827"/>
                  <a:gd name="T53" fmla="*/ 2276 h 6827"/>
                  <a:gd name="T54" fmla="*/ 3413 w 6827"/>
                  <a:gd name="T55" fmla="*/ 569 h 6827"/>
                  <a:gd name="T56" fmla="*/ 3982 w 6827"/>
                  <a:gd name="T57" fmla="*/ 1138 h 6827"/>
                  <a:gd name="T58" fmla="*/ 3413 w 6827"/>
                  <a:gd name="T59" fmla="*/ 1707 h 6827"/>
                  <a:gd name="T60" fmla="*/ 2844 w 6827"/>
                  <a:gd name="T61" fmla="*/ 1138 h 6827"/>
                  <a:gd name="T62" fmla="*/ 3413 w 6827"/>
                  <a:gd name="T63" fmla="*/ 569 h 6827"/>
                  <a:gd name="T64" fmla="*/ 1138 w 6827"/>
                  <a:gd name="T65" fmla="*/ 3982 h 6827"/>
                  <a:gd name="T66" fmla="*/ 569 w 6827"/>
                  <a:gd name="T67" fmla="*/ 3413 h 6827"/>
                  <a:gd name="T68" fmla="*/ 1138 w 6827"/>
                  <a:gd name="T69" fmla="*/ 2844 h 6827"/>
                  <a:gd name="T70" fmla="*/ 1707 w 6827"/>
                  <a:gd name="T71" fmla="*/ 3413 h 6827"/>
                  <a:gd name="T72" fmla="*/ 1138 w 6827"/>
                  <a:gd name="T73" fmla="*/ 3982 h 6827"/>
                  <a:gd name="T74" fmla="*/ 3413 w 6827"/>
                  <a:gd name="T75" fmla="*/ 6258 h 6827"/>
                  <a:gd name="T76" fmla="*/ 2844 w 6827"/>
                  <a:gd name="T77" fmla="*/ 5689 h 6827"/>
                  <a:gd name="T78" fmla="*/ 3413 w 6827"/>
                  <a:gd name="T79" fmla="*/ 5120 h 6827"/>
                  <a:gd name="T80" fmla="*/ 3982 w 6827"/>
                  <a:gd name="T81" fmla="*/ 5689 h 6827"/>
                  <a:gd name="T82" fmla="*/ 3413 w 6827"/>
                  <a:gd name="T83" fmla="*/ 6258 h 6827"/>
                  <a:gd name="T84" fmla="*/ 5689 w 6827"/>
                  <a:gd name="T85" fmla="*/ 3982 h 6827"/>
                  <a:gd name="T86" fmla="*/ 5120 w 6827"/>
                  <a:gd name="T87" fmla="*/ 3413 h 6827"/>
                  <a:gd name="T88" fmla="*/ 5689 w 6827"/>
                  <a:gd name="T89" fmla="*/ 2844 h 6827"/>
                  <a:gd name="T90" fmla="*/ 6258 w 6827"/>
                  <a:gd name="T91" fmla="*/ 3413 h 6827"/>
                  <a:gd name="T92" fmla="*/ 5689 w 6827"/>
                  <a:gd name="T93" fmla="*/ 398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689" y="2276"/>
                    </a:moveTo>
                    <a:cubicBezTo>
                      <a:pt x="5159" y="2276"/>
                      <a:pt x="4713" y="2638"/>
                      <a:pt x="4587" y="3129"/>
                    </a:cubicBezTo>
                    <a:lnTo>
                      <a:pt x="2240" y="3129"/>
                    </a:lnTo>
                    <a:cubicBezTo>
                      <a:pt x="2195" y="2957"/>
                      <a:pt x="2112" y="2801"/>
                      <a:pt x="1999" y="2670"/>
                    </a:cubicBezTo>
                    <a:lnTo>
                      <a:pt x="2670" y="1999"/>
                    </a:lnTo>
                    <a:cubicBezTo>
                      <a:pt x="2869" y="2171"/>
                      <a:pt x="3129" y="2276"/>
                      <a:pt x="3413" y="2276"/>
                    </a:cubicBezTo>
                    <a:cubicBezTo>
                      <a:pt x="4042" y="2276"/>
                      <a:pt x="4551" y="1766"/>
                      <a:pt x="4551" y="1138"/>
                    </a:cubicBezTo>
                    <a:cubicBezTo>
                      <a:pt x="4551" y="509"/>
                      <a:pt x="4042" y="0"/>
                      <a:pt x="3413" y="0"/>
                    </a:cubicBezTo>
                    <a:cubicBezTo>
                      <a:pt x="2785" y="0"/>
                      <a:pt x="2276" y="509"/>
                      <a:pt x="2276" y="1138"/>
                    </a:cubicBezTo>
                    <a:cubicBezTo>
                      <a:pt x="2276" y="1273"/>
                      <a:pt x="2299" y="1402"/>
                      <a:pt x="2342" y="1522"/>
                    </a:cubicBezTo>
                    <a:lnTo>
                      <a:pt x="1522" y="2342"/>
                    </a:lnTo>
                    <a:cubicBezTo>
                      <a:pt x="1402" y="2299"/>
                      <a:pt x="1273" y="2276"/>
                      <a:pt x="1138" y="2276"/>
                    </a:cubicBezTo>
                    <a:cubicBezTo>
                      <a:pt x="509" y="2276"/>
                      <a:pt x="0" y="2785"/>
                      <a:pt x="0" y="3413"/>
                    </a:cubicBezTo>
                    <a:cubicBezTo>
                      <a:pt x="0" y="4042"/>
                      <a:pt x="509" y="4551"/>
                      <a:pt x="1138" y="4551"/>
                    </a:cubicBezTo>
                    <a:cubicBezTo>
                      <a:pt x="1668" y="4551"/>
                      <a:pt x="2113" y="4189"/>
                      <a:pt x="2240" y="3698"/>
                    </a:cubicBezTo>
                    <a:lnTo>
                      <a:pt x="4587" y="3698"/>
                    </a:lnTo>
                    <a:cubicBezTo>
                      <a:pt x="4631" y="3870"/>
                      <a:pt x="4715" y="4026"/>
                      <a:pt x="4828" y="4157"/>
                    </a:cubicBezTo>
                    <a:lnTo>
                      <a:pt x="4157" y="4828"/>
                    </a:lnTo>
                    <a:cubicBezTo>
                      <a:pt x="3957" y="4656"/>
                      <a:pt x="3698" y="4551"/>
                      <a:pt x="3413" y="4551"/>
                    </a:cubicBezTo>
                    <a:cubicBezTo>
                      <a:pt x="2785" y="4551"/>
                      <a:pt x="2276" y="5060"/>
                      <a:pt x="2276" y="5689"/>
                    </a:cubicBezTo>
                    <a:cubicBezTo>
                      <a:pt x="2276" y="6317"/>
                      <a:pt x="2785" y="6827"/>
                      <a:pt x="3413" y="6827"/>
                    </a:cubicBezTo>
                    <a:cubicBezTo>
                      <a:pt x="4042" y="6827"/>
                      <a:pt x="4551" y="6317"/>
                      <a:pt x="4551" y="5689"/>
                    </a:cubicBezTo>
                    <a:cubicBezTo>
                      <a:pt x="4551" y="5554"/>
                      <a:pt x="4527" y="5425"/>
                      <a:pt x="4484" y="5305"/>
                    </a:cubicBezTo>
                    <a:lnTo>
                      <a:pt x="5305" y="4484"/>
                    </a:lnTo>
                    <a:cubicBezTo>
                      <a:pt x="5425" y="4527"/>
                      <a:pt x="5554" y="4551"/>
                      <a:pt x="5689" y="4551"/>
                    </a:cubicBezTo>
                    <a:cubicBezTo>
                      <a:pt x="6317" y="4551"/>
                      <a:pt x="6827" y="4042"/>
                      <a:pt x="6827" y="3413"/>
                    </a:cubicBezTo>
                    <a:cubicBezTo>
                      <a:pt x="6827" y="2785"/>
                      <a:pt x="6317" y="2276"/>
                      <a:pt x="5689" y="2276"/>
                    </a:cubicBezTo>
                    <a:close/>
                    <a:moveTo>
                      <a:pt x="3413" y="569"/>
                    </a:moveTo>
                    <a:cubicBezTo>
                      <a:pt x="3728" y="569"/>
                      <a:pt x="3982" y="824"/>
                      <a:pt x="3982" y="1138"/>
                    </a:cubicBezTo>
                    <a:cubicBezTo>
                      <a:pt x="3982" y="1452"/>
                      <a:pt x="3728" y="1707"/>
                      <a:pt x="3413" y="1707"/>
                    </a:cubicBezTo>
                    <a:cubicBezTo>
                      <a:pt x="3099" y="1707"/>
                      <a:pt x="2844" y="1452"/>
                      <a:pt x="2844" y="1138"/>
                    </a:cubicBezTo>
                    <a:cubicBezTo>
                      <a:pt x="2844" y="824"/>
                      <a:pt x="3099" y="569"/>
                      <a:pt x="3413" y="569"/>
                    </a:cubicBezTo>
                    <a:close/>
                    <a:moveTo>
                      <a:pt x="1138" y="3982"/>
                    </a:moveTo>
                    <a:cubicBezTo>
                      <a:pt x="824" y="3982"/>
                      <a:pt x="569" y="3728"/>
                      <a:pt x="569" y="3413"/>
                    </a:cubicBezTo>
                    <a:cubicBezTo>
                      <a:pt x="569" y="3099"/>
                      <a:pt x="824" y="2844"/>
                      <a:pt x="1138" y="2844"/>
                    </a:cubicBezTo>
                    <a:cubicBezTo>
                      <a:pt x="1452" y="2844"/>
                      <a:pt x="1707" y="3099"/>
                      <a:pt x="1707" y="3413"/>
                    </a:cubicBezTo>
                    <a:cubicBezTo>
                      <a:pt x="1707" y="3728"/>
                      <a:pt x="1452" y="3982"/>
                      <a:pt x="1138" y="3982"/>
                    </a:cubicBezTo>
                    <a:close/>
                    <a:moveTo>
                      <a:pt x="3413" y="6258"/>
                    </a:moveTo>
                    <a:cubicBezTo>
                      <a:pt x="3099" y="6258"/>
                      <a:pt x="2844" y="6003"/>
                      <a:pt x="2844" y="5689"/>
                    </a:cubicBezTo>
                    <a:cubicBezTo>
                      <a:pt x="2844" y="5375"/>
                      <a:pt x="3099" y="5120"/>
                      <a:pt x="3413" y="5120"/>
                    </a:cubicBezTo>
                    <a:cubicBezTo>
                      <a:pt x="3728" y="5120"/>
                      <a:pt x="3982" y="5375"/>
                      <a:pt x="3982" y="5689"/>
                    </a:cubicBezTo>
                    <a:cubicBezTo>
                      <a:pt x="3982" y="6003"/>
                      <a:pt x="3728" y="6258"/>
                      <a:pt x="3413" y="6258"/>
                    </a:cubicBezTo>
                    <a:close/>
                    <a:moveTo>
                      <a:pt x="5689" y="3982"/>
                    </a:moveTo>
                    <a:cubicBezTo>
                      <a:pt x="5375" y="3982"/>
                      <a:pt x="5120" y="3728"/>
                      <a:pt x="5120" y="3413"/>
                    </a:cubicBezTo>
                    <a:cubicBezTo>
                      <a:pt x="5120" y="3099"/>
                      <a:pt x="5375" y="2844"/>
                      <a:pt x="5689" y="2844"/>
                    </a:cubicBezTo>
                    <a:cubicBezTo>
                      <a:pt x="6003" y="2844"/>
                      <a:pt x="6258" y="3099"/>
                      <a:pt x="6258" y="3413"/>
                    </a:cubicBezTo>
                    <a:cubicBezTo>
                      <a:pt x="6258" y="3728"/>
                      <a:pt x="6003" y="3982"/>
                      <a:pt x="5689" y="3982"/>
                    </a:cubicBezTo>
                    <a:close/>
                  </a:path>
                </a:pathLst>
              </a:custGeom>
              <a:solidFill>
                <a:schemeClr val="bg1"/>
              </a:solidFill>
              <a:ln>
                <a:noFill/>
              </a:ln>
            </p:spPr>
          </p:sp>
        </p:grpSp>
        <p:sp>
          <p:nvSpPr>
            <p:cNvPr id="67" name="文本框 66"/>
            <p:cNvSpPr txBox="1"/>
            <p:nvPr/>
          </p:nvSpPr>
          <p:spPr>
            <a:xfrm flipH="1">
              <a:off x="15203" y="4230"/>
              <a:ext cx="2817" cy="628"/>
            </a:xfrm>
            <a:prstGeom prst="rect">
              <a:avLst/>
            </a:prstGeom>
            <a:noFill/>
            <a:ln w="9525">
              <a:noFill/>
              <a:miter/>
            </a:ln>
            <a:effectLst>
              <a:outerShdw sx="999" sy="999" algn="ctr" rotWithShape="0">
                <a:srgbClr val="000000"/>
              </a:outerShdw>
            </a:effectLst>
          </p:spPr>
          <p:txBody>
            <a:bodyPr wrap="square" anchor="t">
              <a:spAutoFit/>
            </a:bodyPr>
            <a:p>
              <a:pPr algn="ctr"/>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方向性原则</a:t>
              </a:r>
              <a:endPar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grpSp>
      <p:sp>
        <p:nvSpPr>
          <p:cNvPr id="68" name="文本框 67"/>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（二）幼儿园课程目标的制定原则</a:t>
            </a:r>
            <a:endParaRPr lang="zh-CN" altLang="en-US" sz="3200">
              <a:solidFill>
                <a:schemeClr val="tx1">
                  <a:lumMod val="85000"/>
                  <a:lumOff val="15000"/>
                </a:schemeClr>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000" fill="hold">
                                          <p:stCondLst>
                                            <p:cond delay="0"/>
                                          </p:stCondLst>
                                        </p:cTn>
                                        <p:tgtEl>
                                          <p:spTgt spid="70"/>
                                        </p:tgtEl>
                                        <p:attrNameLst>
                                          <p:attrName>style.visibility</p:attrName>
                                        </p:attrNameLst>
                                      </p:cBhvr>
                                      <p:to>
                                        <p:strVal val="visible"/>
                                      </p:to>
                                    </p:set>
                                    <p:animEffect transition="in" filter="wipe(left)">
                                      <p:cBhvr>
                                        <p:cTn id="12" dur="10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wipe(left)">
                                      <p:cBhvr>
                                        <p:cTn id="17" dur="500"/>
                                        <p:tgtEl>
                                          <p:spTgt spid="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000" fill="hold">
                                          <p:stCondLst>
                                            <p:cond delay="0"/>
                                          </p:stCondLst>
                                        </p:cTn>
                                        <p:tgtEl>
                                          <p:spTgt spid="73"/>
                                        </p:tgtEl>
                                        <p:attrNameLst>
                                          <p:attrName>style.visibility</p:attrName>
                                        </p:attrNameLst>
                                      </p:cBhvr>
                                      <p:to>
                                        <p:strVal val="visible"/>
                                      </p:to>
                                    </p:set>
                                    <p:animEffect transition="in" filter="wipe(left)">
                                      <p:cBhvr>
                                        <p:cTn id="22" dur="1000"/>
                                        <p:tgtEl>
                                          <p:spTgt spid="7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000" fill="hold">
                                          <p:stCondLst>
                                            <p:cond delay="0"/>
                                          </p:stCondLst>
                                        </p:cTn>
                                        <p:tgtEl>
                                          <p:spTgt spid="74"/>
                                        </p:tgtEl>
                                        <p:attrNameLst>
                                          <p:attrName>style.visibility</p:attrName>
                                        </p:attrNameLst>
                                      </p:cBhvr>
                                      <p:to>
                                        <p:strVal val="visible"/>
                                      </p:to>
                                    </p:set>
                                    <p:animEffect transition="in" filter="wipe(left)">
                                      <p:cBhvr>
                                        <p:cTn id="27"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幼儿园课程目标的价值取向</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（一）行为目标</a:t>
            </a:r>
            <a:endParaRPr lang="zh-CN" altLang="en-US" sz="3200">
              <a:solidFill>
                <a:schemeClr val="tx1">
                  <a:lumMod val="85000"/>
                  <a:lumOff val="15000"/>
                </a:schemeClr>
              </a:solidFill>
              <a:sym typeface="+mn-ea"/>
            </a:endParaRPr>
          </a:p>
        </p:txBody>
      </p:sp>
      <p:graphicFrame>
        <p:nvGraphicFramePr>
          <p:cNvPr id="3" name="表格 2"/>
          <p:cNvGraphicFramePr/>
          <p:nvPr>
            <p:custDataLst>
              <p:tags r:id="rId1"/>
            </p:custDataLst>
          </p:nvPr>
        </p:nvGraphicFramePr>
        <p:xfrm>
          <a:off x="638175" y="934085"/>
          <a:ext cx="10916285" cy="5410200"/>
        </p:xfrm>
        <a:graphic>
          <a:graphicData uri="http://schemas.openxmlformats.org/drawingml/2006/table">
            <a:tbl>
              <a:tblPr firstRow="1" bandRow="1">
                <a:tableStyleId>{5C22544A-7EE6-4342-B048-85BDC9FD1C3A}</a:tableStyleId>
              </a:tblPr>
              <a:tblGrid>
                <a:gridCol w="1666240"/>
                <a:gridCol w="5872480"/>
                <a:gridCol w="3377565"/>
              </a:tblGrid>
              <a:tr h="381000">
                <a:tc>
                  <a:txBody>
                    <a:bodyPr/>
                    <a:p>
                      <a:pPr algn="ctr">
                        <a:buNone/>
                      </a:pPr>
                      <a:r>
                        <a:rPr lang="zh-CN" altLang="en-US"/>
                        <a:t>代表人物</a:t>
                      </a:r>
                      <a:endParaRPr lang="zh-CN" altLang="en-US"/>
                    </a:p>
                  </a:txBody>
                  <a:tcPr anchor="ctr" anchorCtr="0">
                    <a:solidFill>
                      <a:srgbClr val="56C0C1"/>
                    </a:solidFill>
                  </a:tcPr>
                </a:tc>
                <a:tc>
                  <a:txBody>
                    <a:bodyPr/>
                    <a:p>
                      <a:pPr algn="ctr">
                        <a:buNone/>
                      </a:pPr>
                      <a:r>
                        <a:rPr lang="zh-CN" altLang="en-US"/>
                        <a:t>内容</a:t>
                      </a:r>
                      <a:endParaRPr lang="zh-CN" altLang="en-US"/>
                    </a:p>
                  </a:txBody>
                  <a:tcPr anchor="ctr" anchorCtr="0">
                    <a:solidFill>
                      <a:srgbClr val="56C0C1"/>
                    </a:solidFill>
                  </a:tcPr>
                </a:tc>
                <a:tc>
                  <a:txBody>
                    <a:bodyPr/>
                    <a:p>
                      <a:pPr algn="ctr">
                        <a:buNone/>
                      </a:pPr>
                      <a:r>
                        <a:rPr lang="zh-CN" altLang="en-US"/>
                        <a:t>影响</a:t>
                      </a:r>
                      <a:endParaRPr lang="zh-CN" altLang="en-US"/>
                    </a:p>
                  </a:txBody>
                  <a:tcPr anchor="ctr" anchorCtr="0">
                    <a:solidFill>
                      <a:srgbClr val="56C0C1"/>
                    </a:solidFill>
                  </a:tcPr>
                </a:tc>
              </a:tr>
              <a:tr h="396000">
                <a:tc>
                  <a:txBody>
                    <a:bodyPr/>
                    <a:p>
                      <a:pPr algn="ctr">
                        <a:buNone/>
                      </a:pPr>
                      <a:r>
                        <a:rPr lang="zh-CN" altLang="en-US"/>
                        <a:t>博比特</a:t>
                      </a:r>
                      <a:endParaRPr lang="zh-CN" altLang="en-US"/>
                    </a:p>
                  </a:txBody>
                  <a:tcPr anchor="ctr" anchorCtr="0">
                    <a:solidFill>
                      <a:srgbClr val="D8ECED"/>
                    </a:solidFill>
                  </a:tcPr>
                </a:tc>
                <a:tc>
                  <a:txBody>
                    <a:bodyPr/>
                    <a:p>
                      <a:pPr indent="457200" algn="l" fontAlgn="auto">
                        <a:buNone/>
                      </a:pPr>
                      <a:r>
                        <a:rPr lang="zh-CN" altLang="en-US"/>
                        <a:t>在1918年出版的《课程》中提出了</a:t>
                      </a:r>
                      <a:r>
                        <a:rPr lang="zh-CN" altLang="en-US" b="1">
                          <a:solidFill>
                            <a:srgbClr val="FF0000"/>
                          </a:solidFill>
                        </a:rPr>
                        <a:t>课程科学化</a:t>
                      </a:r>
                      <a:r>
                        <a:rPr lang="zh-CN" altLang="en-US"/>
                        <a:t>的问题，认为课程目标必须科学化、标准化。在1924年出版的《怎样编制课程》一书中，曾用“</a:t>
                      </a:r>
                      <a:r>
                        <a:rPr lang="zh-CN" altLang="en-US" b="1">
                          <a:solidFill>
                            <a:srgbClr val="FF0000"/>
                          </a:solidFill>
                        </a:rPr>
                        <a:t>活动分析法</a:t>
                      </a:r>
                      <a:r>
                        <a:rPr lang="zh-CN" altLang="en-US"/>
                        <a:t>”对人类经验和职业进行了系统分析，由此提出了10个领域中的800多个目标。</a:t>
                      </a:r>
                      <a:endParaRPr lang="zh-CN" altLang="en-US"/>
                    </a:p>
                  </a:txBody>
                  <a:tcPr anchor="ctr" anchorCtr="0">
                    <a:solidFill>
                      <a:srgbClr val="D8ECED"/>
                    </a:solidFill>
                  </a:tcPr>
                </a:tc>
                <a:tc>
                  <a:txBody>
                    <a:bodyPr/>
                    <a:p>
                      <a:pPr algn="ctr">
                        <a:buNone/>
                      </a:pPr>
                      <a:r>
                        <a:rPr lang="zh-CN" altLang="en-US" sz="1800">
                          <a:sym typeface="+mn-ea"/>
                        </a:rPr>
                        <a:t>为行为目标在课程领域的确立奠定了最初的基础</a:t>
                      </a:r>
                      <a:endParaRPr lang="zh-CN" altLang="en-US"/>
                    </a:p>
                  </a:txBody>
                  <a:tcPr anchor="ctr" anchorCtr="0">
                    <a:solidFill>
                      <a:srgbClr val="D8ECED"/>
                    </a:solidFill>
                  </a:tcPr>
                </a:tc>
              </a:tr>
              <a:tr h="396000">
                <a:tc>
                  <a:txBody>
                    <a:bodyPr/>
                    <a:p>
                      <a:pPr algn="ctr">
                        <a:buNone/>
                      </a:pPr>
                      <a:r>
                        <a:rPr lang="zh-CN" altLang="en-US"/>
                        <a:t>泰勒</a:t>
                      </a:r>
                      <a:endParaRPr lang="zh-CN" altLang="en-US"/>
                    </a:p>
                  </a:txBody>
                  <a:tcPr anchor="ctr" anchorCtr="0">
                    <a:solidFill>
                      <a:srgbClr val="E8F1F2"/>
                    </a:solidFill>
                  </a:tcPr>
                </a:tc>
                <a:tc>
                  <a:txBody>
                    <a:bodyPr/>
                    <a:p>
                      <a:pPr indent="457200" algn="l" fontAlgn="auto">
                        <a:buNone/>
                      </a:pPr>
                      <a:r>
                        <a:rPr lang="zh-CN" altLang="en-US"/>
                        <a:t>克服了博比特等人把课程目标无限具体化的倾向，主张在课程目标的概括化与具体化之间找到一个“</a:t>
                      </a:r>
                      <a:r>
                        <a:rPr lang="zh-CN" altLang="en-US" b="1">
                          <a:solidFill>
                            <a:srgbClr val="FF0000"/>
                          </a:solidFill>
                        </a:rPr>
                        <a:t>度</a:t>
                      </a:r>
                      <a:r>
                        <a:rPr lang="zh-CN" altLang="en-US"/>
                        <a:t>”，“倾向于把目标看作是形成的一般反应模式，而不是要学习的非常具体的习惯”。课程应关注儿童学会</a:t>
                      </a:r>
                      <a:r>
                        <a:rPr lang="zh-CN" altLang="en-US" b="1">
                          <a:solidFill>
                            <a:srgbClr val="FF0000"/>
                          </a:solidFill>
                        </a:rPr>
                        <a:t>一般的行为方式</a:t>
                      </a:r>
                      <a:r>
                        <a:rPr lang="zh-CN" altLang="en-US"/>
                        <a:t>，“目标应该是清楚的，但不一定是具体的”。</a:t>
                      </a:r>
                      <a:endParaRPr lang="zh-CN" altLang="en-US"/>
                    </a:p>
                  </a:txBody>
                  <a:tcPr anchor="ctr" anchorCtr="0">
                    <a:solidFill>
                      <a:srgbClr val="E8F1F2"/>
                    </a:solidFill>
                  </a:tcPr>
                </a:tc>
                <a:tc>
                  <a:txBody>
                    <a:bodyPr/>
                    <a:p>
                      <a:pPr algn="ctr">
                        <a:buNone/>
                      </a:pPr>
                      <a:r>
                        <a:rPr lang="zh-CN" altLang="en-US"/>
                        <a:t>对行为目标的健康发展打下了坚实的基础</a:t>
                      </a:r>
                      <a:endParaRPr lang="zh-CN" altLang="en-US"/>
                    </a:p>
                  </a:txBody>
                  <a:tcPr anchor="ctr" anchorCtr="0">
                    <a:solidFill>
                      <a:srgbClr val="E8F1F2"/>
                    </a:solidFill>
                  </a:tcPr>
                </a:tc>
              </a:tr>
              <a:tr h="914400">
                <a:tc>
                  <a:txBody>
                    <a:bodyPr/>
                    <a:p>
                      <a:pPr algn="ctr">
                        <a:buNone/>
                      </a:pPr>
                      <a:r>
                        <a:rPr lang="zh-CN" altLang="en-US"/>
                        <a:t>布鲁姆</a:t>
                      </a:r>
                      <a:endParaRPr lang="zh-CN" altLang="en-US"/>
                    </a:p>
                  </a:txBody>
                  <a:tcPr anchor="ctr" anchorCtr="0">
                    <a:solidFill>
                      <a:srgbClr val="D8ECED"/>
                    </a:solidFill>
                  </a:tcPr>
                </a:tc>
                <a:tc>
                  <a:txBody>
                    <a:bodyPr/>
                    <a:p>
                      <a:pPr indent="457200" algn="l" fontAlgn="auto">
                        <a:buNone/>
                      </a:pPr>
                      <a:r>
                        <a:rPr lang="zh-CN" altLang="en-US"/>
                        <a:t>发展了泰勒的行为目标的理念，借用生物学中“分类学”的概念，在教育领域建立了“</a:t>
                      </a:r>
                      <a:r>
                        <a:rPr lang="zh-CN" altLang="en-US" b="1">
                          <a:solidFill>
                            <a:srgbClr val="FF0000"/>
                          </a:solidFill>
                        </a:rPr>
                        <a:t>教育目标分类学</a:t>
                      </a:r>
                      <a:r>
                        <a:rPr lang="zh-CN" altLang="en-US"/>
                        <a:t>”。</a:t>
                      </a:r>
                      <a:endParaRPr lang="zh-CN" altLang="en-US"/>
                    </a:p>
                  </a:txBody>
                  <a:tcPr anchor="ctr" anchorCtr="0">
                    <a:solidFill>
                      <a:srgbClr val="D8ECED"/>
                    </a:solidFill>
                  </a:tcPr>
                </a:tc>
                <a:tc>
                  <a:txBody>
                    <a:bodyPr/>
                    <a:p>
                      <a:pPr algn="ctr">
                        <a:buNone/>
                      </a:pPr>
                      <a:r>
                        <a:rPr lang="zh-CN" altLang="en-US" sz="1800">
                          <a:sym typeface="+mn-ea"/>
                        </a:rPr>
                        <a:t>把行为目标发展到了新的阶段</a:t>
                      </a:r>
                      <a:endParaRPr lang="zh-CN" altLang="en-US"/>
                    </a:p>
                  </a:txBody>
                  <a:tcPr anchor="ctr" anchorCtr="0">
                    <a:solidFill>
                      <a:srgbClr val="D8ECED"/>
                    </a:solidFill>
                  </a:tcPr>
                </a:tc>
              </a:tr>
              <a:tr h="396000">
                <a:tc>
                  <a:txBody>
                    <a:bodyPr/>
                    <a:p>
                      <a:pPr algn="ctr">
                        <a:buNone/>
                      </a:pPr>
                      <a:r>
                        <a:rPr lang="zh-CN" altLang="en-US"/>
                        <a:t>梅杰与波法姆</a:t>
                      </a:r>
                      <a:endParaRPr lang="zh-CN" altLang="en-US"/>
                    </a:p>
                  </a:txBody>
                  <a:tcPr anchor="ctr" anchorCtr="0">
                    <a:solidFill>
                      <a:srgbClr val="E8F1F2"/>
                    </a:solidFill>
                  </a:tcPr>
                </a:tc>
                <a:tc>
                  <a:txBody>
                    <a:bodyPr/>
                    <a:p>
                      <a:pPr indent="457200" algn="l" fontAlgn="auto">
                        <a:buNone/>
                      </a:pPr>
                      <a:r>
                        <a:rPr lang="zh-CN" altLang="en-US"/>
                        <a:t>总结并发展了前人的行为目标理念，领导发动了“</a:t>
                      </a:r>
                      <a:r>
                        <a:rPr lang="zh-CN" altLang="en-US" b="1">
                          <a:solidFill>
                            <a:srgbClr val="FF0000"/>
                          </a:solidFill>
                        </a:rPr>
                        <a:t>行为目标运动</a:t>
                      </a:r>
                      <a:r>
                        <a:rPr lang="zh-CN" altLang="en-US"/>
                        <a:t>”。一个行为目标必须描述:①表现学习者达到目标的行为；②学习者达到目标时所面对的条件；③可接受的最低的熟练水平。</a:t>
                      </a:r>
                      <a:endParaRPr lang="zh-CN" altLang="en-US"/>
                    </a:p>
                  </a:txBody>
                  <a:tcPr anchor="ctr" anchorCtr="0">
                    <a:solidFill>
                      <a:srgbClr val="E8F1F2"/>
                    </a:solidFill>
                  </a:tcPr>
                </a:tc>
                <a:tc>
                  <a:txBody>
                    <a:bodyPr/>
                    <a:p>
                      <a:pPr algn="ctr">
                        <a:buNone/>
                      </a:pPr>
                      <a:r>
                        <a:rPr lang="zh-CN" altLang="en-US"/>
                        <a:t>把行为目标取向的发展推到了顶峰</a:t>
                      </a:r>
                      <a:endParaRPr lang="zh-CN" altLang="en-US"/>
                    </a:p>
                  </a:txBody>
                  <a:tcPr anchor="ctr" anchorCtr="0">
                    <a:solidFill>
                      <a:srgbClr val="E8F1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（一）行为目标</a:t>
            </a:r>
            <a:endParaRPr lang="zh-CN" altLang="en-US" sz="3200">
              <a:solidFill>
                <a:schemeClr val="tx1">
                  <a:lumMod val="85000"/>
                  <a:lumOff val="15000"/>
                </a:schemeClr>
              </a:solidFill>
              <a:sym typeface="+mn-ea"/>
            </a:endParaRPr>
          </a:p>
        </p:txBody>
      </p:sp>
      <p:grpSp>
        <p:nvGrpSpPr>
          <p:cNvPr id="35" name="组合 34"/>
          <p:cNvGrpSpPr/>
          <p:nvPr/>
        </p:nvGrpSpPr>
        <p:grpSpPr>
          <a:xfrm>
            <a:off x="1296670" y="1370965"/>
            <a:ext cx="9706610" cy="4500880"/>
            <a:chOff x="2042" y="2159"/>
            <a:chExt cx="15286" cy="7088"/>
          </a:xfrm>
        </p:grpSpPr>
        <p:grpSp>
          <p:nvGrpSpPr>
            <p:cNvPr id="32" name="组合 31"/>
            <p:cNvGrpSpPr/>
            <p:nvPr/>
          </p:nvGrpSpPr>
          <p:grpSpPr>
            <a:xfrm>
              <a:off x="2042" y="2159"/>
              <a:ext cx="15287" cy="7089"/>
              <a:chOff x="3281" y="2353"/>
              <a:chExt cx="14923" cy="7089"/>
            </a:xfrm>
          </p:grpSpPr>
          <p:grpSp>
            <p:nvGrpSpPr>
              <p:cNvPr id="22" name="组合 21"/>
              <p:cNvGrpSpPr/>
              <p:nvPr/>
            </p:nvGrpSpPr>
            <p:grpSpPr>
              <a:xfrm>
                <a:off x="3281" y="2353"/>
                <a:ext cx="12054" cy="4622"/>
                <a:chOff x="3175" y="3033"/>
                <a:chExt cx="12054" cy="4622"/>
              </a:xfrm>
            </p:grpSpPr>
            <p:sp>
              <p:nvSpPr>
                <p:cNvPr id="12" name="文本框 11"/>
                <p:cNvSpPr txBox="1"/>
                <p:nvPr/>
              </p:nvSpPr>
              <p:spPr>
                <a:xfrm>
                  <a:off x="3175" y="5065"/>
                  <a:ext cx="1748" cy="580"/>
                </a:xfrm>
                <a:prstGeom prst="rect">
                  <a:avLst/>
                </a:prstGeom>
                <a:noFill/>
              </p:spPr>
              <p:txBody>
                <a:bodyPr wrap="square" rtlCol="0">
                  <a:spAutoFit/>
                </a:bodyPr>
                <a:p>
                  <a:r>
                    <a:rPr lang="zh-CN" altLang="en-US"/>
                    <a:t>行为目标 </a:t>
                  </a:r>
                  <a:endParaRPr lang="zh-CN" altLang="en-US"/>
                </a:p>
              </p:txBody>
            </p:sp>
            <p:sp>
              <p:nvSpPr>
                <p:cNvPr id="13" name="左大括号 12"/>
                <p:cNvSpPr/>
                <p:nvPr/>
              </p:nvSpPr>
              <p:spPr>
                <a:xfrm>
                  <a:off x="5015" y="3349"/>
                  <a:ext cx="456" cy="4031"/>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 name="文本框 1"/>
                <p:cNvSpPr txBox="1"/>
                <p:nvPr/>
              </p:nvSpPr>
              <p:spPr>
                <a:xfrm>
                  <a:off x="5605" y="3033"/>
                  <a:ext cx="9624" cy="1016"/>
                </a:xfrm>
                <a:prstGeom prst="rect">
                  <a:avLst/>
                </a:prstGeom>
                <a:noFill/>
              </p:spPr>
              <p:txBody>
                <a:bodyPr wrap="square" rtlCol="0">
                  <a:spAutoFit/>
                </a:bodyPr>
                <a:p>
                  <a:r>
                    <a:rPr lang="zh-CN" altLang="en-US" b="1"/>
                    <a:t>含义</a:t>
                  </a:r>
                  <a:r>
                    <a:rPr lang="zh-CN" altLang="en-US"/>
                    <a:t>：是以儿童具体的、可被观察的行为表述的课程目标，它指向的是实施课程以后在儿童身上所发生的行为变化。</a:t>
                  </a:r>
                  <a:endParaRPr lang="zh-CN" altLang="en-US"/>
                </a:p>
              </p:txBody>
            </p:sp>
            <p:sp>
              <p:nvSpPr>
                <p:cNvPr id="5" name="文本框 4"/>
                <p:cNvSpPr txBox="1"/>
                <p:nvPr/>
              </p:nvSpPr>
              <p:spPr>
                <a:xfrm>
                  <a:off x="5605" y="7075"/>
                  <a:ext cx="1264" cy="580"/>
                </a:xfrm>
                <a:prstGeom prst="rect">
                  <a:avLst/>
                </a:prstGeom>
                <a:noFill/>
              </p:spPr>
              <p:txBody>
                <a:bodyPr wrap="square" rtlCol="0">
                  <a:spAutoFit/>
                </a:bodyPr>
                <a:p>
                  <a:r>
                    <a:rPr lang="zh-CN" altLang="en-US" b="1"/>
                    <a:t>评价</a:t>
                  </a:r>
                  <a:endParaRPr lang="zh-CN" altLang="en-US" b="1"/>
                </a:p>
              </p:txBody>
            </p:sp>
          </p:grpSp>
          <p:sp>
            <p:nvSpPr>
              <p:cNvPr id="4" name="文本框 3"/>
              <p:cNvSpPr txBox="1"/>
              <p:nvPr/>
            </p:nvSpPr>
            <p:spPr>
              <a:xfrm>
                <a:off x="5711" y="3571"/>
                <a:ext cx="9624" cy="580"/>
              </a:xfrm>
              <a:prstGeom prst="rect">
                <a:avLst/>
              </a:prstGeom>
              <a:noFill/>
            </p:spPr>
            <p:txBody>
              <a:bodyPr wrap="square" rtlCol="0">
                <a:spAutoFit/>
              </a:bodyPr>
              <a:p>
                <a:r>
                  <a:rPr lang="zh-CN" altLang="en-US" b="1"/>
                  <a:t>特点</a:t>
                </a:r>
                <a:r>
                  <a:rPr lang="zh-CN" altLang="en-US"/>
                  <a:t>：客观性、可操作性</a:t>
                </a:r>
                <a:endParaRPr lang="zh-CN" altLang="en-US"/>
              </a:p>
            </p:txBody>
          </p:sp>
          <p:sp>
            <p:nvSpPr>
              <p:cNvPr id="3" name="左大括号 2"/>
              <p:cNvSpPr/>
              <p:nvPr/>
            </p:nvSpPr>
            <p:spPr>
              <a:xfrm>
                <a:off x="6869" y="5106"/>
                <a:ext cx="531" cy="3209"/>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7" name="文本框 6"/>
              <p:cNvSpPr txBox="1"/>
              <p:nvPr/>
            </p:nvSpPr>
            <p:spPr>
              <a:xfrm>
                <a:off x="7531" y="4848"/>
                <a:ext cx="1182" cy="580"/>
              </a:xfrm>
              <a:prstGeom prst="rect">
                <a:avLst/>
              </a:prstGeom>
              <a:noFill/>
            </p:spPr>
            <p:txBody>
              <a:bodyPr wrap="square" rtlCol="0">
                <a:spAutoFit/>
              </a:bodyPr>
              <a:p>
                <a:r>
                  <a:rPr lang="zh-CN" altLang="en-US"/>
                  <a:t>优点</a:t>
                </a:r>
                <a:endParaRPr lang="zh-CN" altLang="en-US"/>
              </a:p>
            </p:txBody>
          </p:sp>
          <p:sp>
            <p:nvSpPr>
              <p:cNvPr id="8" name="文本框 7"/>
              <p:cNvSpPr txBox="1"/>
              <p:nvPr/>
            </p:nvSpPr>
            <p:spPr>
              <a:xfrm>
                <a:off x="8948" y="4214"/>
                <a:ext cx="9256" cy="2761"/>
              </a:xfrm>
              <a:prstGeom prst="rect">
                <a:avLst/>
              </a:prstGeom>
              <a:noFill/>
            </p:spPr>
            <p:txBody>
              <a:bodyPr wrap="square" rtlCol="0">
                <a:spAutoFit/>
              </a:bodyPr>
              <a:p>
                <a:r>
                  <a:rPr lang="en-US" altLang="zh-CN"/>
                  <a:t>1.</a:t>
                </a:r>
                <a:r>
                  <a:rPr lang="zh-CN" altLang="en-US"/>
                  <a:t>教师</a:t>
                </a:r>
                <a:r>
                  <a:rPr lang="zh-CN" altLang="en-US" b="1">
                    <a:solidFill>
                      <a:srgbClr val="FF0000"/>
                    </a:solidFill>
                  </a:rPr>
                  <a:t>容易掌握</a:t>
                </a:r>
                <a:r>
                  <a:rPr lang="zh-CN" altLang="en-US"/>
                  <a:t>也</a:t>
                </a:r>
                <a:r>
                  <a:rPr lang="zh-CN" altLang="en-US" b="1">
                    <a:solidFill>
                      <a:srgbClr val="FF0000"/>
                    </a:solidFill>
                  </a:rPr>
                  <a:t>容易实施</a:t>
                </a:r>
                <a:r>
                  <a:rPr lang="zh-CN" altLang="en-US"/>
                  <a:t>，可以让教师有计划、有目的的引导幼儿发展。</a:t>
                </a:r>
                <a:endParaRPr lang="zh-CN" altLang="en-US"/>
              </a:p>
              <a:p>
                <a:r>
                  <a:rPr lang="en-US" altLang="zh-CN"/>
                  <a:t>2.</a:t>
                </a:r>
                <a:r>
                  <a:rPr lang="zh-CN" altLang="en-US"/>
                  <a:t>行为目标将儿童应达到的可见行为作为课程是否获得预期效果的标准，强调的是课程目标的精确性、具体性和可操作性，便于陈述，也很</a:t>
                </a:r>
                <a:r>
                  <a:rPr lang="zh-CN" altLang="en-US" b="1">
                    <a:solidFill>
                      <a:srgbClr val="FF0000"/>
                    </a:solidFill>
                  </a:rPr>
                  <a:t>容易判断目标是否达成</a:t>
                </a:r>
                <a:r>
                  <a:rPr lang="zh-CN" altLang="en-US"/>
                  <a:t>，有利于教师、儿童明确努力的方向。</a:t>
                </a:r>
                <a:endParaRPr lang="zh-CN" altLang="en-US"/>
              </a:p>
            </p:txBody>
          </p:sp>
          <p:sp>
            <p:nvSpPr>
              <p:cNvPr id="9" name="文本框 8"/>
              <p:cNvSpPr txBox="1"/>
              <p:nvPr/>
            </p:nvSpPr>
            <p:spPr>
              <a:xfrm>
                <a:off x="7402" y="7988"/>
                <a:ext cx="1440" cy="580"/>
              </a:xfrm>
              <a:prstGeom prst="rect">
                <a:avLst/>
              </a:prstGeom>
              <a:noFill/>
            </p:spPr>
            <p:txBody>
              <a:bodyPr wrap="square" rtlCol="0">
                <a:spAutoFit/>
              </a:bodyPr>
              <a:p>
                <a:r>
                  <a:rPr lang="zh-CN" altLang="en-US"/>
                  <a:t>局限性</a:t>
                </a:r>
                <a:endParaRPr lang="zh-CN" altLang="en-US"/>
              </a:p>
            </p:txBody>
          </p:sp>
          <p:sp>
            <p:nvSpPr>
              <p:cNvPr id="10" name="文本框 9"/>
              <p:cNvSpPr txBox="1"/>
              <p:nvPr/>
            </p:nvSpPr>
            <p:spPr>
              <a:xfrm>
                <a:off x="8949" y="7554"/>
                <a:ext cx="9255" cy="1888"/>
              </a:xfrm>
              <a:prstGeom prst="rect">
                <a:avLst/>
              </a:prstGeom>
              <a:noFill/>
            </p:spPr>
            <p:txBody>
              <a:bodyPr wrap="square" rtlCol="0">
                <a:spAutoFit/>
              </a:bodyPr>
              <a:p>
                <a:r>
                  <a:rPr lang="en-US" altLang="zh-CN"/>
                  <a:t>1.</a:t>
                </a:r>
                <a:r>
                  <a:rPr lang="zh-CN" altLang="en-US"/>
                  <a:t>只能对一些简单知识技能的训练进行一定程度的分解和具体化，人的</a:t>
                </a:r>
                <a:r>
                  <a:rPr lang="zh-CN" altLang="en-US" b="1">
                    <a:solidFill>
                      <a:srgbClr val="FF0000"/>
                    </a:solidFill>
                  </a:rPr>
                  <a:t>高级心理能力</a:t>
                </a:r>
                <a:r>
                  <a:rPr lang="zh-CN" altLang="en-US"/>
                  <a:t>很难用外显的行为加以衡量。</a:t>
                </a:r>
                <a:endParaRPr lang="zh-CN" altLang="en-US"/>
              </a:p>
              <a:p>
                <a:r>
                  <a:rPr lang="en-US" altLang="zh-CN"/>
                  <a:t>2.</a:t>
                </a:r>
                <a:r>
                  <a:rPr lang="en-US" altLang="zh-CN" b="1">
                    <a:solidFill>
                      <a:srgbClr val="FF0000"/>
                    </a:solidFill>
                  </a:rPr>
                  <a:t>过于</a:t>
                </a:r>
                <a:r>
                  <a:rPr lang="en-US" altLang="zh-CN"/>
                  <a:t>规定了课程的流程与方向，使得教师</a:t>
                </a:r>
                <a:r>
                  <a:rPr lang="en-US" altLang="zh-CN" b="1">
                    <a:solidFill>
                      <a:srgbClr val="FF0000"/>
                    </a:solidFill>
                  </a:rPr>
                  <a:t>很难</a:t>
                </a:r>
                <a:r>
                  <a:rPr lang="en-US" altLang="zh-CN"/>
                  <a:t>发现除了目标之外的幼儿的有意义的发展。</a:t>
                </a:r>
                <a:endParaRPr lang="en-US" altLang="zh-CN"/>
              </a:p>
            </p:txBody>
          </p:sp>
        </p:grpSp>
        <p:sp>
          <p:nvSpPr>
            <p:cNvPr id="33" name="左大括号 32"/>
            <p:cNvSpPr/>
            <p:nvPr/>
          </p:nvSpPr>
          <p:spPr>
            <a:xfrm>
              <a:off x="7602" y="7518"/>
              <a:ext cx="143" cy="1133"/>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4" name="左大括号 33"/>
            <p:cNvSpPr/>
            <p:nvPr/>
          </p:nvSpPr>
          <p:spPr>
            <a:xfrm>
              <a:off x="7607" y="4191"/>
              <a:ext cx="140" cy="1233"/>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pic>
        <p:nvPicPr>
          <p:cNvPr id="36" name="图片 35"/>
          <p:cNvPicPr>
            <a:picLocks noChangeAspect="1"/>
          </p:cNvPicPr>
          <p:nvPr/>
        </p:nvPicPr>
        <p:blipFill>
          <a:blip r:embed="rId1"/>
          <a:stretch>
            <a:fillRect/>
          </a:stretch>
        </p:blipFill>
        <p:spPr>
          <a:xfrm>
            <a:off x="257810" y="4210050"/>
            <a:ext cx="2221865" cy="2330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（一）行为目标</a:t>
            </a:r>
            <a:endParaRPr lang="en-US" altLang="zh-CN" sz="3200">
              <a:solidFill>
                <a:schemeClr val="tx1">
                  <a:lumMod val="85000"/>
                  <a:lumOff val="15000"/>
                </a:schemeClr>
              </a:solidFill>
              <a:sym typeface="+mn-ea"/>
            </a:endParaRPr>
          </a:p>
        </p:txBody>
      </p:sp>
      <p:sp>
        <p:nvSpPr>
          <p:cNvPr id="8" name="文本框 7"/>
          <p:cNvSpPr txBox="1"/>
          <p:nvPr/>
        </p:nvSpPr>
        <p:spPr>
          <a:xfrm>
            <a:off x="681355" y="1061720"/>
            <a:ext cx="9937115" cy="460375"/>
          </a:xfrm>
          <a:prstGeom prst="rect">
            <a:avLst/>
          </a:prstGeom>
          <a:noFill/>
        </p:spPr>
        <p:txBody>
          <a:bodyPr wrap="square" rtlCol="0">
            <a:spAutoFit/>
          </a:bodyPr>
          <a:p>
            <a:pPr marL="342900" indent="-342900">
              <a:buFont typeface="Arial" panose="020B0604020202020204" pitchFamily="34" charset="0"/>
              <a:buChar char="•"/>
            </a:pPr>
            <a:r>
              <a:rPr lang="zh-CN" altLang="en-US" sz="2400" b="1"/>
              <a:t>行为目标在幼儿园课程中的应用</a:t>
            </a:r>
            <a:endParaRPr lang="zh-CN" altLang="en-US" sz="2400" b="1"/>
          </a:p>
        </p:txBody>
      </p:sp>
      <p:sp>
        <p:nvSpPr>
          <p:cNvPr id="2" name="矩形 1"/>
          <p:cNvSpPr/>
          <p:nvPr/>
        </p:nvSpPr>
        <p:spPr>
          <a:xfrm>
            <a:off x="3825875" y="2423160"/>
            <a:ext cx="4544695" cy="492125"/>
          </a:xfrm>
          <a:prstGeom prst="rect">
            <a:avLst/>
          </a:prstGeom>
          <a:noFill/>
          <a:ln w="28575">
            <a:solidFill>
              <a:srgbClr val="56C0C1"/>
            </a:solidFill>
          </a:ln>
          <a:extLst>
            <a:ext uri="{909E8E84-426E-40DD-AFC4-6F175D3DCCD1}">
              <a14:hiddenFill xmlns:a14="http://schemas.microsoft.com/office/drawing/2010/main">
                <a:solidFill>
                  <a:srgbClr val="D8ECE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将课程划分成为若干个领域(或学科)</a:t>
            </a:r>
            <a:endParaRPr lang="zh-CN" altLang="en-US">
              <a:solidFill>
                <a:schemeClr val="tx1"/>
              </a:solidFill>
            </a:endParaRPr>
          </a:p>
        </p:txBody>
      </p:sp>
      <p:sp>
        <p:nvSpPr>
          <p:cNvPr id="3" name="矩形 2"/>
          <p:cNvSpPr/>
          <p:nvPr/>
        </p:nvSpPr>
        <p:spPr>
          <a:xfrm>
            <a:off x="3698240" y="3350260"/>
            <a:ext cx="4799330" cy="492125"/>
          </a:xfrm>
          <a:prstGeom prst="rect">
            <a:avLst/>
          </a:prstGeom>
          <a:noFill/>
          <a:ln w="28575">
            <a:solidFill>
              <a:srgbClr val="56C0C1"/>
            </a:solidFill>
          </a:ln>
          <a:extLst>
            <a:ext uri="{909E8E84-426E-40DD-AFC4-6F175D3DCCD1}">
              <a14:hiddenFill xmlns:a14="http://schemas.microsoft.com/office/drawing/2010/main">
                <a:solidFill>
                  <a:srgbClr val="D8ECE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将每一个领域(或学科)逐级划分成若干个方面</a:t>
            </a:r>
            <a:endParaRPr lang="zh-CN" altLang="en-US">
              <a:solidFill>
                <a:schemeClr val="tx1"/>
              </a:solidFill>
            </a:endParaRPr>
          </a:p>
        </p:txBody>
      </p:sp>
      <p:sp>
        <p:nvSpPr>
          <p:cNvPr id="5" name="矩形 4"/>
          <p:cNvSpPr/>
          <p:nvPr/>
        </p:nvSpPr>
        <p:spPr>
          <a:xfrm>
            <a:off x="3147060" y="4234815"/>
            <a:ext cx="5901055" cy="492125"/>
          </a:xfrm>
          <a:prstGeom prst="rect">
            <a:avLst/>
          </a:prstGeom>
          <a:noFill/>
          <a:ln w="28575">
            <a:solidFill>
              <a:srgbClr val="56C0C1"/>
            </a:solidFill>
          </a:ln>
          <a:extLst>
            <a:ext uri="{909E8E84-426E-40DD-AFC4-6F175D3DCCD1}">
              <a14:hiddenFill xmlns:a14="http://schemas.microsoft.com/office/drawing/2010/main">
                <a:solidFill>
                  <a:srgbClr val="D8ECE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每一个方面再逐级地罗列出详细的、可操作的行为目标</a:t>
            </a:r>
            <a:endParaRPr lang="zh-CN" altLang="en-US">
              <a:solidFill>
                <a:schemeClr val="tx1"/>
              </a:solidFill>
            </a:endParaRPr>
          </a:p>
        </p:txBody>
      </p:sp>
      <p:sp>
        <p:nvSpPr>
          <p:cNvPr id="7" name="矩形 6"/>
          <p:cNvSpPr/>
          <p:nvPr/>
        </p:nvSpPr>
        <p:spPr>
          <a:xfrm>
            <a:off x="3825240" y="1522095"/>
            <a:ext cx="4544695" cy="492125"/>
          </a:xfrm>
          <a:prstGeom prst="rect">
            <a:avLst/>
          </a:prstGeom>
          <a:noFill/>
          <a:ln w="28575">
            <a:solidFill>
              <a:srgbClr val="56C0C1"/>
            </a:solidFill>
          </a:ln>
          <a:extLst>
            <a:ext uri="{909E8E84-426E-40DD-AFC4-6F175D3DCCD1}">
              <a14:hiddenFill xmlns:a14="http://schemas.microsoft.com/office/drawing/2010/main">
                <a:solidFill>
                  <a:srgbClr val="D8ECED"/>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根据自己对于儿童发展和学习的理解</a:t>
            </a:r>
            <a:endParaRPr lang="zh-CN" altLang="en-US">
              <a:solidFill>
                <a:schemeClr val="tx1"/>
              </a:solidFill>
            </a:endParaRPr>
          </a:p>
        </p:txBody>
      </p:sp>
      <p:sp>
        <p:nvSpPr>
          <p:cNvPr id="9" name="下箭头 8"/>
          <p:cNvSpPr/>
          <p:nvPr/>
        </p:nvSpPr>
        <p:spPr>
          <a:xfrm>
            <a:off x="6058535" y="2082165"/>
            <a:ext cx="146050" cy="273685"/>
          </a:xfrm>
          <a:prstGeom prst="down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下箭头 9"/>
          <p:cNvSpPr/>
          <p:nvPr/>
        </p:nvSpPr>
        <p:spPr>
          <a:xfrm>
            <a:off x="6058535" y="2987675"/>
            <a:ext cx="146050" cy="273685"/>
          </a:xfrm>
          <a:prstGeom prst="down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下箭头 10"/>
          <p:cNvSpPr/>
          <p:nvPr/>
        </p:nvSpPr>
        <p:spPr>
          <a:xfrm>
            <a:off x="6058535" y="3896995"/>
            <a:ext cx="146050" cy="273685"/>
          </a:xfrm>
          <a:prstGeom prst="down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681355" y="4977765"/>
            <a:ext cx="9937115" cy="1198880"/>
          </a:xfrm>
          <a:prstGeom prst="rect">
            <a:avLst/>
          </a:prstGeom>
          <a:noFill/>
        </p:spPr>
        <p:txBody>
          <a:bodyPr wrap="square" rtlCol="0">
            <a:spAutoFit/>
          </a:bodyPr>
          <a:p>
            <a:pPr marL="342900" indent="-342900">
              <a:buFont typeface="Arial" panose="020B0604020202020204" pitchFamily="34" charset="0"/>
              <a:buChar char="•"/>
            </a:pPr>
            <a:r>
              <a:rPr lang="zh-CN" altLang="en-US" sz="2400" b="1"/>
              <a:t>在幼儿园课程编制中采用行为目标，至少需做到以下两个方面:</a:t>
            </a:r>
            <a:endParaRPr lang="zh-CN" altLang="en-US" sz="2400" b="1"/>
          </a:p>
          <a:p>
            <a:pPr indent="457200" fontAlgn="auto"/>
            <a:r>
              <a:rPr lang="zh-CN" altLang="en-US" sz="2400"/>
              <a:t>第一，目标要具体明确,是可观察的。</a:t>
            </a:r>
            <a:endParaRPr lang="zh-CN" altLang="en-US" sz="2400"/>
          </a:p>
          <a:p>
            <a:pPr indent="457200" fontAlgn="auto"/>
            <a:r>
              <a:rPr lang="zh-CN" altLang="en-US" sz="2400"/>
              <a:t>第二，要明确写出达到目标的条件。</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par>
                                <p:cTn id="8" presetID="22" presetClass="entr" presetSubtype="1" fill="hold" grpId="0" nodeType="withEffect">
                                  <p:stCondLst>
                                    <p:cond delay="0"/>
                                  </p:stCondLst>
                                  <p:childTnLst>
                                    <p:set>
                                      <p:cBhvr>
                                        <p:cTn id="9" dur="1000" fill="hold">
                                          <p:stCondLst>
                                            <p:cond delay="0"/>
                                          </p:stCondLst>
                                        </p:cTn>
                                        <p:tgtEl>
                                          <p:spTgt spid="9"/>
                                        </p:tgtEl>
                                        <p:attrNameLst>
                                          <p:attrName>style.visibility</p:attrName>
                                        </p:attrNameLst>
                                      </p:cBhvr>
                                      <p:to>
                                        <p:strVal val="visible"/>
                                      </p:to>
                                    </p:set>
                                    <p:animEffect transition="in" filter="wipe(up)">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000" fill="hold">
                                          <p:stCondLst>
                                            <p:cond delay="0"/>
                                          </p:stCondLst>
                                        </p:cTn>
                                        <p:tgtEl>
                                          <p:spTgt spid="2"/>
                                        </p:tgtEl>
                                        <p:attrNameLst>
                                          <p:attrName>style.visibility</p:attrName>
                                        </p:attrNameLst>
                                      </p:cBhvr>
                                      <p:to>
                                        <p:strVal val="visible"/>
                                      </p:to>
                                    </p:set>
                                    <p:animEffect transition="in" filter="wipe(up)">
                                      <p:cBhvr>
                                        <p:cTn id="15" dur="1000"/>
                                        <p:tgtEl>
                                          <p:spTgt spid="2"/>
                                        </p:tgtEl>
                                      </p:cBhvr>
                                    </p:animEffect>
                                  </p:childTnLst>
                                </p:cTn>
                              </p:par>
                              <p:par>
                                <p:cTn id="16" presetID="22" presetClass="entr" presetSubtype="1" fill="hold" grpId="0" nodeType="withEffect">
                                  <p:stCondLst>
                                    <p:cond delay="0"/>
                                  </p:stCondLst>
                                  <p:childTnLst>
                                    <p:set>
                                      <p:cBhvr>
                                        <p:cTn id="17" dur="1000" fill="hold">
                                          <p:stCondLst>
                                            <p:cond delay="0"/>
                                          </p:stCondLst>
                                        </p:cTn>
                                        <p:tgtEl>
                                          <p:spTgt spid="10"/>
                                        </p:tgtEl>
                                        <p:attrNameLst>
                                          <p:attrName>style.visibility</p:attrName>
                                        </p:attrNameLst>
                                      </p:cBhvr>
                                      <p:to>
                                        <p:strVal val="visible"/>
                                      </p:to>
                                    </p:set>
                                    <p:animEffect transition="in" filter="wipe(up)">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000" fill="hold">
                                          <p:stCondLst>
                                            <p:cond delay="0"/>
                                          </p:stCondLst>
                                        </p:cTn>
                                        <p:tgtEl>
                                          <p:spTgt spid="3"/>
                                        </p:tgtEl>
                                        <p:attrNameLst>
                                          <p:attrName>style.visibility</p:attrName>
                                        </p:attrNameLst>
                                      </p:cBhvr>
                                      <p:to>
                                        <p:strVal val="visible"/>
                                      </p:to>
                                    </p:set>
                                    <p:animEffect transition="in" filter="wipe(up)">
                                      <p:cBhvr>
                                        <p:cTn id="23" dur="1000"/>
                                        <p:tgtEl>
                                          <p:spTgt spid="3"/>
                                        </p:tgtEl>
                                      </p:cBhvr>
                                    </p:animEffect>
                                  </p:childTnLst>
                                </p:cTn>
                              </p:par>
                              <p:par>
                                <p:cTn id="24" presetID="22" presetClass="entr" presetSubtype="1" fill="hold" grpId="0" nodeType="withEffect">
                                  <p:stCondLst>
                                    <p:cond delay="0"/>
                                  </p:stCondLst>
                                  <p:childTnLst>
                                    <p:set>
                                      <p:cBhvr>
                                        <p:cTn id="25" dur="1000" fill="hold">
                                          <p:stCondLst>
                                            <p:cond delay="0"/>
                                          </p:stCondLst>
                                        </p:cTn>
                                        <p:tgtEl>
                                          <p:spTgt spid="11"/>
                                        </p:tgtEl>
                                        <p:attrNameLst>
                                          <p:attrName>style.visibility</p:attrName>
                                        </p:attrNameLst>
                                      </p:cBhvr>
                                      <p:to>
                                        <p:strVal val="visible"/>
                                      </p:to>
                                    </p:set>
                                    <p:animEffect transition="in" filter="wipe(up)">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000" fill="hold">
                                          <p:stCondLst>
                                            <p:cond delay="0"/>
                                          </p:stCondLst>
                                        </p:cTn>
                                        <p:tgtEl>
                                          <p:spTgt spid="5"/>
                                        </p:tgtEl>
                                        <p:attrNameLst>
                                          <p:attrName>style.visibility</p:attrName>
                                        </p:attrNameLst>
                                      </p:cBhvr>
                                      <p:to>
                                        <p:strVal val="visible"/>
                                      </p:to>
                                    </p:set>
                                    <p:animEffect transition="in" filter="wipe(up)">
                                      <p:cBhvr>
                                        <p:cTn id="31" dur="1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5" fill="hold" grpId="0" nodeType="clickEffect">
                                  <p:stCondLst>
                                    <p:cond delay="0"/>
                                  </p:stCondLst>
                                  <p:childTnLst>
                                    <p:set>
                                      <p:cBhvr>
                                        <p:cTn id="35" dur="1000" fill="hold">
                                          <p:stCondLst>
                                            <p:cond delay="0"/>
                                          </p:stCondLst>
                                        </p:cTn>
                                        <p:tgtEl>
                                          <p:spTgt spid="12"/>
                                        </p:tgtEl>
                                        <p:attrNameLst>
                                          <p:attrName>style.visibility</p:attrName>
                                        </p:attrNameLst>
                                      </p:cBhvr>
                                      <p:to>
                                        <p:strVal val="visible"/>
                                      </p:to>
                                    </p:set>
                                    <p:animEffect transition="in" filter="blinds(vertical)">
                                      <p:cBhvr>
                                        <p:cTn id="3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2" grpId="0" animBg="1"/>
      <p:bldP spid="10" grpId="0" animBg="1"/>
      <p:bldP spid="3" grpId="0" animBg="1"/>
      <p:bldP spid="11" grpId="0" animBg="1"/>
      <p:bldP spid="5" grpId="0" animBg="1"/>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6340" y="803848"/>
            <a:ext cx="9799320" cy="4879074"/>
            <a:chOff x="3050540" y="2004618"/>
            <a:chExt cx="9799320" cy="4879074"/>
          </a:xfrm>
        </p:grpSpPr>
        <p:sp>
          <p:nvSpPr>
            <p:cNvPr id="2" name="文本框 1"/>
            <p:cNvSpPr txBox="1"/>
            <p:nvPr/>
          </p:nvSpPr>
          <p:spPr>
            <a:xfrm>
              <a:off x="3050540" y="3099092"/>
              <a:ext cx="9799320" cy="3784600"/>
            </a:xfrm>
            <a:prstGeom prst="rect">
              <a:avLst/>
            </a:prstGeom>
            <a:noFill/>
          </p:spPr>
          <p:txBody>
            <a:bodyPr wrap="square" lIns="0" rtlCol="0">
              <a:spAutoFit/>
            </a:bodyPr>
            <a:lstStyle/>
            <a:p>
              <a:pPr indent="457200" algn="l" fontAlgn="auto">
                <a:lnSpc>
                  <a:spcPct val="15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有效的行为目标表述必须指明学习之后幼儿身上应该产生的外显行为、在学习的终点所表现的“行为改变”要素和该行为所应用的“生活领域或内容”要素。</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50000"/>
                </a:lnSpc>
              </a:pPr>
              <a:r>
                <a:rPr lang="zh-CN" altLang="en-US" sz="2000" spc="600">
                  <a:solidFill>
                    <a:schemeClr val="tx1">
                      <a:lumMod val="85000"/>
                      <a:lumOff val="15000"/>
                    </a:schemeClr>
                  </a:solidFill>
                  <a:latin typeface="楷体" panose="02010609060101010101" charset="-122"/>
                  <a:ea typeface="楷体" panose="02010609060101010101" charset="-122"/>
                  <a:cs typeface="楷体" panose="02010609060101010101" charset="-122"/>
                </a:rPr>
                <a:t>“能辨别生活中常见的各种颜色”；</a:t>
              </a:r>
              <a:endParaRPr lang="zh-CN" altLang="en-US" sz="2000" spc="60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indent="457200" algn="l" fontAlgn="auto">
                <a:lnSpc>
                  <a:spcPct val="150000"/>
                </a:lnSpc>
              </a:pPr>
              <a:r>
                <a:rPr lang="zh-CN" altLang="en-US" sz="2000" spc="600">
                  <a:solidFill>
                    <a:schemeClr val="tx1">
                      <a:lumMod val="85000"/>
                      <a:lumOff val="15000"/>
                    </a:schemeClr>
                  </a:solidFill>
                  <a:latin typeface="楷体" panose="02010609060101010101" charset="-122"/>
                  <a:ea typeface="楷体" panose="02010609060101010101" charset="-122"/>
                  <a:cs typeface="楷体" panose="02010609060101010101" charset="-122"/>
                </a:rPr>
                <a:t>“认识圆形、正方形和三角形等基本图形”；“知道圆沿直径对折以后会变成半圆”；</a:t>
              </a:r>
              <a:endParaRPr lang="zh-CN" altLang="en-US" sz="2000" spc="600">
                <a:solidFill>
                  <a:schemeClr val="tx1">
                    <a:lumMod val="85000"/>
                    <a:lumOff val="15000"/>
                  </a:schemeClr>
                </a:solidFill>
                <a:latin typeface="楷体" panose="02010609060101010101" charset="-122"/>
                <a:ea typeface="楷体" panose="02010609060101010101" charset="-122"/>
                <a:cs typeface="楷体" panose="02010609060101010101" charset="-122"/>
              </a:endParaRPr>
            </a:p>
            <a:p>
              <a:pPr indent="457200" algn="l" fontAlgn="auto">
                <a:lnSpc>
                  <a:spcPct val="150000"/>
                </a:lnSpc>
              </a:pPr>
              <a:r>
                <a:rPr lang="zh-CN" altLang="en-US" sz="2000" spc="600">
                  <a:solidFill>
                    <a:schemeClr val="tx1">
                      <a:lumMod val="85000"/>
                      <a:lumOff val="15000"/>
                    </a:schemeClr>
                  </a:solidFill>
                  <a:latin typeface="楷体" panose="02010609060101010101" charset="-122"/>
                  <a:ea typeface="楷体" panose="02010609060101010101" charset="-122"/>
                  <a:cs typeface="楷体" panose="02010609060101010101" charset="-122"/>
                </a:rPr>
                <a:t>学说故事中的对话“xx，您早”“xxx房子真好”；学会“用从四角向中心折的方法折出家具”。</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 </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solidFill>
                    <a:schemeClr val="tx1">
                      <a:lumMod val="85000"/>
                      <a:lumOff val="15000"/>
                    </a:schemeClr>
                  </a:solidFill>
                </a:rPr>
                <a:t>【案例2-1】</a:t>
              </a:r>
              <a:endParaRPr lang="zh-CN" altLang="en-US" sz="48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（二）生成性目标</a:t>
            </a:r>
            <a:endParaRPr lang="zh-CN" altLang="en-US" sz="3200">
              <a:solidFill>
                <a:schemeClr val="tx1">
                  <a:lumMod val="85000"/>
                  <a:lumOff val="15000"/>
                </a:schemeClr>
              </a:solidFill>
              <a:sym typeface="+mn-ea"/>
            </a:endParaRPr>
          </a:p>
        </p:txBody>
      </p:sp>
      <p:graphicFrame>
        <p:nvGraphicFramePr>
          <p:cNvPr id="3" name="表格 2"/>
          <p:cNvGraphicFramePr/>
          <p:nvPr>
            <p:custDataLst>
              <p:tags r:id="rId1"/>
            </p:custDataLst>
          </p:nvPr>
        </p:nvGraphicFramePr>
        <p:xfrm>
          <a:off x="1334135" y="1544320"/>
          <a:ext cx="9523730" cy="3779500"/>
        </p:xfrm>
        <a:graphic>
          <a:graphicData uri="http://schemas.openxmlformats.org/drawingml/2006/table">
            <a:tbl>
              <a:tblPr firstRow="1" bandRow="1">
                <a:tableStyleId>{5C22544A-7EE6-4342-B048-85BDC9FD1C3A}</a:tableStyleId>
              </a:tblPr>
              <a:tblGrid>
                <a:gridCol w="1666240"/>
                <a:gridCol w="7857490"/>
              </a:tblGrid>
              <a:tr h="540000">
                <a:tc>
                  <a:txBody>
                    <a:bodyPr/>
                    <a:p>
                      <a:pPr algn="ctr">
                        <a:buNone/>
                      </a:pPr>
                      <a:r>
                        <a:rPr lang="zh-CN" altLang="en-US" sz="2000"/>
                        <a:t>代表人物</a:t>
                      </a:r>
                      <a:endParaRPr lang="zh-CN" altLang="en-US" sz="2000"/>
                    </a:p>
                  </a:txBody>
                  <a:tcPr anchor="ctr" anchorCtr="0">
                    <a:solidFill>
                      <a:srgbClr val="56C0C1"/>
                    </a:solidFill>
                  </a:tcPr>
                </a:tc>
                <a:tc>
                  <a:txBody>
                    <a:bodyPr/>
                    <a:p>
                      <a:pPr algn="ctr">
                        <a:buNone/>
                      </a:pPr>
                      <a:r>
                        <a:rPr lang="zh-CN" altLang="en-US" sz="2400"/>
                        <a:t>内容</a:t>
                      </a:r>
                      <a:endParaRPr lang="zh-CN" altLang="en-US" sz="2400"/>
                    </a:p>
                  </a:txBody>
                  <a:tcPr anchor="ctr" anchorCtr="0">
                    <a:solidFill>
                      <a:srgbClr val="56C0C1"/>
                    </a:solidFill>
                  </a:tcPr>
                </a:tc>
              </a:tr>
              <a:tr h="1080000">
                <a:tc>
                  <a:txBody>
                    <a:bodyPr/>
                    <a:p>
                      <a:pPr algn="ctr">
                        <a:buNone/>
                      </a:pPr>
                      <a:r>
                        <a:rPr lang="zh-CN" altLang="en-US"/>
                        <a:t>杜威</a:t>
                      </a:r>
                      <a:endParaRPr lang="zh-CN" altLang="en-US"/>
                    </a:p>
                  </a:txBody>
                  <a:tcPr anchor="ctr" anchorCtr="0">
                    <a:solidFill>
                      <a:srgbClr val="D8ECED"/>
                    </a:solidFill>
                  </a:tcPr>
                </a:tc>
                <a:tc>
                  <a:txBody>
                    <a:bodyPr/>
                    <a:p>
                      <a:pPr indent="457200" algn="l" fontAlgn="auto">
                        <a:buNone/>
                      </a:pPr>
                      <a:r>
                        <a:rPr lang="zh-CN" altLang="en-US"/>
                        <a:t>提出“</a:t>
                      </a:r>
                      <a:r>
                        <a:rPr lang="zh-CN" altLang="en-US" b="1">
                          <a:solidFill>
                            <a:srgbClr val="FF0000"/>
                          </a:solidFill>
                        </a:rPr>
                        <a:t>教育即生长</a:t>
                      </a:r>
                      <a:r>
                        <a:rPr lang="zh-CN" altLang="en-US"/>
                        <a:t>”的命题，明确反对把外在的目的强加于儿童，他认为，目的是在教育过程中内在地决定的，是教育经验的结果。</a:t>
                      </a:r>
                      <a:endParaRPr lang="zh-CN" altLang="en-US"/>
                    </a:p>
                  </a:txBody>
                  <a:tcPr anchor="ctr" anchorCtr="0">
                    <a:solidFill>
                      <a:srgbClr val="D8ECED"/>
                    </a:solidFill>
                  </a:tcPr>
                </a:tc>
              </a:tr>
              <a:tr h="1080000">
                <a:tc>
                  <a:txBody>
                    <a:bodyPr/>
                    <a:p>
                      <a:pPr algn="ctr">
                        <a:buNone/>
                      </a:pPr>
                      <a:r>
                        <a:rPr lang="zh-CN" altLang="en-US"/>
                        <a:t>斯坦豪斯</a:t>
                      </a:r>
                      <a:endParaRPr lang="zh-CN" altLang="en-US"/>
                    </a:p>
                  </a:txBody>
                  <a:tcPr anchor="ctr" anchorCtr="0">
                    <a:solidFill>
                      <a:srgbClr val="E8F1F2"/>
                    </a:solidFill>
                  </a:tcPr>
                </a:tc>
                <a:tc>
                  <a:txBody>
                    <a:bodyPr/>
                    <a:p>
                      <a:pPr indent="457200" algn="l" fontAlgn="auto">
                        <a:buNone/>
                      </a:pPr>
                      <a:r>
                        <a:rPr lang="zh-CN" altLang="en-US"/>
                        <a:t>他认为，教育主要包括“训练”“教学”和“引导”三个过程。特别指出，教育的本质是“</a:t>
                      </a:r>
                      <a:r>
                        <a:rPr lang="zh-CN" altLang="en-US" b="1">
                          <a:solidFill>
                            <a:srgbClr val="FF0000"/>
                          </a:solidFill>
                        </a:rPr>
                        <a:t>引导</a:t>
                      </a:r>
                      <a:r>
                        <a:rPr lang="zh-CN" altLang="en-US"/>
                        <a:t>”，即引导儿童进入知识之中的过程，教育成功的程度即是它所导致的儿童不可预期的行为结果增加的程度。</a:t>
                      </a:r>
                      <a:endParaRPr lang="zh-CN" altLang="en-US"/>
                    </a:p>
                  </a:txBody>
                  <a:tcPr anchor="ctr" anchorCtr="0">
                    <a:solidFill>
                      <a:srgbClr val="E8F1F2"/>
                    </a:solidFill>
                  </a:tcPr>
                </a:tc>
              </a:tr>
              <a:tr h="1079500">
                <a:tc>
                  <a:txBody>
                    <a:bodyPr/>
                    <a:p>
                      <a:pPr algn="ctr">
                        <a:buNone/>
                      </a:pPr>
                      <a:r>
                        <a:rPr lang="zh-CN" altLang="en-US"/>
                        <a:t>罗杰斯</a:t>
                      </a:r>
                      <a:endParaRPr lang="zh-CN" altLang="en-US"/>
                    </a:p>
                  </a:txBody>
                  <a:tcPr anchor="ctr" anchorCtr="0">
                    <a:solidFill>
                      <a:srgbClr val="D8ECED"/>
                    </a:solidFill>
                  </a:tcPr>
                </a:tc>
                <a:tc>
                  <a:txBody>
                    <a:bodyPr/>
                    <a:p>
                      <a:pPr indent="457200" algn="l" fontAlgn="auto">
                        <a:buNone/>
                      </a:pPr>
                      <a:r>
                        <a:rPr lang="zh-CN" altLang="en-US"/>
                        <a:t>真正能够影响人的行为的知识，只能是他</a:t>
                      </a:r>
                      <a:r>
                        <a:rPr lang="zh-CN" altLang="en-US" b="1">
                          <a:solidFill>
                            <a:srgbClr val="FF0000"/>
                          </a:solidFill>
                        </a:rPr>
                        <a:t>自己发现并加以同化的知识</a:t>
                      </a:r>
                      <a:r>
                        <a:rPr lang="zh-CN" altLang="en-US"/>
                        <a:t>。课程要为儿童提供有助于个人自由发展的学习经验，应强调儿童个人的生长、个性的完善，而不是关注如何界定和测量课程本身。</a:t>
                      </a:r>
                      <a:endParaRPr lang="zh-CN" altLang="en-US"/>
                    </a:p>
                  </a:txBody>
                  <a:tcPr anchor="ctr" anchorCtr="0">
                    <a:solidFill>
                      <a:srgbClr val="D8ECED"/>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blinds(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（二）生成性目标</a:t>
            </a:r>
            <a:endParaRPr lang="zh-CN" altLang="en-US" sz="3200">
              <a:solidFill>
                <a:schemeClr val="tx1">
                  <a:lumMod val="85000"/>
                  <a:lumOff val="15000"/>
                </a:schemeClr>
              </a:solidFill>
              <a:sym typeface="+mn-ea"/>
            </a:endParaRPr>
          </a:p>
        </p:txBody>
      </p:sp>
      <p:grpSp>
        <p:nvGrpSpPr>
          <p:cNvPr id="35" name="组合 34"/>
          <p:cNvGrpSpPr/>
          <p:nvPr/>
        </p:nvGrpSpPr>
        <p:grpSpPr>
          <a:xfrm>
            <a:off x="1092649" y="1407795"/>
            <a:ext cx="9875722" cy="2934970"/>
            <a:chOff x="1778" y="2159"/>
            <a:chExt cx="15552" cy="4622"/>
          </a:xfrm>
        </p:grpSpPr>
        <p:grpSp>
          <p:nvGrpSpPr>
            <p:cNvPr id="32" name="组合 31"/>
            <p:cNvGrpSpPr/>
            <p:nvPr/>
          </p:nvGrpSpPr>
          <p:grpSpPr>
            <a:xfrm>
              <a:off x="1778" y="2159"/>
              <a:ext cx="15552" cy="4622"/>
              <a:chOff x="3023" y="2353"/>
              <a:chExt cx="15182" cy="4622"/>
            </a:xfrm>
          </p:grpSpPr>
          <p:grpSp>
            <p:nvGrpSpPr>
              <p:cNvPr id="22" name="组合 21"/>
              <p:cNvGrpSpPr/>
              <p:nvPr/>
            </p:nvGrpSpPr>
            <p:grpSpPr>
              <a:xfrm>
                <a:off x="3023" y="2353"/>
                <a:ext cx="14971" cy="3819"/>
                <a:chOff x="2917" y="3033"/>
                <a:chExt cx="14971" cy="3819"/>
              </a:xfrm>
            </p:grpSpPr>
            <p:sp>
              <p:nvSpPr>
                <p:cNvPr id="12" name="文本框 11"/>
                <p:cNvSpPr txBox="1"/>
                <p:nvPr/>
              </p:nvSpPr>
              <p:spPr>
                <a:xfrm>
                  <a:off x="2917" y="4645"/>
                  <a:ext cx="2098" cy="580"/>
                </a:xfrm>
                <a:prstGeom prst="rect">
                  <a:avLst/>
                </a:prstGeom>
                <a:noFill/>
              </p:spPr>
              <p:txBody>
                <a:bodyPr wrap="square" rtlCol="0">
                  <a:spAutoFit/>
                </a:bodyPr>
                <a:p>
                  <a:r>
                    <a:rPr lang="zh-CN" altLang="en-US"/>
                    <a:t>生成性目标 </a:t>
                  </a:r>
                  <a:endParaRPr lang="zh-CN" altLang="en-US"/>
                </a:p>
              </p:txBody>
            </p:sp>
            <p:sp>
              <p:nvSpPr>
                <p:cNvPr id="13" name="左大括号 12"/>
                <p:cNvSpPr/>
                <p:nvPr/>
              </p:nvSpPr>
              <p:spPr>
                <a:xfrm>
                  <a:off x="5015" y="3349"/>
                  <a:ext cx="591" cy="3171"/>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 name="文本框 1"/>
                <p:cNvSpPr txBox="1"/>
                <p:nvPr/>
              </p:nvSpPr>
              <p:spPr>
                <a:xfrm>
                  <a:off x="5605" y="3033"/>
                  <a:ext cx="12283" cy="1016"/>
                </a:xfrm>
                <a:prstGeom prst="rect">
                  <a:avLst/>
                </a:prstGeom>
                <a:noFill/>
              </p:spPr>
              <p:txBody>
                <a:bodyPr wrap="square" rtlCol="0">
                  <a:spAutoFit/>
                </a:bodyPr>
                <a:p>
                  <a:r>
                    <a:rPr lang="zh-CN" altLang="en-US" b="1"/>
                    <a:t>含义</a:t>
                  </a:r>
                  <a:r>
                    <a:rPr lang="zh-CN" altLang="en-US"/>
                    <a:t>：在教育过程中生成的课程目标，反映的是儿童经验生长的内在要求、问题解决的过程和结果。</a:t>
                  </a:r>
                  <a:endParaRPr lang="zh-CN" altLang="en-US"/>
                </a:p>
              </p:txBody>
            </p:sp>
            <p:sp>
              <p:nvSpPr>
                <p:cNvPr id="5" name="文本框 4"/>
                <p:cNvSpPr txBox="1"/>
                <p:nvPr/>
              </p:nvSpPr>
              <p:spPr>
                <a:xfrm>
                  <a:off x="5605" y="6272"/>
                  <a:ext cx="1264" cy="580"/>
                </a:xfrm>
                <a:prstGeom prst="rect">
                  <a:avLst/>
                </a:prstGeom>
                <a:noFill/>
              </p:spPr>
              <p:txBody>
                <a:bodyPr wrap="square" rtlCol="0">
                  <a:spAutoFit/>
                </a:bodyPr>
                <a:p>
                  <a:r>
                    <a:rPr lang="zh-CN" altLang="en-US" b="1"/>
                    <a:t>评价</a:t>
                  </a:r>
                  <a:endParaRPr lang="zh-CN" altLang="en-US" b="1"/>
                </a:p>
              </p:txBody>
            </p:sp>
          </p:grpSp>
          <p:sp>
            <p:nvSpPr>
              <p:cNvPr id="4" name="文本框 3"/>
              <p:cNvSpPr txBox="1"/>
              <p:nvPr/>
            </p:nvSpPr>
            <p:spPr>
              <a:xfrm>
                <a:off x="5711" y="3571"/>
                <a:ext cx="9624" cy="580"/>
              </a:xfrm>
              <a:prstGeom prst="rect">
                <a:avLst/>
              </a:prstGeom>
              <a:noFill/>
            </p:spPr>
            <p:txBody>
              <a:bodyPr wrap="square" rtlCol="0">
                <a:spAutoFit/>
              </a:bodyPr>
              <a:p>
                <a:r>
                  <a:rPr lang="zh-CN" altLang="en-US" b="1"/>
                  <a:t>特点</a:t>
                </a:r>
                <a:r>
                  <a:rPr lang="zh-CN" altLang="en-US"/>
                  <a:t>：过程性</a:t>
                </a:r>
                <a:endParaRPr lang="zh-CN" altLang="en-US"/>
              </a:p>
            </p:txBody>
          </p:sp>
          <p:sp>
            <p:nvSpPr>
              <p:cNvPr id="3" name="左大括号 2"/>
              <p:cNvSpPr/>
              <p:nvPr/>
            </p:nvSpPr>
            <p:spPr>
              <a:xfrm>
                <a:off x="6891" y="5078"/>
                <a:ext cx="407" cy="1480"/>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7" name="文本框 6"/>
              <p:cNvSpPr txBox="1"/>
              <p:nvPr/>
            </p:nvSpPr>
            <p:spPr>
              <a:xfrm>
                <a:off x="7514" y="4821"/>
                <a:ext cx="1182" cy="580"/>
              </a:xfrm>
              <a:prstGeom prst="rect">
                <a:avLst/>
              </a:prstGeom>
              <a:noFill/>
            </p:spPr>
            <p:txBody>
              <a:bodyPr wrap="square" rtlCol="0">
                <a:spAutoFit/>
              </a:bodyPr>
              <a:p>
                <a:r>
                  <a:rPr lang="zh-CN" altLang="en-US"/>
                  <a:t>优点</a:t>
                </a:r>
                <a:endParaRPr lang="zh-CN" altLang="en-US"/>
              </a:p>
            </p:txBody>
          </p:sp>
          <p:sp>
            <p:nvSpPr>
              <p:cNvPr id="8" name="文本框 7"/>
              <p:cNvSpPr txBox="1"/>
              <p:nvPr/>
            </p:nvSpPr>
            <p:spPr>
              <a:xfrm>
                <a:off x="8949" y="4532"/>
                <a:ext cx="9256" cy="1016"/>
              </a:xfrm>
              <a:prstGeom prst="rect">
                <a:avLst/>
              </a:prstGeom>
              <a:noFill/>
            </p:spPr>
            <p:txBody>
              <a:bodyPr wrap="square" rtlCol="0">
                <a:spAutoFit/>
              </a:bodyPr>
              <a:p>
                <a:r>
                  <a:rPr lang="en-US" altLang="zh-CN"/>
                  <a:t>1.</a:t>
                </a:r>
                <a:r>
                  <a:rPr lang="zh-CN" altLang="en-US"/>
                  <a:t> 利于促进儿童有意义的学习和教师主动性的调动和发挥</a:t>
                </a:r>
                <a:endParaRPr lang="zh-CN" altLang="en-US"/>
              </a:p>
              <a:p>
                <a:r>
                  <a:rPr lang="en-US" altLang="zh-CN"/>
                  <a:t>2.</a:t>
                </a:r>
                <a:r>
                  <a:rPr lang="zh-CN" altLang="en-US"/>
                  <a:t>有利于树立科学的教师角色，调动其教育积极性</a:t>
                </a:r>
                <a:endParaRPr lang="zh-CN" altLang="en-US"/>
              </a:p>
            </p:txBody>
          </p:sp>
          <p:sp>
            <p:nvSpPr>
              <p:cNvPr id="9" name="文本框 8"/>
              <p:cNvSpPr txBox="1"/>
              <p:nvPr/>
            </p:nvSpPr>
            <p:spPr>
              <a:xfrm>
                <a:off x="7386" y="6212"/>
                <a:ext cx="1440" cy="580"/>
              </a:xfrm>
              <a:prstGeom prst="rect">
                <a:avLst/>
              </a:prstGeom>
              <a:noFill/>
            </p:spPr>
            <p:txBody>
              <a:bodyPr wrap="square" rtlCol="0">
                <a:spAutoFit/>
              </a:bodyPr>
              <a:p>
                <a:r>
                  <a:rPr lang="zh-CN" altLang="en-US"/>
                  <a:t>局限性</a:t>
                </a:r>
                <a:endParaRPr lang="zh-CN" altLang="en-US"/>
              </a:p>
            </p:txBody>
          </p:sp>
          <p:sp>
            <p:nvSpPr>
              <p:cNvPr id="10" name="文本框 9"/>
              <p:cNvSpPr txBox="1"/>
              <p:nvPr/>
            </p:nvSpPr>
            <p:spPr>
              <a:xfrm>
                <a:off x="8949" y="5959"/>
                <a:ext cx="9255" cy="1016"/>
              </a:xfrm>
              <a:prstGeom prst="rect">
                <a:avLst/>
              </a:prstGeom>
              <a:noFill/>
            </p:spPr>
            <p:txBody>
              <a:bodyPr wrap="square" rtlCol="0">
                <a:spAutoFit/>
              </a:bodyPr>
              <a:p>
                <a:r>
                  <a:rPr lang="en-US" altLang="zh-CN"/>
                  <a:t>1.</a:t>
                </a:r>
                <a:r>
                  <a:rPr lang="zh-CN" altLang="en-US" b="1">
                    <a:solidFill>
                      <a:srgbClr val="FF0000"/>
                    </a:solidFill>
                  </a:rPr>
                  <a:t>过分理想化</a:t>
                </a:r>
                <a:r>
                  <a:rPr lang="zh-CN" altLang="en-US"/>
                  <a:t>、对教师有相当</a:t>
                </a:r>
                <a:r>
                  <a:rPr lang="zh-CN" altLang="en-US" b="1">
                    <a:solidFill>
                      <a:srgbClr val="FF0000"/>
                    </a:solidFill>
                  </a:rPr>
                  <a:t>高的要求</a:t>
                </a:r>
                <a:endParaRPr lang="zh-CN" altLang="en-US"/>
              </a:p>
              <a:p>
                <a:r>
                  <a:rPr lang="en-US" altLang="zh-CN"/>
                  <a:t>2.生成性目标取向的课程具体实施时也是</a:t>
                </a:r>
                <a:r>
                  <a:rPr lang="en-US" altLang="zh-CN" b="1">
                    <a:solidFill>
                      <a:srgbClr val="FF0000"/>
                    </a:solidFill>
                  </a:rPr>
                  <a:t>有操作难度</a:t>
                </a:r>
                <a:r>
                  <a:rPr lang="en-US" altLang="zh-CN"/>
                  <a:t>的。</a:t>
                </a:r>
                <a:endParaRPr lang="en-US" altLang="zh-CN"/>
              </a:p>
            </p:txBody>
          </p:sp>
        </p:grpSp>
        <p:sp>
          <p:nvSpPr>
            <p:cNvPr id="33" name="左大括号 32"/>
            <p:cNvSpPr/>
            <p:nvPr/>
          </p:nvSpPr>
          <p:spPr>
            <a:xfrm>
              <a:off x="7602" y="5978"/>
              <a:ext cx="126" cy="660"/>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4" name="左大括号 33"/>
            <p:cNvSpPr/>
            <p:nvPr/>
          </p:nvSpPr>
          <p:spPr>
            <a:xfrm>
              <a:off x="7602" y="4485"/>
              <a:ext cx="120" cy="722"/>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
        <p:nvSpPr>
          <p:cNvPr id="11" name="文本框 10"/>
          <p:cNvSpPr txBox="1"/>
          <p:nvPr/>
        </p:nvSpPr>
        <p:spPr>
          <a:xfrm>
            <a:off x="1127125" y="4749800"/>
            <a:ext cx="9937115" cy="1322070"/>
          </a:xfrm>
          <a:prstGeom prst="rect">
            <a:avLst/>
          </a:prstGeom>
          <a:noFill/>
        </p:spPr>
        <p:txBody>
          <a:bodyPr wrap="square" rtlCol="0">
            <a:spAutoFit/>
          </a:bodyPr>
          <a:p>
            <a:pPr marL="342900" indent="-342900">
              <a:buFont typeface="Arial" panose="020B0604020202020204" pitchFamily="34" charset="0"/>
              <a:buChar char="•"/>
            </a:pPr>
            <a:r>
              <a:rPr lang="zh-CN" altLang="en-US" sz="2000" b="1"/>
              <a:t>生成性目标在幼儿园的应用</a:t>
            </a:r>
            <a:endParaRPr lang="zh-CN" altLang="en-US" sz="2000" b="1"/>
          </a:p>
          <a:p>
            <a:pPr indent="457200" fontAlgn="auto"/>
            <a:r>
              <a:rPr lang="zh-CN" altLang="en-US" sz="2000"/>
              <a:t>自20世纪以来,早期儿童教育课程的设计和实施出现了以儿童发展理论为其主要依据的倾向，强调儿童游戏,强调儿童主动的活动,强调活动的过程,强调儿童、教师和教育环境的交互作用等等,更促使生成性目标取向在早期儿童教育课程中被得以采用。</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blinds(vertical)">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6340" y="803848"/>
            <a:ext cx="9799320" cy="5187049"/>
            <a:chOff x="3050540" y="2004618"/>
            <a:chExt cx="9799320" cy="5187049"/>
          </a:xfrm>
        </p:grpSpPr>
        <p:sp>
          <p:nvSpPr>
            <p:cNvPr id="2" name="文本框 1"/>
            <p:cNvSpPr txBox="1"/>
            <p:nvPr/>
          </p:nvSpPr>
          <p:spPr>
            <a:xfrm>
              <a:off x="3050540" y="3099092"/>
              <a:ext cx="9799320" cy="4092575"/>
            </a:xfrm>
            <a:prstGeom prst="rect">
              <a:avLst/>
            </a:prstGeom>
            <a:noFill/>
          </p:spPr>
          <p:txBody>
            <a:bodyPr wrap="square" lIns="0" rtlCol="0">
              <a:spAutoFit/>
            </a:bodyPr>
            <a:lstStyle/>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一家沪上知名的幼儿园开始上课了，老师Jenny要让孩子们认识一些生词，但有一个小朋友一直在抠鼻子。后来，老师停下来让他不要再抠鼻子了。旁边有个小朋友立刻举手，说:“不能抠鼻子的!我爸爸说了，鼻子里面有个小怪物，如果你抠的话，手指头就会被那个小怪物咬掉的!”班级里立刻炸开了锅，意见分为两派一-认为鼻子里的确有个小怪物的分为一派，认为鼻子里没有小怪物的分为一派。</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Jenny老师立刻抛开了她原先准备的所有上课材料，说:“让我们来做一个调查吧，看看鼻子里到底有没有小怪物!”于是学生们被分成若干小组，有的去采访其他老师，有的问校园里的阿姨，有的问同学。最终，他们将各自听说的答案带回了课堂里一起讨论，并且得出这样的结论一鼻子里 是没有小怪物的，但是抠鼻子是不卫生的。</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solidFill>
                    <a:schemeClr val="tx1">
                      <a:lumMod val="85000"/>
                      <a:lumOff val="15000"/>
                    </a:schemeClr>
                  </a:solidFill>
                </a:rPr>
                <a:t>【案例2-</a:t>
              </a:r>
              <a:r>
                <a:rPr lang="en-US" altLang="zh-CN" sz="4800">
                  <a:solidFill>
                    <a:schemeClr val="tx1">
                      <a:lumMod val="85000"/>
                      <a:lumOff val="15000"/>
                    </a:schemeClr>
                  </a:solidFill>
                </a:rPr>
                <a:t>2</a:t>
              </a:r>
              <a:r>
                <a:rPr lang="zh-CN" altLang="en-US" sz="4800">
                  <a:solidFill>
                    <a:schemeClr val="tx1">
                      <a:lumMod val="85000"/>
                      <a:lumOff val="15000"/>
                    </a:schemeClr>
                  </a:solidFill>
                </a:rPr>
                <a:t>】</a:t>
              </a:r>
              <a:endParaRPr lang="zh-CN" altLang="en-US" sz="48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6340" y="803848"/>
            <a:ext cx="9799320" cy="5241024"/>
            <a:chOff x="3050540" y="2004618"/>
            <a:chExt cx="9799320" cy="5241024"/>
          </a:xfrm>
        </p:grpSpPr>
        <p:sp>
          <p:nvSpPr>
            <p:cNvPr id="2" name="文本框 1"/>
            <p:cNvSpPr txBox="1"/>
            <p:nvPr/>
          </p:nvSpPr>
          <p:spPr>
            <a:xfrm>
              <a:off x="3050540" y="2999397"/>
              <a:ext cx="9799320" cy="4246245"/>
            </a:xfrm>
            <a:prstGeom prst="rect">
              <a:avLst/>
            </a:prstGeom>
            <a:noFill/>
          </p:spPr>
          <p:txBody>
            <a:bodyPr wrap="square" lIns="0" rtlCol="0">
              <a:spAutoFit/>
            </a:bodyPr>
            <a:lstStyle/>
            <a:p>
              <a:pPr indent="660400" algn="l" fontAlgn="auto">
                <a:lnSpc>
                  <a:spcPct val="15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春天来了，教师组织了一次认识春天花朵的活动，在活动目标中表明要幼儿“认识在春天常开的花朵，知道春天是鲜花盛开的季节”。在观察了几种典型的在春天开放的花朵后，教师问幼儿:“花儿为什么会开?”</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5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一个幼儿说:“她醒了，想看看太阳。</a:t>
              </a:r>
              <a:r>
                <a:rPr lang="en-US" altLang="zh-CN"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5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一个幼儿说:“她一伸懒腰，花苞就开了。”还有的说:“她想和我们比谁漂亮。”“她想听听小朋友唱歌。”</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5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在孩子们充分的想象和表达后，教师把孩子的思路拉到了自己定的轨道上，最后进行了总结:“花开了，是因为春天来了。”</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solidFill>
                    <a:schemeClr val="tx1">
                      <a:lumMod val="85000"/>
                      <a:lumOff val="15000"/>
                    </a:schemeClr>
                  </a:solidFill>
                </a:rPr>
                <a:t>【案例2-</a:t>
              </a:r>
              <a:r>
                <a:rPr lang="en-US" altLang="zh-CN" sz="4800">
                  <a:solidFill>
                    <a:schemeClr val="tx1">
                      <a:lumMod val="85000"/>
                      <a:lumOff val="15000"/>
                    </a:schemeClr>
                  </a:solidFill>
                </a:rPr>
                <a:t>3</a:t>
              </a:r>
              <a:r>
                <a:rPr lang="zh-CN" altLang="en-US" sz="4800">
                  <a:solidFill>
                    <a:schemeClr val="tx1">
                      <a:lumMod val="85000"/>
                      <a:lumOff val="15000"/>
                    </a:schemeClr>
                  </a:solidFill>
                </a:rPr>
                <a:t>】</a:t>
              </a:r>
              <a:endParaRPr lang="zh-CN" altLang="en-US" sz="48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1"/>
          <a:stretch>
            <a:fillRect/>
          </a:stretch>
        </p:blipFill>
        <p:spPr>
          <a:xfrm flipH="1">
            <a:off x="9272905" y="3618230"/>
            <a:ext cx="2048510" cy="2148205"/>
          </a:xfrm>
          <a:prstGeom prst="rect">
            <a:avLst/>
          </a:prstGeom>
        </p:spPr>
      </p:pic>
      <p:grpSp>
        <p:nvGrpSpPr>
          <p:cNvPr id="2" name="组合 1"/>
          <p:cNvGrpSpPr/>
          <p:nvPr/>
        </p:nvGrpSpPr>
        <p:grpSpPr>
          <a:xfrm>
            <a:off x="1246767" y="1403309"/>
            <a:ext cx="4961255" cy="4051382"/>
            <a:chOff x="5660902" y="1403309"/>
            <a:chExt cx="4961255" cy="4051382"/>
          </a:xfrm>
        </p:grpSpPr>
        <p:sp>
          <p:nvSpPr>
            <p:cNvPr id="91" name="矩形: 圆角 90"/>
            <p:cNvSpPr/>
            <p:nvPr/>
          </p:nvSpPr>
          <p:spPr>
            <a:xfrm>
              <a:off x="5660902" y="1403309"/>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25"/>
            <p:cNvSpPr txBox="1"/>
            <p:nvPr/>
          </p:nvSpPr>
          <p:spPr>
            <a:xfrm flipH="1">
              <a:off x="7157597" y="1560154"/>
              <a:ext cx="3343910" cy="3073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幼儿园课程的编制模式</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93" name="TextBox 25"/>
            <p:cNvSpPr txBox="1"/>
            <p:nvPr/>
          </p:nvSpPr>
          <p:spPr>
            <a:xfrm flipH="1">
              <a:off x="5799916" y="1498718"/>
              <a:ext cx="1357701" cy="430887"/>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8" name="矩形: 圆角 87"/>
            <p:cNvSpPr/>
            <p:nvPr/>
          </p:nvSpPr>
          <p:spPr>
            <a:xfrm>
              <a:off x="5660902" y="2546535"/>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TextBox 25"/>
            <p:cNvSpPr txBox="1"/>
            <p:nvPr/>
          </p:nvSpPr>
          <p:spPr>
            <a:xfrm flipH="1">
              <a:off x="7157597" y="2703789"/>
              <a:ext cx="3343910" cy="3073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幼儿园课程的目标</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90" name="TextBox 25"/>
            <p:cNvSpPr txBox="1"/>
            <p:nvPr/>
          </p:nvSpPr>
          <p:spPr>
            <a:xfrm flipH="1">
              <a:off x="5799916" y="2641944"/>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2</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5" name="矩形: 圆角 84"/>
            <p:cNvSpPr/>
            <p:nvPr/>
          </p:nvSpPr>
          <p:spPr>
            <a:xfrm>
              <a:off x="5660902" y="3689761"/>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25"/>
            <p:cNvSpPr txBox="1"/>
            <p:nvPr/>
          </p:nvSpPr>
          <p:spPr>
            <a:xfrm flipH="1">
              <a:off x="7278247" y="3846789"/>
              <a:ext cx="3343910" cy="3073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幼儿园课程内容的选择与组织</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7" name="TextBox 25"/>
            <p:cNvSpPr txBox="1"/>
            <p:nvPr/>
          </p:nvSpPr>
          <p:spPr>
            <a:xfrm flipH="1">
              <a:off x="5799916" y="3785170"/>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3</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2" name="矩形: 圆角 81"/>
            <p:cNvSpPr/>
            <p:nvPr/>
          </p:nvSpPr>
          <p:spPr>
            <a:xfrm>
              <a:off x="5660902" y="4832986"/>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TextBox 25"/>
            <p:cNvSpPr txBox="1"/>
            <p:nvPr/>
          </p:nvSpPr>
          <p:spPr>
            <a:xfrm flipH="1">
              <a:off x="7399327" y="4989950"/>
              <a:ext cx="3102290" cy="3073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幼儿园课程的评价</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4" name="TextBox 25"/>
            <p:cNvSpPr txBox="1"/>
            <p:nvPr/>
          </p:nvSpPr>
          <p:spPr>
            <a:xfrm flipH="1">
              <a:off x="5799916" y="4928395"/>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4</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cxnSp>
        <p:nvCxnSpPr>
          <p:cNvPr id="94" name="直接连接符 93"/>
          <p:cNvCxnSpPr/>
          <p:nvPr/>
        </p:nvCxnSpPr>
        <p:spPr>
          <a:xfrm>
            <a:off x="7074712" y="1396103"/>
            <a:ext cx="0" cy="4065795"/>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7776193" y="3073164"/>
            <a:ext cx="2937078" cy="711672"/>
            <a:chOff x="1690383" y="3121224"/>
            <a:chExt cx="2937078" cy="711672"/>
          </a:xfrm>
        </p:grpSpPr>
        <p:sp>
          <p:nvSpPr>
            <p:cNvPr id="81" name="文本框 80"/>
            <p:cNvSpPr txBox="1"/>
            <p:nvPr/>
          </p:nvSpPr>
          <p:spPr>
            <a:xfrm>
              <a:off x="1690383" y="3121224"/>
              <a:ext cx="2937078"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400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grpSp>
          <p:nvGrpSpPr>
            <p:cNvPr id="95" name="组合 94"/>
            <p:cNvGrpSpPr/>
            <p:nvPr/>
          </p:nvGrpSpPr>
          <p:grpSpPr>
            <a:xfrm>
              <a:off x="2836703" y="3772452"/>
              <a:ext cx="644439" cy="60444"/>
              <a:chOff x="5488178" y="3579021"/>
              <a:chExt cx="1245351" cy="116805"/>
            </a:xfrm>
            <a:solidFill>
              <a:schemeClr val="tx1">
                <a:lumMod val="85000"/>
                <a:lumOff val="15000"/>
              </a:schemeClr>
            </a:solidFill>
          </p:grpSpPr>
          <p:sp>
            <p:nvSpPr>
              <p:cNvPr id="96" name="椭圆 95"/>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7" name="椭圆 96"/>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8" name="椭圆 97"/>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9" name="椭圆 98"/>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100" name="椭圆 99"/>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101" name="椭圆 100"/>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（三）表现性目标</a:t>
            </a:r>
            <a:endParaRPr lang="zh-CN" altLang="en-US" sz="3200">
              <a:solidFill>
                <a:schemeClr val="tx1">
                  <a:lumMod val="85000"/>
                  <a:lumOff val="15000"/>
                </a:schemeClr>
              </a:solidFill>
              <a:sym typeface="+mn-ea"/>
            </a:endParaRPr>
          </a:p>
        </p:txBody>
      </p:sp>
      <p:pic>
        <p:nvPicPr>
          <p:cNvPr id="36" name="图片 35"/>
          <p:cNvPicPr>
            <a:picLocks noChangeAspect="1"/>
          </p:cNvPicPr>
          <p:nvPr/>
        </p:nvPicPr>
        <p:blipFill>
          <a:blip r:embed="rId1"/>
          <a:stretch>
            <a:fillRect/>
          </a:stretch>
        </p:blipFill>
        <p:spPr>
          <a:xfrm>
            <a:off x="257810" y="4210050"/>
            <a:ext cx="2221865" cy="2330450"/>
          </a:xfrm>
          <a:prstGeom prst="rect">
            <a:avLst/>
          </a:prstGeom>
        </p:spPr>
      </p:pic>
      <p:grpSp>
        <p:nvGrpSpPr>
          <p:cNvPr id="16" name="组合 15"/>
          <p:cNvGrpSpPr/>
          <p:nvPr/>
        </p:nvGrpSpPr>
        <p:grpSpPr>
          <a:xfrm>
            <a:off x="986790" y="1268730"/>
            <a:ext cx="10219055" cy="4178935"/>
            <a:chOff x="1554" y="1998"/>
            <a:chExt cx="16093" cy="6581"/>
          </a:xfrm>
        </p:grpSpPr>
        <p:sp>
          <p:nvSpPr>
            <p:cNvPr id="7" name="文本框 6"/>
            <p:cNvSpPr txBox="1"/>
            <p:nvPr/>
          </p:nvSpPr>
          <p:spPr>
            <a:xfrm>
              <a:off x="6324" y="5181"/>
              <a:ext cx="1211" cy="580"/>
            </a:xfrm>
            <a:prstGeom prst="rect">
              <a:avLst/>
            </a:prstGeom>
            <a:noFill/>
          </p:spPr>
          <p:txBody>
            <a:bodyPr wrap="square" rtlCol="0">
              <a:spAutoFit/>
            </a:bodyPr>
            <a:p>
              <a:r>
                <a:rPr lang="zh-CN" altLang="en-US"/>
                <a:t>优点</a:t>
              </a:r>
              <a:endParaRPr lang="zh-CN" altLang="en-US"/>
            </a:p>
          </p:txBody>
        </p:sp>
        <p:grpSp>
          <p:nvGrpSpPr>
            <p:cNvPr id="15" name="组合 14"/>
            <p:cNvGrpSpPr/>
            <p:nvPr/>
          </p:nvGrpSpPr>
          <p:grpSpPr>
            <a:xfrm>
              <a:off x="1554" y="1998"/>
              <a:ext cx="16093" cy="6581"/>
              <a:chOff x="1626" y="1471"/>
              <a:chExt cx="16093" cy="6581"/>
            </a:xfrm>
          </p:grpSpPr>
          <p:sp>
            <p:nvSpPr>
              <p:cNvPr id="12" name="文本框 11"/>
              <p:cNvSpPr txBox="1"/>
              <p:nvPr/>
            </p:nvSpPr>
            <p:spPr>
              <a:xfrm>
                <a:off x="1626" y="3492"/>
                <a:ext cx="2164" cy="580"/>
              </a:xfrm>
              <a:prstGeom prst="rect">
                <a:avLst/>
              </a:prstGeom>
              <a:noFill/>
            </p:spPr>
            <p:txBody>
              <a:bodyPr wrap="square" rtlCol="0">
                <a:spAutoFit/>
              </a:bodyPr>
              <a:p>
                <a:r>
                  <a:rPr lang="zh-CN" altLang="en-US"/>
                  <a:t>表现性目标 </a:t>
                </a:r>
                <a:endParaRPr lang="zh-CN" altLang="en-US"/>
              </a:p>
            </p:txBody>
          </p:sp>
          <p:sp>
            <p:nvSpPr>
              <p:cNvPr id="13" name="左大括号 12"/>
              <p:cNvSpPr/>
              <p:nvPr/>
            </p:nvSpPr>
            <p:spPr>
              <a:xfrm>
                <a:off x="3927" y="1702"/>
                <a:ext cx="604" cy="4160"/>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 name="文本框 1"/>
              <p:cNvSpPr txBox="1"/>
              <p:nvPr/>
            </p:nvSpPr>
            <p:spPr>
              <a:xfrm>
                <a:off x="4531" y="2263"/>
                <a:ext cx="9859" cy="1016"/>
              </a:xfrm>
              <a:prstGeom prst="rect">
                <a:avLst/>
              </a:prstGeom>
              <a:noFill/>
            </p:spPr>
            <p:txBody>
              <a:bodyPr wrap="square" rtlCol="0">
                <a:spAutoFit/>
              </a:bodyPr>
              <a:p>
                <a:r>
                  <a:rPr lang="zh-CN" altLang="en-US" b="1"/>
                  <a:t>含义</a:t>
                </a:r>
                <a:r>
                  <a:rPr lang="zh-CN" altLang="en-US"/>
                  <a:t>：每一个儿童在具体教育情境的各种相互作用中所产生的个性化表现</a:t>
                </a:r>
                <a:endParaRPr lang="zh-CN" altLang="en-US"/>
              </a:p>
            </p:txBody>
          </p:sp>
          <p:sp>
            <p:nvSpPr>
              <p:cNvPr id="5" name="文本框 4"/>
              <p:cNvSpPr txBox="1"/>
              <p:nvPr/>
            </p:nvSpPr>
            <p:spPr>
              <a:xfrm>
                <a:off x="4531" y="5557"/>
                <a:ext cx="1065" cy="580"/>
              </a:xfrm>
              <a:prstGeom prst="rect">
                <a:avLst/>
              </a:prstGeom>
              <a:noFill/>
            </p:spPr>
            <p:txBody>
              <a:bodyPr wrap="square" rtlCol="0">
                <a:spAutoFit/>
              </a:bodyPr>
              <a:p>
                <a:r>
                  <a:rPr lang="zh-CN" altLang="en-US" b="1"/>
                  <a:t>评价</a:t>
                </a:r>
                <a:endParaRPr lang="zh-CN" altLang="en-US" b="1"/>
              </a:p>
            </p:txBody>
          </p:sp>
          <p:sp>
            <p:nvSpPr>
              <p:cNvPr id="4" name="文本框 3"/>
              <p:cNvSpPr txBox="1"/>
              <p:nvPr/>
            </p:nvSpPr>
            <p:spPr>
              <a:xfrm>
                <a:off x="4531" y="3492"/>
                <a:ext cx="3620" cy="580"/>
              </a:xfrm>
              <a:prstGeom prst="rect">
                <a:avLst/>
              </a:prstGeom>
              <a:noFill/>
            </p:spPr>
            <p:txBody>
              <a:bodyPr wrap="square" rtlCol="0">
                <a:spAutoFit/>
              </a:bodyPr>
              <a:p>
                <a:r>
                  <a:rPr lang="zh-CN" altLang="en-US" b="1"/>
                  <a:t>特点</a:t>
                </a:r>
                <a:r>
                  <a:rPr lang="zh-CN" altLang="en-US"/>
                  <a:t>：强调个性化</a:t>
                </a:r>
                <a:endParaRPr lang="zh-CN" altLang="en-US"/>
              </a:p>
            </p:txBody>
          </p:sp>
          <p:sp>
            <p:nvSpPr>
              <p:cNvPr id="3" name="左大括号 2"/>
              <p:cNvSpPr/>
              <p:nvPr/>
            </p:nvSpPr>
            <p:spPr>
              <a:xfrm>
                <a:off x="5718" y="4912"/>
                <a:ext cx="678" cy="1870"/>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 name="文本框 7"/>
              <p:cNvSpPr txBox="1"/>
              <p:nvPr/>
            </p:nvSpPr>
            <p:spPr>
              <a:xfrm>
                <a:off x="8151" y="4436"/>
                <a:ext cx="9482" cy="1016"/>
              </a:xfrm>
              <a:prstGeom prst="rect">
                <a:avLst/>
              </a:prstGeom>
              <a:noFill/>
            </p:spPr>
            <p:txBody>
              <a:bodyPr wrap="square" rtlCol="0">
                <a:spAutoFit/>
              </a:bodyPr>
              <a:p>
                <a:r>
                  <a:rPr lang="en-US" altLang="zh-CN"/>
                  <a:t>1.</a:t>
                </a:r>
                <a:r>
                  <a:rPr lang="zh-CN" altLang="en-US"/>
                  <a:t>在本质上是对“解放理性”的追求，强调儿童的个性发展和创造性表现，尊重个性差异，指向人的自由与解放。</a:t>
                </a:r>
                <a:endParaRPr lang="zh-CN" altLang="en-US"/>
              </a:p>
            </p:txBody>
          </p:sp>
          <p:sp>
            <p:nvSpPr>
              <p:cNvPr id="9" name="文本框 8"/>
              <p:cNvSpPr txBox="1"/>
              <p:nvPr/>
            </p:nvSpPr>
            <p:spPr>
              <a:xfrm>
                <a:off x="6396" y="6427"/>
                <a:ext cx="1475" cy="580"/>
              </a:xfrm>
              <a:prstGeom prst="rect">
                <a:avLst/>
              </a:prstGeom>
              <a:noFill/>
            </p:spPr>
            <p:txBody>
              <a:bodyPr wrap="square" rtlCol="0">
                <a:spAutoFit/>
              </a:bodyPr>
              <a:p>
                <a:r>
                  <a:rPr lang="zh-CN" altLang="en-US"/>
                  <a:t>局限性</a:t>
                </a:r>
                <a:endParaRPr lang="zh-CN" altLang="en-US"/>
              </a:p>
            </p:txBody>
          </p:sp>
          <p:sp>
            <p:nvSpPr>
              <p:cNvPr id="10" name="文本框 9"/>
              <p:cNvSpPr txBox="1"/>
              <p:nvPr/>
            </p:nvSpPr>
            <p:spPr>
              <a:xfrm>
                <a:off x="8238" y="5727"/>
                <a:ext cx="9481" cy="2325"/>
              </a:xfrm>
              <a:prstGeom prst="rect">
                <a:avLst/>
              </a:prstGeom>
              <a:noFill/>
            </p:spPr>
            <p:txBody>
              <a:bodyPr wrap="square" rtlCol="0">
                <a:spAutoFit/>
              </a:bodyPr>
              <a:p>
                <a:r>
                  <a:rPr lang="en-US" altLang="zh-CN"/>
                  <a:t>1.</a:t>
                </a:r>
                <a:r>
                  <a:rPr lang="zh-CN" altLang="en-US"/>
                  <a:t>表现性目标具有</a:t>
                </a:r>
                <a:r>
                  <a:rPr lang="zh-CN" altLang="en-US" b="1">
                    <a:solidFill>
                      <a:srgbClr val="FF0000"/>
                    </a:solidFill>
                  </a:rPr>
                  <a:t>不可预测性，不易操作</a:t>
                </a:r>
                <a:r>
                  <a:rPr lang="zh-CN" altLang="en-US"/>
                  <a:t>的特点，因此，难以被教师广泛运用，在教育活动的评价也往往带有很多的教师</a:t>
                </a:r>
                <a:r>
                  <a:rPr lang="zh-CN" altLang="en-US" b="1">
                    <a:solidFill>
                      <a:srgbClr val="FF0000"/>
                    </a:solidFill>
                  </a:rPr>
                  <a:t>主观色彩</a:t>
                </a:r>
                <a:r>
                  <a:rPr lang="zh-CN" altLang="en-US"/>
                  <a:t>。</a:t>
                </a:r>
                <a:endParaRPr lang="zh-CN" altLang="en-US"/>
              </a:p>
              <a:p>
                <a:r>
                  <a:rPr lang="en-US" altLang="zh-CN"/>
                  <a:t>2.在设计教育活动时，确定的活动目标会比较</a:t>
                </a:r>
                <a:r>
                  <a:rPr lang="en-US" altLang="zh-CN" b="1">
                    <a:solidFill>
                      <a:srgbClr val="FF0000"/>
                    </a:solidFill>
                  </a:rPr>
                  <a:t>模糊</a:t>
                </a:r>
                <a:r>
                  <a:rPr lang="en-US" altLang="zh-CN"/>
                  <a:t>，很难对教育活动实施起到明确的导向作用。</a:t>
                </a:r>
                <a:endParaRPr lang="en-US" altLang="zh-CN"/>
              </a:p>
            </p:txBody>
          </p:sp>
          <p:sp>
            <p:nvSpPr>
              <p:cNvPr id="33" name="左大括号 32"/>
              <p:cNvSpPr/>
              <p:nvPr/>
            </p:nvSpPr>
            <p:spPr>
              <a:xfrm>
                <a:off x="8008" y="6073"/>
                <a:ext cx="143" cy="1288"/>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1" name="文本框 10"/>
              <p:cNvSpPr txBox="1"/>
              <p:nvPr/>
            </p:nvSpPr>
            <p:spPr>
              <a:xfrm>
                <a:off x="4531" y="1471"/>
                <a:ext cx="5040" cy="580"/>
              </a:xfrm>
              <a:prstGeom prst="rect">
                <a:avLst/>
              </a:prstGeom>
              <a:noFill/>
            </p:spPr>
            <p:txBody>
              <a:bodyPr wrap="square" rtlCol="0">
                <a:spAutoFit/>
              </a:bodyPr>
              <a:p>
                <a:r>
                  <a:rPr lang="zh-CN" altLang="en-US" b="1"/>
                  <a:t>代表人物</a:t>
                </a:r>
                <a:r>
                  <a:rPr lang="zh-CN" altLang="en-US"/>
                  <a:t>：艾斯纳</a:t>
                </a:r>
                <a:endParaRPr lang="zh-CN" altLang="en-US"/>
              </a:p>
            </p:txBody>
          </p:sp>
          <p:sp>
            <p:nvSpPr>
              <p:cNvPr id="14" name="右箭头 13"/>
              <p:cNvSpPr/>
              <p:nvPr/>
            </p:nvSpPr>
            <p:spPr>
              <a:xfrm>
                <a:off x="7382" y="4809"/>
                <a:ext cx="856" cy="270"/>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6340" y="803848"/>
            <a:ext cx="9799320" cy="5241024"/>
            <a:chOff x="3050540" y="2004618"/>
            <a:chExt cx="9799320" cy="5241024"/>
          </a:xfrm>
        </p:grpSpPr>
        <p:sp>
          <p:nvSpPr>
            <p:cNvPr id="2" name="文本框 1"/>
            <p:cNvSpPr txBox="1"/>
            <p:nvPr/>
          </p:nvSpPr>
          <p:spPr>
            <a:xfrm>
              <a:off x="3050540" y="2999397"/>
              <a:ext cx="9799320" cy="4246245"/>
            </a:xfrm>
            <a:prstGeom prst="rect">
              <a:avLst/>
            </a:prstGeom>
            <a:noFill/>
          </p:spPr>
          <p:txBody>
            <a:bodyPr wrap="square" lIns="0" rtlCol="0">
              <a:spAutoFit/>
            </a:bodyPr>
            <a:lstStyle/>
            <a:p>
              <a:pPr indent="660400" algn="l" fontAlgn="auto">
                <a:lnSpc>
                  <a:spcPct val="15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在某大班“参观海底世界”的活动中，以往教师只注重认知目标，往往在活动后按着预设的目标一幼儿能说出五种以上海底生物的种类来要求幼儿。然而在尊重幼儿个性发展的今天，教师将活动目标放在人为创设海底世界的氛围中，即“幼儿讨论海底世界有趣的事情”和“利用语言、绘画等方式表达对海底世界的喜爱”。</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5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再如，“参观动物园”活动的表现性目标可以表述为“参观动物园，与同伴讨论自已的感受和体验。”主题活动“春天”的目标可以表述为“愿意用自己喜欢的方式表现春天。”故事“警察叔叔”活动的表现性目标可以表述为“想象并表现警察巡逻的情景。”</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solidFill>
                    <a:schemeClr val="tx1">
                      <a:lumMod val="85000"/>
                      <a:lumOff val="15000"/>
                    </a:schemeClr>
                  </a:solidFill>
                </a:rPr>
                <a:t>【案例2-</a:t>
              </a:r>
              <a:r>
                <a:rPr lang="en-US" altLang="zh-CN" sz="4800">
                  <a:solidFill>
                    <a:schemeClr val="tx1">
                      <a:lumMod val="85000"/>
                      <a:lumOff val="15000"/>
                    </a:schemeClr>
                  </a:solidFill>
                </a:rPr>
                <a:t>4</a:t>
              </a:r>
              <a:r>
                <a:rPr lang="zh-CN" altLang="en-US" sz="4800">
                  <a:solidFill>
                    <a:schemeClr val="tx1">
                      <a:lumMod val="85000"/>
                      <a:lumOff val="15000"/>
                    </a:schemeClr>
                  </a:solidFill>
                </a:rPr>
                <a:t>】</a:t>
              </a:r>
              <a:endParaRPr lang="zh-CN" altLang="en-US" sz="48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（四）课程的各种目标取向在幼儿园课程中的互补</a:t>
            </a:r>
            <a:endParaRPr lang="zh-CN" altLang="en-US" sz="3200">
              <a:solidFill>
                <a:schemeClr val="tx1">
                  <a:lumMod val="85000"/>
                  <a:lumOff val="15000"/>
                </a:schemeClr>
              </a:solidFill>
              <a:sym typeface="+mn-ea"/>
            </a:endParaRPr>
          </a:p>
        </p:txBody>
      </p:sp>
      <p:graphicFrame>
        <p:nvGraphicFramePr>
          <p:cNvPr id="3" name="表格 2"/>
          <p:cNvGraphicFramePr/>
          <p:nvPr>
            <p:custDataLst>
              <p:tags r:id="rId1"/>
            </p:custDataLst>
          </p:nvPr>
        </p:nvGraphicFramePr>
        <p:xfrm>
          <a:off x="718820" y="1252855"/>
          <a:ext cx="10827385" cy="4701000"/>
        </p:xfrm>
        <a:graphic>
          <a:graphicData uri="http://schemas.openxmlformats.org/drawingml/2006/table">
            <a:tbl>
              <a:tblPr firstRow="1" bandRow="1">
                <a:tableStyleId>{5C22544A-7EE6-4342-B048-85BDC9FD1C3A}</a:tableStyleId>
              </a:tblPr>
              <a:tblGrid>
                <a:gridCol w="1377950"/>
                <a:gridCol w="3068955"/>
                <a:gridCol w="2491740"/>
                <a:gridCol w="2603500"/>
                <a:gridCol w="1285240"/>
              </a:tblGrid>
              <a:tr h="381000">
                <a:tc>
                  <a:txBody>
                    <a:bodyPr/>
                    <a:p>
                      <a:pPr algn="ctr">
                        <a:buNone/>
                      </a:pPr>
                      <a:r>
                        <a:rPr lang="zh-CN" altLang="en-US"/>
                        <a:t>价值取向</a:t>
                      </a:r>
                      <a:endParaRPr lang="zh-CN" altLang="en-US"/>
                    </a:p>
                  </a:txBody>
                  <a:tcPr anchor="ctr" anchorCtr="0">
                    <a:solidFill>
                      <a:srgbClr val="56C0C1"/>
                    </a:solidFill>
                  </a:tcPr>
                </a:tc>
                <a:tc>
                  <a:txBody>
                    <a:bodyPr/>
                    <a:p>
                      <a:pPr algn="ctr">
                        <a:buNone/>
                      </a:pPr>
                      <a:r>
                        <a:rPr lang="zh-CN" altLang="en-US"/>
                        <a:t>内容</a:t>
                      </a:r>
                      <a:endParaRPr lang="zh-CN" altLang="en-US"/>
                    </a:p>
                  </a:txBody>
                  <a:tcPr anchor="ctr" anchorCtr="0">
                    <a:solidFill>
                      <a:srgbClr val="56C0C1"/>
                    </a:solidFill>
                  </a:tcPr>
                </a:tc>
                <a:tc>
                  <a:txBody>
                    <a:bodyPr/>
                    <a:p>
                      <a:pPr algn="ctr">
                        <a:buNone/>
                      </a:pPr>
                      <a:r>
                        <a:rPr lang="zh-CN" altLang="en-US"/>
                        <a:t>关注点</a:t>
                      </a:r>
                      <a:endParaRPr lang="zh-CN" altLang="en-US"/>
                    </a:p>
                  </a:txBody>
                  <a:tcPr anchor="ctr" anchorCtr="0">
                    <a:solidFill>
                      <a:srgbClr val="56C0C1"/>
                    </a:solidFill>
                  </a:tcPr>
                </a:tc>
                <a:tc>
                  <a:txBody>
                    <a:bodyPr/>
                    <a:p>
                      <a:pPr algn="ctr">
                        <a:buNone/>
                      </a:pPr>
                      <a:r>
                        <a:rPr lang="zh-CN" altLang="en-US"/>
                        <a:t>应用</a:t>
                      </a:r>
                      <a:endParaRPr lang="zh-CN" altLang="en-US"/>
                    </a:p>
                  </a:txBody>
                  <a:tcPr anchor="ctr" anchorCtr="0">
                    <a:solidFill>
                      <a:srgbClr val="56C0C1"/>
                    </a:solidFill>
                  </a:tcPr>
                </a:tc>
                <a:tc>
                  <a:txBody>
                    <a:bodyPr/>
                    <a:p>
                      <a:pPr algn="ctr">
                        <a:buNone/>
                      </a:pPr>
                      <a:r>
                        <a:rPr lang="zh-CN" altLang="en-US"/>
                        <a:t>联系</a:t>
                      </a:r>
                      <a:endParaRPr lang="zh-CN" altLang="en-US"/>
                    </a:p>
                  </a:txBody>
                  <a:tcPr anchor="ctr" anchorCtr="0">
                    <a:solidFill>
                      <a:srgbClr val="56C0C1"/>
                    </a:solidFill>
                  </a:tcPr>
                </a:tc>
              </a:tr>
              <a:tr h="1440000">
                <a:tc>
                  <a:txBody>
                    <a:bodyPr/>
                    <a:p>
                      <a:pPr algn="ctr">
                        <a:buNone/>
                      </a:pPr>
                      <a:r>
                        <a:rPr lang="zh-CN" altLang="en-US"/>
                        <a:t>行为目标</a:t>
                      </a:r>
                      <a:endParaRPr lang="zh-CN" altLang="en-US"/>
                    </a:p>
                  </a:txBody>
                  <a:tcPr anchor="ctr" anchorCtr="0">
                    <a:solidFill>
                      <a:srgbClr val="D8ECED"/>
                    </a:solidFill>
                  </a:tcPr>
                </a:tc>
                <a:tc>
                  <a:txBody>
                    <a:bodyPr/>
                    <a:p>
                      <a:pPr indent="457200" algn="l" fontAlgn="auto">
                        <a:buNone/>
                      </a:pPr>
                      <a:r>
                        <a:rPr lang="zh-CN" altLang="en-US"/>
                        <a:t>目标是规定性的，预先设定课程结束后儿童的行为自觉发生哪些变化</a:t>
                      </a:r>
                      <a:endParaRPr lang="zh-CN" altLang="en-US"/>
                    </a:p>
                  </a:txBody>
                  <a:tcPr anchor="ctr" anchorCtr="0">
                    <a:solidFill>
                      <a:srgbClr val="D8ECED"/>
                    </a:solidFill>
                  </a:tcPr>
                </a:tc>
                <a:tc>
                  <a:txBody>
                    <a:bodyPr/>
                    <a:p>
                      <a:pPr algn="ctr" fontAlgn="auto">
                        <a:buClrTx/>
                        <a:buSzTx/>
                        <a:buNone/>
                      </a:pPr>
                      <a:r>
                        <a:rPr lang="zh-CN" altLang="en-US"/>
                        <a:t>注重教育活动的结果</a:t>
                      </a:r>
                      <a:endParaRPr lang="zh-CN" altLang="en-US"/>
                    </a:p>
                  </a:txBody>
                  <a:tcPr anchor="ctr" anchorCtr="0">
                    <a:solidFill>
                      <a:srgbClr val="D8ECED"/>
                    </a:solidFill>
                  </a:tcPr>
                </a:tc>
                <a:tc>
                  <a:txBody>
                    <a:bodyPr/>
                    <a:p>
                      <a:pPr algn="ctr" fontAlgn="auto">
                        <a:buClrTx/>
                        <a:buSzTx/>
                        <a:buFontTx/>
                        <a:buNone/>
                      </a:pPr>
                      <a:r>
                        <a:rPr lang="zh-CN" altLang="en-US"/>
                        <a:t>一些知识和技能的传授</a:t>
                      </a:r>
                      <a:endParaRPr lang="zh-CN" altLang="en-US"/>
                    </a:p>
                    <a:p>
                      <a:pPr algn="ctr" fontAlgn="auto">
                        <a:buClrTx/>
                        <a:buSzTx/>
                        <a:buFontTx/>
                        <a:buNone/>
                      </a:pPr>
                      <a:r>
                        <a:rPr lang="zh-CN" altLang="en-US"/>
                        <a:t>行为习惯的训练</a:t>
                      </a:r>
                      <a:endParaRPr lang="zh-CN" altLang="en-US"/>
                    </a:p>
                  </a:txBody>
                  <a:tcPr anchor="ctr" anchorCtr="0">
                    <a:solidFill>
                      <a:srgbClr val="D8ECED"/>
                    </a:solidFill>
                  </a:tcPr>
                </a:tc>
                <a:tc rowSpan="3">
                  <a:txBody>
                    <a:bodyPr/>
                    <a:p>
                      <a:pPr indent="0" algn="ctr" fontAlgn="auto">
                        <a:buNone/>
                      </a:pPr>
                      <a:r>
                        <a:rPr lang="zh-CN" altLang="en-US"/>
                        <a:t>不可替代</a:t>
                      </a:r>
                      <a:endParaRPr lang="zh-CN" altLang="en-US"/>
                    </a:p>
                    <a:p>
                      <a:pPr indent="0" algn="ctr" fontAlgn="auto">
                        <a:buNone/>
                      </a:pPr>
                      <a:r>
                        <a:rPr lang="zh-CN" altLang="en-US"/>
                        <a:t>各取所长</a:t>
                      </a:r>
                      <a:endParaRPr lang="zh-CN" altLang="en-US"/>
                    </a:p>
                    <a:p>
                      <a:pPr indent="0" algn="ctr" fontAlgn="auto">
                        <a:buNone/>
                      </a:pPr>
                      <a:r>
                        <a:rPr lang="zh-CN" altLang="en-US"/>
                        <a:t>兼收并蓄</a:t>
                      </a:r>
                      <a:endParaRPr lang="zh-CN" altLang="en-US"/>
                    </a:p>
                  </a:txBody>
                  <a:tcPr anchor="ctr" anchorCtr="0">
                    <a:solidFill>
                      <a:srgbClr val="D8ECED"/>
                    </a:solidFill>
                  </a:tcPr>
                </a:tc>
              </a:tr>
              <a:tr h="1440000">
                <a:tc>
                  <a:txBody>
                    <a:bodyPr/>
                    <a:p>
                      <a:pPr algn="ctr">
                        <a:buNone/>
                      </a:pPr>
                      <a:r>
                        <a:rPr lang="zh-CN" altLang="en-US"/>
                        <a:t>生成性目标</a:t>
                      </a:r>
                      <a:endParaRPr lang="zh-CN" altLang="en-US"/>
                    </a:p>
                  </a:txBody>
                  <a:tcPr anchor="ctr" anchorCtr="0">
                    <a:solidFill>
                      <a:srgbClr val="E8F1F2"/>
                    </a:solidFill>
                  </a:tcPr>
                </a:tc>
                <a:tc>
                  <a:txBody>
                    <a:bodyPr/>
                    <a:p>
                      <a:pPr indent="457200" algn="l" fontAlgn="auto">
                        <a:buNone/>
                      </a:pPr>
                      <a:r>
                        <a:rPr lang="zh-CN" altLang="en-US"/>
                        <a:t>目标不能提前设定,而是在教育情境中伴随着儿童与教师的相互活动,在过程中生成的</a:t>
                      </a:r>
                      <a:endParaRPr lang="zh-CN" altLang="en-US"/>
                    </a:p>
                  </a:txBody>
                  <a:tcPr anchor="ctr" anchorCtr="0">
                    <a:solidFill>
                      <a:srgbClr val="E8F1F2"/>
                    </a:solidFill>
                  </a:tcPr>
                </a:tc>
                <a:tc rowSpan="2">
                  <a:txBody>
                    <a:bodyPr/>
                    <a:p>
                      <a:pPr algn="ctr" fontAlgn="auto">
                        <a:buClrTx/>
                        <a:buSzTx/>
                        <a:buFontTx/>
                        <a:buNone/>
                      </a:pPr>
                      <a:r>
                        <a:rPr lang="zh-CN" altLang="en-US"/>
                        <a:t>关注教育活动的过程</a:t>
                      </a:r>
                      <a:endParaRPr lang="zh-CN" altLang="en-US"/>
                    </a:p>
                    <a:p>
                      <a:pPr algn="ctr" fontAlgn="auto">
                        <a:buClrTx/>
                        <a:buSzTx/>
                        <a:buFontTx/>
                        <a:buNone/>
                      </a:pPr>
                      <a:r>
                        <a:rPr lang="zh-CN" altLang="en-US"/>
                        <a:t>关注儿童的较高层次的兴趣和需要</a:t>
                      </a:r>
                      <a:endParaRPr lang="zh-CN" altLang="en-US"/>
                    </a:p>
                    <a:p>
                      <a:pPr algn="ctr" fontAlgn="auto">
                        <a:buClrTx/>
                        <a:buSzTx/>
                        <a:buFontTx/>
                        <a:buNone/>
                      </a:pPr>
                      <a:r>
                        <a:rPr lang="zh-CN" altLang="en-US"/>
                        <a:t>注重活动中儿童的表现</a:t>
                      </a:r>
                      <a:endParaRPr lang="zh-CN" altLang="en-US"/>
                    </a:p>
                  </a:txBody>
                  <a:tcPr anchor="ctr" anchorCtr="0">
                    <a:solidFill>
                      <a:srgbClr val="E8F1F2"/>
                    </a:solidFill>
                  </a:tcPr>
                </a:tc>
                <a:tc rowSpan="2">
                  <a:txBody>
                    <a:bodyPr/>
                    <a:p>
                      <a:pPr indent="0" algn="ctr" fontAlgn="auto">
                        <a:buNone/>
                      </a:pPr>
                      <a:r>
                        <a:rPr lang="zh-CN" altLang="en-US"/>
                        <a:t>儿童学习能力和学习兴趣的培养、个性发展和创造性的表现</a:t>
                      </a:r>
                      <a:endParaRPr lang="zh-CN" altLang="en-US"/>
                    </a:p>
                  </a:txBody>
                  <a:tcPr anchor="ctr" anchorCtr="0">
                    <a:solidFill>
                      <a:srgbClr val="E8F1F2"/>
                    </a:solidFill>
                  </a:tcPr>
                </a:tc>
                <a:tc vMerge="1">
                  <a:tcPr anchor="ctr" anchorCtr="0">
                    <a:solidFill>
                      <a:srgbClr val="E8F1F2"/>
                    </a:solidFill>
                  </a:tcPr>
                </a:tc>
              </a:tr>
              <a:tr h="1440000">
                <a:tc>
                  <a:txBody>
                    <a:bodyPr/>
                    <a:p>
                      <a:pPr algn="ctr">
                        <a:buNone/>
                      </a:pPr>
                      <a:r>
                        <a:rPr lang="zh-CN" altLang="en-US"/>
                        <a:t>表现性目标</a:t>
                      </a:r>
                      <a:endParaRPr lang="zh-CN" altLang="en-US"/>
                    </a:p>
                  </a:txBody>
                  <a:tcPr anchor="ctr" anchorCtr="0">
                    <a:solidFill>
                      <a:srgbClr val="D8ECED"/>
                    </a:solidFill>
                  </a:tcPr>
                </a:tc>
                <a:tc>
                  <a:txBody>
                    <a:bodyPr/>
                    <a:p>
                      <a:pPr indent="457200" algn="l" fontAlgn="auto">
                        <a:buNone/>
                      </a:pPr>
                      <a:r>
                        <a:rPr lang="zh-CN" altLang="en-US"/>
                        <a:t>目标是唤起的、非规定性的,学生围绕学习的主题或情境表现出的个性化的反应</a:t>
                      </a:r>
                      <a:endParaRPr lang="zh-CN" altLang="en-US"/>
                    </a:p>
                  </a:txBody>
                  <a:tcPr anchor="ctr" anchorCtr="0">
                    <a:solidFill>
                      <a:srgbClr val="D8ECED"/>
                    </a:solidFill>
                  </a:tcPr>
                </a:tc>
                <a:tc vMerge="1">
                  <a:tcPr anchor="ctr" anchorCtr="0">
                    <a:solidFill>
                      <a:srgbClr val="D8ECED"/>
                    </a:solidFill>
                  </a:tcPr>
                </a:tc>
                <a:tc vMerge="1">
                  <a:tcPr anchor="ctr" anchorCtr="0">
                    <a:solidFill>
                      <a:srgbClr val="E8F1F2"/>
                    </a:solidFill>
                  </a:tcPr>
                </a:tc>
                <a:tc vMerge="1">
                  <a:tcPr anchor="ctr" anchorCtr="0">
                    <a:solidFill>
                      <a:srgbClr val="E8F1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6340" y="794958"/>
            <a:ext cx="9799320" cy="4247884"/>
            <a:chOff x="3050540" y="2004618"/>
            <a:chExt cx="9799320" cy="4247884"/>
          </a:xfrm>
        </p:grpSpPr>
        <p:sp>
          <p:nvSpPr>
            <p:cNvPr id="2" name="文本框 1"/>
            <p:cNvSpPr txBox="1"/>
            <p:nvPr/>
          </p:nvSpPr>
          <p:spPr>
            <a:xfrm>
              <a:off x="3050540" y="3391192"/>
              <a:ext cx="9799320" cy="2861310"/>
            </a:xfrm>
            <a:prstGeom prst="rect">
              <a:avLst/>
            </a:prstGeom>
            <a:noFill/>
          </p:spPr>
          <p:txBody>
            <a:bodyPr wrap="square" lIns="0" rtlCol="0">
              <a:spAutoFit/>
            </a:bodyPr>
            <a:lstStyle/>
            <a:p>
              <a:pPr indent="660400" algn="l" fontAlgn="auto">
                <a:lnSpc>
                  <a:spcPct val="15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中班社会活动:三个好朋友活动目标</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5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(1) 大胆猜测故事情节，尝试帮助三个好朋友解决问题。(表现性目标)</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5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(2) 理解三个好朋友解决问题的办法，知道好朋友之间应该怎样相处。(知识和行为目标)</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5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(3) 感受与好朋友团结合作的快乐。(情感目标)</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solidFill>
                    <a:schemeClr val="tx1">
                      <a:lumMod val="85000"/>
                      <a:lumOff val="15000"/>
                    </a:schemeClr>
                  </a:solidFill>
                </a:rPr>
                <a:t>【案例2-</a:t>
              </a:r>
              <a:r>
                <a:rPr lang="en-US" altLang="zh-CN" sz="4800">
                  <a:solidFill>
                    <a:schemeClr val="tx1">
                      <a:lumMod val="85000"/>
                      <a:lumOff val="15000"/>
                    </a:schemeClr>
                  </a:solidFill>
                </a:rPr>
                <a:t>5</a:t>
              </a:r>
              <a:r>
                <a:rPr lang="zh-CN" altLang="en-US" sz="4800">
                  <a:solidFill>
                    <a:schemeClr val="tx1">
                      <a:lumMod val="85000"/>
                      <a:lumOff val="15000"/>
                    </a:schemeClr>
                  </a:solidFill>
                </a:rPr>
                <a:t>】</a:t>
              </a:r>
              <a:endParaRPr lang="zh-CN" altLang="en-US" sz="48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4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幼儿园课程目标的层次与结构</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（一）幼儿园课程目标的层次</a:t>
            </a:r>
            <a:endParaRPr lang="zh-CN" altLang="en-US" sz="3200">
              <a:solidFill>
                <a:schemeClr val="tx1">
                  <a:lumMod val="85000"/>
                  <a:lumOff val="15000"/>
                </a:schemeClr>
              </a:solidFill>
              <a:sym typeface="+mn-ea"/>
            </a:endParaRPr>
          </a:p>
        </p:txBody>
      </p:sp>
      <p:grpSp>
        <p:nvGrpSpPr>
          <p:cNvPr id="38" name="组合 37"/>
          <p:cNvGrpSpPr/>
          <p:nvPr/>
        </p:nvGrpSpPr>
        <p:grpSpPr>
          <a:xfrm>
            <a:off x="2058670" y="1030605"/>
            <a:ext cx="3636010" cy="5216525"/>
            <a:chOff x="3242" y="1623"/>
            <a:chExt cx="5726" cy="8215"/>
          </a:xfrm>
        </p:grpSpPr>
        <p:sp>
          <p:nvSpPr>
            <p:cNvPr id="2" name="矩形 1"/>
            <p:cNvSpPr/>
            <p:nvPr/>
          </p:nvSpPr>
          <p:spPr>
            <a:xfrm>
              <a:off x="3248" y="1623"/>
              <a:ext cx="5720" cy="87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国家、地方幼儿园课程总目标</a:t>
              </a:r>
              <a:endParaRPr lang="zh-CN" altLang="en-US" sz="2000"/>
            </a:p>
          </p:txBody>
        </p:sp>
        <p:sp>
          <p:nvSpPr>
            <p:cNvPr id="15" name="文本框 14"/>
            <p:cNvSpPr txBox="1"/>
            <p:nvPr/>
          </p:nvSpPr>
          <p:spPr>
            <a:xfrm>
              <a:off x="3487" y="9308"/>
              <a:ext cx="4901" cy="531"/>
            </a:xfrm>
            <a:prstGeom prst="rect">
              <a:avLst/>
            </a:prstGeom>
            <a:noFill/>
          </p:spPr>
          <p:txBody>
            <a:bodyPr wrap="square" rtlCol="0">
              <a:spAutoFit/>
            </a:bodyPr>
            <a:p>
              <a:r>
                <a:rPr lang="zh-CN" altLang="en-US" sz="1600"/>
                <a:t>图</a:t>
              </a:r>
              <a:r>
                <a:rPr lang="en-US" altLang="zh-CN" sz="1600"/>
                <a:t>4 </a:t>
              </a:r>
              <a:r>
                <a:rPr sz="1600"/>
                <a:t>幼儿园课程目标体系层次图</a:t>
              </a:r>
              <a:endParaRPr sz="1600"/>
            </a:p>
          </p:txBody>
        </p:sp>
        <p:sp>
          <p:nvSpPr>
            <p:cNvPr id="4" name="矩形 3"/>
            <p:cNvSpPr/>
            <p:nvPr/>
          </p:nvSpPr>
          <p:spPr>
            <a:xfrm>
              <a:off x="4159" y="3212"/>
              <a:ext cx="3555" cy="87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幼儿园课程总目标</a:t>
              </a:r>
              <a:endParaRPr lang="zh-CN" altLang="en-US" sz="2000"/>
            </a:p>
          </p:txBody>
        </p:sp>
        <p:sp>
          <p:nvSpPr>
            <p:cNvPr id="5" name="矩形 4"/>
            <p:cNvSpPr/>
            <p:nvPr/>
          </p:nvSpPr>
          <p:spPr>
            <a:xfrm>
              <a:off x="3242" y="4781"/>
              <a:ext cx="5386" cy="87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年龄阶段目标（学年目标）</a:t>
              </a:r>
              <a:endParaRPr lang="zh-CN" altLang="en-US" sz="2000"/>
            </a:p>
          </p:txBody>
        </p:sp>
        <p:sp>
          <p:nvSpPr>
            <p:cNvPr id="7" name="矩形 6"/>
            <p:cNvSpPr/>
            <p:nvPr/>
          </p:nvSpPr>
          <p:spPr>
            <a:xfrm>
              <a:off x="4160" y="7930"/>
              <a:ext cx="3555" cy="87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教育活动目标</a:t>
              </a:r>
              <a:endParaRPr lang="zh-CN" altLang="en-US" sz="2000"/>
            </a:p>
          </p:txBody>
        </p:sp>
        <p:sp>
          <p:nvSpPr>
            <p:cNvPr id="8" name="下箭头 7"/>
            <p:cNvSpPr/>
            <p:nvPr/>
          </p:nvSpPr>
          <p:spPr>
            <a:xfrm>
              <a:off x="5749" y="2624"/>
              <a:ext cx="373" cy="588"/>
            </a:xfrm>
            <a:prstGeom prst="downArrow">
              <a:avLst/>
            </a:prstGeom>
            <a:solidFill>
              <a:srgbClr val="D8ECED"/>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下箭头 8"/>
            <p:cNvSpPr/>
            <p:nvPr/>
          </p:nvSpPr>
          <p:spPr>
            <a:xfrm>
              <a:off x="5750" y="4193"/>
              <a:ext cx="373" cy="588"/>
            </a:xfrm>
            <a:prstGeom prst="downArrow">
              <a:avLst/>
            </a:prstGeom>
            <a:solidFill>
              <a:srgbClr val="D8ECED"/>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下箭头 9"/>
            <p:cNvSpPr/>
            <p:nvPr/>
          </p:nvSpPr>
          <p:spPr>
            <a:xfrm>
              <a:off x="5750" y="5791"/>
              <a:ext cx="373" cy="588"/>
            </a:xfrm>
            <a:prstGeom prst="downArrow">
              <a:avLst/>
            </a:prstGeom>
            <a:solidFill>
              <a:srgbClr val="D8ECED"/>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3244" y="6379"/>
              <a:ext cx="5386" cy="87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单元目标（学期、月目标等）</a:t>
              </a:r>
              <a:endParaRPr lang="zh-CN" altLang="en-US" sz="2000"/>
            </a:p>
          </p:txBody>
        </p:sp>
        <p:sp>
          <p:nvSpPr>
            <p:cNvPr id="11" name="下箭头 10"/>
            <p:cNvSpPr/>
            <p:nvPr/>
          </p:nvSpPr>
          <p:spPr>
            <a:xfrm>
              <a:off x="5751" y="7342"/>
              <a:ext cx="373" cy="588"/>
            </a:xfrm>
            <a:prstGeom prst="downArrow">
              <a:avLst/>
            </a:prstGeom>
            <a:solidFill>
              <a:srgbClr val="D8ECED"/>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8" name="组合 27"/>
          <p:cNvGrpSpPr/>
          <p:nvPr/>
        </p:nvGrpSpPr>
        <p:grpSpPr>
          <a:xfrm>
            <a:off x="6169660" y="985520"/>
            <a:ext cx="3140075" cy="645160"/>
            <a:chOff x="9831" y="1528"/>
            <a:chExt cx="4945" cy="1016"/>
          </a:xfrm>
        </p:grpSpPr>
        <p:sp>
          <p:nvSpPr>
            <p:cNvPr id="17" name="右箭头 16"/>
            <p:cNvSpPr/>
            <p:nvPr/>
          </p:nvSpPr>
          <p:spPr>
            <a:xfrm>
              <a:off x="9831" y="1879"/>
              <a:ext cx="1131" cy="313"/>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12252" y="1528"/>
              <a:ext cx="2525" cy="1016"/>
            </a:xfrm>
            <a:prstGeom prst="rect">
              <a:avLst/>
            </a:prstGeom>
            <a:noFill/>
          </p:spPr>
          <p:txBody>
            <a:bodyPr wrap="square" rtlCol="0">
              <a:spAutoFit/>
            </a:bodyPr>
            <a:p>
              <a:r>
                <a:rPr lang="zh-CN" altLang="en-US"/>
                <a:t>宏观、抽象</a:t>
              </a:r>
              <a:endParaRPr lang="zh-CN" altLang="en-US"/>
            </a:p>
            <a:p>
              <a:r>
                <a:rPr lang="zh-CN" altLang="en-US"/>
                <a:t>具有统领意义</a:t>
              </a:r>
              <a:endParaRPr lang="zh-CN" altLang="en-US"/>
            </a:p>
          </p:txBody>
        </p:sp>
      </p:grpSp>
      <p:grpSp>
        <p:nvGrpSpPr>
          <p:cNvPr id="29" name="组合 28"/>
          <p:cNvGrpSpPr/>
          <p:nvPr/>
        </p:nvGrpSpPr>
        <p:grpSpPr>
          <a:xfrm>
            <a:off x="6169660" y="1950085"/>
            <a:ext cx="3813810" cy="645160"/>
            <a:chOff x="9831" y="3116"/>
            <a:chExt cx="6006" cy="1016"/>
          </a:xfrm>
        </p:grpSpPr>
        <p:sp>
          <p:nvSpPr>
            <p:cNvPr id="18" name="右箭头 17"/>
            <p:cNvSpPr/>
            <p:nvPr/>
          </p:nvSpPr>
          <p:spPr>
            <a:xfrm>
              <a:off x="9831" y="3468"/>
              <a:ext cx="1131" cy="313"/>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2237" y="3116"/>
              <a:ext cx="3600" cy="1016"/>
            </a:xfrm>
            <a:prstGeom prst="rect">
              <a:avLst/>
            </a:prstGeom>
            <a:noFill/>
          </p:spPr>
          <p:txBody>
            <a:bodyPr wrap="square" rtlCol="0">
              <a:spAutoFit/>
            </a:bodyPr>
            <a:p>
              <a:r>
                <a:rPr lang="zh-CN" altLang="en-US"/>
                <a:t>因地制宜的本园目标系统性、桥梁作用</a:t>
              </a:r>
              <a:endParaRPr lang="zh-CN" altLang="en-US"/>
            </a:p>
          </p:txBody>
        </p:sp>
      </p:grpSp>
      <p:grpSp>
        <p:nvGrpSpPr>
          <p:cNvPr id="30" name="组合 29"/>
          <p:cNvGrpSpPr/>
          <p:nvPr/>
        </p:nvGrpSpPr>
        <p:grpSpPr>
          <a:xfrm>
            <a:off x="6169660" y="3129280"/>
            <a:ext cx="4231640" cy="368300"/>
            <a:chOff x="9831" y="4903"/>
            <a:chExt cx="6664" cy="580"/>
          </a:xfrm>
        </p:grpSpPr>
        <p:sp>
          <p:nvSpPr>
            <p:cNvPr id="22" name="右箭头 21"/>
            <p:cNvSpPr/>
            <p:nvPr/>
          </p:nvSpPr>
          <p:spPr>
            <a:xfrm>
              <a:off x="9831" y="5037"/>
              <a:ext cx="1131" cy="313"/>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12237" y="4903"/>
              <a:ext cx="4258" cy="580"/>
            </a:xfrm>
            <a:prstGeom prst="rect">
              <a:avLst/>
            </a:prstGeom>
            <a:noFill/>
          </p:spPr>
          <p:txBody>
            <a:bodyPr wrap="square" rtlCol="0">
              <a:spAutoFit/>
            </a:bodyPr>
            <a:p>
              <a:r>
                <a:rPr lang="zh-CN" altLang="en-US"/>
                <a:t>托班、小班、中班、大班</a:t>
              </a:r>
              <a:endParaRPr lang="zh-CN" altLang="en-US"/>
            </a:p>
          </p:txBody>
        </p:sp>
      </p:grpSp>
      <p:grpSp>
        <p:nvGrpSpPr>
          <p:cNvPr id="31" name="组合 30"/>
          <p:cNvGrpSpPr/>
          <p:nvPr/>
        </p:nvGrpSpPr>
        <p:grpSpPr>
          <a:xfrm>
            <a:off x="6169660" y="4144010"/>
            <a:ext cx="3230245" cy="368300"/>
            <a:chOff x="9831" y="6501"/>
            <a:chExt cx="5087" cy="580"/>
          </a:xfrm>
        </p:grpSpPr>
        <p:sp>
          <p:nvSpPr>
            <p:cNvPr id="23" name="右箭头 22"/>
            <p:cNvSpPr/>
            <p:nvPr/>
          </p:nvSpPr>
          <p:spPr>
            <a:xfrm>
              <a:off x="9831" y="6635"/>
              <a:ext cx="1131" cy="313"/>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12252" y="6501"/>
              <a:ext cx="2667" cy="580"/>
            </a:xfrm>
            <a:prstGeom prst="rect">
              <a:avLst/>
            </a:prstGeom>
            <a:noFill/>
          </p:spPr>
          <p:txBody>
            <a:bodyPr wrap="square" rtlCol="0">
              <a:spAutoFit/>
            </a:bodyPr>
            <a:p>
              <a:r>
                <a:rPr lang="zh-CN" altLang="en-US"/>
                <a:t>更高的操作性</a:t>
              </a:r>
              <a:endParaRPr lang="zh-CN" altLang="en-US"/>
            </a:p>
          </p:txBody>
        </p:sp>
      </p:grpSp>
      <p:grpSp>
        <p:nvGrpSpPr>
          <p:cNvPr id="32" name="组合 31"/>
          <p:cNvGrpSpPr/>
          <p:nvPr/>
        </p:nvGrpSpPr>
        <p:grpSpPr>
          <a:xfrm>
            <a:off x="6169660" y="5128895"/>
            <a:ext cx="3723005" cy="368300"/>
            <a:chOff x="9831" y="8052"/>
            <a:chExt cx="5863" cy="580"/>
          </a:xfrm>
        </p:grpSpPr>
        <p:sp>
          <p:nvSpPr>
            <p:cNvPr id="24" name="右箭头 23"/>
            <p:cNvSpPr/>
            <p:nvPr/>
          </p:nvSpPr>
          <p:spPr>
            <a:xfrm>
              <a:off x="9831" y="8186"/>
              <a:ext cx="1131" cy="313"/>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2252" y="8052"/>
              <a:ext cx="3442" cy="580"/>
            </a:xfrm>
            <a:prstGeom prst="rect">
              <a:avLst/>
            </a:prstGeom>
            <a:noFill/>
          </p:spPr>
          <p:txBody>
            <a:bodyPr wrap="square" rtlCol="0">
              <a:spAutoFit/>
            </a:bodyPr>
            <a:p>
              <a:r>
                <a:rPr lang="zh-CN" altLang="en-US"/>
                <a:t>具体，可操作性强</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000" fill="hold">
                                          <p:stCondLst>
                                            <p:cond delay="0"/>
                                          </p:stCondLst>
                                        </p:cTn>
                                        <p:tgtEl>
                                          <p:spTgt spid="38"/>
                                        </p:tgtEl>
                                        <p:attrNameLst>
                                          <p:attrName>style.visibility</p:attrName>
                                        </p:attrNameLst>
                                      </p:cBhvr>
                                      <p:to>
                                        <p:strVal val="visible"/>
                                      </p:to>
                                    </p:set>
                                    <p:animEffect transition="in" filter="wipe(up)">
                                      <p:cBhvr>
                                        <p:cTn id="7" dur="10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000" fill="hold">
                                          <p:stCondLst>
                                            <p:cond delay="0"/>
                                          </p:stCondLst>
                                        </p:cTn>
                                        <p:tgtEl>
                                          <p:spTgt spid="28"/>
                                        </p:tgtEl>
                                        <p:attrNameLst>
                                          <p:attrName>style.visibility</p:attrName>
                                        </p:attrNameLst>
                                      </p:cBhvr>
                                      <p:to>
                                        <p:strVal val="visible"/>
                                      </p:to>
                                    </p:set>
                                    <p:animEffect transition="in" filter="wipe(left)">
                                      <p:cBhvr>
                                        <p:cTn id="12" dur="1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000" fill="hold">
                                          <p:stCondLst>
                                            <p:cond delay="0"/>
                                          </p:stCondLst>
                                        </p:cTn>
                                        <p:tgtEl>
                                          <p:spTgt spid="29"/>
                                        </p:tgtEl>
                                        <p:attrNameLst>
                                          <p:attrName>style.visibility</p:attrName>
                                        </p:attrNameLst>
                                      </p:cBhvr>
                                      <p:to>
                                        <p:strVal val="visible"/>
                                      </p:to>
                                    </p:set>
                                    <p:animEffect transition="in" filter="wipe(left)">
                                      <p:cBhvr>
                                        <p:cTn id="17" dur="10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000" fill="hold">
                                          <p:stCondLst>
                                            <p:cond delay="0"/>
                                          </p:stCondLst>
                                        </p:cTn>
                                        <p:tgtEl>
                                          <p:spTgt spid="30"/>
                                        </p:tgtEl>
                                        <p:attrNameLst>
                                          <p:attrName>style.visibility</p:attrName>
                                        </p:attrNameLst>
                                      </p:cBhvr>
                                      <p:to>
                                        <p:strVal val="visible"/>
                                      </p:to>
                                    </p:set>
                                    <p:animEffect transition="in" filter="wipe(left)">
                                      <p:cBhvr>
                                        <p:cTn id="22" dur="10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000" fill="hold">
                                          <p:stCondLst>
                                            <p:cond delay="0"/>
                                          </p:stCondLst>
                                        </p:cTn>
                                        <p:tgtEl>
                                          <p:spTgt spid="32"/>
                                        </p:tgtEl>
                                        <p:attrNameLst>
                                          <p:attrName>style.visibility</p:attrName>
                                        </p:attrNameLst>
                                      </p:cBhvr>
                                      <p:to>
                                        <p:strVal val="visible"/>
                                      </p:to>
                                    </p:set>
                                    <p:animEffect transition="in" filter="wipe(left)">
                                      <p:cBhvr>
                                        <p:cTn id="3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6340" y="794958"/>
            <a:ext cx="9799320" cy="5197209"/>
            <a:chOff x="3050540" y="2004618"/>
            <a:chExt cx="9799320" cy="5197209"/>
          </a:xfrm>
        </p:grpSpPr>
        <p:sp>
          <p:nvSpPr>
            <p:cNvPr id="2" name="文本框 1"/>
            <p:cNvSpPr txBox="1"/>
            <p:nvPr/>
          </p:nvSpPr>
          <p:spPr>
            <a:xfrm>
              <a:off x="3050540" y="3109252"/>
              <a:ext cx="9799320" cy="4092575"/>
            </a:xfrm>
            <a:prstGeom prst="rect">
              <a:avLst/>
            </a:prstGeom>
            <a:noFill/>
          </p:spPr>
          <p:txBody>
            <a:bodyPr wrap="square" lIns="0" rtlCol="0">
              <a:spAutoFit/>
            </a:bodyPr>
            <a:lstStyle/>
            <a:p>
              <a:pPr indent="660400" algn="ctr" fontAlgn="auto">
                <a:lnSpc>
                  <a:spcPct val="100000"/>
                </a:lnSpc>
                <a:extLst>
                  <a:ext uri="{35155182-B16C-46BC-9424-99874614C6A1}">
                    <wpsdc:indentchars xmlns:wpsdc="http://www.wps.cn/officeDocument/2017/drawingmlCustomData" val="200" checksum="717995654"/>
                  </a:ext>
                </a:extLst>
              </a:pPr>
              <a:r>
                <a:rPr lang="zh-CN" altLang="en-US" sz="20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动物世界</a:t>
              </a:r>
              <a:endParaRPr lang="zh-CN" altLang="en-US" sz="20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0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(1)能有兴趣地、集中注意力地探索动物世界的奥秘，知道并说出动物的外形特征、习性、分类以及和环境的关系。</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0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(2)爱劳动，能认真为集体、同伴服务。</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0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(3)会用近义词和反义词表达自己对周围事物的认识，能根据儿歌、谜语等不同文学作品体裁进行仿编。</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0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(4)进一步用对唱的形式来表现歌曲。</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0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(5)会用各种方法进行动物的造型，表现他们的主要特征、生活习性。会集体作画，在制作过程中发挥独立性和想象力。</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0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(6)会用球进行投、抛、运等活动，会助跑跨越跳过40厘米以上的距离，积极主动地参加身体素质训练。</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660400" algn="l" fontAlgn="auto">
                <a:lnSpc>
                  <a:spcPct val="100000"/>
                </a:lnSpc>
                <a:extLst>
                  <a:ext uri="{35155182-B16C-46BC-9424-99874614C6A1}">
                    <wpsdc:indentchars xmlns:wpsdc="http://www.wps.cn/officeDocument/2017/drawingmlCustomData" val="200" checksum="717995654"/>
                  </a:ext>
                </a:extLst>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(7)能尝试发现两个图形集合交集中元素的特征，学习数“4”的组成。</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solidFill>
                    <a:schemeClr val="tx1">
                      <a:lumMod val="85000"/>
                      <a:lumOff val="15000"/>
                    </a:schemeClr>
                  </a:solidFill>
                </a:rPr>
                <a:t>【案例2-</a:t>
              </a:r>
              <a:r>
                <a:rPr lang="en-US" altLang="zh-CN" sz="4800">
                  <a:solidFill>
                    <a:schemeClr val="tx1">
                      <a:lumMod val="85000"/>
                      <a:lumOff val="15000"/>
                    </a:schemeClr>
                  </a:solidFill>
                </a:rPr>
                <a:t>6</a:t>
              </a:r>
              <a:r>
                <a:rPr lang="zh-CN" altLang="en-US" sz="4800">
                  <a:solidFill>
                    <a:schemeClr val="tx1">
                      <a:lumMod val="85000"/>
                      <a:lumOff val="15000"/>
                    </a:schemeClr>
                  </a:solidFill>
                </a:rPr>
                <a:t>】</a:t>
              </a:r>
              <a:endParaRPr lang="zh-CN" altLang="en-US" sz="48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6340" y="794958"/>
            <a:ext cx="9799320" cy="4889234"/>
            <a:chOff x="3050540" y="2004618"/>
            <a:chExt cx="9799320" cy="4889234"/>
          </a:xfrm>
        </p:grpSpPr>
        <p:sp>
          <p:nvSpPr>
            <p:cNvPr id="2" name="文本框 1"/>
            <p:cNvSpPr txBox="1"/>
            <p:nvPr/>
          </p:nvSpPr>
          <p:spPr>
            <a:xfrm>
              <a:off x="3050540" y="3109252"/>
              <a:ext cx="9799320" cy="3784600"/>
            </a:xfrm>
            <a:prstGeom prst="rect">
              <a:avLst/>
            </a:prstGeom>
            <a:noFill/>
          </p:spPr>
          <p:txBody>
            <a:bodyPr wrap="square" lIns="0" rtlCol="0">
              <a:spAutoFit/>
            </a:bodyPr>
            <a:lstStyle/>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在小班主题活动“春姑娘来了”中有一系列具体活动。其中</a:t>
              </a:r>
              <a:r>
                <a:rPr lang="zh-CN" altLang="en-US" sz="20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科学活动</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“春天来了”的活动目标为:</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感受和发现春天天气及花草树木的变化,了解春天的主要特征和人们在春季里的活动，知道春天来了;</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能用语言表达和描述春天里花草树木的明显变化;</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感受春天给自然界带来的生机勃勃的景象,产生对春天的喜爱之情。</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音乐活动</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“春天”的活动目标为:</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感受歌曲优美的旋律，学习按歌词分角色自然地接唱;能根据歌词创编动作进行表演唱;</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感受春天的美丽,体验与同伴合作演唱的快乐。</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solidFill>
                    <a:schemeClr val="tx1">
                      <a:lumMod val="85000"/>
                      <a:lumOff val="15000"/>
                    </a:schemeClr>
                  </a:solidFill>
                </a:rPr>
                <a:t>【案例2-</a:t>
              </a:r>
              <a:r>
                <a:rPr lang="en-US" altLang="zh-CN" sz="4800">
                  <a:solidFill>
                    <a:schemeClr val="tx1">
                      <a:lumMod val="85000"/>
                      <a:lumOff val="15000"/>
                    </a:schemeClr>
                  </a:solidFill>
                </a:rPr>
                <a:t>7</a:t>
              </a:r>
              <a:r>
                <a:rPr lang="zh-CN" altLang="en-US" sz="4800">
                  <a:solidFill>
                    <a:schemeClr val="tx1">
                      <a:lumMod val="85000"/>
                      <a:lumOff val="15000"/>
                    </a:schemeClr>
                  </a:solidFill>
                </a:rPr>
                <a:t>】</a:t>
              </a:r>
              <a:endParaRPr lang="zh-CN" altLang="en-US" sz="48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（二）幼儿园课程目标的结构</a:t>
            </a:r>
            <a:endParaRPr lang="zh-CN" altLang="en-US" sz="3200">
              <a:solidFill>
                <a:schemeClr val="tx1">
                  <a:lumMod val="85000"/>
                  <a:lumOff val="15000"/>
                </a:schemeClr>
              </a:solidFill>
              <a:sym typeface="+mn-ea"/>
            </a:endParaRPr>
          </a:p>
        </p:txBody>
      </p:sp>
      <p:graphicFrame>
        <p:nvGraphicFramePr>
          <p:cNvPr id="3" name="表格 2"/>
          <p:cNvGraphicFramePr/>
          <p:nvPr>
            <p:custDataLst>
              <p:tags r:id="rId1"/>
            </p:custDataLst>
          </p:nvPr>
        </p:nvGraphicFramePr>
        <p:xfrm>
          <a:off x="1078865" y="1107440"/>
          <a:ext cx="10279380" cy="4700905"/>
        </p:xfrm>
        <a:graphic>
          <a:graphicData uri="http://schemas.openxmlformats.org/drawingml/2006/table">
            <a:tbl>
              <a:tblPr firstRow="1" bandRow="1">
                <a:tableStyleId>{5C22544A-7EE6-4342-B048-85BDC9FD1C3A}</a:tableStyleId>
              </a:tblPr>
              <a:tblGrid>
                <a:gridCol w="2132330"/>
                <a:gridCol w="2795905"/>
                <a:gridCol w="5351145"/>
              </a:tblGrid>
              <a:tr h="381000">
                <a:tc>
                  <a:txBody>
                    <a:bodyPr/>
                    <a:p>
                      <a:pPr algn="ctr">
                        <a:buNone/>
                      </a:pPr>
                      <a:r>
                        <a:rPr lang="zh-CN" altLang="en-US"/>
                        <a:t>维度</a:t>
                      </a:r>
                      <a:endParaRPr lang="zh-CN" altLang="en-US"/>
                    </a:p>
                  </a:txBody>
                  <a:tcPr anchor="ctr" anchorCtr="0">
                    <a:solidFill>
                      <a:srgbClr val="56C0C1"/>
                    </a:solidFill>
                  </a:tcPr>
                </a:tc>
                <a:tc>
                  <a:txBody>
                    <a:bodyPr/>
                    <a:p>
                      <a:pPr algn="ctr">
                        <a:buNone/>
                      </a:pPr>
                      <a:r>
                        <a:rPr lang="zh-CN" altLang="en-US"/>
                        <a:t>分类</a:t>
                      </a:r>
                      <a:endParaRPr lang="zh-CN" altLang="en-US"/>
                    </a:p>
                  </a:txBody>
                  <a:tcPr anchor="ctr" anchorCtr="0">
                    <a:solidFill>
                      <a:srgbClr val="56C0C1"/>
                    </a:solidFill>
                  </a:tcPr>
                </a:tc>
                <a:tc>
                  <a:txBody>
                    <a:bodyPr/>
                    <a:p>
                      <a:pPr algn="ctr">
                        <a:buNone/>
                      </a:pPr>
                      <a:r>
                        <a:rPr lang="zh-CN" altLang="en-US"/>
                        <a:t>内容</a:t>
                      </a:r>
                      <a:endParaRPr lang="zh-CN" altLang="en-US"/>
                    </a:p>
                  </a:txBody>
                  <a:tcPr anchor="ctr" anchorCtr="0">
                    <a:solidFill>
                      <a:srgbClr val="56C0C1"/>
                    </a:solidFill>
                  </a:tcPr>
                </a:tc>
              </a:tr>
              <a:tr h="480060">
                <a:tc rowSpan="3">
                  <a:txBody>
                    <a:bodyPr/>
                    <a:p>
                      <a:pPr algn="ctr">
                        <a:buNone/>
                      </a:pPr>
                      <a:r>
                        <a:rPr lang="zh-CN" altLang="en-US"/>
                        <a:t>幼儿心理发展结构</a:t>
                      </a:r>
                      <a:endParaRPr lang="zh-CN" altLang="en-US"/>
                    </a:p>
                  </a:txBody>
                  <a:tcPr anchor="ctr" anchorCtr="0">
                    <a:solidFill>
                      <a:srgbClr val="D8ECED"/>
                    </a:solidFill>
                  </a:tcPr>
                </a:tc>
                <a:tc>
                  <a:txBody>
                    <a:bodyPr/>
                    <a:p>
                      <a:pPr indent="0" algn="ctr" fontAlgn="auto">
                        <a:buNone/>
                      </a:pPr>
                      <a:r>
                        <a:rPr lang="zh-CN" altLang="en-US"/>
                        <a:t>认知</a:t>
                      </a:r>
                      <a:endParaRPr lang="zh-CN" altLang="en-US"/>
                    </a:p>
                  </a:txBody>
                  <a:tcPr anchor="ctr" anchorCtr="0">
                    <a:solidFill>
                      <a:srgbClr val="D8ECED"/>
                    </a:solidFill>
                  </a:tcPr>
                </a:tc>
                <a:tc>
                  <a:txBody>
                    <a:bodyPr/>
                    <a:p>
                      <a:pPr algn="ctr" fontAlgn="auto">
                        <a:buClrTx/>
                        <a:buSzTx/>
                        <a:buNone/>
                      </a:pPr>
                      <a:r>
                        <a:rPr lang="zh-CN" altLang="en-US"/>
                        <a:t>知识的掌握、认知能力的发展</a:t>
                      </a:r>
                      <a:endParaRPr lang="zh-CN" altLang="en-US"/>
                    </a:p>
                  </a:txBody>
                  <a:tcPr anchor="ctr" anchorCtr="0">
                    <a:solidFill>
                      <a:srgbClr val="D8ECED"/>
                    </a:solidFill>
                  </a:tcPr>
                </a:tc>
              </a:tr>
              <a:tr h="480060">
                <a:tc vMerge="1">
                  <a:tcPr anchor="ctr" anchorCtr="0">
                    <a:solidFill>
                      <a:srgbClr val="D8ECED"/>
                    </a:solidFill>
                  </a:tcPr>
                </a:tc>
                <a:tc>
                  <a:txBody>
                    <a:bodyPr/>
                    <a:p>
                      <a:pPr indent="0" algn="ctr" fontAlgn="auto">
                        <a:buNone/>
                      </a:pPr>
                      <a:r>
                        <a:rPr lang="zh-CN" altLang="en-US"/>
                        <a:t>情感</a:t>
                      </a:r>
                      <a:endParaRPr lang="zh-CN" altLang="en-US"/>
                    </a:p>
                  </a:txBody>
                  <a:tcPr anchor="ctr" anchorCtr="0">
                    <a:solidFill>
                      <a:srgbClr val="D8ECED"/>
                    </a:solidFill>
                  </a:tcPr>
                </a:tc>
                <a:tc>
                  <a:txBody>
                    <a:bodyPr/>
                    <a:p>
                      <a:pPr algn="ctr" fontAlgn="auto">
                        <a:buClrTx/>
                        <a:buSzTx/>
                        <a:buNone/>
                      </a:pPr>
                      <a:r>
                        <a:rPr lang="zh-CN" altLang="en-US"/>
                        <a:t>习惯、兴趣、态度、价值观和社会适应能力的发展</a:t>
                      </a:r>
                      <a:endParaRPr lang="zh-CN" altLang="en-US"/>
                    </a:p>
                  </a:txBody>
                  <a:tcPr anchor="ctr" anchorCtr="0">
                    <a:solidFill>
                      <a:srgbClr val="D8ECED"/>
                    </a:solidFill>
                  </a:tcPr>
                </a:tc>
              </a:tr>
              <a:tr h="480060">
                <a:tc vMerge="1">
                  <a:tcPr anchor="ctr" anchorCtr="0">
                    <a:solidFill>
                      <a:srgbClr val="D8ECED"/>
                    </a:solidFill>
                  </a:tcPr>
                </a:tc>
                <a:tc>
                  <a:txBody>
                    <a:bodyPr/>
                    <a:p>
                      <a:pPr indent="0" algn="ctr" fontAlgn="auto">
                        <a:buNone/>
                      </a:pPr>
                      <a:r>
                        <a:rPr lang="zh-CN" altLang="en-US"/>
                        <a:t>动作</a:t>
                      </a:r>
                      <a:endParaRPr lang="zh-CN" altLang="en-US"/>
                    </a:p>
                  </a:txBody>
                  <a:tcPr anchor="ctr" anchorCtr="0">
                    <a:solidFill>
                      <a:srgbClr val="D8ECED"/>
                    </a:solidFill>
                  </a:tcPr>
                </a:tc>
                <a:tc>
                  <a:txBody>
                    <a:bodyPr/>
                    <a:p>
                      <a:pPr algn="ctr" fontAlgn="auto">
                        <a:buClrTx/>
                        <a:buSzTx/>
                        <a:buNone/>
                      </a:pPr>
                      <a:r>
                        <a:rPr lang="zh-CN" altLang="en-US"/>
                        <a:t>感知动作、运动协调、动作技能方面的发展</a:t>
                      </a:r>
                      <a:endParaRPr lang="zh-CN" altLang="en-US"/>
                    </a:p>
                  </a:txBody>
                  <a:tcPr anchor="ctr" anchorCtr="0">
                    <a:solidFill>
                      <a:srgbClr val="D8ECED"/>
                    </a:solidFill>
                  </a:tcPr>
                </a:tc>
              </a:tr>
              <a:tr h="1439863">
                <a:tc rowSpan="2">
                  <a:txBody>
                    <a:bodyPr/>
                    <a:p>
                      <a:pPr algn="ctr">
                        <a:buNone/>
                      </a:pPr>
                      <a:r>
                        <a:rPr lang="zh-CN" altLang="en-US"/>
                        <a:t>课程内容结构</a:t>
                      </a:r>
                      <a:endParaRPr lang="zh-CN" altLang="en-US"/>
                    </a:p>
                  </a:txBody>
                  <a:tcPr anchor="ctr" anchorCtr="0">
                    <a:solidFill>
                      <a:srgbClr val="E8F1F2"/>
                    </a:solidFill>
                  </a:tcPr>
                </a:tc>
                <a:tc rowSpan="2">
                  <a:txBody>
                    <a:bodyPr/>
                    <a:p>
                      <a:pPr indent="0" algn="ctr" fontAlgn="auto">
                        <a:buNone/>
                      </a:pPr>
                      <a:r>
                        <a:rPr lang="zh-CN" altLang="en-US" sz="1800">
                          <a:sym typeface="+mn-ea"/>
                        </a:rPr>
                        <a:t>五大领域——健康、科学、社会、语言、艺术</a:t>
                      </a:r>
                      <a:endParaRPr lang="zh-CN" altLang="en-US"/>
                    </a:p>
                  </a:txBody>
                  <a:tcPr anchor="ctr" anchorCtr="0">
                    <a:solidFill>
                      <a:srgbClr val="E8F1F2"/>
                    </a:solidFill>
                  </a:tcPr>
                </a:tc>
                <a:tc>
                  <a:txBody>
                    <a:bodyPr/>
                    <a:p>
                      <a:pPr algn="ctr" fontAlgn="auto">
                        <a:buClrTx/>
                        <a:buSzTx/>
                        <a:buFontTx/>
                        <a:buNone/>
                      </a:pPr>
                      <a:r>
                        <a:rPr lang="zh-CN" altLang="en-US"/>
                        <a:t>在每个领域中也都要顾及到幼儿认知、情感、动作技能三方面的发展</a:t>
                      </a:r>
                      <a:endParaRPr lang="zh-CN" altLang="en-US"/>
                    </a:p>
                  </a:txBody>
                  <a:tcPr anchor="ctr" anchorCtr="0">
                    <a:solidFill>
                      <a:srgbClr val="E8F1F2"/>
                    </a:solidFill>
                  </a:tcPr>
                </a:tc>
              </a:tr>
              <a:tr h="0">
                <a:tc vMerge="1">
                  <a:tcPr anchor="ctr" anchorCtr="0">
                    <a:solidFill>
                      <a:srgbClr val="E8F1F2"/>
                    </a:solidFill>
                  </a:tcPr>
                </a:tc>
                <a:tc vMerge="1">
                  <a:tcPr anchor="ctr" anchorCtr="0">
                    <a:solidFill>
                      <a:srgbClr val="E8F1F2"/>
                    </a:solidFill>
                  </a:tcPr>
                </a:tc>
                <a:tc rowSpan="3">
                  <a:txBody>
                    <a:bodyPr/>
                    <a:p>
                      <a:pPr algn="ctr" fontAlgn="auto">
                        <a:buClrTx/>
                        <a:buSzTx/>
                        <a:buFontTx/>
                        <a:buNone/>
                      </a:pPr>
                      <a:r>
                        <a:rPr lang="zh-CN" altLang="en-US"/>
                        <a:t>考虑幼儿现阶段心理发展的已有水平和应达到的水平的差距、</a:t>
                      </a:r>
                      <a:r>
                        <a:rPr lang="en-US" altLang="zh-CN"/>
                        <a:t>考虑小、中、大班儿童发展目标的差异</a:t>
                      </a:r>
                      <a:endParaRPr lang="en-US" altLang="zh-CN"/>
                    </a:p>
                  </a:txBody>
                  <a:tcPr anchor="ctr" anchorCtr="0">
                    <a:solidFill>
                      <a:srgbClr val="D8ECED"/>
                    </a:solidFill>
                  </a:tcPr>
                </a:tc>
              </a:tr>
              <a:tr h="719773">
                <a:tc rowSpan="2">
                  <a:txBody>
                    <a:bodyPr/>
                    <a:p>
                      <a:pPr algn="ctr">
                        <a:buNone/>
                      </a:pPr>
                      <a:r>
                        <a:rPr lang="zh-CN" altLang="en-US"/>
                        <a:t>幼儿心理发展年龄水平结构</a:t>
                      </a:r>
                      <a:endParaRPr lang="zh-CN" altLang="en-US"/>
                    </a:p>
                  </a:txBody>
                  <a:tcPr anchor="ctr" anchorCtr="0">
                    <a:solidFill>
                      <a:srgbClr val="D8ECED"/>
                    </a:solidFill>
                  </a:tcPr>
                </a:tc>
                <a:tc>
                  <a:txBody>
                    <a:bodyPr/>
                    <a:p>
                      <a:pPr indent="0" algn="ctr" fontAlgn="auto">
                        <a:buNone/>
                      </a:pPr>
                      <a:r>
                        <a:rPr lang="zh-CN" altLang="en-US"/>
                        <a:t>年龄特征</a:t>
                      </a:r>
                      <a:endParaRPr lang="zh-CN" altLang="en-US"/>
                    </a:p>
                  </a:txBody>
                  <a:tcPr anchor="ctr" anchorCtr="0">
                    <a:solidFill>
                      <a:srgbClr val="D8ECED"/>
                    </a:solidFill>
                  </a:tcPr>
                </a:tc>
                <a:tc vMerge="1">
                  <a:tcPr anchor="ctr" anchorCtr="0">
                    <a:solidFill>
                      <a:srgbClr val="E8F1F2"/>
                    </a:solidFill>
                  </a:tcPr>
                </a:tc>
              </a:tr>
              <a:tr h="719773">
                <a:tc vMerge="1">
                  <a:tcPr anchor="ctr" anchorCtr="0">
                    <a:solidFill>
                      <a:srgbClr val="D8ECED"/>
                    </a:solidFill>
                  </a:tcPr>
                </a:tc>
                <a:tc>
                  <a:txBody>
                    <a:bodyPr/>
                    <a:p>
                      <a:pPr indent="0" algn="ctr" fontAlgn="auto">
                        <a:buNone/>
                      </a:pPr>
                      <a:r>
                        <a:rPr lang="zh-CN" altLang="en-US"/>
                        <a:t>心理发展的特征</a:t>
                      </a:r>
                      <a:endParaRPr lang="zh-CN" altLang="en-US"/>
                    </a:p>
                  </a:txBody>
                  <a:tcPr anchor="ctr" anchorCtr="0">
                    <a:solidFill>
                      <a:srgbClr val="D8ECED"/>
                    </a:solidFill>
                  </a:tcPr>
                </a:tc>
                <a:tc vMerge="1">
                  <a:tcPr anchor="ctr" anchorCtr="0">
                    <a:solidFill>
                      <a:srgbClr val="E8F1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（二）幼儿园课程目标的结构</a:t>
            </a:r>
            <a:endParaRPr lang="zh-CN" altLang="en-US" sz="3200">
              <a:solidFill>
                <a:schemeClr val="tx1">
                  <a:lumMod val="85000"/>
                  <a:lumOff val="15000"/>
                </a:schemeClr>
              </a:solidFill>
              <a:sym typeface="+mn-ea"/>
            </a:endParaRPr>
          </a:p>
        </p:txBody>
      </p:sp>
      <p:pic>
        <p:nvPicPr>
          <p:cNvPr id="2" name="图片 1" descr="二维思考图"/>
          <p:cNvPicPr>
            <a:picLocks noChangeAspect="1"/>
          </p:cNvPicPr>
          <p:nvPr/>
        </p:nvPicPr>
        <p:blipFill>
          <a:blip r:embed="rId1"/>
          <a:stretch>
            <a:fillRect/>
          </a:stretch>
        </p:blipFill>
        <p:spPr>
          <a:xfrm>
            <a:off x="683895" y="1604645"/>
            <a:ext cx="5046980" cy="3201035"/>
          </a:xfrm>
          <a:prstGeom prst="rect">
            <a:avLst/>
          </a:prstGeom>
        </p:spPr>
      </p:pic>
      <p:sp>
        <p:nvSpPr>
          <p:cNvPr id="4" name="文本框 3"/>
          <p:cNvSpPr txBox="1"/>
          <p:nvPr/>
        </p:nvSpPr>
        <p:spPr>
          <a:xfrm>
            <a:off x="1360170" y="5109210"/>
            <a:ext cx="3933825" cy="337185"/>
          </a:xfrm>
          <a:prstGeom prst="rect">
            <a:avLst/>
          </a:prstGeom>
          <a:noFill/>
        </p:spPr>
        <p:txBody>
          <a:bodyPr wrap="square" rtlCol="0">
            <a:spAutoFit/>
          </a:bodyPr>
          <a:p>
            <a:r>
              <a:rPr lang="zh-CN" altLang="en-US" sz="1600"/>
              <a:t>图</a:t>
            </a:r>
            <a:r>
              <a:rPr lang="en-US" altLang="zh-CN" sz="1600"/>
              <a:t>5</a:t>
            </a:r>
            <a:r>
              <a:rPr lang="zh-CN" altLang="en-US" sz="1600"/>
              <a:t>：幼儿园课程目标结构的三维思考图</a:t>
            </a:r>
            <a:endParaRPr lang="zh-CN" altLang="en-US" sz="1600"/>
          </a:p>
        </p:txBody>
      </p:sp>
      <p:graphicFrame>
        <p:nvGraphicFramePr>
          <p:cNvPr id="7" name="表格 6"/>
          <p:cNvGraphicFramePr/>
          <p:nvPr>
            <p:custDataLst>
              <p:tags r:id="rId2"/>
            </p:custDataLst>
          </p:nvPr>
        </p:nvGraphicFramePr>
        <p:xfrm>
          <a:off x="6154420" y="2112645"/>
          <a:ext cx="5392420" cy="3261360"/>
        </p:xfrm>
        <a:graphic>
          <a:graphicData uri="http://schemas.openxmlformats.org/drawingml/2006/table">
            <a:tbl>
              <a:tblPr firstRow="1" bandRow="1">
                <a:tableStyleId>{5940675A-B579-460E-94D1-54222C63F5DA}</a:tableStyleId>
              </a:tblPr>
              <a:tblGrid>
                <a:gridCol w="1348105"/>
                <a:gridCol w="1348105"/>
                <a:gridCol w="1348105"/>
                <a:gridCol w="1348105"/>
              </a:tblGrid>
              <a:tr h="543560">
                <a:tc>
                  <a:txBody>
                    <a:bodyPr/>
                    <a:p>
                      <a:pPr algn="ctr">
                        <a:buNone/>
                      </a:pPr>
                      <a:endParaRPr lang="zh-CN" altLang="en-US"/>
                    </a:p>
                  </a:txBody>
                  <a:tcPr>
                    <a:solidFill>
                      <a:schemeClr val="bg1"/>
                    </a:solidFill>
                  </a:tcPr>
                </a:tc>
                <a:tc>
                  <a:txBody>
                    <a:bodyPr/>
                    <a:p>
                      <a:pPr algn="ctr">
                        <a:buNone/>
                      </a:pPr>
                      <a:r>
                        <a:rPr lang="zh-CN" altLang="en-US"/>
                        <a:t>情感</a:t>
                      </a:r>
                      <a:endParaRPr lang="zh-CN" altLang="en-US"/>
                    </a:p>
                  </a:txBody>
                  <a:tcPr>
                    <a:solidFill>
                      <a:schemeClr val="bg1"/>
                    </a:solidFill>
                  </a:tcPr>
                </a:tc>
                <a:tc>
                  <a:txBody>
                    <a:bodyPr/>
                    <a:p>
                      <a:pPr algn="ctr">
                        <a:buNone/>
                      </a:pPr>
                      <a:r>
                        <a:rPr lang="zh-CN" altLang="en-US"/>
                        <a:t>认知</a:t>
                      </a:r>
                      <a:endParaRPr lang="zh-CN" altLang="en-US"/>
                    </a:p>
                  </a:txBody>
                  <a:tcPr>
                    <a:solidFill>
                      <a:schemeClr val="bg1"/>
                    </a:solidFill>
                  </a:tcPr>
                </a:tc>
                <a:tc>
                  <a:txBody>
                    <a:bodyPr/>
                    <a:p>
                      <a:pPr algn="ctr">
                        <a:buNone/>
                      </a:pPr>
                      <a:r>
                        <a:rPr lang="zh-CN" altLang="en-US"/>
                        <a:t>技能</a:t>
                      </a:r>
                      <a:endParaRPr lang="zh-CN" altLang="en-US"/>
                    </a:p>
                  </a:txBody>
                  <a:tcPr>
                    <a:solidFill>
                      <a:schemeClr val="bg1"/>
                    </a:solidFill>
                  </a:tcPr>
                </a:tc>
              </a:tr>
              <a:tr h="543560">
                <a:tc>
                  <a:txBody>
                    <a:bodyPr/>
                    <a:p>
                      <a:pPr algn="ctr">
                        <a:buNone/>
                      </a:pPr>
                      <a:r>
                        <a:rPr lang="zh-CN" altLang="en-US"/>
                        <a:t>健康</a:t>
                      </a:r>
                      <a:endParaRPr lang="zh-CN" altLang="en-US"/>
                    </a:p>
                  </a:txBody>
                  <a:tcPr>
                    <a:solidFill>
                      <a:schemeClr val="bg1"/>
                    </a:solidFill>
                  </a:tcPr>
                </a:tc>
                <a:tc>
                  <a:txBody>
                    <a:bodyPr/>
                    <a:p>
                      <a:pPr algn="ctr">
                        <a:buNone/>
                      </a:pPr>
                      <a:endParaRPr lang="zh-CN" altLang="en-US"/>
                    </a:p>
                  </a:txBody>
                  <a:tcPr>
                    <a:solidFill>
                      <a:schemeClr val="bg1"/>
                    </a:solidFill>
                  </a:tcPr>
                </a:tc>
                <a:tc>
                  <a:txBody>
                    <a:bodyPr/>
                    <a:p>
                      <a:pPr algn="ctr">
                        <a:buNone/>
                      </a:pPr>
                      <a:endParaRPr lang="zh-CN" altLang="en-US"/>
                    </a:p>
                  </a:txBody>
                  <a:tcPr>
                    <a:solidFill>
                      <a:schemeClr val="bg1"/>
                    </a:solidFill>
                  </a:tcPr>
                </a:tc>
                <a:tc>
                  <a:txBody>
                    <a:bodyPr/>
                    <a:p>
                      <a:pPr algn="ctr">
                        <a:buNone/>
                      </a:pPr>
                      <a:endParaRPr lang="zh-CN" altLang="en-US"/>
                    </a:p>
                  </a:txBody>
                  <a:tcPr>
                    <a:solidFill>
                      <a:schemeClr val="bg1"/>
                    </a:solidFill>
                  </a:tcPr>
                </a:tc>
              </a:tr>
              <a:tr h="543560">
                <a:tc>
                  <a:txBody>
                    <a:bodyPr/>
                    <a:p>
                      <a:pPr algn="ctr">
                        <a:buNone/>
                      </a:pPr>
                      <a:r>
                        <a:rPr lang="zh-CN" altLang="en-US"/>
                        <a:t>语言</a:t>
                      </a:r>
                      <a:endParaRPr lang="zh-CN" altLang="en-US"/>
                    </a:p>
                  </a:txBody>
                  <a:tcPr>
                    <a:solidFill>
                      <a:schemeClr val="bg1"/>
                    </a:solidFill>
                  </a:tcPr>
                </a:tc>
                <a:tc>
                  <a:txBody>
                    <a:bodyPr/>
                    <a:p>
                      <a:pPr algn="ctr">
                        <a:buNone/>
                      </a:pPr>
                      <a:endParaRPr lang="zh-CN" altLang="en-US"/>
                    </a:p>
                  </a:txBody>
                  <a:tcPr>
                    <a:solidFill>
                      <a:schemeClr val="bg1"/>
                    </a:solidFill>
                  </a:tcPr>
                </a:tc>
                <a:tc>
                  <a:txBody>
                    <a:bodyPr/>
                    <a:p>
                      <a:pPr algn="ctr">
                        <a:buNone/>
                      </a:pPr>
                      <a:endParaRPr lang="zh-CN" altLang="en-US"/>
                    </a:p>
                  </a:txBody>
                  <a:tcPr>
                    <a:solidFill>
                      <a:schemeClr val="bg1"/>
                    </a:solidFill>
                  </a:tcPr>
                </a:tc>
                <a:tc>
                  <a:txBody>
                    <a:bodyPr/>
                    <a:p>
                      <a:pPr algn="ctr">
                        <a:buNone/>
                      </a:pPr>
                      <a:endParaRPr lang="zh-CN" altLang="en-US"/>
                    </a:p>
                  </a:txBody>
                  <a:tcPr>
                    <a:solidFill>
                      <a:schemeClr val="bg1"/>
                    </a:solidFill>
                  </a:tcPr>
                </a:tc>
              </a:tr>
              <a:tr h="543560">
                <a:tc>
                  <a:txBody>
                    <a:bodyPr/>
                    <a:p>
                      <a:pPr algn="ctr">
                        <a:buNone/>
                      </a:pPr>
                      <a:r>
                        <a:rPr lang="zh-CN" altLang="en-US"/>
                        <a:t>社会</a:t>
                      </a:r>
                      <a:endParaRPr lang="zh-CN" altLang="en-US"/>
                    </a:p>
                  </a:txBody>
                  <a:tcPr>
                    <a:solidFill>
                      <a:schemeClr val="bg1"/>
                    </a:solidFill>
                  </a:tcPr>
                </a:tc>
                <a:tc>
                  <a:txBody>
                    <a:bodyPr/>
                    <a:p>
                      <a:pPr algn="ctr">
                        <a:buNone/>
                      </a:pPr>
                      <a:endParaRPr lang="zh-CN" altLang="en-US"/>
                    </a:p>
                  </a:txBody>
                  <a:tcPr>
                    <a:solidFill>
                      <a:schemeClr val="bg1"/>
                    </a:solidFill>
                  </a:tcPr>
                </a:tc>
                <a:tc>
                  <a:txBody>
                    <a:bodyPr/>
                    <a:p>
                      <a:pPr algn="ctr">
                        <a:buNone/>
                      </a:pPr>
                      <a:endParaRPr lang="zh-CN" altLang="en-US"/>
                    </a:p>
                  </a:txBody>
                  <a:tcPr>
                    <a:solidFill>
                      <a:schemeClr val="bg1"/>
                    </a:solidFill>
                  </a:tcPr>
                </a:tc>
                <a:tc>
                  <a:txBody>
                    <a:bodyPr/>
                    <a:p>
                      <a:pPr algn="ctr">
                        <a:buNone/>
                      </a:pPr>
                      <a:endParaRPr lang="zh-CN" altLang="en-US"/>
                    </a:p>
                  </a:txBody>
                  <a:tcPr>
                    <a:solidFill>
                      <a:schemeClr val="bg1"/>
                    </a:solidFill>
                  </a:tcPr>
                </a:tc>
              </a:tr>
              <a:tr h="543560">
                <a:tc>
                  <a:txBody>
                    <a:bodyPr/>
                    <a:p>
                      <a:pPr algn="ctr">
                        <a:buNone/>
                      </a:pPr>
                      <a:r>
                        <a:rPr lang="zh-CN" altLang="en-US"/>
                        <a:t>科学</a:t>
                      </a:r>
                      <a:endParaRPr lang="zh-CN" altLang="en-US"/>
                    </a:p>
                  </a:txBody>
                  <a:tcPr>
                    <a:solidFill>
                      <a:schemeClr val="bg1"/>
                    </a:solidFill>
                  </a:tcPr>
                </a:tc>
                <a:tc>
                  <a:txBody>
                    <a:bodyPr/>
                    <a:p>
                      <a:pPr algn="ctr">
                        <a:buNone/>
                      </a:pPr>
                      <a:endParaRPr lang="zh-CN" altLang="en-US"/>
                    </a:p>
                  </a:txBody>
                  <a:tcPr>
                    <a:solidFill>
                      <a:schemeClr val="bg1"/>
                    </a:solidFill>
                  </a:tcPr>
                </a:tc>
                <a:tc>
                  <a:txBody>
                    <a:bodyPr/>
                    <a:p>
                      <a:pPr algn="ctr">
                        <a:buNone/>
                      </a:pPr>
                      <a:endParaRPr lang="zh-CN" altLang="en-US"/>
                    </a:p>
                  </a:txBody>
                  <a:tcPr>
                    <a:solidFill>
                      <a:schemeClr val="bg1"/>
                    </a:solidFill>
                  </a:tcPr>
                </a:tc>
                <a:tc>
                  <a:txBody>
                    <a:bodyPr/>
                    <a:p>
                      <a:pPr algn="ctr">
                        <a:buNone/>
                      </a:pPr>
                      <a:endParaRPr lang="zh-CN" altLang="en-US"/>
                    </a:p>
                  </a:txBody>
                  <a:tcPr>
                    <a:solidFill>
                      <a:schemeClr val="bg1"/>
                    </a:solidFill>
                  </a:tcPr>
                </a:tc>
              </a:tr>
              <a:tr h="543560">
                <a:tc>
                  <a:txBody>
                    <a:bodyPr/>
                    <a:p>
                      <a:pPr algn="ctr">
                        <a:buNone/>
                      </a:pPr>
                      <a:r>
                        <a:rPr lang="zh-CN" altLang="en-US"/>
                        <a:t>艺术</a:t>
                      </a:r>
                      <a:endParaRPr lang="zh-CN" altLang="en-US"/>
                    </a:p>
                  </a:txBody>
                  <a:tcPr>
                    <a:solidFill>
                      <a:schemeClr val="bg1"/>
                    </a:solidFill>
                  </a:tcPr>
                </a:tc>
                <a:tc>
                  <a:txBody>
                    <a:bodyPr/>
                    <a:p>
                      <a:pPr algn="ctr">
                        <a:buNone/>
                      </a:pPr>
                      <a:endParaRPr lang="zh-CN" altLang="en-US"/>
                    </a:p>
                  </a:txBody>
                  <a:tcPr>
                    <a:solidFill>
                      <a:schemeClr val="bg1"/>
                    </a:solidFill>
                  </a:tcPr>
                </a:tc>
                <a:tc>
                  <a:txBody>
                    <a:bodyPr/>
                    <a:p>
                      <a:pPr algn="ctr">
                        <a:buNone/>
                      </a:pPr>
                      <a:endParaRPr lang="zh-CN" altLang="en-US"/>
                    </a:p>
                  </a:txBody>
                  <a:tcPr>
                    <a:solidFill>
                      <a:schemeClr val="bg1"/>
                    </a:solidFill>
                  </a:tcPr>
                </a:tc>
                <a:tc>
                  <a:txBody>
                    <a:bodyPr/>
                    <a:p>
                      <a:pPr algn="ctr">
                        <a:buNone/>
                      </a:pPr>
                      <a:endParaRPr lang="zh-CN" altLang="en-US"/>
                    </a:p>
                  </a:txBody>
                  <a:tcPr>
                    <a:solidFill>
                      <a:schemeClr val="bg1"/>
                    </a:solidFill>
                  </a:tcPr>
                </a:tc>
              </a:tr>
            </a:tbl>
          </a:graphicData>
        </a:graphic>
      </p:graphicFrame>
      <p:sp>
        <p:nvSpPr>
          <p:cNvPr id="8" name="文本框 7"/>
          <p:cNvSpPr txBox="1"/>
          <p:nvPr/>
        </p:nvSpPr>
        <p:spPr>
          <a:xfrm>
            <a:off x="6989445" y="1604645"/>
            <a:ext cx="3933825" cy="337185"/>
          </a:xfrm>
          <a:prstGeom prst="rect">
            <a:avLst/>
          </a:prstGeom>
          <a:noFill/>
        </p:spPr>
        <p:txBody>
          <a:bodyPr wrap="square" rtlCol="0">
            <a:spAutoFit/>
          </a:bodyPr>
          <a:p>
            <a:pPr algn="ctr"/>
            <a:r>
              <a:rPr sz="1600"/>
              <a:t>建立幼儿园课程目标的二维思考图</a:t>
            </a:r>
            <a:endParaRPr sz="16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34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幼儿园课程的编制模式</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5 幼儿园课程目标的表述</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（一）表述的角度</a:t>
            </a:r>
            <a:endParaRPr lang="zh-CN" altLang="en-US" sz="3200">
              <a:solidFill>
                <a:schemeClr val="tx1">
                  <a:lumMod val="85000"/>
                  <a:lumOff val="15000"/>
                </a:schemeClr>
              </a:solidFill>
              <a:sym typeface="+mn-ea"/>
            </a:endParaRPr>
          </a:p>
        </p:txBody>
      </p:sp>
      <p:graphicFrame>
        <p:nvGraphicFramePr>
          <p:cNvPr id="3" name="表格 2"/>
          <p:cNvGraphicFramePr/>
          <p:nvPr>
            <p:custDataLst>
              <p:tags r:id="rId1"/>
            </p:custDataLst>
          </p:nvPr>
        </p:nvGraphicFramePr>
        <p:xfrm>
          <a:off x="1352550" y="961390"/>
          <a:ext cx="9514899" cy="2541270"/>
        </p:xfrm>
        <a:graphic>
          <a:graphicData uri="http://schemas.openxmlformats.org/drawingml/2006/table">
            <a:tbl>
              <a:tblPr firstRow="1" bandRow="1">
                <a:tableStyleId>{5C22544A-7EE6-4342-B048-85BDC9FD1C3A}</a:tableStyleId>
              </a:tblPr>
              <a:tblGrid>
                <a:gridCol w="1191260"/>
                <a:gridCol w="4093210"/>
                <a:gridCol w="4230429"/>
              </a:tblGrid>
              <a:tr h="381000">
                <a:tc>
                  <a:txBody>
                    <a:bodyPr/>
                    <a:p>
                      <a:pPr algn="ctr">
                        <a:buNone/>
                      </a:pPr>
                      <a:r>
                        <a:rPr lang="zh-CN" altLang="en-US"/>
                        <a:t>角度 </a:t>
                      </a:r>
                      <a:endParaRPr lang="zh-CN" altLang="en-US"/>
                    </a:p>
                  </a:txBody>
                  <a:tcPr anchor="ctr" anchorCtr="0">
                    <a:solidFill>
                      <a:srgbClr val="56C0C1"/>
                    </a:solidFill>
                  </a:tcPr>
                </a:tc>
                <a:tc>
                  <a:txBody>
                    <a:bodyPr/>
                    <a:p>
                      <a:pPr algn="ctr">
                        <a:buNone/>
                      </a:pPr>
                      <a:r>
                        <a:rPr lang="zh-CN" altLang="en-US"/>
                        <a:t>定义</a:t>
                      </a:r>
                      <a:endParaRPr lang="zh-CN" altLang="en-US"/>
                    </a:p>
                  </a:txBody>
                  <a:tcPr anchor="ctr" anchorCtr="0">
                    <a:solidFill>
                      <a:srgbClr val="56C0C1"/>
                    </a:solidFill>
                  </a:tcPr>
                </a:tc>
                <a:tc>
                  <a:txBody>
                    <a:bodyPr/>
                    <a:p>
                      <a:pPr algn="ctr">
                        <a:buNone/>
                      </a:pPr>
                      <a:r>
                        <a:rPr lang="zh-CN" altLang="en-US"/>
                        <a:t>内容</a:t>
                      </a:r>
                      <a:endParaRPr lang="zh-CN" altLang="en-US"/>
                    </a:p>
                  </a:txBody>
                  <a:tcPr anchor="ctr" anchorCtr="0">
                    <a:solidFill>
                      <a:srgbClr val="56C0C1"/>
                    </a:solidFill>
                  </a:tcPr>
                </a:tc>
              </a:tr>
              <a:tr h="1080000">
                <a:tc>
                  <a:txBody>
                    <a:bodyPr/>
                    <a:p>
                      <a:pPr algn="ctr">
                        <a:buNone/>
                      </a:pPr>
                      <a:r>
                        <a:rPr lang="zh-CN" altLang="en-US"/>
                        <a:t>教师角度</a:t>
                      </a:r>
                      <a:endParaRPr lang="zh-CN" altLang="en-US"/>
                    </a:p>
                  </a:txBody>
                  <a:tcPr anchor="ctr" anchorCtr="0">
                    <a:solidFill>
                      <a:srgbClr val="D8ECED"/>
                    </a:solidFill>
                  </a:tcPr>
                </a:tc>
                <a:tc>
                  <a:txBody>
                    <a:bodyPr/>
                    <a:p>
                      <a:pPr indent="457200" algn="l" fontAlgn="auto">
                        <a:buNone/>
                      </a:pPr>
                      <a:r>
                        <a:rPr lang="zh-CN" altLang="en-US"/>
                        <a:t>指明教师应该做的工作或应该努力达到的教育效果</a:t>
                      </a:r>
                      <a:endParaRPr lang="zh-CN" altLang="en-US"/>
                    </a:p>
                  </a:txBody>
                  <a:tcPr anchor="ctr" anchorCtr="0">
                    <a:solidFill>
                      <a:srgbClr val="D8ECED"/>
                    </a:solidFill>
                  </a:tcPr>
                </a:tc>
                <a:tc>
                  <a:txBody>
                    <a:bodyPr/>
                    <a:p>
                      <a:pPr indent="457200" algn="l" fontAlgn="auto">
                        <a:buNone/>
                      </a:pPr>
                      <a:r>
                        <a:rPr lang="zh-CN" altLang="en-US"/>
                        <a:t>比较常用“鼓励”“引导”“使”“帮助”“增进”等字眼</a:t>
                      </a:r>
                      <a:endParaRPr lang="zh-CN" altLang="en-US"/>
                    </a:p>
                  </a:txBody>
                  <a:tcPr anchor="ctr" anchorCtr="0">
                    <a:solidFill>
                      <a:srgbClr val="D8ECED"/>
                    </a:solidFill>
                  </a:tcPr>
                </a:tc>
              </a:tr>
              <a:tr h="1080000">
                <a:tc>
                  <a:txBody>
                    <a:bodyPr/>
                    <a:p>
                      <a:pPr algn="ctr">
                        <a:buNone/>
                      </a:pPr>
                      <a:r>
                        <a:rPr lang="zh-CN" altLang="en-US"/>
                        <a:t>幼儿角度</a:t>
                      </a:r>
                      <a:endParaRPr lang="zh-CN" altLang="en-US"/>
                    </a:p>
                  </a:txBody>
                  <a:tcPr anchor="ctr" anchorCtr="0">
                    <a:solidFill>
                      <a:srgbClr val="E8F1F2"/>
                    </a:solidFill>
                  </a:tcPr>
                </a:tc>
                <a:tc>
                  <a:txBody>
                    <a:bodyPr/>
                    <a:p>
                      <a:pPr indent="457200" algn="l" fontAlgn="auto">
                        <a:buNone/>
                      </a:pPr>
                      <a:r>
                        <a:rPr lang="zh-CN" altLang="en-US"/>
                        <a:t>指明幼儿通过学习应该达到的发展程度</a:t>
                      </a:r>
                      <a:endParaRPr lang="zh-CN" altLang="en-US"/>
                    </a:p>
                  </a:txBody>
                  <a:tcPr anchor="ctr" anchorCtr="0">
                    <a:solidFill>
                      <a:srgbClr val="E8F1F2"/>
                    </a:solidFill>
                  </a:tcPr>
                </a:tc>
                <a:tc>
                  <a:txBody>
                    <a:bodyPr/>
                    <a:p>
                      <a:pPr indent="457200" algn="l" fontAlgn="auto">
                        <a:buNone/>
                      </a:pPr>
                      <a:r>
                        <a:rPr lang="zh-CN" altLang="en-US"/>
                        <a:t>比较常用“感受"“喜欢”“理解”“能”“知道”“注意”等字眼</a:t>
                      </a:r>
                      <a:endParaRPr lang="zh-CN" altLang="en-US"/>
                    </a:p>
                  </a:txBody>
                  <a:tcPr anchor="ctr" anchorCtr="0">
                    <a:solidFill>
                      <a:srgbClr val="E8F1F2"/>
                    </a:solidFill>
                  </a:tcPr>
                </a:tc>
              </a:tr>
            </a:tbl>
          </a:graphicData>
        </a:graphic>
      </p:graphicFrame>
      <p:sp>
        <p:nvSpPr>
          <p:cNvPr id="5" name="文本框 4"/>
          <p:cNvSpPr txBox="1"/>
          <p:nvPr/>
        </p:nvSpPr>
        <p:spPr>
          <a:xfrm>
            <a:off x="257810" y="350259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（二）表述幼儿园课程目标时应注意的问题</a:t>
            </a:r>
            <a:endParaRPr lang="zh-CN" altLang="en-US" sz="3200">
              <a:solidFill>
                <a:schemeClr val="tx1">
                  <a:lumMod val="85000"/>
                  <a:lumOff val="15000"/>
                </a:schemeClr>
              </a:solidFill>
              <a:sym typeface="+mn-ea"/>
            </a:endParaRPr>
          </a:p>
        </p:txBody>
      </p:sp>
      <p:sp>
        <p:nvSpPr>
          <p:cNvPr id="9" name="文本框 8"/>
          <p:cNvSpPr txBox="1"/>
          <p:nvPr/>
        </p:nvSpPr>
        <p:spPr>
          <a:xfrm>
            <a:off x="1352550" y="4143375"/>
            <a:ext cx="9515475" cy="2306955"/>
          </a:xfrm>
          <a:prstGeom prst="rect">
            <a:avLst/>
          </a:prstGeom>
          <a:noFill/>
        </p:spPr>
        <p:txBody>
          <a:bodyPr wrap="square" rtlCol="0">
            <a:spAutoFit/>
          </a:bodyPr>
          <a:p>
            <a:pPr marL="285750" indent="-285750">
              <a:buFont typeface="Arial" panose="020B0604020202020204" pitchFamily="34" charset="0"/>
              <a:buChar char="•"/>
            </a:pPr>
            <a:r>
              <a:rPr lang="zh-CN" altLang="en-US" b="1"/>
              <a:t>单元目标的要求:</a:t>
            </a:r>
            <a:endParaRPr lang="zh-CN" altLang="en-US" b="1"/>
          </a:p>
          <a:p>
            <a:r>
              <a:rPr lang="zh-CN" altLang="en-US"/>
              <a:t>1. 表述要</a:t>
            </a:r>
            <a:r>
              <a:rPr lang="zh-CN" altLang="en-US" b="1">
                <a:solidFill>
                  <a:srgbClr val="FF0000"/>
                </a:solidFill>
              </a:rPr>
              <a:t>明确</a:t>
            </a:r>
            <a:r>
              <a:rPr lang="zh-CN" altLang="en-US"/>
              <a:t>，与上层目标的关系要密切，要比较直接。</a:t>
            </a:r>
            <a:endParaRPr lang="zh-CN" altLang="en-US"/>
          </a:p>
          <a:p>
            <a:r>
              <a:rPr lang="zh-CN" altLang="en-US"/>
              <a:t>2. 目标的涵盖面要</a:t>
            </a:r>
            <a:r>
              <a:rPr lang="zh-CN" altLang="en-US" b="1">
                <a:solidFill>
                  <a:srgbClr val="FF0000"/>
                </a:solidFill>
              </a:rPr>
              <a:t>广</a:t>
            </a:r>
            <a:r>
              <a:rPr lang="zh-CN" altLang="en-US"/>
              <a:t>，应包括知识的学习、能力的培养、操作技能和情感态度方面的学习。</a:t>
            </a:r>
            <a:endParaRPr lang="zh-CN" altLang="en-US"/>
          </a:p>
          <a:p>
            <a:r>
              <a:rPr lang="zh-CN" altLang="en-US"/>
              <a:t>3. 目标要有</a:t>
            </a:r>
            <a:r>
              <a:rPr lang="zh-CN" altLang="en-US" b="1">
                <a:solidFill>
                  <a:srgbClr val="FF0000"/>
                </a:solidFill>
              </a:rPr>
              <a:t>代表性</a:t>
            </a:r>
            <a:r>
              <a:rPr lang="zh-CN" altLang="en-US"/>
              <a:t>，每一条均是单独的内容，不要交叉重复。</a:t>
            </a:r>
            <a:endParaRPr lang="zh-CN" altLang="en-US"/>
          </a:p>
          <a:p>
            <a:pPr marL="285750" indent="-285750">
              <a:buFont typeface="Arial" panose="020B0604020202020204" pitchFamily="34" charset="0"/>
              <a:buChar char="•"/>
            </a:pPr>
            <a:r>
              <a:rPr lang="zh-CN" altLang="en-US" b="1"/>
              <a:t>具体教育活动目标的要求:</a:t>
            </a:r>
            <a:endParaRPr lang="zh-CN" altLang="en-US" b="1"/>
          </a:p>
          <a:p>
            <a:r>
              <a:rPr lang="zh-CN" altLang="en-US"/>
              <a:t>1. 教学活动目标应</a:t>
            </a:r>
            <a:r>
              <a:rPr lang="zh-CN" altLang="en-US" b="1">
                <a:solidFill>
                  <a:srgbClr val="FF0000"/>
                </a:solidFill>
              </a:rPr>
              <a:t>具体</a:t>
            </a:r>
            <a:r>
              <a:rPr lang="zh-CN" altLang="en-US"/>
              <a:t>，核心目标要突出。</a:t>
            </a:r>
            <a:endParaRPr lang="zh-CN" altLang="en-US"/>
          </a:p>
          <a:p>
            <a:r>
              <a:rPr lang="zh-CN" altLang="en-US"/>
              <a:t>2. 教学活动目标要符合幼儿的年龄阶段特点，满足幼儿的已有经验。</a:t>
            </a:r>
            <a:endParaRPr lang="zh-CN" altLang="en-US"/>
          </a:p>
          <a:p>
            <a:r>
              <a:rPr lang="en-US" altLang="zh-CN"/>
              <a:t>3. </a:t>
            </a:r>
            <a:r>
              <a:rPr lang="zh-CN" altLang="en-US"/>
              <a:t>表述角度要致，应遵循</a:t>
            </a:r>
            <a:r>
              <a:rPr lang="zh-CN" altLang="en-US" b="1">
                <a:solidFill>
                  <a:srgbClr val="FF0000"/>
                </a:solidFill>
              </a:rPr>
              <a:t>幼儿优先原则</a:t>
            </a:r>
            <a:r>
              <a:rPr lang="zh-CN" altLang="en-US"/>
              <a:t>。</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000" fill="hold">
                                          <p:stCondLst>
                                            <p:cond delay="0"/>
                                          </p:stCondLst>
                                        </p:cTn>
                                        <p:tgtEl>
                                          <p:spTgt spid="5"/>
                                        </p:tgtEl>
                                        <p:attrNameLst>
                                          <p:attrName>style.visibility</p:attrName>
                                        </p:attrNameLst>
                                      </p:cBhvr>
                                      <p:to>
                                        <p:strVal val="visible"/>
                                      </p:to>
                                    </p:set>
                                    <p:animEffect transition="in" filter="blinds(vertical)">
                                      <p:cBhvr>
                                        <p:cTn id="12" dur="1000"/>
                                        <p:tgtEl>
                                          <p:spTgt spid="5"/>
                                        </p:tgtEl>
                                      </p:cBhvr>
                                    </p:animEffect>
                                  </p:childTnLst>
                                </p:cTn>
                              </p:par>
                              <p:par>
                                <p:cTn id="13" presetID="3" presetClass="entr" presetSubtype="5" fill="hold" grpId="0" nodeType="withEffect">
                                  <p:stCondLst>
                                    <p:cond delay="0"/>
                                  </p:stCondLst>
                                  <p:childTnLst>
                                    <p:set>
                                      <p:cBhvr>
                                        <p:cTn id="14" dur="1000" fill="hold">
                                          <p:stCondLst>
                                            <p:cond delay="0"/>
                                          </p:stCondLst>
                                        </p:cTn>
                                        <p:tgtEl>
                                          <p:spTgt spid="9"/>
                                        </p:tgtEl>
                                        <p:attrNameLst>
                                          <p:attrName>style.visibility</p:attrName>
                                        </p:attrNameLst>
                                      </p:cBhvr>
                                      <p:to>
                                        <p:strVal val="visible"/>
                                      </p:to>
                                    </p:set>
                                    <p:animEffect transition="in" filter="blinds(vertical)">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10" name="图片 9" descr="C:\Users\DELL\Desktop\课程论\思维导图\幼儿园课程的目标.PNG幼儿园课程的目标"/>
          <p:cNvPicPr>
            <a:picLocks noChangeAspect="1"/>
          </p:cNvPicPr>
          <p:nvPr/>
        </p:nvPicPr>
        <p:blipFill>
          <a:blip r:embed="rId1"/>
          <a:srcRect/>
          <a:stretch>
            <a:fillRect/>
          </a:stretch>
        </p:blipFill>
        <p:spPr>
          <a:xfrm>
            <a:off x="2146300" y="765175"/>
            <a:ext cx="7899400" cy="5723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34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幼儿园课程内容的选择与组织</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3</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3.1</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 幼儿园课程内容的含义与作用</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400">
                <a:solidFill>
                  <a:schemeClr val="tx1">
                    <a:lumMod val="85000"/>
                    <a:lumOff val="15000"/>
                  </a:schemeClr>
                </a:solidFill>
                <a:sym typeface="+mn-ea"/>
              </a:rPr>
              <a:t>（一）幼儿园课程内容的含义</a:t>
            </a:r>
            <a:endParaRPr lang="zh-CN" altLang="en-US" sz="2400">
              <a:solidFill>
                <a:schemeClr val="tx1">
                  <a:lumMod val="85000"/>
                  <a:lumOff val="15000"/>
                </a:schemeClr>
              </a:solidFill>
              <a:sym typeface="+mn-ea"/>
            </a:endParaRPr>
          </a:p>
        </p:txBody>
      </p:sp>
      <p:grpSp>
        <p:nvGrpSpPr>
          <p:cNvPr id="22" name="组合 21"/>
          <p:cNvGrpSpPr/>
          <p:nvPr/>
        </p:nvGrpSpPr>
        <p:grpSpPr>
          <a:xfrm>
            <a:off x="1341120" y="934085"/>
            <a:ext cx="9020810" cy="1013460"/>
            <a:chOff x="2242" y="3047"/>
            <a:chExt cx="14206" cy="1596"/>
          </a:xfrm>
        </p:grpSpPr>
        <p:sp>
          <p:nvSpPr>
            <p:cNvPr id="12" name="文本框 11"/>
            <p:cNvSpPr txBox="1"/>
            <p:nvPr/>
          </p:nvSpPr>
          <p:spPr>
            <a:xfrm>
              <a:off x="2242" y="3329"/>
              <a:ext cx="2952" cy="580"/>
            </a:xfrm>
            <a:prstGeom prst="rect">
              <a:avLst/>
            </a:prstGeom>
            <a:noFill/>
          </p:spPr>
          <p:txBody>
            <a:bodyPr wrap="square" rtlCol="0">
              <a:spAutoFit/>
            </a:bodyPr>
            <a:p>
              <a:r>
                <a:rPr lang="zh-CN" altLang="en-US"/>
                <a:t>幼儿园课程内容</a:t>
              </a:r>
              <a:endParaRPr lang="zh-CN" altLang="en-US"/>
            </a:p>
          </p:txBody>
        </p:sp>
        <p:sp>
          <p:nvSpPr>
            <p:cNvPr id="13" name="左大括号 12"/>
            <p:cNvSpPr/>
            <p:nvPr/>
          </p:nvSpPr>
          <p:spPr>
            <a:xfrm>
              <a:off x="5194" y="3249"/>
              <a:ext cx="411" cy="741"/>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 name="文本框 1"/>
            <p:cNvSpPr txBox="1"/>
            <p:nvPr/>
          </p:nvSpPr>
          <p:spPr>
            <a:xfrm>
              <a:off x="5605" y="3047"/>
              <a:ext cx="5408" cy="580"/>
            </a:xfrm>
            <a:prstGeom prst="rect">
              <a:avLst/>
            </a:prstGeom>
            <a:noFill/>
          </p:spPr>
          <p:txBody>
            <a:bodyPr wrap="square" rtlCol="0">
              <a:spAutoFit/>
            </a:bodyPr>
            <a:p>
              <a:r>
                <a:rPr lang="zh-CN" altLang="en-US"/>
                <a:t>是实现课程目标的载体</a:t>
              </a:r>
              <a:endParaRPr lang="zh-CN" altLang="en-US"/>
            </a:p>
          </p:txBody>
        </p:sp>
        <p:sp>
          <p:nvSpPr>
            <p:cNvPr id="5" name="文本框 4"/>
            <p:cNvSpPr txBox="1"/>
            <p:nvPr/>
          </p:nvSpPr>
          <p:spPr>
            <a:xfrm>
              <a:off x="5605" y="3627"/>
              <a:ext cx="10843" cy="1016"/>
            </a:xfrm>
            <a:prstGeom prst="rect">
              <a:avLst/>
            </a:prstGeom>
            <a:noFill/>
          </p:spPr>
          <p:txBody>
            <a:bodyPr wrap="square" rtlCol="0">
              <a:spAutoFit/>
            </a:bodyPr>
            <a:p>
              <a:r>
                <a:rPr lang="zh-CN" altLang="en-US"/>
                <a:t>要解决的是“教什么”或“学什么”的问题，什么内容最适合幼儿？学习哪些内容最有利于实现课程目标,使幼儿达到预期的发展？</a:t>
              </a:r>
              <a:endParaRPr lang="zh-CN" altLang="en-US"/>
            </a:p>
          </p:txBody>
        </p:sp>
      </p:grpSp>
      <p:sp>
        <p:nvSpPr>
          <p:cNvPr id="4" name="文本框 3"/>
          <p:cNvSpPr txBox="1"/>
          <p:nvPr/>
        </p:nvSpPr>
        <p:spPr>
          <a:xfrm>
            <a:off x="257810" y="193986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400">
                <a:solidFill>
                  <a:schemeClr val="tx1">
                    <a:lumMod val="85000"/>
                    <a:lumOff val="15000"/>
                  </a:schemeClr>
                </a:solidFill>
                <a:sym typeface="+mn-ea"/>
              </a:rPr>
              <a:t>（二）幼儿园课程内容的特点</a:t>
            </a:r>
            <a:endParaRPr lang="zh-CN" altLang="en-US" sz="2400">
              <a:solidFill>
                <a:schemeClr val="tx1">
                  <a:lumMod val="85000"/>
                  <a:lumOff val="15000"/>
                </a:schemeClr>
              </a:solidFill>
              <a:sym typeface="+mn-ea"/>
            </a:endParaRPr>
          </a:p>
        </p:txBody>
      </p:sp>
      <p:graphicFrame>
        <p:nvGraphicFramePr>
          <p:cNvPr id="3" name="表格 2"/>
          <p:cNvGraphicFramePr/>
          <p:nvPr>
            <p:custDataLst>
              <p:tags r:id="rId1"/>
            </p:custDataLst>
          </p:nvPr>
        </p:nvGraphicFramePr>
        <p:xfrm>
          <a:off x="1829435" y="2527935"/>
          <a:ext cx="8533130" cy="2545080"/>
        </p:xfrm>
        <a:graphic>
          <a:graphicData uri="http://schemas.openxmlformats.org/drawingml/2006/table">
            <a:tbl>
              <a:tblPr firstRow="1" bandRow="1">
                <a:tableStyleId>{5C22544A-7EE6-4342-B048-85BDC9FD1C3A}</a:tableStyleId>
              </a:tblPr>
              <a:tblGrid>
                <a:gridCol w="2345055"/>
                <a:gridCol w="6188075"/>
              </a:tblGrid>
              <a:tr h="381000">
                <a:tc>
                  <a:txBody>
                    <a:bodyPr/>
                    <a:p>
                      <a:pPr algn="ctr">
                        <a:buNone/>
                      </a:pPr>
                      <a:r>
                        <a:rPr lang="zh-CN" altLang="en-US"/>
                        <a:t>特点</a:t>
                      </a:r>
                      <a:endParaRPr lang="zh-CN" altLang="en-US"/>
                    </a:p>
                  </a:txBody>
                  <a:tcPr>
                    <a:solidFill>
                      <a:srgbClr val="56C0C1"/>
                    </a:solidFill>
                  </a:tcPr>
                </a:tc>
                <a:tc>
                  <a:txBody>
                    <a:bodyPr/>
                    <a:p>
                      <a:pPr algn="ctr">
                        <a:buNone/>
                      </a:pPr>
                      <a:r>
                        <a:rPr lang="zh-CN" altLang="en-US"/>
                        <a:t>内容</a:t>
                      </a:r>
                      <a:endParaRPr lang="zh-CN" altLang="en-US"/>
                    </a:p>
                  </a:txBody>
                  <a:tcPr>
                    <a:solidFill>
                      <a:srgbClr val="56C0C1"/>
                    </a:solidFill>
                  </a:tcPr>
                </a:tc>
              </a:tr>
              <a:tr h="381000">
                <a:tc>
                  <a:txBody>
                    <a:bodyPr/>
                    <a:p>
                      <a:pPr algn="ctr">
                        <a:buNone/>
                      </a:pPr>
                      <a:r>
                        <a:rPr lang="zh-CN" altLang="en-US"/>
                        <a:t>启蒙性</a:t>
                      </a:r>
                      <a:endParaRPr lang="zh-CN" altLang="en-US"/>
                    </a:p>
                  </a:txBody>
                  <a:tcPr>
                    <a:solidFill>
                      <a:srgbClr val="D8ECED"/>
                    </a:solidFill>
                  </a:tcPr>
                </a:tc>
                <a:tc>
                  <a:txBody>
                    <a:bodyPr/>
                    <a:p>
                      <a:pPr algn="ctr">
                        <a:buNone/>
                      </a:pPr>
                      <a:r>
                        <a:rPr lang="zh-CN" altLang="en-US" sz="1800">
                          <a:sym typeface="+mn-ea"/>
                        </a:rPr>
                        <a:t>从孩子的角度、世界去看问题</a:t>
                      </a:r>
                      <a:endParaRPr lang="zh-CN" altLang="en-US"/>
                    </a:p>
                  </a:txBody>
                  <a:tcPr>
                    <a:solidFill>
                      <a:srgbClr val="D8ECED"/>
                    </a:solidFill>
                  </a:tcPr>
                </a:tc>
              </a:tr>
              <a:tr h="381000">
                <a:tc>
                  <a:txBody>
                    <a:bodyPr/>
                    <a:p>
                      <a:pPr algn="ctr">
                        <a:buNone/>
                      </a:pPr>
                      <a:r>
                        <a:rPr lang="zh-CN" altLang="en-US"/>
                        <a:t>生活性</a:t>
                      </a:r>
                      <a:endParaRPr lang="zh-CN" altLang="en-US"/>
                    </a:p>
                  </a:txBody>
                  <a:tcPr anchor="ctr" anchorCtr="0">
                    <a:solidFill>
                      <a:srgbClr val="E8F1F2"/>
                    </a:solidFill>
                  </a:tcPr>
                </a:tc>
                <a:tc>
                  <a:txBody>
                    <a:bodyPr/>
                    <a:p>
                      <a:pPr algn="ctr">
                        <a:buNone/>
                      </a:pPr>
                      <a:r>
                        <a:rPr lang="zh-CN" altLang="en-US" sz="1800">
                          <a:sym typeface="+mn-ea"/>
                        </a:rPr>
                        <a:t>一方面表现为课程内容的选择应与现实生活密切相关，从生活中生成内容；另一方面表现为生活教育</a:t>
                      </a:r>
                      <a:endParaRPr lang="zh-CN" altLang="en-US"/>
                    </a:p>
                  </a:txBody>
                  <a:tcPr>
                    <a:solidFill>
                      <a:srgbClr val="E8F1F2"/>
                    </a:solidFill>
                  </a:tcPr>
                </a:tc>
              </a:tr>
              <a:tr h="381000">
                <a:tc>
                  <a:txBody>
                    <a:bodyPr/>
                    <a:p>
                      <a:pPr algn="ctr">
                        <a:buNone/>
                      </a:pPr>
                      <a:r>
                        <a:rPr lang="zh-CN" altLang="en-US" sz="1800" b="0">
                          <a:sym typeface="+mn-ea"/>
                        </a:rPr>
                        <a:t>游戏性</a:t>
                      </a:r>
                      <a:endParaRPr lang="zh-CN" altLang="en-US" b="0"/>
                    </a:p>
                  </a:txBody>
                  <a:tcPr>
                    <a:solidFill>
                      <a:srgbClr val="D8ECED"/>
                    </a:solidFill>
                  </a:tcPr>
                </a:tc>
                <a:tc>
                  <a:txBody>
                    <a:bodyPr/>
                    <a:p>
                      <a:pPr algn="ctr">
                        <a:buNone/>
                      </a:pPr>
                      <a:r>
                        <a:rPr lang="zh-CN" altLang="en-US" sz="1800">
                          <a:sym typeface="+mn-ea"/>
                        </a:rPr>
                        <a:t>寓教于游戏中</a:t>
                      </a:r>
                      <a:endParaRPr lang="zh-CN" altLang="en-US"/>
                    </a:p>
                  </a:txBody>
                  <a:tcPr>
                    <a:solidFill>
                      <a:srgbClr val="D8ECED"/>
                    </a:solidFill>
                  </a:tcPr>
                </a:tc>
              </a:tr>
              <a:tr h="381000">
                <a:tc>
                  <a:txBody>
                    <a:bodyPr/>
                    <a:p>
                      <a:pPr algn="ctr">
                        <a:buNone/>
                      </a:pPr>
                      <a:r>
                        <a:rPr lang="en-US" altLang="zh-CN" sz="1800" b="0">
                          <a:sym typeface="+mn-ea"/>
                        </a:rPr>
                        <a:t>活动性和直接经验性</a:t>
                      </a:r>
                      <a:endParaRPr lang="zh-CN" altLang="en-US"/>
                    </a:p>
                  </a:txBody>
                  <a:tcPr>
                    <a:solidFill>
                      <a:srgbClr val="E8F1F2"/>
                    </a:solidFill>
                  </a:tcPr>
                </a:tc>
                <a:tc>
                  <a:txBody>
                    <a:bodyPr/>
                    <a:p>
                      <a:pPr algn="ctr">
                        <a:buNone/>
                      </a:pPr>
                      <a:r>
                        <a:rPr lang="en-US" altLang="zh-CN" sz="1800">
                          <a:sym typeface="+mn-ea"/>
                        </a:rPr>
                        <a:t>注重孩子的亲身经验，让孩子多动手，在做中学</a:t>
                      </a:r>
                      <a:endParaRPr lang="zh-CN" altLang="en-US"/>
                    </a:p>
                  </a:txBody>
                  <a:tcPr>
                    <a:solidFill>
                      <a:srgbClr val="E8F1F2"/>
                    </a:solidFill>
                  </a:tcPr>
                </a:tc>
              </a:tr>
              <a:tr h="381000">
                <a:tc>
                  <a:txBody>
                    <a:bodyPr/>
                    <a:p>
                      <a:pPr algn="ctr">
                        <a:buNone/>
                      </a:pPr>
                      <a:r>
                        <a:rPr lang="zh-CN" altLang="en-US"/>
                        <a:t>潜在性</a:t>
                      </a:r>
                      <a:endParaRPr lang="zh-CN" altLang="en-US"/>
                    </a:p>
                  </a:txBody>
                  <a:tcPr>
                    <a:solidFill>
                      <a:srgbClr val="D8ECED"/>
                    </a:solidFill>
                  </a:tcPr>
                </a:tc>
                <a:tc>
                  <a:txBody>
                    <a:bodyPr/>
                    <a:p>
                      <a:pPr algn="ctr">
                        <a:buNone/>
                      </a:pPr>
                      <a:r>
                        <a:rPr lang="zh-CN" altLang="en-US" sz="1800">
                          <a:sym typeface="+mn-ea"/>
                        </a:rPr>
                        <a:t>与环境相融合的，包括物理环境和人文环境</a:t>
                      </a:r>
                      <a:endParaRPr lang="zh-CN" altLang="en-US"/>
                    </a:p>
                  </a:txBody>
                  <a:tcPr>
                    <a:solidFill>
                      <a:srgbClr val="D8ECED"/>
                    </a:solidFill>
                  </a:tcPr>
                </a:tc>
              </a:tr>
            </a:tbl>
          </a:graphicData>
        </a:graphic>
      </p:graphicFrame>
      <p:sp>
        <p:nvSpPr>
          <p:cNvPr id="8" name="文本框 7"/>
          <p:cNvSpPr txBox="1"/>
          <p:nvPr/>
        </p:nvSpPr>
        <p:spPr>
          <a:xfrm>
            <a:off x="257810" y="507295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400">
                <a:solidFill>
                  <a:schemeClr val="tx1">
                    <a:lumMod val="85000"/>
                    <a:lumOff val="15000"/>
                  </a:schemeClr>
                </a:solidFill>
                <a:sym typeface="+mn-ea"/>
              </a:rPr>
              <a:t>（三）幼儿园课程内容的作用</a:t>
            </a:r>
            <a:endParaRPr lang="zh-CN" altLang="en-US" sz="2400">
              <a:solidFill>
                <a:schemeClr val="tx1">
                  <a:lumMod val="85000"/>
                  <a:lumOff val="15000"/>
                </a:schemeClr>
              </a:solidFill>
              <a:sym typeface="+mn-ea"/>
            </a:endParaRPr>
          </a:p>
        </p:txBody>
      </p:sp>
      <p:sp>
        <p:nvSpPr>
          <p:cNvPr id="9" name="文本框 8"/>
          <p:cNvSpPr txBox="1"/>
          <p:nvPr/>
        </p:nvSpPr>
        <p:spPr>
          <a:xfrm>
            <a:off x="1341120" y="5626735"/>
            <a:ext cx="9462770" cy="922020"/>
          </a:xfrm>
          <a:prstGeom prst="rect">
            <a:avLst/>
          </a:prstGeom>
          <a:noFill/>
        </p:spPr>
        <p:txBody>
          <a:bodyPr wrap="square" rtlCol="0">
            <a:spAutoFit/>
          </a:bodyPr>
          <a:p>
            <a:pPr indent="457200" fontAlgn="auto"/>
            <a:r>
              <a:rPr lang="zh-CN" altLang="en-US"/>
              <a:t>幼儿园课程内容是构成幼儿园课程的</a:t>
            </a:r>
            <a:r>
              <a:rPr lang="zh-CN" altLang="en-US" b="1">
                <a:solidFill>
                  <a:srgbClr val="FF0000"/>
                </a:solidFill>
              </a:rPr>
              <a:t>基本要素</a:t>
            </a:r>
            <a:r>
              <a:rPr lang="zh-CN" altLang="en-US"/>
              <a:t>,是幼儿园课程内在结构的</a:t>
            </a:r>
            <a:r>
              <a:rPr lang="zh-CN" altLang="en-US" b="1">
                <a:solidFill>
                  <a:srgbClr val="FF0000"/>
                </a:solidFill>
              </a:rPr>
              <a:t>核心成分</a:t>
            </a:r>
            <a:r>
              <a:rPr lang="zh-CN" altLang="en-US"/>
              <a:t>,是实现幼儿园课程目标的</a:t>
            </a:r>
            <a:r>
              <a:rPr lang="zh-CN" altLang="en-US" b="1">
                <a:solidFill>
                  <a:srgbClr val="FF0000"/>
                </a:solidFill>
              </a:rPr>
              <a:t>手段</a:t>
            </a:r>
            <a:r>
              <a:rPr lang="zh-CN" altLang="en-US"/>
              <a:t>。幼儿园课程内容与幼儿园课程目标相吻合的程度，</a:t>
            </a:r>
            <a:r>
              <a:rPr lang="zh-CN" altLang="en-US" b="1">
                <a:solidFill>
                  <a:srgbClr val="FF0000"/>
                </a:solidFill>
              </a:rPr>
              <a:t>决定了</a:t>
            </a:r>
            <a:r>
              <a:rPr lang="zh-CN" altLang="en-US"/>
              <a:t>幼儿园课程编制者的课程价值观能否实现。</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par>
                                <p:cTn id="8" presetID="3" presetClass="entr" presetSubtype="10" fill="hold" nodeType="withEffect">
                                  <p:stCondLst>
                                    <p:cond delay="0"/>
                                  </p:stCondLst>
                                  <p:childTnLst>
                                    <p:set>
                                      <p:cBhvr>
                                        <p:cTn id="9" dur="1000" fill="hold">
                                          <p:stCondLst>
                                            <p:cond delay="0"/>
                                          </p:stCondLst>
                                        </p:cTn>
                                        <p:tgtEl>
                                          <p:spTgt spid="3"/>
                                        </p:tgtEl>
                                        <p:attrNameLst>
                                          <p:attrName>style.visibility</p:attrName>
                                        </p:attrNameLst>
                                      </p:cBhvr>
                                      <p:to>
                                        <p:strVal val="visible"/>
                                      </p:to>
                                    </p:set>
                                    <p:animEffect transition="in" filter="blinds(horizontal)">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000" fill="hold">
                                          <p:stCondLst>
                                            <p:cond delay="0"/>
                                          </p:stCondLst>
                                        </p:cTn>
                                        <p:tgtEl>
                                          <p:spTgt spid="8"/>
                                        </p:tgtEl>
                                        <p:attrNameLst>
                                          <p:attrName>style.visibility</p:attrName>
                                        </p:attrNameLst>
                                      </p:cBhvr>
                                      <p:to>
                                        <p:strVal val="visible"/>
                                      </p:to>
                                    </p:set>
                                    <p:animEffect transition="in" filter="blinds(vertical)">
                                      <p:cBhvr>
                                        <p:cTn id="15" dur="1000"/>
                                        <p:tgtEl>
                                          <p:spTgt spid="8"/>
                                        </p:tgtEl>
                                      </p:cBhvr>
                                    </p:animEffect>
                                  </p:childTnLst>
                                </p:cTn>
                              </p:par>
                              <p:par>
                                <p:cTn id="16" presetID="3" presetClass="entr" presetSubtype="5" fill="hold" grpId="0" nodeType="withEffect">
                                  <p:stCondLst>
                                    <p:cond delay="0"/>
                                  </p:stCondLst>
                                  <p:childTnLst>
                                    <p:set>
                                      <p:cBhvr>
                                        <p:cTn id="17" dur="1000" fill="hold">
                                          <p:stCondLst>
                                            <p:cond delay="0"/>
                                          </p:stCondLst>
                                        </p:cTn>
                                        <p:tgtEl>
                                          <p:spTgt spid="9"/>
                                        </p:tgtEl>
                                        <p:attrNameLst>
                                          <p:attrName>style.visibility</p:attrName>
                                        </p:attrNameLst>
                                      </p:cBhvr>
                                      <p:to>
                                        <p:strVal val="visible"/>
                                      </p:to>
                                    </p:set>
                                    <p:animEffect transition="in" filter="blinds(vertical)">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 </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幼儿园课程内容的选择</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（一）幼儿园课程内容的选择依据</a:t>
            </a:r>
            <a:endParaRPr lang="zh-CN" altLang="en-US" sz="3200">
              <a:solidFill>
                <a:schemeClr val="tx1">
                  <a:lumMod val="85000"/>
                  <a:lumOff val="15000"/>
                </a:schemeClr>
              </a:solidFill>
              <a:sym typeface="+mn-ea"/>
            </a:endParaRPr>
          </a:p>
        </p:txBody>
      </p:sp>
      <p:graphicFrame>
        <p:nvGraphicFramePr>
          <p:cNvPr id="2" name="表格 1"/>
          <p:cNvGraphicFramePr/>
          <p:nvPr>
            <p:custDataLst>
              <p:tags r:id="rId1"/>
            </p:custDataLst>
          </p:nvPr>
        </p:nvGraphicFramePr>
        <p:xfrm>
          <a:off x="1227455" y="1188085"/>
          <a:ext cx="9737090" cy="4701000"/>
        </p:xfrm>
        <a:graphic>
          <a:graphicData uri="http://schemas.openxmlformats.org/drawingml/2006/table">
            <a:tbl>
              <a:tblPr firstRow="1" bandRow="1">
                <a:tableStyleId>{5C22544A-7EE6-4342-B048-85BDC9FD1C3A}</a:tableStyleId>
              </a:tblPr>
              <a:tblGrid>
                <a:gridCol w="2197100"/>
                <a:gridCol w="7539990"/>
              </a:tblGrid>
              <a:tr h="381000">
                <a:tc>
                  <a:txBody>
                    <a:bodyPr/>
                    <a:p>
                      <a:pPr algn="ctr">
                        <a:buNone/>
                      </a:pPr>
                      <a:r>
                        <a:rPr lang="zh-CN" altLang="en-US"/>
                        <a:t>选择依据</a:t>
                      </a:r>
                      <a:endParaRPr lang="zh-CN" altLang="en-US"/>
                    </a:p>
                  </a:txBody>
                  <a:tcPr>
                    <a:solidFill>
                      <a:srgbClr val="56C0C1"/>
                    </a:solidFill>
                  </a:tcPr>
                </a:tc>
                <a:tc>
                  <a:txBody>
                    <a:bodyPr/>
                    <a:p>
                      <a:pPr algn="ctr">
                        <a:buNone/>
                      </a:pPr>
                      <a:r>
                        <a:rPr lang="zh-CN" altLang="en-US"/>
                        <a:t>内容</a:t>
                      </a:r>
                      <a:endParaRPr lang="zh-CN" altLang="en-US"/>
                    </a:p>
                  </a:txBody>
                  <a:tcPr>
                    <a:solidFill>
                      <a:srgbClr val="56C0C1"/>
                    </a:solidFill>
                  </a:tcPr>
                </a:tc>
              </a:tr>
              <a:tr h="1080000">
                <a:tc>
                  <a:txBody>
                    <a:bodyPr/>
                    <a:p>
                      <a:pPr algn="ctr">
                        <a:buNone/>
                      </a:pPr>
                      <a:r>
                        <a:rPr lang="zh-CN" altLang="en-US"/>
                        <a:t>课程目标</a:t>
                      </a:r>
                      <a:endParaRPr lang="zh-CN" altLang="en-US"/>
                    </a:p>
                  </a:txBody>
                  <a:tcPr anchor="ctr" anchorCtr="0">
                    <a:solidFill>
                      <a:srgbClr val="D8ECED"/>
                    </a:solidFill>
                  </a:tcPr>
                </a:tc>
                <a:tc>
                  <a:txBody>
                    <a:bodyPr/>
                    <a:p>
                      <a:pPr indent="457200" algn="l" fontAlgn="auto">
                        <a:buNone/>
                      </a:pPr>
                      <a:r>
                        <a:rPr lang="zh-CN" altLang="en-US" sz="1800">
                          <a:sym typeface="+mn-ea"/>
                        </a:rPr>
                        <a:t>对某一阶段学习者所应达到的规格提出的要求，对课程内容的选择起着引导作用。</a:t>
                      </a:r>
                      <a:r>
                        <a:rPr lang="zh-CN" altLang="en-US" sz="1800" b="1">
                          <a:solidFill>
                            <a:srgbClr val="FF0000"/>
                          </a:solidFill>
                          <a:sym typeface="+mn-ea"/>
                        </a:rPr>
                        <a:t>紧扣目标</a:t>
                      </a:r>
                      <a:r>
                        <a:rPr lang="zh-CN" altLang="en-US" sz="1800">
                          <a:sym typeface="+mn-ea"/>
                        </a:rPr>
                        <a:t>，即有什么样的目标就有什么样的内容与之匹配，不同的目标结构应对应着不同的内容体系。一对多、多对一</a:t>
                      </a:r>
                      <a:endParaRPr lang="zh-CN" altLang="en-US" sz="1800">
                        <a:sym typeface="+mn-ea"/>
                      </a:endParaRPr>
                    </a:p>
                  </a:txBody>
                  <a:tcPr anchor="ctr" anchorCtr="0">
                    <a:solidFill>
                      <a:srgbClr val="D8ECED"/>
                    </a:solidFill>
                  </a:tcPr>
                </a:tc>
              </a:tr>
              <a:tr h="1080000">
                <a:tc>
                  <a:txBody>
                    <a:bodyPr/>
                    <a:p>
                      <a:pPr algn="ctr">
                        <a:buNone/>
                      </a:pPr>
                      <a:r>
                        <a:rPr lang="zh-CN" altLang="en-US"/>
                        <a:t>幼儿的身心发展水平与规律</a:t>
                      </a:r>
                      <a:endParaRPr lang="zh-CN" altLang="en-US"/>
                    </a:p>
                  </a:txBody>
                  <a:tcPr anchor="ctr" anchorCtr="0">
                    <a:solidFill>
                      <a:srgbClr val="E8F1F2"/>
                    </a:solidFill>
                  </a:tcPr>
                </a:tc>
                <a:tc>
                  <a:txBody>
                    <a:bodyPr/>
                    <a:p>
                      <a:pPr indent="457200" algn="l" fontAlgn="auto">
                        <a:buNone/>
                      </a:pPr>
                      <a:r>
                        <a:rPr lang="zh-CN" altLang="en-US" sz="1800">
                          <a:sym typeface="+mn-ea"/>
                        </a:rPr>
                        <a:t>关注有关幼儿的各种研究，这是课程内容选择的</a:t>
                      </a:r>
                      <a:r>
                        <a:rPr lang="zh-CN" altLang="en-US" sz="1800" b="1">
                          <a:solidFill>
                            <a:srgbClr val="FF0000"/>
                          </a:solidFill>
                          <a:sym typeface="+mn-ea"/>
                        </a:rPr>
                        <a:t>重要来源</a:t>
                      </a:r>
                      <a:r>
                        <a:rPr lang="zh-CN" altLang="en-US" sz="1800">
                          <a:sym typeface="+mn-ea"/>
                        </a:rPr>
                        <a:t>。课程内容的选择应反映幼儿身心发展特征，兼顾他们的年龄阶段顺序和思维发展顺序，以及知识技能的逻辑顺序与教学活动展开的先后顺序。</a:t>
                      </a:r>
                      <a:endParaRPr lang="zh-CN" altLang="en-US" sz="1800">
                        <a:sym typeface="+mn-ea"/>
                      </a:endParaRPr>
                    </a:p>
                  </a:txBody>
                  <a:tcPr anchor="ctr" anchorCtr="0">
                    <a:solidFill>
                      <a:srgbClr val="E8F1F2"/>
                    </a:solidFill>
                  </a:tcPr>
                </a:tc>
              </a:tr>
              <a:tr h="1080000">
                <a:tc>
                  <a:txBody>
                    <a:bodyPr/>
                    <a:p>
                      <a:pPr algn="ctr">
                        <a:buNone/>
                      </a:pPr>
                      <a:r>
                        <a:rPr lang="zh-CN" altLang="en-US" sz="1800" b="0">
                          <a:sym typeface="+mn-ea"/>
                        </a:rPr>
                        <a:t>社会需要</a:t>
                      </a:r>
                      <a:endParaRPr lang="zh-CN" altLang="en-US" sz="1800" b="0">
                        <a:sym typeface="+mn-ea"/>
                      </a:endParaRPr>
                    </a:p>
                  </a:txBody>
                  <a:tcPr anchor="ctr" anchorCtr="0">
                    <a:solidFill>
                      <a:srgbClr val="D8ECED"/>
                    </a:solidFill>
                  </a:tcPr>
                </a:tc>
                <a:tc>
                  <a:txBody>
                    <a:bodyPr/>
                    <a:p>
                      <a:pPr algn="ctr">
                        <a:buNone/>
                      </a:pPr>
                      <a:r>
                        <a:rPr lang="zh-CN" altLang="en-US" sz="1800">
                          <a:sym typeface="+mn-ea"/>
                        </a:rPr>
                        <a:t>考虑社会的现实需要，也要考虑到社会的未来需要，</a:t>
                      </a:r>
                      <a:r>
                        <a:rPr lang="zh-CN" altLang="en-US" sz="1800" b="1">
                          <a:solidFill>
                            <a:srgbClr val="FF0000"/>
                          </a:solidFill>
                          <a:sym typeface="+mn-ea"/>
                        </a:rPr>
                        <a:t>适度</a:t>
                      </a:r>
                      <a:r>
                        <a:rPr lang="zh-CN" altLang="en-US" sz="1800">
                          <a:sym typeface="+mn-ea"/>
                        </a:rPr>
                        <a:t>超越现实社会</a:t>
                      </a:r>
                      <a:endParaRPr lang="zh-CN" altLang="en-US" sz="1800">
                        <a:sym typeface="+mn-ea"/>
                      </a:endParaRPr>
                    </a:p>
                  </a:txBody>
                  <a:tcPr anchor="ctr" anchorCtr="0">
                    <a:solidFill>
                      <a:srgbClr val="D8ECED"/>
                    </a:solidFill>
                  </a:tcPr>
                </a:tc>
              </a:tr>
              <a:tr h="1080000">
                <a:tc>
                  <a:txBody>
                    <a:bodyPr/>
                    <a:p>
                      <a:pPr algn="ctr">
                        <a:buNone/>
                      </a:pPr>
                      <a:r>
                        <a:rPr lang="en-US" altLang="zh-CN" sz="1800" b="0">
                          <a:sym typeface="+mn-ea"/>
                        </a:rPr>
                        <a:t>粗浅的学科知识</a:t>
                      </a:r>
                      <a:endParaRPr lang="en-US" altLang="zh-CN" sz="1800" b="0">
                        <a:sym typeface="+mn-ea"/>
                      </a:endParaRPr>
                    </a:p>
                  </a:txBody>
                  <a:tcPr anchor="ctr" anchorCtr="0">
                    <a:solidFill>
                      <a:srgbClr val="E8F1F2"/>
                    </a:solidFill>
                  </a:tcPr>
                </a:tc>
                <a:tc>
                  <a:txBody>
                    <a:bodyPr/>
                    <a:p>
                      <a:pPr algn="ctr">
                        <a:buNone/>
                      </a:pPr>
                      <a:r>
                        <a:rPr lang="en-US" altLang="zh-CN" sz="1800">
                          <a:sym typeface="+mn-ea"/>
                        </a:rPr>
                        <a:t>选择幼儿必须掌握的或具有发展价值的基础知识</a:t>
                      </a:r>
                      <a:endParaRPr lang="en-US" altLang="zh-CN" sz="1800">
                        <a:sym typeface="+mn-ea"/>
                      </a:endParaRPr>
                    </a:p>
                  </a:txBody>
                  <a:tcPr anchor="ctr" anchorCtr="0">
                    <a:solidFill>
                      <a:srgbClr val="E8F1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（二）幼儿园课程内容的选择取向</a:t>
            </a:r>
            <a:endParaRPr lang="zh-CN" altLang="en-US" sz="3200">
              <a:solidFill>
                <a:schemeClr val="tx1">
                  <a:lumMod val="85000"/>
                  <a:lumOff val="15000"/>
                </a:schemeClr>
              </a:solidFill>
              <a:sym typeface="+mn-ea"/>
            </a:endParaRPr>
          </a:p>
        </p:txBody>
      </p:sp>
      <p:pic>
        <p:nvPicPr>
          <p:cNvPr id="36" name="图片 35"/>
          <p:cNvPicPr>
            <a:picLocks noChangeAspect="1"/>
          </p:cNvPicPr>
          <p:nvPr/>
        </p:nvPicPr>
        <p:blipFill>
          <a:blip r:embed="rId1"/>
          <a:stretch>
            <a:fillRect/>
          </a:stretch>
        </p:blipFill>
        <p:spPr>
          <a:xfrm>
            <a:off x="257810" y="4210050"/>
            <a:ext cx="2221865" cy="2330450"/>
          </a:xfrm>
          <a:prstGeom prst="rect">
            <a:avLst/>
          </a:prstGeom>
        </p:spPr>
      </p:pic>
      <p:grpSp>
        <p:nvGrpSpPr>
          <p:cNvPr id="18" name="组合 17"/>
          <p:cNvGrpSpPr/>
          <p:nvPr/>
        </p:nvGrpSpPr>
        <p:grpSpPr>
          <a:xfrm>
            <a:off x="1083307" y="1560830"/>
            <a:ext cx="9939979" cy="4117975"/>
            <a:chOff x="633" y="2084"/>
            <a:chExt cx="16630" cy="6485"/>
          </a:xfrm>
        </p:grpSpPr>
        <p:grpSp>
          <p:nvGrpSpPr>
            <p:cNvPr id="16" name="组合 15"/>
            <p:cNvGrpSpPr/>
            <p:nvPr/>
          </p:nvGrpSpPr>
          <p:grpSpPr>
            <a:xfrm>
              <a:off x="633" y="2084"/>
              <a:ext cx="16630" cy="6485"/>
              <a:chOff x="226" y="1711"/>
              <a:chExt cx="16630" cy="6485"/>
            </a:xfrm>
          </p:grpSpPr>
          <p:sp>
            <p:nvSpPr>
              <p:cNvPr id="7" name="文本框 6"/>
              <p:cNvSpPr txBox="1"/>
              <p:nvPr/>
            </p:nvSpPr>
            <p:spPr>
              <a:xfrm>
                <a:off x="6238" y="5424"/>
                <a:ext cx="1211" cy="628"/>
              </a:xfrm>
              <a:prstGeom prst="rect">
                <a:avLst/>
              </a:prstGeom>
              <a:noFill/>
            </p:spPr>
            <p:txBody>
              <a:bodyPr wrap="square" rtlCol="0">
                <a:spAutoFit/>
              </a:bodyPr>
              <a:p>
                <a:r>
                  <a:rPr lang="zh-CN" altLang="en-US" sz="2000"/>
                  <a:t>优点</a:t>
                </a:r>
                <a:endParaRPr lang="zh-CN" altLang="en-US" sz="2000"/>
              </a:p>
            </p:txBody>
          </p:sp>
          <p:grpSp>
            <p:nvGrpSpPr>
              <p:cNvPr id="15" name="组合 14"/>
              <p:cNvGrpSpPr/>
              <p:nvPr/>
            </p:nvGrpSpPr>
            <p:grpSpPr>
              <a:xfrm>
                <a:off x="226" y="1711"/>
                <a:ext cx="16630" cy="6485"/>
                <a:chOff x="298" y="1184"/>
                <a:chExt cx="16630" cy="6485"/>
              </a:xfrm>
            </p:grpSpPr>
            <p:sp>
              <p:nvSpPr>
                <p:cNvPr id="12" name="文本框 11"/>
                <p:cNvSpPr txBox="1"/>
                <p:nvPr/>
              </p:nvSpPr>
              <p:spPr>
                <a:xfrm>
                  <a:off x="298" y="3425"/>
                  <a:ext cx="3441" cy="628"/>
                </a:xfrm>
                <a:prstGeom prst="rect">
                  <a:avLst/>
                </a:prstGeom>
                <a:noFill/>
              </p:spPr>
              <p:txBody>
                <a:bodyPr wrap="square" rtlCol="0">
                  <a:spAutoFit/>
                </a:bodyPr>
                <a:p>
                  <a:r>
                    <a:rPr lang="zh-CN" altLang="en-US" sz="2000" b="1"/>
                    <a:t>课程内容即</a:t>
                  </a:r>
                  <a:r>
                    <a:rPr lang="zh-CN" altLang="en-US" sz="2000" b="1">
                      <a:solidFill>
                        <a:srgbClr val="FF0000"/>
                      </a:solidFill>
                    </a:rPr>
                    <a:t>教材</a:t>
                  </a:r>
                  <a:r>
                    <a:rPr lang="zh-CN" altLang="en-US" sz="2000"/>
                    <a:t> </a:t>
                  </a:r>
                  <a:endParaRPr lang="zh-CN" altLang="en-US" sz="2000"/>
                </a:p>
              </p:txBody>
            </p:sp>
            <p:sp>
              <p:nvSpPr>
                <p:cNvPr id="13" name="左大括号 12"/>
                <p:cNvSpPr/>
                <p:nvPr/>
              </p:nvSpPr>
              <p:spPr>
                <a:xfrm>
                  <a:off x="3739" y="1594"/>
                  <a:ext cx="841" cy="4291"/>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2" name="文本框 1"/>
                <p:cNvSpPr txBox="1"/>
                <p:nvPr/>
              </p:nvSpPr>
              <p:spPr>
                <a:xfrm>
                  <a:off x="4531" y="1986"/>
                  <a:ext cx="12397" cy="1113"/>
                </a:xfrm>
                <a:prstGeom prst="rect">
                  <a:avLst/>
                </a:prstGeom>
                <a:noFill/>
              </p:spPr>
              <p:txBody>
                <a:bodyPr wrap="square" rtlCol="0">
                  <a:spAutoFit/>
                </a:bodyPr>
                <a:p>
                  <a:r>
                    <a:rPr lang="zh-CN" altLang="en-US" sz="2000"/>
                    <a:t>教材具有学术性、知识性、逻辑性和系统性，是课程内容选择的唯一可靠依据。</a:t>
                  </a:r>
                  <a:endParaRPr lang="zh-CN" altLang="en-US" sz="2000"/>
                </a:p>
              </p:txBody>
            </p:sp>
            <p:sp>
              <p:nvSpPr>
                <p:cNvPr id="5" name="文本框 4"/>
                <p:cNvSpPr txBox="1"/>
                <p:nvPr/>
              </p:nvSpPr>
              <p:spPr>
                <a:xfrm>
                  <a:off x="4582" y="5612"/>
                  <a:ext cx="1336" cy="628"/>
                </a:xfrm>
                <a:prstGeom prst="rect">
                  <a:avLst/>
                </a:prstGeom>
                <a:noFill/>
              </p:spPr>
              <p:txBody>
                <a:bodyPr wrap="square" rtlCol="0">
                  <a:spAutoFit/>
                </a:bodyPr>
                <a:p>
                  <a:r>
                    <a:rPr lang="zh-CN" altLang="en-US" sz="2000"/>
                    <a:t>评价</a:t>
                  </a:r>
                  <a:endParaRPr lang="zh-CN" altLang="en-US" sz="2000"/>
                </a:p>
              </p:txBody>
            </p:sp>
            <p:sp>
              <p:nvSpPr>
                <p:cNvPr id="4" name="文本框 3"/>
                <p:cNvSpPr txBox="1"/>
                <p:nvPr/>
              </p:nvSpPr>
              <p:spPr>
                <a:xfrm>
                  <a:off x="4531" y="3274"/>
                  <a:ext cx="12225" cy="1598"/>
                </a:xfrm>
                <a:prstGeom prst="rect">
                  <a:avLst/>
                </a:prstGeom>
                <a:noFill/>
              </p:spPr>
              <p:txBody>
                <a:bodyPr wrap="square" rtlCol="0">
                  <a:spAutoFit/>
                </a:bodyPr>
                <a:p>
                  <a:r>
                    <a:rPr lang="zh-CN" altLang="en-US" sz="2000"/>
                    <a:t>课程内容是课程编制者确定的，教师主要研究教材，关注的问题是“使用什么样的教材”、“如何把教材中的内容落实在具体的教学活动中”。</a:t>
                  </a:r>
                  <a:endParaRPr lang="zh-CN" altLang="en-US" sz="2000"/>
                </a:p>
              </p:txBody>
            </p:sp>
            <p:sp>
              <p:nvSpPr>
                <p:cNvPr id="3" name="左大括号 2"/>
                <p:cNvSpPr/>
                <p:nvPr/>
              </p:nvSpPr>
              <p:spPr>
                <a:xfrm>
                  <a:off x="5800" y="5282"/>
                  <a:ext cx="362" cy="1329"/>
                </a:xfrm>
                <a:prstGeom prst="leftBrace">
                  <a:avLst>
                    <a:gd name="adj1" fmla="val 8333"/>
                    <a:gd name="adj2" fmla="val 50037"/>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8" name="文本框 7"/>
                <p:cNvSpPr txBox="1"/>
                <p:nvPr/>
              </p:nvSpPr>
              <p:spPr>
                <a:xfrm>
                  <a:off x="8238" y="4772"/>
                  <a:ext cx="8689" cy="1113"/>
                </a:xfrm>
                <a:prstGeom prst="rect">
                  <a:avLst/>
                </a:prstGeom>
                <a:noFill/>
              </p:spPr>
              <p:txBody>
                <a:bodyPr wrap="square" rtlCol="0">
                  <a:spAutoFit/>
                </a:bodyPr>
                <a:p>
                  <a:r>
                    <a:rPr sz="2000"/>
                    <a:t>系统性与操作性强</a:t>
                  </a:r>
                  <a:r>
                    <a:rPr lang="zh-CN" sz="2000"/>
                    <a:t>，</a:t>
                  </a:r>
                  <a:r>
                    <a:rPr sz="2000"/>
                    <a:t>使教师在课程实践中有据可依。</a:t>
                  </a:r>
                  <a:endParaRPr sz="2000"/>
                </a:p>
              </p:txBody>
            </p:sp>
            <p:sp>
              <p:nvSpPr>
                <p:cNvPr id="9" name="文本框 8"/>
                <p:cNvSpPr txBox="1"/>
                <p:nvPr/>
              </p:nvSpPr>
              <p:spPr>
                <a:xfrm>
                  <a:off x="6310" y="6240"/>
                  <a:ext cx="1475" cy="628"/>
                </a:xfrm>
                <a:prstGeom prst="rect">
                  <a:avLst/>
                </a:prstGeom>
                <a:noFill/>
              </p:spPr>
              <p:txBody>
                <a:bodyPr wrap="square" rtlCol="0">
                  <a:spAutoFit/>
                </a:bodyPr>
                <a:p>
                  <a:r>
                    <a:rPr lang="zh-CN" altLang="en-US" sz="2000"/>
                    <a:t>缺点</a:t>
                  </a:r>
                  <a:endParaRPr lang="zh-CN" altLang="en-US" sz="2000"/>
                </a:p>
              </p:txBody>
            </p:sp>
            <p:sp>
              <p:nvSpPr>
                <p:cNvPr id="10" name="文本框 9"/>
                <p:cNvSpPr txBox="1"/>
                <p:nvPr/>
              </p:nvSpPr>
              <p:spPr>
                <a:xfrm>
                  <a:off x="8238" y="6071"/>
                  <a:ext cx="8689" cy="1598"/>
                </a:xfrm>
                <a:prstGeom prst="rect">
                  <a:avLst/>
                </a:prstGeom>
                <a:noFill/>
              </p:spPr>
              <p:txBody>
                <a:bodyPr wrap="square" rtlCol="0">
                  <a:spAutoFit/>
                </a:bodyPr>
                <a:p>
                  <a:r>
                    <a:rPr lang="zh-CN" altLang="en-US" sz="2000"/>
                    <a:t>易使课程实施脱离幼儿的实际，不一定是幼儿需要和感兴趣的东西。</a:t>
                  </a:r>
                  <a:endParaRPr lang="zh-CN" altLang="en-US" sz="2000"/>
                </a:p>
                <a:p>
                  <a:endParaRPr lang="zh-CN" altLang="en-US" sz="2000"/>
                </a:p>
              </p:txBody>
            </p:sp>
            <p:sp>
              <p:nvSpPr>
                <p:cNvPr id="11" name="文本框 10"/>
                <p:cNvSpPr txBox="1"/>
                <p:nvPr/>
              </p:nvSpPr>
              <p:spPr>
                <a:xfrm>
                  <a:off x="4531" y="1184"/>
                  <a:ext cx="6803" cy="628"/>
                </a:xfrm>
                <a:prstGeom prst="rect">
                  <a:avLst/>
                </a:prstGeom>
                <a:noFill/>
              </p:spPr>
              <p:txBody>
                <a:bodyPr wrap="square" rtlCol="0">
                  <a:spAutoFit/>
                </a:bodyPr>
                <a:p>
                  <a:r>
                    <a:rPr lang="zh-CN" altLang="en-US" sz="2000"/>
                    <a:t>将课程内容看做向儿童传递的知识</a:t>
                  </a:r>
                  <a:endParaRPr lang="zh-CN" altLang="en-US" sz="2000"/>
                </a:p>
              </p:txBody>
            </p:sp>
            <p:sp>
              <p:nvSpPr>
                <p:cNvPr id="14" name="右箭头 13"/>
                <p:cNvSpPr/>
                <p:nvPr/>
              </p:nvSpPr>
              <p:spPr>
                <a:xfrm>
                  <a:off x="7382" y="5012"/>
                  <a:ext cx="856" cy="270"/>
                </a:xfrm>
                <a:prstGeom prst="rightArrow">
                  <a:avLst/>
                </a:prstGeom>
                <a:solidFill>
                  <a:srgbClr val="56C0C1"/>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grpSp>
        </p:grpSp>
        <p:sp>
          <p:nvSpPr>
            <p:cNvPr id="17" name="右箭头 16"/>
            <p:cNvSpPr/>
            <p:nvPr/>
          </p:nvSpPr>
          <p:spPr>
            <a:xfrm>
              <a:off x="7717" y="7291"/>
              <a:ext cx="856" cy="270"/>
            </a:xfrm>
            <a:prstGeom prst="rightArrow">
              <a:avLst/>
            </a:prstGeom>
            <a:solidFill>
              <a:srgbClr val="56C0C1"/>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（二）幼儿园课程内容的选择取向</a:t>
            </a:r>
            <a:endParaRPr lang="zh-CN" altLang="en-US" sz="3200">
              <a:solidFill>
                <a:schemeClr val="tx1">
                  <a:lumMod val="85000"/>
                  <a:lumOff val="15000"/>
                </a:schemeClr>
              </a:solidFill>
              <a:sym typeface="+mn-ea"/>
            </a:endParaRPr>
          </a:p>
        </p:txBody>
      </p:sp>
      <p:grpSp>
        <p:nvGrpSpPr>
          <p:cNvPr id="45" name="组合 44"/>
          <p:cNvGrpSpPr/>
          <p:nvPr/>
        </p:nvGrpSpPr>
        <p:grpSpPr>
          <a:xfrm>
            <a:off x="720725" y="1198245"/>
            <a:ext cx="10339705" cy="2439035"/>
            <a:chOff x="1077" y="2458"/>
            <a:chExt cx="16283" cy="3841"/>
          </a:xfrm>
        </p:grpSpPr>
        <p:sp>
          <p:nvSpPr>
            <p:cNvPr id="12" name="文本框 11"/>
            <p:cNvSpPr txBox="1"/>
            <p:nvPr/>
          </p:nvSpPr>
          <p:spPr>
            <a:xfrm>
              <a:off x="1077" y="3500"/>
              <a:ext cx="3910" cy="628"/>
            </a:xfrm>
            <a:prstGeom prst="rect">
              <a:avLst/>
            </a:prstGeom>
            <a:noFill/>
          </p:spPr>
          <p:txBody>
            <a:bodyPr wrap="square" rtlCol="0">
              <a:spAutoFit/>
            </a:bodyPr>
            <a:p>
              <a:r>
                <a:rPr lang="zh-CN" altLang="en-US" sz="2000" b="1"/>
                <a:t>课程内容即</a:t>
              </a:r>
              <a:r>
                <a:rPr lang="zh-CN" altLang="en-US" sz="2000" b="1">
                  <a:solidFill>
                    <a:srgbClr val="FF0000"/>
                  </a:solidFill>
                </a:rPr>
                <a:t>学习活动</a:t>
              </a:r>
              <a:r>
                <a:rPr lang="zh-CN" altLang="en-US" sz="2000"/>
                <a:t> </a:t>
              </a:r>
              <a:endParaRPr lang="zh-CN" altLang="en-US" sz="2000"/>
            </a:p>
          </p:txBody>
        </p:sp>
        <p:sp>
          <p:nvSpPr>
            <p:cNvPr id="13" name="左大括号 12"/>
            <p:cNvSpPr/>
            <p:nvPr/>
          </p:nvSpPr>
          <p:spPr>
            <a:xfrm>
              <a:off x="5228" y="2710"/>
              <a:ext cx="463" cy="2273"/>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2" name="文本框 1"/>
            <p:cNvSpPr txBox="1"/>
            <p:nvPr/>
          </p:nvSpPr>
          <p:spPr>
            <a:xfrm>
              <a:off x="5691" y="3260"/>
              <a:ext cx="11669" cy="628"/>
            </a:xfrm>
            <a:prstGeom prst="rect">
              <a:avLst/>
            </a:prstGeom>
            <a:noFill/>
          </p:spPr>
          <p:txBody>
            <a:bodyPr wrap="square" rtlCol="0">
              <a:spAutoFit/>
            </a:bodyPr>
            <a:p>
              <a:r>
                <a:rPr lang="zh-CN" altLang="en-US" sz="2000"/>
                <a:t>要儿童积极从事各种活动，注重儿童外显的学习活动。</a:t>
              </a:r>
              <a:endParaRPr lang="zh-CN" altLang="en-US" sz="2000"/>
            </a:p>
          </p:txBody>
        </p:sp>
        <p:sp>
          <p:nvSpPr>
            <p:cNvPr id="11" name="文本框 10"/>
            <p:cNvSpPr txBox="1"/>
            <p:nvPr/>
          </p:nvSpPr>
          <p:spPr>
            <a:xfrm>
              <a:off x="5691" y="2458"/>
              <a:ext cx="6404" cy="628"/>
            </a:xfrm>
            <a:prstGeom prst="rect">
              <a:avLst/>
            </a:prstGeom>
            <a:noFill/>
          </p:spPr>
          <p:txBody>
            <a:bodyPr wrap="square" rtlCol="0">
              <a:spAutoFit/>
            </a:bodyPr>
            <a:p>
              <a:r>
                <a:rPr lang="zh-CN" altLang="en-US" sz="2000"/>
                <a:t>活动分析法</a:t>
              </a:r>
              <a:endParaRPr lang="zh-CN" altLang="en-US" sz="2000"/>
            </a:p>
          </p:txBody>
        </p:sp>
        <p:grpSp>
          <p:nvGrpSpPr>
            <p:cNvPr id="23" name="组合 22"/>
            <p:cNvGrpSpPr/>
            <p:nvPr/>
          </p:nvGrpSpPr>
          <p:grpSpPr>
            <a:xfrm>
              <a:off x="5691" y="3888"/>
              <a:ext cx="11619" cy="2411"/>
              <a:chOff x="5739" y="6046"/>
              <a:chExt cx="11619" cy="2411"/>
            </a:xfrm>
          </p:grpSpPr>
          <p:sp>
            <p:nvSpPr>
              <p:cNvPr id="17" name="右箭头 16"/>
              <p:cNvSpPr/>
              <p:nvPr/>
            </p:nvSpPr>
            <p:spPr>
              <a:xfrm>
                <a:off x="8374" y="7665"/>
                <a:ext cx="806" cy="270"/>
              </a:xfrm>
              <a:prstGeom prst="rightArrow">
                <a:avLst/>
              </a:prstGeom>
              <a:solidFill>
                <a:srgbClr val="56C0C1"/>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sp>
            <p:nvSpPr>
              <p:cNvPr id="7" name="文本框 6"/>
              <p:cNvSpPr txBox="1"/>
              <p:nvPr/>
            </p:nvSpPr>
            <p:spPr>
              <a:xfrm>
                <a:off x="7365" y="6171"/>
                <a:ext cx="1140" cy="628"/>
              </a:xfrm>
              <a:prstGeom prst="rect">
                <a:avLst/>
              </a:prstGeom>
              <a:noFill/>
            </p:spPr>
            <p:txBody>
              <a:bodyPr wrap="square" rtlCol="0">
                <a:spAutoFit/>
              </a:bodyPr>
              <a:p>
                <a:r>
                  <a:rPr lang="zh-CN" altLang="en-US" sz="2000"/>
                  <a:t>优点</a:t>
                </a:r>
                <a:endParaRPr lang="zh-CN" altLang="en-US" sz="2000"/>
              </a:p>
            </p:txBody>
          </p:sp>
          <p:sp>
            <p:nvSpPr>
              <p:cNvPr id="5" name="文本框 4"/>
              <p:cNvSpPr txBox="1"/>
              <p:nvPr/>
            </p:nvSpPr>
            <p:spPr>
              <a:xfrm>
                <a:off x="5739" y="6886"/>
                <a:ext cx="1258" cy="628"/>
              </a:xfrm>
              <a:prstGeom prst="rect">
                <a:avLst/>
              </a:prstGeom>
              <a:noFill/>
            </p:spPr>
            <p:txBody>
              <a:bodyPr wrap="square" rtlCol="0">
                <a:spAutoFit/>
              </a:bodyPr>
              <a:p>
                <a:r>
                  <a:rPr lang="zh-CN" altLang="en-US" sz="2000"/>
                  <a:t>评价</a:t>
                </a:r>
                <a:endParaRPr lang="zh-CN" altLang="en-US" sz="2000"/>
              </a:p>
            </p:txBody>
          </p:sp>
          <p:sp>
            <p:nvSpPr>
              <p:cNvPr id="3" name="左大括号 2"/>
              <p:cNvSpPr/>
              <p:nvPr/>
            </p:nvSpPr>
            <p:spPr>
              <a:xfrm>
                <a:off x="6885" y="6556"/>
                <a:ext cx="341" cy="1329"/>
              </a:xfrm>
              <a:prstGeom prst="leftBrace">
                <a:avLst>
                  <a:gd name="adj1" fmla="val 8333"/>
                  <a:gd name="adj2" fmla="val 50037"/>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8" name="文本框 7"/>
              <p:cNvSpPr txBox="1"/>
              <p:nvPr/>
            </p:nvSpPr>
            <p:spPr>
              <a:xfrm>
                <a:off x="9180" y="6046"/>
                <a:ext cx="8179" cy="628"/>
              </a:xfrm>
              <a:prstGeom prst="rect">
                <a:avLst/>
              </a:prstGeom>
              <a:noFill/>
            </p:spPr>
            <p:txBody>
              <a:bodyPr wrap="square" rtlCol="0">
                <a:spAutoFit/>
              </a:bodyPr>
              <a:p>
                <a:r>
                  <a:rPr lang="zh-CN" sz="2000"/>
                  <a:t>让幼儿在参与活动的过程中去探索和发现</a:t>
                </a:r>
                <a:endParaRPr lang="zh-CN" sz="2000"/>
              </a:p>
            </p:txBody>
          </p:sp>
          <p:sp>
            <p:nvSpPr>
              <p:cNvPr id="9" name="文本框 8"/>
              <p:cNvSpPr txBox="1"/>
              <p:nvPr/>
            </p:nvSpPr>
            <p:spPr>
              <a:xfrm>
                <a:off x="7365" y="7514"/>
                <a:ext cx="1388" cy="628"/>
              </a:xfrm>
              <a:prstGeom prst="rect">
                <a:avLst/>
              </a:prstGeom>
              <a:noFill/>
            </p:spPr>
            <p:txBody>
              <a:bodyPr wrap="square" rtlCol="0">
                <a:spAutoFit/>
              </a:bodyPr>
              <a:p>
                <a:r>
                  <a:rPr lang="zh-CN" altLang="en-US" sz="2000"/>
                  <a:t>缺点</a:t>
                </a:r>
                <a:endParaRPr lang="zh-CN" altLang="en-US" sz="2000"/>
              </a:p>
            </p:txBody>
          </p:sp>
          <p:sp>
            <p:nvSpPr>
              <p:cNvPr id="10" name="文本框 9"/>
              <p:cNvSpPr txBox="1"/>
              <p:nvPr/>
            </p:nvSpPr>
            <p:spPr>
              <a:xfrm>
                <a:off x="9180" y="7345"/>
                <a:ext cx="8179" cy="1113"/>
              </a:xfrm>
              <a:prstGeom prst="rect">
                <a:avLst/>
              </a:prstGeom>
              <a:noFill/>
            </p:spPr>
            <p:txBody>
              <a:bodyPr wrap="square" rtlCol="0">
                <a:spAutoFit/>
              </a:bodyPr>
              <a:p>
                <a:r>
                  <a:rPr lang="zh-CN" altLang="en-US" sz="2000"/>
                  <a:t>对于儿童内在的、深层次的心理活动和变化则关注较少。</a:t>
                </a:r>
                <a:endParaRPr lang="zh-CN" altLang="en-US" sz="2000"/>
              </a:p>
            </p:txBody>
          </p:sp>
          <p:sp>
            <p:nvSpPr>
              <p:cNvPr id="14" name="右箭头 13"/>
              <p:cNvSpPr/>
              <p:nvPr/>
            </p:nvSpPr>
            <p:spPr>
              <a:xfrm>
                <a:off x="8374" y="6286"/>
                <a:ext cx="806" cy="270"/>
              </a:xfrm>
              <a:prstGeom prst="rightArrow">
                <a:avLst/>
              </a:prstGeom>
              <a:solidFill>
                <a:srgbClr val="56C0C1"/>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grpSp>
      </p:grpSp>
      <p:grpSp>
        <p:nvGrpSpPr>
          <p:cNvPr id="62" name="组合 61"/>
          <p:cNvGrpSpPr/>
          <p:nvPr/>
        </p:nvGrpSpPr>
        <p:grpSpPr>
          <a:xfrm>
            <a:off x="720725" y="4015740"/>
            <a:ext cx="10584815" cy="1807210"/>
            <a:chOff x="1077" y="2458"/>
            <a:chExt cx="16669" cy="2846"/>
          </a:xfrm>
        </p:grpSpPr>
        <p:sp>
          <p:nvSpPr>
            <p:cNvPr id="63" name="文本框 62"/>
            <p:cNvSpPr txBox="1"/>
            <p:nvPr/>
          </p:nvSpPr>
          <p:spPr>
            <a:xfrm>
              <a:off x="1077" y="3500"/>
              <a:ext cx="3910" cy="628"/>
            </a:xfrm>
            <a:prstGeom prst="rect">
              <a:avLst/>
            </a:prstGeom>
            <a:noFill/>
          </p:spPr>
          <p:txBody>
            <a:bodyPr wrap="square" rtlCol="0">
              <a:spAutoFit/>
            </a:bodyPr>
            <a:p>
              <a:r>
                <a:rPr lang="zh-CN" altLang="en-US" sz="2000" b="1"/>
                <a:t>课程内容即</a:t>
              </a:r>
              <a:r>
                <a:rPr lang="zh-CN" altLang="en-US" sz="2000" b="1">
                  <a:solidFill>
                    <a:srgbClr val="FF0000"/>
                  </a:solidFill>
                </a:rPr>
                <a:t>学习经验</a:t>
              </a:r>
              <a:r>
                <a:rPr lang="zh-CN" altLang="en-US" sz="2000">
                  <a:solidFill>
                    <a:srgbClr val="FF0000"/>
                  </a:solidFill>
                </a:rPr>
                <a:t> </a:t>
              </a:r>
              <a:endParaRPr lang="zh-CN" altLang="en-US" sz="2000">
                <a:solidFill>
                  <a:srgbClr val="FF0000"/>
                </a:solidFill>
              </a:endParaRPr>
            </a:p>
          </p:txBody>
        </p:sp>
        <p:sp>
          <p:nvSpPr>
            <p:cNvPr id="64" name="左大括号 63"/>
            <p:cNvSpPr/>
            <p:nvPr/>
          </p:nvSpPr>
          <p:spPr>
            <a:xfrm>
              <a:off x="5228" y="2710"/>
              <a:ext cx="463" cy="2273"/>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65" name="文本框 64"/>
            <p:cNvSpPr txBox="1"/>
            <p:nvPr/>
          </p:nvSpPr>
          <p:spPr>
            <a:xfrm>
              <a:off x="5691" y="3706"/>
              <a:ext cx="12055" cy="1598"/>
            </a:xfrm>
            <a:prstGeom prst="rect">
              <a:avLst/>
            </a:prstGeom>
            <a:noFill/>
          </p:spPr>
          <p:txBody>
            <a:bodyPr wrap="square" rtlCol="0">
              <a:spAutoFit/>
            </a:bodyPr>
            <a:p>
              <a:r>
                <a:rPr lang="zh-CN" altLang="en-US" sz="2000">
                  <a:sym typeface="+mn-ea"/>
                </a:rPr>
                <a:t>把课程内容视为幼儿的学习经验,有利于充分尊重幼儿在学习中的主体地位,认为幼儿是主动学习者,强调幼儿已有兴趣、需要和经验对课程的理解、体验,强调幼儿已有认知结构对课程内容的支配作用。</a:t>
              </a:r>
              <a:endParaRPr lang="zh-CN" altLang="en-US" sz="2000"/>
            </a:p>
          </p:txBody>
        </p:sp>
        <p:sp>
          <p:nvSpPr>
            <p:cNvPr id="66" name="文本框 65"/>
            <p:cNvSpPr txBox="1"/>
            <p:nvPr/>
          </p:nvSpPr>
          <p:spPr>
            <a:xfrm>
              <a:off x="5691" y="2458"/>
              <a:ext cx="11137" cy="628"/>
            </a:xfrm>
            <a:prstGeom prst="rect">
              <a:avLst/>
            </a:prstGeom>
            <a:noFill/>
          </p:spPr>
          <p:txBody>
            <a:bodyPr wrap="square" rtlCol="0">
              <a:spAutoFit/>
            </a:bodyPr>
            <a:p>
              <a:r>
                <a:rPr lang="zh-CN" altLang="en-US" sz="2000">
                  <a:sym typeface="+mn-ea"/>
                </a:rPr>
                <a:t>学习经验是指儿童与外部环境之间相互作用所作出的反应。</a:t>
              </a:r>
              <a:endParaRPr lang="zh-CN" altLang="en-US" sz="20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000" fill="hold">
                                          <p:stCondLst>
                                            <p:cond delay="0"/>
                                          </p:stCondLst>
                                        </p:cTn>
                                        <p:tgtEl>
                                          <p:spTgt spid="62"/>
                                        </p:tgtEl>
                                        <p:attrNameLst>
                                          <p:attrName>style.visibility</p:attrName>
                                        </p:attrNameLst>
                                      </p:cBhvr>
                                      <p:to>
                                        <p:strVal val="visible"/>
                                      </p:to>
                                    </p:set>
                                    <p:animEffect transition="in" filter="blinds(vertical)">
                                      <p:cBhvr>
                                        <p:cTn id="7"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57275" y="793053"/>
            <a:ext cx="9799320" cy="4942574"/>
            <a:chOff x="3050540" y="2004618"/>
            <a:chExt cx="9799320" cy="4942574"/>
          </a:xfrm>
        </p:grpSpPr>
        <p:sp>
          <p:nvSpPr>
            <p:cNvPr id="2" name="文本框 1"/>
            <p:cNvSpPr txBox="1"/>
            <p:nvPr/>
          </p:nvSpPr>
          <p:spPr>
            <a:xfrm>
              <a:off x="3050540" y="3162592"/>
              <a:ext cx="9799320" cy="3784600"/>
            </a:xfrm>
            <a:prstGeom prst="rect">
              <a:avLst/>
            </a:prstGeom>
            <a:noFill/>
          </p:spPr>
          <p:txBody>
            <a:bodyPr wrap="square" lIns="0" rtlCol="0">
              <a:spAutoFit/>
            </a:bodyPr>
            <a:lstStyle/>
            <a:p>
              <a:pPr indent="457200" algn="l">
                <a:lnSpc>
                  <a:spcPct val="100000"/>
                </a:lnSpc>
                <a:buClrTx/>
                <a:buSzTx/>
                <a:buNone/>
              </a:pPr>
              <a:r>
                <a:rPr lang="en-US" altLang="zh-CN"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模式</a:t>
              </a:r>
              <a:r>
                <a:rPr lang="en-US" altLang="zh-CN" sz="20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VS</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课程模式</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a:lnSpc>
                  <a:spcPct val="100000"/>
                </a:lnSpc>
                <a:buClrTx/>
                <a:buSzTx/>
                <a:buNone/>
              </a:pPr>
              <a:r>
                <a:rPr lang="zh-CN" altLang="en-US" sz="20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模式</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意指一种小的模型或系统，它内含着一定的思想取向和结构，并表现为一定的操作规则、方法和步骤。</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a:lnSpc>
                  <a:spcPct val="100000"/>
                </a:lnSpc>
                <a:buClrTx/>
                <a:buSzTx/>
                <a:buNone/>
              </a:pPr>
              <a:r>
                <a:rPr lang="zh-CN" altLang="en-US" sz="20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课程模式</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指在课程开发过程中，根据某种思想和理论，选择和组织课程内容、教学方法、管理手段，以及制定课程评价原则而形成的一种形式系统。</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a:lnSpc>
                  <a:spcPct val="100000"/>
                </a:lnSpc>
                <a:buClrTx/>
                <a:buSzTx/>
                <a:buNone/>
              </a:pP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a:lnSpc>
                  <a:spcPct val="100000"/>
                </a:lnSpc>
                <a:buClrTx/>
                <a:buSzTx/>
                <a:buNone/>
              </a:pPr>
              <a:r>
                <a:rPr lang="en-US" altLang="zh-CN"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目标模式</a:t>
              </a:r>
              <a:r>
                <a:rPr lang="en-US" altLang="zh-CN" sz="20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VS</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过程模式</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a:lnSpc>
                  <a:spcPct val="100000"/>
                </a:lnSpc>
                <a:buClrTx/>
                <a:buSzTx/>
                <a:buNone/>
              </a:pPr>
              <a:r>
                <a:rPr lang="zh-CN" altLang="en-US" sz="20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目标模式</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指以目标为课程编制的基础和核心,围绕课程目标的确定及其实现、评价进行的课程编制模式。</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a:lnSpc>
                  <a:spcPct val="100000"/>
                </a:lnSpc>
                <a:buClrTx/>
                <a:buSzTx/>
                <a:buNone/>
              </a:pPr>
              <a:r>
                <a:rPr lang="zh-CN" altLang="en-US" sz="20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过程模式</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把课程设计看成是一个不断发展的过程，是主张关注具有内在价值的课程内容及儿童实际的活动过程的课程设计模式。</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6000">
                  <a:solidFill>
                    <a:schemeClr val="tx1">
                      <a:lumMod val="85000"/>
                      <a:lumOff val="15000"/>
                    </a:schemeClr>
                  </a:solidFill>
                </a:rPr>
                <a:t>概念的界定</a:t>
              </a:r>
              <a:endParaRPr lang="zh-CN" altLang="en-US" sz="60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（三）幼儿园课程内容的选择原则</a:t>
            </a:r>
            <a:endParaRPr lang="zh-CN" altLang="en-US" sz="3200">
              <a:solidFill>
                <a:schemeClr val="tx1">
                  <a:lumMod val="85000"/>
                  <a:lumOff val="15000"/>
                </a:schemeClr>
              </a:solidFill>
              <a:sym typeface="+mn-ea"/>
            </a:endParaRPr>
          </a:p>
        </p:txBody>
      </p:sp>
      <p:graphicFrame>
        <p:nvGraphicFramePr>
          <p:cNvPr id="2" name="表格 1"/>
          <p:cNvGraphicFramePr/>
          <p:nvPr>
            <p:custDataLst>
              <p:tags r:id="rId1"/>
            </p:custDataLst>
          </p:nvPr>
        </p:nvGraphicFramePr>
        <p:xfrm>
          <a:off x="1145540" y="869315"/>
          <a:ext cx="9737090" cy="5615305"/>
        </p:xfrm>
        <a:graphic>
          <a:graphicData uri="http://schemas.openxmlformats.org/drawingml/2006/table">
            <a:tbl>
              <a:tblPr firstRow="1" bandRow="1">
                <a:tableStyleId>{5C22544A-7EE6-4342-B048-85BDC9FD1C3A}</a:tableStyleId>
              </a:tblPr>
              <a:tblGrid>
                <a:gridCol w="1924050"/>
                <a:gridCol w="7813040"/>
              </a:tblGrid>
              <a:tr h="381000">
                <a:tc>
                  <a:txBody>
                    <a:bodyPr/>
                    <a:p>
                      <a:pPr algn="ctr">
                        <a:buNone/>
                      </a:pPr>
                      <a:r>
                        <a:rPr lang="zh-CN" altLang="en-US"/>
                        <a:t>原则</a:t>
                      </a:r>
                      <a:endParaRPr lang="zh-CN" altLang="en-US"/>
                    </a:p>
                  </a:txBody>
                  <a:tcPr>
                    <a:solidFill>
                      <a:srgbClr val="56C0C1"/>
                    </a:solidFill>
                  </a:tcPr>
                </a:tc>
                <a:tc>
                  <a:txBody>
                    <a:bodyPr/>
                    <a:p>
                      <a:pPr algn="ctr">
                        <a:buNone/>
                      </a:pPr>
                      <a:r>
                        <a:rPr lang="zh-CN" altLang="en-US"/>
                        <a:t>内容</a:t>
                      </a:r>
                      <a:endParaRPr lang="zh-CN" altLang="en-US"/>
                    </a:p>
                  </a:txBody>
                  <a:tcPr>
                    <a:solidFill>
                      <a:srgbClr val="56C0C1"/>
                    </a:solidFill>
                  </a:tcPr>
                </a:tc>
              </a:tr>
              <a:tr h="864000">
                <a:tc>
                  <a:txBody>
                    <a:bodyPr/>
                    <a:p>
                      <a:pPr algn="ctr">
                        <a:buNone/>
                      </a:pPr>
                      <a:r>
                        <a:rPr lang="zh-CN" altLang="en-US"/>
                        <a:t>目标性原则</a:t>
                      </a:r>
                      <a:endParaRPr lang="zh-CN" altLang="en-US"/>
                    </a:p>
                  </a:txBody>
                  <a:tcPr anchor="ctr" anchorCtr="0">
                    <a:solidFill>
                      <a:srgbClr val="D8ECED"/>
                    </a:solidFill>
                  </a:tcPr>
                </a:tc>
                <a:tc>
                  <a:txBody>
                    <a:bodyPr/>
                    <a:p>
                      <a:pPr indent="457200" algn="l" fontAlgn="auto">
                        <a:buNone/>
                      </a:pPr>
                      <a:r>
                        <a:rPr lang="zh-CN" altLang="en-US" sz="1800">
                          <a:sym typeface="+mn-ea"/>
                        </a:rPr>
                        <a:t>选择课程内容时要明确指向课程目标，要考虑所选择的内容是否能实现预期的课程目标，是为了实现哪一项或哪几项课程目标的。</a:t>
                      </a:r>
                      <a:endParaRPr lang="zh-CN" altLang="en-US" sz="1800">
                        <a:sym typeface="+mn-ea"/>
                      </a:endParaRPr>
                    </a:p>
                  </a:txBody>
                  <a:tcPr anchor="ctr" anchorCtr="0">
                    <a:solidFill>
                      <a:srgbClr val="D8ECED"/>
                    </a:solidFill>
                  </a:tcPr>
                </a:tc>
              </a:tr>
              <a:tr h="864000">
                <a:tc>
                  <a:txBody>
                    <a:bodyPr/>
                    <a:p>
                      <a:pPr algn="ctr">
                        <a:buNone/>
                      </a:pPr>
                      <a:r>
                        <a:rPr lang="zh-CN" altLang="en-US"/>
                        <a:t>整合性原则</a:t>
                      </a:r>
                      <a:endParaRPr lang="zh-CN" altLang="en-US"/>
                    </a:p>
                  </a:txBody>
                  <a:tcPr anchor="ctr" anchorCtr="0">
                    <a:solidFill>
                      <a:srgbClr val="E8F1F2"/>
                    </a:solidFill>
                  </a:tcPr>
                </a:tc>
                <a:tc>
                  <a:txBody>
                    <a:bodyPr/>
                    <a:p>
                      <a:pPr indent="457200" algn="l" fontAlgn="auto">
                        <a:buNone/>
                      </a:pPr>
                      <a:r>
                        <a:rPr lang="zh-CN" altLang="en-US" sz="1800">
                          <a:sym typeface="+mn-ea"/>
                        </a:rPr>
                        <a:t>选择的幼儿园课程内容应是整合的。幼儿园教师应尽可能使不同领域的课程内容之间产生联系，让幼儿以“完整儿童”的面貌面对</a:t>
                      </a:r>
                      <a:r>
                        <a:rPr lang="zh-CN" altLang="en-US" sz="1800" b="1">
                          <a:solidFill>
                            <a:srgbClr val="FF0000"/>
                          </a:solidFill>
                          <a:sym typeface="+mn-ea"/>
                        </a:rPr>
                        <a:t>完整的、相互联系的</a:t>
                      </a:r>
                      <a:r>
                        <a:rPr lang="zh-CN" altLang="en-US" sz="1800">
                          <a:sym typeface="+mn-ea"/>
                        </a:rPr>
                        <a:t>经验。</a:t>
                      </a:r>
                      <a:endParaRPr lang="zh-CN" altLang="en-US" sz="1800">
                        <a:sym typeface="+mn-ea"/>
                      </a:endParaRPr>
                    </a:p>
                  </a:txBody>
                  <a:tcPr anchor="ctr" anchorCtr="0">
                    <a:solidFill>
                      <a:srgbClr val="E8F1F2"/>
                    </a:solidFill>
                  </a:tcPr>
                </a:tc>
              </a:tr>
              <a:tr h="864000">
                <a:tc>
                  <a:txBody>
                    <a:bodyPr/>
                    <a:p>
                      <a:pPr algn="ctr">
                        <a:buNone/>
                      </a:pPr>
                      <a:r>
                        <a:rPr lang="zh-CN" altLang="en-US" sz="1800" b="0">
                          <a:sym typeface="+mn-ea"/>
                        </a:rPr>
                        <a:t>适切性原则</a:t>
                      </a:r>
                      <a:endParaRPr lang="zh-CN" altLang="en-US" sz="1800" b="0">
                        <a:sym typeface="+mn-ea"/>
                      </a:endParaRPr>
                    </a:p>
                  </a:txBody>
                  <a:tcPr anchor="ctr" anchorCtr="0">
                    <a:solidFill>
                      <a:srgbClr val="D8ECED"/>
                    </a:solidFill>
                  </a:tcPr>
                </a:tc>
                <a:tc>
                  <a:txBody>
                    <a:bodyPr/>
                    <a:p>
                      <a:pPr indent="457200" algn="l" fontAlgn="auto">
                        <a:buNone/>
                      </a:pPr>
                      <a:r>
                        <a:rPr lang="zh-CN" altLang="en-US" sz="1800">
                          <a:sym typeface="+mn-ea"/>
                        </a:rPr>
                        <a:t>选择的幼儿园课程内容要考虑幼儿的</a:t>
                      </a:r>
                      <a:r>
                        <a:rPr lang="zh-CN" altLang="en-US" sz="1800" b="1">
                          <a:solidFill>
                            <a:srgbClr val="FF0000"/>
                          </a:solidFill>
                          <a:sym typeface="+mn-ea"/>
                        </a:rPr>
                        <a:t>身心发展水平</a:t>
                      </a:r>
                      <a:r>
                        <a:rPr lang="zh-CN" altLang="en-US" sz="1800">
                          <a:sym typeface="+mn-ea"/>
                        </a:rPr>
                        <a:t>，适合幼儿的一般发展顺序和年龄特点,同时,还要符合幼儿的</a:t>
                      </a:r>
                      <a:r>
                        <a:rPr lang="zh-CN" altLang="en-US" sz="1800" b="1">
                          <a:solidFill>
                            <a:srgbClr val="FF0000"/>
                          </a:solidFill>
                          <a:sym typeface="+mn-ea"/>
                        </a:rPr>
                        <a:t>兴趣和需要</a:t>
                      </a:r>
                      <a:r>
                        <a:rPr lang="zh-CN" altLang="en-US" sz="1800">
                          <a:sym typeface="+mn-ea"/>
                        </a:rPr>
                        <a:t>。</a:t>
                      </a:r>
                      <a:endParaRPr lang="zh-CN" altLang="en-US" sz="1800">
                        <a:sym typeface="+mn-ea"/>
                      </a:endParaRPr>
                    </a:p>
                  </a:txBody>
                  <a:tcPr anchor="ctr" anchorCtr="0">
                    <a:solidFill>
                      <a:srgbClr val="D8ECED"/>
                    </a:solidFill>
                  </a:tcPr>
                </a:tc>
              </a:tr>
              <a:tr h="864000">
                <a:tc>
                  <a:txBody>
                    <a:bodyPr/>
                    <a:p>
                      <a:pPr algn="ctr">
                        <a:buNone/>
                      </a:pPr>
                      <a:r>
                        <a:rPr lang="en-US" altLang="zh-CN" sz="1800" b="0">
                          <a:sym typeface="+mn-ea"/>
                        </a:rPr>
                        <a:t>结构性原则</a:t>
                      </a:r>
                      <a:endParaRPr lang="en-US" altLang="zh-CN" sz="1800" b="0">
                        <a:sym typeface="+mn-ea"/>
                      </a:endParaRPr>
                    </a:p>
                  </a:txBody>
                  <a:tcPr anchor="ctr" anchorCtr="0">
                    <a:solidFill>
                      <a:srgbClr val="E8F1F2"/>
                    </a:solidFill>
                  </a:tcPr>
                </a:tc>
                <a:tc>
                  <a:txBody>
                    <a:bodyPr/>
                    <a:p>
                      <a:pPr indent="457200" algn="l" fontAlgn="auto">
                        <a:buNone/>
                      </a:pPr>
                      <a:r>
                        <a:rPr lang="en-US" altLang="zh-CN" sz="1800">
                          <a:sym typeface="+mn-ea"/>
                        </a:rPr>
                        <a:t>幼儿园课程内容各组成部分之间要保持平衡,考虑各部分内容在课程总量中的比重,使各部分内容之间的</a:t>
                      </a:r>
                      <a:r>
                        <a:rPr lang="en-US" altLang="zh-CN" sz="1800" b="1">
                          <a:solidFill>
                            <a:srgbClr val="FF0000"/>
                          </a:solidFill>
                          <a:sym typeface="+mn-ea"/>
                        </a:rPr>
                        <a:t>比例相对平衡</a:t>
                      </a:r>
                      <a:r>
                        <a:rPr lang="en-US" altLang="zh-CN" sz="1800">
                          <a:sym typeface="+mn-ea"/>
                        </a:rPr>
                        <a:t>。</a:t>
                      </a:r>
                      <a:endParaRPr lang="en-US" altLang="zh-CN" sz="1800">
                        <a:sym typeface="+mn-ea"/>
                      </a:endParaRPr>
                    </a:p>
                  </a:txBody>
                  <a:tcPr anchor="ctr" anchorCtr="0">
                    <a:solidFill>
                      <a:srgbClr val="E8F1F2"/>
                    </a:solidFill>
                  </a:tcPr>
                </a:tc>
              </a:tr>
              <a:tr h="863600">
                <a:tc>
                  <a:txBody>
                    <a:bodyPr/>
                    <a:p>
                      <a:pPr indent="0" algn="ctr" fontAlgn="auto">
                        <a:buClrTx/>
                        <a:buSzTx/>
                        <a:buFontTx/>
                        <a:buNone/>
                      </a:pPr>
                      <a:r>
                        <a:rPr lang="zh-CN" altLang="en-US" sz="1800" b="0">
                          <a:sym typeface="+mn-ea"/>
                        </a:rPr>
                        <a:t>基础性原则</a:t>
                      </a:r>
                      <a:endParaRPr lang="zh-CN" altLang="en-US" sz="1800" b="0">
                        <a:sym typeface="+mn-ea"/>
                      </a:endParaRPr>
                    </a:p>
                  </a:txBody>
                  <a:tcPr anchor="ctr" anchorCtr="0">
                    <a:solidFill>
                      <a:srgbClr val="E8F1F2"/>
                    </a:solidFill>
                  </a:tcPr>
                </a:tc>
                <a:tc>
                  <a:txBody>
                    <a:bodyPr/>
                    <a:p>
                      <a:pPr indent="457200" algn="l">
                        <a:buClrTx/>
                        <a:buSzTx/>
                        <a:buFontTx/>
                        <a:buNone/>
                      </a:pPr>
                      <a:r>
                        <a:rPr lang="en-US" altLang="zh-CN" sz="1800">
                          <a:sym typeface="+mn-ea"/>
                        </a:rPr>
                        <a:t>所选择的课程内容应包括使幼儿成为未来合格公民所必备的生活和学习的</a:t>
                      </a:r>
                      <a:r>
                        <a:rPr lang="en-US" altLang="zh-CN" sz="1800" b="1">
                          <a:solidFill>
                            <a:srgbClr val="FF0000"/>
                          </a:solidFill>
                          <a:sym typeface="+mn-ea"/>
                        </a:rPr>
                        <a:t>基础知识</a:t>
                      </a:r>
                      <a:r>
                        <a:rPr lang="en-US" altLang="zh-CN" sz="1800">
                          <a:sym typeface="+mn-ea"/>
                        </a:rPr>
                        <a:t>和</a:t>
                      </a:r>
                      <a:r>
                        <a:rPr lang="en-US" altLang="zh-CN" sz="1800" b="1">
                          <a:solidFill>
                            <a:srgbClr val="FF0000"/>
                          </a:solidFill>
                          <a:sym typeface="+mn-ea"/>
                        </a:rPr>
                        <a:t>基本技能</a:t>
                      </a:r>
                      <a:r>
                        <a:rPr lang="en-US" altLang="zh-CN" sz="1800">
                          <a:sym typeface="+mn-ea"/>
                        </a:rPr>
                        <a:t>。</a:t>
                      </a:r>
                      <a:endParaRPr lang="en-US" altLang="zh-CN" sz="1800">
                        <a:sym typeface="+mn-ea"/>
                      </a:endParaRPr>
                    </a:p>
                  </a:txBody>
                  <a:tcPr anchor="ctr" anchorCtr="0">
                    <a:solidFill>
                      <a:srgbClr val="E8F1F2"/>
                    </a:solidFill>
                  </a:tcPr>
                </a:tc>
              </a:tr>
              <a:tr h="864000">
                <a:tc>
                  <a:txBody>
                    <a:bodyPr/>
                    <a:p>
                      <a:pPr algn="ctr">
                        <a:buNone/>
                      </a:pPr>
                      <a:r>
                        <a:rPr lang="en-US" altLang="zh-CN" sz="1800" b="0">
                          <a:sym typeface="+mn-ea"/>
                        </a:rPr>
                        <a:t>生活性原则</a:t>
                      </a:r>
                      <a:endParaRPr lang="en-US" altLang="zh-CN" sz="1800" b="0">
                        <a:sym typeface="+mn-ea"/>
                      </a:endParaRPr>
                    </a:p>
                  </a:txBody>
                  <a:tcPr anchor="ctr" anchorCtr="0">
                    <a:solidFill>
                      <a:srgbClr val="E8F1F2"/>
                    </a:solidFill>
                  </a:tcPr>
                </a:tc>
                <a:tc>
                  <a:txBody>
                    <a:bodyPr/>
                    <a:p>
                      <a:pPr indent="457200" algn="l" fontAlgn="auto">
                        <a:buNone/>
                      </a:pPr>
                      <a:r>
                        <a:rPr lang="en-US" altLang="zh-CN" sz="1800">
                          <a:sym typeface="+mn-ea"/>
                        </a:rPr>
                        <a:t>幼儿园课程内容要贴近幼儿的生活世界</a:t>
                      </a:r>
                      <a:r>
                        <a:rPr lang="zh-CN" altLang="en-US" sz="1800">
                          <a:sym typeface="+mn-ea"/>
                        </a:rPr>
                        <a:t>，</a:t>
                      </a:r>
                      <a:r>
                        <a:rPr lang="en-US" altLang="zh-CN" sz="1800">
                          <a:sym typeface="+mn-ea"/>
                        </a:rPr>
                        <a:t>从幼儿生活的自然和社会环境中去选择课程内容。</a:t>
                      </a:r>
                      <a:endParaRPr lang="en-US" altLang="zh-CN" sz="1800">
                        <a:sym typeface="+mn-ea"/>
                      </a:endParaRPr>
                    </a:p>
                  </a:txBody>
                  <a:tcPr anchor="ctr" anchorCtr="0">
                    <a:solidFill>
                      <a:srgbClr val="E8F1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27735" y="636270"/>
            <a:ext cx="10335895" cy="5646229"/>
            <a:chOff x="3050540" y="2004618"/>
            <a:chExt cx="9799320" cy="5645745"/>
          </a:xfrm>
        </p:grpSpPr>
        <p:sp>
          <p:nvSpPr>
            <p:cNvPr id="2" name="文本框 1"/>
            <p:cNvSpPr txBox="1"/>
            <p:nvPr/>
          </p:nvSpPr>
          <p:spPr>
            <a:xfrm>
              <a:off x="3050540" y="2881287"/>
              <a:ext cx="9799320" cy="4769076"/>
            </a:xfrm>
            <a:prstGeom prst="rect">
              <a:avLst/>
            </a:prstGeom>
            <a:noFill/>
          </p:spPr>
          <p:txBody>
            <a:bodyPr wrap="square" lIns="0" rtlCol="0">
              <a:spAutoFit/>
            </a:bodyPr>
            <a:lstStyle/>
            <a:p>
              <a:pPr indent="457200" algn="ctr" fontAlgn="auto">
                <a:lnSpc>
                  <a:spcPct val="100000"/>
                </a:lnSpc>
              </a:pPr>
              <a:r>
                <a:rPr lang="zh-CN" altLang="en-US" sz="24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我班门前的路</a:t>
              </a:r>
              <a:endParaRPr lang="zh-CN" altLang="en-US" sz="24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大班主题活动“我们的城市”次级主题“通畅的路”,课程目标是“关心城市交通道路的变化,体会通畅的路给我们带来的方便”,该主题下“我家门前一条路”的活动近期要着手进行了,而每个幼儿的家庭住所都是不同的,该怎样让幼儿进行经验的交流与分享呢?教师偶然发现自己班级所处的位置比较有利,教室门前就有两个楼梯，可以通向操场。每天,孩子们都要通过这两条楼梯上上下下。有时教师看见两个孩子从两条不同的路走到一起时，他们会比赛谁先到教室,争论路的长、短。听到孩子们的争论,教师联想到:从操场到教室、教室到操场,每天孩子们要这样走来走去,他们再熟悉不过了,这就是他们的生活经验。这不就是“我‘家’门前的路”?相比教材中的“我家门前的路”、“我班门前的路”更加贴近幼儿的生活，符合幼儿的生活经验，能够让孩子们学习测量路的远近,使数学的学习回归到生活中去，解决生活中的问题。所以，教师把《指导用书》中课程内容的“我家门前的路”改编成“我班门前的路”。</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solidFill>
                    <a:schemeClr val="tx1">
                      <a:lumMod val="85000"/>
                      <a:lumOff val="15000"/>
                    </a:schemeClr>
                  </a:solidFill>
                </a:rPr>
                <a:t>【案例2-</a:t>
              </a:r>
              <a:r>
                <a:rPr lang="en-US" altLang="zh-CN" sz="4800">
                  <a:solidFill>
                    <a:schemeClr val="tx1">
                      <a:lumMod val="85000"/>
                      <a:lumOff val="15000"/>
                    </a:schemeClr>
                  </a:solidFill>
                </a:rPr>
                <a:t>8</a:t>
              </a:r>
              <a:r>
                <a:rPr lang="zh-CN" altLang="en-US" sz="4800">
                  <a:solidFill>
                    <a:schemeClr val="tx1">
                      <a:lumMod val="85000"/>
                      <a:lumOff val="15000"/>
                    </a:schemeClr>
                  </a:solidFill>
                </a:rPr>
                <a:t>】</a:t>
              </a:r>
              <a:endParaRPr lang="zh-CN" altLang="en-US" sz="48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27735" y="626745"/>
            <a:ext cx="10335895" cy="5122545"/>
            <a:chOff x="3050540" y="2004618"/>
            <a:chExt cx="9799320" cy="5122106"/>
          </a:xfrm>
        </p:grpSpPr>
        <p:sp>
          <p:nvSpPr>
            <p:cNvPr id="2" name="文本框 1"/>
            <p:cNvSpPr txBox="1"/>
            <p:nvPr/>
          </p:nvSpPr>
          <p:spPr>
            <a:xfrm>
              <a:off x="3275098" y="2972910"/>
              <a:ext cx="9212336" cy="4153814"/>
            </a:xfrm>
            <a:prstGeom prst="rect">
              <a:avLst/>
            </a:prstGeom>
            <a:noFill/>
          </p:spPr>
          <p:txBody>
            <a:bodyPr wrap="square" lIns="0" rtlCol="0">
              <a:spAutoFit/>
            </a:bodyPr>
            <a:lstStyle/>
            <a:p>
              <a:pPr indent="457200" algn="ctr" fontAlgn="auto">
                <a:lnSpc>
                  <a:spcPct val="100000"/>
                </a:lnSpc>
              </a:pPr>
              <a:r>
                <a:rPr lang="zh-CN" altLang="en-US" sz="24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豚鼠</a:t>
              </a:r>
              <a:endParaRPr lang="zh-CN" altLang="en-US" sz="2400" b="1"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教师带着幼儿观察笼子里的豚鼠,并提出“豚鼠喜欢吃什么?”的问题。在幼儿猜谜般地说出“糖果”“巧克力”“牛奶”后，教师拿出生菜,幼儿拿出糖果、巧克力等,把它们放进笼子,孩子们惊讶地发现:豚鼠吃生菜!接着,教师提出另一个问题:“豚鼠是如何发现生菜的?是看到的听到的还是嗅到的?”孩子们又是众说纷纭。教师建议几个小朋友用绿色纸剪出“假生菜”和真生菜一起放入笼中,结果豚鼠直奔真生菜，“看到的”被排除掉了。随后,几个小朋友把生菜嚼得响响的，豚鼠还是充耳不闻，“听到的”也被排除掉了。结论是“嗅到的”。最后，幼儿将自己的发现“报告”出来，“报告”上画了只豚鼠，贴上了纸生菜,还将糖果纸等贴到了边上</a:t>
              </a:r>
              <a:r>
                <a:rPr lang="en-US" altLang="zh-CN"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在这里,教师事先并没有考虑“领域”,课程未按领域进行却将各领域都自然地包含进去了。</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800">
                  <a:solidFill>
                    <a:schemeClr val="tx1">
                      <a:lumMod val="85000"/>
                      <a:lumOff val="15000"/>
                    </a:schemeClr>
                  </a:solidFill>
                </a:rPr>
                <a:t>【案例2-</a:t>
              </a:r>
              <a:r>
                <a:rPr lang="en-US" altLang="zh-CN" sz="4800">
                  <a:solidFill>
                    <a:schemeClr val="tx1">
                      <a:lumMod val="85000"/>
                      <a:lumOff val="15000"/>
                    </a:schemeClr>
                  </a:solidFill>
                </a:rPr>
                <a:t>9</a:t>
              </a:r>
              <a:r>
                <a:rPr lang="zh-CN" altLang="en-US" sz="4800">
                  <a:solidFill>
                    <a:schemeClr val="tx1">
                      <a:lumMod val="85000"/>
                      <a:lumOff val="15000"/>
                    </a:schemeClr>
                  </a:solidFill>
                </a:rPr>
                <a:t>】</a:t>
              </a:r>
              <a:endParaRPr lang="zh-CN" altLang="en-US" sz="48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（四）幼儿园课程内容选择中容易出现的问题</a:t>
            </a:r>
            <a:endParaRPr lang="zh-CN" altLang="en-US" sz="3200">
              <a:solidFill>
                <a:schemeClr val="tx1">
                  <a:lumMod val="85000"/>
                  <a:lumOff val="15000"/>
                </a:schemeClr>
              </a:solidFill>
              <a:sym typeface="+mn-ea"/>
            </a:endParaRPr>
          </a:p>
        </p:txBody>
      </p:sp>
      <p:graphicFrame>
        <p:nvGraphicFramePr>
          <p:cNvPr id="2" name="表格 1"/>
          <p:cNvGraphicFramePr/>
          <p:nvPr>
            <p:custDataLst>
              <p:tags r:id="rId1"/>
            </p:custDataLst>
          </p:nvPr>
        </p:nvGraphicFramePr>
        <p:xfrm>
          <a:off x="999490" y="1729740"/>
          <a:ext cx="10192385" cy="3729355"/>
        </p:xfrm>
        <a:graphic>
          <a:graphicData uri="http://schemas.openxmlformats.org/drawingml/2006/table">
            <a:tbl>
              <a:tblPr firstRow="1" bandRow="1">
                <a:tableStyleId>{5C22544A-7EE6-4342-B048-85BDC9FD1C3A}</a:tableStyleId>
              </a:tblPr>
              <a:tblGrid>
                <a:gridCol w="2379345"/>
                <a:gridCol w="7813040"/>
              </a:tblGrid>
              <a:tr h="381000">
                <a:tc>
                  <a:txBody>
                    <a:bodyPr/>
                    <a:p>
                      <a:pPr algn="ctr">
                        <a:buNone/>
                      </a:pPr>
                      <a:r>
                        <a:rPr lang="zh-CN" altLang="en-US"/>
                        <a:t>问题</a:t>
                      </a:r>
                      <a:endParaRPr lang="zh-CN" altLang="en-US"/>
                    </a:p>
                  </a:txBody>
                  <a:tcPr>
                    <a:solidFill>
                      <a:srgbClr val="56C0C1"/>
                    </a:solidFill>
                  </a:tcPr>
                </a:tc>
                <a:tc>
                  <a:txBody>
                    <a:bodyPr/>
                    <a:p>
                      <a:pPr algn="ctr">
                        <a:buNone/>
                      </a:pPr>
                      <a:r>
                        <a:rPr lang="zh-CN" altLang="en-US"/>
                        <a:t>对策</a:t>
                      </a:r>
                      <a:endParaRPr lang="zh-CN" altLang="en-US"/>
                    </a:p>
                  </a:txBody>
                  <a:tcPr>
                    <a:solidFill>
                      <a:srgbClr val="56C0C1"/>
                    </a:solidFill>
                  </a:tcPr>
                </a:tc>
              </a:tr>
              <a:tr h="1080000">
                <a:tc>
                  <a:txBody>
                    <a:bodyPr/>
                    <a:p>
                      <a:pPr algn="ctr">
                        <a:buNone/>
                      </a:pPr>
                      <a:r>
                        <a:rPr lang="zh-CN" altLang="en-US"/>
                        <a:t>课程目标缺失</a:t>
                      </a:r>
                      <a:endParaRPr lang="zh-CN" altLang="en-US"/>
                    </a:p>
                  </a:txBody>
                  <a:tcPr anchor="ctr" anchorCtr="0">
                    <a:solidFill>
                      <a:srgbClr val="D8ECED"/>
                    </a:solidFill>
                  </a:tcPr>
                </a:tc>
                <a:tc>
                  <a:txBody>
                    <a:bodyPr/>
                    <a:p>
                      <a:pPr indent="457200" algn="l" fontAlgn="auto">
                        <a:buNone/>
                      </a:pPr>
                      <a:r>
                        <a:rPr lang="en-US" altLang="zh-CN" sz="1800">
                          <a:sym typeface="+mn-ea"/>
                        </a:rPr>
                        <a:t>1.</a:t>
                      </a:r>
                      <a:r>
                        <a:rPr lang="zh-CN" altLang="en-US" sz="1800">
                          <a:sym typeface="+mn-ea"/>
                        </a:rPr>
                        <a:t>在选择课程内容时，遵循</a:t>
                      </a:r>
                      <a:r>
                        <a:rPr lang="zh-CN" altLang="en-US" sz="1800" b="1">
                          <a:solidFill>
                            <a:srgbClr val="FF0000"/>
                          </a:solidFill>
                          <a:sym typeface="+mn-ea"/>
                        </a:rPr>
                        <a:t>目的性原则</a:t>
                      </a:r>
                      <a:r>
                        <a:rPr lang="zh-CN" altLang="en-US" sz="1800">
                          <a:sym typeface="+mn-ea"/>
                        </a:rPr>
                        <a:t>，从课程目标出发，全面选择课程内容；</a:t>
                      </a:r>
                      <a:endParaRPr lang="zh-CN" altLang="en-US" sz="1800">
                        <a:sym typeface="+mn-ea"/>
                      </a:endParaRPr>
                    </a:p>
                    <a:p>
                      <a:pPr indent="457200" algn="l" fontAlgn="auto">
                        <a:buNone/>
                      </a:pPr>
                      <a:r>
                        <a:rPr lang="en-US" altLang="zh-CN" sz="1800">
                          <a:sym typeface="+mn-ea"/>
                        </a:rPr>
                        <a:t>2.</a:t>
                      </a:r>
                      <a:r>
                        <a:rPr lang="zh-CN" altLang="en-US" sz="1800">
                          <a:sym typeface="+mn-ea"/>
                        </a:rPr>
                        <a:t>将课程内容与课程目标进行比照，看看课程内容是否兼顾了课程目标，查漏补缺。</a:t>
                      </a:r>
                      <a:endParaRPr lang="zh-CN" altLang="en-US" sz="1800">
                        <a:sym typeface="+mn-ea"/>
                      </a:endParaRPr>
                    </a:p>
                  </a:txBody>
                  <a:tcPr anchor="ctr" anchorCtr="0">
                    <a:solidFill>
                      <a:srgbClr val="D8ECED"/>
                    </a:solidFill>
                  </a:tcPr>
                </a:tc>
              </a:tr>
              <a:tr h="1080000">
                <a:tc>
                  <a:txBody>
                    <a:bodyPr/>
                    <a:p>
                      <a:pPr algn="ctr">
                        <a:buNone/>
                      </a:pPr>
                      <a:r>
                        <a:rPr lang="zh-CN" altLang="en-US"/>
                        <a:t>课程内容超载</a:t>
                      </a:r>
                      <a:endParaRPr lang="zh-CN" altLang="en-US"/>
                    </a:p>
                  </a:txBody>
                  <a:tcPr anchor="ctr" anchorCtr="0">
                    <a:solidFill>
                      <a:srgbClr val="E8F1F2"/>
                    </a:solidFill>
                  </a:tcPr>
                </a:tc>
                <a:tc>
                  <a:txBody>
                    <a:bodyPr/>
                    <a:p>
                      <a:pPr indent="457200" algn="l" fontAlgn="auto">
                        <a:buNone/>
                      </a:pPr>
                      <a:r>
                        <a:rPr lang="en-US" altLang="zh-CN" sz="1800">
                          <a:sym typeface="+mn-ea"/>
                        </a:rPr>
                        <a:t>1.课程内容的选择必须遵循</a:t>
                      </a:r>
                      <a:r>
                        <a:rPr lang="en-US" altLang="zh-CN" sz="1800" b="1">
                          <a:solidFill>
                            <a:srgbClr val="FF0000"/>
                          </a:solidFill>
                          <a:sym typeface="+mn-ea"/>
                        </a:rPr>
                        <a:t>适宜性原则</a:t>
                      </a:r>
                      <a:endParaRPr lang="en-US" altLang="zh-CN" sz="1800">
                        <a:sym typeface="+mn-ea"/>
                      </a:endParaRPr>
                    </a:p>
                    <a:p>
                      <a:pPr indent="457200" algn="l" fontAlgn="auto">
                        <a:buNone/>
                      </a:pPr>
                      <a:r>
                        <a:rPr lang="en-US" altLang="zh-CN" sz="1800">
                          <a:sym typeface="+mn-ea"/>
                        </a:rPr>
                        <a:t>2.掌握课程内容的整合技巧</a:t>
                      </a:r>
                      <a:endParaRPr lang="en-US" altLang="zh-CN" sz="1800">
                        <a:sym typeface="+mn-ea"/>
                      </a:endParaRPr>
                    </a:p>
                    <a:p>
                      <a:pPr indent="457200" algn="l" fontAlgn="auto">
                        <a:buNone/>
                      </a:pPr>
                      <a:r>
                        <a:rPr lang="en-US" altLang="zh-CN" sz="1800">
                          <a:sym typeface="+mn-ea"/>
                        </a:rPr>
                        <a:t>3.课程内容的增加要有听证制度</a:t>
                      </a:r>
                      <a:endParaRPr lang="en-US" altLang="zh-CN" sz="1800">
                        <a:sym typeface="+mn-ea"/>
                      </a:endParaRPr>
                    </a:p>
                  </a:txBody>
                  <a:tcPr anchor="ctr" anchorCtr="0">
                    <a:solidFill>
                      <a:srgbClr val="E8F1F2"/>
                    </a:solidFill>
                  </a:tcPr>
                </a:tc>
              </a:tr>
              <a:tr h="1080000">
                <a:tc>
                  <a:txBody>
                    <a:bodyPr/>
                    <a:p>
                      <a:pPr algn="ctr">
                        <a:buNone/>
                      </a:pPr>
                      <a:r>
                        <a:rPr lang="zh-CN" altLang="en-US" sz="1800" b="0">
                          <a:sym typeface="+mn-ea"/>
                        </a:rPr>
                        <a:t>课程内容选择脱离幼儿生活和兴趣</a:t>
                      </a:r>
                      <a:endParaRPr lang="zh-CN" altLang="en-US" sz="1800" b="0">
                        <a:sym typeface="+mn-ea"/>
                      </a:endParaRPr>
                    </a:p>
                  </a:txBody>
                  <a:tcPr anchor="ctr" anchorCtr="0">
                    <a:solidFill>
                      <a:srgbClr val="D8ECED"/>
                    </a:solidFill>
                  </a:tcPr>
                </a:tc>
                <a:tc>
                  <a:txBody>
                    <a:bodyPr/>
                    <a:p>
                      <a:pPr indent="457200" algn="l" fontAlgn="auto">
                        <a:buNone/>
                      </a:pPr>
                      <a:r>
                        <a:rPr lang="en-US" altLang="zh-CN" sz="1800">
                          <a:sym typeface="+mn-ea"/>
                        </a:rPr>
                        <a:t>1.</a:t>
                      </a:r>
                      <a:r>
                        <a:rPr lang="zh-CN" altLang="en-US" sz="1800">
                          <a:sym typeface="+mn-ea"/>
                        </a:rPr>
                        <a:t>正确认识幼儿学习的特点，明确幼儿的生活也是他们的学习。</a:t>
                      </a:r>
                      <a:endParaRPr lang="zh-CN" altLang="en-US" sz="1800">
                        <a:sym typeface="+mn-ea"/>
                      </a:endParaRPr>
                    </a:p>
                    <a:p>
                      <a:pPr indent="457200" algn="l" fontAlgn="auto">
                        <a:buNone/>
                      </a:pPr>
                      <a:r>
                        <a:rPr lang="en-US" altLang="zh-CN" sz="1800">
                          <a:sym typeface="+mn-ea"/>
                        </a:rPr>
                        <a:t>2.</a:t>
                      </a:r>
                      <a:r>
                        <a:rPr lang="zh-CN" altLang="en-US" sz="1800">
                          <a:sym typeface="+mn-ea"/>
                        </a:rPr>
                        <a:t>关注幼儿的生活，从幼儿感兴趣的事物中，引出有价值的学习内容。</a:t>
                      </a:r>
                      <a:endParaRPr lang="zh-CN" altLang="en-US" sz="1800">
                        <a:sym typeface="+mn-ea"/>
                      </a:endParaRPr>
                    </a:p>
                    <a:p>
                      <a:pPr indent="457200" algn="l" fontAlgn="auto">
                        <a:buNone/>
                      </a:pPr>
                      <a:r>
                        <a:rPr lang="en-US" altLang="zh-CN" sz="1800">
                          <a:sym typeface="+mn-ea"/>
                        </a:rPr>
                        <a:t>3.</a:t>
                      </a:r>
                      <a:r>
                        <a:rPr lang="zh-CN" altLang="en-US" sz="1800">
                          <a:sym typeface="+mn-ea"/>
                        </a:rPr>
                        <a:t>课程是动态发展的，课程内容随幼儿的生活经验的变化而变化。</a:t>
                      </a:r>
                      <a:endParaRPr lang="zh-CN" altLang="en-US" sz="1800">
                        <a:sym typeface="+mn-ea"/>
                      </a:endParaRPr>
                    </a:p>
                  </a:txBody>
                  <a:tcPr anchor="ctr" anchorCtr="0">
                    <a:solidFill>
                      <a:srgbClr val="D8ECED"/>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 幼儿园课程内容的组织</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（一）幼儿园课程内容的组织原则</a:t>
            </a:r>
            <a:endParaRPr lang="zh-CN" altLang="en-US" sz="3200">
              <a:solidFill>
                <a:schemeClr val="tx1">
                  <a:lumMod val="85000"/>
                  <a:lumOff val="15000"/>
                </a:schemeClr>
              </a:solidFill>
              <a:sym typeface="+mn-ea"/>
            </a:endParaRPr>
          </a:p>
        </p:txBody>
      </p:sp>
      <p:graphicFrame>
        <p:nvGraphicFramePr>
          <p:cNvPr id="2" name="表格 1"/>
          <p:cNvGraphicFramePr/>
          <p:nvPr>
            <p:custDataLst>
              <p:tags r:id="rId1"/>
            </p:custDataLst>
          </p:nvPr>
        </p:nvGraphicFramePr>
        <p:xfrm>
          <a:off x="1141095" y="1019810"/>
          <a:ext cx="9936480" cy="1461135"/>
        </p:xfrm>
        <a:graphic>
          <a:graphicData uri="http://schemas.openxmlformats.org/drawingml/2006/table">
            <a:tbl>
              <a:tblPr firstRow="1" bandRow="1">
                <a:tableStyleId>{5C22544A-7EE6-4342-B048-85BDC9FD1C3A}</a:tableStyleId>
              </a:tblPr>
              <a:tblGrid>
                <a:gridCol w="1435100"/>
                <a:gridCol w="4919872"/>
                <a:gridCol w="3581400"/>
              </a:tblGrid>
              <a:tr h="381000">
                <a:tc>
                  <a:txBody>
                    <a:bodyPr/>
                    <a:p>
                      <a:pPr algn="ctr">
                        <a:buNone/>
                      </a:pPr>
                      <a:r>
                        <a:rPr lang="zh-CN" altLang="en-US"/>
                        <a:t>组织原则</a:t>
                      </a:r>
                      <a:endParaRPr lang="zh-CN" altLang="en-US"/>
                    </a:p>
                  </a:txBody>
                  <a:tcPr>
                    <a:solidFill>
                      <a:srgbClr val="56C0C1"/>
                    </a:solidFill>
                  </a:tcPr>
                </a:tc>
                <a:tc>
                  <a:txBody>
                    <a:bodyPr/>
                    <a:p>
                      <a:pPr algn="ctr">
                        <a:buNone/>
                      </a:pPr>
                      <a:r>
                        <a:rPr lang="zh-CN" altLang="en-US"/>
                        <a:t>组织依据</a:t>
                      </a:r>
                      <a:endParaRPr lang="zh-CN" altLang="en-US"/>
                    </a:p>
                  </a:txBody>
                  <a:tcPr>
                    <a:solidFill>
                      <a:srgbClr val="56C0C1"/>
                    </a:solidFill>
                  </a:tcPr>
                </a:tc>
                <a:tc>
                  <a:txBody>
                    <a:bodyPr/>
                    <a:p>
                      <a:pPr algn="ctr">
                        <a:buNone/>
                      </a:pPr>
                      <a:r>
                        <a:rPr lang="zh-CN" altLang="en-US"/>
                        <a:t>举例</a:t>
                      </a:r>
                      <a:endParaRPr lang="zh-CN" altLang="en-US"/>
                    </a:p>
                  </a:txBody>
                  <a:tcPr>
                    <a:solidFill>
                      <a:srgbClr val="56C0C1"/>
                    </a:solidFill>
                  </a:tcPr>
                </a:tc>
              </a:tr>
              <a:tr h="540000">
                <a:tc>
                  <a:txBody>
                    <a:bodyPr/>
                    <a:p>
                      <a:pPr algn="ctr">
                        <a:buNone/>
                      </a:pPr>
                      <a:r>
                        <a:rPr lang="zh-CN" altLang="en-US"/>
                        <a:t>逻辑顺序</a:t>
                      </a:r>
                      <a:endParaRPr lang="zh-CN" altLang="en-US"/>
                    </a:p>
                  </a:txBody>
                  <a:tcPr anchor="ctr" anchorCtr="0">
                    <a:solidFill>
                      <a:srgbClr val="D8ECED"/>
                    </a:solidFill>
                  </a:tcPr>
                </a:tc>
                <a:tc>
                  <a:txBody>
                    <a:bodyPr/>
                    <a:p>
                      <a:pPr indent="0" algn="ctr" fontAlgn="auto">
                        <a:buNone/>
                      </a:pPr>
                      <a:r>
                        <a:rPr sz="1800">
                          <a:sym typeface="+mn-ea"/>
                        </a:rPr>
                        <a:t>学科本身的系统及其内在的联系</a:t>
                      </a:r>
                      <a:endParaRPr sz="1800">
                        <a:sym typeface="+mn-ea"/>
                      </a:endParaRPr>
                    </a:p>
                  </a:txBody>
                  <a:tcPr anchor="ctr" anchorCtr="0">
                    <a:solidFill>
                      <a:srgbClr val="D8ECED"/>
                    </a:solidFill>
                  </a:tcPr>
                </a:tc>
                <a:tc>
                  <a:txBody>
                    <a:bodyPr/>
                    <a:p>
                      <a:pPr indent="0" algn="ctr" fontAlgn="auto">
                        <a:buNone/>
                      </a:pPr>
                      <a:r>
                        <a:rPr lang="zh-CN" altLang="en-US" sz="1800">
                          <a:sym typeface="+mn-ea"/>
                        </a:rPr>
                        <a:t>分科教育</a:t>
                      </a:r>
                      <a:endParaRPr lang="zh-CN" altLang="en-US" sz="1800">
                        <a:sym typeface="+mn-ea"/>
                      </a:endParaRPr>
                    </a:p>
                  </a:txBody>
                  <a:tcPr anchor="ctr" anchorCtr="0">
                    <a:solidFill>
                      <a:srgbClr val="D8ECED"/>
                    </a:solidFill>
                  </a:tcPr>
                </a:tc>
              </a:tr>
              <a:tr h="540000">
                <a:tc>
                  <a:txBody>
                    <a:bodyPr/>
                    <a:p>
                      <a:pPr algn="ctr">
                        <a:buNone/>
                      </a:pPr>
                      <a:r>
                        <a:rPr lang="zh-CN" altLang="en-US"/>
                        <a:t>心理顺序</a:t>
                      </a:r>
                      <a:endParaRPr lang="zh-CN" altLang="en-US"/>
                    </a:p>
                  </a:txBody>
                  <a:tcPr anchor="ctr" anchorCtr="0">
                    <a:solidFill>
                      <a:srgbClr val="E8F1F2"/>
                    </a:solidFill>
                  </a:tcPr>
                </a:tc>
                <a:tc>
                  <a:txBody>
                    <a:bodyPr/>
                    <a:p>
                      <a:pPr indent="0" algn="ctr" fontAlgn="auto">
                        <a:buNone/>
                      </a:pPr>
                      <a:r>
                        <a:rPr lang="en-US" altLang="zh-CN" sz="1800">
                          <a:sym typeface="+mn-ea"/>
                        </a:rPr>
                        <a:t>儿童发展特点以及儿童的兴趣、需要和能力</a:t>
                      </a:r>
                      <a:endParaRPr lang="en-US" altLang="zh-CN" sz="1800">
                        <a:sym typeface="+mn-ea"/>
                      </a:endParaRPr>
                    </a:p>
                  </a:txBody>
                  <a:tcPr anchor="ctr" anchorCtr="0">
                    <a:solidFill>
                      <a:srgbClr val="E8F1F2"/>
                    </a:solidFill>
                  </a:tcPr>
                </a:tc>
                <a:tc>
                  <a:txBody>
                    <a:bodyPr/>
                    <a:p>
                      <a:pPr indent="0" algn="ctr" fontAlgn="auto">
                        <a:buNone/>
                      </a:pPr>
                      <a:r>
                        <a:rPr lang="zh-CN" altLang="en-US" sz="1800">
                          <a:sym typeface="+mn-ea"/>
                        </a:rPr>
                        <a:t>综合</a:t>
                      </a:r>
                      <a:r>
                        <a:rPr lang="en-US" altLang="zh-CN" sz="1800">
                          <a:sym typeface="+mn-ea"/>
                        </a:rPr>
                        <a:t>教育</a:t>
                      </a:r>
                      <a:endParaRPr lang="en-US" altLang="zh-CN" sz="1800">
                        <a:sym typeface="+mn-ea"/>
                      </a:endParaRPr>
                    </a:p>
                  </a:txBody>
                  <a:tcPr anchor="ctr" anchorCtr="0">
                    <a:solidFill>
                      <a:srgbClr val="E8F1F2"/>
                    </a:solidFill>
                  </a:tcPr>
                </a:tc>
              </a:tr>
            </a:tbl>
          </a:graphicData>
        </a:graphic>
      </p:graphicFrame>
      <p:graphicFrame>
        <p:nvGraphicFramePr>
          <p:cNvPr id="3" name="表格 2"/>
          <p:cNvGraphicFramePr/>
          <p:nvPr>
            <p:custDataLst>
              <p:tags r:id="rId2"/>
            </p:custDataLst>
          </p:nvPr>
        </p:nvGraphicFramePr>
        <p:xfrm>
          <a:off x="1141095" y="2818130"/>
          <a:ext cx="9909175" cy="1661160"/>
        </p:xfrm>
        <a:graphic>
          <a:graphicData uri="http://schemas.openxmlformats.org/drawingml/2006/table">
            <a:tbl>
              <a:tblPr firstRow="1" bandRow="1">
                <a:tableStyleId>{5C22544A-7EE6-4342-B048-85BDC9FD1C3A}</a:tableStyleId>
              </a:tblPr>
              <a:tblGrid>
                <a:gridCol w="1434992"/>
                <a:gridCol w="4911090"/>
                <a:gridCol w="3562985"/>
              </a:tblGrid>
              <a:tr h="381000">
                <a:tc>
                  <a:txBody>
                    <a:bodyPr/>
                    <a:p>
                      <a:pPr algn="ctr">
                        <a:buNone/>
                      </a:pPr>
                      <a:r>
                        <a:rPr lang="zh-CN" altLang="en-US"/>
                        <a:t>组织原则</a:t>
                      </a:r>
                      <a:endParaRPr lang="zh-CN" altLang="en-US"/>
                    </a:p>
                  </a:txBody>
                  <a:tcPr>
                    <a:solidFill>
                      <a:srgbClr val="56C0C1"/>
                    </a:solidFill>
                  </a:tcPr>
                </a:tc>
                <a:tc>
                  <a:txBody>
                    <a:bodyPr/>
                    <a:p>
                      <a:pPr algn="ctr">
                        <a:buNone/>
                      </a:pPr>
                      <a:r>
                        <a:rPr lang="zh-CN" altLang="en-US"/>
                        <a:t>定义</a:t>
                      </a:r>
                      <a:endParaRPr lang="zh-CN" altLang="en-US"/>
                    </a:p>
                  </a:txBody>
                  <a:tcPr>
                    <a:solidFill>
                      <a:srgbClr val="56C0C1"/>
                    </a:solidFill>
                  </a:tcPr>
                </a:tc>
                <a:tc>
                  <a:txBody>
                    <a:bodyPr/>
                    <a:p>
                      <a:pPr algn="ctr">
                        <a:buNone/>
                      </a:pPr>
                      <a:r>
                        <a:rPr lang="zh-CN" altLang="en-US"/>
                        <a:t>特点</a:t>
                      </a:r>
                      <a:endParaRPr lang="zh-CN" altLang="en-US"/>
                    </a:p>
                  </a:txBody>
                  <a:tcPr>
                    <a:solidFill>
                      <a:srgbClr val="56C0C1"/>
                    </a:solidFill>
                  </a:tcPr>
                </a:tc>
              </a:tr>
              <a:tr h="540000">
                <a:tc>
                  <a:txBody>
                    <a:bodyPr/>
                    <a:p>
                      <a:pPr algn="ctr">
                        <a:buNone/>
                      </a:pPr>
                      <a:r>
                        <a:rPr lang="zh-CN" altLang="en-US"/>
                        <a:t>纵向组织</a:t>
                      </a:r>
                      <a:endParaRPr lang="zh-CN" altLang="en-US"/>
                    </a:p>
                  </a:txBody>
                  <a:tcPr anchor="ctr" anchorCtr="0">
                    <a:solidFill>
                      <a:srgbClr val="D8ECED"/>
                    </a:solidFill>
                  </a:tcPr>
                </a:tc>
                <a:tc>
                  <a:txBody>
                    <a:bodyPr/>
                    <a:p>
                      <a:pPr indent="457200" algn="l" fontAlgn="auto">
                        <a:buNone/>
                      </a:pPr>
                      <a:r>
                        <a:rPr sz="1800">
                          <a:sym typeface="+mn-ea"/>
                        </a:rPr>
                        <a:t>按照课程组织的某些准则，以先后顺序排列课程内容</a:t>
                      </a:r>
                      <a:endParaRPr sz="1800">
                        <a:sym typeface="+mn-ea"/>
                      </a:endParaRPr>
                    </a:p>
                  </a:txBody>
                  <a:tcPr anchor="ctr" anchorCtr="0">
                    <a:solidFill>
                      <a:srgbClr val="D8ECED"/>
                    </a:solidFill>
                  </a:tcPr>
                </a:tc>
                <a:tc>
                  <a:txBody>
                    <a:bodyPr/>
                    <a:p>
                      <a:pPr indent="0" algn="ctr" fontAlgn="auto">
                        <a:buNone/>
                      </a:pPr>
                      <a:r>
                        <a:rPr lang="zh-CN" altLang="en-US" sz="1800">
                          <a:sym typeface="+mn-ea"/>
                        </a:rPr>
                        <a:t>强调知识和技能的层次性</a:t>
                      </a:r>
                      <a:endParaRPr lang="zh-CN" altLang="en-US" sz="1800">
                        <a:sym typeface="+mn-ea"/>
                      </a:endParaRPr>
                    </a:p>
                  </a:txBody>
                  <a:tcPr anchor="ctr" anchorCtr="0">
                    <a:solidFill>
                      <a:srgbClr val="D8ECED"/>
                    </a:solidFill>
                  </a:tcPr>
                </a:tc>
              </a:tr>
              <a:tr h="540000">
                <a:tc>
                  <a:txBody>
                    <a:bodyPr/>
                    <a:p>
                      <a:pPr algn="ctr">
                        <a:buNone/>
                      </a:pPr>
                      <a:r>
                        <a:rPr lang="zh-CN" altLang="en-US"/>
                        <a:t>横向组织</a:t>
                      </a:r>
                      <a:endParaRPr lang="zh-CN" altLang="en-US"/>
                    </a:p>
                  </a:txBody>
                  <a:tcPr anchor="ctr" anchorCtr="0">
                    <a:solidFill>
                      <a:srgbClr val="E8F1F2"/>
                    </a:solidFill>
                  </a:tcPr>
                </a:tc>
                <a:tc>
                  <a:txBody>
                    <a:bodyPr/>
                    <a:p>
                      <a:pPr indent="457200" algn="l" fontAlgn="auto">
                        <a:buNone/>
                      </a:pPr>
                      <a:r>
                        <a:rPr lang="en-US" altLang="zh-CN" sz="1800">
                          <a:sym typeface="+mn-ea"/>
                        </a:rPr>
                        <a:t>打破传统的知识体系,使课程内容与儿童已有经验联为一体</a:t>
                      </a:r>
                      <a:endParaRPr lang="en-US" altLang="zh-CN" sz="1800">
                        <a:sym typeface="+mn-ea"/>
                      </a:endParaRPr>
                    </a:p>
                  </a:txBody>
                  <a:tcPr anchor="ctr" anchorCtr="0">
                    <a:solidFill>
                      <a:srgbClr val="E8F1F2"/>
                    </a:solidFill>
                  </a:tcPr>
                </a:tc>
                <a:tc>
                  <a:txBody>
                    <a:bodyPr/>
                    <a:p>
                      <a:pPr indent="457200" algn="l" fontAlgn="auto">
                        <a:buNone/>
                      </a:pPr>
                      <a:r>
                        <a:rPr sz="1800">
                          <a:sym typeface="+mn-ea"/>
                        </a:rPr>
                        <a:t>强调</a:t>
                      </a:r>
                      <a:r>
                        <a:rPr sz="1800">
                          <a:sym typeface="+mn-ea"/>
                        </a:rPr>
                        <a:t>各种知识的融合</a:t>
                      </a:r>
                      <a:r>
                        <a:rPr lang="zh-CN" sz="1800">
                          <a:sym typeface="+mn-ea"/>
                        </a:rPr>
                        <a:t>、</a:t>
                      </a:r>
                      <a:r>
                        <a:rPr sz="1800">
                          <a:sym typeface="+mn-ea"/>
                        </a:rPr>
                        <a:t>知识的运用</a:t>
                      </a:r>
                      <a:r>
                        <a:rPr lang="zh-CN" sz="1800">
                          <a:sym typeface="+mn-ea"/>
                        </a:rPr>
                        <a:t>、</a:t>
                      </a:r>
                      <a:r>
                        <a:rPr sz="1800">
                          <a:sym typeface="+mn-ea"/>
                        </a:rPr>
                        <a:t>知识与儿童成长的联系</a:t>
                      </a:r>
                      <a:endParaRPr sz="1800">
                        <a:sym typeface="+mn-ea"/>
                      </a:endParaRPr>
                    </a:p>
                  </a:txBody>
                  <a:tcPr anchor="ctr" anchorCtr="0">
                    <a:solidFill>
                      <a:srgbClr val="E8F1F2"/>
                    </a:solidFill>
                  </a:tcPr>
                </a:tc>
              </a:tr>
            </a:tbl>
          </a:graphicData>
        </a:graphic>
      </p:graphicFrame>
      <p:graphicFrame>
        <p:nvGraphicFramePr>
          <p:cNvPr id="4" name="表格 3"/>
          <p:cNvGraphicFramePr/>
          <p:nvPr>
            <p:custDataLst>
              <p:tags r:id="rId3"/>
            </p:custDataLst>
          </p:nvPr>
        </p:nvGraphicFramePr>
        <p:xfrm>
          <a:off x="1141095" y="4761230"/>
          <a:ext cx="9909175" cy="1561465"/>
        </p:xfrm>
        <a:graphic>
          <a:graphicData uri="http://schemas.openxmlformats.org/drawingml/2006/table">
            <a:tbl>
              <a:tblPr firstRow="1" bandRow="1">
                <a:tableStyleId>{5C22544A-7EE6-4342-B048-85BDC9FD1C3A}</a:tableStyleId>
              </a:tblPr>
              <a:tblGrid>
                <a:gridCol w="1434992"/>
                <a:gridCol w="4883150"/>
                <a:gridCol w="3590925"/>
              </a:tblGrid>
              <a:tr h="381000">
                <a:tc>
                  <a:txBody>
                    <a:bodyPr/>
                    <a:p>
                      <a:pPr algn="ctr">
                        <a:buNone/>
                      </a:pPr>
                      <a:r>
                        <a:rPr lang="zh-CN" altLang="en-US"/>
                        <a:t>组织原则</a:t>
                      </a:r>
                      <a:endParaRPr lang="zh-CN" altLang="en-US"/>
                    </a:p>
                  </a:txBody>
                  <a:tcPr>
                    <a:solidFill>
                      <a:srgbClr val="56C0C1"/>
                    </a:solidFill>
                  </a:tcPr>
                </a:tc>
                <a:tc>
                  <a:txBody>
                    <a:bodyPr/>
                    <a:p>
                      <a:pPr algn="ctr">
                        <a:buNone/>
                      </a:pPr>
                      <a:r>
                        <a:rPr lang="zh-CN" altLang="en-US"/>
                        <a:t>定义</a:t>
                      </a:r>
                      <a:endParaRPr lang="zh-CN" altLang="en-US"/>
                    </a:p>
                  </a:txBody>
                  <a:tcPr>
                    <a:solidFill>
                      <a:srgbClr val="56C0C1"/>
                    </a:solidFill>
                  </a:tcPr>
                </a:tc>
                <a:tc>
                  <a:txBody>
                    <a:bodyPr/>
                    <a:p>
                      <a:pPr algn="ctr">
                        <a:buNone/>
                      </a:pPr>
                      <a:r>
                        <a:rPr lang="zh-CN" altLang="en-US"/>
                        <a:t>思维特点</a:t>
                      </a:r>
                      <a:endParaRPr lang="zh-CN" altLang="en-US"/>
                    </a:p>
                  </a:txBody>
                  <a:tcPr>
                    <a:solidFill>
                      <a:srgbClr val="56C0C1"/>
                    </a:solidFill>
                  </a:tcPr>
                </a:tc>
              </a:tr>
              <a:tr h="540000">
                <a:tc>
                  <a:txBody>
                    <a:bodyPr/>
                    <a:p>
                      <a:pPr algn="ctr">
                        <a:buNone/>
                      </a:pPr>
                      <a:r>
                        <a:rPr lang="zh-CN" altLang="en-US"/>
                        <a:t>直线式组织</a:t>
                      </a:r>
                      <a:endParaRPr lang="zh-CN" altLang="en-US"/>
                    </a:p>
                  </a:txBody>
                  <a:tcPr anchor="ctr" anchorCtr="0">
                    <a:solidFill>
                      <a:srgbClr val="D8ECED"/>
                    </a:solidFill>
                  </a:tcPr>
                </a:tc>
                <a:tc>
                  <a:txBody>
                    <a:bodyPr/>
                    <a:p>
                      <a:pPr indent="457200" algn="l" fontAlgn="auto">
                        <a:buNone/>
                      </a:pPr>
                      <a:r>
                        <a:rPr sz="1800">
                          <a:sym typeface="+mn-ea"/>
                        </a:rPr>
                        <a:t>将课程内容组织成一条在逻辑上前后联系的直线,使前后内容互不重复</a:t>
                      </a:r>
                      <a:endParaRPr sz="1800">
                        <a:sym typeface="+mn-ea"/>
                      </a:endParaRPr>
                    </a:p>
                  </a:txBody>
                  <a:tcPr anchor="ctr" anchorCtr="0">
                    <a:solidFill>
                      <a:srgbClr val="D8ECED"/>
                    </a:solidFill>
                  </a:tcPr>
                </a:tc>
                <a:tc>
                  <a:txBody>
                    <a:bodyPr/>
                    <a:p>
                      <a:pPr indent="0" algn="ctr" fontAlgn="auto">
                        <a:buNone/>
                      </a:pPr>
                      <a:r>
                        <a:rPr lang="zh-CN" altLang="en-US" sz="1800">
                          <a:sym typeface="+mn-ea"/>
                        </a:rPr>
                        <a:t>逻辑思维</a:t>
                      </a:r>
                      <a:endParaRPr lang="zh-CN" altLang="en-US" sz="1800">
                        <a:sym typeface="+mn-ea"/>
                      </a:endParaRPr>
                    </a:p>
                  </a:txBody>
                  <a:tcPr anchor="ctr" anchorCtr="0">
                    <a:solidFill>
                      <a:srgbClr val="D8ECED"/>
                    </a:solidFill>
                  </a:tcPr>
                </a:tc>
              </a:tr>
              <a:tr h="540000">
                <a:tc>
                  <a:txBody>
                    <a:bodyPr/>
                    <a:p>
                      <a:pPr algn="ctr">
                        <a:buNone/>
                      </a:pPr>
                      <a:r>
                        <a:rPr lang="zh-CN" altLang="en-US"/>
                        <a:t>螺旋式组织</a:t>
                      </a:r>
                      <a:endParaRPr lang="zh-CN" altLang="en-US"/>
                    </a:p>
                  </a:txBody>
                  <a:tcPr anchor="ctr" anchorCtr="0">
                    <a:solidFill>
                      <a:srgbClr val="E8F1F2"/>
                    </a:solidFill>
                  </a:tcPr>
                </a:tc>
                <a:tc>
                  <a:txBody>
                    <a:bodyPr/>
                    <a:p>
                      <a:pPr indent="457200" algn="l" fontAlgn="auto">
                        <a:buNone/>
                      </a:pPr>
                      <a:r>
                        <a:rPr lang="en-US" altLang="zh-CN" sz="1800">
                          <a:sym typeface="+mn-ea"/>
                        </a:rPr>
                        <a:t>在不同的阶段,课程内容会重复出现</a:t>
                      </a:r>
                      <a:endParaRPr lang="en-US" altLang="zh-CN" sz="1800">
                        <a:sym typeface="+mn-ea"/>
                      </a:endParaRPr>
                    </a:p>
                  </a:txBody>
                  <a:tcPr anchor="ctr" anchorCtr="0">
                    <a:solidFill>
                      <a:srgbClr val="E8F1F2"/>
                    </a:solidFill>
                  </a:tcPr>
                </a:tc>
                <a:tc>
                  <a:txBody>
                    <a:bodyPr/>
                    <a:p>
                      <a:pPr indent="0" algn="ctr" fontAlgn="auto">
                        <a:buNone/>
                      </a:pPr>
                      <a:r>
                        <a:rPr sz="1800">
                          <a:sym typeface="+mn-ea"/>
                        </a:rPr>
                        <a:t>直觉思维</a:t>
                      </a:r>
                      <a:endParaRPr sz="1800">
                        <a:sym typeface="+mn-ea"/>
                      </a:endParaRPr>
                    </a:p>
                  </a:txBody>
                  <a:tcPr anchor="ctr" anchorCtr="0">
                    <a:solidFill>
                      <a:srgbClr val="E8F1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（二）幼儿园课程内容的组织形式</a:t>
            </a:r>
            <a:endParaRPr lang="zh-CN" altLang="en-US" sz="3200">
              <a:solidFill>
                <a:schemeClr val="tx1">
                  <a:lumMod val="85000"/>
                  <a:lumOff val="15000"/>
                </a:schemeClr>
              </a:solidFill>
              <a:sym typeface="+mn-ea"/>
            </a:endParaRPr>
          </a:p>
        </p:txBody>
      </p:sp>
      <p:pic>
        <p:nvPicPr>
          <p:cNvPr id="36" name="图片 35"/>
          <p:cNvPicPr>
            <a:picLocks noChangeAspect="1"/>
          </p:cNvPicPr>
          <p:nvPr/>
        </p:nvPicPr>
        <p:blipFill>
          <a:blip r:embed="rId1"/>
          <a:stretch>
            <a:fillRect/>
          </a:stretch>
        </p:blipFill>
        <p:spPr>
          <a:xfrm>
            <a:off x="257810" y="4210050"/>
            <a:ext cx="2221865" cy="2330450"/>
          </a:xfrm>
          <a:prstGeom prst="rect">
            <a:avLst/>
          </a:prstGeom>
        </p:spPr>
      </p:pic>
      <p:grpSp>
        <p:nvGrpSpPr>
          <p:cNvPr id="15" name="组合 14"/>
          <p:cNvGrpSpPr/>
          <p:nvPr/>
        </p:nvGrpSpPr>
        <p:grpSpPr>
          <a:xfrm rot="0">
            <a:off x="1103573" y="1615440"/>
            <a:ext cx="9984797" cy="2846070"/>
            <a:chOff x="223" y="1184"/>
            <a:chExt cx="16705" cy="4482"/>
          </a:xfrm>
        </p:grpSpPr>
        <p:sp>
          <p:nvSpPr>
            <p:cNvPr id="12" name="文本框 11"/>
            <p:cNvSpPr txBox="1"/>
            <p:nvPr/>
          </p:nvSpPr>
          <p:spPr>
            <a:xfrm>
              <a:off x="223" y="3110"/>
              <a:ext cx="3791" cy="628"/>
            </a:xfrm>
            <a:prstGeom prst="rect">
              <a:avLst/>
            </a:prstGeom>
            <a:noFill/>
          </p:spPr>
          <p:txBody>
            <a:bodyPr wrap="square" rtlCol="0">
              <a:spAutoFit/>
            </a:bodyPr>
            <a:p>
              <a:r>
                <a:rPr lang="zh-CN" altLang="en-US" sz="2000" b="1"/>
                <a:t>儿童中心组织形式</a:t>
              </a:r>
              <a:r>
                <a:rPr lang="zh-CN" altLang="en-US" sz="2000"/>
                <a:t> </a:t>
              </a:r>
              <a:endParaRPr lang="zh-CN" altLang="en-US" sz="2000"/>
            </a:p>
          </p:txBody>
        </p:sp>
        <p:sp>
          <p:nvSpPr>
            <p:cNvPr id="13" name="左大括号 12"/>
            <p:cNvSpPr/>
            <p:nvPr/>
          </p:nvSpPr>
          <p:spPr>
            <a:xfrm>
              <a:off x="4116" y="1493"/>
              <a:ext cx="415" cy="3862"/>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2" name="文本框 1"/>
            <p:cNvSpPr txBox="1"/>
            <p:nvPr/>
          </p:nvSpPr>
          <p:spPr>
            <a:xfrm>
              <a:off x="4531" y="2086"/>
              <a:ext cx="12397" cy="628"/>
            </a:xfrm>
            <a:prstGeom prst="rect">
              <a:avLst/>
            </a:prstGeom>
            <a:noFill/>
          </p:spPr>
          <p:txBody>
            <a:bodyPr wrap="square" rtlCol="0">
              <a:spAutoFit/>
            </a:bodyPr>
            <a:p>
              <a:r>
                <a:rPr lang="zh-CN" altLang="en-US" sz="2000"/>
                <a:t>强调个体的兴趣和需要，注重让儿童在生活情境中学习</a:t>
              </a:r>
              <a:endParaRPr lang="zh-CN" altLang="en-US" sz="2000"/>
            </a:p>
          </p:txBody>
        </p:sp>
        <p:sp>
          <p:nvSpPr>
            <p:cNvPr id="5" name="文本框 4"/>
            <p:cNvSpPr txBox="1"/>
            <p:nvPr/>
          </p:nvSpPr>
          <p:spPr>
            <a:xfrm>
              <a:off x="4580" y="5038"/>
              <a:ext cx="4688" cy="628"/>
            </a:xfrm>
            <a:prstGeom prst="rect">
              <a:avLst/>
            </a:prstGeom>
            <a:noFill/>
          </p:spPr>
          <p:txBody>
            <a:bodyPr wrap="square" rtlCol="0">
              <a:spAutoFit/>
            </a:bodyPr>
            <a:p>
              <a:r>
                <a:rPr lang="zh-CN" altLang="en-US" sz="2000"/>
                <a:t>典型代表：活动课程</a:t>
              </a:r>
              <a:endParaRPr lang="zh-CN" altLang="en-US" sz="2000"/>
            </a:p>
          </p:txBody>
        </p:sp>
        <p:sp>
          <p:nvSpPr>
            <p:cNvPr id="4" name="文本框 3"/>
            <p:cNvSpPr txBox="1"/>
            <p:nvPr/>
          </p:nvSpPr>
          <p:spPr>
            <a:xfrm>
              <a:off x="4531" y="3059"/>
              <a:ext cx="12225" cy="1598"/>
            </a:xfrm>
            <a:prstGeom prst="rect">
              <a:avLst/>
            </a:prstGeom>
            <a:noFill/>
          </p:spPr>
          <p:txBody>
            <a:bodyPr wrap="square" rtlCol="0">
              <a:spAutoFit/>
            </a:bodyPr>
            <a:p>
              <a:r>
                <a:rPr lang="zh-CN" altLang="en-US" sz="2000"/>
                <a:t>教师的任务是为儿童提供学习材料和学习机会，创设一个富有教育性的环境，让他们在与环境的相互作用中，自发地发现和掌握知识。</a:t>
              </a:r>
              <a:endParaRPr lang="zh-CN" altLang="en-US" sz="2000"/>
            </a:p>
          </p:txBody>
        </p:sp>
        <p:sp>
          <p:nvSpPr>
            <p:cNvPr id="11" name="文本框 10"/>
            <p:cNvSpPr txBox="1"/>
            <p:nvPr/>
          </p:nvSpPr>
          <p:spPr>
            <a:xfrm>
              <a:off x="4531" y="1184"/>
              <a:ext cx="6803" cy="628"/>
            </a:xfrm>
            <a:prstGeom prst="rect">
              <a:avLst/>
            </a:prstGeom>
            <a:noFill/>
          </p:spPr>
          <p:txBody>
            <a:bodyPr wrap="square" rtlCol="0">
              <a:spAutoFit/>
            </a:bodyPr>
            <a:p>
              <a:r>
                <a:rPr lang="zh-CN" altLang="en-US" sz="2000"/>
                <a:t>指以儿童经验为中心的课程</a:t>
              </a:r>
              <a:endParaRPr lang="zh-CN" altLang="en-US" sz="20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（二）幼儿园课程内容的组织形式</a:t>
            </a:r>
            <a:endParaRPr lang="zh-CN" altLang="en-US" sz="3200">
              <a:solidFill>
                <a:schemeClr val="tx1">
                  <a:lumMod val="85000"/>
                  <a:lumOff val="15000"/>
                </a:schemeClr>
              </a:solidFill>
              <a:sym typeface="+mn-ea"/>
            </a:endParaRPr>
          </a:p>
        </p:txBody>
      </p:sp>
      <p:sp>
        <p:nvSpPr>
          <p:cNvPr id="12" name="文本框 11"/>
          <p:cNvSpPr txBox="1"/>
          <p:nvPr/>
        </p:nvSpPr>
        <p:spPr>
          <a:xfrm>
            <a:off x="537210" y="4121785"/>
            <a:ext cx="1819910" cy="398780"/>
          </a:xfrm>
          <a:prstGeom prst="rect">
            <a:avLst/>
          </a:prstGeom>
          <a:noFill/>
        </p:spPr>
        <p:txBody>
          <a:bodyPr wrap="square" rtlCol="0">
            <a:spAutoFit/>
          </a:bodyPr>
          <a:p>
            <a:r>
              <a:rPr lang="zh-CN" altLang="en-US" sz="2000" b="1"/>
              <a:t>活动组织形式</a:t>
            </a:r>
            <a:r>
              <a:rPr lang="zh-CN" altLang="en-US" sz="2000"/>
              <a:t> </a:t>
            </a:r>
            <a:endParaRPr lang="zh-CN" altLang="en-US" sz="2000"/>
          </a:p>
        </p:txBody>
      </p:sp>
      <p:sp>
        <p:nvSpPr>
          <p:cNvPr id="13" name="左大括号 12"/>
          <p:cNvSpPr/>
          <p:nvPr/>
        </p:nvSpPr>
        <p:spPr>
          <a:xfrm>
            <a:off x="2357120" y="3087370"/>
            <a:ext cx="256540" cy="246824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11" name="文本框 10"/>
          <p:cNvSpPr txBox="1"/>
          <p:nvPr/>
        </p:nvSpPr>
        <p:spPr>
          <a:xfrm>
            <a:off x="2613660" y="2947035"/>
            <a:ext cx="1356995" cy="368300"/>
          </a:xfrm>
          <a:prstGeom prst="rect">
            <a:avLst/>
          </a:prstGeom>
          <a:noFill/>
        </p:spPr>
        <p:txBody>
          <a:bodyPr wrap="square" rtlCol="0">
            <a:spAutoFit/>
          </a:bodyPr>
          <a:p>
            <a:r>
              <a:rPr lang="zh-CN" altLang="en-US"/>
              <a:t>幼儿活动</a:t>
            </a:r>
            <a:endParaRPr lang="zh-CN" altLang="en-US"/>
          </a:p>
        </p:txBody>
      </p:sp>
      <p:grpSp>
        <p:nvGrpSpPr>
          <p:cNvPr id="27" name="组合 26"/>
          <p:cNvGrpSpPr/>
          <p:nvPr/>
        </p:nvGrpSpPr>
        <p:grpSpPr>
          <a:xfrm>
            <a:off x="4041140" y="934085"/>
            <a:ext cx="7777480" cy="4047490"/>
            <a:chOff x="6364" y="1705"/>
            <a:chExt cx="12248" cy="6374"/>
          </a:xfrm>
        </p:grpSpPr>
        <p:sp>
          <p:nvSpPr>
            <p:cNvPr id="2" name="文本框 1"/>
            <p:cNvSpPr txBox="1"/>
            <p:nvPr/>
          </p:nvSpPr>
          <p:spPr>
            <a:xfrm>
              <a:off x="6823" y="2141"/>
              <a:ext cx="1889" cy="580"/>
            </a:xfrm>
            <a:prstGeom prst="rect">
              <a:avLst/>
            </a:prstGeom>
            <a:noFill/>
          </p:spPr>
          <p:txBody>
            <a:bodyPr wrap="square" rtlCol="0">
              <a:spAutoFit/>
            </a:bodyPr>
            <a:p>
              <a:r>
                <a:rPr lang="zh-CN" altLang="en-US"/>
                <a:t>集体活动</a:t>
              </a:r>
              <a:endParaRPr lang="zh-CN" altLang="en-US"/>
            </a:p>
          </p:txBody>
        </p:sp>
        <p:sp>
          <p:nvSpPr>
            <p:cNvPr id="5" name="文本框 4"/>
            <p:cNvSpPr txBox="1"/>
            <p:nvPr/>
          </p:nvSpPr>
          <p:spPr>
            <a:xfrm>
              <a:off x="6765" y="4243"/>
              <a:ext cx="1947" cy="580"/>
            </a:xfrm>
            <a:prstGeom prst="rect">
              <a:avLst/>
            </a:prstGeom>
            <a:noFill/>
          </p:spPr>
          <p:txBody>
            <a:bodyPr wrap="square" rtlCol="0">
              <a:spAutoFit/>
            </a:bodyPr>
            <a:p>
              <a:r>
                <a:rPr lang="zh-CN" altLang="en-US"/>
                <a:t>小组活动</a:t>
              </a:r>
              <a:endParaRPr lang="zh-CN" altLang="en-US"/>
            </a:p>
          </p:txBody>
        </p:sp>
        <p:sp>
          <p:nvSpPr>
            <p:cNvPr id="4" name="文本框 3"/>
            <p:cNvSpPr txBox="1"/>
            <p:nvPr/>
          </p:nvSpPr>
          <p:spPr>
            <a:xfrm>
              <a:off x="8799" y="1705"/>
              <a:ext cx="9813" cy="1452"/>
            </a:xfrm>
            <a:prstGeom prst="rect">
              <a:avLst/>
            </a:prstGeom>
            <a:noFill/>
          </p:spPr>
          <p:txBody>
            <a:bodyPr wrap="square" rtlCol="0">
              <a:spAutoFit/>
            </a:bodyPr>
            <a:p>
              <a:r>
                <a:rPr lang="zh-CN" altLang="en-US" b="1"/>
                <a:t>特点</a:t>
              </a:r>
              <a:r>
                <a:rPr lang="zh-CN" altLang="en-US"/>
                <a:t>：同一时间内做基本相同的事情，教师组织和直接指导</a:t>
              </a:r>
              <a:endParaRPr lang="zh-CN" altLang="en-US"/>
            </a:p>
            <a:p>
              <a:r>
                <a:rPr lang="zh-CN" altLang="en-US" b="1"/>
                <a:t>优点</a:t>
              </a:r>
              <a:r>
                <a:rPr lang="zh-CN" altLang="en-US"/>
                <a:t>：效率高，有利于培养幼儿的集体感和纪律性</a:t>
              </a:r>
              <a:endParaRPr lang="zh-CN" altLang="en-US"/>
            </a:p>
            <a:p>
              <a:r>
                <a:rPr lang="zh-CN" altLang="en-US" b="1"/>
                <a:t>缺点</a:t>
              </a:r>
              <a:r>
                <a:rPr lang="zh-CN" altLang="en-US"/>
                <a:t>：难以让每个幼儿积极参与，难以满足幼儿的某些需要</a:t>
              </a:r>
              <a:endParaRPr lang="zh-CN" altLang="en-US"/>
            </a:p>
          </p:txBody>
        </p:sp>
        <p:sp>
          <p:nvSpPr>
            <p:cNvPr id="3" name="文本框 2"/>
            <p:cNvSpPr txBox="1"/>
            <p:nvPr/>
          </p:nvSpPr>
          <p:spPr>
            <a:xfrm>
              <a:off x="8799" y="3434"/>
              <a:ext cx="9440" cy="2325"/>
            </a:xfrm>
            <a:prstGeom prst="rect">
              <a:avLst/>
            </a:prstGeom>
            <a:noFill/>
          </p:spPr>
          <p:txBody>
            <a:bodyPr wrap="square" rtlCol="0">
              <a:spAutoFit/>
            </a:bodyPr>
            <a:p>
              <a:r>
                <a:rPr lang="zh-CN" altLang="en-US" b="1"/>
                <a:t>特点</a:t>
              </a:r>
              <a:r>
                <a:rPr lang="zh-CN" altLang="en-US"/>
                <a:t>：为幼儿提供了与同伴和教师交谈、讨论、合作、分享经验的机会，更容易让幼儿主动积极地操作材料，可以按自己的速度和方式去做所要求做的事。</a:t>
              </a:r>
              <a:endParaRPr lang="zh-CN" altLang="en-US"/>
            </a:p>
            <a:p>
              <a:r>
                <a:rPr lang="zh-CN" altLang="en-US" b="1"/>
                <a:t>优点</a:t>
              </a:r>
              <a:r>
                <a:rPr lang="zh-CN" altLang="en-US"/>
                <a:t>：比较能够照顾到幼儿的不同需要</a:t>
              </a:r>
              <a:endParaRPr lang="zh-CN" altLang="en-US"/>
            </a:p>
            <a:p>
              <a:r>
                <a:rPr lang="zh-CN" altLang="en-US" b="1"/>
                <a:t>缺点</a:t>
              </a:r>
              <a:r>
                <a:rPr lang="zh-CN" altLang="en-US"/>
                <a:t>：标签效应</a:t>
              </a:r>
              <a:endParaRPr lang="zh-CN" altLang="en-US"/>
            </a:p>
          </p:txBody>
        </p:sp>
        <p:sp>
          <p:nvSpPr>
            <p:cNvPr id="7" name="文本框 6"/>
            <p:cNvSpPr txBox="1"/>
            <p:nvPr/>
          </p:nvSpPr>
          <p:spPr>
            <a:xfrm>
              <a:off x="6794" y="5759"/>
              <a:ext cx="1947" cy="580"/>
            </a:xfrm>
            <a:prstGeom prst="rect">
              <a:avLst/>
            </a:prstGeom>
            <a:noFill/>
          </p:spPr>
          <p:txBody>
            <a:bodyPr wrap="square" rtlCol="0">
              <a:spAutoFit/>
            </a:bodyPr>
            <a:p>
              <a:r>
                <a:rPr lang="zh-CN" altLang="en-US"/>
                <a:t>个别活动</a:t>
              </a:r>
              <a:endParaRPr lang="zh-CN" altLang="en-US"/>
            </a:p>
          </p:txBody>
        </p:sp>
        <p:sp>
          <p:nvSpPr>
            <p:cNvPr id="8" name="文本框 7"/>
            <p:cNvSpPr txBox="1"/>
            <p:nvPr/>
          </p:nvSpPr>
          <p:spPr>
            <a:xfrm>
              <a:off x="6823" y="6339"/>
              <a:ext cx="1947" cy="580"/>
            </a:xfrm>
            <a:prstGeom prst="rect">
              <a:avLst/>
            </a:prstGeom>
            <a:noFill/>
          </p:spPr>
          <p:txBody>
            <a:bodyPr wrap="square" rtlCol="0">
              <a:spAutoFit/>
            </a:bodyPr>
            <a:p>
              <a:r>
                <a:rPr lang="zh-CN" altLang="en-US"/>
                <a:t>游戏</a:t>
              </a:r>
              <a:endParaRPr lang="zh-CN" altLang="en-US"/>
            </a:p>
          </p:txBody>
        </p:sp>
        <p:sp>
          <p:nvSpPr>
            <p:cNvPr id="9" name="文本框 8"/>
            <p:cNvSpPr txBox="1"/>
            <p:nvPr/>
          </p:nvSpPr>
          <p:spPr>
            <a:xfrm>
              <a:off x="6794" y="6919"/>
              <a:ext cx="4082" cy="580"/>
            </a:xfrm>
            <a:prstGeom prst="rect">
              <a:avLst/>
            </a:prstGeom>
            <a:noFill/>
          </p:spPr>
          <p:txBody>
            <a:bodyPr wrap="square" rtlCol="0">
              <a:spAutoFit/>
            </a:bodyPr>
            <a:p>
              <a:r>
                <a:rPr lang="zh-CN" altLang="en-US"/>
                <a:t>日常生活和常规性活动</a:t>
              </a:r>
              <a:endParaRPr lang="zh-CN" altLang="en-US"/>
            </a:p>
          </p:txBody>
        </p:sp>
        <p:sp>
          <p:nvSpPr>
            <p:cNvPr id="10" name="文本框 9"/>
            <p:cNvSpPr txBox="1"/>
            <p:nvPr/>
          </p:nvSpPr>
          <p:spPr>
            <a:xfrm>
              <a:off x="6823" y="7499"/>
              <a:ext cx="1947" cy="580"/>
            </a:xfrm>
            <a:prstGeom prst="rect">
              <a:avLst/>
            </a:prstGeom>
            <a:noFill/>
          </p:spPr>
          <p:txBody>
            <a:bodyPr wrap="square" rtlCol="0">
              <a:spAutoFit/>
            </a:bodyPr>
            <a:p>
              <a:r>
                <a:rPr lang="zh-CN" altLang="en-US"/>
                <a:t>家园合作</a:t>
              </a:r>
              <a:endParaRPr lang="zh-CN" altLang="en-US"/>
            </a:p>
          </p:txBody>
        </p:sp>
        <p:sp>
          <p:nvSpPr>
            <p:cNvPr id="14" name="左大括号 13"/>
            <p:cNvSpPr/>
            <p:nvPr/>
          </p:nvSpPr>
          <p:spPr>
            <a:xfrm>
              <a:off x="8622" y="1935"/>
              <a:ext cx="119" cy="1004"/>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5" name="左大括号 14"/>
            <p:cNvSpPr/>
            <p:nvPr/>
          </p:nvSpPr>
          <p:spPr>
            <a:xfrm>
              <a:off x="8622" y="3612"/>
              <a:ext cx="120" cy="1843"/>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6" name="左大括号 15"/>
            <p:cNvSpPr/>
            <p:nvPr/>
          </p:nvSpPr>
          <p:spPr>
            <a:xfrm>
              <a:off x="6364" y="2446"/>
              <a:ext cx="362" cy="5406"/>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grpSp>
      <p:sp>
        <p:nvSpPr>
          <p:cNvPr id="17" name="文本框 16"/>
          <p:cNvSpPr txBox="1"/>
          <p:nvPr/>
        </p:nvSpPr>
        <p:spPr>
          <a:xfrm>
            <a:off x="2684145" y="5323205"/>
            <a:ext cx="1356995" cy="368300"/>
          </a:xfrm>
          <a:prstGeom prst="rect">
            <a:avLst/>
          </a:prstGeom>
          <a:noFill/>
        </p:spPr>
        <p:txBody>
          <a:bodyPr wrap="square" rtlCol="0">
            <a:spAutoFit/>
          </a:bodyPr>
          <a:p>
            <a:r>
              <a:rPr lang="zh-CN" altLang="en-US"/>
              <a:t>教学活动</a:t>
            </a:r>
            <a:endParaRPr lang="zh-CN" altLang="en-US"/>
          </a:p>
        </p:txBody>
      </p:sp>
      <p:sp>
        <p:nvSpPr>
          <p:cNvPr id="18" name="文本框 17"/>
          <p:cNvSpPr txBox="1"/>
          <p:nvPr/>
        </p:nvSpPr>
        <p:spPr>
          <a:xfrm>
            <a:off x="4332605" y="5183505"/>
            <a:ext cx="6918325" cy="922020"/>
          </a:xfrm>
          <a:prstGeom prst="rect">
            <a:avLst/>
          </a:prstGeom>
          <a:noFill/>
        </p:spPr>
        <p:txBody>
          <a:bodyPr wrap="square" rtlCol="0">
            <a:spAutoFit/>
          </a:bodyPr>
          <a:p>
            <a:r>
              <a:rPr lang="zh-CN" altLang="en-US" b="1"/>
              <a:t>特点</a:t>
            </a:r>
            <a:r>
              <a:rPr lang="zh-CN" altLang="en-US"/>
              <a:t>：目标明确、内容精选、计划性强、教师的组织指导作用明显</a:t>
            </a:r>
            <a:endParaRPr lang="zh-CN" altLang="en-US"/>
          </a:p>
          <a:p>
            <a:r>
              <a:rPr lang="zh-CN" altLang="en-US" b="1"/>
              <a:t>作用</a:t>
            </a:r>
            <a:r>
              <a:rPr lang="zh-CN" altLang="en-US"/>
              <a:t>：帮助幼儿获得新知识、新技能，并整理、扩展、提升幼儿的已有经验</a:t>
            </a:r>
            <a:endParaRPr lang="zh-CN" altLang="en-US"/>
          </a:p>
        </p:txBody>
      </p:sp>
      <p:sp>
        <p:nvSpPr>
          <p:cNvPr id="19" name="左大括号 18"/>
          <p:cNvSpPr/>
          <p:nvPr/>
        </p:nvSpPr>
        <p:spPr>
          <a:xfrm>
            <a:off x="4088130" y="5276215"/>
            <a:ext cx="135890" cy="46164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（二）幼儿园课程内容的组织形式</a:t>
            </a:r>
            <a:endParaRPr lang="zh-CN" altLang="en-US" sz="3200">
              <a:solidFill>
                <a:schemeClr val="tx1">
                  <a:lumMod val="85000"/>
                  <a:lumOff val="15000"/>
                </a:schemeClr>
              </a:solidFill>
              <a:sym typeface="+mn-ea"/>
            </a:endParaRPr>
          </a:p>
        </p:txBody>
      </p:sp>
      <p:graphicFrame>
        <p:nvGraphicFramePr>
          <p:cNvPr id="2" name="表格 1"/>
          <p:cNvGraphicFramePr/>
          <p:nvPr>
            <p:custDataLst>
              <p:tags r:id="rId1"/>
            </p:custDataLst>
          </p:nvPr>
        </p:nvGraphicFramePr>
        <p:xfrm>
          <a:off x="917575" y="1618615"/>
          <a:ext cx="10394620" cy="3780000"/>
        </p:xfrm>
        <a:graphic>
          <a:graphicData uri="http://schemas.openxmlformats.org/drawingml/2006/table">
            <a:tbl>
              <a:tblPr firstRow="1" bandRow="1">
                <a:tableStyleId>{5C22544A-7EE6-4342-B048-85BDC9FD1C3A}</a:tableStyleId>
              </a:tblPr>
              <a:tblGrid>
                <a:gridCol w="1467485"/>
                <a:gridCol w="3239135"/>
                <a:gridCol w="2844000"/>
                <a:gridCol w="2844000"/>
              </a:tblGrid>
              <a:tr h="540000">
                <a:tc>
                  <a:txBody>
                    <a:bodyPr/>
                    <a:p>
                      <a:pPr algn="ctr">
                        <a:buNone/>
                      </a:pPr>
                      <a:r>
                        <a:rPr lang="zh-CN" altLang="en-US"/>
                        <a:t>形式</a:t>
                      </a:r>
                      <a:endParaRPr lang="zh-CN" altLang="en-US"/>
                    </a:p>
                  </a:txBody>
                  <a:tcPr anchor="ctr" anchorCtr="0">
                    <a:solidFill>
                      <a:srgbClr val="56C0C1"/>
                    </a:solidFill>
                  </a:tcPr>
                </a:tc>
                <a:tc>
                  <a:txBody>
                    <a:bodyPr/>
                    <a:p>
                      <a:pPr algn="ctr">
                        <a:buNone/>
                      </a:pPr>
                      <a:r>
                        <a:rPr lang="zh-CN" altLang="en-US"/>
                        <a:t>内容</a:t>
                      </a:r>
                      <a:endParaRPr lang="zh-CN" altLang="en-US"/>
                    </a:p>
                  </a:txBody>
                  <a:tcPr anchor="ctr" anchorCtr="0">
                    <a:solidFill>
                      <a:srgbClr val="56C0C1"/>
                    </a:solidFill>
                  </a:tcPr>
                </a:tc>
                <a:tc>
                  <a:txBody>
                    <a:bodyPr/>
                    <a:p>
                      <a:pPr algn="ctr">
                        <a:buNone/>
                      </a:pPr>
                      <a:r>
                        <a:rPr lang="zh-CN" altLang="en-US"/>
                        <a:t>优点</a:t>
                      </a:r>
                      <a:endParaRPr lang="zh-CN" altLang="en-US"/>
                    </a:p>
                  </a:txBody>
                  <a:tcPr anchor="ctr" anchorCtr="0">
                    <a:solidFill>
                      <a:srgbClr val="56C0C1"/>
                    </a:solidFill>
                  </a:tcPr>
                </a:tc>
                <a:tc>
                  <a:txBody>
                    <a:bodyPr/>
                    <a:p>
                      <a:pPr algn="ctr">
                        <a:buNone/>
                      </a:pPr>
                      <a:r>
                        <a:rPr lang="zh-CN" altLang="en-US"/>
                        <a:t>缺点</a:t>
                      </a:r>
                      <a:endParaRPr lang="zh-CN" altLang="en-US"/>
                    </a:p>
                  </a:txBody>
                  <a:tcPr anchor="ctr" anchorCtr="0">
                    <a:solidFill>
                      <a:srgbClr val="56C0C1"/>
                    </a:solidFill>
                  </a:tcPr>
                </a:tc>
              </a:tr>
              <a:tr h="1080000">
                <a:tc>
                  <a:txBody>
                    <a:bodyPr/>
                    <a:p>
                      <a:pPr algn="ctr">
                        <a:buNone/>
                      </a:pPr>
                      <a:r>
                        <a:rPr lang="zh-CN" altLang="en-US"/>
                        <a:t>分科形式</a:t>
                      </a:r>
                      <a:endParaRPr lang="zh-CN" altLang="en-US"/>
                    </a:p>
                  </a:txBody>
                  <a:tcPr anchor="ctr" anchorCtr="0">
                    <a:solidFill>
                      <a:srgbClr val="D8ECED"/>
                    </a:solidFill>
                  </a:tcPr>
                </a:tc>
                <a:tc>
                  <a:txBody>
                    <a:bodyPr/>
                    <a:p>
                      <a:pPr indent="457200" algn="l" fontAlgn="auto">
                        <a:buNone/>
                      </a:pPr>
                      <a:r>
                        <a:rPr sz="1800">
                          <a:sym typeface="+mn-ea"/>
                        </a:rPr>
                        <a:t>按照知识的类别(科目)组织课程内容的形式</a:t>
                      </a:r>
                      <a:endParaRPr sz="1800">
                        <a:sym typeface="+mn-ea"/>
                      </a:endParaRPr>
                    </a:p>
                  </a:txBody>
                  <a:tcPr anchor="ctr" anchorCtr="0">
                    <a:solidFill>
                      <a:srgbClr val="D8ECED"/>
                    </a:solidFill>
                  </a:tcPr>
                </a:tc>
                <a:tc gridSpan="2">
                  <a:txBody>
                    <a:bodyPr/>
                    <a:p>
                      <a:pPr indent="0" algn="ctr" fontAlgn="auto">
                        <a:buNone/>
                      </a:pPr>
                      <a:r>
                        <a:rPr lang="zh-CN" altLang="en-US" sz="1800">
                          <a:sym typeface="+mn-ea"/>
                        </a:rPr>
                        <a:t>同逻辑组织法</a:t>
                      </a:r>
                      <a:endParaRPr lang="zh-CN" altLang="en-US" sz="1800">
                        <a:sym typeface="+mn-ea"/>
                      </a:endParaRPr>
                    </a:p>
                  </a:txBody>
                  <a:tcPr anchor="ctr" anchorCtr="0">
                    <a:solidFill>
                      <a:srgbClr val="D8ECED"/>
                    </a:solidFill>
                  </a:tcPr>
                </a:tc>
                <a:tc hMerge="1">
                  <a:tcPr anchor="ctr" anchorCtr="0">
                    <a:solidFill>
                      <a:srgbClr val="D8ECED"/>
                    </a:solidFill>
                  </a:tcPr>
                </a:tc>
              </a:tr>
              <a:tr h="1080000">
                <a:tc>
                  <a:txBody>
                    <a:bodyPr/>
                    <a:p>
                      <a:pPr algn="ctr">
                        <a:buNone/>
                      </a:pPr>
                      <a:r>
                        <a:rPr lang="zh-CN" altLang="en-US"/>
                        <a:t>广域形式</a:t>
                      </a:r>
                      <a:endParaRPr lang="zh-CN" altLang="en-US"/>
                    </a:p>
                  </a:txBody>
                  <a:tcPr anchor="ctr" anchorCtr="0">
                    <a:solidFill>
                      <a:srgbClr val="E8F1F2"/>
                    </a:solidFill>
                  </a:tcPr>
                </a:tc>
                <a:tc>
                  <a:txBody>
                    <a:bodyPr/>
                    <a:p>
                      <a:pPr indent="457200" algn="l" fontAlgn="auto">
                        <a:buNone/>
                      </a:pPr>
                      <a:r>
                        <a:rPr lang="en-US" altLang="zh-CN" sz="1800">
                          <a:sym typeface="+mn-ea"/>
                        </a:rPr>
                        <a:t>把性质基本相同的学习内容分为若干领域</a:t>
                      </a:r>
                      <a:endParaRPr lang="en-US" altLang="zh-CN" sz="1800">
                        <a:sym typeface="+mn-ea"/>
                      </a:endParaRPr>
                    </a:p>
                  </a:txBody>
                  <a:tcPr anchor="ctr" anchorCtr="0">
                    <a:solidFill>
                      <a:srgbClr val="E8F1F2"/>
                    </a:solidFill>
                  </a:tcPr>
                </a:tc>
                <a:tc>
                  <a:txBody>
                    <a:bodyPr/>
                    <a:p>
                      <a:pPr indent="457200" algn="l" fontAlgn="auto">
                        <a:buNone/>
                      </a:pPr>
                      <a:r>
                        <a:rPr lang="zh-CN" altLang="en-US" sz="1800">
                          <a:sym typeface="+mn-ea"/>
                        </a:rPr>
                        <a:t>加强了领域内部相关知识的联系</a:t>
                      </a:r>
                      <a:endParaRPr lang="zh-CN" altLang="en-US" sz="1800">
                        <a:sym typeface="+mn-ea"/>
                      </a:endParaRPr>
                    </a:p>
                  </a:txBody>
                  <a:tcPr anchor="ctr" anchorCtr="0">
                    <a:solidFill>
                      <a:srgbClr val="E8F1F2"/>
                    </a:solidFill>
                  </a:tcPr>
                </a:tc>
                <a:tc>
                  <a:txBody>
                    <a:bodyPr/>
                    <a:p>
                      <a:pPr indent="457200" algn="l" fontAlgn="auto">
                        <a:buNone/>
                      </a:pPr>
                      <a:r>
                        <a:rPr lang="zh-CN" altLang="en-US" sz="1800">
                          <a:sym typeface="+mn-ea"/>
                        </a:rPr>
                        <a:t>本质上仍属于学科课程，各领域之间还有可能是相互割裂的</a:t>
                      </a:r>
                      <a:endParaRPr lang="zh-CN" altLang="en-US" sz="1800">
                        <a:sym typeface="+mn-ea"/>
                      </a:endParaRPr>
                    </a:p>
                  </a:txBody>
                  <a:tcPr anchor="ctr" anchorCtr="0">
                    <a:solidFill>
                      <a:srgbClr val="E8F1F2"/>
                    </a:solidFill>
                  </a:tcPr>
                </a:tc>
              </a:tr>
              <a:tr h="1080000">
                <a:tc>
                  <a:txBody>
                    <a:bodyPr/>
                    <a:p>
                      <a:pPr algn="ctr">
                        <a:buNone/>
                      </a:pPr>
                      <a:r>
                        <a:rPr lang="zh-CN" altLang="en-US" sz="1800" b="0">
                          <a:sym typeface="+mn-ea"/>
                        </a:rPr>
                        <a:t>综合形式</a:t>
                      </a:r>
                      <a:endParaRPr lang="zh-CN" altLang="en-US" sz="1800" b="0">
                        <a:sym typeface="+mn-ea"/>
                      </a:endParaRPr>
                    </a:p>
                  </a:txBody>
                  <a:tcPr anchor="ctr" anchorCtr="0">
                    <a:solidFill>
                      <a:srgbClr val="D8ECED"/>
                    </a:solidFill>
                  </a:tcPr>
                </a:tc>
                <a:tc>
                  <a:txBody>
                    <a:bodyPr/>
                    <a:p>
                      <a:pPr indent="457200" algn="l" fontAlgn="auto">
                        <a:buNone/>
                      </a:pPr>
                      <a:r>
                        <a:rPr sz="1800">
                          <a:sym typeface="+mn-ea"/>
                        </a:rPr>
                        <a:t>打破学科之间的界限，将各领域的知识以一定的形式整合起来，构成一个有机整体</a:t>
                      </a:r>
                      <a:endParaRPr sz="1800">
                        <a:sym typeface="+mn-ea"/>
                      </a:endParaRPr>
                    </a:p>
                  </a:txBody>
                  <a:tcPr anchor="ctr" anchorCtr="0">
                    <a:solidFill>
                      <a:srgbClr val="D8ECED"/>
                    </a:solidFill>
                  </a:tcPr>
                </a:tc>
                <a:tc>
                  <a:txBody>
                    <a:bodyPr/>
                    <a:p>
                      <a:pPr indent="457200" algn="l" fontAlgn="auto">
                        <a:buNone/>
                      </a:pPr>
                      <a:r>
                        <a:rPr lang="zh-CN" altLang="en-US" sz="1800">
                          <a:sym typeface="+mn-ea"/>
                        </a:rPr>
                        <a:t>加强了学科知识之间的横向联系</a:t>
                      </a:r>
                      <a:endParaRPr lang="zh-CN" altLang="en-US" sz="1800">
                        <a:sym typeface="+mn-ea"/>
                      </a:endParaRPr>
                    </a:p>
                  </a:txBody>
                  <a:tcPr anchor="ctr" anchorCtr="0">
                    <a:solidFill>
                      <a:srgbClr val="D8ECED"/>
                    </a:solidFill>
                  </a:tcPr>
                </a:tc>
                <a:tc>
                  <a:txBody>
                    <a:bodyPr/>
                    <a:p>
                      <a:pPr indent="457200" algn="l" fontAlgn="auto">
                        <a:buNone/>
                      </a:pPr>
                      <a:r>
                        <a:rPr lang="zh-CN" altLang="en-US" sz="1800">
                          <a:sym typeface="+mn-ea"/>
                        </a:rPr>
                        <a:t>各学科自身的纵向逻辑性、系统性不强</a:t>
                      </a:r>
                      <a:endParaRPr lang="zh-CN" altLang="en-US" sz="1800">
                        <a:sym typeface="+mn-ea"/>
                      </a:endParaRPr>
                    </a:p>
                  </a:txBody>
                  <a:tcPr anchor="ctr" anchorCtr="0">
                    <a:solidFill>
                      <a:srgbClr val="D8ECED"/>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4</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 幼儿园课程实施的取向</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7"/>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8" y="6143"/>
              <a:ext cx="6141"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1.1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目标模式</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0890" y="457835"/>
            <a:ext cx="10650855" cy="5815965"/>
          </a:xfrm>
          <a:prstGeom prst="rect">
            <a:avLst/>
          </a:prstGeom>
          <a:noFill/>
        </p:spPr>
        <p:txBody>
          <a:bodyPr wrap="square" rtlCol="0">
            <a:spAutoFit/>
          </a:bodyPr>
          <a:p>
            <a:pPr indent="457200" fontAlgn="auto">
              <a:lnSpc>
                <a:spcPct val="150000"/>
              </a:lnSpc>
            </a:pPr>
            <a:r>
              <a:rPr lang="en-US" altLang="zh-CN" sz="2800" b="1"/>
              <a:t>1.</a:t>
            </a:r>
            <a:r>
              <a:rPr lang="zh-CN" altLang="en-US" sz="2800" b="1"/>
              <a:t>课程实施</a:t>
            </a:r>
            <a:endParaRPr lang="zh-CN" altLang="en-US" sz="2800"/>
          </a:p>
          <a:p>
            <a:pPr indent="457200" fontAlgn="auto">
              <a:lnSpc>
                <a:spcPct val="150000"/>
              </a:lnSpc>
            </a:pPr>
            <a:r>
              <a:rPr lang="zh-CN" altLang="en-US" sz="2000" b="1"/>
              <a:t>定义</a:t>
            </a:r>
            <a:r>
              <a:rPr lang="zh-CN" altLang="en-US" sz="2000"/>
              <a:t>：将某项课程设计方案付诸实践的具体过程。</a:t>
            </a:r>
            <a:endParaRPr lang="zh-CN" altLang="en-US" sz="2000"/>
          </a:p>
          <a:p>
            <a:pPr indent="457200" fontAlgn="auto">
              <a:lnSpc>
                <a:spcPct val="150000"/>
              </a:lnSpc>
            </a:pPr>
            <a:r>
              <a:rPr lang="zh-CN" altLang="en-US" sz="2000" b="1"/>
              <a:t>地位</a:t>
            </a:r>
            <a:r>
              <a:rPr lang="zh-CN" altLang="en-US" sz="2000"/>
              <a:t>：实现预期的课程目标的</a:t>
            </a:r>
            <a:r>
              <a:rPr lang="zh-CN" altLang="en-US" sz="2000" b="1">
                <a:solidFill>
                  <a:srgbClr val="FF0000"/>
                </a:solidFill>
              </a:rPr>
              <a:t>基本途径</a:t>
            </a:r>
            <a:r>
              <a:rPr lang="zh-CN" altLang="en-US" sz="2000"/>
              <a:t>,是课程编制过程中的</a:t>
            </a:r>
            <a:r>
              <a:rPr lang="zh-CN" altLang="en-US" sz="2000" b="1">
                <a:solidFill>
                  <a:srgbClr val="FF0000"/>
                </a:solidFill>
              </a:rPr>
              <a:t>核心环节</a:t>
            </a:r>
            <a:r>
              <a:rPr lang="zh-CN" altLang="en-US" sz="2000"/>
              <a:t>和</a:t>
            </a:r>
            <a:r>
              <a:rPr lang="zh-CN" altLang="en-US" sz="2000" b="1">
                <a:solidFill>
                  <a:srgbClr val="FF0000"/>
                </a:solidFill>
              </a:rPr>
              <a:t>实质性阶段</a:t>
            </a:r>
            <a:r>
              <a:rPr lang="zh-CN" altLang="en-US" sz="2000"/>
              <a:t>。</a:t>
            </a:r>
            <a:endParaRPr lang="zh-CN" altLang="en-US" sz="2000"/>
          </a:p>
          <a:p>
            <a:pPr indent="457200" fontAlgn="auto">
              <a:lnSpc>
                <a:spcPct val="150000"/>
              </a:lnSpc>
            </a:pPr>
            <a:r>
              <a:rPr lang="zh-CN" altLang="en-US" sz="2000" b="1"/>
              <a:t>关注</a:t>
            </a:r>
            <a:r>
              <a:rPr lang="zh-CN" altLang="en-US" sz="2000"/>
              <a:t>：</a:t>
            </a:r>
            <a:r>
              <a:rPr sz="2000"/>
              <a:t>课程实践中实际发生的变化以及影响变化的因素</a:t>
            </a:r>
            <a:r>
              <a:rPr lang="zh-CN" sz="2000"/>
              <a:t>。</a:t>
            </a:r>
            <a:endParaRPr lang="zh-CN" sz="2000"/>
          </a:p>
          <a:p>
            <a:pPr indent="457200" fontAlgn="auto">
              <a:lnSpc>
                <a:spcPct val="150000"/>
              </a:lnSpc>
            </a:pPr>
            <a:r>
              <a:rPr lang="zh-CN" altLang="en-US" sz="2000" b="1">
                <a:sym typeface="+mn-ea"/>
              </a:rPr>
              <a:t>课程方案与课程实施之间的关系</a:t>
            </a:r>
            <a:r>
              <a:rPr lang="zh-CN" altLang="en-US" sz="2000">
                <a:sym typeface="+mn-ea"/>
              </a:rPr>
              <a:t>：理想与现实、预期结果与实现结果过程之间的关系</a:t>
            </a:r>
            <a:endParaRPr lang="zh-CN" altLang="en-US" sz="2000">
              <a:sym typeface="+mn-ea"/>
            </a:endParaRPr>
          </a:p>
          <a:p>
            <a:pPr indent="457200" fontAlgn="auto">
              <a:lnSpc>
                <a:spcPct val="150000"/>
              </a:lnSpc>
            </a:pPr>
            <a:r>
              <a:rPr lang="zh-CN" sz="2000" b="1"/>
              <a:t>途径</a:t>
            </a:r>
            <a:r>
              <a:rPr lang="zh-CN" sz="2000"/>
              <a:t>：①教师专门组织的教育活动</a:t>
            </a:r>
            <a:endParaRPr lang="zh-CN" sz="2000"/>
          </a:p>
          <a:p>
            <a:pPr indent="457200" fontAlgn="auto">
              <a:lnSpc>
                <a:spcPct val="150000"/>
              </a:lnSpc>
            </a:pPr>
            <a:r>
              <a:rPr lang="zh-CN" sz="2000"/>
              <a:t>           ②游戏</a:t>
            </a:r>
            <a:endParaRPr lang="zh-CN" sz="2000"/>
          </a:p>
          <a:p>
            <a:pPr indent="457200" fontAlgn="auto">
              <a:lnSpc>
                <a:spcPct val="150000"/>
              </a:lnSpc>
            </a:pPr>
            <a:r>
              <a:rPr lang="zh-CN" sz="2000"/>
              <a:t>           ③日常生活与常规性活动学习环境、</a:t>
            </a:r>
            <a:endParaRPr lang="zh-CN" sz="2000"/>
          </a:p>
          <a:p>
            <a:pPr indent="457200" fontAlgn="auto">
              <a:lnSpc>
                <a:spcPct val="150000"/>
              </a:lnSpc>
            </a:pPr>
            <a:r>
              <a:rPr lang="zh-CN" sz="2000"/>
              <a:t>           ④家园合作</a:t>
            </a:r>
            <a:endParaRPr lang="zh-CN" sz="2000"/>
          </a:p>
          <a:p>
            <a:pPr indent="457200" fontAlgn="auto">
              <a:lnSpc>
                <a:spcPct val="150000"/>
              </a:lnSpc>
            </a:pPr>
            <a:r>
              <a:rPr lang="zh-CN" altLang="en-US" sz="2000" b="1">
                <a:sym typeface="+mn-ea"/>
              </a:rPr>
              <a:t>基本取向</a:t>
            </a:r>
            <a:r>
              <a:rPr lang="zh-CN" altLang="en-US" sz="2000">
                <a:sym typeface="+mn-ea"/>
              </a:rPr>
              <a:t>：①忠实取向</a:t>
            </a:r>
            <a:endParaRPr lang="zh-CN" altLang="en-US" sz="2000">
              <a:sym typeface="+mn-ea"/>
            </a:endParaRPr>
          </a:p>
          <a:p>
            <a:pPr indent="457200" fontAlgn="auto">
              <a:lnSpc>
                <a:spcPct val="150000"/>
              </a:lnSpc>
            </a:pPr>
            <a:r>
              <a:rPr lang="zh-CN" altLang="en-US" sz="2000">
                <a:sym typeface="+mn-ea"/>
              </a:rPr>
              <a:t>                  ②相互适应取向</a:t>
            </a:r>
            <a:endParaRPr lang="zh-CN" altLang="en-US" sz="2000">
              <a:sym typeface="+mn-ea"/>
            </a:endParaRPr>
          </a:p>
          <a:p>
            <a:pPr indent="457200" fontAlgn="auto">
              <a:lnSpc>
                <a:spcPct val="150000"/>
              </a:lnSpc>
            </a:pPr>
            <a:r>
              <a:rPr lang="zh-CN" altLang="en-US" sz="2000">
                <a:sym typeface="+mn-ea"/>
              </a:rPr>
              <a:t>                  ③课程创生取向</a:t>
            </a:r>
            <a:endParaRPr lang="zh-CN" altLang="en-US" sz="2000">
              <a:sym typeface="+mn-ea"/>
            </a:endParaRPr>
          </a:p>
        </p:txBody>
      </p:sp>
      <p:pic>
        <p:nvPicPr>
          <p:cNvPr id="21" name="图片 20"/>
          <p:cNvPicPr>
            <a:picLocks noChangeAspect="1"/>
          </p:cNvPicPr>
          <p:nvPr/>
        </p:nvPicPr>
        <p:blipFill>
          <a:blip r:embed="rId1"/>
          <a:stretch>
            <a:fillRect/>
          </a:stretch>
        </p:blipFill>
        <p:spPr>
          <a:xfrm flipH="1">
            <a:off x="9291955" y="3702050"/>
            <a:ext cx="2685415" cy="281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83590" y="815975"/>
          <a:ext cx="10625455" cy="2100580"/>
        </p:xfrm>
        <a:graphic>
          <a:graphicData uri="http://schemas.openxmlformats.org/drawingml/2006/table">
            <a:tbl>
              <a:tblPr firstRow="1" bandRow="1">
                <a:tableStyleId>{5C22544A-7EE6-4342-B048-85BDC9FD1C3A}</a:tableStyleId>
              </a:tblPr>
              <a:tblGrid>
                <a:gridCol w="1859915"/>
                <a:gridCol w="2316208"/>
                <a:gridCol w="6449060"/>
              </a:tblGrid>
              <a:tr h="381000">
                <a:tc>
                  <a:txBody>
                    <a:bodyPr/>
                    <a:p>
                      <a:pPr algn="ctr">
                        <a:buNone/>
                      </a:pPr>
                      <a:r>
                        <a:rPr lang="zh-CN" altLang="en-US"/>
                        <a:t>价值取向</a:t>
                      </a:r>
                      <a:endParaRPr lang="zh-CN" altLang="en-US"/>
                    </a:p>
                  </a:txBody>
                  <a:tcPr>
                    <a:solidFill>
                      <a:srgbClr val="56C0C1"/>
                    </a:solidFill>
                  </a:tcPr>
                </a:tc>
                <a:tc>
                  <a:txBody>
                    <a:bodyPr/>
                    <a:p>
                      <a:pPr algn="ctr">
                        <a:buNone/>
                      </a:pPr>
                      <a:r>
                        <a:rPr lang="zh-CN" altLang="en-US"/>
                        <a:t>方面</a:t>
                      </a:r>
                      <a:endParaRPr lang="zh-CN" altLang="en-US"/>
                    </a:p>
                  </a:txBody>
                  <a:tcPr>
                    <a:solidFill>
                      <a:srgbClr val="56C0C1"/>
                    </a:solidFill>
                  </a:tcPr>
                </a:tc>
                <a:tc>
                  <a:txBody>
                    <a:bodyPr/>
                    <a:p>
                      <a:pPr algn="ctr">
                        <a:buNone/>
                      </a:pPr>
                      <a:r>
                        <a:rPr lang="zh-CN" altLang="en-US"/>
                        <a:t>内容</a:t>
                      </a:r>
                      <a:endParaRPr lang="zh-CN" altLang="en-US"/>
                    </a:p>
                  </a:txBody>
                  <a:tcPr>
                    <a:solidFill>
                      <a:srgbClr val="56C0C1"/>
                    </a:solidFill>
                  </a:tcPr>
                </a:tc>
              </a:tr>
              <a:tr h="540000">
                <a:tc rowSpan="3">
                  <a:txBody>
                    <a:bodyPr/>
                    <a:p>
                      <a:pPr algn="ctr">
                        <a:buNone/>
                      </a:pPr>
                      <a:r>
                        <a:rPr lang="zh-CN" altLang="en-US"/>
                        <a:t>忠实取向</a:t>
                      </a:r>
                      <a:endParaRPr lang="zh-CN" altLang="en-US"/>
                    </a:p>
                  </a:txBody>
                  <a:tcPr anchor="ctr" anchorCtr="0">
                    <a:solidFill>
                      <a:srgbClr val="D8ECED"/>
                    </a:solidFill>
                  </a:tcPr>
                </a:tc>
                <a:tc>
                  <a:txBody>
                    <a:bodyPr/>
                    <a:p>
                      <a:pPr algn="ctr">
                        <a:buNone/>
                      </a:pPr>
                      <a:r>
                        <a:rPr lang="zh-CN" altLang="en-US"/>
                        <a:t>衡量课程实施的标准</a:t>
                      </a:r>
                      <a:endParaRPr lang="zh-CN" altLang="en-US"/>
                    </a:p>
                  </a:txBody>
                  <a:tcPr anchor="ctr" anchorCtr="0">
                    <a:solidFill>
                      <a:srgbClr val="D8ECED"/>
                    </a:solidFill>
                  </a:tcPr>
                </a:tc>
                <a:tc>
                  <a:txBody>
                    <a:bodyPr/>
                    <a:p>
                      <a:pPr indent="0" algn="ctr" fontAlgn="auto">
                        <a:buNone/>
                      </a:pPr>
                      <a:r>
                        <a:rPr sz="1800">
                          <a:sym typeface="+mn-ea"/>
                        </a:rPr>
                        <a:t>实施的课程与设计的方案的一致性</a:t>
                      </a:r>
                      <a:endParaRPr sz="1800">
                        <a:sym typeface="+mn-ea"/>
                      </a:endParaRPr>
                    </a:p>
                  </a:txBody>
                  <a:tcPr anchor="ctr" anchorCtr="0">
                    <a:solidFill>
                      <a:srgbClr val="D8ECED"/>
                    </a:solidFill>
                  </a:tcPr>
                </a:tc>
              </a:tr>
              <a:tr h="540000">
                <a:tc vMerge="1">
                  <a:tcPr anchor="ctr" anchorCtr="0">
                    <a:solidFill>
                      <a:srgbClr val="E8F1F2"/>
                    </a:solidFill>
                  </a:tcPr>
                </a:tc>
                <a:tc>
                  <a:txBody>
                    <a:bodyPr/>
                    <a:p>
                      <a:pPr algn="ctr">
                        <a:buNone/>
                      </a:pPr>
                      <a:r>
                        <a:rPr lang="zh-CN" altLang="en-US"/>
                        <a:t>基本假设</a:t>
                      </a:r>
                      <a:endParaRPr lang="zh-CN" altLang="en-US"/>
                    </a:p>
                  </a:txBody>
                  <a:tcPr anchor="ctr" anchorCtr="0">
                    <a:solidFill>
                      <a:srgbClr val="E8F1F2"/>
                    </a:solidFill>
                  </a:tcPr>
                </a:tc>
                <a:tc>
                  <a:txBody>
                    <a:bodyPr/>
                    <a:p>
                      <a:pPr indent="457200" algn="l" fontAlgn="auto">
                        <a:buNone/>
                      </a:pPr>
                      <a:r>
                        <a:rPr lang="en-US" altLang="zh-CN" sz="1800">
                          <a:sym typeface="+mn-ea"/>
                        </a:rPr>
                        <a:t>课程方案规定细致、精确,足以指导课程实施,在现实中有转化为具体教学实践的可能</a:t>
                      </a:r>
                      <a:r>
                        <a:rPr lang="zh-CN" altLang="en-US" sz="1800">
                          <a:sym typeface="+mn-ea"/>
                        </a:rPr>
                        <a:t>；</a:t>
                      </a:r>
                      <a:r>
                        <a:rPr lang="en-US" altLang="zh-CN" sz="1800">
                          <a:sym typeface="+mn-ea"/>
                        </a:rPr>
                        <a:t>直线单向的过程</a:t>
                      </a:r>
                      <a:endParaRPr lang="en-US" altLang="zh-CN" sz="1800">
                        <a:sym typeface="+mn-ea"/>
                      </a:endParaRPr>
                    </a:p>
                  </a:txBody>
                  <a:tcPr anchor="ctr" anchorCtr="0">
                    <a:solidFill>
                      <a:srgbClr val="E8F1F2"/>
                    </a:solidFill>
                  </a:tcPr>
                </a:tc>
              </a:tr>
              <a:tr h="540000">
                <a:tc vMerge="1">
                  <a:tcPr anchor="ctr" anchorCtr="0">
                    <a:solidFill>
                      <a:srgbClr val="E8F1F2"/>
                    </a:solidFill>
                  </a:tcPr>
                </a:tc>
                <a:tc>
                  <a:txBody>
                    <a:bodyPr/>
                    <a:p>
                      <a:pPr algn="ctr">
                        <a:buNone/>
                      </a:pPr>
                      <a:r>
                        <a:rPr lang="zh-CN" altLang="en-US"/>
                        <a:t>教师与学生</a:t>
                      </a:r>
                      <a:endParaRPr lang="zh-CN" altLang="en-US"/>
                    </a:p>
                  </a:txBody>
                  <a:tcPr anchor="ctr" anchorCtr="0">
                    <a:solidFill>
                      <a:srgbClr val="D8ECED"/>
                    </a:solidFill>
                  </a:tcPr>
                </a:tc>
                <a:tc>
                  <a:txBody>
                    <a:bodyPr/>
                    <a:p>
                      <a:pPr indent="0" algn="ctr" fontAlgn="auto">
                        <a:buNone/>
                      </a:pPr>
                      <a:r>
                        <a:rPr lang="en-US" altLang="zh-CN" sz="1800">
                          <a:sym typeface="+mn-ea"/>
                        </a:rPr>
                        <a:t>教师与学生被排斥在课程计划之外</a:t>
                      </a:r>
                      <a:endParaRPr lang="en-US" altLang="zh-CN" sz="1800">
                        <a:sym typeface="+mn-ea"/>
                      </a:endParaRPr>
                    </a:p>
                  </a:txBody>
                  <a:tcPr anchor="ctr" anchorCtr="0">
                    <a:solidFill>
                      <a:srgbClr val="D8ECED"/>
                    </a:solidFill>
                  </a:tcPr>
                </a:tc>
              </a:tr>
            </a:tbl>
          </a:graphicData>
        </a:graphic>
      </p:graphicFrame>
      <p:sp>
        <p:nvSpPr>
          <p:cNvPr id="6" name="文本框 5"/>
          <p:cNvSpPr txBox="1"/>
          <p:nvPr/>
        </p:nvSpPr>
        <p:spPr>
          <a:xfrm>
            <a:off x="257810" y="293370"/>
            <a:ext cx="9799320" cy="4400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a:solidFill>
                  <a:schemeClr val="tx1">
                    <a:lumMod val="85000"/>
                    <a:lumOff val="15000"/>
                  </a:schemeClr>
                </a:solidFill>
                <a:sym typeface="+mn-ea"/>
              </a:rPr>
              <a:t>（一）忠实取向</a:t>
            </a:r>
            <a:endParaRPr lang="zh-CN" altLang="en-US" sz="2800">
              <a:solidFill>
                <a:schemeClr val="tx1">
                  <a:lumMod val="85000"/>
                  <a:lumOff val="15000"/>
                </a:schemeClr>
              </a:solidFill>
              <a:sym typeface="+mn-ea"/>
            </a:endParaRPr>
          </a:p>
        </p:txBody>
      </p:sp>
      <p:sp>
        <p:nvSpPr>
          <p:cNvPr id="3" name="文本框 2"/>
          <p:cNvSpPr txBox="1"/>
          <p:nvPr/>
        </p:nvSpPr>
        <p:spPr>
          <a:xfrm>
            <a:off x="257810" y="285299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a:solidFill>
                  <a:schemeClr val="tx1">
                    <a:lumMod val="85000"/>
                    <a:lumOff val="15000"/>
                  </a:schemeClr>
                </a:solidFill>
                <a:sym typeface="+mn-ea"/>
              </a:rPr>
              <a:t>（二）相互适应取向</a:t>
            </a:r>
            <a:endParaRPr lang="zh-CN" altLang="en-US" sz="2800">
              <a:solidFill>
                <a:schemeClr val="tx1">
                  <a:lumMod val="85000"/>
                  <a:lumOff val="15000"/>
                </a:schemeClr>
              </a:solidFill>
              <a:sym typeface="+mn-ea"/>
            </a:endParaRPr>
          </a:p>
        </p:txBody>
      </p:sp>
      <p:graphicFrame>
        <p:nvGraphicFramePr>
          <p:cNvPr id="4" name="表格 3"/>
          <p:cNvGraphicFramePr/>
          <p:nvPr>
            <p:custDataLst>
              <p:tags r:id="rId2"/>
            </p:custDataLst>
          </p:nvPr>
        </p:nvGraphicFramePr>
        <p:xfrm>
          <a:off x="782955" y="3402330"/>
          <a:ext cx="10625455" cy="3034030"/>
        </p:xfrm>
        <a:graphic>
          <a:graphicData uri="http://schemas.openxmlformats.org/drawingml/2006/table">
            <a:tbl>
              <a:tblPr firstRow="1" bandRow="1">
                <a:tableStyleId>{5C22544A-7EE6-4342-B048-85BDC9FD1C3A}</a:tableStyleId>
              </a:tblPr>
              <a:tblGrid>
                <a:gridCol w="1850390"/>
                <a:gridCol w="2325733"/>
                <a:gridCol w="6449060"/>
              </a:tblGrid>
              <a:tr h="398780">
                <a:tc>
                  <a:txBody>
                    <a:bodyPr/>
                    <a:p>
                      <a:pPr algn="ctr">
                        <a:buNone/>
                      </a:pPr>
                      <a:r>
                        <a:rPr lang="zh-CN" altLang="en-US"/>
                        <a:t>价值取向</a:t>
                      </a:r>
                      <a:endParaRPr lang="zh-CN" altLang="en-US"/>
                    </a:p>
                  </a:txBody>
                  <a:tcPr>
                    <a:solidFill>
                      <a:srgbClr val="56C0C1"/>
                    </a:solidFill>
                  </a:tcPr>
                </a:tc>
                <a:tc>
                  <a:txBody>
                    <a:bodyPr/>
                    <a:p>
                      <a:pPr algn="ctr">
                        <a:buNone/>
                      </a:pPr>
                      <a:r>
                        <a:rPr lang="zh-CN" altLang="en-US"/>
                        <a:t>方面</a:t>
                      </a:r>
                      <a:endParaRPr lang="zh-CN" altLang="en-US"/>
                    </a:p>
                  </a:txBody>
                  <a:tcPr>
                    <a:solidFill>
                      <a:srgbClr val="56C0C1"/>
                    </a:solidFill>
                  </a:tcPr>
                </a:tc>
                <a:tc>
                  <a:txBody>
                    <a:bodyPr/>
                    <a:p>
                      <a:pPr algn="ctr">
                        <a:buNone/>
                      </a:pPr>
                      <a:r>
                        <a:rPr lang="zh-CN" altLang="en-US"/>
                        <a:t>内容</a:t>
                      </a:r>
                      <a:endParaRPr lang="zh-CN" altLang="en-US"/>
                    </a:p>
                  </a:txBody>
                  <a:tcPr>
                    <a:solidFill>
                      <a:srgbClr val="56C0C1"/>
                    </a:solidFill>
                  </a:tcPr>
                </a:tc>
              </a:tr>
              <a:tr h="540385">
                <a:tc rowSpan="4">
                  <a:txBody>
                    <a:bodyPr/>
                    <a:p>
                      <a:pPr algn="ctr">
                        <a:buNone/>
                      </a:pPr>
                      <a:r>
                        <a:rPr lang="zh-CN" altLang="en-US"/>
                        <a:t>相互适应取向</a:t>
                      </a:r>
                      <a:endParaRPr lang="zh-CN" altLang="en-US"/>
                    </a:p>
                    <a:p>
                      <a:pPr algn="ctr">
                        <a:buNone/>
                      </a:pPr>
                      <a:r>
                        <a:rPr lang="zh-CN" altLang="en-US"/>
                        <a:t>（互动调适取向）</a:t>
                      </a:r>
                      <a:endParaRPr lang="zh-CN" altLang="en-US"/>
                    </a:p>
                  </a:txBody>
                  <a:tcPr anchor="ctr" anchorCtr="0">
                    <a:solidFill>
                      <a:srgbClr val="E8F1F2"/>
                    </a:solidFill>
                  </a:tcPr>
                </a:tc>
                <a:tc>
                  <a:txBody>
                    <a:bodyPr/>
                    <a:p>
                      <a:pPr algn="ctr">
                        <a:buNone/>
                      </a:pPr>
                      <a:r>
                        <a:rPr lang="zh-CN" altLang="en-US"/>
                        <a:t>互动主体</a:t>
                      </a:r>
                      <a:endParaRPr lang="zh-CN" altLang="en-US"/>
                    </a:p>
                  </a:txBody>
                  <a:tcPr anchor="ctr" anchorCtr="0">
                    <a:solidFill>
                      <a:srgbClr val="D8ECED"/>
                    </a:solidFill>
                  </a:tcPr>
                </a:tc>
                <a:tc>
                  <a:txBody>
                    <a:bodyPr/>
                    <a:p>
                      <a:pPr indent="0" algn="ctr" fontAlgn="auto">
                        <a:buNone/>
                      </a:pPr>
                      <a:r>
                        <a:rPr lang="en-US" altLang="zh-CN" sz="1800">
                          <a:sym typeface="+mn-ea"/>
                        </a:rPr>
                        <a:t>课程设计者与课程实施者之间的互动</a:t>
                      </a:r>
                      <a:endParaRPr lang="en-US" altLang="zh-CN" sz="1800">
                        <a:sym typeface="+mn-ea"/>
                      </a:endParaRPr>
                    </a:p>
                  </a:txBody>
                  <a:tcPr anchor="ctr" anchorCtr="0">
                    <a:solidFill>
                      <a:srgbClr val="D8ECED"/>
                    </a:solidFill>
                  </a:tcPr>
                </a:tc>
              </a:tr>
              <a:tr h="640080">
                <a:tc vMerge="1">
                  <a:tcPr anchor="ctr" anchorCtr="0">
                    <a:solidFill>
                      <a:srgbClr val="E8F1F2"/>
                    </a:solidFill>
                  </a:tcPr>
                </a:tc>
                <a:tc>
                  <a:txBody>
                    <a:bodyPr/>
                    <a:p>
                      <a:pPr algn="ctr">
                        <a:buNone/>
                      </a:pPr>
                      <a:r>
                        <a:rPr lang="zh-CN" altLang="en-US"/>
                        <a:t>调适对象(内容)</a:t>
                      </a:r>
                      <a:endParaRPr lang="zh-CN" altLang="en-US"/>
                    </a:p>
                  </a:txBody>
                  <a:tcPr anchor="ctr" anchorCtr="0">
                    <a:solidFill>
                      <a:srgbClr val="E8F1F2"/>
                    </a:solidFill>
                  </a:tcPr>
                </a:tc>
                <a:tc>
                  <a:txBody>
                    <a:bodyPr/>
                    <a:p>
                      <a:pPr indent="0" algn="ctr" fontAlgn="auto">
                        <a:buNone/>
                      </a:pPr>
                      <a:r>
                        <a:rPr lang="en-US" altLang="zh-CN" sz="1800">
                          <a:sym typeface="+mn-ea"/>
                        </a:rPr>
                        <a:t>一是课程方案的调适</a:t>
                      </a:r>
                      <a:endParaRPr lang="en-US" altLang="zh-CN" sz="1800">
                        <a:sym typeface="+mn-ea"/>
                      </a:endParaRPr>
                    </a:p>
                    <a:p>
                      <a:pPr indent="0" algn="ctr" fontAlgn="auto">
                        <a:buNone/>
                      </a:pPr>
                      <a:r>
                        <a:rPr lang="zh-CN" altLang="en-US" sz="1800">
                          <a:sym typeface="+mn-ea"/>
                        </a:rPr>
                        <a:t>二</a:t>
                      </a:r>
                      <a:r>
                        <a:rPr lang="en-US" altLang="zh-CN" sz="1800">
                          <a:sym typeface="+mn-ea"/>
                        </a:rPr>
                        <a:t>是课程实践活动水平的调适</a:t>
                      </a:r>
                      <a:endParaRPr lang="en-US" altLang="zh-CN" sz="1800">
                        <a:sym typeface="+mn-ea"/>
                      </a:endParaRPr>
                    </a:p>
                  </a:txBody>
                  <a:tcPr anchor="ctr" anchorCtr="0">
                    <a:solidFill>
                      <a:srgbClr val="E8F1F2"/>
                    </a:solidFill>
                  </a:tcPr>
                </a:tc>
              </a:tr>
              <a:tr h="540000">
                <a:tc vMerge="1">
                  <a:tcPr anchor="ctr" anchorCtr="0">
                    <a:solidFill>
                      <a:srgbClr val="E8F1F2"/>
                    </a:solidFill>
                  </a:tcPr>
                </a:tc>
                <a:tc>
                  <a:txBody>
                    <a:bodyPr/>
                    <a:p>
                      <a:pPr algn="ctr">
                        <a:buNone/>
                      </a:pPr>
                      <a:r>
                        <a:rPr lang="zh-CN" altLang="en-US"/>
                        <a:t>基本的假设</a:t>
                      </a:r>
                      <a:endParaRPr lang="zh-CN" altLang="en-US"/>
                    </a:p>
                  </a:txBody>
                  <a:tcPr anchor="ctr" anchorCtr="0">
                    <a:solidFill>
                      <a:srgbClr val="D8ECED"/>
                    </a:solidFill>
                  </a:tcPr>
                </a:tc>
                <a:tc>
                  <a:txBody>
                    <a:bodyPr/>
                    <a:p>
                      <a:pPr indent="457200" algn="l" fontAlgn="auto">
                        <a:buNone/>
                      </a:pPr>
                      <a:r>
                        <a:rPr lang="en-US" altLang="zh-CN" sz="1800">
                          <a:sym typeface="+mn-ea"/>
                        </a:rPr>
                        <a:t>关注过程中发生了什么，分析哪些是应该发生的,哪些是不应该发生的,分析其背后深层次的原因,做出及时、合理的调整。适切性</a:t>
                      </a:r>
                      <a:r>
                        <a:rPr lang="zh-CN" altLang="en-US" sz="1800">
                          <a:sym typeface="+mn-ea"/>
                        </a:rPr>
                        <a:t>；</a:t>
                      </a:r>
                      <a:r>
                        <a:rPr lang="zh-CN" altLang="en-US" sz="1800">
                          <a:sym typeface="+mn-ea"/>
                        </a:rPr>
                        <a:t>非直线性的</a:t>
                      </a:r>
                      <a:endParaRPr lang="zh-CN" altLang="en-US" sz="1800">
                        <a:sym typeface="+mn-ea"/>
                      </a:endParaRPr>
                    </a:p>
                  </a:txBody>
                  <a:tcPr anchor="ctr" anchorCtr="0">
                    <a:solidFill>
                      <a:srgbClr val="D8ECED"/>
                    </a:solidFill>
                  </a:tcPr>
                </a:tc>
              </a:tr>
              <a:tr h="540385">
                <a:tc vMerge="1">
                  <a:tcPr anchor="ctr" anchorCtr="0">
                    <a:solidFill>
                      <a:srgbClr val="E8F1F2"/>
                    </a:solidFill>
                  </a:tcPr>
                </a:tc>
                <a:tc>
                  <a:txBody>
                    <a:bodyPr/>
                    <a:p>
                      <a:pPr algn="ctr">
                        <a:buNone/>
                      </a:pPr>
                      <a:r>
                        <a:rPr lang="zh-CN" altLang="en-US"/>
                        <a:t>教师与学生</a:t>
                      </a:r>
                      <a:endParaRPr lang="zh-CN" altLang="en-US"/>
                    </a:p>
                  </a:txBody>
                  <a:tcPr anchor="ctr" anchorCtr="0">
                    <a:solidFill>
                      <a:srgbClr val="E8F1F2"/>
                    </a:solidFill>
                  </a:tcPr>
                </a:tc>
                <a:tc>
                  <a:txBody>
                    <a:bodyPr/>
                    <a:p>
                      <a:pPr indent="0" algn="ctr" fontAlgn="auto">
                        <a:buNone/>
                      </a:pPr>
                      <a:r>
                        <a:rPr lang="zh-CN" altLang="en-US" sz="1800">
                          <a:sym typeface="+mn-ea"/>
                        </a:rPr>
                        <a:t>教师是课程改革中的重要因素</a:t>
                      </a:r>
                      <a:endParaRPr lang="zh-CN" altLang="en-US" sz="1800">
                        <a:sym typeface="+mn-ea"/>
                      </a:endParaRPr>
                    </a:p>
                  </a:txBody>
                  <a:tcPr anchor="ctr" anchorCtr="0">
                    <a:solidFill>
                      <a:srgbClr val="E8F1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blinds(horizontal)">
                                      <p:cBhvr>
                                        <p:cTn id="12" dur="1000"/>
                                        <p:tgtEl>
                                          <p:spTgt spid="3"/>
                                        </p:tgtEl>
                                      </p:cBhvr>
                                    </p:animEffect>
                                  </p:childTnLst>
                                </p:cTn>
                              </p:par>
                              <p:par>
                                <p:cTn id="13" presetID="3" presetClass="entr" presetSubtype="10" fill="hold" nodeType="withEffect">
                                  <p:stCondLst>
                                    <p:cond delay="0"/>
                                  </p:stCondLst>
                                  <p:childTnLst>
                                    <p:set>
                                      <p:cBhvr>
                                        <p:cTn id="14" dur="1000" fill="hold">
                                          <p:stCondLst>
                                            <p:cond delay="0"/>
                                          </p:stCondLst>
                                        </p:cTn>
                                        <p:tgtEl>
                                          <p:spTgt spid="4"/>
                                        </p:tgtEl>
                                        <p:attrNameLst>
                                          <p:attrName>style.visibility</p:attrName>
                                        </p:attrNameLst>
                                      </p:cBhvr>
                                      <p:to>
                                        <p:strVal val="visible"/>
                                      </p:to>
                                    </p:set>
                                    <p:animEffect transition="in" filter="blinds(horizontal)">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311275" y="1187450"/>
          <a:ext cx="9441180" cy="1871890"/>
        </p:xfrm>
        <a:graphic>
          <a:graphicData uri="http://schemas.openxmlformats.org/drawingml/2006/table">
            <a:tbl>
              <a:tblPr firstRow="1" bandRow="1">
                <a:tableStyleId>{5C22544A-7EE6-4342-B048-85BDC9FD1C3A}</a:tableStyleId>
              </a:tblPr>
              <a:tblGrid>
                <a:gridCol w="1923415"/>
                <a:gridCol w="2252708"/>
                <a:gridCol w="5264785"/>
              </a:tblGrid>
              <a:tr h="431800">
                <a:tc>
                  <a:txBody>
                    <a:bodyPr/>
                    <a:p>
                      <a:pPr algn="ctr">
                        <a:buNone/>
                      </a:pPr>
                      <a:r>
                        <a:rPr lang="zh-CN" altLang="en-US"/>
                        <a:t>价值取向</a:t>
                      </a:r>
                      <a:endParaRPr lang="zh-CN" altLang="en-US"/>
                    </a:p>
                  </a:txBody>
                  <a:tcPr>
                    <a:solidFill>
                      <a:srgbClr val="56C0C1"/>
                    </a:solidFill>
                  </a:tcPr>
                </a:tc>
                <a:tc>
                  <a:txBody>
                    <a:bodyPr/>
                    <a:p>
                      <a:pPr algn="ctr">
                        <a:buNone/>
                      </a:pPr>
                      <a:r>
                        <a:rPr lang="zh-CN" altLang="en-US"/>
                        <a:t>方面</a:t>
                      </a:r>
                      <a:endParaRPr lang="zh-CN" altLang="en-US"/>
                    </a:p>
                  </a:txBody>
                  <a:tcPr>
                    <a:solidFill>
                      <a:srgbClr val="56C0C1"/>
                    </a:solidFill>
                  </a:tcPr>
                </a:tc>
                <a:tc>
                  <a:txBody>
                    <a:bodyPr/>
                    <a:p>
                      <a:pPr algn="ctr">
                        <a:buNone/>
                      </a:pPr>
                      <a:r>
                        <a:rPr lang="zh-CN" altLang="en-US"/>
                        <a:t>内容</a:t>
                      </a:r>
                      <a:endParaRPr lang="zh-CN" altLang="en-US"/>
                    </a:p>
                  </a:txBody>
                  <a:tcPr>
                    <a:solidFill>
                      <a:srgbClr val="56C0C1"/>
                    </a:solidFill>
                  </a:tcPr>
                </a:tc>
              </a:tr>
              <a:tr h="720000">
                <a:tc rowSpan="2">
                  <a:txBody>
                    <a:bodyPr/>
                    <a:p>
                      <a:pPr algn="ctr">
                        <a:buNone/>
                      </a:pPr>
                      <a:r>
                        <a:rPr lang="zh-CN" altLang="en-US"/>
                        <a:t>课程创生取向</a:t>
                      </a:r>
                      <a:endParaRPr lang="zh-CN" altLang="en-US"/>
                    </a:p>
                  </a:txBody>
                  <a:tcPr anchor="ctr" anchorCtr="0">
                    <a:solidFill>
                      <a:srgbClr val="D8ECED"/>
                    </a:solidFill>
                  </a:tcPr>
                </a:tc>
                <a:tc>
                  <a:txBody>
                    <a:bodyPr/>
                    <a:p>
                      <a:pPr algn="ctr">
                        <a:buNone/>
                      </a:pPr>
                      <a:r>
                        <a:rPr lang="zh-CN" altLang="en-US"/>
                        <a:t>基本假设</a:t>
                      </a:r>
                      <a:endParaRPr lang="zh-CN" altLang="en-US"/>
                    </a:p>
                  </a:txBody>
                  <a:tcPr anchor="ctr" anchorCtr="0">
                    <a:solidFill>
                      <a:srgbClr val="D8ECED"/>
                    </a:solidFill>
                  </a:tcPr>
                </a:tc>
                <a:tc>
                  <a:txBody>
                    <a:bodyPr/>
                    <a:p>
                      <a:pPr indent="457200" algn="l" fontAlgn="auto">
                        <a:buNone/>
                      </a:pPr>
                      <a:r>
                        <a:rPr lang="zh-CN" altLang="en-US" sz="1800">
                          <a:sym typeface="+mn-ea"/>
                        </a:rPr>
                        <a:t>知识是活的；课程方案是工具；课程实践活动(主要指教学活动)是活跃的、充满互动的</a:t>
                      </a:r>
                      <a:endParaRPr lang="zh-CN" altLang="en-US" sz="1800">
                        <a:sym typeface="+mn-ea"/>
                      </a:endParaRPr>
                    </a:p>
                  </a:txBody>
                  <a:tcPr anchor="ctr" anchorCtr="0">
                    <a:solidFill>
                      <a:srgbClr val="D8ECED"/>
                    </a:solidFill>
                  </a:tcPr>
                </a:tc>
              </a:tr>
              <a:tr h="720090">
                <a:tc vMerge="1">
                  <a:tcPr anchor="ctr" anchorCtr="0">
                    <a:solidFill>
                      <a:srgbClr val="E8F1F2"/>
                    </a:solidFill>
                  </a:tcPr>
                </a:tc>
                <a:tc>
                  <a:txBody>
                    <a:bodyPr/>
                    <a:p>
                      <a:pPr algn="ctr">
                        <a:buNone/>
                      </a:pPr>
                      <a:r>
                        <a:rPr lang="zh-CN" altLang="en-US"/>
                        <a:t>教师与学生</a:t>
                      </a:r>
                      <a:endParaRPr lang="zh-CN" altLang="en-US"/>
                    </a:p>
                  </a:txBody>
                  <a:tcPr anchor="ctr" anchorCtr="0">
                    <a:solidFill>
                      <a:srgbClr val="D8ECED"/>
                    </a:solidFill>
                  </a:tcPr>
                </a:tc>
                <a:tc>
                  <a:txBody>
                    <a:bodyPr/>
                    <a:p>
                      <a:pPr indent="457200" algn="l" fontAlgn="auto">
                        <a:buNone/>
                      </a:pPr>
                      <a:r>
                        <a:rPr lang="zh-CN" altLang="en-US" sz="1800">
                          <a:sym typeface="+mn-ea"/>
                        </a:rPr>
                        <a:t>教师有很大的自主权；学生是课程实施的主体、知识的建构者和习得者</a:t>
                      </a:r>
                      <a:endParaRPr lang="zh-CN" altLang="en-US" sz="1800">
                        <a:sym typeface="+mn-ea"/>
                      </a:endParaRPr>
                    </a:p>
                  </a:txBody>
                  <a:tcPr anchor="ctr" anchorCtr="0">
                    <a:solidFill>
                      <a:srgbClr val="D8ECED"/>
                    </a:solidFill>
                  </a:tcPr>
                </a:tc>
              </a:tr>
            </a:tbl>
          </a:graphicData>
        </a:graphic>
      </p:graphicFrame>
      <p:sp>
        <p:nvSpPr>
          <p:cNvPr id="5" name="文本框 4"/>
          <p:cNvSpPr txBox="1"/>
          <p:nvPr/>
        </p:nvSpPr>
        <p:spPr>
          <a:xfrm>
            <a:off x="275590" y="2844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（三）课程创生取向</a:t>
            </a:r>
            <a:endParaRPr lang="zh-CN" altLang="en-US" sz="3200">
              <a:solidFill>
                <a:schemeClr val="tx1">
                  <a:lumMod val="85000"/>
                  <a:lumOff val="15000"/>
                </a:schemeClr>
              </a:solidFill>
              <a:sym typeface="+mn-ea"/>
            </a:endParaRPr>
          </a:p>
        </p:txBody>
      </p:sp>
      <p:sp>
        <p:nvSpPr>
          <p:cNvPr id="7" name="文本框 6"/>
          <p:cNvSpPr txBox="1"/>
          <p:nvPr/>
        </p:nvSpPr>
        <p:spPr>
          <a:xfrm>
            <a:off x="275590" y="332225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（四）幼儿园课程实施中的适应取向</a:t>
            </a:r>
            <a:endParaRPr lang="zh-CN" altLang="en-US" sz="3200">
              <a:solidFill>
                <a:schemeClr val="tx1">
                  <a:lumMod val="85000"/>
                  <a:lumOff val="15000"/>
                </a:schemeClr>
              </a:solidFill>
              <a:sym typeface="+mn-ea"/>
            </a:endParaRPr>
          </a:p>
        </p:txBody>
      </p:sp>
      <p:grpSp>
        <p:nvGrpSpPr>
          <p:cNvPr id="11" name="组合 10"/>
          <p:cNvGrpSpPr/>
          <p:nvPr/>
        </p:nvGrpSpPr>
        <p:grpSpPr>
          <a:xfrm>
            <a:off x="1575435" y="4152265"/>
            <a:ext cx="8498840" cy="1475740"/>
            <a:chOff x="2481" y="6539"/>
            <a:chExt cx="13384" cy="2324"/>
          </a:xfrm>
        </p:grpSpPr>
        <p:sp>
          <p:nvSpPr>
            <p:cNvPr id="8" name="文本框 7"/>
            <p:cNvSpPr txBox="1"/>
            <p:nvPr/>
          </p:nvSpPr>
          <p:spPr>
            <a:xfrm>
              <a:off x="4191" y="6539"/>
              <a:ext cx="11675" cy="2325"/>
            </a:xfrm>
            <a:prstGeom prst="rect">
              <a:avLst/>
            </a:prstGeom>
            <a:noFill/>
          </p:spPr>
          <p:txBody>
            <a:bodyPr wrap="square" rtlCol="0">
              <a:spAutoFit/>
            </a:bodyPr>
            <a:p>
              <a:pPr fontAlgn="auto">
                <a:lnSpc>
                  <a:spcPct val="150000"/>
                </a:lnSpc>
              </a:pPr>
              <a:r>
                <a:rPr lang="zh-CN" altLang="en-US" sz="2000"/>
                <a:t>1.幼儿园课程实施中的适应以</a:t>
              </a:r>
              <a:r>
                <a:rPr lang="zh-CN" altLang="en-US" sz="2000" b="1">
                  <a:solidFill>
                    <a:srgbClr val="FF0000"/>
                  </a:solidFill>
                </a:rPr>
                <a:t>局部调整</a:t>
              </a:r>
              <a:r>
                <a:rPr lang="zh-CN" altLang="en-US" sz="2000"/>
                <a:t>为主</a:t>
              </a:r>
              <a:endParaRPr lang="zh-CN" altLang="en-US" sz="2000"/>
            </a:p>
            <a:p>
              <a:pPr fontAlgn="auto">
                <a:lnSpc>
                  <a:spcPct val="150000"/>
                </a:lnSpc>
              </a:pPr>
              <a:r>
                <a:rPr lang="en-US" altLang="zh-CN" sz="2000"/>
                <a:t>2.</a:t>
              </a:r>
              <a:r>
                <a:rPr lang="zh-CN" altLang="en-US" sz="2000"/>
                <a:t>幼儿园课程实施的适应取向表现为</a:t>
              </a:r>
              <a:r>
                <a:rPr lang="zh-CN" altLang="en-US" sz="2000" b="1">
                  <a:solidFill>
                    <a:srgbClr val="FF0000"/>
                  </a:solidFill>
                </a:rPr>
                <a:t>有意性与无意性的统一</a:t>
              </a:r>
              <a:endParaRPr lang="zh-CN" altLang="en-US" sz="2000"/>
            </a:p>
            <a:p>
              <a:pPr fontAlgn="auto">
                <a:lnSpc>
                  <a:spcPct val="150000"/>
                </a:lnSpc>
              </a:pPr>
              <a:r>
                <a:rPr lang="zh-CN" altLang="en-US" sz="2000"/>
                <a:t>3.幼儿园课程实施的适应性还表现为</a:t>
              </a:r>
              <a:r>
                <a:rPr lang="zh-CN" altLang="en-US" sz="2000" b="1">
                  <a:solidFill>
                    <a:srgbClr val="FF0000"/>
                  </a:solidFill>
                </a:rPr>
                <a:t>单向适应与相互适应的统一</a:t>
              </a:r>
              <a:endParaRPr lang="zh-CN" altLang="en-US" sz="2000" b="1">
                <a:solidFill>
                  <a:srgbClr val="FF0000"/>
                </a:solidFill>
              </a:endParaRPr>
            </a:p>
          </p:txBody>
        </p:sp>
        <p:sp>
          <p:nvSpPr>
            <p:cNvPr id="9" name="文本框 8"/>
            <p:cNvSpPr txBox="1"/>
            <p:nvPr/>
          </p:nvSpPr>
          <p:spPr>
            <a:xfrm>
              <a:off x="2481" y="7388"/>
              <a:ext cx="1305" cy="628"/>
            </a:xfrm>
            <a:prstGeom prst="rect">
              <a:avLst/>
            </a:prstGeom>
            <a:noFill/>
          </p:spPr>
          <p:txBody>
            <a:bodyPr wrap="square" rtlCol="0">
              <a:spAutoFit/>
            </a:bodyPr>
            <a:p>
              <a:r>
                <a:rPr lang="zh-CN" altLang="en-US" sz="2000"/>
                <a:t>特点</a:t>
              </a:r>
              <a:endParaRPr lang="zh-CN" altLang="en-US" sz="2000"/>
            </a:p>
          </p:txBody>
        </p:sp>
        <p:sp>
          <p:nvSpPr>
            <p:cNvPr id="10" name="左大括号 9"/>
            <p:cNvSpPr/>
            <p:nvPr/>
          </p:nvSpPr>
          <p:spPr>
            <a:xfrm>
              <a:off x="3786" y="6936"/>
              <a:ext cx="244" cy="1534"/>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par>
                                <p:cTn id="8" presetID="3" presetClass="entr" presetSubtype="10" fill="hold" nodeType="withEffect">
                                  <p:stCondLst>
                                    <p:cond delay="0"/>
                                  </p:stCondLst>
                                  <p:childTnLst>
                                    <p:set>
                                      <p:cBhvr>
                                        <p:cTn id="9" dur="1000" fill="hold">
                                          <p:stCondLst>
                                            <p:cond delay="0"/>
                                          </p:stCondLst>
                                        </p:cTn>
                                        <p:tgtEl>
                                          <p:spTgt spid="2"/>
                                        </p:tgtEl>
                                        <p:attrNameLst>
                                          <p:attrName>style.visibility</p:attrName>
                                        </p:attrNameLst>
                                      </p:cBhvr>
                                      <p:to>
                                        <p:strVal val="visible"/>
                                      </p:to>
                                    </p:set>
                                    <p:animEffect transition="in" filter="blinds(horizontal)">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000" fill="hold">
                                          <p:stCondLst>
                                            <p:cond delay="0"/>
                                          </p:stCondLst>
                                        </p:cTn>
                                        <p:tgtEl>
                                          <p:spTgt spid="7"/>
                                        </p:tgtEl>
                                        <p:attrNameLst>
                                          <p:attrName>style.visibility</p:attrName>
                                        </p:attrNameLst>
                                      </p:cBhvr>
                                      <p:to>
                                        <p:strVal val="visible"/>
                                      </p:to>
                                    </p:set>
                                    <p:animEffect transition="in" filter="blinds(vertical)">
                                      <p:cBhvr>
                                        <p:cTn id="15" dur="1000"/>
                                        <p:tgtEl>
                                          <p:spTgt spid="7"/>
                                        </p:tgtEl>
                                      </p:cBhvr>
                                    </p:animEffect>
                                  </p:childTnLst>
                                </p:cTn>
                              </p:par>
                              <p:par>
                                <p:cTn id="16" presetID="3" presetClass="entr" presetSubtype="5" fill="hold" nodeType="withEffect">
                                  <p:stCondLst>
                                    <p:cond delay="0"/>
                                  </p:stCondLst>
                                  <p:childTnLst>
                                    <p:set>
                                      <p:cBhvr>
                                        <p:cTn id="17" dur="1000" fill="hold">
                                          <p:stCondLst>
                                            <p:cond delay="0"/>
                                          </p:stCondLst>
                                        </p:cTn>
                                        <p:tgtEl>
                                          <p:spTgt spid="11"/>
                                        </p:tgtEl>
                                        <p:attrNameLst>
                                          <p:attrName>style.visibility</p:attrName>
                                        </p:attrNameLst>
                                      </p:cBhvr>
                                      <p:to>
                                        <p:strVal val="visible"/>
                                      </p:to>
                                    </p:set>
                                    <p:animEffect transition="in" filter="blinds(vertical)">
                                      <p:cBhvr>
                                        <p:cTn id="1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6" name="图片 5"/>
          <p:cNvPicPr>
            <a:picLocks noChangeAspect="1"/>
          </p:cNvPicPr>
          <p:nvPr/>
        </p:nvPicPr>
        <p:blipFill>
          <a:blip r:embed="rId1"/>
          <a:stretch>
            <a:fillRect/>
          </a:stretch>
        </p:blipFill>
        <p:spPr>
          <a:xfrm>
            <a:off x="2086610" y="509905"/>
            <a:ext cx="8018145" cy="6062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34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幼儿园课程的评价</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4</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4.1</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 幼儿园课程评价的含义及作用</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0255" y="751840"/>
            <a:ext cx="9094470" cy="5354320"/>
          </a:xfrm>
          <a:prstGeom prst="rect">
            <a:avLst/>
          </a:prstGeom>
          <a:noFill/>
        </p:spPr>
        <p:txBody>
          <a:bodyPr wrap="square" rtlCol="0">
            <a:spAutoFit/>
          </a:bodyPr>
          <a:p>
            <a:pPr indent="457200" fontAlgn="auto">
              <a:lnSpc>
                <a:spcPct val="150000"/>
              </a:lnSpc>
            </a:pPr>
            <a:r>
              <a:rPr lang="en-US" altLang="zh-CN" sz="2400" b="1"/>
              <a:t>1.</a:t>
            </a:r>
            <a:r>
              <a:rPr lang="zh-CN" altLang="en-US" sz="2400" b="1"/>
              <a:t>含义</a:t>
            </a:r>
            <a:endParaRPr lang="zh-CN" altLang="en-US" sz="2400" b="1"/>
          </a:p>
          <a:p>
            <a:pPr indent="457200" fontAlgn="auto">
              <a:lnSpc>
                <a:spcPct val="150000"/>
              </a:lnSpc>
            </a:pPr>
            <a:r>
              <a:rPr lang="zh-CN" altLang="en-US" sz="2000"/>
              <a:t>幼儿园课程评价就是要探索课程的编制和实施是否符合教育目的和儿童特点的要求；通过课程的学习，是否收到了预期的效果；课程在什么方面需要改进等等。</a:t>
            </a:r>
            <a:endParaRPr lang="zh-CN" altLang="en-US" sz="2000"/>
          </a:p>
          <a:p>
            <a:pPr indent="457200" fontAlgn="auto">
              <a:lnSpc>
                <a:spcPct val="150000"/>
              </a:lnSpc>
            </a:pPr>
            <a:r>
              <a:rPr lang="en-US" altLang="zh-CN" sz="2400" b="1"/>
              <a:t>2.</a:t>
            </a:r>
            <a:r>
              <a:rPr lang="zh-CN" altLang="en-US" sz="2400" b="1"/>
              <a:t>作用</a:t>
            </a:r>
            <a:endParaRPr lang="zh-CN" altLang="en-US" sz="2400" b="1"/>
          </a:p>
          <a:p>
            <a:pPr indent="457200" fontAlgn="auto">
              <a:lnSpc>
                <a:spcPct val="150000"/>
              </a:lnSpc>
            </a:pPr>
            <a:r>
              <a:rPr lang="zh-CN" altLang="en-US" sz="2000"/>
              <a:t>①可以</a:t>
            </a:r>
            <a:r>
              <a:rPr lang="zh-CN" altLang="en-US" sz="2000" b="1">
                <a:solidFill>
                  <a:srgbClr val="FF0000"/>
                </a:solidFill>
              </a:rPr>
              <a:t>满足</a:t>
            </a:r>
            <a:r>
              <a:rPr lang="zh-CN" altLang="en-US" sz="2000"/>
              <a:t>教师、课程专业人员、幼儿园行政管理人员以及其他负责课程编制人员的</a:t>
            </a:r>
            <a:r>
              <a:rPr lang="zh-CN" altLang="en-US" sz="2000" b="1">
                <a:solidFill>
                  <a:srgbClr val="FF0000"/>
                </a:solidFill>
              </a:rPr>
              <a:t>需要</a:t>
            </a:r>
            <a:r>
              <a:rPr lang="zh-CN" altLang="en-US" sz="2000"/>
              <a:t>，通过课程评价，</a:t>
            </a:r>
            <a:r>
              <a:rPr lang="zh-CN" altLang="en-US" sz="2000" b="1">
                <a:solidFill>
                  <a:srgbClr val="FF0000"/>
                </a:solidFill>
              </a:rPr>
              <a:t>检验或完善原有的幼儿园课程</a:t>
            </a:r>
            <a:r>
              <a:rPr lang="zh-CN" altLang="en-US" sz="2000"/>
              <a:t>，或者</a:t>
            </a:r>
            <a:r>
              <a:rPr lang="zh-CN" altLang="en-US" sz="2000" b="1">
                <a:solidFill>
                  <a:srgbClr val="FF0000"/>
                </a:solidFill>
              </a:rPr>
              <a:t>开发和发展新的幼儿园课程</a:t>
            </a:r>
            <a:r>
              <a:rPr lang="zh-CN" altLang="en-US" sz="2000"/>
              <a:t>。</a:t>
            </a:r>
            <a:endParaRPr lang="zh-CN" altLang="en-US" sz="2000"/>
          </a:p>
          <a:p>
            <a:pPr indent="457200" fontAlgn="auto">
              <a:lnSpc>
                <a:spcPct val="150000"/>
              </a:lnSpc>
            </a:pPr>
            <a:r>
              <a:rPr lang="zh-CN" altLang="en-US" sz="2000"/>
              <a:t>②可以满足幼儿教育政策制定者、幼儿园行政管理人员以及社会其他成员获得教育方面信息的需要，以便管理课程，</a:t>
            </a:r>
            <a:r>
              <a:rPr lang="zh-CN" altLang="en-US" sz="2000" b="1">
                <a:solidFill>
                  <a:srgbClr val="FF0000"/>
                </a:solidFill>
              </a:rPr>
              <a:t>制订出影响课程的各种决策</a:t>
            </a:r>
            <a:r>
              <a:rPr lang="zh-CN" altLang="en-US" sz="2000"/>
              <a:t>。</a:t>
            </a:r>
            <a:endParaRPr lang="zh-CN" altLang="en-US" sz="2000"/>
          </a:p>
          <a:p>
            <a:pPr indent="457200" fontAlgn="auto">
              <a:lnSpc>
                <a:spcPct val="150000"/>
              </a:lnSpc>
            </a:pPr>
            <a:endParaRPr lang="zh-CN" altLang="en-US" sz="2000">
              <a:sym typeface="+mn-ea"/>
            </a:endParaRPr>
          </a:p>
        </p:txBody>
      </p:sp>
      <p:pic>
        <p:nvPicPr>
          <p:cNvPr id="21" name="图片 20"/>
          <p:cNvPicPr>
            <a:picLocks noChangeAspect="1"/>
          </p:cNvPicPr>
          <p:nvPr/>
        </p:nvPicPr>
        <p:blipFill>
          <a:blip r:embed="rId1"/>
          <a:srcRect l="2134" t="-1232" r="-2134" b="1232"/>
          <a:stretch>
            <a:fillRect/>
          </a:stretch>
        </p:blipFill>
        <p:spPr>
          <a:xfrm flipH="1">
            <a:off x="9792335" y="4338320"/>
            <a:ext cx="2112645" cy="2215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4.2</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 幼儿园课程评价的要素</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0590" y="937895"/>
            <a:ext cx="8239125" cy="1938020"/>
          </a:xfrm>
          <a:prstGeom prst="rect">
            <a:avLst/>
          </a:prstGeom>
          <a:noFill/>
        </p:spPr>
        <p:txBody>
          <a:bodyPr wrap="square" rtlCol="0">
            <a:spAutoFit/>
          </a:bodyPr>
          <a:p>
            <a:pPr indent="457200" fontAlgn="auto"/>
            <a:r>
              <a:rPr lang="en-US" altLang="zh-CN" sz="2000" b="1"/>
              <a:t>1.</a:t>
            </a:r>
            <a:r>
              <a:rPr lang="zh-CN" altLang="en-US" sz="2000" b="1"/>
              <a:t>定义：</a:t>
            </a:r>
            <a:r>
              <a:rPr lang="zh-CN" altLang="en-US" sz="2000"/>
              <a:t>课程评价的主体即评价者。</a:t>
            </a:r>
            <a:endParaRPr lang="zh-CN" altLang="en-US" sz="2000" b="1"/>
          </a:p>
          <a:p>
            <a:pPr indent="457200" fontAlgn="auto"/>
            <a:r>
              <a:rPr lang="en-US" altLang="zh-CN" sz="2000" b="1"/>
              <a:t>2.</a:t>
            </a:r>
            <a:r>
              <a:rPr lang="zh-CN" altLang="en-US" sz="2000" b="1"/>
              <a:t>包括：</a:t>
            </a:r>
            <a:r>
              <a:rPr lang="zh-CN" altLang="en-US" sz="2000"/>
              <a:t>教育行政管理人员</a:t>
            </a:r>
            <a:endParaRPr lang="zh-CN" altLang="en-US" sz="2000"/>
          </a:p>
          <a:p>
            <a:pPr indent="457200" fontAlgn="auto"/>
            <a:r>
              <a:rPr lang="zh-CN" altLang="en-US" sz="2000"/>
              <a:t>              幼儿园园长</a:t>
            </a:r>
            <a:endParaRPr lang="zh-CN" altLang="en-US" sz="2000"/>
          </a:p>
          <a:p>
            <a:pPr indent="457200" fontAlgn="auto"/>
            <a:r>
              <a:rPr lang="zh-CN" altLang="en-US" sz="2000"/>
              <a:t>              教师</a:t>
            </a:r>
            <a:endParaRPr lang="zh-CN" altLang="en-US" sz="2000"/>
          </a:p>
          <a:p>
            <a:pPr indent="457200" fontAlgn="auto"/>
            <a:r>
              <a:rPr lang="zh-CN" altLang="en-US" sz="2000"/>
              <a:t>              幼儿</a:t>
            </a:r>
            <a:endParaRPr lang="zh-CN" altLang="en-US" sz="2000"/>
          </a:p>
          <a:p>
            <a:pPr indent="457200" fontAlgn="auto"/>
            <a:r>
              <a:rPr lang="zh-CN" altLang="en-US" sz="2000"/>
              <a:t>              家长等</a:t>
            </a:r>
            <a:endParaRPr lang="zh-CN" altLang="en-US" sz="2000"/>
          </a:p>
        </p:txBody>
      </p:sp>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a:solidFill>
                  <a:schemeClr val="tx1">
                    <a:lumMod val="85000"/>
                    <a:lumOff val="15000"/>
                  </a:schemeClr>
                </a:solidFill>
                <a:sym typeface="+mn-ea"/>
              </a:rPr>
              <a:t>（一）幼儿园课程评价的主体</a:t>
            </a:r>
            <a:endParaRPr lang="zh-CN" altLang="en-US" sz="2800">
              <a:solidFill>
                <a:schemeClr val="tx1">
                  <a:lumMod val="85000"/>
                  <a:lumOff val="15000"/>
                </a:schemeClr>
              </a:solidFill>
              <a:sym typeface="+mn-ea"/>
            </a:endParaRPr>
          </a:p>
        </p:txBody>
      </p:sp>
      <p:grpSp>
        <p:nvGrpSpPr>
          <p:cNvPr id="28" name="组合 27"/>
          <p:cNvGrpSpPr/>
          <p:nvPr/>
        </p:nvGrpSpPr>
        <p:grpSpPr>
          <a:xfrm>
            <a:off x="3272155" y="2028190"/>
            <a:ext cx="3943350" cy="417830"/>
            <a:chOff x="5153" y="3194"/>
            <a:chExt cx="6210" cy="658"/>
          </a:xfrm>
        </p:grpSpPr>
        <p:sp>
          <p:nvSpPr>
            <p:cNvPr id="8" name="右大括号 7"/>
            <p:cNvSpPr/>
            <p:nvPr/>
          </p:nvSpPr>
          <p:spPr>
            <a:xfrm>
              <a:off x="5153" y="3194"/>
              <a:ext cx="416" cy="659"/>
            </a:xfrm>
            <a:prstGeom prst="rightBrace">
              <a:avLst/>
            </a:prstGeom>
            <a:ln w="1905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9" name="文本框 8"/>
            <p:cNvSpPr txBox="1"/>
            <p:nvPr/>
          </p:nvSpPr>
          <p:spPr>
            <a:xfrm>
              <a:off x="5969" y="3233"/>
              <a:ext cx="5394" cy="580"/>
            </a:xfrm>
            <a:prstGeom prst="rect">
              <a:avLst/>
            </a:prstGeom>
            <a:noFill/>
          </p:spPr>
          <p:txBody>
            <a:bodyPr wrap="square" rtlCol="0">
              <a:spAutoFit/>
            </a:bodyPr>
            <a:p>
              <a:r>
                <a:rPr lang="zh-CN" altLang="en-US"/>
                <a:t>既是评价对象，又是评价主体</a:t>
              </a:r>
              <a:endParaRPr lang="zh-CN" altLang="en-US"/>
            </a:p>
          </p:txBody>
        </p:sp>
      </p:grpSp>
      <p:sp>
        <p:nvSpPr>
          <p:cNvPr id="10" name="文本框 9"/>
          <p:cNvSpPr txBox="1"/>
          <p:nvPr/>
        </p:nvSpPr>
        <p:spPr>
          <a:xfrm>
            <a:off x="257175" y="282124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a:solidFill>
                  <a:schemeClr val="tx1">
                    <a:lumMod val="85000"/>
                    <a:lumOff val="15000"/>
                  </a:schemeClr>
                </a:solidFill>
                <a:sym typeface="+mn-ea"/>
              </a:rPr>
              <a:t>（二）幼儿园课程评价的客体</a:t>
            </a:r>
            <a:endParaRPr lang="zh-CN" altLang="en-US" sz="2800">
              <a:solidFill>
                <a:schemeClr val="tx1">
                  <a:lumMod val="85000"/>
                  <a:lumOff val="15000"/>
                </a:schemeClr>
              </a:solidFill>
              <a:sym typeface="+mn-ea"/>
            </a:endParaRPr>
          </a:p>
        </p:txBody>
      </p:sp>
      <p:sp>
        <p:nvSpPr>
          <p:cNvPr id="11" name="文本框 10"/>
          <p:cNvSpPr txBox="1"/>
          <p:nvPr/>
        </p:nvSpPr>
        <p:spPr>
          <a:xfrm>
            <a:off x="910590" y="3516630"/>
            <a:ext cx="8239125" cy="1322070"/>
          </a:xfrm>
          <a:prstGeom prst="rect">
            <a:avLst/>
          </a:prstGeom>
          <a:noFill/>
        </p:spPr>
        <p:txBody>
          <a:bodyPr wrap="square" rtlCol="0">
            <a:spAutoFit/>
          </a:bodyPr>
          <a:p>
            <a:pPr indent="457200" fontAlgn="auto"/>
            <a:r>
              <a:rPr lang="en-US" altLang="zh-CN" sz="2000" b="1"/>
              <a:t>1.</a:t>
            </a:r>
            <a:r>
              <a:rPr lang="zh-CN" altLang="en-US" sz="2000" b="1"/>
              <a:t>定义：</a:t>
            </a:r>
            <a:r>
              <a:rPr lang="zh-CN" altLang="en-US" sz="2000"/>
              <a:t>评价客体即评价的对象。</a:t>
            </a:r>
            <a:endParaRPr lang="zh-CN" altLang="en-US" sz="2000" b="1"/>
          </a:p>
          <a:p>
            <a:pPr indent="457200" fontAlgn="auto"/>
            <a:r>
              <a:rPr lang="en-US" altLang="zh-CN" sz="2000" b="1"/>
              <a:t>2.</a:t>
            </a:r>
            <a:r>
              <a:rPr lang="zh-CN" altLang="en-US" sz="2000" b="1"/>
              <a:t>包括：</a:t>
            </a:r>
            <a:r>
              <a:rPr lang="zh-CN" altLang="en-US" sz="2000"/>
              <a:t>课程方案</a:t>
            </a:r>
            <a:endParaRPr lang="zh-CN" altLang="en-US" sz="2000"/>
          </a:p>
          <a:p>
            <a:pPr indent="457200" fontAlgn="auto"/>
            <a:r>
              <a:rPr lang="zh-CN" altLang="en-US" sz="2000"/>
              <a:t>              实施过程</a:t>
            </a:r>
            <a:endParaRPr lang="zh-CN" altLang="en-US" sz="2000"/>
          </a:p>
          <a:p>
            <a:pPr indent="457200" fontAlgn="auto"/>
            <a:r>
              <a:rPr lang="zh-CN" altLang="en-US" sz="2000"/>
              <a:t>              实施效果</a:t>
            </a:r>
            <a:endParaRPr lang="zh-CN" altLang="en-US" sz="2000"/>
          </a:p>
        </p:txBody>
      </p:sp>
      <p:grpSp>
        <p:nvGrpSpPr>
          <p:cNvPr id="19" name="组合 18"/>
          <p:cNvGrpSpPr/>
          <p:nvPr/>
        </p:nvGrpSpPr>
        <p:grpSpPr>
          <a:xfrm>
            <a:off x="4178300" y="3836035"/>
            <a:ext cx="4679950" cy="368300"/>
            <a:chOff x="8008" y="7031"/>
            <a:chExt cx="7370" cy="580"/>
          </a:xfrm>
        </p:grpSpPr>
        <p:sp>
          <p:nvSpPr>
            <p:cNvPr id="14" name="右箭头 13"/>
            <p:cNvSpPr/>
            <p:nvPr/>
          </p:nvSpPr>
          <p:spPr>
            <a:xfrm>
              <a:off x="8008" y="7186"/>
              <a:ext cx="806" cy="270"/>
            </a:xfrm>
            <a:prstGeom prst="rightArrow">
              <a:avLst/>
            </a:prstGeom>
            <a:solidFill>
              <a:srgbClr val="56C0C1"/>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sp>
          <p:nvSpPr>
            <p:cNvPr id="15" name="文本框 14"/>
            <p:cNvSpPr txBox="1"/>
            <p:nvPr/>
          </p:nvSpPr>
          <p:spPr>
            <a:xfrm>
              <a:off x="9382" y="7031"/>
              <a:ext cx="5996" cy="580"/>
            </a:xfrm>
            <a:prstGeom prst="rect">
              <a:avLst/>
            </a:prstGeom>
            <a:noFill/>
          </p:spPr>
          <p:txBody>
            <a:bodyPr wrap="square" rtlCol="0">
              <a:spAutoFit/>
            </a:bodyPr>
            <a:p>
              <a:r>
                <a:rPr lang="zh-CN" altLang="en-US"/>
                <a:t>课程方案的评价是课程实施的</a:t>
              </a:r>
              <a:r>
                <a:rPr lang="zh-CN" altLang="en-US" b="1">
                  <a:solidFill>
                    <a:srgbClr val="FF0000"/>
                  </a:solidFill>
                </a:rPr>
                <a:t>开端</a:t>
              </a:r>
              <a:endParaRPr lang="zh-CN" altLang="en-US" b="1">
                <a:solidFill>
                  <a:srgbClr val="FF0000"/>
                </a:solidFill>
              </a:endParaRPr>
            </a:p>
          </p:txBody>
        </p:sp>
      </p:grpSp>
      <p:grpSp>
        <p:nvGrpSpPr>
          <p:cNvPr id="20" name="组合 19"/>
          <p:cNvGrpSpPr/>
          <p:nvPr/>
        </p:nvGrpSpPr>
        <p:grpSpPr>
          <a:xfrm>
            <a:off x="4178300" y="4406900"/>
            <a:ext cx="5525770" cy="368300"/>
            <a:chOff x="8008" y="8207"/>
            <a:chExt cx="8702" cy="580"/>
          </a:xfrm>
        </p:grpSpPr>
        <p:sp>
          <p:nvSpPr>
            <p:cNvPr id="12" name="右箭头 11"/>
            <p:cNvSpPr/>
            <p:nvPr/>
          </p:nvSpPr>
          <p:spPr>
            <a:xfrm>
              <a:off x="8008" y="8362"/>
              <a:ext cx="806" cy="270"/>
            </a:xfrm>
            <a:prstGeom prst="rightArrow">
              <a:avLst/>
            </a:prstGeom>
            <a:solidFill>
              <a:srgbClr val="56C0C1"/>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sp>
          <p:nvSpPr>
            <p:cNvPr id="18" name="文本框 17"/>
            <p:cNvSpPr txBox="1"/>
            <p:nvPr/>
          </p:nvSpPr>
          <p:spPr>
            <a:xfrm>
              <a:off x="9382" y="8207"/>
              <a:ext cx="7328" cy="580"/>
            </a:xfrm>
            <a:prstGeom prst="rect">
              <a:avLst/>
            </a:prstGeom>
            <a:noFill/>
          </p:spPr>
          <p:txBody>
            <a:bodyPr wrap="square" rtlCol="0">
              <a:spAutoFit/>
            </a:bodyPr>
            <a:p>
              <a:r>
                <a:rPr lang="zh-CN" altLang="en-US"/>
                <a:t>课程效果的评价是课程评价的一个</a:t>
              </a:r>
              <a:r>
                <a:rPr lang="zh-CN" altLang="en-US" b="1">
                  <a:solidFill>
                    <a:srgbClr val="FF0000"/>
                  </a:solidFill>
                </a:rPr>
                <a:t>重要功用</a:t>
              </a:r>
              <a:endParaRPr lang="zh-CN" altLang="en-US" b="1">
                <a:solidFill>
                  <a:srgbClr val="FF0000"/>
                </a:solidFill>
              </a:endParaRPr>
            </a:p>
          </p:txBody>
        </p:sp>
      </p:grpSp>
      <p:pic>
        <p:nvPicPr>
          <p:cNvPr id="21" name="图片 20"/>
          <p:cNvPicPr>
            <a:picLocks noChangeAspect="1"/>
          </p:cNvPicPr>
          <p:nvPr/>
        </p:nvPicPr>
        <p:blipFill>
          <a:blip r:embed="rId1"/>
          <a:stretch>
            <a:fillRect/>
          </a:stretch>
        </p:blipFill>
        <p:spPr>
          <a:xfrm rot="16200000" flipH="1">
            <a:off x="8792845" y="220980"/>
            <a:ext cx="2955925" cy="3100070"/>
          </a:xfrm>
          <a:prstGeom prst="rect">
            <a:avLst/>
          </a:prstGeom>
        </p:spPr>
      </p:pic>
      <p:sp>
        <p:nvSpPr>
          <p:cNvPr id="22" name="文本框 21"/>
          <p:cNvSpPr txBox="1"/>
          <p:nvPr/>
        </p:nvSpPr>
        <p:spPr>
          <a:xfrm>
            <a:off x="257175" y="483863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2800">
                <a:solidFill>
                  <a:schemeClr val="tx1">
                    <a:lumMod val="85000"/>
                    <a:lumOff val="15000"/>
                  </a:schemeClr>
                </a:solidFill>
                <a:sym typeface="+mn-ea"/>
              </a:rPr>
              <a:t>（三）幼儿园课程评价的标准和指标</a:t>
            </a:r>
            <a:endParaRPr lang="zh-CN" altLang="en-US" sz="2800">
              <a:solidFill>
                <a:schemeClr val="tx1">
                  <a:lumMod val="85000"/>
                  <a:lumOff val="15000"/>
                </a:schemeClr>
              </a:solidFill>
              <a:sym typeface="+mn-ea"/>
            </a:endParaRPr>
          </a:p>
        </p:txBody>
      </p:sp>
      <p:grpSp>
        <p:nvGrpSpPr>
          <p:cNvPr id="23" name="组合 22"/>
          <p:cNvGrpSpPr/>
          <p:nvPr/>
        </p:nvGrpSpPr>
        <p:grpSpPr>
          <a:xfrm>
            <a:off x="1374775" y="5621655"/>
            <a:ext cx="4178300" cy="587375"/>
            <a:chOff x="12205" y="8217"/>
            <a:chExt cx="6580" cy="925"/>
          </a:xfrm>
        </p:grpSpPr>
        <p:sp>
          <p:nvSpPr>
            <p:cNvPr id="24" name="矩形 23"/>
            <p:cNvSpPr/>
            <p:nvPr/>
          </p:nvSpPr>
          <p:spPr>
            <a:xfrm>
              <a:off x="12205" y="8404"/>
              <a:ext cx="2915" cy="7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课程评价的标准</a:t>
              </a:r>
              <a:endParaRPr lang="zh-CN" altLang="en-US"/>
            </a:p>
          </p:txBody>
        </p:sp>
        <p:sp>
          <p:nvSpPr>
            <p:cNvPr id="25" name="矩形 24"/>
            <p:cNvSpPr/>
            <p:nvPr/>
          </p:nvSpPr>
          <p:spPr>
            <a:xfrm>
              <a:off x="16815" y="8427"/>
              <a:ext cx="1970" cy="7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评价指标</a:t>
              </a:r>
              <a:endParaRPr lang="zh-CN" altLang="en-US"/>
            </a:p>
          </p:txBody>
        </p:sp>
        <p:sp>
          <p:nvSpPr>
            <p:cNvPr id="26" name="右箭头 25"/>
            <p:cNvSpPr/>
            <p:nvPr/>
          </p:nvSpPr>
          <p:spPr>
            <a:xfrm>
              <a:off x="15192" y="8648"/>
              <a:ext cx="1552" cy="272"/>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5316" y="8217"/>
              <a:ext cx="1304" cy="531"/>
            </a:xfrm>
            <a:prstGeom prst="rect">
              <a:avLst/>
            </a:prstGeom>
            <a:noFill/>
          </p:spPr>
          <p:txBody>
            <a:bodyPr wrap="square" rtlCol="0">
              <a:spAutoFit/>
            </a:bodyPr>
            <a:p>
              <a:r>
                <a:rPr lang="zh-CN" altLang="en-US" sz="1600"/>
                <a:t>具体化</a:t>
              </a:r>
              <a:endParaRPr lang="zh-CN" altLang="en-US" sz="16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blinds(vertical)">
                                      <p:cBhvr>
                                        <p:cTn id="7" dur="1000"/>
                                        <p:tgtEl>
                                          <p:spTgt spid="6"/>
                                        </p:tgtEl>
                                      </p:cBhvr>
                                    </p:animEffect>
                                  </p:childTnLst>
                                </p:cTn>
                              </p:par>
                              <p:par>
                                <p:cTn id="8" presetID="3" presetClass="entr" presetSubtype="5" fill="hold" grpId="0" nodeType="withEffect">
                                  <p:stCondLst>
                                    <p:cond delay="0"/>
                                  </p:stCondLst>
                                  <p:childTnLst>
                                    <p:set>
                                      <p:cBhvr>
                                        <p:cTn id="9" dur="1000" fill="hold">
                                          <p:stCondLst>
                                            <p:cond delay="0"/>
                                          </p:stCondLst>
                                        </p:cTn>
                                        <p:tgtEl>
                                          <p:spTgt spid="2"/>
                                        </p:tgtEl>
                                        <p:attrNameLst>
                                          <p:attrName>style.visibility</p:attrName>
                                        </p:attrNameLst>
                                      </p:cBhvr>
                                      <p:to>
                                        <p:strVal val="visible"/>
                                      </p:to>
                                    </p:set>
                                    <p:animEffect transition="in" filter="blinds(vertical)">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000" fill="hold">
                                          <p:stCondLst>
                                            <p:cond delay="0"/>
                                          </p:stCondLst>
                                        </p:cTn>
                                        <p:tgtEl>
                                          <p:spTgt spid="28"/>
                                        </p:tgtEl>
                                        <p:attrNameLst>
                                          <p:attrName>style.visibility</p:attrName>
                                        </p:attrNameLst>
                                      </p:cBhvr>
                                      <p:to>
                                        <p:strVal val="visible"/>
                                      </p:to>
                                    </p:set>
                                    <p:animEffect transition="in" filter="wipe(left)">
                                      <p:cBhvr>
                                        <p:cTn id="15" dur="10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5" fill="hold" grpId="0" nodeType="clickEffect">
                                  <p:stCondLst>
                                    <p:cond delay="0"/>
                                  </p:stCondLst>
                                  <p:childTnLst>
                                    <p:set>
                                      <p:cBhvr>
                                        <p:cTn id="19" dur="1000" fill="hold">
                                          <p:stCondLst>
                                            <p:cond delay="0"/>
                                          </p:stCondLst>
                                        </p:cTn>
                                        <p:tgtEl>
                                          <p:spTgt spid="10"/>
                                        </p:tgtEl>
                                        <p:attrNameLst>
                                          <p:attrName>style.visibility</p:attrName>
                                        </p:attrNameLst>
                                      </p:cBhvr>
                                      <p:to>
                                        <p:strVal val="visible"/>
                                      </p:to>
                                    </p:set>
                                    <p:animEffect transition="in" filter="blinds(vertical)">
                                      <p:cBhvr>
                                        <p:cTn id="20" dur="1000"/>
                                        <p:tgtEl>
                                          <p:spTgt spid="10"/>
                                        </p:tgtEl>
                                      </p:cBhvr>
                                    </p:animEffect>
                                  </p:childTnLst>
                                </p:cTn>
                              </p:par>
                              <p:par>
                                <p:cTn id="21" presetID="3" presetClass="entr" presetSubtype="5" fill="hold" grpId="0" nodeType="withEffect">
                                  <p:stCondLst>
                                    <p:cond delay="0"/>
                                  </p:stCondLst>
                                  <p:childTnLst>
                                    <p:set>
                                      <p:cBhvr>
                                        <p:cTn id="22" dur="1000" fill="hold">
                                          <p:stCondLst>
                                            <p:cond delay="0"/>
                                          </p:stCondLst>
                                        </p:cTn>
                                        <p:tgtEl>
                                          <p:spTgt spid="11"/>
                                        </p:tgtEl>
                                        <p:attrNameLst>
                                          <p:attrName>style.visibility</p:attrName>
                                        </p:attrNameLst>
                                      </p:cBhvr>
                                      <p:to>
                                        <p:strVal val="visible"/>
                                      </p:to>
                                    </p:set>
                                    <p:animEffect transition="in" filter="blinds(vertical)">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000" fill="hold">
                                          <p:stCondLst>
                                            <p:cond delay="0"/>
                                          </p:stCondLst>
                                        </p:cTn>
                                        <p:tgtEl>
                                          <p:spTgt spid="19"/>
                                        </p:tgtEl>
                                        <p:attrNameLst>
                                          <p:attrName>style.visibility</p:attrName>
                                        </p:attrNameLst>
                                      </p:cBhvr>
                                      <p:to>
                                        <p:strVal val="visible"/>
                                      </p:to>
                                    </p:set>
                                    <p:animEffect transition="in" filter="wipe(left)">
                                      <p:cBhvr>
                                        <p:cTn id="28" dur="10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000" fill="hold">
                                          <p:stCondLst>
                                            <p:cond delay="0"/>
                                          </p:stCondLst>
                                        </p:cTn>
                                        <p:tgtEl>
                                          <p:spTgt spid="20"/>
                                        </p:tgtEl>
                                        <p:attrNameLst>
                                          <p:attrName>style.visibility</p:attrName>
                                        </p:attrNameLst>
                                      </p:cBhvr>
                                      <p:to>
                                        <p:strVal val="visible"/>
                                      </p:to>
                                    </p:set>
                                    <p:animEffect transition="in" filter="wipe(left)">
                                      <p:cBhvr>
                                        <p:cTn id="33" dur="10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000" fill="hold">
                                          <p:stCondLst>
                                            <p:cond delay="0"/>
                                          </p:stCondLst>
                                        </p:cTn>
                                        <p:tgtEl>
                                          <p:spTgt spid="22"/>
                                        </p:tgtEl>
                                        <p:attrNameLst>
                                          <p:attrName>style.visibility</p:attrName>
                                        </p:attrNameLst>
                                      </p:cBhvr>
                                      <p:to>
                                        <p:strVal val="visible"/>
                                      </p:to>
                                    </p:set>
                                    <p:animEffect transition="in" filter="blinds(horizontal)">
                                      <p:cBhvr>
                                        <p:cTn id="38" dur="1000"/>
                                        <p:tgtEl>
                                          <p:spTgt spid="22"/>
                                        </p:tgtEl>
                                      </p:cBhvr>
                                    </p:animEffect>
                                  </p:childTnLst>
                                </p:cTn>
                              </p:par>
                              <p:par>
                                <p:cTn id="39" presetID="3" presetClass="entr" presetSubtype="10" fill="hold" nodeType="withEffect">
                                  <p:stCondLst>
                                    <p:cond delay="0"/>
                                  </p:stCondLst>
                                  <p:childTnLst>
                                    <p:set>
                                      <p:cBhvr>
                                        <p:cTn id="40" dur="1000" fill="hold">
                                          <p:stCondLst>
                                            <p:cond delay="0"/>
                                          </p:stCondLst>
                                        </p:cTn>
                                        <p:tgtEl>
                                          <p:spTgt spid="23"/>
                                        </p:tgtEl>
                                        <p:attrNameLst>
                                          <p:attrName>style.visibility</p:attrName>
                                        </p:attrNameLst>
                                      </p:cBhvr>
                                      <p:to>
                                        <p:strVal val="visible"/>
                                      </p:to>
                                    </p:set>
                                    <p:animEffect transition="in" filter="blinds(horizontal)">
                                      <p:cBhvr>
                                        <p:cTn id="4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0" grpId="0" animBg="1"/>
      <p:bldP spid="11" grpId="0"/>
      <p:bldP spid="2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4.3 </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幼儿园课程评价的价值取向</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（一）目标模式的概念</a:t>
            </a:r>
            <a:endParaRPr lang="zh-CN" altLang="en-US" sz="3200">
              <a:solidFill>
                <a:schemeClr val="tx1">
                  <a:lumMod val="85000"/>
                  <a:lumOff val="15000"/>
                </a:schemeClr>
              </a:solidFill>
            </a:endParaRPr>
          </a:p>
        </p:txBody>
      </p:sp>
      <p:sp>
        <p:nvSpPr>
          <p:cNvPr id="2" name="文本框 1"/>
          <p:cNvSpPr txBox="1"/>
          <p:nvPr/>
        </p:nvSpPr>
        <p:spPr>
          <a:xfrm>
            <a:off x="1141730" y="1093470"/>
            <a:ext cx="8239125" cy="1753235"/>
          </a:xfrm>
          <a:prstGeom prst="rect">
            <a:avLst/>
          </a:prstGeom>
          <a:noFill/>
        </p:spPr>
        <p:txBody>
          <a:bodyPr wrap="square" rtlCol="0">
            <a:spAutoFit/>
          </a:bodyPr>
          <a:p>
            <a:pPr indent="457200" fontAlgn="auto"/>
            <a:r>
              <a:rPr lang="en-US" altLang="zh-CN"/>
              <a:t>1.</a:t>
            </a:r>
            <a:r>
              <a:rPr lang="zh-CN" altLang="en-US" b="1"/>
              <a:t>泰勒原理</a:t>
            </a:r>
            <a:endParaRPr lang="zh-CN" altLang="en-US"/>
          </a:p>
          <a:p>
            <a:pPr indent="457200" fontAlgn="auto"/>
            <a:r>
              <a:rPr lang="zh-CN" altLang="en-US" b="1"/>
              <a:t>人物</a:t>
            </a:r>
            <a:r>
              <a:rPr lang="zh-CN" altLang="en-US"/>
              <a:t>：泰勒</a:t>
            </a:r>
            <a:endParaRPr lang="zh-CN" altLang="en-US"/>
          </a:p>
          <a:p>
            <a:pPr indent="457200" fontAlgn="auto"/>
            <a:r>
              <a:rPr lang="zh-CN" altLang="en-US" b="1"/>
              <a:t>地位</a:t>
            </a:r>
            <a:r>
              <a:rPr lang="zh-CN" altLang="en-US"/>
              <a:t>：课程理论之父、教育评价之父、行为目标之父</a:t>
            </a:r>
            <a:endParaRPr lang="zh-CN" altLang="en-US"/>
          </a:p>
          <a:p>
            <a:pPr indent="457200" fontAlgn="auto"/>
            <a:r>
              <a:rPr lang="zh-CN" altLang="en-US" b="1"/>
              <a:t>著作</a:t>
            </a:r>
            <a:r>
              <a:rPr lang="zh-CN" altLang="en-US"/>
              <a:t>：《课程与教学的基本原理》（1949年）</a:t>
            </a:r>
            <a:r>
              <a:rPr lang="en-US" altLang="zh-CN"/>
              <a:t>——</a:t>
            </a:r>
            <a:r>
              <a:rPr lang="zh-CN" altLang="en-US"/>
              <a:t>现代课程理论的奠基石</a:t>
            </a:r>
            <a:endParaRPr lang="zh-CN" altLang="en-US"/>
          </a:p>
          <a:p>
            <a:endParaRPr lang="zh-CN" altLang="en-US"/>
          </a:p>
          <a:p>
            <a:endParaRPr lang="zh-CN" altLang="en-US"/>
          </a:p>
        </p:txBody>
      </p:sp>
      <p:graphicFrame>
        <p:nvGraphicFramePr>
          <p:cNvPr id="3" name="表格 2"/>
          <p:cNvGraphicFramePr/>
          <p:nvPr>
            <p:custDataLst>
              <p:tags r:id="rId1"/>
            </p:custDataLst>
          </p:nvPr>
        </p:nvGraphicFramePr>
        <p:xfrm>
          <a:off x="1700530" y="2572385"/>
          <a:ext cx="8533130" cy="1926590"/>
        </p:xfrm>
        <a:graphic>
          <a:graphicData uri="http://schemas.openxmlformats.org/drawingml/2006/table">
            <a:tbl>
              <a:tblPr firstRow="1" bandRow="1">
                <a:tableStyleId>{5C22544A-7EE6-4342-B048-85BDC9FD1C3A}</a:tableStyleId>
              </a:tblPr>
              <a:tblGrid>
                <a:gridCol w="4662170"/>
                <a:gridCol w="3870960"/>
              </a:tblGrid>
              <a:tr h="381000">
                <a:tc>
                  <a:txBody>
                    <a:bodyPr/>
                    <a:p>
                      <a:pPr algn="ctr">
                        <a:buNone/>
                      </a:pPr>
                      <a:r>
                        <a:rPr lang="zh-CN" altLang="en-US"/>
                        <a:t>问题</a:t>
                      </a:r>
                      <a:endParaRPr lang="zh-CN" altLang="en-US"/>
                    </a:p>
                  </a:txBody>
                  <a:tcPr>
                    <a:solidFill>
                      <a:srgbClr val="56C0C1"/>
                    </a:solidFill>
                  </a:tcPr>
                </a:tc>
                <a:tc>
                  <a:txBody>
                    <a:bodyPr/>
                    <a:p>
                      <a:pPr algn="ctr">
                        <a:buNone/>
                      </a:pPr>
                      <a:r>
                        <a:rPr lang="zh-CN" altLang="en-US"/>
                        <a:t>步骤</a:t>
                      </a:r>
                      <a:endParaRPr lang="zh-CN" altLang="en-US"/>
                    </a:p>
                  </a:txBody>
                  <a:tcPr>
                    <a:solidFill>
                      <a:srgbClr val="56C0C1"/>
                    </a:solidFill>
                  </a:tcPr>
                </a:tc>
              </a:tr>
              <a:tr h="381000">
                <a:tc>
                  <a:txBody>
                    <a:bodyPr/>
                    <a:p>
                      <a:pPr algn="ctr">
                        <a:buNone/>
                      </a:pPr>
                      <a:r>
                        <a:rPr lang="en-US" altLang="zh-CN"/>
                        <a:t>1.</a:t>
                      </a:r>
                      <a:r>
                        <a:rPr lang="zh-CN" altLang="en-US"/>
                        <a:t>学校应该达到哪些教育目标？</a:t>
                      </a:r>
                      <a:endParaRPr lang="zh-CN" altLang="en-US"/>
                    </a:p>
                  </a:txBody>
                  <a:tcPr>
                    <a:solidFill>
                      <a:srgbClr val="56C0C1">
                        <a:alpha val="20000"/>
                      </a:srgbClr>
                    </a:solidFill>
                  </a:tcPr>
                </a:tc>
                <a:tc>
                  <a:txBody>
                    <a:bodyPr/>
                    <a:p>
                      <a:pPr algn="ctr">
                        <a:buNone/>
                      </a:pPr>
                      <a:r>
                        <a:rPr lang="zh-CN" altLang="en-US"/>
                        <a:t>确定目标</a:t>
                      </a:r>
                      <a:endParaRPr lang="zh-CN" altLang="en-US"/>
                    </a:p>
                  </a:txBody>
                  <a:tcPr>
                    <a:solidFill>
                      <a:srgbClr val="56C0C1">
                        <a:alpha val="20000"/>
                      </a:srgbClr>
                    </a:solidFill>
                  </a:tcPr>
                </a:tc>
              </a:tr>
              <a:tr h="381000">
                <a:tc>
                  <a:txBody>
                    <a:bodyPr/>
                    <a:p>
                      <a:pPr algn="ctr">
                        <a:buNone/>
                      </a:pPr>
                      <a:r>
                        <a:rPr lang="en-US" altLang="zh-CN"/>
                        <a:t>2.</a:t>
                      </a:r>
                      <a:r>
                        <a:rPr lang="zh-CN" altLang="en-US"/>
                        <a:t>提供哪些教育经验才能实现这些目标？</a:t>
                      </a:r>
                      <a:endParaRPr lang="zh-CN" altLang="en-US"/>
                    </a:p>
                  </a:txBody>
                  <a:tcPr>
                    <a:solidFill>
                      <a:srgbClr val="56C0C1">
                        <a:alpha val="10196"/>
                      </a:srgbClr>
                    </a:solidFill>
                  </a:tcPr>
                </a:tc>
                <a:tc>
                  <a:txBody>
                    <a:bodyPr/>
                    <a:p>
                      <a:pPr algn="ctr">
                        <a:buNone/>
                      </a:pPr>
                      <a:r>
                        <a:rPr lang="zh-CN" altLang="en-US"/>
                        <a:t>选择经验</a:t>
                      </a:r>
                      <a:endParaRPr lang="zh-CN" altLang="en-US"/>
                    </a:p>
                  </a:txBody>
                  <a:tcPr>
                    <a:solidFill>
                      <a:srgbClr val="56C0C1">
                        <a:alpha val="10196"/>
                      </a:srgbClr>
                    </a:solidFill>
                  </a:tcPr>
                </a:tc>
              </a:tr>
              <a:tr h="402590">
                <a:tc>
                  <a:txBody>
                    <a:bodyPr/>
                    <a:p>
                      <a:pPr algn="ctr">
                        <a:buNone/>
                      </a:pPr>
                      <a:r>
                        <a:rPr lang="en-US" altLang="zh-CN"/>
                        <a:t>3.</a:t>
                      </a:r>
                      <a:r>
                        <a:rPr lang="zh-CN" altLang="en-US"/>
                        <a:t>怎样才能有效地组织这些教育经验？</a:t>
                      </a:r>
                      <a:endParaRPr lang="zh-CN" altLang="en-US"/>
                    </a:p>
                  </a:txBody>
                  <a:tcPr>
                    <a:solidFill>
                      <a:srgbClr val="56C0C1">
                        <a:alpha val="20000"/>
                      </a:srgbClr>
                    </a:solidFill>
                  </a:tcPr>
                </a:tc>
                <a:tc>
                  <a:txBody>
                    <a:bodyPr/>
                    <a:p>
                      <a:pPr algn="ctr">
                        <a:buNone/>
                      </a:pPr>
                      <a:r>
                        <a:rPr lang="zh-CN" altLang="en-US"/>
                        <a:t>组织经验</a:t>
                      </a:r>
                      <a:endParaRPr lang="zh-CN" altLang="en-US"/>
                    </a:p>
                  </a:txBody>
                  <a:tcPr>
                    <a:solidFill>
                      <a:srgbClr val="56C0C1">
                        <a:alpha val="20000"/>
                      </a:srgbClr>
                    </a:solidFill>
                  </a:tcPr>
                </a:tc>
              </a:tr>
              <a:tr h="381000">
                <a:tc>
                  <a:txBody>
                    <a:bodyPr/>
                    <a:p>
                      <a:pPr algn="ctr">
                        <a:buClrTx/>
                        <a:buSzTx/>
                        <a:buFontTx/>
                        <a:buNone/>
                      </a:pPr>
                      <a:r>
                        <a:rPr lang="en-US" altLang="zh-CN"/>
                        <a:t>4.</a:t>
                      </a:r>
                      <a:r>
                        <a:rPr lang="zh-CN" altLang="en-US"/>
                        <a:t>我们怎样才能确定这些目标正在得到实现？</a:t>
                      </a:r>
                      <a:endParaRPr lang="zh-CN" altLang="en-US"/>
                    </a:p>
                  </a:txBody>
                  <a:tcPr>
                    <a:solidFill>
                      <a:srgbClr val="56C0C1">
                        <a:alpha val="10196"/>
                      </a:srgbClr>
                    </a:solidFill>
                  </a:tcPr>
                </a:tc>
                <a:tc>
                  <a:txBody>
                    <a:bodyPr/>
                    <a:p>
                      <a:pPr algn="ctr">
                        <a:buClrTx/>
                        <a:buSzTx/>
                        <a:buFontTx/>
                        <a:buNone/>
                      </a:pPr>
                      <a:r>
                        <a:rPr lang="zh-CN" altLang="en-US"/>
                        <a:t>评价结果</a:t>
                      </a:r>
                      <a:endParaRPr lang="zh-CN" altLang="en-US"/>
                    </a:p>
                  </a:txBody>
                  <a:tcPr>
                    <a:solidFill>
                      <a:srgbClr val="56C0C1">
                        <a:alpha val="10196"/>
                      </a:srgbClr>
                    </a:solidFill>
                  </a:tcPr>
                </a:tc>
              </a:tr>
            </a:tbl>
          </a:graphicData>
        </a:graphic>
      </p:graphicFrame>
      <p:grpSp>
        <p:nvGrpSpPr>
          <p:cNvPr id="17" name="组合 16"/>
          <p:cNvGrpSpPr/>
          <p:nvPr/>
        </p:nvGrpSpPr>
        <p:grpSpPr>
          <a:xfrm>
            <a:off x="1601470" y="4797425"/>
            <a:ext cx="8729980" cy="1434465"/>
            <a:chOff x="2522" y="7555"/>
            <a:chExt cx="13748" cy="2259"/>
          </a:xfrm>
        </p:grpSpPr>
        <p:sp>
          <p:nvSpPr>
            <p:cNvPr id="13" name="文本框 12"/>
            <p:cNvSpPr txBox="1"/>
            <p:nvPr/>
          </p:nvSpPr>
          <p:spPr>
            <a:xfrm>
              <a:off x="7724" y="9284"/>
              <a:ext cx="4551" cy="531"/>
            </a:xfrm>
            <a:prstGeom prst="rect">
              <a:avLst/>
            </a:prstGeom>
            <a:noFill/>
          </p:spPr>
          <p:txBody>
            <a:bodyPr wrap="square" rtlCol="0">
              <a:spAutoFit/>
            </a:bodyPr>
            <a:p>
              <a:r>
                <a:rPr lang="zh-CN" altLang="en-US" sz="1600"/>
                <a:t>图</a:t>
              </a:r>
              <a:r>
                <a:rPr lang="en-US" altLang="zh-CN" sz="1600"/>
                <a:t>1 </a:t>
              </a:r>
              <a:r>
                <a:rPr lang="zh-CN" altLang="en-US" sz="1600"/>
                <a:t>泰勒目标编制模式</a:t>
              </a:r>
              <a:endParaRPr lang="zh-CN" altLang="en-US" sz="1600"/>
            </a:p>
          </p:txBody>
        </p:sp>
        <p:pic>
          <p:nvPicPr>
            <p:cNvPr id="16" name="图片 15"/>
            <p:cNvPicPr>
              <a:picLocks noChangeAspect="1"/>
            </p:cNvPicPr>
            <p:nvPr/>
          </p:nvPicPr>
          <p:blipFill>
            <a:blip r:embed="rId2"/>
            <a:stretch>
              <a:fillRect/>
            </a:stretch>
          </p:blipFill>
          <p:spPr>
            <a:xfrm>
              <a:off x="2522" y="7555"/>
              <a:ext cx="13749" cy="172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500"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（一）目标取向的评价</a:t>
            </a:r>
            <a:endParaRPr lang="zh-CN" altLang="en-US" sz="3200">
              <a:solidFill>
                <a:schemeClr val="tx1">
                  <a:lumMod val="85000"/>
                  <a:lumOff val="15000"/>
                </a:schemeClr>
              </a:solidFill>
              <a:sym typeface="+mn-ea"/>
            </a:endParaRPr>
          </a:p>
        </p:txBody>
      </p:sp>
      <p:pic>
        <p:nvPicPr>
          <p:cNvPr id="36" name="图片 35"/>
          <p:cNvPicPr>
            <a:picLocks noChangeAspect="1"/>
          </p:cNvPicPr>
          <p:nvPr/>
        </p:nvPicPr>
        <p:blipFill>
          <a:blip r:embed="rId1"/>
          <a:stretch>
            <a:fillRect/>
          </a:stretch>
        </p:blipFill>
        <p:spPr>
          <a:xfrm>
            <a:off x="257810" y="4210050"/>
            <a:ext cx="2221865" cy="2330450"/>
          </a:xfrm>
          <a:prstGeom prst="rect">
            <a:avLst/>
          </a:prstGeom>
        </p:spPr>
      </p:pic>
      <p:grpSp>
        <p:nvGrpSpPr>
          <p:cNvPr id="18" name="组合 17"/>
          <p:cNvGrpSpPr/>
          <p:nvPr/>
        </p:nvGrpSpPr>
        <p:grpSpPr>
          <a:xfrm>
            <a:off x="918440" y="1167446"/>
            <a:ext cx="10574884" cy="4666083"/>
            <a:chOff x="394" y="1937"/>
            <a:chExt cx="16654" cy="6954"/>
          </a:xfrm>
        </p:grpSpPr>
        <p:grpSp>
          <p:nvGrpSpPr>
            <p:cNvPr id="16" name="组合 15"/>
            <p:cNvGrpSpPr/>
            <p:nvPr/>
          </p:nvGrpSpPr>
          <p:grpSpPr>
            <a:xfrm>
              <a:off x="394" y="1937"/>
              <a:ext cx="16654" cy="6954"/>
              <a:chOff x="422" y="1851"/>
              <a:chExt cx="15735" cy="6954"/>
            </a:xfrm>
          </p:grpSpPr>
          <p:sp>
            <p:nvSpPr>
              <p:cNvPr id="7" name="文本框 6"/>
              <p:cNvSpPr txBox="1"/>
              <p:nvPr/>
            </p:nvSpPr>
            <p:spPr>
              <a:xfrm>
                <a:off x="6563" y="6117"/>
                <a:ext cx="3935" cy="686"/>
              </a:xfrm>
              <a:prstGeom prst="rect">
                <a:avLst/>
              </a:prstGeom>
              <a:noFill/>
            </p:spPr>
            <p:txBody>
              <a:bodyPr wrap="square" rtlCol="0">
                <a:spAutoFit/>
              </a:bodyPr>
              <a:p>
                <a:r>
                  <a:rPr lang="zh-CN" altLang="en-US" sz="2400"/>
                  <a:t>优点：简单易行</a:t>
                </a:r>
                <a:endParaRPr lang="zh-CN" altLang="en-US" sz="2400"/>
              </a:p>
            </p:txBody>
          </p:sp>
          <p:grpSp>
            <p:nvGrpSpPr>
              <p:cNvPr id="15" name="组合 14"/>
              <p:cNvGrpSpPr/>
              <p:nvPr/>
            </p:nvGrpSpPr>
            <p:grpSpPr>
              <a:xfrm>
                <a:off x="422" y="1851"/>
                <a:ext cx="15735" cy="6954"/>
                <a:chOff x="494" y="1324"/>
                <a:chExt cx="15735" cy="6954"/>
              </a:xfrm>
            </p:grpSpPr>
            <p:sp>
              <p:nvSpPr>
                <p:cNvPr id="12" name="文本框 11"/>
                <p:cNvSpPr txBox="1"/>
                <p:nvPr/>
              </p:nvSpPr>
              <p:spPr>
                <a:xfrm>
                  <a:off x="494" y="3669"/>
                  <a:ext cx="3526" cy="686"/>
                </a:xfrm>
                <a:prstGeom prst="rect">
                  <a:avLst/>
                </a:prstGeom>
                <a:noFill/>
              </p:spPr>
              <p:txBody>
                <a:bodyPr wrap="square" rtlCol="0">
                  <a:spAutoFit/>
                </a:bodyPr>
                <a:p>
                  <a:r>
                    <a:rPr lang="zh-CN" altLang="en-US" sz="2400" b="1"/>
                    <a:t>目标取向的评价</a:t>
                  </a:r>
                  <a:r>
                    <a:rPr lang="zh-CN" altLang="en-US" sz="2400"/>
                    <a:t> </a:t>
                  </a:r>
                  <a:endParaRPr lang="zh-CN" altLang="en-US" sz="2400"/>
                </a:p>
              </p:txBody>
            </p:sp>
            <p:sp>
              <p:nvSpPr>
                <p:cNvPr id="13" name="左大括号 12"/>
                <p:cNvSpPr/>
                <p:nvPr/>
              </p:nvSpPr>
              <p:spPr>
                <a:xfrm>
                  <a:off x="3927" y="1702"/>
                  <a:ext cx="663" cy="4574"/>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2" name="文本框 1"/>
                <p:cNvSpPr txBox="1"/>
                <p:nvPr/>
              </p:nvSpPr>
              <p:spPr>
                <a:xfrm>
                  <a:off x="4707" y="1324"/>
                  <a:ext cx="9859" cy="1237"/>
                </a:xfrm>
                <a:prstGeom prst="rect">
                  <a:avLst/>
                </a:prstGeom>
                <a:noFill/>
              </p:spPr>
              <p:txBody>
                <a:bodyPr wrap="square" rtlCol="0">
                  <a:spAutoFit/>
                </a:bodyPr>
                <a:p>
                  <a:r>
                    <a:rPr lang="zh-CN" altLang="en-US" sz="2400" b="1"/>
                    <a:t>含义</a:t>
                  </a:r>
                  <a:r>
                    <a:rPr lang="zh-CN" altLang="en-US" sz="2400"/>
                    <a:t>：把幼儿园课程评价视为课程计划或方案与预定课程目标相对照的过程。</a:t>
                  </a:r>
                  <a:endParaRPr lang="zh-CN" altLang="en-US" sz="2400"/>
                </a:p>
              </p:txBody>
            </p:sp>
            <p:sp>
              <p:nvSpPr>
                <p:cNvPr id="5" name="文本框 4"/>
                <p:cNvSpPr txBox="1"/>
                <p:nvPr/>
              </p:nvSpPr>
              <p:spPr>
                <a:xfrm>
                  <a:off x="4742" y="6012"/>
                  <a:ext cx="1215" cy="686"/>
                </a:xfrm>
                <a:prstGeom prst="rect">
                  <a:avLst/>
                </a:prstGeom>
                <a:noFill/>
              </p:spPr>
              <p:txBody>
                <a:bodyPr wrap="square" rtlCol="0">
                  <a:spAutoFit/>
                </a:bodyPr>
                <a:p>
                  <a:r>
                    <a:rPr lang="zh-CN" altLang="en-US" sz="2400" b="1"/>
                    <a:t>评价</a:t>
                  </a:r>
                  <a:endParaRPr lang="zh-CN" altLang="en-US" sz="2400" b="1"/>
                </a:p>
              </p:txBody>
            </p:sp>
            <p:sp>
              <p:nvSpPr>
                <p:cNvPr id="4" name="文本框 3"/>
                <p:cNvSpPr txBox="1"/>
                <p:nvPr/>
              </p:nvSpPr>
              <p:spPr>
                <a:xfrm>
                  <a:off x="4707" y="3669"/>
                  <a:ext cx="6733" cy="686"/>
                </a:xfrm>
                <a:prstGeom prst="rect">
                  <a:avLst/>
                </a:prstGeom>
                <a:noFill/>
              </p:spPr>
              <p:txBody>
                <a:bodyPr wrap="square" rtlCol="0">
                  <a:spAutoFit/>
                </a:bodyPr>
                <a:p>
                  <a:r>
                    <a:rPr lang="zh-CN" altLang="en-US" sz="2400" b="1"/>
                    <a:t>类型</a:t>
                  </a:r>
                  <a:r>
                    <a:rPr lang="zh-CN" altLang="en-US" sz="2400"/>
                    <a:t>：量化评价、总结性评价</a:t>
                  </a:r>
                  <a:endParaRPr lang="zh-CN" altLang="en-US" sz="2400"/>
                </a:p>
              </p:txBody>
            </p:sp>
            <p:sp>
              <p:nvSpPr>
                <p:cNvPr id="3" name="左大括号 2"/>
                <p:cNvSpPr/>
                <p:nvPr/>
              </p:nvSpPr>
              <p:spPr>
                <a:xfrm>
                  <a:off x="6267" y="5858"/>
                  <a:ext cx="241" cy="99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p>
              </p:txBody>
            </p:sp>
            <p:sp>
              <p:nvSpPr>
                <p:cNvPr id="9" name="文本框 8"/>
                <p:cNvSpPr txBox="1"/>
                <p:nvPr/>
              </p:nvSpPr>
              <p:spPr>
                <a:xfrm>
                  <a:off x="6636" y="6491"/>
                  <a:ext cx="9593" cy="1787"/>
                </a:xfrm>
                <a:prstGeom prst="rect">
                  <a:avLst/>
                </a:prstGeom>
                <a:noFill/>
              </p:spPr>
              <p:txBody>
                <a:bodyPr wrap="square" rtlCol="0">
                  <a:spAutoFit/>
                </a:bodyPr>
                <a:p>
                  <a:r>
                    <a:rPr lang="zh-CN" altLang="en-US" sz="2400"/>
                    <a:t>缺点：</a:t>
                  </a:r>
                  <a:r>
                    <a:rPr sz="2400" b="1">
                      <a:solidFill>
                        <a:srgbClr val="FF0000"/>
                      </a:solidFill>
                      <a:sym typeface="+mn-ea"/>
                    </a:rPr>
                    <a:t>忽视</a:t>
                  </a:r>
                  <a:r>
                    <a:rPr sz="2400">
                      <a:sym typeface="+mn-ea"/>
                    </a:rPr>
                    <a:t>了人的</a:t>
                  </a:r>
                  <a:r>
                    <a:rPr sz="2400" b="1">
                      <a:solidFill>
                        <a:srgbClr val="FF0000"/>
                      </a:solidFill>
                      <a:sym typeface="+mn-ea"/>
                    </a:rPr>
                    <a:t>主体性</a:t>
                  </a:r>
                  <a:r>
                    <a:rPr lang="zh-CN" sz="2400">
                      <a:sym typeface="+mn-ea"/>
                    </a:rPr>
                    <a:t>、</a:t>
                  </a:r>
                  <a:r>
                    <a:rPr sz="2400">
                      <a:sym typeface="+mn-ea"/>
                    </a:rPr>
                    <a:t>被评价者的主体性、创造性以及体现高级心理活动的过程性</a:t>
                  </a:r>
                  <a:r>
                    <a:rPr lang="zh-CN" sz="2400">
                      <a:sym typeface="+mn-ea"/>
                    </a:rPr>
                    <a:t>；</a:t>
                  </a:r>
                  <a:r>
                    <a:rPr sz="2400" b="1">
                      <a:solidFill>
                        <a:srgbClr val="FF0000"/>
                      </a:solidFill>
                      <a:sym typeface="+mn-ea"/>
                    </a:rPr>
                    <a:t>不可预测性</a:t>
                  </a:r>
                  <a:r>
                    <a:rPr sz="2400">
                      <a:solidFill>
                        <a:schemeClr val="tx1"/>
                      </a:solidFill>
                      <a:sym typeface="+mn-ea"/>
                    </a:rPr>
                    <a:t>。</a:t>
                  </a:r>
                  <a:endParaRPr lang="zh-CN" altLang="en-US" sz="2400">
                    <a:solidFill>
                      <a:schemeClr val="tx1"/>
                    </a:solidFill>
                    <a:sym typeface="+mn-ea"/>
                  </a:endParaRPr>
                </a:p>
              </p:txBody>
            </p:sp>
            <p:sp>
              <p:nvSpPr>
                <p:cNvPr id="11" name="文本框 10"/>
                <p:cNvSpPr txBox="1"/>
                <p:nvPr/>
              </p:nvSpPr>
              <p:spPr>
                <a:xfrm>
                  <a:off x="4707" y="2769"/>
                  <a:ext cx="5040" cy="686"/>
                </a:xfrm>
                <a:prstGeom prst="rect">
                  <a:avLst/>
                </a:prstGeom>
                <a:noFill/>
              </p:spPr>
              <p:txBody>
                <a:bodyPr wrap="square" rtlCol="0">
                  <a:spAutoFit/>
                </a:bodyPr>
                <a:p>
                  <a:r>
                    <a:rPr lang="zh-CN" altLang="en-US" sz="2400" b="1"/>
                    <a:t>标准</a:t>
                  </a:r>
                  <a:r>
                    <a:rPr lang="zh-CN" altLang="en-US" sz="2400"/>
                    <a:t>：预定的课程目标</a:t>
                  </a:r>
                  <a:endParaRPr lang="zh-CN" altLang="en-US" sz="2400"/>
                </a:p>
              </p:txBody>
            </p:sp>
          </p:grpSp>
        </p:grpSp>
        <p:sp>
          <p:nvSpPr>
            <p:cNvPr id="17" name="文本框 16"/>
            <p:cNvSpPr txBox="1"/>
            <p:nvPr/>
          </p:nvSpPr>
          <p:spPr>
            <a:xfrm>
              <a:off x="4890" y="5253"/>
              <a:ext cx="5297" cy="686"/>
            </a:xfrm>
            <a:prstGeom prst="rect">
              <a:avLst/>
            </a:prstGeom>
            <a:noFill/>
          </p:spPr>
          <p:txBody>
            <a:bodyPr wrap="square" rtlCol="0">
              <a:spAutoFit/>
            </a:bodyPr>
            <a:p>
              <a:r>
                <a:rPr lang="zh-CN" altLang="en-US" sz="2400" b="1"/>
                <a:t>特点</a:t>
              </a:r>
              <a:r>
                <a:rPr lang="zh-CN" altLang="en-US" sz="2400"/>
                <a:t>：客观性、科学性</a:t>
              </a:r>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（二）过程取向的评价</a:t>
            </a:r>
            <a:endParaRPr lang="zh-CN" altLang="en-US" sz="3200">
              <a:solidFill>
                <a:schemeClr val="tx1">
                  <a:lumMod val="85000"/>
                  <a:lumOff val="15000"/>
                </a:schemeClr>
              </a:solidFill>
              <a:sym typeface="+mn-ea"/>
            </a:endParaRPr>
          </a:p>
        </p:txBody>
      </p:sp>
      <p:grpSp>
        <p:nvGrpSpPr>
          <p:cNvPr id="16" name="组合 15"/>
          <p:cNvGrpSpPr/>
          <p:nvPr/>
        </p:nvGrpSpPr>
        <p:grpSpPr>
          <a:xfrm rot="0">
            <a:off x="1263065" y="1048385"/>
            <a:ext cx="10020216" cy="2920767"/>
            <a:chOff x="989" y="1851"/>
            <a:chExt cx="14910" cy="4353"/>
          </a:xfrm>
        </p:grpSpPr>
        <p:sp>
          <p:nvSpPr>
            <p:cNvPr id="7" name="文本框 6"/>
            <p:cNvSpPr txBox="1"/>
            <p:nvPr/>
          </p:nvSpPr>
          <p:spPr>
            <a:xfrm>
              <a:off x="6306" y="4312"/>
              <a:ext cx="9451" cy="594"/>
            </a:xfrm>
            <a:prstGeom prst="rect">
              <a:avLst/>
            </a:prstGeom>
            <a:noFill/>
          </p:spPr>
          <p:txBody>
            <a:bodyPr wrap="square" rtlCol="0">
              <a:spAutoFit/>
            </a:bodyPr>
            <a:p>
              <a:r>
                <a:rPr lang="zh-CN" altLang="en-US" sz="2000"/>
                <a:t>优点：对人的主体性、创造性给予一定的尊重</a:t>
              </a:r>
              <a:endParaRPr lang="zh-CN" altLang="en-US" sz="2000"/>
            </a:p>
          </p:txBody>
        </p:sp>
        <p:grpSp>
          <p:nvGrpSpPr>
            <p:cNvPr id="15" name="组合 14"/>
            <p:cNvGrpSpPr/>
            <p:nvPr/>
          </p:nvGrpSpPr>
          <p:grpSpPr>
            <a:xfrm>
              <a:off x="989" y="1851"/>
              <a:ext cx="14910" cy="4353"/>
              <a:chOff x="1061" y="1324"/>
              <a:chExt cx="14910" cy="4353"/>
            </a:xfrm>
          </p:grpSpPr>
          <p:sp>
            <p:nvSpPr>
              <p:cNvPr id="12" name="文本框 11"/>
              <p:cNvSpPr txBox="1"/>
              <p:nvPr/>
            </p:nvSpPr>
            <p:spPr>
              <a:xfrm>
                <a:off x="1061" y="2855"/>
                <a:ext cx="2971" cy="594"/>
              </a:xfrm>
              <a:prstGeom prst="rect">
                <a:avLst/>
              </a:prstGeom>
              <a:noFill/>
            </p:spPr>
            <p:txBody>
              <a:bodyPr wrap="square" rtlCol="0">
                <a:spAutoFit/>
              </a:bodyPr>
              <a:p>
                <a:r>
                  <a:rPr lang="zh-CN" altLang="en-US" sz="2000" b="1"/>
                  <a:t>过程取向的评价</a:t>
                </a:r>
                <a:r>
                  <a:rPr lang="zh-CN" altLang="en-US" sz="2000"/>
                  <a:t> </a:t>
                </a:r>
                <a:endParaRPr lang="zh-CN" altLang="en-US" sz="2000"/>
              </a:p>
            </p:txBody>
          </p:sp>
          <p:sp>
            <p:nvSpPr>
              <p:cNvPr id="13" name="左大括号 12"/>
              <p:cNvSpPr/>
              <p:nvPr/>
            </p:nvSpPr>
            <p:spPr>
              <a:xfrm>
                <a:off x="4224" y="1513"/>
                <a:ext cx="483" cy="3111"/>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2" name="文本框 1"/>
              <p:cNvSpPr txBox="1"/>
              <p:nvPr/>
            </p:nvSpPr>
            <p:spPr>
              <a:xfrm>
                <a:off x="4707" y="1324"/>
                <a:ext cx="9859" cy="1053"/>
              </a:xfrm>
              <a:prstGeom prst="rect">
                <a:avLst/>
              </a:prstGeom>
              <a:noFill/>
            </p:spPr>
            <p:txBody>
              <a:bodyPr wrap="square" rtlCol="0">
                <a:spAutoFit/>
              </a:bodyPr>
              <a:p>
                <a:r>
                  <a:rPr lang="zh-CN" altLang="en-US" sz="2000"/>
                  <a:t>强调多元性</a:t>
                </a:r>
                <a:endParaRPr lang="zh-CN" altLang="en-US" sz="2000"/>
              </a:p>
              <a:p>
                <a:r>
                  <a:rPr lang="zh-CN" altLang="en-US" sz="2000"/>
                  <a:t>强调教师与幼儿是课程评价的主体</a:t>
                </a:r>
                <a:endParaRPr lang="zh-CN" altLang="en-US" sz="2000"/>
              </a:p>
            </p:txBody>
          </p:sp>
          <p:sp>
            <p:nvSpPr>
              <p:cNvPr id="5" name="文本框 4"/>
              <p:cNvSpPr txBox="1"/>
              <p:nvPr/>
            </p:nvSpPr>
            <p:spPr>
              <a:xfrm>
                <a:off x="4707" y="4235"/>
                <a:ext cx="1215" cy="594"/>
              </a:xfrm>
              <a:prstGeom prst="rect">
                <a:avLst/>
              </a:prstGeom>
              <a:noFill/>
            </p:spPr>
            <p:txBody>
              <a:bodyPr wrap="square" rtlCol="0">
                <a:spAutoFit/>
              </a:bodyPr>
              <a:p>
                <a:r>
                  <a:rPr lang="zh-CN" altLang="en-US" sz="2000" b="1"/>
                  <a:t>评价</a:t>
                </a:r>
                <a:endParaRPr lang="zh-CN" altLang="en-US" sz="2000" b="1"/>
              </a:p>
            </p:txBody>
          </p:sp>
          <p:sp>
            <p:nvSpPr>
              <p:cNvPr id="4" name="文本框 3"/>
              <p:cNvSpPr txBox="1"/>
              <p:nvPr/>
            </p:nvSpPr>
            <p:spPr>
              <a:xfrm>
                <a:off x="4707" y="2855"/>
                <a:ext cx="8737" cy="594"/>
              </a:xfrm>
              <a:prstGeom prst="rect">
                <a:avLst/>
              </a:prstGeom>
              <a:noFill/>
            </p:spPr>
            <p:txBody>
              <a:bodyPr wrap="square" rtlCol="0">
                <a:spAutoFit/>
              </a:bodyPr>
              <a:p>
                <a:r>
                  <a:rPr lang="zh-CN" altLang="en-US" sz="2000" b="1"/>
                  <a:t>类型</a:t>
                </a:r>
                <a:r>
                  <a:rPr lang="zh-CN" altLang="en-US" sz="2000"/>
                  <a:t>：量化评价、质化评价、形成性评价</a:t>
                </a:r>
                <a:endParaRPr lang="zh-CN" altLang="en-US" sz="2000"/>
              </a:p>
            </p:txBody>
          </p:sp>
          <p:sp>
            <p:nvSpPr>
              <p:cNvPr id="3" name="左大括号 2"/>
              <p:cNvSpPr/>
              <p:nvPr/>
            </p:nvSpPr>
            <p:spPr>
              <a:xfrm>
                <a:off x="5923" y="4035"/>
                <a:ext cx="241" cy="99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9" name="文本框 8"/>
              <p:cNvSpPr txBox="1"/>
              <p:nvPr/>
            </p:nvSpPr>
            <p:spPr>
              <a:xfrm>
                <a:off x="6378" y="4624"/>
                <a:ext cx="9593" cy="1053"/>
              </a:xfrm>
              <a:prstGeom prst="rect">
                <a:avLst/>
              </a:prstGeom>
              <a:noFill/>
            </p:spPr>
            <p:txBody>
              <a:bodyPr wrap="square" rtlCol="0">
                <a:spAutoFit/>
              </a:bodyPr>
              <a:p>
                <a:r>
                  <a:rPr lang="zh-CN" altLang="en-US" sz="2000"/>
                  <a:t>缺点：</a:t>
                </a:r>
                <a:r>
                  <a:rPr sz="2000">
                    <a:sym typeface="+mn-ea"/>
                  </a:rPr>
                  <a:t>没有走出目标取向的藩篱</a:t>
                </a:r>
                <a:r>
                  <a:rPr lang="zh-CN" sz="2000">
                    <a:sym typeface="+mn-ea"/>
                  </a:rPr>
                  <a:t>，</a:t>
                </a:r>
                <a:r>
                  <a:rPr sz="2000">
                    <a:sym typeface="+mn-ea"/>
                  </a:rPr>
                  <a:t>评价往往来自幼儿园的管理者</a:t>
                </a:r>
                <a:r>
                  <a:rPr lang="zh-CN" sz="2000">
                    <a:sym typeface="+mn-ea"/>
                  </a:rPr>
                  <a:t>，</a:t>
                </a:r>
                <a:r>
                  <a:rPr sz="2000">
                    <a:sym typeface="+mn-ea"/>
                  </a:rPr>
                  <a:t>对人的主体性的肯定还不够彻底。</a:t>
                </a:r>
                <a:endParaRPr lang="zh-CN" altLang="en-US" sz="2000">
                  <a:solidFill>
                    <a:schemeClr val="tx1"/>
                  </a:solidFill>
                  <a:sym typeface="+mn-ea"/>
                </a:endParaRPr>
              </a:p>
            </p:txBody>
          </p:sp>
        </p:grpSp>
      </p:grpSp>
      <p:sp>
        <p:nvSpPr>
          <p:cNvPr id="8" name="文本框 7"/>
          <p:cNvSpPr txBox="1"/>
          <p:nvPr/>
        </p:nvSpPr>
        <p:spPr>
          <a:xfrm>
            <a:off x="257810" y="396932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（三）主体取向的评价</a:t>
            </a:r>
            <a:endParaRPr lang="zh-CN" altLang="en-US" sz="3200">
              <a:solidFill>
                <a:schemeClr val="tx1">
                  <a:lumMod val="85000"/>
                  <a:lumOff val="15000"/>
                </a:schemeClr>
              </a:solidFill>
              <a:sym typeface="+mn-ea"/>
            </a:endParaRPr>
          </a:p>
        </p:txBody>
      </p:sp>
      <p:grpSp>
        <p:nvGrpSpPr>
          <p:cNvPr id="10" name="组合 9"/>
          <p:cNvGrpSpPr/>
          <p:nvPr/>
        </p:nvGrpSpPr>
        <p:grpSpPr>
          <a:xfrm rot="0">
            <a:off x="1263214" y="4745990"/>
            <a:ext cx="9075859" cy="1535154"/>
            <a:chOff x="1061" y="1324"/>
            <a:chExt cx="13505" cy="2288"/>
          </a:xfrm>
        </p:grpSpPr>
        <p:sp>
          <p:nvSpPr>
            <p:cNvPr id="14" name="文本框 13"/>
            <p:cNvSpPr txBox="1"/>
            <p:nvPr/>
          </p:nvSpPr>
          <p:spPr>
            <a:xfrm>
              <a:off x="1061" y="2242"/>
              <a:ext cx="3146" cy="594"/>
            </a:xfrm>
            <a:prstGeom prst="rect">
              <a:avLst/>
            </a:prstGeom>
            <a:noFill/>
          </p:spPr>
          <p:txBody>
            <a:bodyPr wrap="square" rtlCol="0">
              <a:spAutoFit/>
            </a:bodyPr>
            <a:p>
              <a:r>
                <a:rPr lang="zh-CN" altLang="en-US" sz="2000" b="1"/>
                <a:t>主体取向的评价</a:t>
              </a:r>
              <a:r>
                <a:rPr lang="zh-CN" altLang="en-US" sz="2000"/>
                <a:t> </a:t>
              </a:r>
              <a:endParaRPr lang="zh-CN" altLang="en-US" sz="2000"/>
            </a:p>
          </p:txBody>
        </p:sp>
        <p:sp>
          <p:nvSpPr>
            <p:cNvPr id="19" name="左大括号 18"/>
            <p:cNvSpPr/>
            <p:nvPr/>
          </p:nvSpPr>
          <p:spPr>
            <a:xfrm>
              <a:off x="4210" y="1484"/>
              <a:ext cx="417" cy="2001"/>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20" name="文本框 19"/>
            <p:cNvSpPr txBox="1"/>
            <p:nvPr/>
          </p:nvSpPr>
          <p:spPr>
            <a:xfrm>
              <a:off x="4707" y="1324"/>
              <a:ext cx="9859" cy="1512"/>
            </a:xfrm>
            <a:prstGeom prst="rect">
              <a:avLst/>
            </a:prstGeom>
            <a:noFill/>
          </p:spPr>
          <p:txBody>
            <a:bodyPr wrap="square" rtlCol="0">
              <a:spAutoFit/>
            </a:bodyPr>
            <a:p>
              <a:r>
                <a:rPr lang="zh-CN" altLang="en-US" sz="2000"/>
                <a:t>强调评价者与被评价者的交互作用</a:t>
              </a:r>
              <a:endParaRPr lang="zh-CN" altLang="en-US" sz="2000"/>
            </a:p>
            <a:p>
              <a:r>
                <a:rPr lang="zh-CN" altLang="en-US" sz="2000"/>
                <a:t>强调评价者对评价情境的理解</a:t>
              </a:r>
              <a:endParaRPr lang="zh-CN" altLang="en-US" sz="2000"/>
            </a:p>
            <a:p>
              <a:r>
                <a:rPr lang="zh-CN" altLang="en-US" sz="2000"/>
                <a:t>强调过程本身的价值</a:t>
              </a:r>
              <a:endParaRPr lang="zh-CN" altLang="en-US" sz="2000"/>
            </a:p>
          </p:txBody>
        </p:sp>
        <p:sp>
          <p:nvSpPr>
            <p:cNvPr id="21" name="文本框 20"/>
            <p:cNvSpPr txBox="1"/>
            <p:nvPr/>
          </p:nvSpPr>
          <p:spPr>
            <a:xfrm>
              <a:off x="4707" y="3018"/>
              <a:ext cx="8737" cy="594"/>
            </a:xfrm>
            <a:prstGeom prst="rect">
              <a:avLst/>
            </a:prstGeom>
            <a:noFill/>
          </p:spPr>
          <p:txBody>
            <a:bodyPr wrap="square" rtlCol="0">
              <a:spAutoFit/>
            </a:bodyPr>
            <a:p>
              <a:r>
                <a:rPr lang="zh-CN" altLang="en-US" sz="2000" b="1"/>
                <a:t>类型</a:t>
              </a:r>
              <a:r>
                <a:rPr lang="zh-CN" altLang="en-US" sz="2000"/>
                <a:t>：质化评价</a:t>
              </a:r>
              <a:endParaRPr lang="zh-CN" altLang="en-US" sz="2000"/>
            </a:p>
          </p:txBody>
        </p:sp>
      </p:grpSp>
      <p:pic>
        <p:nvPicPr>
          <p:cNvPr id="22" name="图片 21"/>
          <p:cNvPicPr>
            <a:picLocks noChangeAspect="1"/>
          </p:cNvPicPr>
          <p:nvPr/>
        </p:nvPicPr>
        <p:blipFill>
          <a:blip r:embed="rId1"/>
          <a:stretch>
            <a:fillRect/>
          </a:stretch>
        </p:blipFill>
        <p:spPr>
          <a:xfrm rot="16200000" flipH="1">
            <a:off x="9576435" y="238125"/>
            <a:ext cx="2244090" cy="2354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blinds(vertical)">
                                      <p:cBhvr>
                                        <p:cTn id="7" dur="1000"/>
                                        <p:tgtEl>
                                          <p:spTgt spid="6"/>
                                        </p:tgtEl>
                                      </p:cBhvr>
                                    </p:animEffect>
                                  </p:childTnLst>
                                </p:cTn>
                              </p:par>
                              <p:par>
                                <p:cTn id="8" presetID="3" presetClass="entr" presetSubtype="5" fill="hold" nodeType="withEffect">
                                  <p:stCondLst>
                                    <p:cond delay="0"/>
                                  </p:stCondLst>
                                  <p:childTnLst>
                                    <p:set>
                                      <p:cBhvr>
                                        <p:cTn id="9" dur="1000" fill="hold">
                                          <p:stCondLst>
                                            <p:cond delay="0"/>
                                          </p:stCondLst>
                                        </p:cTn>
                                        <p:tgtEl>
                                          <p:spTgt spid="16"/>
                                        </p:tgtEl>
                                        <p:attrNameLst>
                                          <p:attrName>style.visibility</p:attrName>
                                        </p:attrNameLst>
                                      </p:cBhvr>
                                      <p:to>
                                        <p:strVal val="visible"/>
                                      </p:to>
                                    </p:set>
                                    <p:animEffect transition="in" filter="blinds(vertical)">
                                      <p:cBhvr>
                                        <p:cTn id="10" dur="1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000" fill="hold">
                                          <p:stCondLst>
                                            <p:cond delay="0"/>
                                          </p:stCondLst>
                                        </p:cTn>
                                        <p:tgtEl>
                                          <p:spTgt spid="8"/>
                                        </p:tgtEl>
                                        <p:attrNameLst>
                                          <p:attrName>style.visibility</p:attrName>
                                        </p:attrNameLst>
                                      </p:cBhvr>
                                      <p:to>
                                        <p:strVal val="visible"/>
                                      </p:to>
                                    </p:set>
                                    <p:animEffect transition="in" filter="blinds(vertical)">
                                      <p:cBhvr>
                                        <p:cTn id="15" dur="1000"/>
                                        <p:tgtEl>
                                          <p:spTgt spid="8"/>
                                        </p:tgtEl>
                                      </p:cBhvr>
                                    </p:animEffect>
                                  </p:childTnLst>
                                </p:cTn>
                              </p:par>
                              <p:par>
                                <p:cTn id="16" presetID="3" presetClass="entr" presetSubtype="5" fill="hold" nodeType="withEffect">
                                  <p:stCondLst>
                                    <p:cond delay="0"/>
                                  </p:stCondLst>
                                  <p:childTnLst>
                                    <p:set>
                                      <p:cBhvr>
                                        <p:cTn id="17" dur="1000" fill="hold">
                                          <p:stCondLst>
                                            <p:cond delay="0"/>
                                          </p:stCondLst>
                                        </p:cTn>
                                        <p:tgtEl>
                                          <p:spTgt spid="10"/>
                                        </p:tgtEl>
                                        <p:attrNameLst>
                                          <p:attrName>style.visibility</p:attrName>
                                        </p:attrNameLst>
                                      </p:cBhvr>
                                      <p:to>
                                        <p:strVal val="visible"/>
                                      </p:to>
                                    </p:set>
                                    <p:animEffect transition="in" filter="blinds(vertical)">
                                      <p:cBhvr>
                                        <p:cTn id="1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4.4 </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幼儿园课程评价的原则</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49655" y="289560"/>
            <a:ext cx="4838065" cy="640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幼儿园课程评价的原则</a:t>
            </a:r>
            <a:endParaRPr lang="zh-CN" altLang="en-US" sz="3200">
              <a:solidFill>
                <a:schemeClr val="tx1">
                  <a:lumMod val="85000"/>
                  <a:lumOff val="15000"/>
                </a:schemeClr>
              </a:solidFill>
              <a:sym typeface="+mn-ea"/>
            </a:endParaRPr>
          </a:p>
        </p:txBody>
      </p:sp>
      <p:grpSp>
        <p:nvGrpSpPr>
          <p:cNvPr id="29" name="组合 28"/>
          <p:cNvGrpSpPr/>
          <p:nvPr/>
        </p:nvGrpSpPr>
        <p:grpSpPr>
          <a:xfrm>
            <a:off x="1031240" y="1233170"/>
            <a:ext cx="9357360" cy="398780"/>
            <a:chOff x="1624" y="1942"/>
            <a:chExt cx="14736" cy="628"/>
          </a:xfrm>
        </p:grpSpPr>
        <p:sp>
          <p:nvSpPr>
            <p:cNvPr id="2" name="文本框 1"/>
            <p:cNvSpPr txBox="1"/>
            <p:nvPr/>
          </p:nvSpPr>
          <p:spPr>
            <a:xfrm>
              <a:off x="1624" y="1942"/>
              <a:ext cx="6119" cy="628"/>
            </a:xfrm>
            <a:prstGeom prst="rect">
              <a:avLst/>
            </a:prstGeom>
            <a:noFill/>
          </p:spPr>
          <p:txBody>
            <a:bodyPr wrap="square" rtlCol="0">
              <a:spAutoFit/>
            </a:bodyPr>
            <a:p>
              <a:pPr indent="0" fontAlgn="auto"/>
              <a:r>
                <a:rPr lang="en-US" altLang="zh-CN" sz="2000"/>
                <a:t>1.</a:t>
              </a:r>
              <a:r>
                <a:rPr lang="zh-CN" altLang="en-US" sz="2000"/>
                <a:t>评价应有利于改进与发展课程</a:t>
              </a:r>
              <a:endParaRPr lang="en-US" altLang="zh-CN" sz="2000"/>
            </a:p>
          </p:txBody>
        </p:sp>
        <p:grpSp>
          <p:nvGrpSpPr>
            <p:cNvPr id="19" name="组合 18"/>
            <p:cNvGrpSpPr/>
            <p:nvPr/>
          </p:nvGrpSpPr>
          <p:grpSpPr>
            <a:xfrm>
              <a:off x="9176" y="1942"/>
              <a:ext cx="7184" cy="628"/>
              <a:chOff x="8008" y="7031"/>
              <a:chExt cx="7184" cy="628"/>
            </a:xfrm>
          </p:grpSpPr>
          <p:sp>
            <p:nvSpPr>
              <p:cNvPr id="14" name="右箭头 13"/>
              <p:cNvSpPr/>
              <p:nvPr/>
            </p:nvSpPr>
            <p:spPr>
              <a:xfrm>
                <a:off x="8008" y="7186"/>
                <a:ext cx="806" cy="270"/>
              </a:xfrm>
              <a:prstGeom prst="rightArrow">
                <a:avLst/>
              </a:prstGeom>
              <a:solidFill>
                <a:srgbClr val="56C0C1"/>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sp>
            <p:nvSpPr>
              <p:cNvPr id="15" name="文本框 14"/>
              <p:cNvSpPr txBox="1"/>
              <p:nvPr/>
            </p:nvSpPr>
            <p:spPr>
              <a:xfrm>
                <a:off x="9196" y="7031"/>
                <a:ext cx="5996" cy="628"/>
              </a:xfrm>
              <a:prstGeom prst="rect">
                <a:avLst/>
              </a:prstGeom>
              <a:noFill/>
            </p:spPr>
            <p:txBody>
              <a:bodyPr wrap="square" rtlCol="0">
                <a:spAutoFit/>
              </a:bodyPr>
              <a:p>
                <a:r>
                  <a:rPr lang="zh-CN" altLang="en-US" sz="2000">
                    <a:solidFill>
                      <a:schemeClr val="tx1"/>
                    </a:solidFill>
                  </a:rPr>
                  <a:t>发挥诊断、改进课程的作用</a:t>
                </a:r>
                <a:endParaRPr lang="zh-CN" altLang="en-US" sz="2000">
                  <a:solidFill>
                    <a:schemeClr val="tx1"/>
                  </a:solidFill>
                </a:endParaRPr>
              </a:p>
            </p:txBody>
          </p:sp>
        </p:grpSp>
      </p:grpSp>
      <p:grpSp>
        <p:nvGrpSpPr>
          <p:cNvPr id="31" name="组合 30"/>
          <p:cNvGrpSpPr/>
          <p:nvPr/>
        </p:nvGrpSpPr>
        <p:grpSpPr>
          <a:xfrm>
            <a:off x="1031240" y="2856230"/>
            <a:ext cx="8980805" cy="1629410"/>
            <a:chOff x="1624" y="4498"/>
            <a:chExt cx="14143" cy="2566"/>
          </a:xfrm>
        </p:grpSpPr>
        <p:sp>
          <p:nvSpPr>
            <p:cNvPr id="3" name="文本框 2"/>
            <p:cNvSpPr txBox="1"/>
            <p:nvPr/>
          </p:nvSpPr>
          <p:spPr>
            <a:xfrm>
              <a:off x="1624" y="5468"/>
              <a:ext cx="5637" cy="628"/>
            </a:xfrm>
            <a:prstGeom prst="rect">
              <a:avLst/>
            </a:prstGeom>
            <a:noFill/>
          </p:spPr>
          <p:txBody>
            <a:bodyPr wrap="square" rtlCol="0">
              <a:spAutoFit/>
            </a:bodyPr>
            <a:p>
              <a:r>
                <a:rPr lang="en-US" altLang="zh-CN" sz="2000">
                  <a:sym typeface="+mn-ea"/>
                </a:rPr>
                <a:t>3.评价要有利于幼儿的发展</a:t>
              </a:r>
              <a:endParaRPr lang="en-US" altLang="zh-CN" sz="2000"/>
            </a:p>
          </p:txBody>
        </p:sp>
        <p:sp>
          <p:nvSpPr>
            <p:cNvPr id="4" name="左大括号 3"/>
            <p:cNvSpPr/>
            <p:nvPr/>
          </p:nvSpPr>
          <p:spPr>
            <a:xfrm>
              <a:off x="6760" y="4647"/>
              <a:ext cx="371" cy="2268"/>
            </a:xfrm>
            <a:prstGeom prst="leftBrace">
              <a:avLst/>
            </a:prstGeom>
            <a:ln w="1905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7261" y="4498"/>
              <a:ext cx="8506" cy="2567"/>
            </a:xfrm>
            <a:prstGeom prst="rect">
              <a:avLst/>
            </a:prstGeom>
            <a:noFill/>
          </p:spPr>
          <p:txBody>
            <a:bodyPr wrap="square" rtlCol="0">
              <a:spAutoFit/>
            </a:bodyPr>
            <a:p>
              <a:r>
                <a:rPr lang="zh-CN" altLang="en-US" sz="2000"/>
                <a:t>①要全面了解幼儿的发展状况，防止片面性</a:t>
              </a:r>
              <a:endParaRPr lang="zh-CN" altLang="en-US" sz="2000"/>
            </a:p>
            <a:p>
              <a:r>
                <a:rPr lang="zh-CN" altLang="en-US" sz="2000"/>
                <a:t>②承认和尊重幼儿的个体差异</a:t>
              </a:r>
              <a:endParaRPr lang="zh-CN" altLang="en-US" sz="2000"/>
            </a:p>
            <a:p>
              <a:r>
                <a:rPr lang="zh-CN" altLang="en-US" sz="2000"/>
                <a:t>③多渠道、多方面</a:t>
              </a:r>
              <a:endParaRPr lang="zh-CN" altLang="en-US" sz="2000"/>
            </a:p>
            <a:p>
              <a:r>
                <a:rPr lang="zh-CN" altLang="en-US" sz="2000"/>
                <a:t>④采用自然的方法进行</a:t>
              </a:r>
              <a:endParaRPr lang="zh-CN" altLang="en-US" sz="2000"/>
            </a:p>
            <a:p>
              <a:r>
                <a:rPr lang="zh-CN" altLang="en-US" sz="2000"/>
                <a:t>⑤慎用评价结果</a:t>
              </a:r>
              <a:endParaRPr lang="zh-CN" altLang="en-US" sz="2000"/>
            </a:p>
          </p:txBody>
        </p:sp>
      </p:grpSp>
      <p:grpSp>
        <p:nvGrpSpPr>
          <p:cNvPr id="30" name="组合 29"/>
          <p:cNvGrpSpPr/>
          <p:nvPr/>
        </p:nvGrpSpPr>
        <p:grpSpPr>
          <a:xfrm>
            <a:off x="1031240" y="2149475"/>
            <a:ext cx="10845165" cy="706120"/>
            <a:chOff x="1624" y="3385"/>
            <a:chExt cx="17079" cy="1112"/>
          </a:xfrm>
        </p:grpSpPr>
        <p:grpSp>
          <p:nvGrpSpPr>
            <p:cNvPr id="20" name="组合 19"/>
            <p:cNvGrpSpPr/>
            <p:nvPr/>
          </p:nvGrpSpPr>
          <p:grpSpPr>
            <a:xfrm>
              <a:off x="10259" y="3391"/>
              <a:ext cx="8444" cy="628"/>
              <a:chOff x="8008" y="8207"/>
              <a:chExt cx="8444" cy="628"/>
            </a:xfrm>
          </p:grpSpPr>
          <p:sp>
            <p:nvSpPr>
              <p:cNvPr id="12" name="右箭头 11"/>
              <p:cNvSpPr/>
              <p:nvPr/>
            </p:nvSpPr>
            <p:spPr>
              <a:xfrm>
                <a:off x="8008" y="8362"/>
                <a:ext cx="806" cy="270"/>
              </a:xfrm>
              <a:prstGeom prst="rightArrow">
                <a:avLst/>
              </a:prstGeom>
              <a:solidFill>
                <a:srgbClr val="56C0C1"/>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p>
            </p:txBody>
          </p:sp>
          <p:sp>
            <p:nvSpPr>
              <p:cNvPr id="18" name="文本框 17"/>
              <p:cNvSpPr txBox="1"/>
              <p:nvPr/>
            </p:nvSpPr>
            <p:spPr>
              <a:xfrm>
                <a:off x="9124" y="8207"/>
                <a:ext cx="7328" cy="628"/>
              </a:xfrm>
              <a:prstGeom prst="rect">
                <a:avLst/>
              </a:prstGeom>
              <a:noFill/>
            </p:spPr>
            <p:txBody>
              <a:bodyPr wrap="square" rtlCol="0">
                <a:spAutoFit/>
              </a:bodyPr>
              <a:p>
                <a:r>
                  <a:rPr lang="zh-CN" altLang="en-US" sz="2000"/>
                  <a:t>调动和发挥主动性、积极性和研究精神</a:t>
                </a:r>
                <a:endParaRPr lang="zh-CN" altLang="en-US" sz="2000"/>
              </a:p>
            </p:txBody>
          </p:sp>
        </p:grpSp>
        <p:sp>
          <p:nvSpPr>
            <p:cNvPr id="16" name="文本框 15"/>
            <p:cNvSpPr txBox="1"/>
            <p:nvPr/>
          </p:nvSpPr>
          <p:spPr>
            <a:xfrm>
              <a:off x="1624" y="3385"/>
              <a:ext cx="8635" cy="1113"/>
            </a:xfrm>
            <a:prstGeom prst="rect">
              <a:avLst/>
            </a:prstGeom>
            <a:noFill/>
          </p:spPr>
          <p:txBody>
            <a:bodyPr wrap="square" rtlCol="0">
              <a:spAutoFit/>
            </a:bodyPr>
            <a:p>
              <a:r>
                <a:rPr lang="en-US" altLang="zh-CN" sz="2000">
                  <a:sym typeface="+mn-ea"/>
                </a:rPr>
                <a:t>2.</a:t>
              </a:r>
              <a:r>
                <a:rPr lang="zh-CN" altLang="en-US" sz="2000">
                  <a:sym typeface="+mn-ea"/>
                </a:rPr>
                <a:t>评价中需以自评为主，充分发挥教师的主体性</a:t>
              </a:r>
              <a:endParaRPr lang="en-US" altLang="zh-CN" sz="2000"/>
            </a:p>
            <a:p>
              <a:endParaRPr lang="en-US" altLang="zh-CN" sz="2000"/>
            </a:p>
          </p:txBody>
        </p:sp>
      </p:grpSp>
      <p:grpSp>
        <p:nvGrpSpPr>
          <p:cNvPr id="32" name="组合 31"/>
          <p:cNvGrpSpPr/>
          <p:nvPr/>
        </p:nvGrpSpPr>
        <p:grpSpPr>
          <a:xfrm>
            <a:off x="1031240" y="4836795"/>
            <a:ext cx="7914640" cy="706120"/>
            <a:chOff x="1624" y="7617"/>
            <a:chExt cx="12464" cy="1112"/>
          </a:xfrm>
        </p:grpSpPr>
        <p:sp>
          <p:nvSpPr>
            <p:cNvPr id="7" name="文本框 6"/>
            <p:cNvSpPr txBox="1"/>
            <p:nvPr/>
          </p:nvSpPr>
          <p:spPr>
            <a:xfrm>
              <a:off x="1624" y="7859"/>
              <a:ext cx="5637" cy="628"/>
            </a:xfrm>
            <a:prstGeom prst="rect">
              <a:avLst/>
            </a:prstGeom>
            <a:noFill/>
          </p:spPr>
          <p:txBody>
            <a:bodyPr wrap="square" rtlCol="0">
              <a:spAutoFit/>
            </a:bodyPr>
            <a:p>
              <a:r>
                <a:rPr lang="en-US" altLang="zh-CN" sz="2000">
                  <a:sym typeface="+mn-ea"/>
                </a:rPr>
                <a:t>4.评价应该科学、有效</a:t>
              </a:r>
              <a:endParaRPr lang="en-US" altLang="zh-CN" sz="2000">
                <a:sym typeface="+mn-ea"/>
              </a:endParaRPr>
            </a:p>
          </p:txBody>
        </p:sp>
        <p:sp>
          <p:nvSpPr>
            <p:cNvPr id="13" name="文本框 12"/>
            <p:cNvSpPr txBox="1"/>
            <p:nvPr/>
          </p:nvSpPr>
          <p:spPr>
            <a:xfrm>
              <a:off x="6428" y="7617"/>
              <a:ext cx="7660" cy="1113"/>
            </a:xfrm>
            <a:prstGeom prst="rect">
              <a:avLst/>
            </a:prstGeom>
            <a:noFill/>
          </p:spPr>
          <p:txBody>
            <a:bodyPr wrap="square" rtlCol="0">
              <a:spAutoFit/>
            </a:bodyPr>
            <a:p>
              <a:r>
                <a:rPr lang="zh-CN" altLang="en-US" sz="2000"/>
                <a:t>①要有正确的指导思想和评价标准</a:t>
              </a:r>
              <a:endParaRPr lang="zh-CN" altLang="en-US" sz="2000"/>
            </a:p>
            <a:p>
              <a:r>
                <a:rPr lang="zh-CN" altLang="en-US" sz="2000"/>
                <a:t>②实效性，防止形式化</a:t>
              </a:r>
              <a:endParaRPr lang="zh-CN" altLang="en-US" sz="2000"/>
            </a:p>
          </p:txBody>
        </p:sp>
        <p:sp>
          <p:nvSpPr>
            <p:cNvPr id="17" name="左大括号 16"/>
            <p:cNvSpPr/>
            <p:nvPr/>
          </p:nvSpPr>
          <p:spPr>
            <a:xfrm>
              <a:off x="6085" y="7690"/>
              <a:ext cx="343" cy="967"/>
            </a:xfrm>
            <a:prstGeom prst="leftBrace">
              <a:avLst/>
            </a:prstGeom>
            <a:ln w="1905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pic>
        <p:nvPicPr>
          <p:cNvPr id="28" name="图片 27"/>
          <p:cNvPicPr>
            <a:picLocks noChangeAspect="1"/>
          </p:cNvPicPr>
          <p:nvPr/>
        </p:nvPicPr>
        <p:blipFill>
          <a:blip r:embed="rId1"/>
          <a:srcRect l="2134" t="-1232" r="-2134" b="1232"/>
          <a:stretch>
            <a:fillRect/>
          </a:stretch>
        </p:blipFill>
        <p:spPr>
          <a:xfrm flipH="1">
            <a:off x="9309735" y="3832225"/>
            <a:ext cx="2595245" cy="2721610"/>
          </a:xfrm>
          <a:prstGeom prst="rect">
            <a:avLst/>
          </a:prstGeom>
        </p:spPr>
      </p:pic>
      <p:sp>
        <p:nvSpPr>
          <p:cNvPr id="33" name="矩形 32"/>
          <p:cNvSpPr/>
          <p:nvPr/>
        </p:nvSpPr>
        <p:spPr>
          <a:xfrm>
            <a:off x="248285" y="509905"/>
            <a:ext cx="801370" cy="20002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000" fill="hold">
                                          <p:stCondLst>
                                            <p:cond delay="0"/>
                                          </p:stCondLst>
                                        </p:cTn>
                                        <p:tgtEl>
                                          <p:spTgt spid="29"/>
                                        </p:tgtEl>
                                        <p:attrNameLst>
                                          <p:attrName>style.visibility</p:attrName>
                                        </p:attrNameLst>
                                      </p:cBhvr>
                                      <p:to>
                                        <p:strVal val="visible"/>
                                      </p:to>
                                    </p:set>
                                    <p:animEffect transition="in" filter="blinds(vertical)">
                                      <p:cBhvr>
                                        <p:cTn id="7" dur="1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000" fill="hold">
                                          <p:stCondLst>
                                            <p:cond delay="0"/>
                                          </p:stCondLst>
                                        </p:cTn>
                                        <p:tgtEl>
                                          <p:spTgt spid="30"/>
                                        </p:tgtEl>
                                        <p:attrNameLst>
                                          <p:attrName>style.visibility</p:attrName>
                                        </p:attrNameLst>
                                      </p:cBhvr>
                                      <p:to>
                                        <p:strVal val="visible"/>
                                      </p:to>
                                    </p:set>
                                    <p:animEffect transition="in" filter="blinds(vertical)">
                                      <p:cBhvr>
                                        <p:cTn id="12" dur="10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000" fill="hold">
                                          <p:stCondLst>
                                            <p:cond delay="0"/>
                                          </p:stCondLst>
                                        </p:cTn>
                                        <p:tgtEl>
                                          <p:spTgt spid="31"/>
                                        </p:tgtEl>
                                        <p:attrNameLst>
                                          <p:attrName>style.visibility</p:attrName>
                                        </p:attrNameLst>
                                      </p:cBhvr>
                                      <p:to>
                                        <p:strVal val="visible"/>
                                      </p:to>
                                    </p:set>
                                    <p:animEffect transition="in" filter="blinds(vertical)">
                                      <p:cBhvr>
                                        <p:cTn id="17" dur="10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nodeType="clickEffect">
                                  <p:stCondLst>
                                    <p:cond delay="0"/>
                                  </p:stCondLst>
                                  <p:childTnLst>
                                    <p:set>
                                      <p:cBhvr>
                                        <p:cTn id="21" dur="1000" fill="hold">
                                          <p:stCondLst>
                                            <p:cond delay="0"/>
                                          </p:stCondLst>
                                        </p:cTn>
                                        <p:tgtEl>
                                          <p:spTgt spid="32"/>
                                        </p:tgtEl>
                                        <p:attrNameLst>
                                          <p:attrName>style.visibility</p:attrName>
                                        </p:attrNameLst>
                                      </p:cBhvr>
                                      <p:to>
                                        <p:strVal val="visible"/>
                                      </p:to>
                                    </p:set>
                                    <p:animEffect transition="in" filter="blinds(vertical)">
                                      <p:cBhvr>
                                        <p:cTn id="2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4.5 </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幼儿园课程评价的方式与方法</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（一）幼儿园课程评价的方式</a:t>
            </a:r>
            <a:endParaRPr lang="zh-CN" altLang="en-US" sz="3200">
              <a:solidFill>
                <a:schemeClr val="tx1">
                  <a:lumMod val="85000"/>
                  <a:lumOff val="15000"/>
                </a:schemeClr>
              </a:solidFill>
              <a:sym typeface="+mn-ea"/>
            </a:endParaRPr>
          </a:p>
        </p:txBody>
      </p:sp>
      <p:graphicFrame>
        <p:nvGraphicFramePr>
          <p:cNvPr id="2" name="表格 1"/>
          <p:cNvGraphicFramePr/>
          <p:nvPr>
            <p:custDataLst>
              <p:tags r:id="rId1"/>
            </p:custDataLst>
          </p:nvPr>
        </p:nvGraphicFramePr>
        <p:xfrm>
          <a:off x="768985" y="861060"/>
          <a:ext cx="10635615" cy="5650865"/>
        </p:xfrm>
        <a:graphic>
          <a:graphicData uri="http://schemas.openxmlformats.org/drawingml/2006/table">
            <a:tbl>
              <a:tblPr firstRow="1" bandRow="1">
                <a:tableStyleId>{5C22544A-7EE6-4342-B048-85BDC9FD1C3A}</a:tableStyleId>
              </a:tblPr>
              <a:tblGrid>
                <a:gridCol w="2077720"/>
                <a:gridCol w="1887220"/>
                <a:gridCol w="6670675"/>
              </a:tblGrid>
              <a:tr h="367030">
                <a:tc>
                  <a:txBody>
                    <a:bodyPr/>
                    <a:p>
                      <a:pPr algn="ctr">
                        <a:buNone/>
                      </a:pPr>
                      <a:r>
                        <a:rPr lang="zh-CN" altLang="en-US"/>
                        <a:t>分类标准</a:t>
                      </a:r>
                      <a:endParaRPr lang="zh-CN" altLang="en-US"/>
                    </a:p>
                  </a:txBody>
                  <a:tcPr anchor="ctr" anchorCtr="0">
                    <a:solidFill>
                      <a:srgbClr val="56C0C1"/>
                    </a:solidFill>
                  </a:tcPr>
                </a:tc>
                <a:tc>
                  <a:txBody>
                    <a:bodyPr/>
                    <a:p>
                      <a:pPr algn="ctr">
                        <a:buNone/>
                      </a:pPr>
                      <a:r>
                        <a:rPr lang="zh-CN" altLang="en-US"/>
                        <a:t>分类</a:t>
                      </a:r>
                      <a:endParaRPr lang="zh-CN" altLang="en-US"/>
                    </a:p>
                  </a:txBody>
                  <a:tcPr anchor="ctr" anchorCtr="0">
                    <a:solidFill>
                      <a:srgbClr val="56C0C1"/>
                    </a:solidFill>
                  </a:tcPr>
                </a:tc>
                <a:tc>
                  <a:txBody>
                    <a:bodyPr/>
                    <a:p>
                      <a:pPr algn="ctr">
                        <a:buNone/>
                      </a:pPr>
                      <a:r>
                        <a:rPr lang="zh-CN" altLang="en-US"/>
                        <a:t>定义</a:t>
                      </a:r>
                      <a:endParaRPr lang="zh-CN" altLang="en-US"/>
                    </a:p>
                  </a:txBody>
                  <a:tcPr anchor="ctr" anchorCtr="0">
                    <a:solidFill>
                      <a:srgbClr val="56C0C1"/>
                    </a:solidFill>
                  </a:tcPr>
                </a:tc>
              </a:tr>
              <a:tr h="381000">
                <a:tc rowSpan="3">
                  <a:txBody>
                    <a:bodyPr/>
                    <a:p>
                      <a:pPr algn="ctr">
                        <a:buNone/>
                      </a:pPr>
                      <a:r>
                        <a:rPr lang="zh-CN" altLang="en-US"/>
                        <a:t>评价的参照系</a:t>
                      </a:r>
                      <a:endParaRPr lang="zh-CN" altLang="en-US"/>
                    </a:p>
                  </a:txBody>
                  <a:tcPr anchor="ctr" anchorCtr="0">
                    <a:solidFill>
                      <a:srgbClr val="D8ECED"/>
                    </a:solidFill>
                  </a:tcPr>
                </a:tc>
                <a:tc>
                  <a:txBody>
                    <a:bodyPr/>
                    <a:p>
                      <a:pPr algn="ctr">
                        <a:buNone/>
                      </a:pPr>
                      <a:r>
                        <a:rPr lang="zh-CN" altLang="en-US"/>
                        <a:t>相对评价</a:t>
                      </a:r>
                      <a:endParaRPr lang="zh-CN" altLang="en-US"/>
                    </a:p>
                  </a:txBody>
                  <a:tcPr anchor="ctr" anchorCtr="0">
                    <a:solidFill>
                      <a:srgbClr val="D8ECED"/>
                    </a:solidFill>
                  </a:tcPr>
                </a:tc>
                <a:tc>
                  <a:txBody>
                    <a:bodyPr/>
                    <a:p>
                      <a:pPr indent="457200" algn="l" fontAlgn="auto">
                        <a:buNone/>
                      </a:pPr>
                      <a:r>
                        <a:rPr lang="zh-CN" altLang="en-US"/>
                        <a:t>在某一类评价对象中选取一个或若干个作为基准，将该类对象逐一与基准相比较,判断其是否达到基准所具备的特征及其程度。</a:t>
                      </a:r>
                      <a:endParaRPr lang="zh-CN" altLang="en-US"/>
                    </a:p>
                  </a:txBody>
                  <a:tcPr anchor="ctr" anchorCtr="0">
                    <a:solidFill>
                      <a:srgbClr val="D8ECED"/>
                    </a:solidFill>
                  </a:tcPr>
                </a:tc>
              </a:tr>
              <a:tr h="640800">
                <a:tc vMerge="1">
                  <a:tcPr>
                    <a:solidFill>
                      <a:srgbClr val="E8F1F2"/>
                    </a:solidFill>
                  </a:tcPr>
                </a:tc>
                <a:tc>
                  <a:txBody>
                    <a:bodyPr/>
                    <a:p>
                      <a:pPr algn="ctr">
                        <a:buNone/>
                      </a:pPr>
                      <a:r>
                        <a:rPr lang="zh-CN" altLang="en-US"/>
                        <a:t>绝对评价</a:t>
                      </a:r>
                      <a:endParaRPr lang="zh-CN" altLang="en-US"/>
                    </a:p>
                  </a:txBody>
                  <a:tcPr anchor="ctr" anchorCtr="0">
                    <a:solidFill>
                      <a:srgbClr val="D8ECED"/>
                    </a:solidFill>
                  </a:tcPr>
                </a:tc>
                <a:tc>
                  <a:txBody>
                    <a:bodyPr/>
                    <a:p>
                      <a:pPr indent="457200" algn="l" fontAlgn="auto">
                        <a:buNone/>
                      </a:pPr>
                      <a:r>
                        <a:rPr lang="zh-CN" altLang="en-US"/>
                        <a:t>以某种既定的目标为参照，重点考察个体与目标之间的差异程度。</a:t>
                      </a:r>
                      <a:endParaRPr lang="zh-CN" altLang="en-US"/>
                    </a:p>
                  </a:txBody>
                  <a:tcPr anchor="ctr" anchorCtr="0">
                    <a:solidFill>
                      <a:srgbClr val="D8ECED"/>
                    </a:solidFill>
                  </a:tcPr>
                </a:tc>
              </a:tr>
              <a:tr h="640800">
                <a:tc vMerge="1">
                  <a:tcPr>
                    <a:solidFill>
                      <a:srgbClr val="D8ECED"/>
                    </a:solidFill>
                  </a:tcPr>
                </a:tc>
                <a:tc>
                  <a:txBody>
                    <a:bodyPr/>
                    <a:p>
                      <a:pPr algn="ctr">
                        <a:buNone/>
                      </a:pPr>
                      <a:r>
                        <a:rPr lang="zh-CN" altLang="en-US"/>
                        <a:t>个体内差异评价</a:t>
                      </a:r>
                      <a:endParaRPr lang="zh-CN" altLang="en-US"/>
                    </a:p>
                  </a:txBody>
                  <a:tcPr anchor="ctr" anchorCtr="0">
                    <a:solidFill>
                      <a:srgbClr val="D8ECED"/>
                    </a:solidFill>
                  </a:tcPr>
                </a:tc>
                <a:tc>
                  <a:txBody>
                    <a:bodyPr/>
                    <a:p>
                      <a:pPr indent="457200" algn="l" fontAlgn="auto">
                        <a:buNone/>
                      </a:pPr>
                      <a:r>
                        <a:rPr lang="zh-CN" altLang="en-US"/>
                        <a:t>将评价对象的过去和现在进行比较,或将评价对象的各个方面进行比较。</a:t>
                      </a:r>
                      <a:endParaRPr lang="zh-CN" altLang="en-US"/>
                    </a:p>
                  </a:txBody>
                  <a:tcPr anchor="ctr" anchorCtr="0">
                    <a:solidFill>
                      <a:srgbClr val="D8ECED"/>
                    </a:solidFill>
                  </a:tcPr>
                </a:tc>
              </a:tr>
              <a:tr h="640800">
                <a:tc rowSpan="3">
                  <a:txBody>
                    <a:bodyPr/>
                    <a:p>
                      <a:pPr algn="ctr">
                        <a:buNone/>
                      </a:pPr>
                      <a:r>
                        <a:rPr lang="zh-CN" altLang="en-US"/>
                        <a:t>评价对象的范围</a:t>
                      </a:r>
                      <a:endParaRPr lang="zh-CN" altLang="en-US"/>
                    </a:p>
                  </a:txBody>
                  <a:tcPr anchor="ctr" anchorCtr="0">
                    <a:solidFill>
                      <a:srgbClr val="E8F1F2"/>
                    </a:solidFill>
                  </a:tcPr>
                </a:tc>
                <a:tc>
                  <a:txBody>
                    <a:bodyPr/>
                    <a:p>
                      <a:pPr algn="ctr">
                        <a:buNone/>
                      </a:pPr>
                      <a:r>
                        <a:rPr lang="zh-CN" altLang="en-US"/>
                        <a:t>整体评价</a:t>
                      </a:r>
                      <a:endParaRPr lang="zh-CN" altLang="en-US"/>
                    </a:p>
                  </a:txBody>
                  <a:tcPr anchor="ctr" anchorCtr="0">
                    <a:solidFill>
                      <a:srgbClr val="E8F1F2"/>
                    </a:solidFill>
                  </a:tcPr>
                </a:tc>
                <a:tc>
                  <a:txBody>
                    <a:bodyPr/>
                    <a:p>
                      <a:pPr indent="457200" algn="l" fontAlgn="auto">
                        <a:buNone/>
                      </a:pPr>
                      <a:r>
                        <a:rPr lang="zh-CN" altLang="en-US"/>
                        <a:t>对全国、某一地区或某个幼儿园的课程运行状况进行整体评估。</a:t>
                      </a:r>
                      <a:endParaRPr lang="zh-CN" altLang="en-US"/>
                    </a:p>
                  </a:txBody>
                  <a:tcPr anchor="ctr" anchorCtr="0">
                    <a:solidFill>
                      <a:srgbClr val="E8F1F2"/>
                    </a:solidFill>
                  </a:tcPr>
                </a:tc>
              </a:tr>
              <a:tr h="640800">
                <a:tc vMerge="1">
                  <a:tcPr>
                    <a:solidFill>
                      <a:srgbClr val="D8ECED"/>
                    </a:solidFill>
                  </a:tcPr>
                </a:tc>
                <a:tc>
                  <a:txBody>
                    <a:bodyPr/>
                    <a:p>
                      <a:pPr algn="ctr">
                        <a:buNone/>
                      </a:pPr>
                      <a:r>
                        <a:rPr lang="zh-CN" altLang="en-US"/>
                        <a:t>局部评价</a:t>
                      </a:r>
                      <a:endParaRPr lang="zh-CN" altLang="en-US"/>
                    </a:p>
                  </a:txBody>
                  <a:tcPr anchor="ctr" anchorCtr="0">
                    <a:solidFill>
                      <a:srgbClr val="E8F1F2"/>
                    </a:solidFill>
                  </a:tcPr>
                </a:tc>
                <a:tc>
                  <a:txBody>
                    <a:bodyPr/>
                    <a:p>
                      <a:pPr indent="457200" algn="l" fontAlgn="auto">
                        <a:buNone/>
                      </a:pPr>
                      <a:r>
                        <a:rPr lang="zh-CN" altLang="en-US"/>
                        <a:t>对全国、地区幼儿园课程的某一方面或某幼儿园内部课程的某个方面进行评估。</a:t>
                      </a:r>
                      <a:endParaRPr lang="zh-CN" altLang="en-US"/>
                    </a:p>
                  </a:txBody>
                  <a:tcPr anchor="ctr" anchorCtr="0">
                    <a:solidFill>
                      <a:srgbClr val="E8F1F2"/>
                    </a:solidFill>
                  </a:tcPr>
                </a:tc>
              </a:tr>
              <a:tr h="640800">
                <a:tc vMerge="1">
                  <a:tcPr>
                    <a:solidFill>
                      <a:srgbClr val="D8ECED"/>
                    </a:solidFill>
                  </a:tcPr>
                </a:tc>
                <a:tc>
                  <a:txBody>
                    <a:bodyPr/>
                    <a:p>
                      <a:pPr algn="ctr">
                        <a:buNone/>
                      </a:pPr>
                      <a:r>
                        <a:rPr lang="zh-CN" altLang="en-US"/>
                        <a:t>单纯评价</a:t>
                      </a:r>
                      <a:endParaRPr lang="zh-CN" altLang="en-US"/>
                    </a:p>
                  </a:txBody>
                  <a:tcPr anchor="ctr" anchorCtr="0">
                    <a:solidFill>
                      <a:srgbClr val="E8F1F2"/>
                    </a:solidFill>
                  </a:tcPr>
                </a:tc>
                <a:tc>
                  <a:txBody>
                    <a:bodyPr/>
                    <a:p>
                      <a:pPr indent="457200" algn="l" fontAlgn="auto">
                        <a:buNone/>
                      </a:pPr>
                      <a:r>
                        <a:rPr lang="zh-CN" altLang="en-US"/>
                        <a:t>对更为具体、微观的课程要素的某个方面进行的评价。</a:t>
                      </a:r>
                      <a:endParaRPr lang="zh-CN" altLang="en-US"/>
                    </a:p>
                  </a:txBody>
                  <a:tcPr anchor="ctr" anchorCtr="0">
                    <a:solidFill>
                      <a:srgbClr val="E8F1F2"/>
                    </a:solidFill>
                  </a:tcPr>
                </a:tc>
              </a:tr>
              <a:tr h="720000">
                <a:tc rowSpan="2">
                  <a:txBody>
                    <a:bodyPr/>
                    <a:p>
                      <a:pPr algn="ctr">
                        <a:buNone/>
                      </a:pPr>
                      <a:r>
                        <a:rPr lang="zh-CN" altLang="en-US" sz="1800">
                          <a:sym typeface="+mn-ea"/>
                        </a:rPr>
                        <a:t>评价主体的不同</a:t>
                      </a:r>
                      <a:endParaRPr lang="zh-CN" altLang="en-US"/>
                    </a:p>
                  </a:txBody>
                  <a:tcPr anchor="ctr" anchorCtr="0">
                    <a:solidFill>
                      <a:srgbClr val="D8ECED"/>
                    </a:solidFill>
                  </a:tcPr>
                </a:tc>
                <a:tc>
                  <a:txBody>
                    <a:bodyPr/>
                    <a:p>
                      <a:pPr algn="ctr">
                        <a:buNone/>
                      </a:pPr>
                      <a:r>
                        <a:rPr lang="zh-CN" altLang="en-US" sz="1800">
                          <a:sym typeface="+mn-ea"/>
                        </a:rPr>
                        <a:t>内部评价</a:t>
                      </a:r>
                      <a:endParaRPr lang="zh-CN" altLang="en-US" sz="1800">
                        <a:sym typeface="+mn-ea"/>
                      </a:endParaRPr>
                    </a:p>
                    <a:p>
                      <a:pPr algn="ctr">
                        <a:buNone/>
                      </a:pPr>
                      <a:r>
                        <a:rPr lang="zh-CN" altLang="en-US" sz="1800">
                          <a:sym typeface="+mn-ea"/>
                        </a:rPr>
                        <a:t>（自我评价）</a:t>
                      </a:r>
                      <a:endParaRPr lang="zh-CN" altLang="en-US"/>
                    </a:p>
                  </a:txBody>
                  <a:tcPr anchor="ctr" anchorCtr="0">
                    <a:solidFill>
                      <a:srgbClr val="D8ECED"/>
                    </a:solidFill>
                  </a:tcPr>
                </a:tc>
                <a:tc>
                  <a:txBody>
                    <a:bodyPr/>
                    <a:p>
                      <a:pPr indent="457200" algn="l" fontAlgn="auto">
                        <a:buNone/>
                      </a:pPr>
                      <a:r>
                        <a:rPr lang="zh-CN" altLang="en-US" sz="1800">
                          <a:sym typeface="+mn-ea"/>
                        </a:rPr>
                        <a:t>由幼儿内部或教师本人对照课程评价标准，对园内或教师自已的课程实施状况与效果作出分析和判断的一种评价方式。</a:t>
                      </a:r>
                      <a:endParaRPr lang="zh-CN" altLang="en-US"/>
                    </a:p>
                  </a:txBody>
                  <a:tcPr anchor="ctr" anchorCtr="0">
                    <a:solidFill>
                      <a:srgbClr val="D8ECED"/>
                    </a:solidFill>
                  </a:tcPr>
                </a:tc>
              </a:tr>
              <a:tr h="720000">
                <a:tc vMerge="1">
                  <a:tcPr>
                    <a:solidFill>
                      <a:srgbClr val="E8F1F2"/>
                    </a:solidFill>
                  </a:tcPr>
                </a:tc>
                <a:tc>
                  <a:txBody>
                    <a:bodyPr/>
                    <a:p>
                      <a:pPr algn="ctr">
                        <a:buNone/>
                      </a:pPr>
                      <a:r>
                        <a:rPr lang="zh-CN" altLang="en-US" sz="1800">
                          <a:sym typeface="+mn-ea"/>
                        </a:rPr>
                        <a:t>外部评价</a:t>
                      </a:r>
                      <a:endParaRPr lang="zh-CN" altLang="en-US" sz="1800">
                        <a:sym typeface="+mn-ea"/>
                      </a:endParaRPr>
                    </a:p>
                    <a:p>
                      <a:pPr algn="ctr">
                        <a:buNone/>
                      </a:pPr>
                      <a:r>
                        <a:rPr lang="zh-CN" altLang="en-US" sz="1800">
                          <a:sym typeface="+mn-ea"/>
                        </a:rPr>
                        <a:t>（他人评价）</a:t>
                      </a:r>
                      <a:endParaRPr lang="zh-CN" altLang="en-US"/>
                    </a:p>
                  </a:txBody>
                  <a:tcPr anchor="ctr" anchorCtr="0">
                    <a:solidFill>
                      <a:srgbClr val="D8ECED"/>
                    </a:solidFill>
                  </a:tcPr>
                </a:tc>
                <a:tc>
                  <a:txBody>
                    <a:bodyPr/>
                    <a:p>
                      <a:pPr indent="457200" algn="l" fontAlgn="auto">
                        <a:buNone/>
                      </a:pPr>
                      <a:r>
                        <a:rPr lang="zh-CN" altLang="en-US" sz="1800">
                          <a:sym typeface="+mn-ea"/>
                        </a:rPr>
                        <a:t>由有关人士或专门人士组成评价小组,对幼儿园课程的整体实施情况作出判断的一种评价方式。</a:t>
                      </a:r>
                      <a:endParaRPr lang="zh-CN" altLang="en-US"/>
                    </a:p>
                  </a:txBody>
                  <a:tcPr anchor="ctr" anchorCtr="0">
                    <a:solidFill>
                      <a:srgbClr val="D8ECED"/>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（一）幼儿园课程评价的方式</a:t>
            </a:r>
            <a:endParaRPr lang="zh-CN" altLang="en-US" sz="3200">
              <a:solidFill>
                <a:schemeClr val="tx1">
                  <a:lumMod val="85000"/>
                  <a:lumOff val="15000"/>
                </a:schemeClr>
              </a:solidFill>
              <a:sym typeface="+mn-ea"/>
            </a:endParaRPr>
          </a:p>
        </p:txBody>
      </p:sp>
      <p:graphicFrame>
        <p:nvGraphicFramePr>
          <p:cNvPr id="3" name="表格 2"/>
          <p:cNvGraphicFramePr/>
          <p:nvPr>
            <p:custDataLst>
              <p:tags r:id="rId1"/>
            </p:custDataLst>
          </p:nvPr>
        </p:nvGraphicFramePr>
        <p:xfrm>
          <a:off x="1701165" y="1484630"/>
          <a:ext cx="8964295" cy="3888000"/>
        </p:xfrm>
        <a:graphic>
          <a:graphicData uri="http://schemas.openxmlformats.org/drawingml/2006/table">
            <a:tbl>
              <a:tblPr firstRow="1" bandRow="1">
                <a:tableStyleId>{5C22544A-7EE6-4342-B048-85BDC9FD1C3A}</a:tableStyleId>
              </a:tblPr>
              <a:tblGrid>
                <a:gridCol w="1503045"/>
                <a:gridCol w="3397885"/>
                <a:gridCol w="4063235"/>
              </a:tblGrid>
              <a:tr h="720000">
                <a:tc>
                  <a:txBody>
                    <a:bodyPr/>
                    <a:p>
                      <a:pPr algn="ctr">
                        <a:buNone/>
                      </a:pPr>
                      <a:endParaRPr lang="zh-CN" altLang="en-US" sz="2400">
                        <a:solidFill>
                          <a:schemeClr val="bg1"/>
                        </a:solidFill>
                      </a:endParaRPr>
                    </a:p>
                  </a:txBody>
                  <a:tcPr anchor="ctr" anchorCtr="0">
                    <a:solidFill>
                      <a:srgbClr val="56C0C1"/>
                    </a:solidFill>
                  </a:tcPr>
                </a:tc>
                <a:tc>
                  <a:txBody>
                    <a:bodyPr/>
                    <a:p>
                      <a:pPr algn="ctr">
                        <a:buNone/>
                      </a:pPr>
                      <a:r>
                        <a:rPr lang="zh-CN" altLang="en-US" sz="2400">
                          <a:sym typeface="+mn-ea"/>
                        </a:rPr>
                        <a:t>形成性评价</a:t>
                      </a:r>
                      <a:endParaRPr lang="zh-CN" altLang="en-US" sz="2400">
                        <a:sym typeface="+mn-ea"/>
                      </a:endParaRPr>
                    </a:p>
                  </a:txBody>
                  <a:tcPr anchor="ctr" anchorCtr="0">
                    <a:solidFill>
                      <a:srgbClr val="56C0C1"/>
                    </a:solidFill>
                  </a:tcPr>
                </a:tc>
                <a:tc>
                  <a:txBody>
                    <a:bodyPr/>
                    <a:p>
                      <a:pPr algn="ctr">
                        <a:buNone/>
                      </a:pPr>
                      <a:r>
                        <a:rPr lang="zh-CN" altLang="en-US" sz="2400">
                          <a:sym typeface="+mn-ea"/>
                        </a:rPr>
                        <a:t>终结性评价</a:t>
                      </a:r>
                      <a:endParaRPr lang="zh-CN" altLang="en-US" sz="2400">
                        <a:sym typeface="+mn-ea"/>
                      </a:endParaRPr>
                    </a:p>
                  </a:txBody>
                  <a:tcPr anchor="ctr" anchorCtr="0">
                    <a:solidFill>
                      <a:srgbClr val="56C0C1"/>
                    </a:solidFill>
                  </a:tcPr>
                </a:tc>
              </a:tr>
              <a:tr h="792000">
                <a:tc>
                  <a:txBody>
                    <a:bodyPr/>
                    <a:p>
                      <a:pPr algn="ctr">
                        <a:buClrTx/>
                        <a:buSzTx/>
                        <a:buFontTx/>
                        <a:buNone/>
                      </a:pPr>
                      <a:r>
                        <a:rPr lang="zh-CN" altLang="en-US" sz="2400" b="1">
                          <a:solidFill>
                            <a:schemeClr val="lt1"/>
                          </a:solidFill>
                        </a:rPr>
                        <a:t>分类标准</a:t>
                      </a:r>
                      <a:endParaRPr lang="zh-CN" altLang="en-US" sz="2400" b="1">
                        <a:solidFill>
                          <a:schemeClr val="lt1"/>
                        </a:solidFill>
                      </a:endParaRPr>
                    </a:p>
                  </a:txBody>
                  <a:tcPr anchor="ctr" anchorCtr="0">
                    <a:solidFill>
                      <a:srgbClr val="56C0C1"/>
                    </a:solidFill>
                  </a:tcPr>
                </a:tc>
                <a:tc gridSpan="2">
                  <a:txBody>
                    <a:bodyPr/>
                    <a:p>
                      <a:pPr algn="ctr">
                        <a:buNone/>
                      </a:pPr>
                      <a:r>
                        <a:rPr lang="zh-CN" altLang="en-US" sz="2000">
                          <a:sym typeface="+mn-ea"/>
                        </a:rPr>
                        <a:t>在功能和运行时间上的不同</a:t>
                      </a:r>
                      <a:endParaRPr lang="zh-CN" altLang="en-US" sz="2000">
                        <a:sym typeface="+mn-ea"/>
                      </a:endParaRPr>
                    </a:p>
                  </a:txBody>
                  <a:tcPr anchor="ctr" anchorCtr="0">
                    <a:solidFill>
                      <a:srgbClr val="D8ECED"/>
                    </a:solidFill>
                  </a:tcPr>
                </a:tc>
                <a:tc hMerge="1">
                  <a:tcPr>
                    <a:solidFill>
                      <a:srgbClr val="D8ECED"/>
                    </a:solidFill>
                  </a:tcPr>
                </a:tc>
              </a:tr>
              <a:tr h="792000">
                <a:tc>
                  <a:txBody>
                    <a:bodyPr/>
                    <a:p>
                      <a:pPr algn="ctr">
                        <a:buClrTx/>
                        <a:buSzTx/>
                        <a:buFontTx/>
                        <a:buNone/>
                      </a:pPr>
                      <a:r>
                        <a:rPr lang="zh-CN" altLang="en-US" sz="2400" b="1">
                          <a:solidFill>
                            <a:schemeClr val="lt1"/>
                          </a:solidFill>
                        </a:rPr>
                        <a:t>定义</a:t>
                      </a:r>
                      <a:endParaRPr lang="zh-CN" altLang="en-US" sz="2400" b="1">
                        <a:solidFill>
                          <a:schemeClr val="lt1"/>
                        </a:solidFill>
                      </a:endParaRPr>
                    </a:p>
                  </a:txBody>
                  <a:tcPr anchor="ctr" anchorCtr="0">
                    <a:solidFill>
                      <a:srgbClr val="56C0C1"/>
                    </a:solidFill>
                  </a:tcPr>
                </a:tc>
                <a:tc>
                  <a:txBody>
                    <a:bodyPr/>
                    <a:p>
                      <a:pPr algn="ctr">
                        <a:buNone/>
                      </a:pPr>
                      <a:r>
                        <a:rPr lang="zh-CN" altLang="en-US" sz="2000">
                          <a:sym typeface="+mn-ea"/>
                        </a:rPr>
                        <a:t>在幼儿园课程实施过程</a:t>
                      </a:r>
                      <a:r>
                        <a:rPr lang="zh-CN" altLang="en-US" sz="2000" b="1">
                          <a:solidFill>
                            <a:srgbClr val="FF0000"/>
                          </a:solidFill>
                          <a:sym typeface="+mn-ea"/>
                        </a:rPr>
                        <a:t>中</a:t>
                      </a:r>
                      <a:r>
                        <a:rPr lang="zh-CN" altLang="en-US" sz="2000">
                          <a:sym typeface="+mn-ea"/>
                        </a:rPr>
                        <a:t>对出现的各种现象进行评价</a:t>
                      </a:r>
                      <a:endParaRPr lang="zh-CN" altLang="en-US" sz="2000">
                        <a:sym typeface="+mn-ea"/>
                      </a:endParaRPr>
                    </a:p>
                  </a:txBody>
                  <a:tcPr anchor="ctr" anchorCtr="0">
                    <a:solidFill>
                      <a:srgbClr val="E8F1F2"/>
                    </a:solidFill>
                  </a:tcPr>
                </a:tc>
                <a:tc>
                  <a:txBody>
                    <a:bodyPr/>
                    <a:p>
                      <a:pPr algn="ctr">
                        <a:buNone/>
                      </a:pPr>
                      <a:r>
                        <a:rPr lang="zh-CN" altLang="en-US" sz="2000">
                          <a:sym typeface="+mn-ea"/>
                        </a:rPr>
                        <a:t>在课程实施</a:t>
                      </a:r>
                      <a:r>
                        <a:rPr lang="zh-CN" altLang="en-US" sz="2000" b="1">
                          <a:solidFill>
                            <a:srgbClr val="FF0000"/>
                          </a:solidFill>
                          <a:sym typeface="+mn-ea"/>
                        </a:rPr>
                        <a:t>之后</a:t>
                      </a:r>
                      <a:r>
                        <a:rPr lang="zh-CN" altLang="en-US" sz="2000">
                          <a:sym typeface="+mn-ea"/>
                        </a:rPr>
                        <a:t>进行的，旨在获得对所实施课程总体情形的评价</a:t>
                      </a:r>
                      <a:endParaRPr lang="zh-CN" altLang="en-US" sz="2000">
                        <a:sym typeface="+mn-ea"/>
                      </a:endParaRPr>
                    </a:p>
                  </a:txBody>
                  <a:tcPr anchor="ctr" anchorCtr="0">
                    <a:solidFill>
                      <a:srgbClr val="E8F1F2"/>
                    </a:solidFill>
                  </a:tcPr>
                </a:tc>
              </a:tr>
              <a:tr h="792000">
                <a:tc>
                  <a:txBody>
                    <a:bodyPr/>
                    <a:p>
                      <a:pPr algn="ctr">
                        <a:buClrTx/>
                        <a:buSzTx/>
                        <a:buFontTx/>
                        <a:buNone/>
                      </a:pPr>
                      <a:r>
                        <a:rPr lang="zh-CN" altLang="en-US" sz="2400" b="1">
                          <a:solidFill>
                            <a:schemeClr val="bg1"/>
                          </a:solidFill>
                        </a:rPr>
                        <a:t>关</a:t>
                      </a:r>
                      <a:r>
                        <a:rPr lang="zh-CN" altLang="en-US" sz="2400" b="1">
                          <a:solidFill>
                            <a:schemeClr val="lt1"/>
                          </a:solidFill>
                        </a:rPr>
                        <a:t>注点</a:t>
                      </a:r>
                      <a:endParaRPr lang="zh-CN" altLang="en-US" sz="2400" b="1">
                        <a:solidFill>
                          <a:schemeClr val="lt1"/>
                        </a:solidFill>
                      </a:endParaRPr>
                    </a:p>
                  </a:txBody>
                  <a:tcPr anchor="ctr" anchorCtr="0">
                    <a:solidFill>
                      <a:srgbClr val="56C0C1"/>
                    </a:solidFill>
                  </a:tcPr>
                </a:tc>
                <a:tc>
                  <a:txBody>
                    <a:bodyPr/>
                    <a:p>
                      <a:pPr algn="ctr">
                        <a:buNone/>
                      </a:pPr>
                      <a:r>
                        <a:rPr lang="zh-CN" altLang="en-US" sz="2000"/>
                        <a:t>课程问题的起因</a:t>
                      </a:r>
                      <a:endParaRPr lang="zh-CN" altLang="en-US" sz="2000"/>
                    </a:p>
                    <a:p>
                      <a:pPr algn="ctr">
                        <a:buNone/>
                      </a:pPr>
                      <a:r>
                        <a:rPr lang="zh-CN" altLang="en-US" sz="2000"/>
                        <a:t>课程计划的改进</a:t>
                      </a:r>
                      <a:endParaRPr lang="zh-CN" altLang="en-US" sz="2000"/>
                    </a:p>
                  </a:txBody>
                  <a:tcPr anchor="ctr" anchorCtr="0">
                    <a:solidFill>
                      <a:srgbClr val="D8ECED"/>
                    </a:solidFill>
                  </a:tcPr>
                </a:tc>
                <a:tc>
                  <a:txBody>
                    <a:bodyPr/>
                    <a:p>
                      <a:pPr algn="ctr">
                        <a:buNone/>
                      </a:pPr>
                      <a:r>
                        <a:rPr lang="zh-CN" altLang="en-US" sz="2000"/>
                        <a:t>课程问题的程度</a:t>
                      </a:r>
                      <a:endParaRPr lang="zh-CN" altLang="en-US" sz="2000"/>
                    </a:p>
                    <a:p>
                      <a:pPr algn="ctr">
                        <a:buNone/>
                      </a:pPr>
                      <a:r>
                        <a:rPr lang="zh-CN" altLang="en-US" sz="2000"/>
                        <a:t>评定课程计划整体效果</a:t>
                      </a:r>
                      <a:endParaRPr lang="zh-CN" altLang="en-US" sz="2000"/>
                    </a:p>
                  </a:txBody>
                  <a:tcPr anchor="ctr" anchorCtr="0">
                    <a:solidFill>
                      <a:srgbClr val="D8ECED"/>
                    </a:solidFill>
                  </a:tcPr>
                </a:tc>
              </a:tr>
              <a:tr h="792000">
                <a:tc>
                  <a:txBody>
                    <a:bodyPr/>
                    <a:p>
                      <a:pPr algn="ctr">
                        <a:buNone/>
                      </a:pPr>
                      <a:r>
                        <a:rPr lang="zh-CN" altLang="en-US" sz="2400" b="1">
                          <a:solidFill>
                            <a:schemeClr val="bg1"/>
                          </a:solidFill>
                        </a:rPr>
                        <a:t>结果</a:t>
                      </a:r>
                      <a:endParaRPr lang="zh-CN" altLang="en-US" sz="2400" b="1">
                        <a:solidFill>
                          <a:schemeClr val="bg1"/>
                        </a:solidFill>
                      </a:endParaRPr>
                    </a:p>
                  </a:txBody>
                  <a:tcPr anchor="ctr" anchorCtr="0">
                    <a:solidFill>
                      <a:srgbClr val="56C0C1"/>
                    </a:solidFill>
                  </a:tcPr>
                </a:tc>
                <a:tc>
                  <a:txBody>
                    <a:bodyPr/>
                    <a:p>
                      <a:pPr algn="ctr">
                        <a:buNone/>
                      </a:pPr>
                      <a:r>
                        <a:rPr lang="zh-CN" altLang="en-US" sz="2000"/>
                        <a:t>为课程编制者改进课程所用</a:t>
                      </a:r>
                      <a:endParaRPr lang="zh-CN" altLang="en-US" sz="2000"/>
                    </a:p>
                  </a:txBody>
                  <a:tcPr anchor="ctr" anchorCtr="0">
                    <a:solidFill>
                      <a:srgbClr val="E8F1F2"/>
                    </a:solidFill>
                  </a:tcPr>
                </a:tc>
                <a:tc>
                  <a:txBody>
                    <a:bodyPr/>
                    <a:p>
                      <a:pPr algn="ctr">
                        <a:buNone/>
                      </a:pPr>
                      <a:r>
                        <a:rPr lang="zh-CN" altLang="en-US" sz="2000"/>
                        <a:t>为课程编制者改进课程所用</a:t>
                      </a:r>
                      <a:endParaRPr lang="zh-CN" altLang="en-US" sz="2000"/>
                    </a:p>
                  </a:txBody>
                  <a:tcPr anchor="ctr" anchorCtr="0">
                    <a:solidFill>
                      <a:srgbClr val="E8F1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（二）幼儿园课程评价的方法</a:t>
            </a:r>
            <a:endParaRPr lang="zh-CN" altLang="en-US" sz="3200">
              <a:solidFill>
                <a:schemeClr val="tx1">
                  <a:lumMod val="85000"/>
                  <a:lumOff val="15000"/>
                </a:schemeClr>
              </a:solidFill>
              <a:sym typeface="+mn-ea"/>
            </a:endParaRPr>
          </a:p>
        </p:txBody>
      </p:sp>
      <p:graphicFrame>
        <p:nvGraphicFramePr>
          <p:cNvPr id="4" name="表格 3"/>
          <p:cNvGraphicFramePr/>
          <p:nvPr>
            <p:custDataLst>
              <p:tags r:id="rId1"/>
            </p:custDataLst>
          </p:nvPr>
        </p:nvGraphicFramePr>
        <p:xfrm>
          <a:off x="1227455" y="861060"/>
          <a:ext cx="9737090" cy="5615305"/>
        </p:xfrm>
        <a:graphic>
          <a:graphicData uri="http://schemas.openxmlformats.org/drawingml/2006/table">
            <a:tbl>
              <a:tblPr firstRow="1" bandRow="1">
                <a:tableStyleId>{5C22544A-7EE6-4342-B048-85BDC9FD1C3A}</a:tableStyleId>
              </a:tblPr>
              <a:tblGrid>
                <a:gridCol w="1687195"/>
                <a:gridCol w="8049895"/>
              </a:tblGrid>
              <a:tr h="381000">
                <a:tc>
                  <a:txBody>
                    <a:bodyPr/>
                    <a:p>
                      <a:pPr algn="ctr">
                        <a:buNone/>
                      </a:pPr>
                      <a:r>
                        <a:rPr lang="zh-CN" altLang="en-US"/>
                        <a:t>原则</a:t>
                      </a:r>
                      <a:endParaRPr lang="zh-CN" altLang="en-US"/>
                    </a:p>
                  </a:txBody>
                  <a:tcPr>
                    <a:solidFill>
                      <a:srgbClr val="56C0C1"/>
                    </a:solidFill>
                  </a:tcPr>
                </a:tc>
                <a:tc>
                  <a:txBody>
                    <a:bodyPr/>
                    <a:p>
                      <a:pPr algn="ctr">
                        <a:buNone/>
                      </a:pPr>
                      <a:r>
                        <a:rPr lang="zh-CN" altLang="en-US"/>
                        <a:t>内容</a:t>
                      </a:r>
                      <a:endParaRPr lang="zh-CN" altLang="en-US"/>
                    </a:p>
                  </a:txBody>
                  <a:tcPr>
                    <a:solidFill>
                      <a:srgbClr val="56C0C1"/>
                    </a:solidFill>
                  </a:tcPr>
                </a:tc>
              </a:tr>
              <a:tr h="864000">
                <a:tc>
                  <a:txBody>
                    <a:bodyPr/>
                    <a:p>
                      <a:pPr algn="ctr">
                        <a:buNone/>
                      </a:pPr>
                      <a:r>
                        <a:rPr lang="zh-CN" altLang="en-US" sz="1800">
                          <a:sym typeface="+mn-ea"/>
                        </a:rPr>
                        <a:t>观察法</a:t>
                      </a:r>
                      <a:endParaRPr lang="zh-CN" altLang="en-US"/>
                    </a:p>
                  </a:txBody>
                  <a:tcPr anchor="ctr" anchorCtr="0">
                    <a:solidFill>
                      <a:srgbClr val="D8ECED"/>
                    </a:solidFill>
                  </a:tcPr>
                </a:tc>
                <a:tc>
                  <a:txBody>
                    <a:bodyPr/>
                    <a:p>
                      <a:pPr indent="457200" algn="l" fontAlgn="auto">
                        <a:buNone/>
                      </a:pPr>
                      <a:r>
                        <a:rPr lang="zh-CN" altLang="en-US" sz="1800">
                          <a:sym typeface="+mn-ea"/>
                        </a:rPr>
                        <a:t>评价者有目的、有计划地对发生的现象或行为进行考察、记录和分析,以搜集评价资料的一种方法</a:t>
                      </a:r>
                      <a:endParaRPr lang="zh-CN" altLang="en-US" sz="1800">
                        <a:sym typeface="+mn-ea"/>
                      </a:endParaRPr>
                    </a:p>
                  </a:txBody>
                  <a:tcPr anchor="ctr" anchorCtr="0">
                    <a:solidFill>
                      <a:srgbClr val="D8ECED"/>
                    </a:solidFill>
                  </a:tcPr>
                </a:tc>
              </a:tr>
              <a:tr h="864000">
                <a:tc>
                  <a:txBody>
                    <a:bodyPr/>
                    <a:p>
                      <a:pPr algn="ctr">
                        <a:buNone/>
                      </a:pPr>
                      <a:r>
                        <a:rPr lang="zh-CN" altLang="en-US" sz="1800">
                          <a:sym typeface="+mn-ea"/>
                        </a:rPr>
                        <a:t>访谈法</a:t>
                      </a:r>
                      <a:endParaRPr lang="zh-CN" altLang="en-US"/>
                    </a:p>
                  </a:txBody>
                  <a:tcPr anchor="ctr" anchorCtr="0">
                    <a:solidFill>
                      <a:srgbClr val="E8F1F2"/>
                    </a:solidFill>
                  </a:tcPr>
                </a:tc>
                <a:tc>
                  <a:txBody>
                    <a:bodyPr/>
                    <a:p>
                      <a:pPr indent="457200" algn="l" fontAlgn="auto">
                        <a:buNone/>
                      </a:pPr>
                      <a:r>
                        <a:rPr lang="zh-CN" altLang="en-US" sz="1800">
                          <a:sym typeface="+mn-ea"/>
                        </a:rPr>
                        <a:t>评价者通过有目的、有计划地与幼儿进行交谈以搜集评价资料的一种方法</a:t>
                      </a:r>
                      <a:endParaRPr lang="zh-CN" altLang="en-US" sz="1800">
                        <a:sym typeface="+mn-ea"/>
                      </a:endParaRPr>
                    </a:p>
                  </a:txBody>
                  <a:tcPr anchor="ctr" anchorCtr="0">
                    <a:solidFill>
                      <a:srgbClr val="E8F1F2"/>
                    </a:solidFill>
                  </a:tcPr>
                </a:tc>
              </a:tr>
              <a:tr h="864000">
                <a:tc>
                  <a:txBody>
                    <a:bodyPr/>
                    <a:p>
                      <a:pPr algn="ctr">
                        <a:buNone/>
                      </a:pPr>
                      <a:r>
                        <a:rPr lang="zh-CN" altLang="en-US" sz="1800" b="0">
                          <a:sym typeface="+mn-ea"/>
                        </a:rPr>
                        <a:t>表现评估法</a:t>
                      </a:r>
                      <a:endParaRPr lang="zh-CN" altLang="en-US" sz="1800" b="0">
                        <a:sym typeface="+mn-ea"/>
                      </a:endParaRPr>
                    </a:p>
                    <a:p>
                      <a:pPr algn="ctr">
                        <a:buNone/>
                      </a:pPr>
                      <a:r>
                        <a:rPr lang="zh-CN" altLang="en-US" sz="1800" b="0">
                          <a:sym typeface="+mn-ea"/>
                        </a:rPr>
                        <a:t>（表现测试法）</a:t>
                      </a:r>
                      <a:endParaRPr lang="zh-CN" altLang="en-US" sz="1800" b="0">
                        <a:sym typeface="+mn-ea"/>
                      </a:endParaRPr>
                    </a:p>
                  </a:txBody>
                  <a:tcPr anchor="ctr" anchorCtr="0">
                    <a:solidFill>
                      <a:srgbClr val="D8ECED"/>
                    </a:solidFill>
                  </a:tcPr>
                </a:tc>
                <a:tc>
                  <a:txBody>
                    <a:bodyPr/>
                    <a:p>
                      <a:pPr indent="457200" algn="l" fontAlgn="auto">
                        <a:buNone/>
                      </a:pPr>
                      <a:r>
                        <a:rPr lang="zh-CN" altLang="en-US" sz="1800">
                          <a:sym typeface="+mn-ea"/>
                        </a:rPr>
                        <a:t>用于幼儿健康水平和运动水平的分析与评价</a:t>
                      </a:r>
                      <a:endParaRPr lang="zh-CN" altLang="en-US" sz="1800">
                        <a:sym typeface="+mn-ea"/>
                      </a:endParaRPr>
                    </a:p>
                  </a:txBody>
                  <a:tcPr anchor="ctr" anchorCtr="0">
                    <a:solidFill>
                      <a:srgbClr val="D8ECED"/>
                    </a:solidFill>
                  </a:tcPr>
                </a:tc>
              </a:tr>
              <a:tr h="864000">
                <a:tc>
                  <a:txBody>
                    <a:bodyPr/>
                    <a:p>
                      <a:pPr algn="ctr">
                        <a:buNone/>
                      </a:pPr>
                      <a:r>
                        <a:rPr lang="en-US" altLang="zh-CN" sz="1800" b="0">
                          <a:sym typeface="+mn-ea"/>
                        </a:rPr>
                        <a:t>作品分析法</a:t>
                      </a:r>
                      <a:endParaRPr lang="en-US" altLang="zh-CN" sz="1800" b="0">
                        <a:sym typeface="+mn-ea"/>
                      </a:endParaRPr>
                    </a:p>
                  </a:txBody>
                  <a:tcPr anchor="ctr" anchorCtr="0">
                    <a:solidFill>
                      <a:srgbClr val="E8F1F2"/>
                    </a:solidFill>
                  </a:tcPr>
                </a:tc>
                <a:tc>
                  <a:txBody>
                    <a:bodyPr/>
                    <a:p>
                      <a:pPr indent="457200" algn="l" fontAlgn="auto">
                        <a:buNone/>
                      </a:pPr>
                      <a:r>
                        <a:rPr lang="en-US" altLang="zh-CN" sz="1800">
                          <a:sym typeface="+mn-ea"/>
                        </a:rPr>
                        <a:t>评价者有目的地搜集幼儿表达、表现的作品</a:t>
                      </a:r>
                      <a:r>
                        <a:rPr lang="zh-CN" altLang="en-US" sz="1800">
                          <a:sym typeface="+mn-ea"/>
                        </a:rPr>
                        <a:t>，</a:t>
                      </a:r>
                      <a:r>
                        <a:rPr lang="en-US" altLang="zh-CN" sz="1800">
                          <a:sym typeface="+mn-ea"/>
                        </a:rPr>
                        <a:t>作为评价资料，以获得幼儿某方面的发展水平与状况的方法</a:t>
                      </a:r>
                      <a:endParaRPr lang="en-US" altLang="zh-CN" sz="1800">
                        <a:sym typeface="+mn-ea"/>
                      </a:endParaRPr>
                    </a:p>
                  </a:txBody>
                  <a:tcPr anchor="ctr" anchorCtr="0">
                    <a:solidFill>
                      <a:srgbClr val="E8F1F2"/>
                    </a:solidFill>
                  </a:tcPr>
                </a:tc>
              </a:tr>
              <a:tr h="863600">
                <a:tc>
                  <a:txBody>
                    <a:bodyPr/>
                    <a:p>
                      <a:pPr indent="0" algn="ctr" fontAlgn="auto">
                        <a:buClrTx/>
                        <a:buSzTx/>
                        <a:buFontTx/>
                        <a:buNone/>
                      </a:pPr>
                      <a:r>
                        <a:rPr lang="zh-CN" altLang="en-US" sz="1800" b="0">
                          <a:sym typeface="+mn-ea"/>
                        </a:rPr>
                        <a:t>问卷调查法</a:t>
                      </a:r>
                      <a:endParaRPr lang="zh-CN" altLang="en-US" sz="1800" b="0">
                        <a:sym typeface="+mn-ea"/>
                      </a:endParaRPr>
                    </a:p>
                  </a:txBody>
                  <a:tcPr anchor="ctr" anchorCtr="0">
                    <a:solidFill>
                      <a:srgbClr val="E8F1F2"/>
                    </a:solidFill>
                  </a:tcPr>
                </a:tc>
                <a:tc>
                  <a:txBody>
                    <a:bodyPr/>
                    <a:p>
                      <a:pPr indent="457200" algn="l">
                        <a:buClrTx/>
                        <a:buSzTx/>
                        <a:buFontTx/>
                        <a:buNone/>
                      </a:pPr>
                      <a:r>
                        <a:rPr lang="en-US" altLang="zh-CN" sz="1800">
                          <a:sym typeface="+mn-ea"/>
                        </a:rPr>
                        <a:t>评价者通过书面形式向被调查者提出经过严格设计的问题，从而获取评价资料的方法</a:t>
                      </a:r>
                      <a:endParaRPr lang="en-US" altLang="zh-CN" sz="1800">
                        <a:sym typeface="+mn-ea"/>
                      </a:endParaRPr>
                    </a:p>
                  </a:txBody>
                  <a:tcPr anchor="ctr" anchorCtr="0">
                    <a:solidFill>
                      <a:srgbClr val="E8F1F2"/>
                    </a:solidFill>
                  </a:tcPr>
                </a:tc>
              </a:tr>
              <a:tr h="864000">
                <a:tc>
                  <a:txBody>
                    <a:bodyPr/>
                    <a:p>
                      <a:pPr algn="ctr">
                        <a:buNone/>
                      </a:pPr>
                      <a:r>
                        <a:rPr lang="en-US" altLang="zh-CN" sz="1800" b="0">
                          <a:sym typeface="+mn-ea"/>
                        </a:rPr>
                        <a:t>档案袋评定法</a:t>
                      </a:r>
                      <a:endParaRPr lang="en-US" altLang="zh-CN" sz="1800" b="0">
                        <a:sym typeface="+mn-ea"/>
                      </a:endParaRPr>
                    </a:p>
                  </a:txBody>
                  <a:tcPr anchor="ctr" anchorCtr="0">
                    <a:solidFill>
                      <a:srgbClr val="E8F1F2"/>
                    </a:solidFill>
                  </a:tcPr>
                </a:tc>
                <a:tc>
                  <a:txBody>
                    <a:bodyPr/>
                    <a:p>
                      <a:pPr indent="457200" algn="l" fontAlgn="auto">
                        <a:buNone/>
                      </a:pPr>
                      <a:r>
                        <a:rPr lang="en-US" altLang="zh-CN" sz="1800">
                          <a:sym typeface="+mn-ea"/>
                        </a:rPr>
                        <a:t>作品样本</a:t>
                      </a:r>
                      <a:r>
                        <a:rPr lang="zh-CN" altLang="en-US" sz="1800">
                          <a:sym typeface="+mn-ea"/>
                        </a:rPr>
                        <a:t>、观察记录、各种测验和调查的结果</a:t>
                      </a:r>
                      <a:endParaRPr lang="zh-CN" altLang="en-US" sz="1800">
                        <a:sym typeface="+mn-ea"/>
                      </a:endParaRPr>
                    </a:p>
                  </a:txBody>
                  <a:tcPr anchor="ctr" anchorCtr="0">
                    <a:solidFill>
                      <a:srgbClr val="E8F1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1780" y="2840355"/>
            <a:ext cx="5066665" cy="1176655"/>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63" y="6037"/>
              <a:ext cx="5833" cy="540"/>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4.6 </a:t>
              </a:r>
              <a:r>
                <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幼儿园课程评价方案的制定和过程</a:t>
              </a:r>
              <a:endParaRPr kumimoji="0" 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（一）幼儿园课程评价方案的制定</a:t>
            </a:r>
            <a:endParaRPr lang="zh-CN" altLang="en-US" sz="3200">
              <a:solidFill>
                <a:schemeClr val="tx1">
                  <a:lumMod val="85000"/>
                  <a:lumOff val="15000"/>
                </a:schemeClr>
              </a:solidFill>
              <a:sym typeface="+mn-ea"/>
            </a:endParaRPr>
          </a:p>
        </p:txBody>
      </p:sp>
      <p:graphicFrame>
        <p:nvGraphicFramePr>
          <p:cNvPr id="2" name="表格 1"/>
          <p:cNvGraphicFramePr/>
          <p:nvPr>
            <p:custDataLst>
              <p:tags r:id="rId1"/>
            </p:custDataLst>
          </p:nvPr>
        </p:nvGraphicFramePr>
        <p:xfrm>
          <a:off x="1186815" y="1619250"/>
          <a:ext cx="9855200" cy="4031750"/>
        </p:xfrm>
        <a:graphic>
          <a:graphicData uri="http://schemas.openxmlformats.org/drawingml/2006/table">
            <a:tbl>
              <a:tblPr firstRow="1" bandRow="1">
                <a:tableStyleId>{5C22544A-7EE6-4342-B048-85BDC9FD1C3A}</a:tableStyleId>
              </a:tblPr>
              <a:tblGrid>
                <a:gridCol w="3121025"/>
                <a:gridCol w="1529080"/>
                <a:gridCol w="5205095"/>
              </a:tblGrid>
              <a:tr h="539750">
                <a:tc>
                  <a:txBody>
                    <a:bodyPr/>
                    <a:p>
                      <a:pPr algn="ctr">
                        <a:buNone/>
                      </a:pPr>
                      <a:r>
                        <a:rPr lang="zh-CN" altLang="en-US" sz="2000"/>
                        <a:t>内容</a:t>
                      </a:r>
                      <a:endParaRPr lang="zh-CN" altLang="en-US" sz="2000"/>
                    </a:p>
                  </a:txBody>
                  <a:tcPr anchor="ctr" anchorCtr="0">
                    <a:solidFill>
                      <a:srgbClr val="56C0C1"/>
                    </a:solidFill>
                  </a:tcPr>
                </a:tc>
                <a:tc>
                  <a:txBody>
                    <a:bodyPr/>
                    <a:p>
                      <a:pPr algn="ctr">
                        <a:buNone/>
                      </a:pPr>
                      <a:r>
                        <a:rPr lang="zh-CN" altLang="en-US" sz="2000"/>
                        <a:t>地位</a:t>
                      </a:r>
                      <a:endParaRPr lang="zh-CN" altLang="en-US" sz="2000"/>
                    </a:p>
                  </a:txBody>
                  <a:tcPr anchor="ctr" anchorCtr="0">
                    <a:solidFill>
                      <a:srgbClr val="56C0C1"/>
                    </a:solidFill>
                  </a:tcPr>
                </a:tc>
                <a:tc>
                  <a:txBody>
                    <a:bodyPr/>
                    <a:p>
                      <a:pPr algn="ctr">
                        <a:buNone/>
                      </a:pPr>
                      <a:r>
                        <a:rPr lang="zh-CN" altLang="en-US" sz="2000"/>
                        <a:t>内容</a:t>
                      </a:r>
                      <a:endParaRPr lang="zh-CN" altLang="en-US" sz="2000"/>
                    </a:p>
                  </a:txBody>
                  <a:tcPr anchor="ctr" anchorCtr="0">
                    <a:solidFill>
                      <a:srgbClr val="56C0C1"/>
                    </a:solidFill>
                  </a:tcPr>
                </a:tc>
              </a:tr>
              <a:tr h="1332000">
                <a:tc>
                  <a:txBody>
                    <a:bodyPr/>
                    <a:p>
                      <a:pPr algn="ctr">
                        <a:buNone/>
                      </a:pPr>
                      <a:r>
                        <a:rPr lang="zh-CN" altLang="en-US" sz="2000"/>
                        <a:t>明确课程评价目的</a:t>
                      </a:r>
                      <a:endParaRPr lang="zh-CN" altLang="en-US" sz="2000"/>
                    </a:p>
                  </a:txBody>
                  <a:tcPr anchor="ctr" anchorCtr="0">
                    <a:solidFill>
                      <a:srgbClr val="D8ECED"/>
                    </a:solidFill>
                  </a:tcPr>
                </a:tc>
                <a:tc>
                  <a:txBody>
                    <a:bodyPr/>
                    <a:p>
                      <a:pPr indent="0" algn="ctr" fontAlgn="auto">
                        <a:buNone/>
                      </a:pPr>
                      <a:r>
                        <a:rPr lang="zh-CN" altLang="en-US" sz="2000">
                          <a:sym typeface="+mn-ea"/>
                        </a:rPr>
                        <a:t>指南</a:t>
                      </a:r>
                      <a:endParaRPr lang="zh-CN" altLang="en-US" sz="2000">
                        <a:sym typeface="+mn-ea"/>
                      </a:endParaRPr>
                    </a:p>
                  </a:txBody>
                  <a:tcPr anchor="ctr" anchorCtr="0">
                    <a:solidFill>
                      <a:srgbClr val="D8ECED"/>
                    </a:solidFill>
                  </a:tcPr>
                </a:tc>
                <a:tc>
                  <a:txBody>
                    <a:bodyPr/>
                    <a:p>
                      <a:pPr indent="457200" algn="l" fontAlgn="auto">
                        <a:buNone/>
                      </a:pPr>
                      <a:r>
                        <a:rPr lang="zh-CN" altLang="en-US" sz="2000">
                          <a:sym typeface="+mn-ea"/>
                        </a:rPr>
                        <a:t>对评价目的加以简要、清晰的阐明，使幼儿园课程方案的设计者在思想上更加明确,同时也为幼儿园课程评价的操作者提供确切的方向和准绳</a:t>
                      </a:r>
                      <a:endParaRPr lang="zh-CN" altLang="en-US" sz="2000">
                        <a:sym typeface="+mn-ea"/>
                      </a:endParaRPr>
                    </a:p>
                  </a:txBody>
                  <a:tcPr anchor="ctr" anchorCtr="0">
                    <a:solidFill>
                      <a:srgbClr val="D8ECED"/>
                    </a:solidFill>
                  </a:tcPr>
                </a:tc>
              </a:tr>
              <a:tr h="1080000">
                <a:tc>
                  <a:txBody>
                    <a:bodyPr/>
                    <a:p>
                      <a:pPr algn="ctr">
                        <a:buNone/>
                      </a:pPr>
                      <a:r>
                        <a:rPr lang="zh-CN" altLang="en-US" sz="2000"/>
                        <a:t>确定课程评价对象</a:t>
                      </a:r>
                      <a:endParaRPr lang="zh-CN" altLang="en-US" sz="2000"/>
                    </a:p>
                  </a:txBody>
                  <a:tcPr anchor="ctr" anchorCtr="0">
                    <a:solidFill>
                      <a:srgbClr val="E8F1F2"/>
                    </a:solidFill>
                  </a:tcPr>
                </a:tc>
                <a:tc>
                  <a:txBody>
                    <a:bodyPr/>
                    <a:p>
                      <a:pPr indent="0" algn="ctr" fontAlgn="auto">
                        <a:buNone/>
                      </a:pPr>
                      <a:r>
                        <a:rPr lang="en-US" altLang="zh-CN" sz="2000">
                          <a:sym typeface="+mn-ea"/>
                        </a:rPr>
                        <a:t>重要内容</a:t>
                      </a:r>
                      <a:endParaRPr lang="en-US" altLang="zh-CN" sz="2000">
                        <a:sym typeface="+mn-ea"/>
                      </a:endParaRPr>
                    </a:p>
                  </a:txBody>
                  <a:tcPr anchor="ctr" anchorCtr="0">
                    <a:solidFill>
                      <a:srgbClr val="E8F1F2"/>
                    </a:solidFill>
                  </a:tcPr>
                </a:tc>
                <a:tc>
                  <a:txBody>
                    <a:bodyPr/>
                    <a:p>
                      <a:pPr indent="457200" algn="l" fontAlgn="auto">
                        <a:buNone/>
                      </a:pPr>
                      <a:r>
                        <a:rPr lang="en-US" altLang="zh-CN" sz="2000">
                          <a:sym typeface="+mn-ea"/>
                        </a:rPr>
                        <a:t>幼儿园课程评价者根据评价的目的,明确课程评价指向的对象，决定课程评价的焦点</a:t>
                      </a:r>
                      <a:endParaRPr lang="en-US" altLang="zh-CN" sz="2000">
                        <a:sym typeface="+mn-ea"/>
                      </a:endParaRPr>
                    </a:p>
                  </a:txBody>
                  <a:tcPr anchor="ctr" anchorCtr="0">
                    <a:solidFill>
                      <a:srgbClr val="E8F1F2"/>
                    </a:solidFill>
                  </a:tcPr>
                </a:tc>
              </a:tr>
              <a:tr h="1080000">
                <a:tc>
                  <a:txBody>
                    <a:bodyPr/>
                    <a:p>
                      <a:pPr algn="ctr">
                        <a:buNone/>
                      </a:pPr>
                      <a:r>
                        <a:rPr lang="zh-CN" altLang="en-US" sz="2000" b="0">
                          <a:sym typeface="+mn-ea"/>
                        </a:rPr>
                        <a:t>确立课程评价标准与指标</a:t>
                      </a:r>
                      <a:endParaRPr lang="zh-CN" altLang="en-US" sz="2000" b="0">
                        <a:sym typeface="+mn-ea"/>
                      </a:endParaRPr>
                    </a:p>
                  </a:txBody>
                  <a:tcPr anchor="ctr" anchorCtr="0">
                    <a:solidFill>
                      <a:srgbClr val="D8ECED"/>
                    </a:solidFill>
                  </a:tcPr>
                </a:tc>
                <a:tc>
                  <a:txBody>
                    <a:bodyPr/>
                    <a:p>
                      <a:pPr indent="0" algn="ctr" fontAlgn="auto">
                        <a:buNone/>
                      </a:pPr>
                      <a:r>
                        <a:rPr lang="zh-CN" altLang="en-US" sz="2000">
                          <a:sym typeface="+mn-ea"/>
                        </a:rPr>
                        <a:t>关键、核心</a:t>
                      </a:r>
                      <a:endParaRPr lang="zh-CN" altLang="en-US" sz="2000">
                        <a:sym typeface="+mn-ea"/>
                      </a:endParaRPr>
                    </a:p>
                  </a:txBody>
                  <a:tcPr anchor="ctr" anchorCtr="0">
                    <a:solidFill>
                      <a:srgbClr val="D8ECED"/>
                    </a:solidFill>
                  </a:tcPr>
                </a:tc>
                <a:tc>
                  <a:txBody>
                    <a:bodyPr/>
                    <a:p>
                      <a:pPr indent="457200" algn="l" fontAlgn="auto">
                        <a:buNone/>
                      </a:pPr>
                      <a:r>
                        <a:rPr lang="zh-CN" altLang="en-US" sz="2000">
                          <a:sym typeface="+mn-ea"/>
                        </a:rPr>
                        <a:t>规定幼儿园课程评价如何评、如何确定等级和分数，从而保证得到科学的评价结果</a:t>
                      </a:r>
                      <a:endParaRPr lang="zh-CN" altLang="en-US" sz="2000">
                        <a:sym typeface="+mn-ea"/>
                      </a:endParaRPr>
                    </a:p>
                  </a:txBody>
                  <a:tcPr anchor="ctr" anchorCtr="0">
                    <a:solidFill>
                      <a:srgbClr val="D8ECED"/>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（一）目标模式的概念</a:t>
            </a:r>
            <a:endParaRPr lang="zh-CN" altLang="en-US" sz="3200">
              <a:solidFill>
                <a:schemeClr val="tx1">
                  <a:lumMod val="85000"/>
                  <a:lumOff val="15000"/>
                </a:schemeClr>
              </a:solidFill>
            </a:endParaRPr>
          </a:p>
        </p:txBody>
      </p:sp>
      <p:sp>
        <p:nvSpPr>
          <p:cNvPr id="7" name="文本框 6"/>
          <p:cNvSpPr txBox="1"/>
          <p:nvPr/>
        </p:nvSpPr>
        <p:spPr>
          <a:xfrm>
            <a:off x="588010" y="934085"/>
            <a:ext cx="10874375" cy="1322070"/>
          </a:xfrm>
          <a:prstGeom prst="rect">
            <a:avLst/>
          </a:prstGeom>
          <a:noFill/>
        </p:spPr>
        <p:txBody>
          <a:bodyPr wrap="square" rtlCol="0">
            <a:spAutoFit/>
          </a:bodyPr>
          <a:p>
            <a:pPr indent="457200" fontAlgn="auto"/>
            <a:r>
              <a:rPr lang="en-US" altLang="zh-CN" sz="2000"/>
              <a:t>2.</a:t>
            </a:r>
            <a:r>
              <a:rPr lang="zh-CN" altLang="en-US" sz="2000" b="1"/>
              <a:t>惠勒</a:t>
            </a:r>
            <a:r>
              <a:rPr lang="en-US" altLang="zh-CN" sz="2000" b="1"/>
              <a:t>——</a:t>
            </a:r>
            <a:r>
              <a:rPr lang="zh-CN" altLang="en-US" sz="2000" b="1"/>
              <a:t>圆环形目标编制模式</a:t>
            </a:r>
            <a:endParaRPr lang="zh-CN" altLang="en-US" sz="2000"/>
          </a:p>
          <a:p>
            <a:pPr indent="457200" fontAlgn="auto"/>
            <a:r>
              <a:rPr lang="zh-CN" altLang="en-US" sz="2000" b="1"/>
              <a:t>依据</a:t>
            </a:r>
            <a:r>
              <a:rPr lang="zh-CN" altLang="en-US" sz="2000"/>
              <a:t>：以直线的方式安排课程编制的顺序，当评价的结果与预设的目标不相符合时，就会因为缺少反馈这一环节而难以检讨课程编制中的问题。</a:t>
            </a:r>
            <a:endParaRPr lang="zh-CN" altLang="en-US" sz="2000"/>
          </a:p>
          <a:p>
            <a:endParaRPr lang="zh-CN" altLang="en-US" sz="2000"/>
          </a:p>
        </p:txBody>
      </p:sp>
      <p:grpSp>
        <p:nvGrpSpPr>
          <p:cNvPr id="2" name="组合 1"/>
          <p:cNvGrpSpPr/>
          <p:nvPr/>
        </p:nvGrpSpPr>
        <p:grpSpPr>
          <a:xfrm>
            <a:off x="3899535" y="2061845"/>
            <a:ext cx="4321810" cy="546100"/>
            <a:chOff x="6141" y="3247"/>
            <a:chExt cx="6806" cy="860"/>
          </a:xfrm>
        </p:grpSpPr>
        <p:sp>
          <p:nvSpPr>
            <p:cNvPr id="11" name="圆角矩形 10"/>
            <p:cNvSpPr/>
            <p:nvPr/>
          </p:nvSpPr>
          <p:spPr>
            <a:xfrm>
              <a:off x="6141" y="3247"/>
              <a:ext cx="2123" cy="86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直线式</a:t>
              </a:r>
              <a:endParaRPr lang="zh-CN" altLang="en-US"/>
            </a:p>
          </p:txBody>
        </p:sp>
        <p:sp>
          <p:nvSpPr>
            <p:cNvPr id="12" name="右箭头 11"/>
            <p:cNvSpPr/>
            <p:nvPr/>
          </p:nvSpPr>
          <p:spPr>
            <a:xfrm>
              <a:off x="8998" y="3477"/>
              <a:ext cx="1203" cy="399"/>
            </a:xfrm>
            <a:prstGeom prst="rightArrow">
              <a:avLst/>
            </a:prstGeom>
            <a:noFill/>
            <a:ln>
              <a:solidFill>
                <a:srgbClr val="56C0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10825" y="3247"/>
              <a:ext cx="2123" cy="86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圆环式</a:t>
              </a:r>
              <a:endParaRPr lang="zh-CN" altLang="en-US"/>
            </a:p>
          </p:txBody>
        </p:sp>
      </p:grpSp>
      <p:grpSp>
        <p:nvGrpSpPr>
          <p:cNvPr id="3" name="组合 2"/>
          <p:cNvGrpSpPr/>
          <p:nvPr/>
        </p:nvGrpSpPr>
        <p:grpSpPr>
          <a:xfrm>
            <a:off x="3899535" y="2811145"/>
            <a:ext cx="4250690" cy="3448050"/>
            <a:chOff x="6141" y="4427"/>
            <a:chExt cx="6694" cy="5430"/>
          </a:xfrm>
        </p:grpSpPr>
        <p:pic>
          <p:nvPicPr>
            <p:cNvPr id="14" name="图片 13" descr="惠勒圆环式目标模式图"/>
            <p:cNvPicPr>
              <a:picLocks noChangeAspect="1"/>
            </p:cNvPicPr>
            <p:nvPr/>
          </p:nvPicPr>
          <p:blipFill>
            <a:blip r:embed="rId1"/>
            <a:stretch>
              <a:fillRect/>
            </a:stretch>
          </p:blipFill>
          <p:spPr>
            <a:xfrm>
              <a:off x="6141" y="4427"/>
              <a:ext cx="6695" cy="4537"/>
            </a:xfrm>
            <a:prstGeom prst="rect">
              <a:avLst/>
            </a:prstGeom>
          </p:spPr>
        </p:pic>
        <p:sp>
          <p:nvSpPr>
            <p:cNvPr id="15" name="文本框 14"/>
            <p:cNvSpPr txBox="1"/>
            <p:nvPr/>
          </p:nvSpPr>
          <p:spPr>
            <a:xfrm>
              <a:off x="6949" y="9327"/>
              <a:ext cx="5560" cy="531"/>
            </a:xfrm>
            <a:prstGeom prst="rect">
              <a:avLst/>
            </a:prstGeom>
            <a:noFill/>
          </p:spPr>
          <p:txBody>
            <a:bodyPr wrap="square" rtlCol="0">
              <a:spAutoFit/>
            </a:bodyPr>
            <a:p>
              <a:r>
                <a:rPr lang="zh-CN" altLang="en-US" sz="1600"/>
                <a:t>图</a:t>
              </a:r>
              <a:r>
                <a:rPr lang="en-US" altLang="zh-CN" sz="1600"/>
                <a:t>2 </a:t>
              </a:r>
              <a:r>
                <a:rPr lang="zh-CN" altLang="en-US" sz="1600"/>
                <a:t>惠勒</a:t>
              </a:r>
              <a:r>
                <a:rPr lang="en-US" altLang="zh-CN" sz="1600"/>
                <a:t>—</a:t>
              </a:r>
              <a:r>
                <a:rPr lang="zh-CN" altLang="en-US" sz="1600"/>
                <a:t>圆环形目标编制模式</a:t>
              </a:r>
              <a:endParaRPr lang="zh-CN" altLang="en-US" sz="16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500" fill="hold">
                                          <p:stCondLst>
                                            <p:cond delay="0"/>
                                          </p:stCondLst>
                                        </p:cTn>
                                        <p:tgtEl>
                                          <p:spTgt spid="7"/>
                                        </p:tgtEl>
                                        <p:attrNameLst>
                                          <p:attrName>style.visibility</p:attrName>
                                        </p:attrNameLst>
                                      </p:cBhvr>
                                      <p:to>
                                        <p:strVal val="visible"/>
                                      </p:to>
                                    </p:set>
                                    <p:animEffect transition="in" filter="blinds(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500"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500" fill="hold">
                                          <p:stCondLst>
                                            <p:cond delay="0"/>
                                          </p:stCondLst>
                                        </p:cTn>
                                        <p:tgtEl>
                                          <p:spTgt spid="3"/>
                                        </p:tgtEl>
                                        <p:attrNameLst>
                                          <p:attrName>style.visibility</p:attrName>
                                        </p:attrNameLst>
                                      </p:cBhvr>
                                      <p:to>
                                        <p:strVal val="visible"/>
                                      </p:to>
                                    </p:set>
                                    <p:animEffect transition="in" filter="wheel(1)">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6810" y="1057910"/>
            <a:ext cx="8239125" cy="5077460"/>
          </a:xfrm>
          <a:prstGeom prst="rect">
            <a:avLst/>
          </a:prstGeom>
          <a:noFill/>
        </p:spPr>
        <p:txBody>
          <a:bodyPr wrap="square" rtlCol="0">
            <a:spAutoFit/>
          </a:bodyPr>
          <a:p>
            <a:pPr marL="342900" indent="-342900" fontAlgn="auto">
              <a:lnSpc>
                <a:spcPct val="150000"/>
              </a:lnSpc>
              <a:buFont typeface="Arial" panose="020B0604020202020204" pitchFamily="34" charset="0"/>
              <a:buChar char="•"/>
            </a:pPr>
            <a:r>
              <a:rPr lang="en-US" altLang="zh-CN" sz="2400" b="1"/>
              <a:t>幼儿园课程评价过程遵循的程序</a:t>
            </a:r>
            <a:r>
              <a:rPr lang="zh-CN" altLang="en-US" sz="2400" b="1"/>
              <a:t>：</a:t>
            </a:r>
            <a:endParaRPr lang="en-US" altLang="zh-CN" sz="2400" b="1"/>
          </a:p>
          <a:p>
            <a:pPr indent="457200" fontAlgn="auto">
              <a:lnSpc>
                <a:spcPct val="150000"/>
              </a:lnSpc>
            </a:pPr>
            <a:r>
              <a:rPr lang="en-US" altLang="zh-CN" sz="2400"/>
              <a:t>1. 制定课程评价方案</a:t>
            </a:r>
            <a:endParaRPr lang="en-US" altLang="zh-CN" sz="2400"/>
          </a:p>
          <a:p>
            <a:pPr indent="457200" fontAlgn="auto">
              <a:lnSpc>
                <a:spcPct val="150000"/>
              </a:lnSpc>
            </a:pPr>
            <a:r>
              <a:rPr lang="en-US" altLang="zh-CN" sz="2400"/>
              <a:t>2. 确立课程评价人员</a:t>
            </a:r>
            <a:endParaRPr lang="en-US" altLang="zh-CN" sz="2400"/>
          </a:p>
          <a:p>
            <a:pPr indent="457200" fontAlgn="auto">
              <a:lnSpc>
                <a:spcPct val="150000"/>
              </a:lnSpc>
            </a:pPr>
            <a:r>
              <a:rPr lang="en-US" altLang="zh-CN" sz="2400"/>
              <a:t>3. 描述所需资料</a:t>
            </a:r>
            <a:endParaRPr lang="en-US" altLang="zh-CN" sz="2400"/>
          </a:p>
          <a:p>
            <a:pPr indent="457200" fontAlgn="auto">
              <a:lnSpc>
                <a:spcPct val="150000"/>
              </a:lnSpc>
            </a:pPr>
            <a:r>
              <a:rPr lang="en-US" altLang="zh-CN" sz="2400"/>
              <a:t>4. 制定课程评价计划</a:t>
            </a:r>
            <a:endParaRPr lang="en-US" altLang="zh-CN" sz="2400"/>
          </a:p>
          <a:p>
            <a:pPr indent="457200" fontAlgn="auto">
              <a:lnSpc>
                <a:spcPct val="150000"/>
              </a:lnSpc>
            </a:pPr>
            <a:r>
              <a:rPr lang="en-US" altLang="zh-CN" sz="2400"/>
              <a:t>5. 依照课程计划收集信息</a:t>
            </a:r>
            <a:endParaRPr lang="en-US" altLang="zh-CN" sz="2400"/>
          </a:p>
          <a:p>
            <a:pPr indent="457200" fontAlgn="auto">
              <a:lnSpc>
                <a:spcPct val="150000"/>
              </a:lnSpc>
            </a:pPr>
            <a:r>
              <a:rPr lang="en-US" altLang="zh-CN" sz="2400"/>
              <a:t>6. 整理、分析及解释材料</a:t>
            </a:r>
            <a:endParaRPr lang="en-US" altLang="zh-CN" sz="2400"/>
          </a:p>
          <a:p>
            <a:pPr indent="457200" fontAlgn="auto">
              <a:lnSpc>
                <a:spcPct val="150000"/>
              </a:lnSpc>
            </a:pPr>
            <a:r>
              <a:rPr lang="en-US" altLang="zh-CN" sz="2400"/>
              <a:t>7. 完成并反馈课程评价报告</a:t>
            </a:r>
            <a:endParaRPr lang="en-US" altLang="zh-CN" sz="2400"/>
          </a:p>
          <a:p>
            <a:pPr indent="457200" fontAlgn="auto">
              <a:lnSpc>
                <a:spcPct val="150000"/>
              </a:lnSpc>
            </a:pPr>
            <a:r>
              <a:rPr lang="en-US" altLang="zh-CN" sz="2400"/>
              <a:t>8. 对课程评价的评价</a:t>
            </a:r>
            <a:endParaRPr lang="en-US" altLang="zh-CN" sz="2400"/>
          </a:p>
        </p:txBody>
      </p:sp>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sym typeface="+mn-ea"/>
              </a:rPr>
              <a:t>（二）幼儿园课程评价过程</a:t>
            </a:r>
            <a:endParaRPr lang="zh-CN" altLang="en-US" sz="3200">
              <a:solidFill>
                <a:schemeClr val="tx1">
                  <a:lumMod val="85000"/>
                  <a:lumOff val="15000"/>
                </a:schemeClr>
              </a:solidFill>
              <a:sym typeface="+mn-ea"/>
            </a:endParaRPr>
          </a:p>
        </p:txBody>
      </p:sp>
      <p:pic>
        <p:nvPicPr>
          <p:cNvPr id="21" name="图片 20"/>
          <p:cNvPicPr>
            <a:picLocks noChangeAspect="1"/>
          </p:cNvPicPr>
          <p:nvPr/>
        </p:nvPicPr>
        <p:blipFill>
          <a:blip r:embed="rId1"/>
          <a:stretch>
            <a:fillRect/>
          </a:stretch>
        </p:blipFill>
        <p:spPr>
          <a:xfrm rot="16200000" flipH="1">
            <a:off x="8792845" y="220980"/>
            <a:ext cx="2955925" cy="310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6" name="图片 5" descr="C:\Users\DELL\Desktop\课程论\思维导图\幼儿园课程的评价.PNG幼儿园课程的评价"/>
          <p:cNvPicPr>
            <a:picLocks noChangeAspect="1"/>
          </p:cNvPicPr>
          <p:nvPr/>
        </p:nvPicPr>
        <p:blipFill>
          <a:blip r:embed="rId1"/>
          <a:srcRect/>
          <a:stretch>
            <a:fillRect/>
          </a:stretch>
        </p:blipFill>
        <p:spPr>
          <a:xfrm>
            <a:off x="2176145" y="509905"/>
            <a:ext cx="7839710" cy="6053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702367" y="3748571"/>
            <a:ext cx="644439" cy="60444"/>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7" name="椭圆 26"/>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28" name="文本框 27"/>
          <p:cNvSpPr txBox="1"/>
          <p:nvPr/>
        </p:nvSpPr>
        <p:spPr>
          <a:xfrm>
            <a:off x="5221796" y="2446478"/>
            <a:ext cx="5605581" cy="1107996"/>
          </a:xfrm>
          <a:prstGeom prst="rect">
            <a:avLst/>
          </a:prstGeom>
          <a:noFill/>
        </p:spPr>
        <p:txBody>
          <a:bodyPr wrap="square" lIns="0" tIns="0" rIns="0" bIns="0" rtlCol="0">
            <a:spAutoFit/>
          </a:bodyPr>
          <a:lstStyle/>
          <a:p>
            <a:pPr>
              <a:defRPr/>
            </a:pPr>
            <a:r>
              <a:rPr lang="en-US" altLang="zh-CN" sz="7200">
                <a:solidFill>
                  <a:schemeClr val="tx1">
                    <a:lumMod val="85000"/>
                    <a:lumOff val="15000"/>
                  </a:schemeClr>
                </a:solidFill>
                <a:latin typeface="微软雅黑 Light" panose="020B0502040204020203" pitchFamily="34" charset="-122"/>
                <a:ea typeface="微软雅黑 Light" panose="020B0502040204020203" pitchFamily="34" charset="-122"/>
              </a:rPr>
              <a:t>THANK YOU</a:t>
            </a:r>
            <a:endParaRPr lang="en-US" altLang="zh-CN" sz="720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TABLE_BEAUTIFY" val="smartTable{c5cf8bee-f3b6-41a7-a344-e1e80493a272}"/>
</p:tagLst>
</file>

<file path=ppt/tags/tag10.xml><?xml version="1.0" encoding="utf-8"?>
<p:tagLst xmlns:p="http://schemas.openxmlformats.org/presentationml/2006/main">
  <p:tag name="KSO_WM_UNIT_TABLE_BEAUTIFY" val="smartTable{8b4adcb2-d052-405f-a861-cbed0908db0d}"/>
</p:tagLst>
</file>

<file path=ppt/tags/tag11.xml><?xml version="1.0" encoding="utf-8"?>
<p:tagLst xmlns:p="http://schemas.openxmlformats.org/presentationml/2006/main">
  <p:tag name="KSO_WM_UNIT_TABLE_BEAUTIFY" val="smartTable{e43aeabe-3782-4f1c-b0d9-23363ee637b9}"/>
</p:tagLst>
</file>

<file path=ppt/tags/tag12.xml><?xml version="1.0" encoding="utf-8"?>
<p:tagLst xmlns:p="http://schemas.openxmlformats.org/presentationml/2006/main">
  <p:tag name="KSO_WM_UNIT_TABLE_BEAUTIFY" val="smartTable{8b4adcb2-d052-405f-a861-cbed0908db0d}"/>
</p:tagLst>
</file>

<file path=ppt/tags/tag13.xml><?xml version="1.0" encoding="utf-8"?>
<p:tagLst xmlns:p="http://schemas.openxmlformats.org/presentationml/2006/main">
  <p:tag name="KSO_WM_UNIT_TABLE_BEAUTIFY" val="smartTable{4e09237c-0ae6-4bda-8907-ed9fde56b091}"/>
</p:tagLst>
</file>

<file path=ppt/tags/tag14.xml><?xml version="1.0" encoding="utf-8"?>
<p:tagLst xmlns:p="http://schemas.openxmlformats.org/presentationml/2006/main">
  <p:tag name="KSO_WM_UNIT_TABLE_BEAUTIFY" val="smartTable{4e09237c-0ae6-4bda-8907-ed9fde56b091}"/>
</p:tagLst>
</file>

<file path=ppt/tags/tag15.xml><?xml version="1.0" encoding="utf-8"?>
<p:tagLst xmlns:p="http://schemas.openxmlformats.org/presentationml/2006/main">
  <p:tag name="KSO_WM_UNIT_TABLE_BEAUTIFY" val="smartTable{4e09237c-0ae6-4bda-8907-ed9fde56b091}"/>
</p:tagLst>
</file>

<file path=ppt/tags/tag16.xml><?xml version="1.0" encoding="utf-8"?>
<p:tagLst xmlns:p="http://schemas.openxmlformats.org/presentationml/2006/main">
  <p:tag name="KSO_WM_UNIT_TABLE_BEAUTIFY" val="smartTable{4e09237c-0ae6-4bda-8907-ed9fde56b091}"/>
</p:tagLst>
</file>

<file path=ppt/tags/tag17.xml><?xml version="1.0" encoding="utf-8"?>
<p:tagLst xmlns:p="http://schemas.openxmlformats.org/presentationml/2006/main">
  <p:tag name="KSO_WM_UNIT_TABLE_BEAUTIFY" val="smartTable{4e09237c-0ae6-4bda-8907-ed9fde56b091}"/>
</p:tagLst>
</file>

<file path=ppt/tags/tag18.xml><?xml version="1.0" encoding="utf-8"?>
<p:tagLst xmlns:p="http://schemas.openxmlformats.org/presentationml/2006/main">
  <p:tag name="KSO_WM_UNIT_TABLE_BEAUTIFY" val="smartTable{4e09237c-0ae6-4bda-8907-ed9fde56b091}"/>
</p:tagLst>
</file>

<file path=ppt/tags/tag19.xml><?xml version="1.0" encoding="utf-8"?>
<p:tagLst xmlns:p="http://schemas.openxmlformats.org/presentationml/2006/main">
  <p:tag name="KSO_WM_UNIT_TABLE_BEAUTIFY" val="smartTable{4e09237c-0ae6-4bda-8907-ed9fde56b091}"/>
</p:tagLst>
</file>

<file path=ppt/tags/tag2.xml><?xml version="1.0" encoding="utf-8"?>
<p:tagLst xmlns:p="http://schemas.openxmlformats.org/presentationml/2006/main">
  <p:tag name="KSO_WM_UNIT_TABLE_BEAUTIFY" val="smartTable{c5cf8bee-f3b6-41a7-a344-e1e80493a272}"/>
</p:tagLst>
</file>

<file path=ppt/tags/tag20.xml><?xml version="1.0" encoding="utf-8"?>
<p:tagLst xmlns:p="http://schemas.openxmlformats.org/presentationml/2006/main">
  <p:tag name="KSO_WM_UNIT_TABLE_BEAUTIFY" val="smartTable{4e09237c-0ae6-4bda-8907-ed9fde56b091}"/>
</p:tagLst>
</file>

<file path=ppt/tags/tag21.xml><?xml version="1.0" encoding="utf-8"?>
<p:tagLst xmlns:p="http://schemas.openxmlformats.org/presentationml/2006/main">
  <p:tag name="KSO_WM_UNIT_TABLE_BEAUTIFY" val="smartTable{4e09237c-0ae6-4bda-8907-ed9fde56b091}"/>
</p:tagLst>
</file>

<file path=ppt/tags/tag22.xml><?xml version="1.0" encoding="utf-8"?>
<p:tagLst xmlns:p="http://schemas.openxmlformats.org/presentationml/2006/main">
  <p:tag name="KSO_WM_UNIT_TABLE_BEAUTIFY" val="smartTable{4e09237c-0ae6-4bda-8907-ed9fde56b091}"/>
</p:tagLst>
</file>

<file path=ppt/tags/tag23.xml><?xml version="1.0" encoding="utf-8"?>
<p:tagLst xmlns:p="http://schemas.openxmlformats.org/presentationml/2006/main">
  <p:tag name="KSO_WM_UNIT_TABLE_BEAUTIFY" val="smartTable{4e09237c-0ae6-4bda-8907-ed9fde56b091}"/>
</p:tagLst>
</file>

<file path=ppt/tags/tag24.xml><?xml version="1.0" encoding="utf-8"?>
<p:tagLst xmlns:p="http://schemas.openxmlformats.org/presentationml/2006/main">
  <p:tag name="KSO_WM_UNIT_TABLE_BEAUTIFY" val="smartTable{1db06a7b-2829-4fcd-a38f-270609cee8a2}"/>
</p:tagLst>
</file>

<file path=ppt/tags/tag25.xml><?xml version="1.0" encoding="utf-8"?>
<p:tagLst xmlns:p="http://schemas.openxmlformats.org/presentationml/2006/main">
  <p:tag name="KSO_WM_UNIT_TABLE_BEAUTIFY" val="smartTable{d30af685-c074-4ff0-9e51-7c43642cc3ab}"/>
</p:tagLst>
</file>

<file path=ppt/tags/tag26.xml><?xml version="1.0" encoding="utf-8"?>
<p:tagLst xmlns:p="http://schemas.openxmlformats.org/presentationml/2006/main">
  <p:tag name="KSO_WM_UNIT_TABLE_BEAUTIFY" val="smartTable{4e09237c-0ae6-4bda-8907-ed9fde56b091}"/>
</p:tagLst>
</file>

<file path=ppt/tags/tag27.xml><?xml version="1.0" encoding="utf-8"?>
<p:tagLst xmlns:p="http://schemas.openxmlformats.org/presentationml/2006/main">
  <p:tag name="KSO_WM_UNIT_TABLE_BEAUTIFY" val="smartTable{4e09237c-0ae6-4bda-8907-ed9fde56b091}"/>
</p:tagLst>
</file>

<file path=ppt/tags/tag3.xml><?xml version="1.0" encoding="utf-8"?>
<p:tagLst xmlns:p="http://schemas.openxmlformats.org/presentationml/2006/main">
  <p:tag name="KSO_WM_UNIT_TABLE_BEAUTIFY" val="smartTable{997f2e82-1652-40b0-a677-569d1d1e3a2b}"/>
</p:tagLst>
</file>

<file path=ppt/tags/tag4.xml><?xml version="1.0" encoding="utf-8"?>
<p:tagLst xmlns:p="http://schemas.openxmlformats.org/presentationml/2006/main">
  <p:tag name="KSO_WM_UNIT_TABLE_BEAUTIFY" val="smartTable{8b4adcb2-d052-405f-a861-cbed0908db0d}"/>
</p:tagLst>
</file>

<file path=ppt/tags/tag5.xml><?xml version="1.0" encoding="utf-8"?>
<p:tagLst xmlns:p="http://schemas.openxmlformats.org/presentationml/2006/main">
  <p:tag name="KSO_WM_UNIT_TABLE_BEAUTIFY" val="smartTable{7acdd2d6-0cd5-4d14-b78c-f35d2e5c86dc}"/>
</p:tagLst>
</file>

<file path=ppt/tags/tag6.xml><?xml version="1.0" encoding="utf-8"?>
<p:tagLst xmlns:p="http://schemas.openxmlformats.org/presentationml/2006/main">
  <p:tag name="KSO_WM_UNIT_TABLE_BEAUTIFY" val="smartTable{8b2e3f83-6af8-43b5-8441-f8e88f826a9f}"/>
</p:tagLst>
</file>

<file path=ppt/tags/tag7.xml><?xml version="1.0" encoding="utf-8"?>
<p:tagLst xmlns:p="http://schemas.openxmlformats.org/presentationml/2006/main">
  <p:tag name="KSO_WM_UNIT_TABLE_BEAUTIFY" val="smartTable{8b4adcb2-d052-405f-a861-cbed0908db0d}"/>
</p:tagLst>
</file>

<file path=ppt/tags/tag8.xml><?xml version="1.0" encoding="utf-8"?>
<p:tagLst xmlns:p="http://schemas.openxmlformats.org/presentationml/2006/main">
  <p:tag name="KSO_WM_UNIT_TABLE_BEAUTIFY" val="smartTable{8b4adcb2-d052-405f-a861-cbed0908db0d}"/>
</p:tagLst>
</file>

<file path=ppt/tags/tag9.xml><?xml version="1.0" encoding="utf-8"?>
<p:tagLst xmlns:p="http://schemas.openxmlformats.org/presentationml/2006/main">
  <p:tag name="KSO_WM_UNIT_TABLE_BEAUTIFY" val="smartTable{8b4adcb2-d052-405f-a861-cbed0908db0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16427</Words>
  <Application>WPS 演示</Application>
  <PresentationFormat>宽屏</PresentationFormat>
  <Paragraphs>1635</Paragraphs>
  <Slides>92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92</vt:i4>
      </vt:variant>
    </vt:vector>
  </HeadingPairs>
  <TitlesOfParts>
    <vt:vector size="102" baseType="lpstr">
      <vt:lpstr>Arial</vt:lpstr>
      <vt:lpstr>宋体</vt:lpstr>
      <vt:lpstr>Wingdings</vt:lpstr>
      <vt:lpstr>微软雅黑 Light</vt:lpstr>
      <vt:lpstr>微软雅黑</vt:lpstr>
      <vt:lpstr>Arial Unicode MS</vt:lpstr>
      <vt:lpstr>等线</vt:lpstr>
      <vt:lpstr>Calibri</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Pang P</dc:creator>
  <cp:lastModifiedBy>苑苑</cp:lastModifiedBy>
  <cp:revision>702</cp:revision>
  <dcterms:created xsi:type="dcterms:W3CDTF">2018-10-13T02:57:00Z</dcterms:created>
  <dcterms:modified xsi:type="dcterms:W3CDTF">2020-04-12T08:40:16Z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