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1104" r:id="rId3"/>
    <p:sldId id="1119" r:id="rId4"/>
    <p:sldId id="1121" r:id="rId5"/>
    <p:sldId id="1122" r:id="rId6"/>
    <p:sldId id="1123" r:id="rId7"/>
    <p:sldId id="1172" r:id="rId8"/>
    <p:sldId id="1144" r:id="rId9"/>
    <p:sldId id="1097" r:id="rId10"/>
    <p:sldId id="1365" r:id="rId11"/>
    <p:sldId id="1173" r:id="rId12"/>
    <p:sldId id="1095" r:id="rId13"/>
    <p:sldId id="1296" r:id="rId14"/>
    <p:sldId id="1090" r:id="rId15"/>
    <p:sldId id="1297" r:id="rId16"/>
    <p:sldId id="1298" r:id="rId17"/>
    <p:sldId id="1300" r:id="rId18"/>
    <p:sldId id="1299" r:id="rId19"/>
    <p:sldId id="1366" r:id="rId20"/>
    <p:sldId id="1301" r:id="rId21"/>
    <p:sldId id="1091" r:id="rId22"/>
    <p:sldId id="1322" r:id="rId23"/>
    <p:sldId id="1323" r:id="rId24"/>
    <p:sldId id="1324" r:id="rId25"/>
    <p:sldId id="1328" r:id="rId26"/>
    <p:sldId id="1329" r:id="rId27"/>
    <p:sldId id="1330" r:id="rId28"/>
    <p:sldId id="1325" r:id="rId29"/>
    <p:sldId id="1367" r:id="rId30"/>
    <p:sldId id="1331" r:id="rId31"/>
    <p:sldId id="1092" r:id="rId32"/>
    <p:sldId id="1332" r:id="rId33"/>
    <p:sldId id="1333" r:id="rId34"/>
    <p:sldId id="1334" r:id="rId35"/>
    <p:sldId id="1335" r:id="rId36"/>
    <p:sldId id="1336" r:id="rId37"/>
    <p:sldId id="1337" r:id="rId38"/>
    <p:sldId id="1338" r:id="rId39"/>
    <p:sldId id="1339" r:id="rId40"/>
    <p:sldId id="1340" r:id="rId41"/>
    <p:sldId id="1341" r:id="rId42"/>
    <p:sldId id="1342" r:id="rId43"/>
    <p:sldId id="1343" r:id="rId44"/>
    <p:sldId id="1345" r:id="rId45"/>
    <p:sldId id="1346" r:id="rId46"/>
    <p:sldId id="1347" r:id="rId47"/>
    <p:sldId id="1348" r:id="rId48"/>
    <p:sldId id="1349" r:id="rId49"/>
    <p:sldId id="1350" r:id="rId50"/>
    <p:sldId id="1351" r:id="rId51"/>
    <p:sldId id="1352" r:id="rId52"/>
    <p:sldId id="1353" r:id="rId53"/>
    <p:sldId id="1354" r:id="rId54"/>
    <p:sldId id="1355" r:id="rId55"/>
    <p:sldId id="1087" r:id="rId56"/>
    <p:sldId id="1356" r:id="rId57"/>
    <p:sldId id="1357" r:id="rId58"/>
    <p:sldId id="1283" r:id="rId59"/>
    <p:sldId id="1358" r:id="rId60"/>
    <p:sldId id="1359" r:id="rId61"/>
    <p:sldId id="537" r:id="rId6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C0C1"/>
    <a:srgbClr val="F9F7F8"/>
    <a:srgbClr val="FDFDFD"/>
    <a:srgbClr val="80CEBC"/>
    <a:srgbClr val="70A8C8"/>
    <a:srgbClr val="F6BCBC"/>
    <a:srgbClr val="56AC9F"/>
    <a:srgbClr val="56BEA5"/>
    <a:srgbClr val="E3DC93"/>
    <a:srgbClr val="D2D7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14" autoAdjust="0"/>
    <p:restoredTop sz="94660"/>
  </p:normalViewPr>
  <p:slideViewPr>
    <p:cSldViewPr snapToGrid="0">
      <p:cViewPr varScale="1">
        <p:scale>
          <a:sx n="67" d="100"/>
          <a:sy n="67" d="100"/>
        </p:scale>
        <p:origin x="668" y="52"/>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grpSp>
        <p:nvGrpSpPr>
          <p:cNvPr id="17" name="组合 16"/>
          <p:cNvGrpSpPr/>
          <p:nvPr userDrawn="1"/>
        </p:nvGrpSpPr>
        <p:grpSpPr>
          <a:xfrm>
            <a:off x="857250" y="923925"/>
            <a:ext cx="10477500" cy="5010150"/>
            <a:chOff x="857249" y="923925"/>
            <a:chExt cx="10477500" cy="5010150"/>
          </a:xfrm>
        </p:grpSpPr>
        <p:grpSp>
          <p:nvGrpSpPr>
            <p:cNvPr id="18" name="组合 17"/>
            <p:cNvGrpSpPr/>
            <p:nvPr/>
          </p:nvGrpSpPr>
          <p:grpSpPr>
            <a:xfrm>
              <a:off x="857249" y="923925"/>
              <a:ext cx="10477500" cy="5010150"/>
              <a:chOff x="857250" y="923925"/>
              <a:chExt cx="10477500" cy="5010150"/>
            </a:xfrm>
          </p:grpSpPr>
          <p:sp>
            <p:nvSpPr>
              <p:cNvPr id="33" name="矩形 32"/>
              <p:cNvSpPr/>
              <p:nvPr/>
            </p:nvSpPr>
            <p:spPr>
              <a:xfrm>
                <a:off x="857250" y="923925"/>
                <a:ext cx="10477500" cy="5010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矩形 33"/>
              <p:cNvSpPr/>
              <p:nvPr/>
            </p:nvSpPr>
            <p:spPr>
              <a:xfrm>
                <a:off x="857250" y="923925"/>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857250" y="5802736"/>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rotWithShape="1">
            <a:blip r:embed="rId2" cstate="print"/>
            <a:srcRect r="6166"/>
            <a:stretch>
              <a:fillRect/>
            </a:stretch>
          </p:blipFill>
          <p:spPr>
            <a:xfrm flipH="1" flipV="1">
              <a:off x="857249" y="1616633"/>
              <a:ext cx="3814186" cy="4186101"/>
            </a:xfrm>
            <a:prstGeom prst="rect">
              <a:avLst/>
            </a:prstGeom>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24" name="组合 23"/>
          <p:cNvGrpSpPr/>
          <p:nvPr userDrawn="1"/>
        </p:nvGrpSpPr>
        <p:grpSpPr>
          <a:xfrm>
            <a:off x="857250" y="923925"/>
            <a:ext cx="10477500" cy="5010150"/>
            <a:chOff x="857250" y="923925"/>
            <a:chExt cx="10477500" cy="5010150"/>
          </a:xfrm>
        </p:grpSpPr>
        <p:sp>
          <p:nvSpPr>
            <p:cNvPr id="25" name="矩形 24"/>
            <p:cNvSpPr/>
            <p:nvPr/>
          </p:nvSpPr>
          <p:spPr>
            <a:xfrm>
              <a:off x="857250" y="923925"/>
              <a:ext cx="10477500" cy="5010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p:cNvSpPr/>
            <p:nvPr/>
          </p:nvSpPr>
          <p:spPr>
            <a:xfrm>
              <a:off x="857250" y="923925"/>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57250" y="5802736"/>
              <a:ext cx="1047750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1AE439E-6623-4FB2-859A-0BBE1FBC6C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979CEC-D758-4C76-B695-C770E2E6EA2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
        <p:nvSpPr>
          <p:cNvPr id="18" name="矩形 17"/>
          <p:cNvSpPr/>
          <p:nvPr/>
        </p:nvSpPr>
        <p:spPr>
          <a:xfrm>
            <a:off x="257175" y="161925"/>
            <a:ext cx="11677650" cy="6534150"/>
          </a:xfrm>
          <a:prstGeom prst="rect">
            <a:avLst/>
          </a:prstGeom>
          <a:solidFill>
            <a:srgbClr val="F9F7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矩形 18"/>
          <p:cNvSpPr/>
          <p:nvPr/>
        </p:nvSpPr>
        <p:spPr>
          <a:xfrm>
            <a:off x="257175" y="161925"/>
            <a:ext cx="1167765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57175" y="6564736"/>
            <a:ext cx="11677650" cy="131339"/>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标题幻灯片">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image" Target="../media/image2.jpeg"/><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AE439E-6623-4FB2-859A-0BBE1FBC6CB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979CEC-D758-4C76-B695-C770E2E6EA24}" type="slidenum">
              <a:rPr lang="zh-CN" altLang="en-US" smtClean="0"/>
            </a:fld>
            <a:endParaRPr lang="zh-CN" altLang="en-US"/>
          </a:p>
        </p:txBody>
      </p:sp>
      <p:pic>
        <p:nvPicPr>
          <p:cNvPr id="7" name="图片 6"/>
          <p:cNvPicPr>
            <a:picLocks noChangeAspect="1"/>
          </p:cNvPicPr>
          <p:nvPr userDrawn="1"/>
        </p:nvPicPr>
        <p:blipFill>
          <a:blip r:embed="rId23"/>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latinLnBrk="0" hangingPunct="1">
        <a:lnSpc>
          <a:spcPct val="90000"/>
        </a:lnSpc>
        <a:spcBef>
          <a:spcPct val="0"/>
        </a:spcBef>
        <a:buNone/>
        <a:defRPr sz="4400" kern="1200">
          <a:solidFill>
            <a:schemeClr val="tx1"/>
          </a:solidFill>
          <a:latin typeface="微软雅黑 Light" panose="020B0502040204020203" pitchFamily="34" charset="-122"/>
          <a:ea typeface="微软雅黑 Light" panose="020B0502040204020203"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xml"/><Relationship Id="rId2" Type="http://schemas.openxmlformats.org/officeDocument/2006/relationships/image" Target="../media/image5.png"/><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xml"/><Relationship Id="rId1" Type="http://schemas.openxmlformats.org/officeDocument/2006/relationships/image" Target="../media/image7.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xml"/><Relationship Id="rId1" Type="http://schemas.openxmlformats.org/officeDocument/2006/relationships/image" Target="../media/image11.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xml"/><Relationship Id="rId1"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1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9.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3.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4.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5.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6.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8.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0.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1.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xml"/><Relationship Id="rId1" Type="http://schemas.openxmlformats.org/officeDocument/2006/relationships/image" Target="../media/image32.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671040" y="2875002"/>
            <a:ext cx="5605581" cy="615553"/>
          </a:xfrm>
          <a:prstGeom prst="rect">
            <a:avLst/>
          </a:prstGeom>
          <a:noFill/>
        </p:spPr>
        <p:txBody>
          <a:bodyPr wrap="square" lIns="0" tIns="0" rIns="0" bIns="0" rtlCol="0">
            <a:spAutoFit/>
          </a:bodyPr>
          <a:lstStyle/>
          <a:p>
            <a:pPr algn="dist">
              <a:defRPr/>
            </a:pPr>
            <a:r>
              <a:rPr lang="zh-CN" altLang="en-US" sz="4000" dirty="0">
                <a:solidFill>
                  <a:schemeClr val="tx1">
                    <a:lumMod val="85000"/>
                    <a:lumOff val="15000"/>
                  </a:schemeClr>
                </a:solidFill>
                <a:latin typeface="微软雅黑 Light" panose="020B0502040204020203" pitchFamily="34" charset="-122"/>
                <a:ea typeface="微软雅黑 Light" panose="020B0502040204020203" pitchFamily="34" charset="-122"/>
              </a:rPr>
              <a:t>第一章 幼儿园课程概述</a:t>
            </a:r>
            <a:endParaRPr lang="en-US" altLang="zh-CN" sz="40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9585" y="2942636"/>
            <a:ext cx="4702820" cy="984431"/>
            <a:chOff x="8542" y="5984"/>
            <a:chExt cx="7635" cy="652"/>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89" y="5984"/>
              <a:ext cx="6141" cy="652"/>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1.2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课程</a:t>
              </a:r>
              <a:r>
                <a:rPr lang="zh-CN" altLang="en-US" sz="3200" b="1"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内涵的发展趋势</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34963" y="6061075"/>
            <a:ext cx="11491913" cy="0"/>
          </a:xfrm>
          <a:prstGeom prst="line">
            <a:avLst/>
          </a:prstGeom>
          <a:ln w="19050">
            <a:solidFill>
              <a:srgbClr val="56C0C1"/>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500124" y="645332"/>
            <a:ext cx="1054100" cy="5557031"/>
            <a:chOff x="295275" y="645332"/>
            <a:chExt cx="1054100" cy="5557031"/>
          </a:xfrm>
        </p:grpSpPr>
        <p:cxnSp>
          <p:nvCxnSpPr>
            <p:cNvPr id="3" name="直接连接符 2"/>
            <p:cNvCxnSpPr>
              <a:endCxn id="8" idx="7"/>
            </p:cNvCxnSpPr>
            <p:nvPr/>
          </p:nvCxnSpPr>
          <p:spPr>
            <a:xfrm flipV="1">
              <a:off x="808038" y="645332"/>
              <a:ext cx="14287" cy="5109358"/>
            </a:xfrm>
            <a:prstGeom prst="line">
              <a:avLst/>
            </a:prstGeom>
            <a:ln>
              <a:solidFill>
                <a:srgbClr val="56C0C1"/>
              </a:solidFill>
            </a:ln>
          </p:spPr>
          <p:style>
            <a:lnRef idx="1">
              <a:schemeClr val="accent1"/>
            </a:lnRef>
            <a:fillRef idx="0">
              <a:schemeClr val="accent1"/>
            </a:fillRef>
            <a:effectRef idx="0">
              <a:schemeClr val="accent1"/>
            </a:effectRef>
            <a:fontRef idx="minor">
              <a:schemeClr val="tx1"/>
            </a:fontRef>
          </p:style>
        </p:cxnSp>
        <p:sp>
          <p:nvSpPr>
            <p:cNvPr id="8" name="泪滴形 7"/>
            <p:cNvSpPr/>
            <p:nvPr/>
          </p:nvSpPr>
          <p:spPr>
            <a:xfrm rot="18900000">
              <a:off x="295275" y="863643"/>
              <a:ext cx="1054100" cy="1054100"/>
            </a:xfrm>
            <a:prstGeom prst="teardrop">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trike="noStrike" noProof="1">
                  <a:latin typeface="微软雅黑 Light" panose="020B0502040204020203" pitchFamily="34" charset="-122"/>
                  <a:ea typeface="微软雅黑 Light" panose="020B0502040204020203" pitchFamily="34" charset="-122"/>
                </a:rPr>
                <a:t>（一）</a:t>
              </a:r>
              <a:endParaRPr lang="zh-CN" altLang="en-US" strike="noStrike" noProof="1">
                <a:latin typeface="微软雅黑 Light" panose="020B0502040204020203" pitchFamily="34" charset="-122"/>
                <a:ea typeface="微软雅黑 Light" panose="020B0502040204020203" pitchFamily="34" charset="-122"/>
              </a:endParaRPr>
            </a:p>
          </p:txBody>
        </p:sp>
        <p:sp>
          <p:nvSpPr>
            <p:cNvPr id="20" name="椭圆 19"/>
            <p:cNvSpPr/>
            <p:nvPr/>
          </p:nvSpPr>
          <p:spPr>
            <a:xfrm rot="8100000">
              <a:off x="666750" y="5919788"/>
              <a:ext cx="282575" cy="282575"/>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Light" panose="020B0502040204020203" pitchFamily="34" charset="-122"/>
                <a:ea typeface="微软雅黑 Light" panose="020B0502040204020203" pitchFamily="34" charset="-122"/>
              </a:endParaRPr>
            </a:p>
          </p:txBody>
        </p:sp>
      </p:grpSp>
      <p:grpSp>
        <p:nvGrpSpPr>
          <p:cNvPr id="38" name="组合 37"/>
          <p:cNvGrpSpPr/>
          <p:nvPr/>
        </p:nvGrpSpPr>
        <p:grpSpPr>
          <a:xfrm>
            <a:off x="3133491" y="645332"/>
            <a:ext cx="1054100" cy="5557031"/>
            <a:chOff x="2568574" y="645332"/>
            <a:chExt cx="1054100" cy="5557031"/>
          </a:xfrm>
        </p:grpSpPr>
        <p:cxnSp>
          <p:nvCxnSpPr>
            <p:cNvPr id="4" name="直接连接符 3"/>
            <p:cNvCxnSpPr>
              <a:stCxn id="21" idx="3"/>
              <a:endCxn id="9" idx="7"/>
            </p:cNvCxnSpPr>
            <p:nvPr/>
          </p:nvCxnSpPr>
          <p:spPr>
            <a:xfrm flipH="1" flipV="1">
              <a:off x="3095624" y="645332"/>
              <a:ext cx="3177" cy="5274456"/>
            </a:xfrm>
            <a:prstGeom prst="line">
              <a:avLst/>
            </a:prstGeom>
            <a:ln>
              <a:solidFill>
                <a:srgbClr val="56C0C1"/>
              </a:solidFill>
            </a:ln>
          </p:spPr>
          <p:style>
            <a:lnRef idx="1">
              <a:schemeClr val="accent1"/>
            </a:lnRef>
            <a:fillRef idx="0">
              <a:schemeClr val="accent1"/>
            </a:fillRef>
            <a:effectRef idx="0">
              <a:schemeClr val="accent1"/>
            </a:effectRef>
            <a:fontRef idx="minor">
              <a:schemeClr val="tx1"/>
            </a:fontRef>
          </p:style>
        </p:cxnSp>
        <p:sp>
          <p:nvSpPr>
            <p:cNvPr id="9" name="泪滴形 8"/>
            <p:cNvSpPr/>
            <p:nvPr/>
          </p:nvSpPr>
          <p:spPr>
            <a:xfrm rot="18900000">
              <a:off x="2568574" y="863643"/>
              <a:ext cx="1054100" cy="1054100"/>
            </a:xfrm>
            <a:prstGeom prst="teardrop">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noProof="1">
                  <a:latin typeface="微软雅黑 Light" panose="020B0502040204020203" pitchFamily="34" charset="-122"/>
                  <a:ea typeface="微软雅黑 Light" panose="020B0502040204020203" pitchFamily="34" charset="-122"/>
                </a:rPr>
                <a:t>（二）</a:t>
              </a:r>
              <a:endParaRPr lang="zh-CN" altLang="en-US" strike="noStrike" noProof="1">
                <a:latin typeface="微软雅黑 Light" panose="020B0502040204020203" pitchFamily="34" charset="-122"/>
                <a:ea typeface="微软雅黑 Light" panose="020B0502040204020203" pitchFamily="34" charset="-122"/>
              </a:endParaRPr>
            </a:p>
          </p:txBody>
        </p:sp>
        <p:sp>
          <p:nvSpPr>
            <p:cNvPr id="21" name="椭圆 20"/>
            <p:cNvSpPr/>
            <p:nvPr/>
          </p:nvSpPr>
          <p:spPr>
            <a:xfrm rot="8100000">
              <a:off x="2957513" y="5919788"/>
              <a:ext cx="282575" cy="282575"/>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Light" panose="020B0502040204020203" pitchFamily="34" charset="-122"/>
                <a:ea typeface="微软雅黑 Light" panose="020B0502040204020203" pitchFamily="34" charset="-122"/>
              </a:endParaRPr>
            </a:p>
          </p:txBody>
        </p:sp>
      </p:grpSp>
      <p:grpSp>
        <p:nvGrpSpPr>
          <p:cNvPr id="37" name="组合 36"/>
          <p:cNvGrpSpPr/>
          <p:nvPr/>
        </p:nvGrpSpPr>
        <p:grpSpPr>
          <a:xfrm>
            <a:off x="5766858" y="645332"/>
            <a:ext cx="1054100" cy="5557031"/>
            <a:chOff x="4860924" y="645332"/>
            <a:chExt cx="1054100" cy="5557031"/>
          </a:xfrm>
        </p:grpSpPr>
        <p:cxnSp>
          <p:nvCxnSpPr>
            <p:cNvPr id="5" name="直接连接符 4"/>
            <p:cNvCxnSpPr>
              <a:stCxn id="22" idx="3"/>
              <a:endCxn id="10" idx="7"/>
            </p:cNvCxnSpPr>
            <p:nvPr/>
          </p:nvCxnSpPr>
          <p:spPr>
            <a:xfrm flipH="1" flipV="1">
              <a:off x="5387974" y="645332"/>
              <a:ext cx="1589" cy="5274456"/>
            </a:xfrm>
            <a:prstGeom prst="line">
              <a:avLst/>
            </a:prstGeom>
            <a:ln>
              <a:solidFill>
                <a:srgbClr val="56C0C1"/>
              </a:solidFill>
            </a:ln>
          </p:spPr>
          <p:style>
            <a:lnRef idx="1">
              <a:schemeClr val="accent1"/>
            </a:lnRef>
            <a:fillRef idx="0">
              <a:schemeClr val="accent1"/>
            </a:fillRef>
            <a:effectRef idx="0">
              <a:schemeClr val="accent1"/>
            </a:effectRef>
            <a:fontRef idx="minor">
              <a:schemeClr val="tx1"/>
            </a:fontRef>
          </p:style>
        </p:cxnSp>
        <p:sp>
          <p:nvSpPr>
            <p:cNvPr id="10" name="泪滴形 9"/>
            <p:cNvSpPr/>
            <p:nvPr/>
          </p:nvSpPr>
          <p:spPr>
            <a:xfrm rot="18900000">
              <a:off x="4860924" y="863643"/>
              <a:ext cx="1054100" cy="1054100"/>
            </a:xfrm>
            <a:prstGeom prst="teardrop">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trike="noStrike" noProof="1">
                  <a:latin typeface="微软雅黑 Light" panose="020B0502040204020203" pitchFamily="34" charset="-122"/>
                  <a:ea typeface="微软雅黑 Light" panose="020B0502040204020203" pitchFamily="34" charset="-122"/>
                </a:rPr>
                <a:t>（三）</a:t>
              </a:r>
              <a:endParaRPr lang="zh-CN" altLang="en-US" strike="noStrike" noProof="1">
                <a:latin typeface="微软雅黑 Light" panose="020B0502040204020203" pitchFamily="34" charset="-122"/>
                <a:ea typeface="微软雅黑 Light" panose="020B0502040204020203" pitchFamily="34" charset="-122"/>
              </a:endParaRPr>
            </a:p>
          </p:txBody>
        </p:sp>
        <p:sp>
          <p:nvSpPr>
            <p:cNvPr id="22" name="椭圆 21"/>
            <p:cNvSpPr/>
            <p:nvPr/>
          </p:nvSpPr>
          <p:spPr>
            <a:xfrm rot="8100000">
              <a:off x="5248275" y="5919788"/>
              <a:ext cx="282575" cy="282575"/>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Light" panose="020B0502040204020203" pitchFamily="34" charset="-122"/>
                <a:ea typeface="微软雅黑 Light" panose="020B0502040204020203" pitchFamily="34" charset="-122"/>
              </a:endParaRPr>
            </a:p>
          </p:txBody>
        </p:sp>
      </p:grpSp>
      <p:grpSp>
        <p:nvGrpSpPr>
          <p:cNvPr id="36" name="组合 35"/>
          <p:cNvGrpSpPr/>
          <p:nvPr/>
        </p:nvGrpSpPr>
        <p:grpSpPr>
          <a:xfrm>
            <a:off x="8400226" y="645332"/>
            <a:ext cx="1054100" cy="5557031"/>
            <a:chOff x="7165974" y="645332"/>
            <a:chExt cx="1054100" cy="5557031"/>
          </a:xfrm>
        </p:grpSpPr>
        <p:cxnSp>
          <p:nvCxnSpPr>
            <p:cNvPr id="6" name="直接连接符 5"/>
            <p:cNvCxnSpPr>
              <a:stCxn id="23" idx="3"/>
              <a:endCxn id="11" idx="7"/>
            </p:cNvCxnSpPr>
            <p:nvPr/>
          </p:nvCxnSpPr>
          <p:spPr>
            <a:xfrm flipV="1">
              <a:off x="7678738" y="645332"/>
              <a:ext cx="14286" cy="5274456"/>
            </a:xfrm>
            <a:prstGeom prst="line">
              <a:avLst/>
            </a:prstGeom>
            <a:ln>
              <a:solidFill>
                <a:srgbClr val="56C0C1"/>
              </a:solidFill>
            </a:ln>
          </p:spPr>
          <p:style>
            <a:lnRef idx="1">
              <a:schemeClr val="accent1"/>
            </a:lnRef>
            <a:fillRef idx="0">
              <a:schemeClr val="accent1"/>
            </a:fillRef>
            <a:effectRef idx="0">
              <a:schemeClr val="accent1"/>
            </a:effectRef>
            <a:fontRef idx="minor">
              <a:schemeClr val="tx1"/>
            </a:fontRef>
          </p:style>
        </p:cxnSp>
        <p:sp>
          <p:nvSpPr>
            <p:cNvPr id="11" name="泪滴形 10"/>
            <p:cNvSpPr/>
            <p:nvPr/>
          </p:nvSpPr>
          <p:spPr>
            <a:xfrm rot="18900000">
              <a:off x="7165974" y="863643"/>
              <a:ext cx="1054100" cy="1054100"/>
            </a:xfrm>
            <a:prstGeom prst="teardrop">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trike="noStrike" noProof="1">
                  <a:latin typeface="微软雅黑 Light" panose="020B0502040204020203" pitchFamily="34" charset="-122"/>
                  <a:ea typeface="微软雅黑 Light" panose="020B0502040204020203" pitchFamily="34" charset="-122"/>
                </a:rPr>
                <a:t>（四）</a:t>
              </a:r>
              <a:endParaRPr lang="zh-CN" altLang="en-US" strike="noStrike" noProof="1">
                <a:latin typeface="微软雅黑 Light" panose="020B0502040204020203" pitchFamily="34" charset="-122"/>
                <a:ea typeface="微软雅黑 Light" panose="020B0502040204020203" pitchFamily="34" charset="-122"/>
              </a:endParaRPr>
            </a:p>
          </p:txBody>
        </p:sp>
        <p:sp>
          <p:nvSpPr>
            <p:cNvPr id="23" name="椭圆 22"/>
            <p:cNvSpPr/>
            <p:nvPr/>
          </p:nvSpPr>
          <p:spPr>
            <a:xfrm rot="8100000">
              <a:off x="7537450" y="5919788"/>
              <a:ext cx="282575" cy="282575"/>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latin typeface="微软雅黑 Light" panose="020B0502040204020203" pitchFamily="34" charset="-122"/>
                <a:ea typeface="微软雅黑 Light" panose="020B0502040204020203" pitchFamily="34" charset="-122"/>
              </a:endParaRPr>
            </a:p>
          </p:txBody>
        </p:sp>
      </p:grpSp>
      <p:sp>
        <p:nvSpPr>
          <p:cNvPr id="25" name="文本框 20"/>
          <p:cNvSpPr txBox="1"/>
          <p:nvPr/>
        </p:nvSpPr>
        <p:spPr>
          <a:xfrm flipH="1">
            <a:off x="1056352" y="3204781"/>
            <a:ext cx="2656506" cy="1631216"/>
          </a:xfrm>
          <a:prstGeom prst="rect">
            <a:avLst/>
          </a:prstGeom>
          <a:noFill/>
          <a:ln w="9525">
            <a:noFill/>
          </a:ln>
          <a:effectLst>
            <a:outerShdw sx="999" sy="999" algn="ctr" rotWithShape="0">
              <a:srgbClr val="000000"/>
            </a:outerShdw>
          </a:effectLst>
        </p:spPr>
        <p:txBody>
          <a:bodyPr wrap="square" anchor="t">
            <a:spAutoFit/>
          </a:bodyPr>
          <a:lstStyle/>
          <a:p>
            <a:pPr marL="0" lvl="1" algn="just"/>
            <a:r>
              <a:rPr lang="zh-CN" altLang="zh-CN" sz="2000" dirty="0">
                <a:solidFill>
                  <a:schemeClr val="tx1">
                    <a:lumMod val="75000"/>
                    <a:lumOff val="25000"/>
                  </a:schemeClr>
                </a:solidFill>
                <a:latin typeface="微软雅黑 Light" panose="020B0502040204020203" pitchFamily="34" charset="-122"/>
                <a:ea typeface="微软雅黑 Light" panose="020B0502040204020203" pitchFamily="34" charset="-122"/>
              </a:rPr>
              <a:t>强调课程是学习者实际经验与学科知识的有机结合课程观念呈现出从学科为中心到以人为本的转变</a:t>
            </a:r>
            <a:endParaRPr lang="zh-CN" altLang="zh-CN" sz="20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27" name="文本框 20"/>
          <p:cNvSpPr txBox="1"/>
          <p:nvPr/>
        </p:nvSpPr>
        <p:spPr>
          <a:xfrm flipH="1">
            <a:off x="3742036" y="3204781"/>
            <a:ext cx="2656506" cy="1015663"/>
          </a:xfrm>
          <a:prstGeom prst="rect">
            <a:avLst/>
          </a:prstGeom>
          <a:noFill/>
          <a:ln w="9525">
            <a:noFill/>
          </a:ln>
          <a:effectLst>
            <a:outerShdw sx="999" sy="999" algn="ctr" rotWithShape="0">
              <a:srgbClr val="000000"/>
            </a:outerShdw>
          </a:effectLst>
        </p:spPr>
        <p:txBody>
          <a:bodyPr wrap="square" anchor="t">
            <a:spAutoFit/>
          </a:bodyPr>
          <a:lstStyle/>
          <a:p>
            <a:pPr marL="0" lvl="1" algn="just"/>
            <a:r>
              <a:rPr lang="zh-CN" altLang="zh-CN" sz="2000" dirty="0">
                <a:solidFill>
                  <a:schemeClr val="tx1">
                    <a:lumMod val="75000"/>
                    <a:lumOff val="25000"/>
                  </a:schemeClr>
                </a:solidFill>
                <a:latin typeface="微软雅黑 Light" panose="020B0502040204020203" pitchFamily="34" charset="-122"/>
                <a:ea typeface="微软雅黑 Light" panose="020B0502040204020203" pitchFamily="34" charset="-122"/>
              </a:rPr>
              <a:t>强调课程是一个动态的、开放的、不断创新的过程</a:t>
            </a:r>
            <a:endParaRPr lang="zh-CN" altLang="zh-CN" sz="20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29" name="文本框 20"/>
          <p:cNvSpPr txBox="1"/>
          <p:nvPr/>
        </p:nvSpPr>
        <p:spPr>
          <a:xfrm flipH="1">
            <a:off x="6327513" y="3204780"/>
            <a:ext cx="2656506" cy="1323439"/>
          </a:xfrm>
          <a:prstGeom prst="rect">
            <a:avLst/>
          </a:prstGeom>
          <a:noFill/>
          <a:ln w="9525">
            <a:noFill/>
          </a:ln>
          <a:effectLst>
            <a:outerShdw sx="999" sy="999" algn="ctr" rotWithShape="0">
              <a:srgbClr val="000000"/>
            </a:outerShdw>
          </a:effectLst>
        </p:spPr>
        <p:txBody>
          <a:bodyPr wrap="square" anchor="t">
            <a:spAutoFit/>
          </a:bodyPr>
          <a:lstStyle/>
          <a:p>
            <a:pPr marL="0" lvl="1" algn="just"/>
            <a:r>
              <a:rPr lang="zh-CN" altLang="zh-CN" sz="2000" dirty="0">
                <a:solidFill>
                  <a:schemeClr val="tx1">
                    <a:lumMod val="75000"/>
                    <a:lumOff val="25000"/>
                  </a:schemeClr>
                </a:solidFill>
                <a:latin typeface="微软雅黑 Light" panose="020B0502040204020203" pitchFamily="34" charset="-122"/>
                <a:ea typeface="微软雅黑 Light" panose="020B0502040204020203" pitchFamily="34" charset="-122"/>
              </a:rPr>
              <a:t>强调师生的经验、材料、环境等因素整合的广阔的课程资源新视野</a:t>
            </a:r>
            <a:endParaRPr lang="zh-CN" altLang="zh-CN" sz="20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1" name="文本框 20"/>
          <p:cNvSpPr txBox="1"/>
          <p:nvPr/>
        </p:nvSpPr>
        <p:spPr>
          <a:xfrm flipH="1">
            <a:off x="8950414" y="3204781"/>
            <a:ext cx="2656506" cy="1015663"/>
          </a:xfrm>
          <a:prstGeom prst="rect">
            <a:avLst/>
          </a:prstGeom>
          <a:noFill/>
          <a:ln w="9525">
            <a:noFill/>
          </a:ln>
          <a:effectLst>
            <a:outerShdw sx="999" sy="999" algn="ctr" rotWithShape="0">
              <a:srgbClr val="000000"/>
            </a:outerShdw>
          </a:effectLst>
        </p:spPr>
        <p:txBody>
          <a:bodyPr wrap="square" anchor="t">
            <a:spAutoFit/>
          </a:bodyPr>
          <a:lstStyle/>
          <a:p>
            <a:pPr marL="0" lvl="1" algn="just"/>
            <a:r>
              <a:rPr lang="zh-CN" altLang="zh-CN" sz="2000" dirty="0">
                <a:solidFill>
                  <a:schemeClr val="tx1">
                    <a:lumMod val="75000"/>
                    <a:lumOff val="25000"/>
                  </a:schemeClr>
                </a:solidFill>
                <a:latin typeface="微软雅黑 Light" panose="020B0502040204020203" pitchFamily="34" charset="-122"/>
                <a:ea typeface="微软雅黑 Light" panose="020B0502040204020203" pitchFamily="34" charset="-122"/>
              </a:rPr>
              <a:t>从只关注显性课程到强调显性课程与隐性课程并重</a:t>
            </a:r>
            <a:endParaRPr lang="zh-CN" altLang="zh-CN" sz="20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descr="新媒体营销推广创意合辑"/>
          <p:cNvPicPr>
            <a:picLocks noChangeAspect="1"/>
          </p:cNvPicPr>
          <p:nvPr>
            <p:custDataLst>
              <p:tags r:id="rId1"/>
            </p:custDataLst>
          </p:nvPr>
        </p:nvPicPr>
        <p:blipFill>
          <a:blip r:embed="rId2"/>
          <a:stretch>
            <a:fillRect/>
          </a:stretch>
        </p:blipFill>
        <p:spPr>
          <a:xfrm>
            <a:off x="1066800" y="1414780"/>
            <a:ext cx="10058400" cy="4027805"/>
          </a:xfrm>
          <a:prstGeom prst="rect">
            <a:avLst/>
          </a:prstGeom>
        </p:spPr>
      </p:pic>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424473" y="4012295"/>
            <a:ext cx="4848255" cy="409378"/>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5899150" y="4063365"/>
            <a:ext cx="3899535" cy="307340"/>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幼儿园课程性质及其特点</a:t>
            </a:r>
            <a:endParaRPr kumimoji="0" lang="zh-CN" altLang="zh-CN"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sp>
        <p:nvSpPr>
          <p:cNvPr id="14" name="TextBox 25"/>
          <p:cNvSpPr txBox="1"/>
          <p:nvPr/>
        </p:nvSpPr>
        <p:spPr>
          <a:xfrm flipH="1">
            <a:off x="6283461" y="2281440"/>
            <a:ext cx="3130281" cy="110799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72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2</a:t>
            </a:r>
            <a:endParaRPr kumimoji="0" lang="zh-CN" altLang="zh-CN" sz="72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nvGrpSpPr>
          <p:cNvPr id="16" name="组合 15"/>
          <p:cNvGrpSpPr/>
          <p:nvPr/>
        </p:nvGrpSpPr>
        <p:grpSpPr>
          <a:xfrm>
            <a:off x="7457664" y="3757065"/>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9585" y="2942636"/>
            <a:ext cx="4702820" cy="973862"/>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096" y="6144"/>
              <a:ext cx="6528" cy="32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2.1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幼儿园课程的性质</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23950" y="2819400"/>
            <a:ext cx="640080" cy="368300"/>
          </a:xfrm>
          <a:prstGeom prst="rect">
            <a:avLst/>
          </a:prstGeom>
          <a:noFill/>
        </p:spPr>
        <p:txBody>
          <a:bodyPr wrap="none" rtlCol="0">
            <a:spAutoFit/>
          </a:bodyPr>
          <a:lstStyle/>
          <a:p>
            <a:r>
              <a:rPr lang="zh-CN" altLang="en-US" dirty="0"/>
              <a:t>性质</a:t>
            </a:r>
            <a:endParaRPr lang="zh-CN" altLang="en-US" dirty="0"/>
          </a:p>
        </p:txBody>
      </p:sp>
      <p:sp>
        <p:nvSpPr>
          <p:cNvPr id="4" name="左大括号 3"/>
          <p:cNvSpPr/>
          <p:nvPr/>
        </p:nvSpPr>
        <p:spPr>
          <a:xfrm>
            <a:off x="1770281" y="1541978"/>
            <a:ext cx="297863" cy="2924175"/>
          </a:xfrm>
          <a:prstGeom prst="leftBrace">
            <a:avLst/>
          </a:prstGeom>
          <a:noFill/>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文本框 4"/>
          <p:cNvSpPr txBox="1"/>
          <p:nvPr/>
        </p:nvSpPr>
        <p:spPr>
          <a:xfrm>
            <a:off x="2238375" y="1357312"/>
            <a:ext cx="3762375" cy="368300"/>
          </a:xfrm>
          <a:prstGeom prst="rect">
            <a:avLst/>
          </a:prstGeom>
          <a:noFill/>
        </p:spPr>
        <p:txBody>
          <a:bodyPr wrap="square" rtlCol="0">
            <a:spAutoFit/>
          </a:bodyPr>
          <a:lstStyle/>
          <a:p>
            <a:r>
              <a:rPr lang="zh-CN" altLang="en-US" dirty="0"/>
              <a:t>基础性</a:t>
            </a:r>
            <a:endParaRPr lang="zh-CN" altLang="en-US" dirty="0"/>
          </a:p>
        </p:txBody>
      </p:sp>
      <p:sp>
        <p:nvSpPr>
          <p:cNvPr id="8" name="文本框 7"/>
          <p:cNvSpPr txBox="1"/>
          <p:nvPr/>
        </p:nvSpPr>
        <p:spPr>
          <a:xfrm>
            <a:off x="2238375" y="2819399"/>
            <a:ext cx="3762375" cy="368300"/>
          </a:xfrm>
          <a:prstGeom prst="rect">
            <a:avLst/>
          </a:prstGeom>
          <a:noFill/>
        </p:spPr>
        <p:txBody>
          <a:bodyPr wrap="square" rtlCol="0">
            <a:spAutoFit/>
          </a:bodyPr>
          <a:lstStyle/>
          <a:p>
            <a:r>
              <a:rPr lang="zh-CN" altLang="en-US" dirty="0"/>
              <a:t>非义务性</a:t>
            </a:r>
            <a:endParaRPr lang="zh-CN" altLang="en-US" dirty="0"/>
          </a:p>
        </p:txBody>
      </p:sp>
      <p:sp>
        <p:nvSpPr>
          <p:cNvPr id="9" name="文本框 8"/>
          <p:cNvSpPr txBox="1"/>
          <p:nvPr/>
        </p:nvSpPr>
        <p:spPr>
          <a:xfrm>
            <a:off x="4180205" y="2896235"/>
            <a:ext cx="5184775" cy="3138170"/>
          </a:xfrm>
          <a:prstGeom prst="rect">
            <a:avLst/>
          </a:prstGeom>
          <a:noFill/>
        </p:spPr>
        <p:txBody>
          <a:bodyPr wrap="square" rtlCol="0">
            <a:spAutoFit/>
          </a:bodyPr>
          <a:lstStyle/>
          <a:p>
            <a:r>
              <a:rPr lang="zh-CN" altLang="en-US" dirty="0"/>
              <a:t>①课程适合幼儿身心发展的客观需要，符合其规律，但不是仅仅停留在迎合或迁就幼儿身心发展的现状。</a:t>
            </a:r>
            <a:endParaRPr lang="zh-CN" altLang="en-US" dirty="0"/>
          </a:p>
          <a:p>
            <a:r>
              <a:rPr lang="zh-CN" altLang="en-US" dirty="0"/>
              <a:t>②课程对幼儿的发展是适当的，提供的影响是经过选择、优化的，具有选择性。</a:t>
            </a:r>
            <a:endParaRPr lang="zh-CN" altLang="en-US" dirty="0"/>
          </a:p>
          <a:p>
            <a:r>
              <a:rPr lang="zh-CN" altLang="en-US" dirty="0"/>
              <a:t>③课程既要保证幼儿达到应有水平，获得充分发展，又要为其以后发展奠定基础，即要拓展幼儿的“最近发展区”。</a:t>
            </a:r>
            <a:endParaRPr lang="zh-CN" altLang="en-US" dirty="0"/>
          </a:p>
          <a:p>
            <a:r>
              <a:rPr lang="zh-CN" altLang="en-US" dirty="0"/>
              <a:t>④课程既要适合幼儿发展的普遍性，又要适合不同幼儿发展的独特性和兴趣，照顾其个性。</a:t>
            </a:r>
            <a:endParaRPr lang="zh-CN" altLang="en-US" dirty="0"/>
          </a:p>
          <a:p>
            <a:r>
              <a:rPr lang="zh-CN" altLang="en-US" dirty="0"/>
              <a:t>⑤课程还要切合社会发展的客观要求。</a:t>
            </a:r>
            <a:endParaRPr lang="zh-CN" altLang="en-US" dirty="0"/>
          </a:p>
        </p:txBody>
      </p:sp>
      <p:sp>
        <p:nvSpPr>
          <p:cNvPr id="7" name="左大括号 6"/>
          <p:cNvSpPr/>
          <p:nvPr/>
        </p:nvSpPr>
        <p:spPr>
          <a:xfrm>
            <a:off x="3089275" y="1207770"/>
            <a:ext cx="297815" cy="682625"/>
          </a:xfrm>
          <a:prstGeom prst="leftBrace">
            <a:avLst/>
          </a:prstGeom>
          <a:noFill/>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0" name="文本框 9"/>
          <p:cNvSpPr txBox="1"/>
          <p:nvPr/>
        </p:nvSpPr>
        <p:spPr>
          <a:xfrm>
            <a:off x="3328035" y="988695"/>
            <a:ext cx="2540000" cy="368300"/>
          </a:xfrm>
          <a:prstGeom prst="rect">
            <a:avLst/>
          </a:prstGeom>
          <a:noFill/>
        </p:spPr>
        <p:txBody>
          <a:bodyPr wrap="square" rtlCol="0" anchor="t">
            <a:spAutoFit/>
          </a:bodyPr>
          <a:p>
            <a:r>
              <a:rPr lang="zh-CN" altLang="en-US"/>
              <a:t>从教育体系来看</a:t>
            </a:r>
            <a:endParaRPr lang="zh-CN" altLang="en-US"/>
          </a:p>
        </p:txBody>
      </p:sp>
      <p:sp>
        <p:nvSpPr>
          <p:cNvPr id="11" name="文本框 10"/>
          <p:cNvSpPr txBox="1"/>
          <p:nvPr/>
        </p:nvSpPr>
        <p:spPr>
          <a:xfrm>
            <a:off x="3328035" y="1725295"/>
            <a:ext cx="2540000" cy="368300"/>
          </a:xfrm>
          <a:prstGeom prst="rect">
            <a:avLst/>
          </a:prstGeom>
          <a:noFill/>
        </p:spPr>
        <p:txBody>
          <a:bodyPr wrap="square" rtlCol="0" anchor="t">
            <a:spAutoFit/>
          </a:bodyPr>
          <a:p>
            <a:r>
              <a:rPr lang="zh-CN" altLang="en-US"/>
              <a:t>从人的发展的角度来看</a:t>
            </a:r>
            <a:endParaRPr lang="zh-CN" altLang="en-US"/>
          </a:p>
        </p:txBody>
      </p:sp>
      <p:sp>
        <p:nvSpPr>
          <p:cNvPr id="12" name="左大括号 11"/>
          <p:cNvSpPr/>
          <p:nvPr/>
        </p:nvSpPr>
        <p:spPr>
          <a:xfrm>
            <a:off x="3606701" y="3003748"/>
            <a:ext cx="297863" cy="2924175"/>
          </a:xfrm>
          <a:prstGeom prst="leftBrace">
            <a:avLst/>
          </a:prstGeom>
          <a:noFill/>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3" name="文本框 12"/>
          <p:cNvSpPr txBox="1"/>
          <p:nvPr/>
        </p:nvSpPr>
        <p:spPr>
          <a:xfrm>
            <a:off x="2238375" y="4281805"/>
            <a:ext cx="1330960" cy="368300"/>
          </a:xfrm>
          <a:prstGeom prst="rect">
            <a:avLst/>
          </a:prstGeom>
          <a:noFill/>
        </p:spPr>
        <p:txBody>
          <a:bodyPr wrap="square" rtlCol="0" anchor="t">
            <a:spAutoFit/>
          </a:bodyPr>
          <a:p>
            <a:r>
              <a:rPr lang="zh-CN" altLang="en-US"/>
              <a:t>适宜发展性</a:t>
            </a:r>
            <a:endParaRPr lang="zh-CN" altLang="en-US"/>
          </a:p>
        </p:txBody>
      </p:sp>
      <p:pic>
        <p:nvPicPr>
          <p:cNvPr id="14" name="图片 13" descr="586779_125505777140_2[1]"/>
          <p:cNvPicPr>
            <a:picLocks noChangeAspect="1"/>
          </p:cNvPicPr>
          <p:nvPr/>
        </p:nvPicPr>
        <p:blipFill>
          <a:blip r:embed="rId1"/>
          <a:stretch>
            <a:fillRect/>
          </a:stretch>
        </p:blipFill>
        <p:spPr>
          <a:xfrm>
            <a:off x="7289165" y="514985"/>
            <a:ext cx="3439795" cy="20681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9585" y="2942636"/>
            <a:ext cx="4702820" cy="973862"/>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096" y="6144"/>
              <a:ext cx="6528" cy="32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2.2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幼儿园课程的特点</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nvSpPr>
        <p:spPr>
          <a:xfrm flipV="1">
            <a:off x="3399649" y="3174903"/>
            <a:ext cx="1056372" cy="1845524"/>
          </a:xfrm>
          <a:custGeom>
            <a:avLst/>
            <a:gdLst>
              <a:gd name="connsiteX0" fmla="*/ 495309 w 1056372"/>
              <a:gd name="connsiteY0" fmla="*/ 0 h 1845524"/>
              <a:gd name="connsiteX1" fmla="*/ 596909 w 1056372"/>
              <a:gd name="connsiteY1" fmla="*/ 0 h 1845524"/>
              <a:gd name="connsiteX2" fmla="*/ 596909 w 1056372"/>
              <a:gd name="connsiteY2" fmla="*/ 796080 h 1845524"/>
              <a:gd name="connsiteX3" fmla="*/ 634634 w 1056372"/>
              <a:gd name="connsiteY3" fmla="*/ 799883 h 1845524"/>
              <a:gd name="connsiteX4" fmla="*/ 1056372 w 1056372"/>
              <a:gd name="connsiteY4" fmla="*/ 1317338 h 1845524"/>
              <a:gd name="connsiteX5" fmla="*/ 528186 w 1056372"/>
              <a:gd name="connsiteY5" fmla="*/ 1845524 h 1845524"/>
              <a:gd name="connsiteX6" fmla="*/ 0 w 1056372"/>
              <a:gd name="connsiteY6" fmla="*/ 1317338 h 1845524"/>
              <a:gd name="connsiteX7" fmla="*/ 421738 w 1056372"/>
              <a:gd name="connsiteY7" fmla="*/ 799883 h 1845524"/>
              <a:gd name="connsiteX8" fmla="*/ 495309 w 1056372"/>
              <a:gd name="connsiteY8" fmla="*/ 792466 h 184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372" h="1845524">
                <a:moveTo>
                  <a:pt x="495309" y="0"/>
                </a:moveTo>
                <a:lnTo>
                  <a:pt x="596909" y="0"/>
                </a:lnTo>
                <a:lnTo>
                  <a:pt x="596909" y="796080"/>
                </a:lnTo>
                <a:lnTo>
                  <a:pt x="634634" y="799883"/>
                </a:lnTo>
                <a:cubicBezTo>
                  <a:pt x="875319" y="849134"/>
                  <a:pt x="1056372" y="1062093"/>
                  <a:pt x="1056372" y="1317338"/>
                </a:cubicBezTo>
                <a:cubicBezTo>
                  <a:pt x="1056372" y="1609047"/>
                  <a:pt x="819895" y="1845524"/>
                  <a:pt x="528186" y="1845524"/>
                </a:cubicBezTo>
                <a:cubicBezTo>
                  <a:pt x="236477" y="1845524"/>
                  <a:pt x="0" y="1609047"/>
                  <a:pt x="0" y="1317338"/>
                </a:cubicBezTo>
                <a:cubicBezTo>
                  <a:pt x="0" y="1062093"/>
                  <a:pt x="181053" y="849134"/>
                  <a:pt x="421738" y="799883"/>
                </a:cubicBezTo>
                <a:lnTo>
                  <a:pt x="495309" y="792466"/>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tLang="zh-CN">
              <a:latin typeface="微软雅黑 Light" panose="020B0502040204020203" pitchFamily="34" charset="-122"/>
              <a:ea typeface="微软雅黑 Light" panose="020B0502040204020203" pitchFamily="34" charset="-122"/>
            </a:endParaRPr>
          </a:p>
        </p:txBody>
      </p:sp>
      <p:sp>
        <p:nvSpPr>
          <p:cNvPr id="3" name="任意多边形: 形状 2"/>
          <p:cNvSpPr/>
          <p:nvPr/>
        </p:nvSpPr>
        <p:spPr>
          <a:xfrm flipV="1">
            <a:off x="7779474" y="3182354"/>
            <a:ext cx="1056372" cy="1845524"/>
          </a:xfrm>
          <a:custGeom>
            <a:avLst/>
            <a:gdLst>
              <a:gd name="connsiteX0" fmla="*/ 495309 w 1056372"/>
              <a:gd name="connsiteY0" fmla="*/ 0 h 1845524"/>
              <a:gd name="connsiteX1" fmla="*/ 596909 w 1056372"/>
              <a:gd name="connsiteY1" fmla="*/ 0 h 1845524"/>
              <a:gd name="connsiteX2" fmla="*/ 596909 w 1056372"/>
              <a:gd name="connsiteY2" fmla="*/ 796080 h 1845524"/>
              <a:gd name="connsiteX3" fmla="*/ 634634 w 1056372"/>
              <a:gd name="connsiteY3" fmla="*/ 799883 h 1845524"/>
              <a:gd name="connsiteX4" fmla="*/ 1056372 w 1056372"/>
              <a:gd name="connsiteY4" fmla="*/ 1317338 h 1845524"/>
              <a:gd name="connsiteX5" fmla="*/ 528186 w 1056372"/>
              <a:gd name="connsiteY5" fmla="*/ 1845524 h 1845524"/>
              <a:gd name="connsiteX6" fmla="*/ 0 w 1056372"/>
              <a:gd name="connsiteY6" fmla="*/ 1317338 h 1845524"/>
              <a:gd name="connsiteX7" fmla="*/ 421738 w 1056372"/>
              <a:gd name="connsiteY7" fmla="*/ 799883 h 1845524"/>
              <a:gd name="connsiteX8" fmla="*/ 495309 w 1056372"/>
              <a:gd name="connsiteY8" fmla="*/ 792466 h 184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372" h="1845524">
                <a:moveTo>
                  <a:pt x="495309" y="0"/>
                </a:moveTo>
                <a:lnTo>
                  <a:pt x="596909" y="0"/>
                </a:lnTo>
                <a:lnTo>
                  <a:pt x="596909" y="796080"/>
                </a:lnTo>
                <a:lnTo>
                  <a:pt x="634634" y="799883"/>
                </a:lnTo>
                <a:cubicBezTo>
                  <a:pt x="875319" y="849134"/>
                  <a:pt x="1056372" y="1062093"/>
                  <a:pt x="1056372" y="1317338"/>
                </a:cubicBezTo>
                <a:cubicBezTo>
                  <a:pt x="1056372" y="1609047"/>
                  <a:pt x="819895" y="1845524"/>
                  <a:pt x="528186" y="1845524"/>
                </a:cubicBezTo>
                <a:cubicBezTo>
                  <a:pt x="236477" y="1845524"/>
                  <a:pt x="0" y="1609047"/>
                  <a:pt x="0" y="1317338"/>
                </a:cubicBezTo>
                <a:cubicBezTo>
                  <a:pt x="0" y="1062093"/>
                  <a:pt x="181053" y="849134"/>
                  <a:pt x="421738" y="799883"/>
                </a:cubicBezTo>
                <a:lnTo>
                  <a:pt x="495309" y="792466"/>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4" name="任意多边形: 形状 3"/>
          <p:cNvSpPr/>
          <p:nvPr/>
        </p:nvSpPr>
        <p:spPr>
          <a:xfrm>
            <a:off x="9924290" y="1653310"/>
            <a:ext cx="1056372" cy="1845524"/>
          </a:xfrm>
          <a:custGeom>
            <a:avLst/>
            <a:gdLst>
              <a:gd name="connsiteX0" fmla="*/ 495309 w 1056372"/>
              <a:gd name="connsiteY0" fmla="*/ 0 h 1845524"/>
              <a:gd name="connsiteX1" fmla="*/ 596909 w 1056372"/>
              <a:gd name="connsiteY1" fmla="*/ 0 h 1845524"/>
              <a:gd name="connsiteX2" fmla="*/ 596909 w 1056372"/>
              <a:gd name="connsiteY2" fmla="*/ 796080 h 1845524"/>
              <a:gd name="connsiteX3" fmla="*/ 634634 w 1056372"/>
              <a:gd name="connsiteY3" fmla="*/ 799883 h 1845524"/>
              <a:gd name="connsiteX4" fmla="*/ 1056372 w 1056372"/>
              <a:gd name="connsiteY4" fmla="*/ 1317338 h 1845524"/>
              <a:gd name="connsiteX5" fmla="*/ 528186 w 1056372"/>
              <a:gd name="connsiteY5" fmla="*/ 1845524 h 1845524"/>
              <a:gd name="connsiteX6" fmla="*/ 0 w 1056372"/>
              <a:gd name="connsiteY6" fmla="*/ 1317338 h 1845524"/>
              <a:gd name="connsiteX7" fmla="*/ 421738 w 1056372"/>
              <a:gd name="connsiteY7" fmla="*/ 799883 h 1845524"/>
              <a:gd name="connsiteX8" fmla="*/ 495309 w 1056372"/>
              <a:gd name="connsiteY8" fmla="*/ 792466 h 184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372" h="1845524">
                <a:moveTo>
                  <a:pt x="495309" y="0"/>
                </a:moveTo>
                <a:lnTo>
                  <a:pt x="596909" y="0"/>
                </a:lnTo>
                <a:lnTo>
                  <a:pt x="596909" y="796080"/>
                </a:lnTo>
                <a:lnTo>
                  <a:pt x="634634" y="799883"/>
                </a:lnTo>
                <a:cubicBezTo>
                  <a:pt x="875319" y="849134"/>
                  <a:pt x="1056372" y="1062093"/>
                  <a:pt x="1056372" y="1317338"/>
                </a:cubicBezTo>
                <a:cubicBezTo>
                  <a:pt x="1056372" y="1609047"/>
                  <a:pt x="819895" y="1845524"/>
                  <a:pt x="528186" y="1845524"/>
                </a:cubicBezTo>
                <a:cubicBezTo>
                  <a:pt x="236477" y="1845524"/>
                  <a:pt x="0" y="1609047"/>
                  <a:pt x="0" y="1317338"/>
                </a:cubicBezTo>
                <a:cubicBezTo>
                  <a:pt x="0" y="1062093"/>
                  <a:pt x="181053" y="849134"/>
                  <a:pt x="421738" y="799883"/>
                </a:cubicBezTo>
                <a:lnTo>
                  <a:pt x="495309" y="792466"/>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5" name="任意多边形: 形状 4"/>
          <p:cNvSpPr/>
          <p:nvPr/>
        </p:nvSpPr>
        <p:spPr>
          <a:xfrm>
            <a:off x="5601343" y="1701885"/>
            <a:ext cx="1056372" cy="1845524"/>
          </a:xfrm>
          <a:custGeom>
            <a:avLst/>
            <a:gdLst>
              <a:gd name="connsiteX0" fmla="*/ 495309 w 1056372"/>
              <a:gd name="connsiteY0" fmla="*/ 0 h 1845524"/>
              <a:gd name="connsiteX1" fmla="*/ 596909 w 1056372"/>
              <a:gd name="connsiteY1" fmla="*/ 0 h 1845524"/>
              <a:gd name="connsiteX2" fmla="*/ 596909 w 1056372"/>
              <a:gd name="connsiteY2" fmla="*/ 796080 h 1845524"/>
              <a:gd name="connsiteX3" fmla="*/ 634634 w 1056372"/>
              <a:gd name="connsiteY3" fmla="*/ 799883 h 1845524"/>
              <a:gd name="connsiteX4" fmla="*/ 1056372 w 1056372"/>
              <a:gd name="connsiteY4" fmla="*/ 1317338 h 1845524"/>
              <a:gd name="connsiteX5" fmla="*/ 528186 w 1056372"/>
              <a:gd name="connsiteY5" fmla="*/ 1845524 h 1845524"/>
              <a:gd name="connsiteX6" fmla="*/ 0 w 1056372"/>
              <a:gd name="connsiteY6" fmla="*/ 1317338 h 1845524"/>
              <a:gd name="connsiteX7" fmla="*/ 421738 w 1056372"/>
              <a:gd name="connsiteY7" fmla="*/ 799883 h 1845524"/>
              <a:gd name="connsiteX8" fmla="*/ 495309 w 1056372"/>
              <a:gd name="connsiteY8" fmla="*/ 792466 h 184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372" h="1845524">
                <a:moveTo>
                  <a:pt x="495309" y="0"/>
                </a:moveTo>
                <a:lnTo>
                  <a:pt x="596909" y="0"/>
                </a:lnTo>
                <a:lnTo>
                  <a:pt x="596909" y="796080"/>
                </a:lnTo>
                <a:lnTo>
                  <a:pt x="634634" y="799883"/>
                </a:lnTo>
                <a:cubicBezTo>
                  <a:pt x="875319" y="849134"/>
                  <a:pt x="1056372" y="1062093"/>
                  <a:pt x="1056372" y="1317338"/>
                </a:cubicBezTo>
                <a:cubicBezTo>
                  <a:pt x="1056372" y="1609047"/>
                  <a:pt x="819895" y="1845524"/>
                  <a:pt x="528186" y="1845524"/>
                </a:cubicBezTo>
                <a:cubicBezTo>
                  <a:pt x="236477" y="1845524"/>
                  <a:pt x="0" y="1609047"/>
                  <a:pt x="0" y="1317338"/>
                </a:cubicBezTo>
                <a:cubicBezTo>
                  <a:pt x="0" y="1062093"/>
                  <a:pt x="181053" y="849134"/>
                  <a:pt x="421738" y="799883"/>
                </a:cubicBezTo>
                <a:lnTo>
                  <a:pt x="495309" y="792466"/>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6" name="任意多边形: 形状 5"/>
          <p:cNvSpPr/>
          <p:nvPr/>
        </p:nvSpPr>
        <p:spPr>
          <a:xfrm>
            <a:off x="1231890" y="1701885"/>
            <a:ext cx="1056372" cy="1845524"/>
          </a:xfrm>
          <a:custGeom>
            <a:avLst/>
            <a:gdLst>
              <a:gd name="connsiteX0" fmla="*/ 495309 w 1056372"/>
              <a:gd name="connsiteY0" fmla="*/ 0 h 1845524"/>
              <a:gd name="connsiteX1" fmla="*/ 596909 w 1056372"/>
              <a:gd name="connsiteY1" fmla="*/ 0 h 1845524"/>
              <a:gd name="connsiteX2" fmla="*/ 596909 w 1056372"/>
              <a:gd name="connsiteY2" fmla="*/ 796080 h 1845524"/>
              <a:gd name="connsiteX3" fmla="*/ 634634 w 1056372"/>
              <a:gd name="connsiteY3" fmla="*/ 799883 h 1845524"/>
              <a:gd name="connsiteX4" fmla="*/ 1056372 w 1056372"/>
              <a:gd name="connsiteY4" fmla="*/ 1317338 h 1845524"/>
              <a:gd name="connsiteX5" fmla="*/ 528186 w 1056372"/>
              <a:gd name="connsiteY5" fmla="*/ 1845524 h 1845524"/>
              <a:gd name="connsiteX6" fmla="*/ 0 w 1056372"/>
              <a:gd name="connsiteY6" fmla="*/ 1317338 h 1845524"/>
              <a:gd name="connsiteX7" fmla="*/ 421738 w 1056372"/>
              <a:gd name="connsiteY7" fmla="*/ 799883 h 1845524"/>
              <a:gd name="connsiteX8" fmla="*/ 495309 w 1056372"/>
              <a:gd name="connsiteY8" fmla="*/ 792466 h 184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372" h="1845524">
                <a:moveTo>
                  <a:pt x="495309" y="0"/>
                </a:moveTo>
                <a:lnTo>
                  <a:pt x="596909" y="0"/>
                </a:lnTo>
                <a:lnTo>
                  <a:pt x="596909" y="796080"/>
                </a:lnTo>
                <a:lnTo>
                  <a:pt x="634634" y="799883"/>
                </a:lnTo>
                <a:cubicBezTo>
                  <a:pt x="875319" y="849134"/>
                  <a:pt x="1056372" y="1062093"/>
                  <a:pt x="1056372" y="1317338"/>
                </a:cubicBezTo>
                <a:cubicBezTo>
                  <a:pt x="1056372" y="1609047"/>
                  <a:pt x="819895" y="1845524"/>
                  <a:pt x="528186" y="1845524"/>
                </a:cubicBezTo>
                <a:cubicBezTo>
                  <a:pt x="236477" y="1845524"/>
                  <a:pt x="0" y="1609047"/>
                  <a:pt x="0" y="1317338"/>
                </a:cubicBezTo>
                <a:cubicBezTo>
                  <a:pt x="0" y="1062093"/>
                  <a:pt x="181053" y="849134"/>
                  <a:pt x="421738" y="799883"/>
                </a:cubicBezTo>
                <a:lnTo>
                  <a:pt x="495309" y="792466"/>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15" name="文本框 22"/>
          <p:cNvSpPr txBox="1"/>
          <p:nvPr/>
        </p:nvSpPr>
        <p:spPr>
          <a:xfrm flipH="1">
            <a:off x="795188" y="4196514"/>
            <a:ext cx="1929777" cy="189992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zh-CN" altLang="zh-CN" dirty="0"/>
              <a:t>幼儿以直觉行动思维和具体形象思维为主，他们必须要以直接经验为基础，在具体的行动中，通过现实地接触具体的、感性的形象获取信息。</a:t>
            </a:r>
            <a:endParaRPr lang="zh-CN" altLang="zh-CN" dirty="0"/>
          </a:p>
        </p:txBody>
      </p:sp>
      <p:sp>
        <p:nvSpPr>
          <p:cNvPr id="16" name="文本框 15"/>
          <p:cNvSpPr txBox="1"/>
          <p:nvPr/>
        </p:nvSpPr>
        <p:spPr>
          <a:xfrm flipH="1">
            <a:off x="676421" y="3769326"/>
            <a:ext cx="2167311"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dirty="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行动性</a:t>
            </a:r>
            <a:endParaRPr lang="zh-CN" altLang="en-US" sz="2000" dirty="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7" name="箭头: 手杖形 16"/>
          <p:cNvSpPr/>
          <p:nvPr/>
        </p:nvSpPr>
        <p:spPr>
          <a:xfrm>
            <a:off x="652844" y="1594817"/>
            <a:ext cx="2345502" cy="1912255"/>
          </a:xfrm>
          <a:prstGeom prst="uturnArrow">
            <a:avLst>
              <a:gd name="adj1" fmla="val 8683"/>
              <a:gd name="adj2" fmla="val 8128"/>
              <a:gd name="adj3" fmla="val 22590"/>
              <a:gd name="adj4" fmla="val 56299"/>
              <a:gd name="adj5" fmla="val 78889"/>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18" name="箭头: 手杖形 17"/>
          <p:cNvSpPr/>
          <p:nvPr/>
        </p:nvSpPr>
        <p:spPr>
          <a:xfrm flipV="1">
            <a:off x="2794369" y="3184777"/>
            <a:ext cx="2347200" cy="1912255"/>
          </a:xfrm>
          <a:prstGeom prst="uturnArrow">
            <a:avLst>
              <a:gd name="adj1" fmla="val 8683"/>
              <a:gd name="adj2" fmla="val 8128"/>
              <a:gd name="adj3" fmla="val 22590"/>
              <a:gd name="adj4" fmla="val 56299"/>
              <a:gd name="adj5" fmla="val 78889"/>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19" name="箭头: 手杖形 18"/>
          <p:cNvSpPr/>
          <p:nvPr/>
        </p:nvSpPr>
        <p:spPr>
          <a:xfrm>
            <a:off x="4953576" y="1594817"/>
            <a:ext cx="2347200" cy="1912255"/>
          </a:xfrm>
          <a:prstGeom prst="uturnArrow">
            <a:avLst>
              <a:gd name="adj1" fmla="val 8683"/>
              <a:gd name="adj2" fmla="val 8128"/>
              <a:gd name="adj3" fmla="val 22590"/>
              <a:gd name="adj4" fmla="val 56299"/>
              <a:gd name="adj5" fmla="val 78889"/>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20" name="箭头: 手杖形 19"/>
          <p:cNvSpPr/>
          <p:nvPr/>
        </p:nvSpPr>
        <p:spPr>
          <a:xfrm flipV="1">
            <a:off x="7136359" y="3184777"/>
            <a:ext cx="2347200" cy="1912255"/>
          </a:xfrm>
          <a:prstGeom prst="uturnArrow">
            <a:avLst>
              <a:gd name="adj1" fmla="val 8683"/>
              <a:gd name="adj2" fmla="val 8128"/>
              <a:gd name="adj3" fmla="val 22590"/>
              <a:gd name="adj4" fmla="val 56299"/>
              <a:gd name="adj5" fmla="val 78889"/>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21" name="箭头: 手杖形 20"/>
          <p:cNvSpPr/>
          <p:nvPr/>
        </p:nvSpPr>
        <p:spPr>
          <a:xfrm>
            <a:off x="9254307" y="1594817"/>
            <a:ext cx="2347200" cy="1912255"/>
          </a:xfrm>
          <a:prstGeom prst="uturnArrow">
            <a:avLst>
              <a:gd name="adj1" fmla="val 8683"/>
              <a:gd name="adj2" fmla="val 8128"/>
              <a:gd name="adj3" fmla="val 22590"/>
              <a:gd name="adj4" fmla="val 56299"/>
              <a:gd name="adj5" fmla="val 78889"/>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22" name="文本框 22"/>
          <p:cNvSpPr txBox="1"/>
          <p:nvPr/>
        </p:nvSpPr>
        <p:spPr>
          <a:xfrm flipH="1">
            <a:off x="5164641" y="4196514"/>
            <a:ext cx="1929777" cy="1124585"/>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zh-CN" altLang="zh-CN" dirty="0"/>
              <a:t>幼儿身心发育不成熟、不完善，认知、情感、社会性等各部分有机地交织在一起</a:t>
            </a:r>
            <a:endParaRPr lang="zh-CN" altLang="zh-CN" dirty="0"/>
          </a:p>
        </p:txBody>
      </p:sp>
      <p:sp>
        <p:nvSpPr>
          <p:cNvPr id="23" name="文本框 22"/>
          <p:cNvSpPr txBox="1"/>
          <p:nvPr/>
        </p:nvSpPr>
        <p:spPr>
          <a:xfrm flipH="1">
            <a:off x="5128061" y="3516946"/>
            <a:ext cx="2079589" cy="39878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rPr>
              <a:t>整体性</a:t>
            </a:r>
            <a:endPar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24" name="文本框 22"/>
          <p:cNvSpPr txBox="1"/>
          <p:nvPr/>
        </p:nvSpPr>
        <p:spPr>
          <a:xfrm flipH="1">
            <a:off x="9487588" y="4196514"/>
            <a:ext cx="1929777" cy="138303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zh-CN" altLang="zh-CN" dirty="0"/>
              <a:t>幼儿园课程是动态发展的，同时注意对其他学科如教育心理学、发展心理学、教育哲学的借鉴。</a:t>
            </a:r>
            <a:endParaRPr lang="zh-CN" altLang="zh-CN" dirty="0"/>
          </a:p>
        </p:txBody>
      </p:sp>
      <p:sp>
        <p:nvSpPr>
          <p:cNvPr id="25" name="文本框 24"/>
          <p:cNvSpPr txBox="1"/>
          <p:nvPr/>
        </p:nvSpPr>
        <p:spPr>
          <a:xfrm flipH="1">
            <a:off x="9368821" y="3769326"/>
            <a:ext cx="2167311"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rPr>
              <a:t>开放性</a:t>
            </a:r>
            <a:endPar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26" name="文本框 22"/>
          <p:cNvSpPr txBox="1"/>
          <p:nvPr/>
        </p:nvSpPr>
        <p:spPr>
          <a:xfrm flipH="1">
            <a:off x="2922296" y="1486836"/>
            <a:ext cx="2123577" cy="607695"/>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zh-CN" altLang="zh-CN" dirty="0"/>
              <a:t>活动是幼儿在具体时空中的经历。</a:t>
            </a:r>
            <a:endParaRPr lang="zh-CN" altLang="zh-CN" dirty="0"/>
          </a:p>
        </p:txBody>
      </p:sp>
      <p:sp>
        <p:nvSpPr>
          <p:cNvPr id="27" name="文本框 26"/>
          <p:cNvSpPr txBox="1"/>
          <p:nvPr/>
        </p:nvSpPr>
        <p:spPr>
          <a:xfrm flipH="1">
            <a:off x="2533648" y="1059649"/>
            <a:ext cx="3067694" cy="39878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rPr>
              <a:t>即时性</a:t>
            </a:r>
            <a:endPar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30" name="文本框 22"/>
          <p:cNvSpPr txBox="1"/>
          <p:nvPr/>
        </p:nvSpPr>
        <p:spPr>
          <a:xfrm flipH="1">
            <a:off x="7339925" y="1486836"/>
            <a:ext cx="1929777" cy="1124585"/>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zh-CN" altLang="zh-CN" dirty="0"/>
              <a:t>幼儿园课程是幼儿正在经历着的生活现实，因而幼儿园课程具有真实性。</a:t>
            </a:r>
            <a:endParaRPr lang="zh-CN" altLang="zh-CN" dirty="0"/>
          </a:p>
        </p:txBody>
      </p:sp>
      <p:sp>
        <p:nvSpPr>
          <p:cNvPr id="31" name="文本框 30"/>
          <p:cNvSpPr txBox="1"/>
          <p:nvPr/>
        </p:nvSpPr>
        <p:spPr>
          <a:xfrm flipH="1">
            <a:off x="7221158" y="1059649"/>
            <a:ext cx="2167311" cy="39878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rPr>
              <a:t>真实性</a:t>
            </a:r>
            <a:endPar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9" name="文本框 8"/>
          <p:cNvSpPr txBox="1"/>
          <p:nvPr/>
        </p:nvSpPr>
        <p:spPr>
          <a:xfrm>
            <a:off x="1608455" y="2797810"/>
            <a:ext cx="303530" cy="368300"/>
          </a:xfrm>
          <a:prstGeom prst="rect">
            <a:avLst/>
          </a:prstGeom>
          <a:noFill/>
        </p:spPr>
        <p:txBody>
          <a:bodyPr wrap="none" rtlCol="0">
            <a:spAutoFit/>
          </a:bodyPr>
          <a:p>
            <a:r>
              <a:rPr lang="en-US" altLang="zh-CN">
                <a:solidFill>
                  <a:schemeClr val="bg1"/>
                </a:solidFill>
              </a:rPr>
              <a:t>1</a:t>
            </a:r>
            <a:endParaRPr lang="en-US" altLang="zh-CN">
              <a:solidFill>
                <a:schemeClr val="bg1"/>
              </a:solidFill>
            </a:endParaRPr>
          </a:p>
        </p:txBody>
      </p:sp>
      <p:sp>
        <p:nvSpPr>
          <p:cNvPr id="11" name="文本框 10"/>
          <p:cNvSpPr txBox="1"/>
          <p:nvPr/>
        </p:nvSpPr>
        <p:spPr>
          <a:xfrm>
            <a:off x="3776345" y="3531870"/>
            <a:ext cx="303530" cy="368300"/>
          </a:xfrm>
          <a:prstGeom prst="rect">
            <a:avLst/>
          </a:prstGeom>
          <a:noFill/>
        </p:spPr>
        <p:txBody>
          <a:bodyPr wrap="none" rtlCol="0">
            <a:spAutoFit/>
          </a:bodyPr>
          <a:p>
            <a:r>
              <a:rPr lang="en-US" altLang="zh-CN">
                <a:solidFill>
                  <a:schemeClr val="bg1"/>
                </a:solidFill>
              </a:rPr>
              <a:t>2</a:t>
            </a:r>
            <a:endParaRPr lang="en-US" altLang="zh-CN">
              <a:solidFill>
                <a:schemeClr val="bg1"/>
              </a:solidFill>
            </a:endParaRPr>
          </a:p>
        </p:txBody>
      </p:sp>
      <p:sp>
        <p:nvSpPr>
          <p:cNvPr id="13" name="文本框 12"/>
          <p:cNvSpPr txBox="1"/>
          <p:nvPr/>
        </p:nvSpPr>
        <p:spPr>
          <a:xfrm>
            <a:off x="6015990" y="2871470"/>
            <a:ext cx="303530" cy="368300"/>
          </a:xfrm>
          <a:prstGeom prst="rect">
            <a:avLst/>
          </a:prstGeom>
          <a:noFill/>
        </p:spPr>
        <p:txBody>
          <a:bodyPr wrap="none" rtlCol="0">
            <a:spAutoFit/>
          </a:bodyPr>
          <a:p>
            <a:r>
              <a:rPr lang="en-US" altLang="zh-CN">
                <a:solidFill>
                  <a:schemeClr val="bg1"/>
                </a:solidFill>
              </a:rPr>
              <a:t>3</a:t>
            </a:r>
            <a:endParaRPr lang="en-US" altLang="zh-CN">
              <a:solidFill>
                <a:schemeClr val="bg1"/>
              </a:solidFill>
            </a:endParaRPr>
          </a:p>
        </p:txBody>
      </p:sp>
      <p:sp>
        <p:nvSpPr>
          <p:cNvPr id="28" name="文本框 27"/>
          <p:cNvSpPr txBox="1"/>
          <p:nvPr/>
        </p:nvSpPr>
        <p:spPr>
          <a:xfrm>
            <a:off x="8157845" y="3547110"/>
            <a:ext cx="303530" cy="368300"/>
          </a:xfrm>
          <a:prstGeom prst="rect">
            <a:avLst/>
          </a:prstGeom>
          <a:noFill/>
        </p:spPr>
        <p:txBody>
          <a:bodyPr wrap="none" rtlCol="0">
            <a:spAutoFit/>
          </a:bodyPr>
          <a:p>
            <a:r>
              <a:rPr lang="en-US" altLang="zh-CN">
                <a:solidFill>
                  <a:schemeClr val="bg1"/>
                </a:solidFill>
              </a:rPr>
              <a:t>4</a:t>
            </a:r>
            <a:endParaRPr lang="en-US" altLang="zh-CN">
              <a:solidFill>
                <a:schemeClr val="bg1"/>
              </a:solidFill>
            </a:endParaRPr>
          </a:p>
        </p:txBody>
      </p:sp>
      <p:sp>
        <p:nvSpPr>
          <p:cNvPr id="32" name="文本框 31"/>
          <p:cNvSpPr txBox="1"/>
          <p:nvPr/>
        </p:nvSpPr>
        <p:spPr>
          <a:xfrm>
            <a:off x="10300970" y="2797810"/>
            <a:ext cx="303530" cy="368300"/>
          </a:xfrm>
          <a:prstGeom prst="rect">
            <a:avLst/>
          </a:prstGeom>
          <a:noFill/>
        </p:spPr>
        <p:txBody>
          <a:bodyPr wrap="none" rtlCol="0">
            <a:spAutoFit/>
          </a:bodyPr>
          <a:p>
            <a:r>
              <a:rPr lang="en-US" altLang="zh-CN">
                <a:solidFill>
                  <a:schemeClr val="bg1"/>
                </a:solidFill>
              </a:rPr>
              <a:t>5</a:t>
            </a:r>
            <a:endParaRPr lang="en-US" altLang="zh-CN">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案例</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6287770" y="1443355"/>
            <a:ext cx="5441950" cy="3969385"/>
          </a:xfrm>
          <a:prstGeom prst="rect">
            <a:avLst/>
          </a:prstGeom>
          <a:noFill/>
        </p:spPr>
        <p:txBody>
          <a:bodyPr wrap="square" rtlCol="0" anchor="t">
            <a:spAutoFit/>
          </a:bodyPr>
          <a:p>
            <a:r>
              <a:rPr lang="zh-CN" altLang="en-US"/>
              <a:t>【案例1-2】</a:t>
            </a:r>
            <a:endParaRPr lang="zh-CN" altLang="en-US"/>
          </a:p>
          <a:p>
            <a:pPr indent="457200" fontAlgn="auto"/>
            <a:r>
              <a:rPr lang="zh-CN" altLang="en-US">
                <a:latin typeface="楷体" panose="02010609060101010101" pitchFamily="49" charset="-122"/>
                <a:ea typeface="楷体" panose="02010609060101010101" pitchFamily="49" charset="-122"/>
                <a:cs typeface="楷体" panose="02010609060101010101" pitchFamily="49" charset="-122"/>
              </a:rPr>
              <a:t>教师带着幼儿观察笼子里的豚鼠。教师提出“豚鼠喜欢吃什么”的问题。在幼儿猜谜般地说出“糖果”、“巧克力”、“牛奶”之后，教师拿出生菜，幼儿拿出糖果、巧克力，把它们放进笼子，幼儿惊奇地发现:豚鼠喜欢吃生菜!接着，教师提出另外一个问题:豚鼠是如何发现生菜，是看到的、听到的还是嗅到的？孩子们又是众说纷纭。教师建议孩子们用绿色纸剪出“假生菜”，和真生菜一起放入笼中，结果豚鼠直奔真生菜，“看到的”被排除掉了。随后，几个小朋友把生菜嚼得响响的，豚鼠们还是充耳不闻，“听到的”也被排除掉了。结论是“嗅到的”。最后，幼儿把自己的发现报告出来。报告上画了只豚鼠，贴上了纸生菜，还将糖果纸等贴到了边上.....</a:t>
            </a:r>
            <a:endParaRPr lang="zh-CN" altLang="en-US">
              <a:latin typeface="楷体" panose="02010609060101010101" pitchFamily="49" charset="-122"/>
              <a:ea typeface="楷体" panose="02010609060101010101" pitchFamily="49" charset="-122"/>
              <a:cs typeface="楷体" panose="02010609060101010101" pitchFamily="49" charset="-122"/>
            </a:endParaRPr>
          </a:p>
        </p:txBody>
      </p:sp>
      <p:pic>
        <p:nvPicPr>
          <p:cNvPr id="6" name="图片 5" descr="timg[4]"/>
          <p:cNvPicPr>
            <a:picLocks noChangeAspect="1"/>
          </p:cNvPicPr>
          <p:nvPr/>
        </p:nvPicPr>
        <p:blipFill>
          <a:blip r:embed="rId1"/>
          <a:stretch>
            <a:fillRect/>
          </a:stretch>
        </p:blipFill>
        <p:spPr>
          <a:xfrm>
            <a:off x="700405" y="1580515"/>
            <a:ext cx="5398135" cy="3694430"/>
          </a:xfrm>
          <a:prstGeom prst="rect">
            <a:avLst/>
          </a:prstGeom>
        </p:spPr>
      </p:pic>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descr="新媒体营销推广创意合辑2"/>
          <p:cNvPicPr>
            <a:picLocks noChangeAspect="1"/>
          </p:cNvPicPr>
          <p:nvPr/>
        </p:nvPicPr>
        <p:blipFill>
          <a:blip r:embed="rId1"/>
          <a:stretch>
            <a:fillRect/>
          </a:stretch>
        </p:blipFill>
        <p:spPr>
          <a:xfrm>
            <a:off x="1066800" y="1254125"/>
            <a:ext cx="10058400" cy="4349750"/>
          </a:xfrm>
          <a:prstGeom prst="rect">
            <a:avLst/>
          </a:prstGeom>
        </p:spPr>
      </p:pic>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hecked_158820"/>
          <p:cNvSpPr>
            <a:spLocks noChangeAspect="1"/>
          </p:cNvSpPr>
          <p:nvPr/>
        </p:nvSpPr>
        <p:spPr bwMode="auto">
          <a:xfrm>
            <a:off x="6580820" y="3889716"/>
            <a:ext cx="556895" cy="347550"/>
          </a:xfrm>
          <a:custGeom>
            <a:avLst/>
            <a:gdLst>
              <a:gd name="connsiteX0" fmla="*/ 474670 w 607639"/>
              <a:gd name="connsiteY0" fmla="*/ 246434 h 379219"/>
              <a:gd name="connsiteX1" fmla="*/ 474670 w 607639"/>
              <a:gd name="connsiteY1" fmla="*/ 360199 h 379219"/>
              <a:gd name="connsiteX2" fmla="*/ 588592 w 607639"/>
              <a:gd name="connsiteY2" fmla="*/ 360199 h 379219"/>
              <a:gd name="connsiteX3" fmla="*/ 588592 w 607639"/>
              <a:gd name="connsiteY3" fmla="*/ 246434 h 379219"/>
              <a:gd name="connsiteX4" fmla="*/ 246814 w 607639"/>
              <a:gd name="connsiteY4" fmla="*/ 246434 h 379219"/>
              <a:gd name="connsiteX5" fmla="*/ 246814 w 607639"/>
              <a:gd name="connsiteY5" fmla="*/ 360199 h 379219"/>
              <a:gd name="connsiteX6" fmla="*/ 360736 w 607639"/>
              <a:gd name="connsiteY6" fmla="*/ 360199 h 379219"/>
              <a:gd name="connsiteX7" fmla="*/ 360736 w 607639"/>
              <a:gd name="connsiteY7" fmla="*/ 246434 h 379219"/>
              <a:gd name="connsiteX8" fmla="*/ 18958 w 607639"/>
              <a:gd name="connsiteY8" fmla="*/ 246434 h 379219"/>
              <a:gd name="connsiteX9" fmla="*/ 18958 w 607639"/>
              <a:gd name="connsiteY9" fmla="*/ 360199 h 379219"/>
              <a:gd name="connsiteX10" fmla="*/ 132880 w 607639"/>
              <a:gd name="connsiteY10" fmla="*/ 360199 h 379219"/>
              <a:gd name="connsiteX11" fmla="*/ 132880 w 607639"/>
              <a:gd name="connsiteY11" fmla="*/ 246434 h 379219"/>
              <a:gd name="connsiteX12" fmla="*/ 455712 w 607639"/>
              <a:gd name="connsiteY12" fmla="*/ 227503 h 379219"/>
              <a:gd name="connsiteX13" fmla="*/ 607639 w 607639"/>
              <a:gd name="connsiteY13" fmla="*/ 227503 h 379219"/>
              <a:gd name="connsiteX14" fmla="*/ 607639 w 607639"/>
              <a:gd name="connsiteY14" fmla="*/ 379219 h 379219"/>
              <a:gd name="connsiteX15" fmla="*/ 455712 w 607639"/>
              <a:gd name="connsiteY15" fmla="*/ 379219 h 379219"/>
              <a:gd name="connsiteX16" fmla="*/ 227856 w 607639"/>
              <a:gd name="connsiteY16" fmla="*/ 227503 h 379219"/>
              <a:gd name="connsiteX17" fmla="*/ 379783 w 607639"/>
              <a:gd name="connsiteY17" fmla="*/ 227503 h 379219"/>
              <a:gd name="connsiteX18" fmla="*/ 379783 w 607639"/>
              <a:gd name="connsiteY18" fmla="*/ 379219 h 379219"/>
              <a:gd name="connsiteX19" fmla="*/ 227856 w 607639"/>
              <a:gd name="connsiteY19" fmla="*/ 379219 h 379219"/>
              <a:gd name="connsiteX20" fmla="*/ 0 w 607639"/>
              <a:gd name="connsiteY20" fmla="*/ 227503 h 379219"/>
              <a:gd name="connsiteX21" fmla="*/ 151927 w 607639"/>
              <a:gd name="connsiteY21" fmla="*/ 227503 h 379219"/>
              <a:gd name="connsiteX22" fmla="*/ 151927 w 607639"/>
              <a:gd name="connsiteY22" fmla="*/ 379219 h 379219"/>
              <a:gd name="connsiteX23" fmla="*/ 0 w 607639"/>
              <a:gd name="connsiteY23" fmla="*/ 379219 h 379219"/>
              <a:gd name="connsiteX24" fmla="*/ 474670 w 607639"/>
              <a:gd name="connsiteY24" fmla="*/ 18931 h 379219"/>
              <a:gd name="connsiteX25" fmla="*/ 474670 w 607639"/>
              <a:gd name="connsiteY25" fmla="*/ 132696 h 379219"/>
              <a:gd name="connsiteX26" fmla="*/ 588592 w 607639"/>
              <a:gd name="connsiteY26" fmla="*/ 132696 h 379219"/>
              <a:gd name="connsiteX27" fmla="*/ 588592 w 607639"/>
              <a:gd name="connsiteY27" fmla="*/ 18931 h 379219"/>
              <a:gd name="connsiteX28" fmla="*/ 246814 w 607639"/>
              <a:gd name="connsiteY28" fmla="*/ 18931 h 379219"/>
              <a:gd name="connsiteX29" fmla="*/ 246814 w 607639"/>
              <a:gd name="connsiteY29" fmla="*/ 132696 h 379219"/>
              <a:gd name="connsiteX30" fmla="*/ 360736 w 607639"/>
              <a:gd name="connsiteY30" fmla="*/ 132696 h 379219"/>
              <a:gd name="connsiteX31" fmla="*/ 360736 w 607639"/>
              <a:gd name="connsiteY31" fmla="*/ 18931 h 379219"/>
              <a:gd name="connsiteX32" fmla="*/ 18958 w 607639"/>
              <a:gd name="connsiteY32" fmla="*/ 18931 h 379219"/>
              <a:gd name="connsiteX33" fmla="*/ 18958 w 607639"/>
              <a:gd name="connsiteY33" fmla="*/ 132696 h 379219"/>
              <a:gd name="connsiteX34" fmla="*/ 132880 w 607639"/>
              <a:gd name="connsiteY34" fmla="*/ 132696 h 379219"/>
              <a:gd name="connsiteX35" fmla="*/ 132880 w 607639"/>
              <a:gd name="connsiteY35" fmla="*/ 18931 h 379219"/>
              <a:gd name="connsiteX36" fmla="*/ 455712 w 607639"/>
              <a:gd name="connsiteY36" fmla="*/ 0 h 379219"/>
              <a:gd name="connsiteX37" fmla="*/ 607639 w 607639"/>
              <a:gd name="connsiteY37" fmla="*/ 0 h 379219"/>
              <a:gd name="connsiteX38" fmla="*/ 607639 w 607639"/>
              <a:gd name="connsiteY38" fmla="*/ 151716 h 379219"/>
              <a:gd name="connsiteX39" fmla="*/ 455712 w 607639"/>
              <a:gd name="connsiteY39" fmla="*/ 151716 h 379219"/>
              <a:gd name="connsiteX40" fmla="*/ 227856 w 607639"/>
              <a:gd name="connsiteY40" fmla="*/ 0 h 379219"/>
              <a:gd name="connsiteX41" fmla="*/ 379783 w 607639"/>
              <a:gd name="connsiteY41" fmla="*/ 0 h 379219"/>
              <a:gd name="connsiteX42" fmla="*/ 379783 w 607639"/>
              <a:gd name="connsiteY42" fmla="*/ 151716 h 379219"/>
              <a:gd name="connsiteX43" fmla="*/ 227856 w 607639"/>
              <a:gd name="connsiteY43" fmla="*/ 151716 h 379219"/>
              <a:gd name="connsiteX44" fmla="*/ 0 w 607639"/>
              <a:gd name="connsiteY44" fmla="*/ 0 h 379219"/>
              <a:gd name="connsiteX45" fmla="*/ 151927 w 607639"/>
              <a:gd name="connsiteY45" fmla="*/ 0 h 379219"/>
              <a:gd name="connsiteX46" fmla="*/ 151927 w 607639"/>
              <a:gd name="connsiteY46" fmla="*/ 151716 h 379219"/>
              <a:gd name="connsiteX47" fmla="*/ 0 w 607639"/>
              <a:gd name="connsiteY47" fmla="*/ 151716 h 379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379219">
                <a:moveTo>
                  <a:pt x="474670" y="246434"/>
                </a:moveTo>
                <a:lnTo>
                  <a:pt x="474670" y="360199"/>
                </a:lnTo>
                <a:lnTo>
                  <a:pt x="588592" y="360199"/>
                </a:lnTo>
                <a:lnTo>
                  <a:pt x="588592" y="246434"/>
                </a:lnTo>
                <a:close/>
                <a:moveTo>
                  <a:pt x="246814" y="246434"/>
                </a:moveTo>
                <a:lnTo>
                  <a:pt x="246814" y="360199"/>
                </a:lnTo>
                <a:lnTo>
                  <a:pt x="360736" y="360199"/>
                </a:lnTo>
                <a:lnTo>
                  <a:pt x="360736" y="246434"/>
                </a:lnTo>
                <a:close/>
                <a:moveTo>
                  <a:pt x="18958" y="246434"/>
                </a:moveTo>
                <a:lnTo>
                  <a:pt x="18958" y="360199"/>
                </a:lnTo>
                <a:lnTo>
                  <a:pt x="132880" y="360199"/>
                </a:lnTo>
                <a:lnTo>
                  <a:pt x="132880" y="246434"/>
                </a:lnTo>
                <a:close/>
                <a:moveTo>
                  <a:pt x="455712" y="227503"/>
                </a:moveTo>
                <a:lnTo>
                  <a:pt x="607639" y="227503"/>
                </a:lnTo>
                <a:lnTo>
                  <a:pt x="607639" y="379219"/>
                </a:lnTo>
                <a:lnTo>
                  <a:pt x="455712" y="379219"/>
                </a:lnTo>
                <a:close/>
                <a:moveTo>
                  <a:pt x="227856" y="227503"/>
                </a:moveTo>
                <a:lnTo>
                  <a:pt x="379783" y="227503"/>
                </a:lnTo>
                <a:lnTo>
                  <a:pt x="379783" y="379219"/>
                </a:lnTo>
                <a:lnTo>
                  <a:pt x="227856" y="379219"/>
                </a:lnTo>
                <a:close/>
                <a:moveTo>
                  <a:pt x="0" y="227503"/>
                </a:moveTo>
                <a:lnTo>
                  <a:pt x="151927" y="227503"/>
                </a:lnTo>
                <a:lnTo>
                  <a:pt x="151927" y="379219"/>
                </a:lnTo>
                <a:lnTo>
                  <a:pt x="0" y="379219"/>
                </a:lnTo>
                <a:close/>
                <a:moveTo>
                  <a:pt x="474670" y="18931"/>
                </a:moveTo>
                <a:lnTo>
                  <a:pt x="474670" y="132696"/>
                </a:lnTo>
                <a:lnTo>
                  <a:pt x="588592" y="132696"/>
                </a:lnTo>
                <a:lnTo>
                  <a:pt x="588592" y="18931"/>
                </a:lnTo>
                <a:close/>
                <a:moveTo>
                  <a:pt x="246814" y="18931"/>
                </a:moveTo>
                <a:lnTo>
                  <a:pt x="246814" y="132696"/>
                </a:lnTo>
                <a:lnTo>
                  <a:pt x="360736" y="132696"/>
                </a:lnTo>
                <a:lnTo>
                  <a:pt x="360736" y="18931"/>
                </a:lnTo>
                <a:close/>
                <a:moveTo>
                  <a:pt x="18958" y="18931"/>
                </a:moveTo>
                <a:lnTo>
                  <a:pt x="18958" y="132696"/>
                </a:lnTo>
                <a:lnTo>
                  <a:pt x="132880" y="132696"/>
                </a:lnTo>
                <a:lnTo>
                  <a:pt x="132880" y="18931"/>
                </a:lnTo>
                <a:close/>
                <a:moveTo>
                  <a:pt x="455712" y="0"/>
                </a:moveTo>
                <a:lnTo>
                  <a:pt x="607639" y="0"/>
                </a:lnTo>
                <a:lnTo>
                  <a:pt x="607639" y="151716"/>
                </a:lnTo>
                <a:lnTo>
                  <a:pt x="455712" y="151716"/>
                </a:lnTo>
                <a:close/>
                <a:moveTo>
                  <a:pt x="227856" y="0"/>
                </a:moveTo>
                <a:lnTo>
                  <a:pt x="379783" y="0"/>
                </a:lnTo>
                <a:lnTo>
                  <a:pt x="379783" y="151716"/>
                </a:lnTo>
                <a:lnTo>
                  <a:pt x="227856" y="151716"/>
                </a:lnTo>
                <a:close/>
                <a:moveTo>
                  <a:pt x="0" y="0"/>
                </a:moveTo>
                <a:lnTo>
                  <a:pt x="151927" y="0"/>
                </a:lnTo>
                <a:lnTo>
                  <a:pt x="151927" y="151716"/>
                </a:lnTo>
                <a:lnTo>
                  <a:pt x="0" y="151716"/>
                </a:lnTo>
                <a:close/>
              </a:path>
            </a:pathLst>
          </a:custGeom>
          <a:solidFill>
            <a:schemeClr val="bg1"/>
          </a:solidFill>
          <a:ln>
            <a:noFill/>
          </a:ln>
        </p:spPr>
        <p:txBody>
          <a:bodyPr/>
          <a:lstStyle/>
          <a:p>
            <a:endParaRPr lang="zh-CN" altLang="en-US"/>
          </a:p>
        </p:txBody>
      </p:sp>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章节框架梳理</a:t>
              </a:r>
              <a:endParaRPr lang="zh-CN" altLang="en-US" sz="3200">
                <a:solidFill>
                  <a:schemeClr val="tx1">
                    <a:lumMod val="85000"/>
                    <a:lumOff val="15000"/>
                  </a:schemeClr>
                </a:solidFill>
              </a:endParaRPr>
            </a:p>
          </p:txBody>
        </p:sp>
        <p:sp>
          <p:nvSpPr>
            <p:cNvPr id="2" name="矩形 1"/>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descr="新媒体营销推广创意合辑1"/>
          <p:cNvPicPr>
            <a:picLocks noChangeAspect="1"/>
          </p:cNvPicPr>
          <p:nvPr/>
        </p:nvPicPr>
        <p:blipFill>
          <a:blip r:embed="rId1"/>
          <a:stretch>
            <a:fillRect/>
          </a:stretch>
        </p:blipFill>
        <p:spPr>
          <a:xfrm>
            <a:off x="2498090" y="1090930"/>
            <a:ext cx="7553960" cy="5140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424473" y="4012295"/>
            <a:ext cx="4848255" cy="409378"/>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5898691" y="4063095"/>
            <a:ext cx="3899819" cy="307340"/>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幼儿园课程的要素及存在的问题</a:t>
            </a:r>
            <a:endParaRPr kumimoji="0" lang="zh-CN" altLang="zh-CN"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sp>
        <p:nvSpPr>
          <p:cNvPr id="14" name="TextBox 25"/>
          <p:cNvSpPr txBox="1"/>
          <p:nvPr/>
        </p:nvSpPr>
        <p:spPr>
          <a:xfrm flipH="1">
            <a:off x="6283461" y="2281440"/>
            <a:ext cx="3130281" cy="110799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72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3</a:t>
            </a:r>
            <a:endParaRPr kumimoji="0" lang="zh-CN" altLang="zh-CN" sz="72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nvGrpSpPr>
          <p:cNvPr id="16" name="组合 15"/>
          <p:cNvGrpSpPr/>
          <p:nvPr/>
        </p:nvGrpSpPr>
        <p:grpSpPr>
          <a:xfrm>
            <a:off x="7457664" y="3757065"/>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57275" y="793052"/>
            <a:ext cx="9799320" cy="2701242"/>
            <a:chOff x="3050540" y="2004618"/>
            <a:chExt cx="9799320" cy="2347758"/>
          </a:xfrm>
        </p:grpSpPr>
        <p:sp>
          <p:nvSpPr>
            <p:cNvPr id="2" name="文本框 1"/>
            <p:cNvSpPr txBox="1"/>
            <p:nvPr/>
          </p:nvSpPr>
          <p:spPr>
            <a:xfrm>
              <a:off x="3050540" y="2881121"/>
              <a:ext cx="9799320" cy="1471255"/>
            </a:xfrm>
            <a:prstGeom prst="rect">
              <a:avLst/>
            </a:prstGeom>
            <a:noFill/>
          </p:spPr>
          <p:txBody>
            <a:bodyPr wrap="square" lIns="0" rtlCol="0">
              <a:spAutoFit/>
            </a:bodyPr>
            <a:lstStyle/>
            <a:p>
              <a:pPr indent="457200"/>
              <a:r>
                <a:rPr lang="zh-CN" altLang="zh-CN" sz="1600" spc="600" dirty="0">
                  <a:solidFill>
                    <a:schemeClr val="tx1">
                      <a:lumMod val="85000"/>
                      <a:lumOff val="15000"/>
                    </a:schemeClr>
                  </a:solidFill>
                  <a:latin typeface="宋体" panose="02010600030101010101" pitchFamily="2" charset="-122"/>
                  <a:ea typeface="宋体" panose="02010600030101010101" pitchFamily="2" charset="-122"/>
                </a:rPr>
                <a:t>幼儿园课程要素是构成幼儿园课程的必要因素和组成部分，包括课程目标、课程内容、课程组织与实施以及课程评价四个方面。各个课程要素在课程价值取向的基础上构成一个有机的整体。</a:t>
              </a:r>
              <a:endParaRPr lang="zh-CN" altLang="zh-CN" sz="1600" spc="600" dirty="0">
                <a:solidFill>
                  <a:schemeClr val="tx1">
                    <a:lumMod val="85000"/>
                    <a:lumOff val="15000"/>
                  </a:schemeClr>
                </a:solidFill>
                <a:latin typeface="宋体" panose="02010600030101010101" pitchFamily="2" charset="-122"/>
                <a:ea typeface="宋体" panose="02010600030101010101" pitchFamily="2" charset="-122"/>
              </a:endParaRPr>
            </a:p>
            <a:p>
              <a:pPr indent="457200"/>
              <a:r>
                <a:rPr lang="zh-CN" altLang="zh-CN" sz="1600" spc="600" dirty="0">
                  <a:solidFill>
                    <a:schemeClr val="tx1">
                      <a:lumMod val="85000"/>
                      <a:lumOff val="15000"/>
                    </a:schemeClr>
                  </a:solidFill>
                  <a:latin typeface="宋体" panose="02010600030101010101" pitchFamily="2" charset="-122"/>
                  <a:ea typeface="宋体" panose="02010600030101010101" pitchFamily="2" charset="-122"/>
                </a:rPr>
                <a:t>幼儿园课程内部各要素如课程目标、课程内容等之间也是一个相互联系、相互制约的动态开放系统，如图</a:t>
              </a:r>
              <a:r>
                <a:rPr lang="en-US" altLang="zh-CN" sz="1600" spc="600" dirty="0">
                  <a:solidFill>
                    <a:schemeClr val="tx1">
                      <a:lumMod val="85000"/>
                      <a:lumOff val="15000"/>
                    </a:schemeClr>
                  </a:solidFill>
                  <a:latin typeface="宋体" panose="02010600030101010101" pitchFamily="2" charset="-122"/>
                  <a:ea typeface="宋体" panose="02010600030101010101" pitchFamily="2" charset="-122"/>
                </a:rPr>
                <a:t>1-1</a:t>
              </a:r>
              <a:r>
                <a:rPr lang="zh-CN" altLang="zh-CN" sz="1600" spc="600" dirty="0">
                  <a:solidFill>
                    <a:schemeClr val="tx1">
                      <a:lumMod val="85000"/>
                      <a:lumOff val="15000"/>
                    </a:schemeClr>
                  </a:solidFill>
                  <a:latin typeface="宋体" panose="02010600030101010101" pitchFamily="2" charset="-122"/>
                  <a:ea typeface="宋体" panose="02010600030101010101" pitchFamily="2" charset="-122"/>
                </a:rPr>
                <a:t>所示</a:t>
              </a:r>
              <a:r>
                <a:rPr lang="zh-CN" altLang="zh-CN" sz="2000" spc="600" dirty="0">
                  <a:solidFill>
                    <a:schemeClr val="tx1">
                      <a:lumMod val="85000"/>
                      <a:lumOff val="15000"/>
                    </a:schemeClr>
                  </a:solidFill>
                  <a:latin typeface="宋体" panose="02010600030101010101" pitchFamily="2" charset="-122"/>
                  <a:ea typeface="宋体" panose="02010600030101010101" pitchFamily="2" charset="-122"/>
                </a:rPr>
                <a:t>。</a:t>
              </a:r>
              <a:endParaRPr lang="zh-CN" altLang="zh-CN" sz="2000" spc="600" dirty="0">
                <a:solidFill>
                  <a:schemeClr val="tx1">
                    <a:lumMod val="85000"/>
                    <a:lumOff val="15000"/>
                  </a:schemeClr>
                </a:solidFill>
                <a:latin typeface="宋体" panose="02010600030101010101" pitchFamily="2" charset="-122"/>
                <a:ea typeface="宋体" panose="02010600030101010101" pitchFamily="2" charset="-122"/>
              </a:endParaRPr>
            </a:p>
            <a:p>
              <a:pPr indent="457200"/>
              <a:endParaRPr lang="zh-CN" altLang="zh-CN" sz="2000" spc="600" dirty="0">
                <a:solidFill>
                  <a:schemeClr val="tx1">
                    <a:lumMod val="85000"/>
                    <a:lumOff val="15000"/>
                  </a:schemeClr>
                </a:solidFill>
                <a:latin typeface="宋体" panose="02010600030101010101" pitchFamily="2" charset="-122"/>
                <a:ea typeface="宋体" panose="02010600030101010101" pitchFamily="2" charset="-122"/>
              </a:endParaRPr>
            </a:p>
          </p:txBody>
        </p:sp>
        <p:sp>
          <p:nvSpPr>
            <p:cNvPr id="5" name="文本框 4"/>
            <p:cNvSpPr txBox="1"/>
            <p:nvPr/>
          </p:nvSpPr>
          <p:spPr>
            <a:xfrm>
              <a:off x="3050540" y="200461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6000" dirty="0">
                  <a:solidFill>
                    <a:schemeClr val="tx1">
                      <a:lumMod val="85000"/>
                      <a:lumOff val="15000"/>
                    </a:schemeClr>
                  </a:solidFill>
                </a:rPr>
                <a:t>要素</a:t>
              </a:r>
              <a:endParaRPr lang="zh-CN" altLang="en-US" sz="6000" dirty="0">
                <a:solidFill>
                  <a:schemeClr val="tx1">
                    <a:lumMod val="85000"/>
                    <a:lumOff val="15000"/>
                  </a:schemeClr>
                </a:solidFill>
              </a:endParaRPr>
            </a:p>
          </p:txBody>
        </p:sp>
        <p:cxnSp>
          <p:nvCxnSpPr>
            <p:cNvPr id="4" name="直接连接符 3"/>
            <p:cNvCxnSpPr/>
            <p:nvPr/>
          </p:nvCxnSpPr>
          <p:spPr>
            <a:xfrm>
              <a:off x="4324350" y="2820536"/>
              <a:ext cx="72517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6" name="椭圆 5"/>
          <p:cNvSpPr/>
          <p:nvPr/>
        </p:nvSpPr>
        <p:spPr>
          <a:xfrm>
            <a:off x="5038725" y="3200400"/>
            <a:ext cx="1866900" cy="628650"/>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023485" y="4276725"/>
            <a:ext cx="1866900" cy="628650"/>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649335" y="3829050"/>
            <a:ext cx="1866900" cy="628650"/>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397635" y="3819525"/>
            <a:ext cx="1866900" cy="628650"/>
          </a:xfrm>
          <a:prstGeom prst="ellipse">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238750" y="3324225"/>
            <a:ext cx="1438275" cy="369332"/>
          </a:xfrm>
          <a:prstGeom prst="rect">
            <a:avLst/>
          </a:prstGeom>
          <a:noFill/>
        </p:spPr>
        <p:txBody>
          <a:bodyPr wrap="square" rtlCol="0">
            <a:spAutoFit/>
          </a:bodyPr>
          <a:lstStyle/>
          <a:p>
            <a:pPr algn="ctr"/>
            <a:r>
              <a:rPr lang="zh-CN" altLang="en-US" dirty="0">
                <a:solidFill>
                  <a:schemeClr val="bg1"/>
                </a:solidFill>
              </a:rPr>
              <a:t>课程目标</a:t>
            </a:r>
            <a:endParaRPr lang="zh-CN" altLang="en-US" dirty="0">
              <a:solidFill>
                <a:schemeClr val="bg1"/>
              </a:solidFill>
            </a:endParaRPr>
          </a:p>
        </p:txBody>
      </p:sp>
      <p:sp>
        <p:nvSpPr>
          <p:cNvPr id="12" name="文本框 11"/>
          <p:cNvSpPr txBox="1"/>
          <p:nvPr/>
        </p:nvSpPr>
        <p:spPr>
          <a:xfrm>
            <a:off x="8867775" y="3952875"/>
            <a:ext cx="1371600" cy="369332"/>
          </a:xfrm>
          <a:prstGeom prst="rect">
            <a:avLst/>
          </a:prstGeom>
          <a:noFill/>
        </p:spPr>
        <p:txBody>
          <a:bodyPr wrap="square" rtlCol="0">
            <a:spAutoFit/>
          </a:bodyPr>
          <a:lstStyle/>
          <a:p>
            <a:pPr algn="ctr"/>
            <a:r>
              <a:rPr lang="zh-CN" altLang="en-US" dirty="0">
                <a:solidFill>
                  <a:schemeClr val="bg1"/>
                </a:solidFill>
              </a:rPr>
              <a:t>课程内容</a:t>
            </a:r>
            <a:endParaRPr lang="zh-CN" altLang="en-US" dirty="0">
              <a:solidFill>
                <a:schemeClr val="bg1"/>
              </a:solidFill>
            </a:endParaRPr>
          </a:p>
        </p:txBody>
      </p:sp>
      <p:sp>
        <p:nvSpPr>
          <p:cNvPr id="13" name="文本框 12"/>
          <p:cNvSpPr txBox="1"/>
          <p:nvPr/>
        </p:nvSpPr>
        <p:spPr>
          <a:xfrm>
            <a:off x="1675765" y="3952875"/>
            <a:ext cx="1334135" cy="369332"/>
          </a:xfrm>
          <a:prstGeom prst="rect">
            <a:avLst/>
          </a:prstGeom>
          <a:noFill/>
        </p:spPr>
        <p:txBody>
          <a:bodyPr wrap="square" rtlCol="0">
            <a:spAutoFit/>
          </a:bodyPr>
          <a:lstStyle/>
          <a:p>
            <a:pPr algn="ctr"/>
            <a:r>
              <a:rPr lang="zh-CN" altLang="en-US" dirty="0">
                <a:solidFill>
                  <a:schemeClr val="bg1"/>
                </a:solidFill>
              </a:rPr>
              <a:t>课程评价</a:t>
            </a:r>
            <a:endParaRPr lang="zh-CN" altLang="en-US" dirty="0">
              <a:solidFill>
                <a:schemeClr val="bg1"/>
              </a:solidFill>
            </a:endParaRPr>
          </a:p>
        </p:txBody>
      </p:sp>
      <p:sp>
        <p:nvSpPr>
          <p:cNvPr id="14" name="文本框 13"/>
          <p:cNvSpPr txBox="1"/>
          <p:nvPr/>
        </p:nvSpPr>
        <p:spPr>
          <a:xfrm>
            <a:off x="5337810" y="4429970"/>
            <a:ext cx="1238250" cy="369332"/>
          </a:xfrm>
          <a:prstGeom prst="rect">
            <a:avLst/>
          </a:prstGeom>
          <a:noFill/>
        </p:spPr>
        <p:txBody>
          <a:bodyPr wrap="square" rtlCol="0">
            <a:spAutoFit/>
          </a:bodyPr>
          <a:lstStyle/>
          <a:p>
            <a:pPr algn="ctr"/>
            <a:r>
              <a:rPr lang="zh-CN" altLang="en-US" dirty="0">
                <a:solidFill>
                  <a:schemeClr val="bg1"/>
                </a:solidFill>
              </a:rPr>
              <a:t>课程组织</a:t>
            </a:r>
            <a:endParaRPr lang="zh-CN" altLang="en-US" dirty="0">
              <a:solidFill>
                <a:schemeClr val="bg1"/>
              </a:solidFill>
            </a:endParaRPr>
          </a:p>
        </p:txBody>
      </p:sp>
      <p:cxnSp>
        <p:nvCxnSpPr>
          <p:cNvPr id="19" name="直接箭头连接符 18"/>
          <p:cNvCxnSpPr>
            <a:stCxn id="9" idx="6"/>
            <a:endCxn id="6" idx="2"/>
          </p:cNvCxnSpPr>
          <p:nvPr/>
        </p:nvCxnSpPr>
        <p:spPr>
          <a:xfrm flipV="1">
            <a:off x="3264535" y="3514725"/>
            <a:ext cx="1774190" cy="619125"/>
          </a:xfrm>
          <a:prstGeom prst="straightConnector1">
            <a:avLst/>
          </a:prstGeom>
          <a:ln>
            <a:solidFill>
              <a:srgbClr val="56C0C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stCxn id="6" idx="6"/>
            <a:endCxn id="8" idx="2"/>
          </p:cNvCxnSpPr>
          <p:nvPr/>
        </p:nvCxnSpPr>
        <p:spPr>
          <a:xfrm>
            <a:off x="6905625" y="3514725"/>
            <a:ext cx="1743710" cy="628650"/>
          </a:xfrm>
          <a:prstGeom prst="straightConnector1">
            <a:avLst/>
          </a:prstGeom>
          <a:ln>
            <a:solidFill>
              <a:srgbClr val="56C0C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a:stCxn id="8" idx="2"/>
            <a:endCxn id="7" idx="6"/>
          </p:cNvCxnSpPr>
          <p:nvPr/>
        </p:nvCxnSpPr>
        <p:spPr>
          <a:xfrm flipH="1">
            <a:off x="6890385" y="4143375"/>
            <a:ext cx="1758950" cy="447675"/>
          </a:xfrm>
          <a:prstGeom prst="straightConnector1">
            <a:avLst/>
          </a:prstGeom>
          <a:ln>
            <a:solidFill>
              <a:srgbClr val="56C0C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a:stCxn id="7" idx="2"/>
            <a:endCxn id="9" idx="6"/>
          </p:cNvCxnSpPr>
          <p:nvPr/>
        </p:nvCxnSpPr>
        <p:spPr>
          <a:xfrm flipH="1" flipV="1">
            <a:off x="3264535" y="4133850"/>
            <a:ext cx="1758950" cy="457200"/>
          </a:xfrm>
          <a:prstGeom prst="straightConnector1">
            <a:avLst/>
          </a:prstGeom>
          <a:ln>
            <a:solidFill>
              <a:srgbClr val="56C0C1"/>
            </a:solidFill>
            <a:tailEnd type="triangle"/>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1133475" y="5219700"/>
            <a:ext cx="9382760" cy="1077218"/>
          </a:xfrm>
          <a:prstGeom prst="rect">
            <a:avLst/>
          </a:prstGeom>
          <a:noFill/>
        </p:spPr>
        <p:txBody>
          <a:bodyPr wrap="square" rtlCol="0">
            <a:spAutoFit/>
          </a:bodyPr>
          <a:lstStyle/>
          <a:p>
            <a:pPr indent="457200"/>
            <a:r>
              <a:rPr lang="zh-CN" altLang="zh-CN" sz="1600" spc="600" dirty="0">
                <a:solidFill>
                  <a:schemeClr val="tx1">
                    <a:lumMod val="85000"/>
                    <a:lumOff val="15000"/>
                  </a:schemeClr>
                </a:solidFill>
                <a:latin typeface="宋体" panose="02010600030101010101" pitchFamily="2" charset="-122"/>
                <a:ea typeface="宋体" panose="02010600030101010101" pitchFamily="2" charset="-122"/>
              </a:rPr>
              <a:t>课程的价值问题是课程的核心问题。课程的价值取向决定了课程要素以及它们之间的各种关系，课程的价值取向一旦确定，课程的目标、内容、方法和评价等各种要素就有可能在其统合之下形成一个协调的整体，并发挥其总体的功能。</a:t>
            </a:r>
            <a:endParaRPr lang="zh-CN" altLang="zh-CN" sz="1600" spc="600" dirty="0">
              <a:solidFill>
                <a:schemeClr val="tx1">
                  <a:lumMod val="85000"/>
                  <a:lumOff val="15000"/>
                </a:schemeClr>
              </a:solidFill>
              <a:latin typeface="宋体" panose="02010600030101010101" pitchFamily="2" charset="-122"/>
              <a:ea typeface="宋体" panose="02010600030101010101" pitchFamily="2" charset="-122"/>
            </a:endParaRPr>
          </a:p>
        </p:txBody>
      </p:sp>
      <p:sp>
        <p:nvSpPr>
          <p:cNvPr id="33" name="文本框 32"/>
          <p:cNvSpPr txBox="1"/>
          <p:nvPr/>
        </p:nvSpPr>
        <p:spPr>
          <a:xfrm>
            <a:off x="3718560" y="4938367"/>
            <a:ext cx="4610100" cy="615553"/>
          </a:xfrm>
          <a:prstGeom prst="rect">
            <a:avLst/>
          </a:prstGeom>
          <a:noFill/>
        </p:spPr>
        <p:txBody>
          <a:bodyPr wrap="square" rtlCol="0">
            <a:spAutoFit/>
          </a:bodyPr>
          <a:lstStyle/>
          <a:p>
            <a:pPr algn="ctr"/>
            <a:r>
              <a:rPr lang="zh-CN" altLang="zh-CN" sz="1600" dirty="0"/>
              <a:t>图</a:t>
            </a:r>
            <a:r>
              <a:rPr lang="en-US" altLang="zh-CN" sz="1600" dirty="0"/>
              <a:t>1-1 </a:t>
            </a:r>
            <a:r>
              <a:rPr lang="zh-CN" altLang="zh-CN" sz="1600" dirty="0"/>
              <a:t>幼儿园课程内部各要素的关系</a:t>
            </a:r>
            <a:endParaRPr lang="zh-CN" altLang="zh-CN" sz="1600" dirty="0"/>
          </a:p>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9585" y="2942637"/>
            <a:ext cx="4702820" cy="973862"/>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010" y="6143"/>
              <a:ext cx="6711" cy="32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3.1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幼儿园课程的要素</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hecked_158820"/>
          <p:cNvSpPr>
            <a:spLocks noChangeAspect="1"/>
          </p:cNvSpPr>
          <p:nvPr/>
        </p:nvSpPr>
        <p:spPr bwMode="auto">
          <a:xfrm>
            <a:off x="6580820" y="3889716"/>
            <a:ext cx="556895" cy="347550"/>
          </a:xfrm>
          <a:custGeom>
            <a:avLst/>
            <a:gdLst>
              <a:gd name="connsiteX0" fmla="*/ 474670 w 607639"/>
              <a:gd name="connsiteY0" fmla="*/ 246434 h 379219"/>
              <a:gd name="connsiteX1" fmla="*/ 474670 w 607639"/>
              <a:gd name="connsiteY1" fmla="*/ 360199 h 379219"/>
              <a:gd name="connsiteX2" fmla="*/ 588592 w 607639"/>
              <a:gd name="connsiteY2" fmla="*/ 360199 h 379219"/>
              <a:gd name="connsiteX3" fmla="*/ 588592 w 607639"/>
              <a:gd name="connsiteY3" fmla="*/ 246434 h 379219"/>
              <a:gd name="connsiteX4" fmla="*/ 246814 w 607639"/>
              <a:gd name="connsiteY4" fmla="*/ 246434 h 379219"/>
              <a:gd name="connsiteX5" fmla="*/ 246814 w 607639"/>
              <a:gd name="connsiteY5" fmla="*/ 360199 h 379219"/>
              <a:gd name="connsiteX6" fmla="*/ 360736 w 607639"/>
              <a:gd name="connsiteY6" fmla="*/ 360199 h 379219"/>
              <a:gd name="connsiteX7" fmla="*/ 360736 w 607639"/>
              <a:gd name="connsiteY7" fmla="*/ 246434 h 379219"/>
              <a:gd name="connsiteX8" fmla="*/ 18958 w 607639"/>
              <a:gd name="connsiteY8" fmla="*/ 246434 h 379219"/>
              <a:gd name="connsiteX9" fmla="*/ 18958 w 607639"/>
              <a:gd name="connsiteY9" fmla="*/ 360199 h 379219"/>
              <a:gd name="connsiteX10" fmla="*/ 132880 w 607639"/>
              <a:gd name="connsiteY10" fmla="*/ 360199 h 379219"/>
              <a:gd name="connsiteX11" fmla="*/ 132880 w 607639"/>
              <a:gd name="connsiteY11" fmla="*/ 246434 h 379219"/>
              <a:gd name="connsiteX12" fmla="*/ 455712 w 607639"/>
              <a:gd name="connsiteY12" fmla="*/ 227503 h 379219"/>
              <a:gd name="connsiteX13" fmla="*/ 607639 w 607639"/>
              <a:gd name="connsiteY13" fmla="*/ 227503 h 379219"/>
              <a:gd name="connsiteX14" fmla="*/ 607639 w 607639"/>
              <a:gd name="connsiteY14" fmla="*/ 379219 h 379219"/>
              <a:gd name="connsiteX15" fmla="*/ 455712 w 607639"/>
              <a:gd name="connsiteY15" fmla="*/ 379219 h 379219"/>
              <a:gd name="connsiteX16" fmla="*/ 227856 w 607639"/>
              <a:gd name="connsiteY16" fmla="*/ 227503 h 379219"/>
              <a:gd name="connsiteX17" fmla="*/ 379783 w 607639"/>
              <a:gd name="connsiteY17" fmla="*/ 227503 h 379219"/>
              <a:gd name="connsiteX18" fmla="*/ 379783 w 607639"/>
              <a:gd name="connsiteY18" fmla="*/ 379219 h 379219"/>
              <a:gd name="connsiteX19" fmla="*/ 227856 w 607639"/>
              <a:gd name="connsiteY19" fmla="*/ 379219 h 379219"/>
              <a:gd name="connsiteX20" fmla="*/ 0 w 607639"/>
              <a:gd name="connsiteY20" fmla="*/ 227503 h 379219"/>
              <a:gd name="connsiteX21" fmla="*/ 151927 w 607639"/>
              <a:gd name="connsiteY21" fmla="*/ 227503 h 379219"/>
              <a:gd name="connsiteX22" fmla="*/ 151927 w 607639"/>
              <a:gd name="connsiteY22" fmla="*/ 379219 h 379219"/>
              <a:gd name="connsiteX23" fmla="*/ 0 w 607639"/>
              <a:gd name="connsiteY23" fmla="*/ 379219 h 379219"/>
              <a:gd name="connsiteX24" fmla="*/ 474670 w 607639"/>
              <a:gd name="connsiteY24" fmla="*/ 18931 h 379219"/>
              <a:gd name="connsiteX25" fmla="*/ 474670 w 607639"/>
              <a:gd name="connsiteY25" fmla="*/ 132696 h 379219"/>
              <a:gd name="connsiteX26" fmla="*/ 588592 w 607639"/>
              <a:gd name="connsiteY26" fmla="*/ 132696 h 379219"/>
              <a:gd name="connsiteX27" fmla="*/ 588592 w 607639"/>
              <a:gd name="connsiteY27" fmla="*/ 18931 h 379219"/>
              <a:gd name="connsiteX28" fmla="*/ 246814 w 607639"/>
              <a:gd name="connsiteY28" fmla="*/ 18931 h 379219"/>
              <a:gd name="connsiteX29" fmla="*/ 246814 w 607639"/>
              <a:gd name="connsiteY29" fmla="*/ 132696 h 379219"/>
              <a:gd name="connsiteX30" fmla="*/ 360736 w 607639"/>
              <a:gd name="connsiteY30" fmla="*/ 132696 h 379219"/>
              <a:gd name="connsiteX31" fmla="*/ 360736 w 607639"/>
              <a:gd name="connsiteY31" fmla="*/ 18931 h 379219"/>
              <a:gd name="connsiteX32" fmla="*/ 18958 w 607639"/>
              <a:gd name="connsiteY32" fmla="*/ 18931 h 379219"/>
              <a:gd name="connsiteX33" fmla="*/ 18958 w 607639"/>
              <a:gd name="connsiteY33" fmla="*/ 132696 h 379219"/>
              <a:gd name="connsiteX34" fmla="*/ 132880 w 607639"/>
              <a:gd name="connsiteY34" fmla="*/ 132696 h 379219"/>
              <a:gd name="connsiteX35" fmla="*/ 132880 w 607639"/>
              <a:gd name="connsiteY35" fmla="*/ 18931 h 379219"/>
              <a:gd name="connsiteX36" fmla="*/ 455712 w 607639"/>
              <a:gd name="connsiteY36" fmla="*/ 0 h 379219"/>
              <a:gd name="connsiteX37" fmla="*/ 607639 w 607639"/>
              <a:gd name="connsiteY37" fmla="*/ 0 h 379219"/>
              <a:gd name="connsiteX38" fmla="*/ 607639 w 607639"/>
              <a:gd name="connsiteY38" fmla="*/ 151716 h 379219"/>
              <a:gd name="connsiteX39" fmla="*/ 455712 w 607639"/>
              <a:gd name="connsiteY39" fmla="*/ 151716 h 379219"/>
              <a:gd name="connsiteX40" fmla="*/ 227856 w 607639"/>
              <a:gd name="connsiteY40" fmla="*/ 0 h 379219"/>
              <a:gd name="connsiteX41" fmla="*/ 379783 w 607639"/>
              <a:gd name="connsiteY41" fmla="*/ 0 h 379219"/>
              <a:gd name="connsiteX42" fmla="*/ 379783 w 607639"/>
              <a:gd name="connsiteY42" fmla="*/ 151716 h 379219"/>
              <a:gd name="connsiteX43" fmla="*/ 227856 w 607639"/>
              <a:gd name="connsiteY43" fmla="*/ 151716 h 379219"/>
              <a:gd name="connsiteX44" fmla="*/ 0 w 607639"/>
              <a:gd name="connsiteY44" fmla="*/ 0 h 379219"/>
              <a:gd name="connsiteX45" fmla="*/ 151927 w 607639"/>
              <a:gd name="connsiteY45" fmla="*/ 0 h 379219"/>
              <a:gd name="connsiteX46" fmla="*/ 151927 w 607639"/>
              <a:gd name="connsiteY46" fmla="*/ 151716 h 379219"/>
              <a:gd name="connsiteX47" fmla="*/ 0 w 607639"/>
              <a:gd name="connsiteY47" fmla="*/ 151716 h 379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379219">
                <a:moveTo>
                  <a:pt x="474670" y="246434"/>
                </a:moveTo>
                <a:lnTo>
                  <a:pt x="474670" y="360199"/>
                </a:lnTo>
                <a:lnTo>
                  <a:pt x="588592" y="360199"/>
                </a:lnTo>
                <a:lnTo>
                  <a:pt x="588592" y="246434"/>
                </a:lnTo>
                <a:close/>
                <a:moveTo>
                  <a:pt x="246814" y="246434"/>
                </a:moveTo>
                <a:lnTo>
                  <a:pt x="246814" y="360199"/>
                </a:lnTo>
                <a:lnTo>
                  <a:pt x="360736" y="360199"/>
                </a:lnTo>
                <a:lnTo>
                  <a:pt x="360736" y="246434"/>
                </a:lnTo>
                <a:close/>
                <a:moveTo>
                  <a:pt x="18958" y="246434"/>
                </a:moveTo>
                <a:lnTo>
                  <a:pt x="18958" y="360199"/>
                </a:lnTo>
                <a:lnTo>
                  <a:pt x="132880" y="360199"/>
                </a:lnTo>
                <a:lnTo>
                  <a:pt x="132880" y="246434"/>
                </a:lnTo>
                <a:close/>
                <a:moveTo>
                  <a:pt x="455712" y="227503"/>
                </a:moveTo>
                <a:lnTo>
                  <a:pt x="607639" y="227503"/>
                </a:lnTo>
                <a:lnTo>
                  <a:pt x="607639" y="379219"/>
                </a:lnTo>
                <a:lnTo>
                  <a:pt x="455712" y="379219"/>
                </a:lnTo>
                <a:close/>
                <a:moveTo>
                  <a:pt x="227856" y="227503"/>
                </a:moveTo>
                <a:lnTo>
                  <a:pt x="379783" y="227503"/>
                </a:lnTo>
                <a:lnTo>
                  <a:pt x="379783" y="379219"/>
                </a:lnTo>
                <a:lnTo>
                  <a:pt x="227856" y="379219"/>
                </a:lnTo>
                <a:close/>
                <a:moveTo>
                  <a:pt x="0" y="227503"/>
                </a:moveTo>
                <a:lnTo>
                  <a:pt x="151927" y="227503"/>
                </a:lnTo>
                <a:lnTo>
                  <a:pt x="151927" y="379219"/>
                </a:lnTo>
                <a:lnTo>
                  <a:pt x="0" y="379219"/>
                </a:lnTo>
                <a:close/>
                <a:moveTo>
                  <a:pt x="474670" y="18931"/>
                </a:moveTo>
                <a:lnTo>
                  <a:pt x="474670" y="132696"/>
                </a:lnTo>
                <a:lnTo>
                  <a:pt x="588592" y="132696"/>
                </a:lnTo>
                <a:lnTo>
                  <a:pt x="588592" y="18931"/>
                </a:lnTo>
                <a:close/>
                <a:moveTo>
                  <a:pt x="246814" y="18931"/>
                </a:moveTo>
                <a:lnTo>
                  <a:pt x="246814" y="132696"/>
                </a:lnTo>
                <a:lnTo>
                  <a:pt x="360736" y="132696"/>
                </a:lnTo>
                <a:lnTo>
                  <a:pt x="360736" y="18931"/>
                </a:lnTo>
                <a:close/>
                <a:moveTo>
                  <a:pt x="18958" y="18931"/>
                </a:moveTo>
                <a:lnTo>
                  <a:pt x="18958" y="132696"/>
                </a:lnTo>
                <a:lnTo>
                  <a:pt x="132880" y="132696"/>
                </a:lnTo>
                <a:lnTo>
                  <a:pt x="132880" y="18931"/>
                </a:lnTo>
                <a:close/>
                <a:moveTo>
                  <a:pt x="455712" y="0"/>
                </a:moveTo>
                <a:lnTo>
                  <a:pt x="607639" y="0"/>
                </a:lnTo>
                <a:lnTo>
                  <a:pt x="607639" y="151716"/>
                </a:lnTo>
                <a:lnTo>
                  <a:pt x="455712" y="151716"/>
                </a:lnTo>
                <a:close/>
                <a:moveTo>
                  <a:pt x="227856" y="0"/>
                </a:moveTo>
                <a:lnTo>
                  <a:pt x="379783" y="0"/>
                </a:lnTo>
                <a:lnTo>
                  <a:pt x="379783" y="151716"/>
                </a:lnTo>
                <a:lnTo>
                  <a:pt x="227856" y="151716"/>
                </a:lnTo>
                <a:close/>
                <a:moveTo>
                  <a:pt x="0" y="0"/>
                </a:moveTo>
                <a:lnTo>
                  <a:pt x="151927" y="0"/>
                </a:lnTo>
                <a:lnTo>
                  <a:pt x="151927" y="151716"/>
                </a:lnTo>
                <a:lnTo>
                  <a:pt x="0" y="151716"/>
                </a:lnTo>
                <a:close/>
              </a:path>
            </a:pathLst>
          </a:custGeom>
          <a:solidFill>
            <a:schemeClr val="bg1"/>
          </a:solidFill>
          <a:ln>
            <a:noFill/>
          </a:ln>
        </p:spPr>
        <p:txBody>
          <a:bodyPr/>
          <a:lstStyle/>
          <a:p>
            <a:endParaRPr lang="zh-CN" altLang="en-US"/>
          </a:p>
        </p:txBody>
      </p:sp>
      <p:pic>
        <p:nvPicPr>
          <p:cNvPr id="6" name="图片 5" descr="17252607-cb0a1142666e3e2facbe7c0af4ff713b-4[1]"/>
          <p:cNvPicPr>
            <a:picLocks noChangeAspect="1"/>
          </p:cNvPicPr>
          <p:nvPr/>
        </p:nvPicPr>
        <p:blipFill>
          <a:blip r:embed="rId1"/>
          <a:stretch>
            <a:fillRect/>
          </a:stretch>
        </p:blipFill>
        <p:spPr>
          <a:xfrm>
            <a:off x="4763135" y="2429510"/>
            <a:ext cx="2666365" cy="1999615"/>
          </a:xfrm>
          <a:prstGeom prst="rect">
            <a:avLst/>
          </a:prstGeom>
        </p:spPr>
      </p:pic>
      <p:sp>
        <p:nvSpPr>
          <p:cNvPr id="7" name="左箭头 6"/>
          <p:cNvSpPr/>
          <p:nvPr/>
        </p:nvSpPr>
        <p:spPr>
          <a:xfrm>
            <a:off x="3317875" y="3056255"/>
            <a:ext cx="1282065" cy="745490"/>
          </a:xfrm>
          <a:prstGeom prst="left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502285" y="1525270"/>
            <a:ext cx="2540000" cy="398780"/>
          </a:xfrm>
          <a:prstGeom prst="rect">
            <a:avLst/>
          </a:prstGeom>
          <a:noFill/>
        </p:spPr>
        <p:txBody>
          <a:bodyPr wrap="square" rtlCol="0" anchor="t">
            <a:spAutoFit/>
          </a:bodyPr>
          <a:p>
            <a:pPr algn="ctr">
              <a:buClrTx/>
              <a:buSzTx/>
              <a:buFontTx/>
            </a:pPr>
            <a:r>
              <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rPr>
              <a:t>（一）课程价值</a:t>
            </a:r>
            <a:endPar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9" name="文本框 8"/>
          <p:cNvSpPr txBox="1"/>
          <p:nvPr/>
        </p:nvSpPr>
        <p:spPr>
          <a:xfrm>
            <a:off x="661035" y="2429510"/>
            <a:ext cx="2540000" cy="1899920"/>
          </a:xfrm>
          <a:prstGeom prst="rect">
            <a:avLst/>
          </a:prstGeom>
          <a:noFill/>
        </p:spPr>
        <p:txBody>
          <a:bodyPr wrap="square" rtlCol="0" anchor="t">
            <a:spAutoFit/>
          </a:bodyPr>
          <a:p>
            <a:pPr algn="just">
              <a:lnSpc>
                <a:spcPct val="120000"/>
              </a:lnSpc>
              <a:buClrTx/>
              <a:buSzTx/>
              <a:buFontTx/>
            </a:pPr>
            <a:r>
              <a:rPr lang="zh-CN" altLang="zh-CN" sz="1400" dirty="0">
                <a:solidFill>
                  <a:schemeClr val="tx1">
                    <a:lumMod val="95000"/>
                    <a:lumOff val="5000"/>
                  </a:schemeClr>
                </a:solidFill>
                <a:latin typeface="微软雅黑 Light" panose="020B0502040204020203" pitchFamily="34" charset="-122"/>
                <a:ea typeface="微软雅黑 Light" panose="020B0502040204020203" pitchFamily="34" charset="-122"/>
              </a:rPr>
              <a:t>西方课程价值理论主要讨论以下一些问题:</a:t>
            </a:r>
            <a:endParaRPr lang="zh-CN" altLang="zh-CN" sz="1400" dirty="0">
              <a:solidFill>
                <a:schemeClr val="tx1">
                  <a:lumMod val="95000"/>
                  <a:lumOff val="5000"/>
                </a:schemeClr>
              </a:solidFill>
              <a:latin typeface="微软雅黑 Light" panose="020B0502040204020203" pitchFamily="34" charset="-122"/>
              <a:ea typeface="微软雅黑 Light" panose="020B0502040204020203" pitchFamily="34" charset="-122"/>
            </a:endParaRPr>
          </a:p>
          <a:p>
            <a:pPr algn="just">
              <a:lnSpc>
                <a:spcPct val="120000"/>
              </a:lnSpc>
              <a:buClrTx/>
              <a:buSzTx/>
              <a:buFontTx/>
            </a:pPr>
            <a:r>
              <a:rPr lang="zh-CN" altLang="zh-CN" sz="1400" dirty="0">
                <a:solidFill>
                  <a:schemeClr val="tx1">
                    <a:lumMod val="95000"/>
                    <a:lumOff val="5000"/>
                  </a:schemeClr>
                </a:solidFill>
                <a:latin typeface="微软雅黑 Light" panose="020B0502040204020203" pitchFamily="34" charset="-122"/>
                <a:ea typeface="微软雅黑 Light" panose="020B0502040204020203" pitchFamily="34" charset="-122"/>
              </a:rPr>
              <a:t>①什么学习领域最有价值或较有价值？</a:t>
            </a:r>
            <a:endParaRPr lang="zh-CN" altLang="zh-CN" sz="1400" dirty="0">
              <a:solidFill>
                <a:schemeClr val="tx1">
                  <a:lumMod val="95000"/>
                  <a:lumOff val="5000"/>
                </a:schemeClr>
              </a:solidFill>
              <a:latin typeface="微软雅黑 Light" panose="020B0502040204020203" pitchFamily="34" charset="-122"/>
              <a:ea typeface="微软雅黑 Light" panose="020B0502040204020203" pitchFamily="34" charset="-122"/>
            </a:endParaRPr>
          </a:p>
          <a:p>
            <a:pPr algn="just">
              <a:lnSpc>
                <a:spcPct val="120000"/>
              </a:lnSpc>
              <a:buClrTx/>
              <a:buSzTx/>
              <a:buFontTx/>
            </a:pPr>
            <a:r>
              <a:rPr lang="zh-CN" altLang="zh-CN" sz="1400" dirty="0">
                <a:solidFill>
                  <a:schemeClr val="tx1">
                    <a:lumMod val="95000"/>
                    <a:lumOff val="5000"/>
                  </a:schemeClr>
                </a:solidFill>
                <a:latin typeface="微软雅黑 Light" panose="020B0502040204020203" pitchFamily="34" charset="-122"/>
                <a:ea typeface="微软雅黑 Light" panose="020B0502040204020203" pitchFamily="34" charset="-122"/>
              </a:rPr>
              <a:t>②这些学习领域有什么价值？</a:t>
            </a:r>
            <a:endParaRPr lang="zh-CN" altLang="zh-CN" sz="1400" dirty="0">
              <a:solidFill>
                <a:schemeClr val="tx1">
                  <a:lumMod val="95000"/>
                  <a:lumOff val="5000"/>
                </a:schemeClr>
              </a:solidFill>
              <a:latin typeface="微软雅黑 Light" panose="020B0502040204020203" pitchFamily="34" charset="-122"/>
              <a:ea typeface="微软雅黑 Light" panose="020B0502040204020203" pitchFamily="34" charset="-122"/>
            </a:endParaRPr>
          </a:p>
          <a:p>
            <a:pPr algn="just">
              <a:lnSpc>
                <a:spcPct val="120000"/>
              </a:lnSpc>
              <a:buClrTx/>
              <a:buSzTx/>
              <a:buFontTx/>
            </a:pPr>
            <a:r>
              <a:rPr lang="zh-CN" altLang="zh-CN" sz="1400" dirty="0">
                <a:solidFill>
                  <a:schemeClr val="tx1">
                    <a:lumMod val="95000"/>
                    <a:lumOff val="5000"/>
                  </a:schemeClr>
                </a:solidFill>
                <a:latin typeface="微软雅黑 Light" panose="020B0502040204020203" pitchFamily="34" charset="-122"/>
                <a:ea typeface="微软雅黑 Light" panose="020B0502040204020203" pitchFamily="34" charset="-122"/>
              </a:rPr>
              <a:t>③它们对谁有价值？</a:t>
            </a:r>
            <a:endParaRPr lang="zh-CN" altLang="zh-CN" sz="1400" dirty="0">
              <a:solidFill>
                <a:schemeClr val="tx1">
                  <a:lumMod val="95000"/>
                  <a:lumOff val="5000"/>
                </a:schemeClr>
              </a:solidFill>
              <a:latin typeface="微软雅黑 Light" panose="020B0502040204020203" pitchFamily="34" charset="-122"/>
              <a:ea typeface="微软雅黑 Light" panose="020B0502040204020203" pitchFamily="34" charset="-122"/>
            </a:endParaRPr>
          </a:p>
          <a:p>
            <a:pPr algn="just">
              <a:lnSpc>
                <a:spcPct val="120000"/>
              </a:lnSpc>
              <a:buClrTx/>
              <a:buSzTx/>
              <a:buFontTx/>
            </a:pPr>
            <a:r>
              <a:rPr lang="zh-CN" altLang="zh-CN" sz="1400" dirty="0">
                <a:solidFill>
                  <a:schemeClr val="tx1">
                    <a:lumMod val="95000"/>
                    <a:lumOff val="5000"/>
                  </a:schemeClr>
                </a:solidFill>
                <a:latin typeface="微软雅黑 Light" panose="020B0502040204020203" pitchFamily="34" charset="-122"/>
                <a:ea typeface="微软雅黑 Light" panose="020B0502040204020203" pitchFamily="34" charset="-122"/>
              </a:rPr>
              <a:t>④它们为什么有价值？ </a:t>
            </a:r>
            <a:endParaRPr lang="zh-CN" altLang="zh-CN" sz="1400" dirty="0">
              <a:solidFill>
                <a:schemeClr val="tx1">
                  <a:lumMod val="95000"/>
                  <a:lumOff val="5000"/>
                </a:schemeClr>
              </a:solidFill>
              <a:latin typeface="微软雅黑 Light" panose="020B0502040204020203" pitchFamily="34" charset="-122"/>
              <a:ea typeface="微软雅黑 Light" panose="020B0502040204020203" pitchFamily="34" charset="-122"/>
            </a:endParaRPr>
          </a:p>
        </p:txBody>
      </p:sp>
      <p:sp>
        <p:nvSpPr>
          <p:cNvPr id="10" name="文本框 9"/>
          <p:cNvSpPr txBox="1"/>
          <p:nvPr/>
        </p:nvSpPr>
        <p:spPr>
          <a:xfrm>
            <a:off x="8783955" y="1525270"/>
            <a:ext cx="2627630" cy="398780"/>
          </a:xfrm>
          <a:prstGeom prst="rect">
            <a:avLst/>
          </a:prstGeom>
          <a:noFill/>
        </p:spPr>
        <p:txBody>
          <a:bodyPr wrap="square" rtlCol="0" anchor="t">
            <a:spAutoFit/>
          </a:bodyPr>
          <a:p>
            <a:r>
              <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rPr>
              <a:t>（二</a:t>
            </a:r>
            <a:r>
              <a:rPr lang="en-US"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rPr>
              <a:t>)</a:t>
            </a:r>
            <a:r>
              <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rPr>
              <a:t>课程的价值取向</a:t>
            </a:r>
            <a:endParaRPr lang="zh-CN" altLang="en-US"/>
          </a:p>
        </p:txBody>
      </p:sp>
      <p:sp>
        <p:nvSpPr>
          <p:cNvPr id="12" name="右箭头 11"/>
          <p:cNvSpPr/>
          <p:nvPr/>
        </p:nvSpPr>
        <p:spPr>
          <a:xfrm>
            <a:off x="7522210" y="3006725"/>
            <a:ext cx="1261745" cy="745490"/>
          </a:xfrm>
          <a:prstGeom prst="right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8950325" y="2429510"/>
            <a:ext cx="2540000" cy="1753235"/>
          </a:xfrm>
          <a:prstGeom prst="rect">
            <a:avLst/>
          </a:prstGeom>
          <a:noFill/>
        </p:spPr>
        <p:txBody>
          <a:bodyPr wrap="square" rtlCol="0" anchor="t">
            <a:spAutoFit/>
          </a:bodyPr>
          <a:p>
            <a:pPr algn="just">
              <a:lnSpc>
                <a:spcPct val="120000"/>
              </a:lnSpc>
              <a:buClrTx/>
              <a:buSzTx/>
              <a:buFontTx/>
            </a:pPr>
            <a:r>
              <a:rPr lang="zh-CN" altLang="zh-CN" sz="1400" dirty="0">
                <a:solidFill>
                  <a:schemeClr val="tx1">
                    <a:lumMod val="95000"/>
                    <a:lumOff val="5000"/>
                  </a:schemeClr>
                </a:solidFill>
                <a:latin typeface="微软雅黑 Light" panose="020B0502040204020203" pitchFamily="34" charset="-122"/>
                <a:ea typeface="微软雅黑 Light" panose="020B0502040204020203" pitchFamily="34" charset="-122"/>
              </a:rPr>
              <a:t>“价值取向是人们在一定场合以一定方式采取一定行动的价值倾向”，也就是说人有什么样的价值取向，就有什么样的价值活动</a:t>
            </a:r>
            <a:endParaRPr lang="zh-CN" altLang="zh-CN" sz="1400" dirty="0">
              <a:solidFill>
                <a:schemeClr val="tx1">
                  <a:lumMod val="95000"/>
                  <a:lumOff val="5000"/>
                </a:schemeClr>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760" y="518160"/>
            <a:ext cx="11582400" cy="584775"/>
          </a:xfrm>
          <a:prstGeom prst="rect">
            <a:avLst/>
          </a:prstGeom>
          <a:noFill/>
        </p:spPr>
        <p:txBody>
          <a:bodyPr wrap="square" rtlCol="0">
            <a:spAutoFit/>
          </a:bodyPr>
          <a:lstStyle/>
          <a:p>
            <a:r>
              <a:rPr lang="zh-CN" altLang="en-US" sz="3200" dirty="0">
                <a:solidFill>
                  <a:schemeClr val="tx1">
                    <a:lumMod val="85000"/>
                    <a:lumOff val="15000"/>
                  </a:schemeClr>
                </a:solidFill>
              </a:rPr>
              <a:t>（三）幼儿园课程的价值取向</a:t>
            </a:r>
            <a:endParaRPr lang="zh-CN" altLang="en-US" sz="3200" dirty="0">
              <a:solidFill>
                <a:schemeClr val="tx1">
                  <a:lumMod val="85000"/>
                  <a:lumOff val="15000"/>
                </a:schemeClr>
              </a:solidFill>
            </a:endParaRPr>
          </a:p>
        </p:txBody>
      </p:sp>
      <p:sp>
        <p:nvSpPr>
          <p:cNvPr id="3" name="文本框 2"/>
          <p:cNvSpPr txBox="1"/>
          <p:nvPr/>
        </p:nvSpPr>
        <p:spPr>
          <a:xfrm>
            <a:off x="365760" y="1420952"/>
            <a:ext cx="11399520" cy="1754326"/>
          </a:xfrm>
          <a:prstGeom prst="rect">
            <a:avLst/>
          </a:prstGeom>
          <a:noFill/>
        </p:spPr>
        <p:txBody>
          <a:bodyPr wrap="square" rtlCol="0">
            <a:spAutoFit/>
          </a:bodyPr>
          <a:lstStyle/>
          <a:p>
            <a:pPr indent="457200"/>
            <a:r>
              <a:rPr lang="zh-CN" altLang="zh-CN" dirty="0"/>
              <a:t>当前我国正在进行课程改革，幼儿园课程改革在</a:t>
            </a:r>
            <a:r>
              <a:rPr lang="en-US" altLang="zh-CN" dirty="0"/>
              <a:t>20</a:t>
            </a:r>
            <a:r>
              <a:rPr lang="zh-CN" altLang="zh-CN" dirty="0"/>
              <a:t>多年前就已经开始，至今仍在继续，价值取向问题成为幼儿园课程改革的核心问题。为什么要改？改什么？又怎样改？这些最基本而又最关键、最核心的问题依然在困扰着学前教育工作者。正如西方一样，国内学前教育领域也存在两种截然不同的课程价值取向</a:t>
            </a:r>
            <a:r>
              <a:rPr lang="en-US" altLang="zh-CN" dirty="0"/>
              <a:t>:</a:t>
            </a:r>
            <a:r>
              <a:rPr lang="zh-CN" altLang="zh-CN" dirty="0"/>
              <a:t>一种是儿童本位课程价值观，即把追求儿童基本身心素质的发展作为课程的基本价值取向</a:t>
            </a:r>
            <a:r>
              <a:rPr lang="en-US" altLang="zh-CN" dirty="0"/>
              <a:t>;</a:t>
            </a:r>
            <a:r>
              <a:rPr lang="zh-CN" altLang="zh-CN" dirty="0"/>
              <a:t>另一种是知识本位课程价值观，即把追求儿童学业知识和技能的获得作为课程的基本价值取向。这两种幼儿园课程价值取向可用图</a:t>
            </a:r>
            <a:r>
              <a:rPr lang="en-US" altLang="zh-CN" dirty="0"/>
              <a:t>1-2</a:t>
            </a:r>
            <a:r>
              <a:rPr lang="zh-CN" altLang="zh-CN" dirty="0"/>
              <a:t>来解释</a:t>
            </a:r>
            <a:r>
              <a:rPr lang="en-US" altLang="zh-CN" dirty="0"/>
              <a:t>:</a:t>
            </a:r>
            <a:endParaRPr lang="zh-CN" altLang="zh-CN" dirty="0"/>
          </a:p>
          <a:p>
            <a:endParaRPr lang="zh-CN" altLang="en-US" dirty="0"/>
          </a:p>
        </p:txBody>
      </p:sp>
      <p:cxnSp>
        <p:nvCxnSpPr>
          <p:cNvPr id="5" name="直接连接符 4"/>
          <p:cNvCxnSpPr/>
          <p:nvPr/>
        </p:nvCxnSpPr>
        <p:spPr>
          <a:xfrm>
            <a:off x="2867025" y="4248150"/>
            <a:ext cx="6705600" cy="0"/>
          </a:xfrm>
          <a:prstGeom prst="line">
            <a:avLst/>
          </a:prstGeom>
          <a:ln>
            <a:solidFill>
              <a:srgbClr val="56C0C1"/>
            </a:solidFill>
          </a:ln>
        </p:spPr>
        <p:style>
          <a:lnRef idx="1">
            <a:schemeClr val="accent1"/>
          </a:lnRef>
          <a:fillRef idx="0">
            <a:schemeClr val="accent1"/>
          </a:fillRef>
          <a:effectRef idx="0">
            <a:schemeClr val="accent1"/>
          </a:effectRef>
          <a:fontRef idx="minor">
            <a:schemeClr val="tx1"/>
          </a:fontRef>
        </p:style>
      </p:cxnSp>
      <p:sp>
        <p:nvSpPr>
          <p:cNvPr id="16" name="矩形: 圆角 15"/>
          <p:cNvSpPr/>
          <p:nvPr/>
        </p:nvSpPr>
        <p:spPr>
          <a:xfrm>
            <a:off x="1706880" y="3870722"/>
            <a:ext cx="2484120" cy="326112"/>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55320" y="3501390"/>
            <a:ext cx="1905000" cy="369332"/>
          </a:xfrm>
          <a:prstGeom prst="rect">
            <a:avLst/>
          </a:prstGeom>
          <a:noFill/>
        </p:spPr>
        <p:txBody>
          <a:bodyPr wrap="square" rtlCol="0">
            <a:spAutoFit/>
          </a:bodyPr>
          <a:lstStyle/>
          <a:p>
            <a:r>
              <a:rPr lang="zh-CN" altLang="en-US" dirty="0"/>
              <a:t>课程价值观：</a:t>
            </a:r>
            <a:endParaRPr lang="zh-CN" altLang="en-US" dirty="0"/>
          </a:p>
        </p:txBody>
      </p:sp>
      <p:sp>
        <p:nvSpPr>
          <p:cNvPr id="11" name="文本框 10"/>
          <p:cNvSpPr txBox="1"/>
          <p:nvPr/>
        </p:nvSpPr>
        <p:spPr>
          <a:xfrm>
            <a:off x="1706880" y="3870722"/>
            <a:ext cx="2712720" cy="369332"/>
          </a:xfrm>
          <a:prstGeom prst="rect">
            <a:avLst/>
          </a:prstGeom>
          <a:noFill/>
        </p:spPr>
        <p:txBody>
          <a:bodyPr wrap="square" rtlCol="0">
            <a:spAutoFit/>
          </a:bodyPr>
          <a:lstStyle/>
          <a:p>
            <a:r>
              <a:rPr lang="zh-CN" altLang="en-US" dirty="0">
                <a:solidFill>
                  <a:schemeClr val="bg1"/>
                </a:solidFill>
              </a:rPr>
              <a:t>儿童基本身心素质发展</a:t>
            </a:r>
            <a:endParaRPr lang="zh-CN" altLang="en-US" dirty="0">
              <a:solidFill>
                <a:schemeClr val="bg1"/>
              </a:solidFill>
            </a:endParaRPr>
          </a:p>
        </p:txBody>
      </p:sp>
      <p:sp>
        <p:nvSpPr>
          <p:cNvPr id="18" name="矩形: 圆角 17"/>
          <p:cNvSpPr/>
          <p:nvPr/>
        </p:nvSpPr>
        <p:spPr>
          <a:xfrm>
            <a:off x="8153400" y="3870722"/>
            <a:ext cx="3032760" cy="326112"/>
          </a:xfrm>
          <a:prstGeom prst="roundRect">
            <a:avLst/>
          </a:prstGeom>
          <a:solidFill>
            <a:srgbClr val="56C0C1"/>
          </a:solidFill>
          <a:ln>
            <a:solidFill>
              <a:srgbClr val="56C0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8229602" y="3870722"/>
            <a:ext cx="2956558" cy="369332"/>
          </a:xfrm>
          <a:prstGeom prst="rect">
            <a:avLst/>
          </a:prstGeom>
          <a:noFill/>
        </p:spPr>
        <p:txBody>
          <a:bodyPr wrap="square" rtlCol="0">
            <a:spAutoFit/>
          </a:bodyPr>
          <a:lstStyle/>
          <a:p>
            <a:r>
              <a:rPr lang="zh-CN" altLang="en-US" dirty="0">
                <a:solidFill>
                  <a:schemeClr val="bg1"/>
                </a:solidFill>
              </a:rPr>
              <a:t>儿童学业知识和技能的获得</a:t>
            </a:r>
            <a:endParaRPr lang="zh-CN" altLang="en-US" dirty="0">
              <a:solidFill>
                <a:schemeClr val="bg1"/>
              </a:solidFill>
            </a:endParaRPr>
          </a:p>
        </p:txBody>
      </p:sp>
      <p:sp>
        <p:nvSpPr>
          <p:cNvPr id="19" name="矩形: 圆角 18"/>
          <p:cNvSpPr/>
          <p:nvPr/>
        </p:nvSpPr>
        <p:spPr>
          <a:xfrm>
            <a:off x="1706880" y="4439127"/>
            <a:ext cx="2377440" cy="36123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706880" y="4431030"/>
            <a:ext cx="2377440" cy="369332"/>
          </a:xfrm>
          <a:prstGeom prst="rect">
            <a:avLst/>
          </a:prstGeom>
          <a:noFill/>
        </p:spPr>
        <p:txBody>
          <a:bodyPr wrap="square" rtlCol="0">
            <a:spAutoFit/>
          </a:bodyPr>
          <a:lstStyle/>
          <a:p>
            <a:r>
              <a:rPr lang="zh-CN" altLang="en-US" dirty="0">
                <a:solidFill>
                  <a:schemeClr val="bg1"/>
                </a:solidFill>
              </a:rPr>
              <a:t>儿童本位课程价值观</a:t>
            </a:r>
            <a:endParaRPr lang="zh-CN" altLang="en-US" dirty="0">
              <a:solidFill>
                <a:schemeClr val="bg1"/>
              </a:solidFill>
            </a:endParaRPr>
          </a:p>
        </p:txBody>
      </p:sp>
      <p:sp>
        <p:nvSpPr>
          <p:cNvPr id="20" name="矩形: 圆角 19"/>
          <p:cNvSpPr/>
          <p:nvPr/>
        </p:nvSpPr>
        <p:spPr>
          <a:xfrm>
            <a:off x="8412480" y="4439127"/>
            <a:ext cx="2303145" cy="361235"/>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8412480" y="4431030"/>
            <a:ext cx="2636520" cy="369332"/>
          </a:xfrm>
          <a:prstGeom prst="rect">
            <a:avLst/>
          </a:prstGeom>
          <a:noFill/>
        </p:spPr>
        <p:txBody>
          <a:bodyPr wrap="square" rtlCol="0">
            <a:spAutoFit/>
          </a:bodyPr>
          <a:lstStyle/>
          <a:p>
            <a:r>
              <a:rPr lang="zh-CN" altLang="en-US" dirty="0">
                <a:solidFill>
                  <a:schemeClr val="bg1"/>
                </a:solidFill>
              </a:rPr>
              <a:t>知识本位课程价值观</a:t>
            </a:r>
            <a:endParaRPr lang="zh-CN" altLang="en-US" dirty="0">
              <a:solidFill>
                <a:schemeClr val="bg1"/>
              </a:solidFill>
            </a:endParaRPr>
          </a:p>
        </p:txBody>
      </p:sp>
      <p:sp>
        <p:nvSpPr>
          <p:cNvPr id="15" name="文本框 14"/>
          <p:cNvSpPr txBox="1"/>
          <p:nvPr/>
        </p:nvSpPr>
        <p:spPr>
          <a:xfrm>
            <a:off x="4375785" y="4986813"/>
            <a:ext cx="3688080" cy="615553"/>
          </a:xfrm>
          <a:prstGeom prst="rect">
            <a:avLst/>
          </a:prstGeom>
          <a:noFill/>
        </p:spPr>
        <p:txBody>
          <a:bodyPr wrap="square" rtlCol="0">
            <a:spAutoFit/>
          </a:bodyPr>
          <a:lstStyle/>
          <a:p>
            <a:pPr algn="ctr"/>
            <a:r>
              <a:rPr lang="zh-CN" altLang="zh-CN" sz="1600" dirty="0"/>
              <a:t>图</a:t>
            </a:r>
            <a:r>
              <a:rPr lang="en-US" altLang="zh-CN" sz="1600" dirty="0"/>
              <a:t>1-2 </a:t>
            </a:r>
            <a:r>
              <a:rPr lang="zh-CN" altLang="zh-CN" sz="1600" dirty="0"/>
              <a:t>幼儿园课程价值取向图解</a:t>
            </a:r>
            <a:endParaRPr lang="zh-CN" altLang="zh-CN" sz="1600" dirty="0"/>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760" y="518160"/>
            <a:ext cx="11582400" cy="584775"/>
          </a:xfrm>
          <a:prstGeom prst="rect">
            <a:avLst/>
          </a:prstGeom>
          <a:noFill/>
        </p:spPr>
        <p:txBody>
          <a:bodyPr wrap="square" rtlCol="0">
            <a:spAutoFit/>
          </a:bodyPr>
          <a:lstStyle/>
          <a:p>
            <a:r>
              <a:rPr lang="zh-CN" altLang="en-US" sz="3200" dirty="0">
                <a:solidFill>
                  <a:schemeClr val="tx1">
                    <a:lumMod val="85000"/>
                    <a:lumOff val="15000"/>
                  </a:schemeClr>
                </a:solidFill>
              </a:rPr>
              <a:t>（三）幼儿园课程的价值取向</a:t>
            </a:r>
            <a:endParaRPr lang="zh-CN" altLang="en-US" sz="3200" dirty="0">
              <a:solidFill>
                <a:schemeClr val="tx1">
                  <a:lumMod val="85000"/>
                  <a:lumOff val="15000"/>
                </a:schemeClr>
              </a:solidFill>
            </a:endParaRPr>
          </a:p>
        </p:txBody>
      </p:sp>
      <p:sp>
        <p:nvSpPr>
          <p:cNvPr id="4" name="文本框 3"/>
          <p:cNvSpPr txBox="1"/>
          <p:nvPr/>
        </p:nvSpPr>
        <p:spPr>
          <a:xfrm>
            <a:off x="365760" y="1241285"/>
            <a:ext cx="11384280" cy="1477328"/>
          </a:xfrm>
          <a:prstGeom prst="rect">
            <a:avLst/>
          </a:prstGeom>
          <a:noFill/>
        </p:spPr>
        <p:txBody>
          <a:bodyPr wrap="square" rtlCol="0">
            <a:spAutoFit/>
          </a:bodyPr>
          <a:lstStyle/>
          <a:p>
            <a:pPr indent="457200"/>
            <a:r>
              <a:rPr lang="zh-CN" altLang="zh-CN" dirty="0"/>
              <a:t>各种幼儿园课程都能在反映课程理念、课程价值取向的连续体中找到合适的位置，并以此作为决定幼儿园课程基本要素一目标、内容、组织与实施和评价的依据。也就是说幼儿园课程的理念、价值取向一旦确定，课程的定义维度和课程的基本要素就表现出与课程理念相对应的特性，课程要素在课程价值取向的统合下形成一个协调的整体，并发挥其总体的功能。图</a:t>
            </a:r>
            <a:r>
              <a:rPr lang="en-US" altLang="zh-CN" dirty="0"/>
              <a:t>1 -3</a:t>
            </a:r>
            <a:r>
              <a:rPr lang="zh-CN" altLang="zh-CN" dirty="0"/>
              <a:t>是以价值取向为核心的幼儿园课程定义观和幼儿园课程要素图解。</a:t>
            </a:r>
            <a:endParaRPr lang="zh-CN" altLang="zh-CN" dirty="0"/>
          </a:p>
          <a:p>
            <a:endParaRPr lang="zh-CN" altLang="en-US" dirty="0"/>
          </a:p>
        </p:txBody>
      </p:sp>
      <p:sp>
        <p:nvSpPr>
          <p:cNvPr id="16" name="文本框 15"/>
          <p:cNvSpPr txBox="1"/>
          <p:nvPr/>
        </p:nvSpPr>
        <p:spPr>
          <a:xfrm>
            <a:off x="3232604" y="2721429"/>
            <a:ext cx="2757714" cy="369332"/>
          </a:xfrm>
          <a:prstGeom prst="rect">
            <a:avLst/>
          </a:prstGeom>
          <a:noFill/>
        </p:spPr>
        <p:txBody>
          <a:bodyPr wrap="square" rtlCol="0">
            <a:spAutoFit/>
          </a:bodyPr>
          <a:lstStyle/>
          <a:p>
            <a:r>
              <a:rPr lang="zh-CN" altLang="en-US" dirty="0"/>
              <a:t>儿童本位课程价值观</a:t>
            </a:r>
            <a:endParaRPr lang="zh-CN" altLang="en-US" dirty="0"/>
          </a:p>
        </p:txBody>
      </p:sp>
      <p:sp>
        <p:nvSpPr>
          <p:cNvPr id="17" name="文本框 16"/>
          <p:cNvSpPr txBox="1"/>
          <p:nvPr/>
        </p:nvSpPr>
        <p:spPr>
          <a:xfrm>
            <a:off x="8094889" y="2721429"/>
            <a:ext cx="2757714" cy="369332"/>
          </a:xfrm>
          <a:prstGeom prst="rect">
            <a:avLst/>
          </a:prstGeom>
          <a:noFill/>
        </p:spPr>
        <p:txBody>
          <a:bodyPr wrap="square" rtlCol="0">
            <a:spAutoFit/>
          </a:bodyPr>
          <a:lstStyle/>
          <a:p>
            <a:r>
              <a:rPr lang="zh-CN" altLang="en-US" dirty="0"/>
              <a:t>知识本位课程价值观</a:t>
            </a:r>
            <a:endParaRPr lang="zh-CN" altLang="en-US" dirty="0"/>
          </a:p>
        </p:txBody>
      </p:sp>
      <p:sp>
        <p:nvSpPr>
          <p:cNvPr id="19" name="文本框 18"/>
          <p:cNvSpPr txBox="1"/>
          <p:nvPr/>
        </p:nvSpPr>
        <p:spPr>
          <a:xfrm>
            <a:off x="823234" y="3133143"/>
            <a:ext cx="1683658" cy="369332"/>
          </a:xfrm>
          <a:prstGeom prst="rect">
            <a:avLst/>
          </a:prstGeom>
          <a:noFill/>
        </p:spPr>
        <p:txBody>
          <a:bodyPr wrap="square" rtlCol="0">
            <a:spAutoFit/>
          </a:bodyPr>
          <a:lstStyle/>
          <a:p>
            <a:pPr algn="ctr"/>
            <a:r>
              <a:rPr lang="zh-CN" altLang="en-US" dirty="0"/>
              <a:t>课程定义：</a:t>
            </a:r>
            <a:endParaRPr lang="zh-CN" altLang="en-US" dirty="0"/>
          </a:p>
        </p:txBody>
      </p:sp>
      <p:sp>
        <p:nvSpPr>
          <p:cNvPr id="20" name="文本框 19"/>
          <p:cNvSpPr txBox="1"/>
          <p:nvPr/>
        </p:nvSpPr>
        <p:spPr>
          <a:xfrm>
            <a:off x="823234" y="3538107"/>
            <a:ext cx="1683658" cy="369332"/>
          </a:xfrm>
          <a:prstGeom prst="rect">
            <a:avLst/>
          </a:prstGeom>
          <a:noFill/>
        </p:spPr>
        <p:txBody>
          <a:bodyPr wrap="square" rtlCol="0">
            <a:spAutoFit/>
          </a:bodyPr>
          <a:lstStyle/>
          <a:p>
            <a:pPr algn="ctr"/>
            <a:r>
              <a:rPr lang="zh-CN" altLang="en-US" dirty="0"/>
              <a:t>课程目标：</a:t>
            </a:r>
            <a:endParaRPr lang="zh-CN" altLang="en-US" dirty="0"/>
          </a:p>
        </p:txBody>
      </p:sp>
      <p:sp>
        <p:nvSpPr>
          <p:cNvPr id="21" name="文本框 20"/>
          <p:cNvSpPr txBox="1"/>
          <p:nvPr/>
        </p:nvSpPr>
        <p:spPr>
          <a:xfrm>
            <a:off x="823234" y="3946471"/>
            <a:ext cx="1683658" cy="369332"/>
          </a:xfrm>
          <a:prstGeom prst="rect">
            <a:avLst/>
          </a:prstGeom>
          <a:noFill/>
        </p:spPr>
        <p:txBody>
          <a:bodyPr wrap="square" rtlCol="0">
            <a:spAutoFit/>
          </a:bodyPr>
          <a:lstStyle/>
          <a:p>
            <a:pPr algn="ctr"/>
            <a:r>
              <a:rPr lang="zh-CN" altLang="en-US" dirty="0"/>
              <a:t>课程内容：</a:t>
            </a:r>
            <a:endParaRPr lang="zh-CN" altLang="en-US" dirty="0"/>
          </a:p>
        </p:txBody>
      </p:sp>
      <p:sp>
        <p:nvSpPr>
          <p:cNvPr id="22" name="文本框 21"/>
          <p:cNvSpPr txBox="1"/>
          <p:nvPr/>
        </p:nvSpPr>
        <p:spPr>
          <a:xfrm>
            <a:off x="823234" y="4354835"/>
            <a:ext cx="1683658" cy="369332"/>
          </a:xfrm>
          <a:prstGeom prst="rect">
            <a:avLst/>
          </a:prstGeom>
          <a:noFill/>
        </p:spPr>
        <p:txBody>
          <a:bodyPr wrap="square" rtlCol="0">
            <a:spAutoFit/>
          </a:bodyPr>
          <a:lstStyle/>
          <a:p>
            <a:pPr algn="ctr"/>
            <a:r>
              <a:rPr lang="zh-CN" altLang="en-US" dirty="0"/>
              <a:t>课程实施：</a:t>
            </a:r>
            <a:endParaRPr lang="zh-CN" altLang="en-US" dirty="0"/>
          </a:p>
        </p:txBody>
      </p:sp>
      <p:sp>
        <p:nvSpPr>
          <p:cNvPr id="23" name="文本框 22"/>
          <p:cNvSpPr txBox="1"/>
          <p:nvPr/>
        </p:nvSpPr>
        <p:spPr>
          <a:xfrm>
            <a:off x="823234" y="4763199"/>
            <a:ext cx="1683658" cy="369332"/>
          </a:xfrm>
          <a:prstGeom prst="rect">
            <a:avLst/>
          </a:prstGeom>
          <a:noFill/>
        </p:spPr>
        <p:txBody>
          <a:bodyPr wrap="square" rtlCol="0">
            <a:spAutoFit/>
          </a:bodyPr>
          <a:lstStyle/>
          <a:p>
            <a:pPr algn="ctr"/>
            <a:r>
              <a:rPr lang="zh-CN" altLang="en-US" dirty="0"/>
              <a:t>课程评价：</a:t>
            </a:r>
            <a:endParaRPr lang="zh-CN" altLang="en-US" dirty="0"/>
          </a:p>
        </p:txBody>
      </p:sp>
      <p:sp>
        <p:nvSpPr>
          <p:cNvPr id="24" name="文本框 23"/>
          <p:cNvSpPr txBox="1"/>
          <p:nvPr/>
        </p:nvSpPr>
        <p:spPr>
          <a:xfrm>
            <a:off x="2971347" y="3130314"/>
            <a:ext cx="2757714" cy="369332"/>
          </a:xfrm>
          <a:prstGeom prst="rect">
            <a:avLst/>
          </a:prstGeom>
          <a:solidFill>
            <a:srgbClr val="56C0C1"/>
          </a:solidFill>
          <a:ln>
            <a:solidFill>
              <a:srgbClr val="56C0C1"/>
            </a:solidFill>
          </a:ln>
        </p:spPr>
        <p:txBody>
          <a:bodyPr wrap="square" rtlCol="0">
            <a:spAutoFit/>
          </a:bodyPr>
          <a:lstStyle/>
          <a:p>
            <a:pPr algn="ctr"/>
            <a:r>
              <a:rPr lang="zh-CN" altLang="en-US" dirty="0">
                <a:solidFill>
                  <a:schemeClr val="bg1"/>
                </a:solidFill>
              </a:rPr>
              <a:t>儿童经验</a:t>
            </a:r>
            <a:endParaRPr lang="zh-CN" altLang="en-US" dirty="0">
              <a:solidFill>
                <a:schemeClr val="bg1"/>
              </a:solidFill>
            </a:endParaRPr>
          </a:p>
        </p:txBody>
      </p:sp>
      <p:sp>
        <p:nvSpPr>
          <p:cNvPr id="25" name="文本框 24"/>
          <p:cNvSpPr txBox="1"/>
          <p:nvPr/>
        </p:nvSpPr>
        <p:spPr>
          <a:xfrm>
            <a:off x="2971347" y="3538107"/>
            <a:ext cx="2757714" cy="369332"/>
          </a:xfrm>
          <a:prstGeom prst="rect">
            <a:avLst/>
          </a:prstGeom>
          <a:solidFill>
            <a:srgbClr val="56C0C1"/>
          </a:solidFill>
        </p:spPr>
        <p:txBody>
          <a:bodyPr wrap="square" rtlCol="0">
            <a:spAutoFit/>
          </a:bodyPr>
          <a:lstStyle/>
          <a:p>
            <a:pPr algn="ctr"/>
            <a:r>
              <a:rPr lang="zh-CN" altLang="en-US" dirty="0">
                <a:solidFill>
                  <a:schemeClr val="bg1"/>
                </a:solidFill>
              </a:rPr>
              <a:t>过程取向</a:t>
            </a:r>
            <a:endParaRPr lang="zh-CN" altLang="en-US" dirty="0">
              <a:solidFill>
                <a:schemeClr val="bg1"/>
              </a:solidFill>
            </a:endParaRPr>
          </a:p>
        </p:txBody>
      </p:sp>
      <p:sp>
        <p:nvSpPr>
          <p:cNvPr id="26" name="文本框 25"/>
          <p:cNvSpPr txBox="1"/>
          <p:nvPr/>
        </p:nvSpPr>
        <p:spPr>
          <a:xfrm>
            <a:off x="2971347" y="3945900"/>
            <a:ext cx="2757714" cy="369332"/>
          </a:xfrm>
          <a:prstGeom prst="rect">
            <a:avLst/>
          </a:prstGeom>
          <a:solidFill>
            <a:srgbClr val="56C0C1"/>
          </a:solidFill>
          <a:ln>
            <a:solidFill>
              <a:srgbClr val="56C0C1"/>
            </a:solidFill>
          </a:ln>
        </p:spPr>
        <p:txBody>
          <a:bodyPr wrap="square" rtlCol="0">
            <a:spAutoFit/>
          </a:bodyPr>
          <a:lstStyle/>
          <a:p>
            <a:pPr algn="ctr"/>
            <a:r>
              <a:rPr lang="zh-CN" altLang="en-US" dirty="0">
                <a:solidFill>
                  <a:schemeClr val="bg1"/>
                </a:solidFill>
              </a:rPr>
              <a:t>儿童经验</a:t>
            </a:r>
            <a:endParaRPr lang="zh-CN" altLang="en-US" dirty="0">
              <a:solidFill>
                <a:schemeClr val="bg1"/>
              </a:solidFill>
            </a:endParaRPr>
          </a:p>
        </p:txBody>
      </p:sp>
      <p:sp>
        <p:nvSpPr>
          <p:cNvPr id="27" name="文本框 26"/>
          <p:cNvSpPr txBox="1"/>
          <p:nvPr/>
        </p:nvSpPr>
        <p:spPr>
          <a:xfrm>
            <a:off x="2971347" y="4350982"/>
            <a:ext cx="2757714" cy="369332"/>
          </a:xfrm>
          <a:prstGeom prst="rect">
            <a:avLst/>
          </a:prstGeom>
          <a:solidFill>
            <a:srgbClr val="56C0C1"/>
          </a:solidFill>
        </p:spPr>
        <p:txBody>
          <a:bodyPr wrap="square" rtlCol="0">
            <a:spAutoFit/>
          </a:bodyPr>
          <a:lstStyle/>
          <a:p>
            <a:pPr algn="ctr"/>
            <a:r>
              <a:rPr lang="zh-CN" altLang="en-US" dirty="0">
                <a:solidFill>
                  <a:schemeClr val="bg1"/>
                </a:solidFill>
              </a:rPr>
              <a:t>个别或小组启发教学</a:t>
            </a:r>
            <a:endParaRPr lang="zh-CN" altLang="en-US" dirty="0">
              <a:solidFill>
                <a:schemeClr val="bg1"/>
              </a:solidFill>
            </a:endParaRPr>
          </a:p>
        </p:txBody>
      </p:sp>
      <p:sp>
        <p:nvSpPr>
          <p:cNvPr id="28" name="文本框 27"/>
          <p:cNvSpPr txBox="1"/>
          <p:nvPr/>
        </p:nvSpPr>
        <p:spPr>
          <a:xfrm>
            <a:off x="2971347" y="4763199"/>
            <a:ext cx="2757714" cy="369332"/>
          </a:xfrm>
          <a:prstGeom prst="rect">
            <a:avLst/>
          </a:prstGeom>
          <a:solidFill>
            <a:srgbClr val="56C0C1"/>
          </a:solidFill>
        </p:spPr>
        <p:txBody>
          <a:bodyPr wrap="square" rtlCol="0">
            <a:spAutoFit/>
          </a:bodyPr>
          <a:lstStyle/>
          <a:p>
            <a:pPr algn="ctr"/>
            <a:r>
              <a:rPr lang="zh-CN" altLang="en-US" dirty="0">
                <a:solidFill>
                  <a:schemeClr val="bg1"/>
                </a:solidFill>
              </a:rPr>
              <a:t>过程评价</a:t>
            </a:r>
            <a:endParaRPr lang="zh-CN" altLang="en-US" dirty="0">
              <a:solidFill>
                <a:schemeClr val="bg1"/>
              </a:solidFill>
            </a:endParaRPr>
          </a:p>
        </p:txBody>
      </p:sp>
      <p:sp>
        <p:nvSpPr>
          <p:cNvPr id="30" name="文本框 29"/>
          <p:cNvSpPr txBox="1"/>
          <p:nvPr/>
        </p:nvSpPr>
        <p:spPr>
          <a:xfrm>
            <a:off x="7838622" y="3130314"/>
            <a:ext cx="2757714" cy="369332"/>
          </a:xfrm>
          <a:prstGeom prst="rect">
            <a:avLst/>
          </a:prstGeom>
          <a:solidFill>
            <a:srgbClr val="56C0C1"/>
          </a:solidFill>
        </p:spPr>
        <p:txBody>
          <a:bodyPr wrap="square" rtlCol="0">
            <a:spAutoFit/>
          </a:bodyPr>
          <a:lstStyle/>
          <a:p>
            <a:pPr algn="ctr"/>
            <a:r>
              <a:rPr lang="zh-CN" altLang="en-US" dirty="0">
                <a:solidFill>
                  <a:schemeClr val="bg1"/>
                </a:solidFill>
              </a:rPr>
              <a:t>学科知识</a:t>
            </a:r>
            <a:endParaRPr lang="zh-CN" altLang="en-US" dirty="0">
              <a:solidFill>
                <a:schemeClr val="bg1"/>
              </a:solidFill>
            </a:endParaRPr>
          </a:p>
        </p:txBody>
      </p:sp>
      <p:sp>
        <p:nvSpPr>
          <p:cNvPr id="31" name="文本框 30"/>
          <p:cNvSpPr txBox="1"/>
          <p:nvPr/>
        </p:nvSpPr>
        <p:spPr>
          <a:xfrm>
            <a:off x="7838622" y="3538107"/>
            <a:ext cx="2757714" cy="369332"/>
          </a:xfrm>
          <a:prstGeom prst="rect">
            <a:avLst/>
          </a:prstGeom>
          <a:solidFill>
            <a:srgbClr val="56C0C1"/>
          </a:solidFill>
        </p:spPr>
        <p:txBody>
          <a:bodyPr wrap="square" rtlCol="0">
            <a:spAutoFit/>
          </a:bodyPr>
          <a:lstStyle/>
          <a:p>
            <a:pPr algn="ctr"/>
            <a:r>
              <a:rPr lang="zh-CN" altLang="en-US" dirty="0">
                <a:solidFill>
                  <a:schemeClr val="bg1"/>
                </a:solidFill>
              </a:rPr>
              <a:t>结果取向</a:t>
            </a:r>
            <a:endParaRPr lang="zh-CN" altLang="en-US" dirty="0">
              <a:solidFill>
                <a:schemeClr val="bg1"/>
              </a:solidFill>
            </a:endParaRPr>
          </a:p>
        </p:txBody>
      </p:sp>
      <p:sp>
        <p:nvSpPr>
          <p:cNvPr id="32" name="文本框 31"/>
          <p:cNvSpPr txBox="1"/>
          <p:nvPr/>
        </p:nvSpPr>
        <p:spPr>
          <a:xfrm>
            <a:off x="7838622" y="3941569"/>
            <a:ext cx="2757714" cy="369332"/>
          </a:xfrm>
          <a:prstGeom prst="rect">
            <a:avLst/>
          </a:prstGeom>
          <a:solidFill>
            <a:srgbClr val="56C0C1"/>
          </a:solidFill>
        </p:spPr>
        <p:txBody>
          <a:bodyPr wrap="square" rtlCol="0">
            <a:spAutoFit/>
          </a:bodyPr>
          <a:lstStyle/>
          <a:p>
            <a:pPr algn="ctr"/>
            <a:r>
              <a:rPr lang="zh-CN" altLang="en-US" dirty="0">
                <a:solidFill>
                  <a:schemeClr val="bg1"/>
                </a:solidFill>
              </a:rPr>
              <a:t>知识逻辑</a:t>
            </a:r>
            <a:endParaRPr lang="zh-CN" altLang="en-US" dirty="0">
              <a:solidFill>
                <a:schemeClr val="bg1"/>
              </a:solidFill>
            </a:endParaRPr>
          </a:p>
        </p:txBody>
      </p:sp>
      <p:sp>
        <p:nvSpPr>
          <p:cNvPr id="33" name="文本框 32"/>
          <p:cNvSpPr txBox="1"/>
          <p:nvPr/>
        </p:nvSpPr>
        <p:spPr>
          <a:xfrm>
            <a:off x="7838622" y="4350586"/>
            <a:ext cx="2757714" cy="369332"/>
          </a:xfrm>
          <a:prstGeom prst="rect">
            <a:avLst/>
          </a:prstGeom>
          <a:solidFill>
            <a:srgbClr val="56C0C1"/>
          </a:solidFill>
        </p:spPr>
        <p:txBody>
          <a:bodyPr wrap="square" rtlCol="0">
            <a:spAutoFit/>
          </a:bodyPr>
          <a:lstStyle/>
          <a:p>
            <a:pPr algn="ctr"/>
            <a:r>
              <a:rPr lang="zh-CN" altLang="en-US" dirty="0">
                <a:solidFill>
                  <a:schemeClr val="bg1"/>
                </a:solidFill>
              </a:rPr>
              <a:t>集体传递教学</a:t>
            </a:r>
            <a:endParaRPr lang="zh-CN" altLang="en-US" dirty="0">
              <a:solidFill>
                <a:schemeClr val="bg1"/>
              </a:solidFill>
            </a:endParaRPr>
          </a:p>
        </p:txBody>
      </p:sp>
      <p:sp>
        <p:nvSpPr>
          <p:cNvPr id="34" name="文本框 33"/>
          <p:cNvSpPr txBox="1"/>
          <p:nvPr/>
        </p:nvSpPr>
        <p:spPr>
          <a:xfrm>
            <a:off x="7838622" y="4759603"/>
            <a:ext cx="2757714" cy="369332"/>
          </a:xfrm>
          <a:prstGeom prst="rect">
            <a:avLst/>
          </a:prstGeom>
          <a:solidFill>
            <a:srgbClr val="56C0C1"/>
          </a:solidFill>
        </p:spPr>
        <p:txBody>
          <a:bodyPr wrap="square" rtlCol="0">
            <a:spAutoFit/>
          </a:bodyPr>
          <a:lstStyle/>
          <a:p>
            <a:pPr algn="ctr"/>
            <a:r>
              <a:rPr lang="zh-CN" altLang="en-US" dirty="0">
                <a:solidFill>
                  <a:schemeClr val="bg1"/>
                </a:solidFill>
              </a:rPr>
              <a:t>目标评价</a:t>
            </a:r>
            <a:endParaRPr lang="zh-CN" altLang="en-US" dirty="0">
              <a:solidFill>
                <a:schemeClr val="bg1"/>
              </a:solidFill>
            </a:endParaRPr>
          </a:p>
        </p:txBody>
      </p:sp>
      <p:cxnSp>
        <p:nvCxnSpPr>
          <p:cNvPr id="45" name="直接箭头连接符 44"/>
          <p:cNvCxnSpPr>
            <a:stCxn id="24" idx="3"/>
            <a:endCxn id="30" idx="1"/>
          </p:cNvCxnSpPr>
          <p:nvPr/>
        </p:nvCxnSpPr>
        <p:spPr>
          <a:xfrm>
            <a:off x="5729061" y="3314980"/>
            <a:ext cx="2109561" cy="0"/>
          </a:xfrm>
          <a:prstGeom prst="straightConnector1">
            <a:avLst/>
          </a:prstGeom>
          <a:ln>
            <a:solidFill>
              <a:srgbClr val="56C0C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a:stCxn id="25" idx="3"/>
            <a:endCxn id="31" idx="1"/>
          </p:cNvCxnSpPr>
          <p:nvPr/>
        </p:nvCxnSpPr>
        <p:spPr>
          <a:xfrm>
            <a:off x="5729061" y="3722773"/>
            <a:ext cx="2109561" cy="0"/>
          </a:xfrm>
          <a:prstGeom prst="straightConnector1">
            <a:avLst/>
          </a:prstGeom>
          <a:ln>
            <a:solidFill>
              <a:srgbClr val="56C0C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a:stCxn id="26" idx="3"/>
            <a:endCxn id="32" idx="1"/>
          </p:cNvCxnSpPr>
          <p:nvPr/>
        </p:nvCxnSpPr>
        <p:spPr>
          <a:xfrm flipV="1">
            <a:off x="5729061" y="4126235"/>
            <a:ext cx="2109561" cy="4331"/>
          </a:xfrm>
          <a:prstGeom prst="straightConnector1">
            <a:avLst/>
          </a:prstGeom>
          <a:ln>
            <a:solidFill>
              <a:srgbClr val="56C0C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a:stCxn id="27" idx="3"/>
            <a:endCxn id="33" idx="1"/>
          </p:cNvCxnSpPr>
          <p:nvPr/>
        </p:nvCxnSpPr>
        <p:spPr>
          <a:xfrm flipV="1">
            <a:off x="5729061" y="4535252"/>
            <a:ext cx="2109561" cy="396"/>
          </a:xfrm>
          <a:prstGeom prst="straightConnector1">
            <a:avLst/>
          </a:prstGeom>
          <a:ln>
            <a:solidFill>
              <a:srgbClr val="56C0C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a:stCxn id="28" idx="3"/>
            <a:endCxn id="34" idx="1"/>
          </p:cNvCxnSpPr>
          <p:nvPr/>
        </p:nvCxnSpPr>
        <p:spPr>
          <a:xfrm flipV="1">
            <a:off x="5729061" y="4944269"/>
            <a:ext cx="2109561" cy="3596"/>
          </a:xfrm>
          <a:prstGeom prst="straightConnector1">
            <a:avLst/>
          </a:prstGeom>
          <a:ln>
            <a:solidFill>
              <a:srgbClr val="56C0C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a:xfrm>
            <a:off x="3612016" y="5310005"/>
            <a:ext cx="6343650" cy="615553"/>
          </a:xfrm>
          <a:prstGeom prst="rect">
            <a:avLst/>
          </a:prstGeom>
          <a:noFill/>
        </p:spPr>
        <p:txBody>
          <a:bodyPr wrap="square" rtlCol="0">
            <a:spAutoFit/>
          </a:bodyPr>
          <a:lstStyle/>
          <a:p>
            <a:r>
              <a:rPr lang="zh-CN" altLang="zh-CN" sz="1600" dirty="0"/>
              <a:t>图</a:t>
            </a:r>
            <a:r>
              <a:rPr lang="en-US" altLang="zh-CN" sz="1600" dirty="0"/>
              <a:t>1-3 </a:t>
            </a:r>
            <a:r>
              <a:rPr lang="zh-CN" altLang="zh-CN" sz="1600" dirty="0"/>
              <a:t>以价值取向为核心的幼儿园课程定义和幼儿园课程要素图解</a:t>
            </a:r>
            <a:endParaRPr lang="zh-CN" altLang="zh-CN" sz="1600" dirty="0"/>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9585" y="2942636"/>
            <a:ext cx="4702820" cy="984431"/>
            <a:chOff x="8542" y="5984"/>
            <a:chExt cx="7635" cy="652"/>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8818" y="5984"/>
              <a:ext cx="7083" cy="652"/>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3.2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幼儿园课程要素存在的问题</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hecked_158820"/>
          <p:cNvSpPr>
            <a:spLocks noChangeAspect="1"/>
          </p:cNvSpPr>
          <p:nvPr/>
        </p:nvSpPr>
        <p:spPr bwMode="auto">
          <a:xfrm>
            <a:off x="6580820" y="3889716"/>
            <a:ext cx="556895" cy="347550"/>
          </a:xfrm>
          <a:custGeom>
            <a:avLst/>
            <a:gdLst>
              <a:gd name="connsiteX0" fmla="*/ 474670 w 607639"/>
              <a:gd name="connsiteY0" fmla="*/ 246434 h 379219"/>
              <a:gd name="connsiteX1" fmla="*/ 474670 w 607639"/>
              <a:gd name="connsiteY1" fmla="*/ 360199 h 379219"/>
              <a:gd name="connsiteX2" fmla="*/ 588592 w 607639"/>
              <a:gd name="connsiteY2" fmla="*/ 360199 h 379219"/>
              <a:gd name="connsiteX3" fmla="*/ 588592 w 607639"/>
              <a:gd name="connsiteY3" fmla="*/ 246434 h 379219"/>
              <a:gd name="connsiteX4" fmla="*/ 246814 w 607639"/>
              <a:gd name="connsiteY4" fmla="*/ 246434 h 379219"/>
              <a:gd name="connsiteX5" fmla="*/ 246814 w 607639"/>
              <a:gd name="connsiteY5" fmla="*/ 360199 h 379219"/>
              <a:gd name="connsiteX6" fmla="*/ 360736 w 607639"/>
              <a:gd name="connsiteY6" fmla="*/ 360199 h 379219"/>
              <a:gd name="connsiteX7" fmla="*/ 360736 w 607639"/>
              <a:gd name="connsiteY7" fmla="*/ 246434 h 379219"/>
              <a:gd name="connsiteX8" fmla="*/ 18958 w 607639"/>
              <a:gd name="connsiteY8" fmla="*/ 246434 h 379219"/>
              <a:gd name="connsiteX9" fmla="*/ 18958 w 607639"/>
              <a:gd name="connsiteY9" fmla="*/ 360199 h 379219"/>
              <a:gd name="connsiteX10" fmla="*/ 132880 w 607639"/>
              <a:gd name="connsiteY10" fmla="*/ 360199 h 379219"/>
              <a:gd name="connsiteX11" fmla="*/ 132880 w 607639"/>
              <a:gd name="connsiteY11" fmla="*/ 246434 h 379219"/>
              <a:gd name="connsiteX12" fmla="*/ 455712 w 607639"/>
              <a:gd name="connsiteY12" fmla="*/ 227503 h 379219"/>
              <a:gd name="connsiteX13" fmla="*/ 607639 w 607639"/>
              <a:gd name="connsiteY13" fmla="*/ 227503 h 379219"/>
              <a:gd name="connsiteX14" fmla="*/ 607639 w 607639"/>
              <a:gd name="connsiteY14" fmla="*/ 379219 h 379219"/>
              <a:gd name="connsiteX15" fmla="*/ 455712 w 607639"/>
              <a:gd name="connsiteY15" fmla="*/ 379219 h 379219"/>
              <a:gd name="connsiteX16" fmla="*/ 227856 w 607639"/>
              <a:gd name="connsiteY16" fmla="*/ 227503 h 379219"/>
              <a:gd name="connsiteX17" fmla="*/ 379783 w 607639"/>
              <a:gd name="connsiteY17" fmla="*/ 227503 h 379219"/>
              <a:gd name="connsiteX18" fmla="*/ 379783 w 607639"/>
              <a:gd name="connsiteY18" fmla="*/ 379219 h 379219"/>
              <a:gd name="connsiteX19" fmla="*/ 227856 w 607639"/>
              <a:gd name="connsiteY19" fmla="*/ 379219 h 379219"/>
              <a:gd name="connsiteX20" fmla="*/ 0 w 607639"/>
              <a:gd name="connsiteY20" fmla="*/ 227503 h 379219"/>
              <a:gd name="connsiteX21" fmla="*/ 151927 w 607639"/>
              <a:gd name="connsiteY21" fmla="*/ 227503 h 379219"/>
              <a:gd name="connsiteX22" fmla="*/ 151927 w 607639"/>
              <a:gd name="connsiteY22" fmla="*/ 379219 h 379219"/>
              <a:gd name="connsiteX23" fmla="*/ 0 w 607639"/>
              <a:gd name="connsiteY23" fmla="*/ 379219 h 379219"/>
              <a:gd name="connsiteX24" fmla="*/ 474670 w 607639"/>
              <a:gd name="connsiteY24" fmla="*/ 18931 h 379219"/>
              <a:gd name="connsiteX25" fmla="*/ 474670 w 607639"/>
              <a:gd name="connsiteY25" fmla="*/ 132696 h 379219"/>
              <a:gd name="connsiteX26" fmla="*/ 588592 w 607639"/>
              <a:gd name="connsiteY26" fmla="*/ 132696 h 379219"/>
              <a:gd name="connsiteX27" fmla="*/ 588592 w 607639"/>
              <a:gd name="connsiteY27" fmla="*/ 18931 h 379219"/>
              <a:gd name="connsiteX28" fmla="*/ 246814 w 607639"/>
              <a:gd name="connsiteY28" fmla="*/ 18931 h 379219"/>
              <a:gd name="connsiteX29" fmla="*/ 246814 w 607639"/>
              <a:gd name="connsiteY29" fmla="*/ 132696 h 379219"/>
              <a:gd name="connsiteX30" fmla="*/ 360736 w 607639"/>
              <a:gd name="connsiteY30" fmla="*/ 132696 h 379219"/>
              <a:gd name="connsiteX31" fmla="*/ 360736 w 607639"/>
              <a:gd name="connsiteY31" fmla="*/ 18931 h 379219"/>
              <a:gd name="connsiteX32" fmla="*/ 18958 w 607639"/>
              <a:gd name="connsiteY32" fmla="*/ 18931 h 379219"/>
              <a:gd name="connsiteX33" fmla="*/ 18958 w 607639"/>
              <a:gd name="connsiteY33" fmla="*/ 132696 h 379219"/>
              <a:gd name="connsiteX34" fmla="*/ 132880 w 607639"/>
              <a:gd name="connsiteY34" fmla="*/ 132696 h 379219"/>
              <a:gd name="connsiteX35" fmla="*/ 132880 w 607639"/>
              <a:gd name="connsiteY35" fmla="*/ 18931 h 379219"/>
              <a:gd name="connsiteX36" fmla="*/ 455712 w 607639"/>
              <a:gd name="connsiteY36" fmla="*/ 0 h 379219"/>
              <a:gd name="connsiteX37" fmla="*/ 607639 w 607639"/>
              <a:gd name="connsiteY37" fmla="*/ 0 h 379219"/>
              <a:gd name="connsiteX38" fmla="*/ 607639 w 607639"/>
              <a:gd name="connsiteY38" fmla="*/ 151716 h 379219"/>
              <a:gd name="connsiteX39" fmla="*/ 455712 w 607639"/>
              <a:gd name="connsiteY39" fmla="*/ 151716 h 379219"/>
              <a:gd name="connsiteX40" fmla="*/ 227856 w 607639"/>
              <a:gd name="connsiteY40" fmla="*/ 0 h 379219"/>
              <a:gd name="connsiteX41" fmla="*/ 379783 w 607639"/>
              <a:gd name="connsiteY41" fmla="*/ 0 h 379219"/>
              <a:gd name="connsiteX42" fmla="*/ 379783 w 607639"/>
              <a:gd name="connsiteY42" fmla="*/ 151716 h 379219"/>
              <a:gd name="connsiteX43" fmla="*/ 227856 w 607639"/>
              <a:gd name="connsiteY43" fmla="*/ 151716 h 379219"/>
              <a:gd name="connsiteX44" fmla="*/ 0 w 607639"/>
              <a:gd name="connsiteY44" fmla="*/ 0 h 379219"/>
              <a:gd name="connsiteX45" fmla="*/ 151927 w 607639"/>
              <a:gd name="connsiteY45" fmla="*/ 0 h 379219"/>
              <a:gd name="connsiteX46" fmla="*/ 151927 w 607639"/>
              <a:gd name="connsiteY46" fmla="*/ 151716 h 379219"/>
              <a:gd name="connsiteX47" fmla="*/ 0 w 607639"/>
              <a:gd name="connsiteY47" fmla="*/ 151716 h 379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379219">
                <a:moveTo>
                  <a:pt x="474670" y="246434"/>
                </a:moveTo>
                <a:lnTo>
                  <a:pt x="474670" y="360199"/>
                </a:lnTo>
                <a:lnTo>
                  <a:pt x="588592" y="360199"/>
                </a:lnTo>
                <a:lnTo>
                  <a:pt x="588592" y="246434"/>
                </a:lnTo>
                <a:close/>
                <a:moveTo>
                  <a:pt x="246814" y="246434"/>
                </a:moveTo>
                <a:lnTo>
                  <a:pt x="246814" y="360199"/>
                </a:lnTo>
                <a:lnTo>
                  <a:pt x="360736" y="360199"/>
                </a:lnTo>
                <a:lnTo>
                  <a:pt x="360736" y="246434"/>
                </a:lnTo>
                <a:close/>
                <a:moveTo>
                  <a:pt x="18958" y="246434"/>
                </a:moveTo>
                <a:lnTo>
                  <a:pt x="18958" y="360199"/>
                </a:lnTo>
                <a:lnTo>
                  <a:pt x="132880" y="360199"/>
                </a:lnTo>
                <a:lnTo>
                  <a:pt x="132880" y="246434"/>
                </a:lnTo>
                <a:close/>
                <a:moveTo>
                  <a:pt x="455712" y="227503"/>
                </a:moveTo>
                <a:lnTo>
                  <a:pt x="607639" y="227503"/>
                </a:lnTo>
                <a:lnTo>
                  <a:pt x="607639" y="379219"/>
                </a:lnTo>
                <a:lnTo>
                  <a:pt x="455712" y="379219"/>
                </a:lnTo>
                <a:close/>
                <a:moveTo>
                  <a:pt x="227856" y="227503"/>
                </a:moveTo>
                <a:lnTo>
                  <a:pt x="379783" y="227503"/>
                </a:lnTo>
                <a:lnTo>
                  <a:pt x="379783" y="379219"/>
                </a:lnTo>
                <a:lnTo>
                  <a:pt x="227856" y="379219"/>
                </a:lnTo>
                <a:close/>
                <a:moveTo>
                  <a:pt x="0" y="227503"/>
                </a:moveTo>
                <a:lnTo>
                  <a:pt x="151927" y="227503"/>
                </a:lnTo>
                <a:lnTo>
                  <a:pt x="151927" y="379219"/>
                </a:lnTo>
                <a:lnTo>
                  <a:pt x="0" y="379219"/>
                </a:lnTo>
                <a:close/>
                <a:moveTo>
                  <a:pt x="474670" y="18931"/>
                </a:moveTo>
                <a:lnTo>
                  <a:pt x="474670" y="132696"/>
                </a:lnTo>
                <a:lnTo>
                  <a:pt x="588592" y="132696"/>
                </a:lnTo>
                <a:lnTo>
                  <a:pt x="588592" y="18931"/>
                </a:lnTo>
                <a:close/>
                <a:moveTo>
                  <a:pt x="246814" y="18931"/>
                </a:moveTo>
                <a:lnTo>
                  <a:pt x="246814" y="132696"/>
                </a:lnTo>
                <a:lnTo>
                  <a:pt x="360736" y="132696"/>
                </a:lnTo>
                <a:lnTo>
                  <a:pt x="360736" y="18931"/>
                </a:lnTo>
                <a:close/>
                <a:moveTo>
                  <a:pt x="18958" y="18931"/>
                </a:moveTo>
                <a:lnTo>
                  <a:pt x="18958" y="132696"/>
                </a:lnTo>
                <a:lnTo>
                  <a:pt x="132880" y="132696"/>
                </a:lnTo>
                <a:lnTo>
                  <a:pt x="132880" y="18931"/>
                </a:lnTo>
                <a:close/>
                <a:moveTo>
                  <a:pt x="455712" y="0"/>
                </a:moveTo>
                <a:lnTo>
                  <a:pt x="607639" y="0"/>
                </a:lnTo>
                <a:lnTo>
                  <a:pt x="607639" y="151716"/>
                </a:lnTo>
                <a:lnTo>
                  <a:pt x="455712" y="151716"/>
                </a:lnTo>
                <a:close/>
                <a:moveTo>
                  <a:pt x="227856" y="0"/>
                </a:moveTo>
                <a:lnTo>
                  <a:pt x="379783" y="0"/>
                </a:lnTo>
                <a:lnTo>
                  <a:pt x="379783" y="151716"/>
                </a:lnTo>
                <a:lnTo>
                  <a:pt x="227856" y="151716"/>
                </a:lnTo>
                <a:close/>
                <a:moveTo>
                  <a:pt x="0" y="0"/>
                </a:moveTo>
                <a:lnTo>
                  <a:pt x="151927" y="0"/>
                </a:lnTo>
                <a:lnTo>
                  <a:pt x="151927" y="151716"/>
                </a:lnTo>
                <a:lnTo>
                  <a:pt x="0" y="151716"/>
                </a:lnTo>
                <a:close/>
              </a:path>
            </a:pathLst>
          </a:custGeom>
          <a:solidFill>
            <a:schemeClr val="bg1"/>
          </a:solidFill>
          <a:ln>
            <a:noFill/>
          </a:ln>
        </p:spPr>
        <p:txBody>
          <a:bodyPr/>
          <a:lstStyle/>
          <a:p>
            <a:endParaRPr lang="zh-CN" altLang="en-US"/>
          </a:p>
        </p:txBody>
      </p:sp>
      <p:sp>
        <p:nvSpPr>
          <p:cNvPr id="3" name="文本框 2"/>
          <p:cNvSpPr txBox="1"/>
          <p:nvPr/>
        </p:nvSpPr>
        <p:spPr>
          <a:xfrm>
            <a:off x="687070" y="3266440"/>
            <a:ext cx="640080" cy="368300"/>
          </a:xfrm>
          <a:prstGeom prst="rect">
            <a:avLst/>
          </a:prstGeom>
          <a:noFill/>
        </p:spPr>
        <p:txBody>
          <a:bodyPr wrap="none" rtlCol="0">
            <a:spAutoFit/>
          </a:bodyPr>
          <a:p>
            <a:r>
              <a:rPr lang="zh-CN" altLang="en-US" dirty="0"/>
              <a:t>问题</a:t>
            </a:r>
            <a:endParaRPr lang="zh-CN" altLang="en-US" dirty="0"/>
          </a:p>
        </p:txBody>
      </p:sp>
      <p:sp>
        <p:nvSpPr>
          <p:cNvPr id="4" name="左大括号 3"/>
          <p:cNvSpPr/>
          <p:nvPr/>
        </p:nvSpPr>
        <p:spPr>
          <a:xfrm>
            <a:off x="1890296" y="1989018"/>
            <a:ext cx="297863" cy="2924175"/>
          </a:xfrm>
          <a:prstGeom prst="leftBrace">
            <a:avLst/>
          </a:prstGeom>
          <a:noFill/>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 name="文本框 4"/>
          <p:cNvSpPr txBox="1"/>
          <p:nvPr/>
        </p:nvSpPr>
        <p:spPr>
          <a:xfrm>
            <a:off x="2358390" y="1804035"/>
            <a:ext cx="4487545" cy="1198880"/>
          </a:xfrm>
          <a:prstGeom prst="rect">
            <a:avLst/>
          </a:prstGeom>
          <a:noFill/>
        </p:spPr>
        <p:txBody>
          <a:bodyPr wrap="square" rtlCol="0">
            <a:spAutoFit/>
          </a:bodyPr>
          <a:p>
            <a:r>
              <a:rPr lang="zh-CN" dirty="0"/>
              <a:t>课程目标的功利化、绝对化：这个问题在价值取向上过于强调课程目标的达成度，忽视学前儿童的兴趣、需要。课程目标的功利化、绝对化</a:t>
            </a:r>
            <a:endParaRPr lang="zh-CN" dirty="0"/>
          </a:p>
        </p:txBody>
      </p:sp>
      <p:sp>
        <p:nvSpPr>
          <p:cNvPr id="2" name="文本框 1"/>
          <p:cNvSpPr txBox="1"/>
          <p:nvPr/>
        </p:nvSpPr>
        <p:spPr>
          <a:xfrm>
            <a:off x="2358390" y="3266439"/>
            <a:ext cx="3762375" cy="922020"/>
          </a:xfrm>
          <a:prstGeom prst="rect">
            <a:avLst/>
          </a:prstGeom>
          <a:noFill/>
        </p:spPr>
        <p:txBody>
          <a:bodyPr wrap="square" rtlCol="0">
            <a:spAutoFit/>
          </a:bodyPr>
          <a:p>
            <a:r>
              <a:rPr lang="zh-CN" dirty="0"/>
              <a:t>课程内容的社会本位化：这种做法显然忽视了儿童生长发展的规律，增加了儿童的负担</a:t>
            </a:r>
            <a:endParaRPr lang="zh-CN" dirty="0"/>
          </a:p>
        </p:txBody>
      </p:sp>
      <p:sp>
        <p:nvSpPr>
          <p:cNvPr id="14" name="文本框 13"/>
          <p:cNvSpPr txBox="1"/>
          <p:nvPr/>
        </p:nvSpPr>
        <p:spPr>
          <a:xfrm>
            <a:off x="2358389" y="4728525"/>
            <a:ext cx="3514726" cy="645160"/>
          </a:xfrm>
          <a:prstGeom prst="rect">
            <a:avLst/>
          </a:prstGeom>
          <a:noFill/>
        </p:spPr>
        <p:txBody>
          <a:bodyPr wrap="square" rtlCol="0">
            <a:spAutoFit/>
          </a:bodyPr>
          <a:p>
            <a:r>
              <a:rPr dirty="0"/>
              <a:t>课程实施的高度控制化</a:t>
            </a:r>
            <a:r>
              <a:rPr lang="zh-CN" dirty="0"/>
              <a:t>：忽视了个别儿童的需要。</a:t>
            </a:r>
            <a:endParaRPr lang="zh-CN" dirty="0"/>
          </a:p>
        </p:txBody>
      </p:sp>
      <p:pic>
        <p:nvPicPr>
          <p:cNvPr id="15" name="图片 14" descr="p1_b[1]"/>
          <p:cNvPicPr>
            <a:picLocks noChangeAspect="1"/>
          </p:cNvPicPr>
          <p:nvPr/>
        </p:nvPicPr>
        <p:blipFill>
          <a:blip r:embed="rId1"/>
          <a:stretch>
            <a:fillRect/>
          </a:stretch>
        </p:blipFill>
        <p:spPr>
          <a:xfrm>
            <a:off x="7232650" y="1804035"/>
            <a:ext cx="3810000" cy="3324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案例</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980440" y="1721485"/>
            <a:ext cx="4785360" cy="3415030"/>
          </a:xfrm>
          <a:prstGeom prst="rect">
            <a:avLst/>
          </a:prstGeom>
          <a:noFill/>
        </p:spPr>
        <p:txBody>
          <a:bodyPr wrap="square" rtlCol="0" anchor="t">
            <a:spAutoFit/>
          </a:bodyPr>
          <a:p>
            <a:r>
              <a:rPr lang="zh-CN" altLang="en-US"/>
              <a:t>【想一想】</a:t>
            </a:r>
            <a:endParaRPr lang="zh-CN" altLang="en-US"/>
          </a:p>
          <a:p>
            <a:r>
              <a:rPr lang="zh-CN" altLang="en-US">
                <a:latin typeface="楷体" panose="02010609060101010101" pitchFamily="49" charset="-122"/>
                <a:ea typeface="楷体" panose="02010609060101010101" pitchFamily="49" charset="-122"/>
                <a:cs typeface="楷体" panose="02010609060101010101" pitchFamily="49" charset="-122"/>
              </a:rPr>
              <a:t>幼儿园的兴趣班，不上的话你伤不起！</a:t>
            </a:r>
            <a:endParaRPr lang="zh-CN" altLang="en-US">
              <a:latin typeface="楷体" panose="02010609060101010101" pitchFamily="49" charset="-122"/>
              <a:ea typeface="楷体" panose="02010609060101010101" pitchFamily="49" charset="-122"/>
              <a:cs typeface="楷体" panose="02010609060101010101" pitchFamily="49" charset="-122"/>
            </a:endParaRPr>
          </a:p>
          <a:p>
            <a:r>
              <a:rPr lang="zh-CN" altLang="en-US">
                <a:latin typeface="楷体" panose="02010609060101010101" pitchFamily="49" charset="-122"/>
                <a:ea typeface="楷体" panose="02010609060101010101" pitchFamily="49" charset="-122"/>
                <a:cs typeface="楷体" panose="02010609060101010101" pitchFamily="49" charset="-122"/>
              </a:rPr>
              <a:t>    母亲所述：这个学期（第二学期）女儿所在的班（小小班，9月份入学全是不满3周岁），春季学年度老师居然让学认字兴趣班，在老师的一再动员上，全班好像32个孩子，只有5个有勇气不报名。没上兴趣班的小朋友在准备放学的时候被一个老师带到走廊等家长接，教室门窗紧闭，学兴趣班的小孩在教室里上认字的兴趣班！</a:t>
            </a:r>
            <a:endParaRPr lang="zh-CN" altLang="en-US">
              <a:latin typeface="楷体" panose="02010609060101010101" pitchFamily="49" charset="-122"/>
              <a:ea typeface="楷体" panose="02010609060101010101" pitchFamily="49" charset="-122"/>
              <a:cs typeface="楷体" panose="02010609060101010101" pitchFamily="49" charset="-122"/>
            </a:endParaRPr>
          </a:p>
          <a:p>
            <a:r>
              <a:rPr lang="zh-CN" altLang="en-US"/>
              <a:t>    案例中描述的幼儿园兴趣班问你你怎么看？如何改变该现状呢？</a:t>
            </a:r>
            <a:endParaRPr lang="zh-CN" altLang="en-US"/>
          </a:p>
        </p:txBody>
      </p:sp>
      <p:pic>
        <p:nvPicPr>
          <p:cNvPr id="6" name="图片 5" descr="timg[6]"/>
          <p:cNvPicPr>
            <a:picLocks noChangeAspect="1"/>
          </p:cNvPicPr>
          <p:nvPr/>
        </p:nvPicPr>
        <p:blipFill>
          <a:blip r:embed="rId1"/>
          <a:stretch>
            <a:fillRect/>
          </a:stretch>
        </p:blipFill>
        <p:spPr>
          <a:xfrm>
            <a:off x="6056630" y="948055"/>
            <a:ext cx="5436870" cy="4907915"/>
          </a:xfrm>
          <a:prstGeom prst="rect">
            <a:avLst/>
          </a:prstGeom>
        </p:spPr>
      </p:pic>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descr="新媒体营销推广创意合辑4"/>
          <p:cNvPicPr>
            <a:picLocks noChangeAspect="1"/>
          </p:cNvPicPr>
          <p:nvPr/>
        </p:nvPicPr>
        <p:blipFill>
          <a:blip r:embed="rId1"/>
          <a:stretch>
            <a:fillRect/>
          </a:stretch>
        </p:blipFill>
        <p:spPr>
          <a:xfrm>
            <a:off x="1066800" y="2066290"/>
            <a:ext cx="10058400" cy="2724785"/>
          </a:xfrm>
          <a:prstGeom prst="rect">
            <a:avLst/>
          </a:prstGeom>
        </p:spPr>
      </p:pic>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hecked_158820"/>
          <p:cNvSpPr>
            <a:spLocks noChangeAspect="1"/>
          </p:cNvSpPr>
          <p:nvPr/>
        </p:nvSpPr>
        <p:spPr bwMode="auto">
          <a:xfrm>
            <a:off x="6580820" y="3889716"/>
            <a:ext cx="556895" cy="347550"/>
          </a:xfrm>
          <a:custGeom>
            <a:avLst/>
            <a:gdLst>
              <a:gd name="connsiteX0" fmla="*/ 474670 w 607639"/>
              <a:gd name="connsiteY0" fmla="*/ 246434 h 379219"/>
              <a:gd name="connsiteX1" fmla="*/ 474670 w 607639"/>
              <a:gd name="connsiteY1" fmla="*/ 360199 h 379219"/>
              <a:gd name="connsiteX2" fmla="*/ 588592 w 607639"/>
              <a:gd name="connsiteY2" fmla="*/ 360199 h 379219"/>
              <a:gd name="connsiteX3" fmla="*/ 588592 w 607639"/>
              <a:gd name="connsiteY3" fmla="*/ 246434 h 379219"/>
              <a:gd name="connsiteX4" fmla="*/ 246814 w 607639"/>
              <a:gd name="connsiteY4" fmla="*/ 246434 h 379219"/>
              <a:gd name="connsiteX5" fmla="*/ 246814 w 607639"/>
              <a:gd name="connsiteY5" fmla="*/ 360199 h 379219"/>
              <a:gd name="connsiteX6" fmla="*/ 360736 w 607639"/>
              <a:gd name="connsiteY6" fmla="*/ 360199 h 379219"/>
              <a:gd name="connsiteX7" fmla="*/ 360736 w 607639"/>
              <a:gd name="connsiteY7" fmla="*/ 246434 h 379219"/>
              <a:gd name="connsiteX8" fmla="*/ 18958 w 607639"/>
              <a:gd name="connsiteY8" fmla="*/ 246434 h 379219"/>
              <a:gd name="connsiteX9" fmla="*/ 18958 w 607639"/>
              <a:gd name="connsiteY9" fmla="*/ 360199 h 379219"/>
              <a:gd name="connsiteX10" fmla="*/ 132880 w 607639"/>
              <a:gd name="connsiteY10" fmla="*/ 360199 h 379219"/>
              <a:gd name="connsiteX11" fmla="*/ 132880 w 607639"/>
              <a:gd name="connsiteY11" fmla="*/ 246434 h 379219"/>
              <a:gd name="connsiteX12" fmla="*/ 455712 w 607639"/>
              <a:gd name="connsiteY12" fmla="*/ 227503 h 379219"/>
              <a:gd name="connsiteX13" fmla="*/ 607639 w 607639"/>
              <a:gd name="connsiteY13" fmla="*/ 227503 h 379219"/>
              <a:gd name="connsiteX14" fmla="*/ 607639 w 607639"/>
              <a:gd name="connsiteY14" fmla="*/ 379219 h 379219"/>
              <a:gd name="connsiteX15" fmla="*/ 455712 w 607639"/>
              <a:gd name="connsiteY15" fmla="*/ 379219 h 379219"/>
              <a:gd name="connsiteX16" fmla="*/ 227856 w 607639"/>
              <a:gd name="connsiteY16" fmla="*/ 227503 h 379219"/>
              <a:gd name="connsiteX17" fmla="*/ 379783 w 607639"/>
              <a:gd name="connsiteY17" fmla="*/ 227503 h 379219"/>
              <a:gd name="connsiteX18" fmla="*/ 379783 w 607639"/>
              <a:gd name="connsiteY18" fmla="*/ 379219 h 379219"/>
              <a:gd name="connsiteX19" fmla="*/ 227856 w 607639"/>
              <a:gd name="connsiteY19" fmla="*/ 379219 h 379219"/>
              <a:gd name="connsiteX20" fmla="*/ 0 w 607639"/>
              <a:gd name="connsiteY20" fmla="*/ 227503 h 379219"/>
              <a:gd name="connsiteX21" fmla="*/ 151927 w 607639"/>
              <a:gd name="connsiteY21" fmla="*/ 227503 h 379219"/>
              <a:gd name="connsiteX22" fmla="*/ 151927 w 607639"/>
              <a:gd name="connsiteY22" fmla="*/ 379219 h 379219"/>
              <a:gd name="connsiteX23" fmla="*/ 0 w 607639"/>
              <a:gd name="connsiteY23" fmla="*/ 379219 h 379219"/>
              <a:gd name="connsiteX24" fmla="*/ 474670 w 607639"/>
              <a:gd name="connsiteY24" fmla="*/ 18931 h 379219"/>
              <a:gd name="connsiteX25" fmla="*/ 474670 w 607639"/>
              <a:gd name="connsiteY25" fmla="*/ 132696 h 379219"/>
              <a:gd name="connsiteX26" fmla="*/ 588592 w 607639"/>
              <a:gd name="connsiteY26" fmla="*/ 132696 h 379219"/>
              <a:gd name="connsiteX27" fmla="*/ 588592 w 607639"/>
              <a:gd name="connsiteY27" fmla="*/ 18931 h 379219"/>
              <a:gd name="connsiteX28" fmla="*/ 246814 w 607639"/>
              <a:gd name="connsiteY28" fmla="*/ 18931 h 379219"/>
              <a:gd name="connsiteX29" fmla="*/ 246814 w 607639"/>
              <a:gd name="connsiteY29" fmla="*/ 132696 h 379219"/>
              <a:gd name="connsiteX30" fmla="*/ 360736 w 607639"/>
              <a:gd name="connsiteY30" fmla="*/ 132696 h 379219"/>
              <a:gd name="connsiteX31" fmla="*/ 360736 w 607639"/>
              <a:gd name="connsiteY31" fmla="*/ 18931 h 379219"/>
              <a:gd name="connsiteX32" fmla="*/ 18958 w 607639"/>
              <a:gd name="connsiteY32" fmla="*/ 18931 h 379219"/>
              <a:gd name="connsiteX33" fmla="*/ 18958 w 607639"/>
              <a:gd name="connsiteY33" fmla="*/ 132696 h 379219"/>
              <a:gd name="connsiteX34" fmla="*/ 132880 w 607639"/>
              <a:gd name="connsiteY34" fmla="*/ 132696 h 379219"/>
              <a:gd name="connsiteX35" fmla="*/ 132880 w 607639"/>
              <a:gd name="connsiteY35" fmla="*/ 18931 h 379219"/>
              <a:gd name="connsiteX36" fmla="*/ 455712 w 607639"/>
              <a:gd name="connsiteY36" fmla="*/ 0 h 379219"/>
              <a:gd name="connsiteX37" fmla="*/ 607639 w 607639"/>
              <a:gd name="connsiteY37" fmla="*/ 0 h 379219"/>
              <a:gd name="connsiteX38" fmla="*/ 607639 w 607639"/>
              <a:gd name="connsiteY38" fmla="*/ 151716 h 379219"/>
              <a:gd name="connsiteX39" fmla="*/ 455712 w 607639"/>
              <a:gd name="connsiteY39" fmla="*/ 151716 h 379219"/>
              <a:gd name="connsiteX40" fmla="*/ 227856 w 607639"/>
              <a:gd name="connsiteY40" fmla="*/ 0 h 379219"/>
              <a:gd name="connsiteX41" fmla="*/ 379783 w 607639"/>
              <a:gd name="connsiteY41" fmla="*/ 0 h 379219"/>
              <a:gd name="connsiteX42" fmla="*/ 379783 w 607639"/>
              <a:gd name="connsiteY42" fmla="*/ 151716 h 379219"/>
              <a:gd name="connsiteX43" fmla="*/ 227856 w 607639"/>
              <a:gd name="connsiteY43" fmla="*/ 151716 h 379219"/>
              <a:gd name="connsiteX44" fmla="*/ 0 w 607639"/>
              <a:gd name="connsiteY44" fmla="*/ 0 h 379219"/>
              <a:gd name="connsiteX45" fmla="*/ 151927 w 607639"/>
              <a:gd name="connsiteY45" fmla="*/ 0 h 379219"/>
              <a:gd name="connsiteX46" fmla="*/ 151927 w 607639"/>
              <a:gd name="connsiteY46" fmla="*/ 151716 h 379219"/>
              <a:gd name="connsiteX47" fmla="*/ 0 w 607639"/>
              <a:gd name="connsiteY47" fmla="*/ 151716 h 379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379219">
                <a:moveTo>
                  <a:pt x="474670" y="246434"/>
                </a:moveTo>
                <a:lnTo>
                  <a:pt x="474670" y="360199"/>
                </a:lnTo>
                <a:lnTo>
                  <a:pt x="588592" y="360199"/>
                </a:lnTo>
                <a:lnTo>
                  <a:pt x="588592" y="246434"/>
                </a:lnTo>
                <a:close/>
                <a:moveTo>
                  <a:pt x="246814" y="246434"/>
                </a:moveTo>
                <a:lnTo>
                  <a:pt x="246814" y="360199"/>
                </a:lnTo>
                <a:lnTo>
                  <a:pt x="360736" y="360199"/>
                </a:lnTo>
                <a:lnTo>
                  <a:pt x="360736" y="246434"/>
                </a:lnTo>
                <a:close/>
                <a:moveTo>
                  <a:pt x="18958" y="246434"/>
                </a:moveTo>
                <a:lnTo>
                  <a:pt x="18958" y="360199"/>
                </a:lnTo>
                <a:lnTo>
                  <a:pt x="132880" y="360199"/>
                </a:lnTo>
                <a:lnTo>
                  <a:pt x="132880" y="246434"/>
                </a:lnTo>
                <a:close/>
                <a:moveTo>
                  <a:pt x="455712" y="227503"/>
                </a:moveTo>
                <a:lnTo>
                  <a:pt x="607639" y="227503"/>
                </a:lnTo>
                <a:lnTo>
                  <a:pt x="607639" y="379219"/>
                </a:lnTo>
                <a:lnTo>
                  <a:pt x="455712" y="379219"/>
                </a:lnTo>
                <a:close/>
                <a:moveTo>
                  <a:pt x="227856" y="227503"/>
                </a:moveTo>
                <a:lnTo>
                  <a:pt x="379783" y="227503"/>
                </a:lnTo>
                <a:lnTo>
                  <a:pt x="379783" y="379219"/>
                </a:lnTo>
                <a:lnTo>
                  <a:pt x="227856" y="379219"/>
                </a:lnTo>
                <a:close/>
                <a:moveTo>
                  <a:pt x="0" y="227503"/>
                </a:moveTo>
                <a:lnTo>
                  <a:pt x="151927" y="227503"/>
                </a:lnTo>
                <a:lnTo>
                  <a:pt x="151927" y="379219"/>
                </a:lnTo>
                <a:lnTo>
                  <a:pt x="0" y="379219"/>
                </a:lnTo>
                <a:close/>
                <a:moveTo>
                  <a:pt x="474670" y="18931"/>
                </a:moveTo>
                <a:lnTo>
                  <a:pt x="474670" y="132696"/>
                </a:lnTo>
                <a:lnTo>
                  <a:pt x="588592" y="132696"/>
                </a:lnTo>
                <a:lnTo>
                  <a:pt x="588592" y="18931"/>
                </a:lnTo>
                <a:close/>
                <a:moveTo>
                  <a:pt x="246814" y="18931"/>
                </a:moveTo>
                <a:lnTo>
                  <a:pt x="246814" y="132696"/>
                </a:lnTo>
                <a:lnTo>
                  <a:pt x="360736" y="132696"/>
                </a:lnTo>
                <a:lnTo>
                  <a:pt x="360736" y="18931"/>
                </a:lnTo>
                <a:close/>
                <a:moveTo>
                  <a:pt x="18958" y="18931"/>
                </a:moveTo>
                <a:lnTo>
                  <a:pt x="18958" y="132696"/>
                </a:lnTo>
                <a:lnTo>
                  <a:pt x="132880" y="132696"/>
                </a:lnTo>
                <a:lnTo>
                  <a:pt x="132880" y="18931"/>
                </a:lnTo>
                <a:close/>
                <a:moveTo>
                  <a:pt x="455712" y="0"/>
                </a:moveTo>
                <a:lnTo>
                  <a:pt x="607639" y="0"/>
                </a:lnTo>
                <a:lnTo>
                  <a:pt x="607639" y="151716"/>
                </a:lnTo>
                <a:lnTo>
                  <a:pt x="455712" y="151716"/>
                </a:lnTo>
                <a:close/>
                <a:moveTo>
                  <a:pt x="227856" y="0"/>
                </a:moveTo>
                <a:lnTo>
                  <a:pt x="379783" y="0"/>
                </a:lnTo>
                <a:lnTo>
                  <a:pt x="379783" y="151716"/>
                </a:lnTo>
                <a:lnTo>
                  <a:pt x="227856" y="151716"/>
                </a:lnTo>
                <a:close/>
                <a:moveTo>
                  <a:pt x="0" y="0"/>
                </a:moveTo>
                <a:lnTo>
                  <a:pt x="151927" y="0"/>
                </a:lnTo>
                <a:lnTo>
                  <a:pt x="151927" y="151716"/>
                </a:lnTo>
                <a:lnTo>
                  <a:pt x="0" y="151716"/>
                </a:lnTo>
                <a:close/>
              </a:path>
            </a:pathLst>
          </a:custGeom>
          <a:solidFill>
            <a:schemeClr val="bg1"/>
          </a:solidFill>
          <a:ln>
            <a:noFill/>
          </a:ln>
        </p:spPr>
        <p:txBody>
          <a:bodyPr/>
          <a:lstStyle/>
          <a:p>
            <a:endParaRPr lang="zh-CN" altLang="en-US"/>
          </a:p>
        </p:txBody>
      </p:sp>
      <p:grpSp>
        <p:nvGrpSpPr>
          <p:cNvPr id="3" name="组合 2"/>
          <p:cNvGrpSpPr/>
          <p:nvPr/>
        </p:nvGrpSpPr>
        <p:grpSpPr>
          <a:xfrm>
            <a:off x="1196340" y="803848"/>
            <a:ext cx="9799320" cy="5651512"/>
            <a:chOff x="3050540" y="2004618"/>
            <a:chExt cx="9799320" cy="5651512"/>
          </a:xfrm>
        </p:grpSpPr>
        <p:sp>
          <p:nvSpPr>
            <p:cNvPr id="2" name="文本框 1"/>
            <p:cNvSpPr txBox="1"/>
            <p:nvPr/>
          </p:nvSpPr>
          <p:spPr>
            <a:xfrm>
              <a:off x="3050540" y="3162592"/>
              <a:ext cx="9799320" cy="4493538"/>
            </a:xfrm>
            <a:prstGeom prst="rect">
              <a:avLst/>
            </a:prstGeom>
            <a:noFill/>
          </p:spPr>
          <p:txBody>
            <a:bodyPr wrap="square" lIns="0" rtlCol="0">
              <a:spAutoFit/>
            </a:bodyPr>
            <a:lstStyle/>
            <a:p>
              <a:pPr indent="360045"/>
              <a:r>
                <a:rPr lang="zh-CN" altLang="zh-CN" sz="1400" dirty="0"/>
                <a:t>午餐之后，孩子们哼唱着《进行曲》的旋律来到室外。在花园里，他们忙着挖土、除草、种植、浇水、呼朋引伴。充满吸引力和趣味的操场就在花园旁边，孩子们冲进操场欢快地蹦跳、打闹，聚在一起玩游戏。他们先是玩模仿小蜜蜂的游戏。刚才在花园里浇花时他们就注意到了在花丛中穿梭的小蜜蜂，现在小蜜蜂变成了他们的游戏内容。一群鸽子飞过他们的头顶，鸟儿的飞翔又引发孩子们玩起了小鸟游戏。</a:t>
              </a:r>
              <a:endParaRPr lang="en-US" altLang="zh-CN" sz="1400" dirty="0"/>
            </a:p>
            <a:p>
              <a:pPr indent="360045"/>
              <a:r>
                <a:rPr lang="zh-CN" altLang="zh-CN" sz="1400" dirty="0"/>
                <a:t>教师提供的游戏材料使孩子们有机会充分表达他们在现实生活中受到约束的感受和情绪。一顶上校的军帽给了一个小男孩做勇敢而独立的首领的机会</a:t>
              </a:r>
              <a:r>
                <a:rPr lang="en-US" altLang="zh-CN" sz="1400" dirty="0"/>
                <a:t>;</a:t>
              </a:r>
              <a:r>
                <a:rPr lang="zh-CN" altLang="zh-CN" sz="1400" dirty="0"/>
                <a:t>洋娃娃则让一个温顺的小女孩有机会成为充满母性的一家之主</a:t>
              </a:r>
              <a:r>
                <a:rPr lang="en-US" altLang="zh-CN" sz="1400" dirty="0"/>
                <a:t>;</a:t>
              </a:r>
              <a:r>
                <a:rPr lang="zh-CN" altLang="zh-CN" sz="1400" dirty="0"/>
                <a:t>在扮演狮子的同伴面前，孩子可以毫无顾忌地表现出自己的害怕。纸上大胆的涂画、色块的堆积，都表达着孩子们用其他形式无法恣意宣泄的情感。</a:t>
              </a:r>
              <a:endParaRPr lang="en-US" altLang="zh-CN" sz="1400" dirty="0"/>
            </a:p>
            <a:p>
              <a:pPr indent="360045"/>
              <a:r>
                <a:rPr lang="zh-CN" altLang="zh-CN" sz="1400" dirty="0"/>
                <a:t>露易丝陪着她最小的孩子到户外漫步，阳光明媚的大院子里满是乐趣。被自行车小径包围着的长满青草的小丘正是孩子们的最爱，他们喜欢在小丘上跑上跑下。院子里还有果树以及爬满藤蔓的篱笆。在院子的一角是两个大型木质攀登架，一个架子上有秋千，另一个架子上有滑梯，角落里有个沙箱。在一个遮阳棚下有一个画架，上面有刚画好的画。伊薇特和布赖恩径直奔向水池玩水。他们准备玩“宝宝洗澡”的游戏，池里有充满泡泡的温水，还有玩具娃娃和浴巾。</a:t>
              </a:r>
              <a:endParaRPr lang="en-US" altLang="zh-CN" sz="1400" dirty="0"/>
            </a:p>
            <a:p>
              <a:pPr indent="360045"/>
              <a:r>
                <a:rPr lang="zh-CN" altLang="zh-CN" sz="1400" dirty="0"/>
                <a:t>豆豆一手拿着放大镜一手拿着一片树叶对琪琪说</a:t>
              </a:r>
              <a:r>
                <a:rPr lang="en-US" altLang="zh-CN" sz="1400" dirty="0"/>
                <a:t>:</a:t>
              </a:r>
              <a:r>
                <a:rPr lang="zh-CN" altLang="zh-CN" sz="1400" dirty="0"/>
                <a:t>“你看，这片树叶用放大镜照过以后中间有许多线条</a:t>
              </a:r>
              <a:r>
                <a:rPr lang="en-US" altLang="zh-CN" sz="1400" dirty="0"/>
                <a:t>!</a:t>
              </a:r>
              <a:r>
                <a:rPr lang="zh-CN" altLang="zh-CN" sz="1400" dirty="0"/>
                <a:t>”琪琪凑近了看，点点头说</a:t>
              </a:r>
              <a:r>
                <a:rPr lang="en-US" altLang="zh-CN" sz="1400" dirty="0"/>
                <a:t>:</a:t>
              </a:r>
              <a:r>
                <a:rPr lang="zh-CN" altLang="zh-CN" sz="1400" dirty="0"/>
                <a:t>“是的呢，这些线条是什么呢</a:t>
              </a:r>
              <a:r>
                <a:rPr lang="en-US" altLang="zh-CN" sz="1400" dirty="0"/>
                <a:t>?</a:t>
              </a:r>
              <a:r>
                <a:rPr lang="zh-CN" altLang="zh-CN" sz="1400" dirty="0"/>
                <a:t>”豆豆放下手里的树叶，拿起另一片树叶，用放大镜对着看，边看边说</a:t>
              </a:r>
              <a:r>
                <a:rPr lang="en-US" altLang="zh-CN" sz="1400" dirty="0"/>
                <a:t>:</a:t>
              </a:r>
              <a:r>
                <a:rPr lang="zh-CN" altLang="zh-CN" sz="1400" dirty="0"/>
                <a:t>“这片树叶，上也有</a:t>
              </a:r>
              <a:r>
                <a:rPr lang="en-US" altLang="zh-CN" sz="1400" dirty="0"/>
                <a:t>!</a:t>
              </a:r>
              <a:r>
                <a:rPr lang="zh-CN" altLang="zh-CN" sz="1400" dirty="0"/>
                <a:t>”“这些树叶上都有呢，而且还不一样。这些是什么呢</a:t>
              </a:r>
              <a:r>
                <a:rPr lang="en-US" altLang="zh-CN" sz="1400" dirty="0"/>
                <a:t>?</a:t>
              </a:r>
              <a:r>
                <a:rPr lang="zh-CN" altLang="zh-CN" sz="1400" dirty="0"/>
                <a:t>”“老师，树叶里面怎么有这么多小线条，这些小线条是什么啊</a:t>
              </a:r>
              <a:r>
                <a:rPr lang="en-US" altLang="zh-CN" sz="1400" dirty="0"/>
                <a:t>?</a:t>
              </a:r>
              <a:r>
                <a:rPr lang="zh-CN" altLang="zh-CN" sz="1400" dirty="0"/>
                <a:t>”老师看了看说</a:t>
              </a:r>
              <a:r>
                <a:rPr lang="en-US" altLang="zh-CN" sz="1400" dirty="0"/>
                <a:t>:</a:t>
              </a:r>
              <a:r>
                <a:rPr lang="zh-CN" altLang="zh-CN" sz="1400" dirty="0"/>
                <a:t>“这些小线条叫作叶脉。”“是每片树叶都有叶脉吗</a:t>
              </a:r>
              <a:r>
                <a:rPr lang="en-US" altLang="zh-CN" sz="1400" dirty="0"/>
                <a:t>?</a:t>
              </a:r>
              <a:r>
                <a:rPr lang="zh-CN" altLang="zh-CN" sz="1400" dirty="0"/>
                <a:t>”“老师，我发现这几片树叶上的叶脉不一样呢，有的细有的粗。”老师笑着说</a:t>
              </a:r>
              <a:r>
                <a:rPr lang="en-US" altLang="zh-CN" sz="1400" dirty="0"/>
                <a:t>:</a:t>
              </a:r>
              <a:r>
                <a:rPr lang="zh-CN" altLang="zh-CN" sz="1400" dirty="0"/>
                <a:t>“你们观察得很仔细。叶脉是给植物传输养分的，至于是不是每片树叶都有叶脉，是否不一样，这些问题，留给你们去解决好吗</a:t>
              </a:r>
              <a:r>
                <a:rPr lang="en-US" altLang="zh-CN" sz="1400" dirty="0"/>
                <a:t>?</a:t>
              </a:r>
              <a:r>
                <a:rPr lang="zh-CN" altLang="zh-CN" sz="1400" dirty="0"/>
                <a:t>”</a:t>
              </a:r>
              <a:endParaRPr lang="en-US" altLang="zh-CN" sz="1400" dirty="0"/>
            </a:p>
            <a:p>
              <a:pPr indent="360045"/>
              <a:r>
                <a:rPr lang="zh-CN" altLang="zh-CN" sz="1400" dirty="0"/>
                <a:t>以上四个场景中教师的指导方式与课程设置方式合理吗？并说明理由。</a:t>
              </a:r>
              <a:endParaRPr lang="en-US" altLang="zh-CN" sz="1400" dirty="0"/>
            </a:p>
            <a:p>
              <a:pPr indent="360045"/>
              <a:r>
                <a:rPr lang="zh-CN" altLang="zh-CN" sz="1400" dirty="0"/>
                <a:t>我们学完这一章的内容后就会对以上问题有非常明确的答案了。</a:t>
              </a:r>
              <a:endParaRPr lang="zh-CN" altLang="zh-CN" sz="1400" dirty="0"/>
            </a:p>
            <a:p>
              <a:pPr indent="457200" algn="l" fontAlgn="auto">
                <a:lnSpc>
                  <a:spcPct val="100000"/>
                </a:lnSpc>
              </a:pPr>
              <a:endParaRPr lang="zh-CN" altLang="en-US" sz="2000" spc="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3050540" y="200461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6000">
                  <a:solidFill>
                    <a:schemeClr val="tx1">
                      <a:lumMod val="85000"/>
                      <a:lumOff val="15000"/>
                    </a:schemeClr>
                  </a:solidFill>
                </a:rPr>
                <a:t>案例导入</a:t>
              </a:r>
              <a:endParaRPr lang="zh-CN" altLang="en-US" sz="6000">
                <a:solidFill>
                  <a:schemeClr val="tx1">
                    <a:lumMod val="85000"/>
                    <a:lumOff val="15000"/>
                  </a:schemeClr>
                </a:solidFill>
              </a:endParaRPr>
            </a:p>
          </p:txBody>
        </p:sp>
        <p:cxnSp>
          <p:nvCxnSpPr>
            <p:cNvPr id="4" name="直接连接符 3"/>
            <p:cNvCxnSpPr/>
            <p:nvPr/>
          </p:nvCxnSpPr>
          <p:spPr>
            <a:xfrm>
              <a:off x="4324350" y="2820536"/>
              <a:ext cx="7251700"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424473" y="4012295"/>
            <a:ext cx="4848255" cy="409378"/>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5898691" y="4063095"/>
            <a:ext cx="3899819" cy="307340"/>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幼儿园课程的理论基础</a:t>
            </a:r>
            <a:endParaRPr kumimoji="0" lang="zh-CN" altLang="zh-CN"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sp>
        <p:nvSpPr>
          <p:cNvPr id="14" name="TextBox 25"/>
          <p:cNvSpPr txBox="1"/>
          <p:nvPr/>
        </p:nvSpPr>
        <p:spPr>
          <a:xfrm flipH="1">
            <a:off x="6283461" y="2281440"/>
            <a:ext cx="3130281" cy="110799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72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4</a:t>
            </a:r>
            <a:endParaRPr kumimoji="0" lang="zh-CN" altLang="zh-CN" sz="72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nvGrpSpPr>
          <p:cNvPr id="16" name="组合 15"/>
          <p:cNvGrpSpPr/>
          <p:nvPr/>
        </p:nvGrpSpPr>
        <p:grpSpPr>
          <a:xfrm>
            <a:off x="7457664" y="3757065"/>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760" y="518160"/>
            <a:ext cx="11582400" cy="584775"/>
          </a:xfrm>
          <a:prstGeom prst="rect">
            <a:avLst/>
          </a:prstGeom>
          <a:noFill/>
        </p:spPr>
        <p:txBody>
          <a:bodyPr wrap="square" rtlCol="0">
            <a:spAutoFit/>
          </a:bodyPr>
          <a:lstStyle/>
          <a:p>
            <a:r>
              <a:rPr lang="zh-CN" altLang="en-US" sz="3200" dirty="0">
                <a:solidFill>
                  <a:schemeClr val="tx1">
                    <a:lumMod val="85000"/>
                    <a:lumOff val="15000"/>
                  </a:schemeClr>
                </a:solidFill>
              </a:rPr>
              <a:t>（一）认知心理学</a:t>
            </a:r>
            <a:endParaRPr lang="zh-CN" altLang="en-US" sz="3200" dirty="0">
              <a:solidFill>
                <a:schemeClr val="tx1">
                  <a:lumMod val="85000"/>
                  <a:lumOff val="15000"/>
                </a:schemeClr>
              </a:solidFill>
            </a:endParaRPr>
          </a:p>
        </p:txBody>
      </p:sp>
      <p:sp>
        <p:nvSpPr>
          <p:cNvPr id="5" name="圆角矩形 4"/>
          <p:cNvSpPr/>
          <p:nvPr/>
        </p:nvSpPr>
        <p:spPr>
          <a:xfrm>
            <a:off x="7012305" y="3358515"/>
            <a:ext cx="4452620" cy="3150870"/>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7009129" y="1102995"/>
            <a:ext cx="4463415" cy="6185535"/>
          </a:xfrm>
          <a:prstGeom prst="rect">
            <a:avLst/>
          </a:prstGeom>
          <a:noFill/>
        </p:spPr>
        <p:txBody>
          <a:bodyPr wrap="square" rtlCol="0">
            <a:spAutoFit/>
          </a:bodyPr>
          <a:lstStyle/>
          <a:p>
            <a:pPr lvl="0" indent="457200"/>
            <a:r>
              <a:rPr lang="en-US" altLang="zh-CN" dirty="0"/>
              <a:t>1.</a:t>
            </a:r>
            <a:r>
              <a:rPr lang="zh-CN" altLang="zh-CN" dirty="0"/>
              <a:t>皮亚杰理论与幼儿园课程</a:t>
            </a:r>
            <a:endParaRPr lang="zh-CN" altLang="zh-CN" dirty="0"/>
          </a:p>
          <a:p>
            <a:pPr lvl="0" indent="457200"/>
            <a:r>
              <a:rPr lang="zh-CN" altLang="en-US" dirty="0"/>
              <a:t>（</a:t>
            </a:r>
            <a:r>
              <a:rPr lang="en-US" altLang="zh-CN" dirty="0"/>
              <a:t>1</a:t>
            </a:r>
            <a:r>
              <a:rPr lang="zh-CN" altLang="en-US" dirty="0"/>
              <a:t>）</a:t>
            </a:r>
            <a:r>
              <a:rPr lang="zh-CN" altLang="zh-CN" dirty="0"/>
              <a:t>皮亚杰的心理发展观</a:t>
            </a:r>
            <a:endParaRPr lang="zh-CN" altLang="zh-CN" dirty="0"/>
          </a:p>
          <a:p>
            <a:pPr indent="457200"/>
            <a:r>
              <a:rPr lang="zh-CN" altLang="en-US" dirty="0">
                <a:sym typeface="+mn-ea"/>
              </a:rPr>
              <a:t>①心理发展的实质</a:t>
            </a:r>
            <a:endParaRPr lang="en-US" altLang="zh-CN" dirty="0"/>
          </a:p>
          <a:p>
            <a:pPr indent="457200"/>
            <a:r>
              <a:rPr lang="zh-CN" altLang="zh-CN" dirty="0">
                <a:sym typeface="+mn-ea"/>
              </a:rPr>
              <a:t>皮亚杰认为自己的理论是属于内外因相互作用的发展观，既强调内外因相互作用，又强调在这种相互作用中心里不断产生量和质的变化。</a:t>
            </a:r>
            <a:endParaRPr lang="zh-CN" altLang="zh-CN" dirty="0">
              <a:sym typeface="+mn-ea"/>
            </a:endParaRPr>
          </a:p>
          <a:p>
            <a:pPr indent="457200"/>
            <a:r>
              <a:rPr lang="zh-CN" altLang="en-US" dirty="0">
                <a:sym typeface="+mn-ea"/>
              </a:rPr>
              <a:t>②</a:t>
            </a:r>
            <a:r>
              <a:rPr lang="zh-CN" altLang="zh-CN" dirty="0">
                <a:sym typeface="+mn-ea"/>
              </a:rPr>
              <a:t>影响儿童心理发展的基本因素</a:t>
            </a:r>
            <a:endParaRPr lang="zh-CN" altLang="zh-CN" dirty="0">
              <a:sym typeface="+mn-ea"/>
            </a:endParaRPr>
          </a:p>
          <a:p>
            <a:pPr indent="457200"/>
            <a:r>
              <a:rPr lang="zh-CN" altLang="zh-CN" dirty="0">
                <a:solidFill>
                  <a:schemeClr val="bg1"/>
                </a:solidFill>
                <a:sym typeface="+mn-ea"/>
              </a:rPr>
              <a:t>●成熟——机体的生长，神经系统和内分泌系统的成熟；</a:t>
            </a:r>
            <a:endParaRPr lang="zh-CN" altLang="zh-CN" dirty="0">
              <a:solidFill>
                <a:schemeClr val="bg1"/>
              </a:solidFill>
            </a:endParaRPr>
          </a:p>
          <a:p>
            <a:pPr indent="457200"/>
            <a:r>
              <a:rPr lang="zh-CN" altLang="zh-CN" dirty="0">
                <a:solidFill>
                  <a:schemeClr val="bg1"/>
                </a:solidFill>
                <a:sym typeface="+mn-ea"/>
              </a:rPr>
              <a:t>●经验——包括物理经验（个体作用物体得到来自物体本身的经验）、数学—逻辑经验（高级的抽象经验，从动作过程中得来的，是辨别动作中相互协调的结果）；</a:t>
            </a:r>
            <a:r>
              <a:rPr lang="en-US" altLang="zh-CN" dirty="0">
                <a:solidFill>
                  <a:schemeClr val="bg1"/>
                </a:solidFill>
                <a:sym typeface="+mn-ea"/>
              </a:rPr>
              <a:t>          </a:t>
            </a:r>
            <a:endParaRPr lang="zh-CN" altLang="zh-CN" dirty="0">
              <a:solidFill>
                <a:schemeClr val="bg1"/>
              </a:solidFill>
            </a:endParaRPr>
          </a:p>
          <a:p>
            <a:pPr indent="457200"/>
            <a:r>
              <a:rPr lang="zh-CN" altLang="zh-CN" dirty="0">
                <a:solidFill>
                  <a:schemeClr val="bg1"/>
                </a:solidFill>
                <a:sym typeface="+mn-ea"/>
              </a:rPr>
              <a:t>●社会环境——社会生活、文化教育、语言等；</a:t>
            </a:r>
            <a:endParaRPr lang="zh-CN" altLang="zh-CN" dirty="0">
              <a:solidFill>
                <a:schemeClr val="bg1"/>
              </a:solidFill>
            </a:endParaRPr>
          </a:p>
          <a:p>
            <a:pPr indent="457200"/>
            <a:r>
              <a:rPr lang="zh-CN" altLang="zh-CN" dirty="0">
                <a:solidFill>
                  <a:schemeClr val="bg1"/>
                </a:solidFill>
                <a:sym typeface="+mn-ea"/>
              </a:rPr>
              <a:t>●平衡——不断成熟的认知结构和外部环境的相互作用。</a:t>
            </a:r>
            <a:r>
              <a:rPr lang="en-US" altLang="zh-CN" dirty="0">
                <a:solidFill>
                  <a:schemeClr val="bg1"/>
                </a:solidFill>
                <a:sym typeface="+mn-ea"/>
              </a:rPr>
              <a:t> </a:t>
            </a:r>
            <a:endParaRPr lang="zh-CN" altLang="zh-CN" dirty="0">
              <a:solidFill>
                <a:schemeClr val="tx1"/>
              </a:solidFill>
            </a:endParaRPr>
          </a:p>
          <a:p>
            <a:pPr indent="457200"/>
            <a:endParaRPr lang="zh-CN" altLang="zh-CN" dirty="0">
              <a:solidFill>
                <a:schemeClr val="tx1"/>
              </a:solidFill>
            </a:endParaRPr>
          </a:p>
          <a:p>
            <a:pPr indent="457200"/>
            <a:endParaRPr lang="zh-CN" altLang="zh-CN" dirty="0">
              <a:solidFill>
                <a:schemeClr val="tx1"/>
              </a:solidFill>
            </a:endParaRPr>
          </a:p>
          <a:p>
            <a:pPr indent="457200"/>
            <a:endParaRPr lang="zh-CN" altLang="zh-CN" dirty="0">
              <a:solidFill>
                <a:schemeClr val="tx1"/>
              </a:solidFill>
            </a:endParaRPr>
          </a:p>
        </p:txBody>
      </p:sp>
      <p:pic>
        <p:nvPicPr>
          <p:cNvPr id="3074"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89611" y="1530012"/>
            <a:ext cx="5502275" cy="3797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1230948" y="5543550"/>
            <a:ext cx="4419600" cy="615553"/>
          </a:xfrm>
          <a:prstGeom prst="rect">
            <a:avLst/>
          </a:prstGeom>
          <a:noFill/>
        </p:spPr>
        <p:txBody>
          <a:bodyPr wrap="square" rtlCol="0">
            <a:spAutoFit/>
          </a:bodyPr>
          <a:lstStyle/>
          <a:p>
            <a:pPr algn="ctr"/>
            <a:r>
              <a:rPr lang="zh-CN" altLang="zh-CN" sz="1600" dirty="0"/>
              <a:t>图</a:t>
            </a:r>
            <a:r>
              <a:rPr lang="en-US" altLang="zh-CN" sz="1600" dirty="0"/>
              <a:t>1-4 </a:t>
            </a:r>
            <a:r>
              <a:rPr lang="zh-CN" altLang="zh-CN" sz="1600" dirty="0"/>
              <a:t>皮亚杰的发生认识论</a:t>
            </a:r>
            <a:endParaRPr lang="zh-CN" altLang="zh-CN" sz="1600" dirty="0"/>
          </a:p>
          <a:p>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760" y="518160"/>
            <a:ext cx="11582400" cy="584775"/>
          </a:xfrm>
          <a:prstGeom prst="rect">
            <a:avLst/>
          </a:prstGeom>
          <a:noFill/>
        </p:spPr>
        <p:txBody>
          <a:bodyPr wrap="square" rtlCol="0">
            <a:spAutoFit/>
          </a:bodyPr>
          <a:lstStyle/>
          <a:p>
            <a:r>
              <a:rPr lang="zh-CN" altLang="en-US" sz="3200" dirty="0">
                <a:solidFill>
                  <a:schemeClr val="tx1">
                    <a:lumMod val="85000"/>
                    <a:lumOff val="15000"/>
                  </a:schemeClr>
                </a:solidFill>
              </a:rPr>
              <a:t>（一）认知心理学</a:t>
            </a:r>
            <a:endParaRPr lang="zh-CN" altLang="en-US" sz="3200" dirty="0">
              <a:solidFill>
                <a:schemeClr val="tx1">
                  <a:lumMod val="85000"/>
                  <a:lumOff val="15000"/>
                </a:schemeClr>
              </a:solidFill>
            </a:endParaRPr>
          </a:p>
        </p:txBody>
      </p:sp>
      <p:sp>
        <p:nvSpPr>
          <p:cNvPr id="4" name="文本框 3"/>
          <p:cNvSpPr txBox="1"/>
          <p:nvPr/>
        </p:nvSpPr>
        <p:spPr>
          <a:xfrm>
            <a:off x="403860" y="1102935"/>
            <a:ext cx="11384280" cy="1754326"/>
          </a:xfrm>
          <a:prstGeom prst="rect">
            <a:avLst/>
          </a:prstGeom>
          <a:noFill/>
        </p:spPr>
        <p:txBody>
          <a:bodyPr wrap="square" rtlCol="0">
            <a:spAutoFit/>
          </a:bodyPr>
          <a:lstStyle/>
          <a:p>
            <a:pPr lvl="0" indent="457200"/>
            <a:r>
              <a:rPr lang="zh-CN" altLang="en-US" dirty="0"/>
              <a:t>（</a:t>
            </a:r>
            <a:r>
              <a:rPr lang="en-US" altLang="zh-CN" dirty="0"/>
              <a:t>2</a:t>
            </a:r>
            <a:r>
              <a:rPr lang="zh-CN" altLang="en-US" dirty="0"/>
              <a:t>）</a:t>
            </a:r>
            <a:r>
              <a:rPr lang="zh-CN" altLang="zh-CN" dirty="0"/>
              <a:t>儿童心理发展的四个阶段</a:t>
            </a:r>
            <a:r>
              <a:rPr lang="en-US" altLang="zh-CN" dirty="0"/>
              <a:t>   </a:t>
            </a:r>
            <a:endParaRPr lang="zh-CN" altLang="zh-CN" dirty="0"/>
          </a:p>
          <a:p>
            <a:pPr indent="457200"/>
            <a:r>
              <a:rPr lang="zh-CN" altLang="zh-CN" dirty="0"/>
              <a:t>皮亚杰是发展阶段论者，他把儿童的心理发展划分为四个阶段，他认为心理发展表现为连续发展过程中的阶段性，每个阶段都具有独特的典型特征，并且各阶段的发展次序是固定的。如表</a:t>
            </a:r>
            <a:r>
              <a:rPr lang="en-US" altLang="zh-CN" dirty="0"/>
              <a:t>1-1</a:t>
            </a:r>
            <a:endParaRPr lang="zh-CN" altLang="zh-CN" dirty="0"/>
          </a:p>
          <a:p>
            <a:pPr indent="457200"/>
            <a:endParaRPr lang="zh-CN" altLang="zh-CN" dirty="0"/>
          </a:p>
          <a:p>
            <a:pPr indent="457200"/>
            <a:endParaRPr lang="zh-CN" altLang="zh-CN" dirty="0"/>
          </a:p>
          <a:p>
            <a:endParaRPr lang="zh-CN" altLang="en-US" dirty="0"/>
          </a:p>
        </p:txBody>
      </p:sp>
      <p:pic>
        <p:nvPicPr>
          <p:cNvPr id="4098"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55636" y="2082342"/>
            <a:ext cx="4160915" cy="271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5450" y="1980098"/>
            <a:ext cx="4311650" cy="340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1276350" y="5755065"/>
            <a:ext cx="4143375" cy="338554"/>
          </a:xfrm>
          <a:prstGeom prst="rect">
            <a:avLst/>
          </a:prstGeom>
          <a:noFill/>
        </p:spPr>
        <p:txBody>
          <a:bodyPr wrap="square" rtlCol="0">
            <a:spAutoFit/>
          </a:bodyPr>
          <a:lstStyle/>
          <a:p>
            <a:pPr algn="ctr"/>
            <a:r>
              <a:rPr lang="zh-CN" altLang="zh-CN" sz="1600" dirty="0"/>
              <a:t>图</a:t>
            </a:r>
            <a:r>
              <a:rPr lang="en-US" altLang="zh-CN" sz="1600" dirty="0"/>
              <a:t>1-5 </a:t>
            </a:r>
            <a:r>
              <a:rPr lang="zh-CN" altLang="zh-CN" sz="1600" dirty="0"/>
              <a:t>客体永存性</a:t>
            </a:r>
            <a:endParaRPr lang="zh-CN" altLang="zh-CN" sz="1600" dirty="0"/>
          </a:p>
        </p:txBody>
      </p:sp>
      <p:sp>
        <p:nvSpPr>
          <p:cNvPr id="12" name="文本框 11"/>
          <p:cNvSpPr txBox="1"/>
          <p:nvPr/>
        </p:nvSpPr>
        <p:spPr>
          <a:xfrm>
            <a:off x="6859587" y="5755065"/>
            <a:ext cx="4143375" cy="338554"/>
          </a:xfrm>
          <a:prstGeom prst="rect">
            <a:avLst/>
          </a:prstGeom>
          <a:noFill/>
        </p:spPr>
        <p:txBody>
          <a:bodyPr wrap="square" rtlCol="0">
            <a:spAutoFit/>
          </a:bodyPr>
          <a:lstStyle/>
          <a:p>
            <a:pPr algn="ctr"/>
            <a:r>
              <a:rPr lang="zh-CN" altLang="zh-CN" sz="1600" dirty="0"/>
              <a:t>图</a:t>
            </a:r>
            <a:r>
              <a:rPr lang="en-US" altLang="zh-CN" sz="1600" dirty="0"/>
              <a:t>1-6 </a:t>
            </a:r>
            <a:r>
              <a:rPr lang="zh-CN" altLang="zh-CN" sz="1600" dirty="0"/>
              <a:t>守恒问题</a:t>
            </a:r>
            <a:endParaRPr lang="zh-CN" altLang="zh-CN" sz="16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760" y="518160"/>
            <a:ext cx="11582400" cy="584775"/>
          </a:xfrm>
          <a:prstGeom prst="rect">
            <a:avLst/>
          </a:prstGeom>
          <a:noFill/>
        </p:spPr>
        <p:txBody>
          <a:bodyPr wrap="square" rtlCol="0">
            <a:spAutoFit/>
          </a:bodyPr>
          <a:lstStyle/>
          <a:p>
            <a:r>
              <a:rPr lang="zh-CN" altLang="en-US" sz="3200" dirty="0">
                <a:solidFill>
                  <a:schemeClr val="tx1">
                    <a:lumMod val="85000"/>
                    <a:lumOff val="15000"/>
                  </a:schemeClr>
                </a:solidFill>
              </a:rPr>
              <a:t>（一）认知心理学</a:t>
            </a:r>
            <a:endParaRPr lang="zh-CN" altLang="en-US" sz="3200" dirty="0">
              <a:solidFill>
                <a:schemeClr val="tx1">
                  <a:lumMod val="85000"/>
                  <a:lumOff val="15000"/>
                </a:schemeClr>
              </a:solidFill>
            </a:endParaRPr>
          </a:p>
        </p:txBody>
      </p:sp>
      <p:graphicFrame>
        <p:nvGraphicFramePr>
          <p:cNvPr id="5" name="表格 4"/>
          <p:cNvGraphicFramePr>
            <a:graphicFrameLocks noGrp="1"/>
          </p:cNvGraphicFramePr>
          <p:nvPr/>
        </p:nvGraphicFramePr>
        <p:xfrm>
          <a:off x="861060" y="1516260"/>
          <a:ext cx="10591800" cy="4935856"/>
        </p:xfrm>
        <a:graphic>
          <a:graphicData uri="http://schemas.openxmlformats.org/drawingml/2006/table">
            <a:tbl>
              <a:tblPr firstRow="1" bandRow="1">
                <a:tableStyleId>{5C22544A-7EE6-4342-B048-85BDC9FD1C3A}</a:tableStyleId>
              </a:tblPr>
              <a:tblGrid>
                <a:gridCol w="2644490"/>
                <a:gridCol w="7947310"/>
              </a:tblGrid>
              <a:tr h="370840">
                <a:tc>
                  <a:txBody>
                    <a:bodyPr/>
                    <a:lstStyle/>
                    <a:p>
                      <a:pPr algn="ctr"/>
                      <a:r>
                        <a:rPr lang="zh-CN" altLang="zh-CN" sz="1800" b="1" kern="1200" dirty="0">
                          <a:solidFill>
                            <a:schemeClr val="lt1"/>
                          </a:solidFill>
                          <a:effectLst/>
                          <a:latin typeface="+mn-lt"/>
                          <a:ea typeface="+mn-ea"/>
                          <a:cs typeface="+mn-cs"/>
                        </a:rPr>
                        <a:t>阶段</a:t>
                      </a:r>
                      <a:endParaRPr lang="zh-CN" altLang="en-US" sz="1800" b="1" kern="1200" dirty="0">
                        <a:solidFill>
                          <a:schemeClr val="lt1"/>
                        </a:solidFill>
                        <a:latin typeface="+mn-lt"/>
                        <a:ea typeface="+mn-ea"/>
                        <a:cs typeface="+mn-cs"/>
                      </a:endParaRPr>
                    </a:p>
                  </a:txBody>
                  <a:tcPr>
                    <a:solidFill>
                      <a:srgbClr val="56C0C1"/>
                    </a:solidFill>
                  </a:tcPr>
                </a:tc>
                <a:tc>
                  <a:txBody>
                    <a:bodyPr/>
                    <a:lstStyle/>
                    <a:p>
                      <a:pPr algn="ctr"/>
                      <a:r>
                        <a:rPr lang="zh-CN" altLang="zh-CN" sz="1800" b="1" kern="1200" dirty="0">
                          <a:solidFill>
                            <a:schemeClr val="lt1"/>
                          </a:solidFill>
                          <a:effectLst/>
                          <a:latin typeface="+mn-lt"/>
                          <a:ea typeface="+mn-ea"/>
                          <a:cs typeface="+mn-cs"/>
                        </a:rPr>
                        <a:t>特点</a:t>
                      </a:r>
                      <a:endParaRPr lang="zh-CN" altLang="en-US" dirty="0"/>
                    </a:p>
                  </a:txBody>
                  <a:tcPr>
                    <a:solidFill>
                      <a:srgbClr val="56C0C1"/>
                    </a:solidFill>
                  </a:tcPr>
                </a:tc>
              </a:tr>
              <a:tr h="370840">
                <a:tc>
                  <a:txBody>
                    <a:bodyPr/>
                    <a:lstStyle/>
                    <a:p>
                      <a:r>
                        <a:rPr lang="zh-CN" altLang="zh-CN" sz="1600" kern="1200" dirty="0">
                          <a:solidFill>
                            <a:schemeClr val="dk1"/>
                          </a:solidFill>
                          <a:effectLst/>
                          <a:latin typeface="+mn-lt"/>
                          <a:ea typeface="+mn-ea"/>
                          <a:cs typeface="+mn-cs"/>
                        </a:rPr>
                        <a:t>感知运动阶段</a:t>
                      </a:r>
                      <a:r>
                        <a:rPr lang="en-US" altLang="zh-CN" sz="1600" kern="1200" dirty="0">
                          <a:solidFill>
                            <a:schemeClr val="dk1"/>
                          </a:solidFill>
                          <a:effectLst/>
                          <a:latin typeface="+mn-lt"/>
                          <a:ea typeface="+mn-ea"/>
                          <a:cs typeface="+mn-cs"/>
                        </a:rPr>
                        <a:t> Sensorimotor Stage</a:t>
                      </a:r>
                      <a:r>
                        <a:rPr lang="zh-CN" altLang="zh-CN" sz="1600" kern="1200" dirty="0">
                          <a:solidFill>
                            <a:schemeClr val="dk1"/>
                          </a:solidFill>
                          <a:effectLst/>
                          <a:latin typeface="+mn-lt"/>
                          <a:ea typeface="+mn-ea"/>
                          <a:cs typeface="+mn-cs"/>
                        </a:rPr>
                        <a:t>（</a:t>
                      </a:r>
                      <a:r>
                        <a:rPr lang="en-US" altLang="zh-CN" sz="1600" kern="1200" dirty="0">
                          <a:solidFill>
                            <a:schemeClr val="dk1"/>
                          </a:solidFill>
                          <a:effectLst/>
                          <a:latin typeface="+mn-lt"/>
                          <a:ea typeface="+mn-ea"/>
                          <a:cs typeface="+mn-cs"/>
                        </a:rPr>
                        <a:t>0</a:t>
                      </a:r>
                      <a:r>
                        <a:rPr lang="zh-CN" altLang="zh-CN" sz="1600" kern="1200" dirty="0">
                          <a:solidFill>
                            <a:schemeClr val="dk1"/>
                          </a:solidFill>
                          <a:effectLst/>
                          <a:latin typeface="+mn-lt"/>
                          <a:ea typeface="+mn-ea"/>
                          <a:cs typeface="+mn-cs"/>
                        </a:rPr>
                        <a:t>—</a:t>
                      </a:r>
                      <a:r>
                        <a:rPr lang="en-US" altLang="zh-CN" sz="1600" kern="1200" dirty="0">
                          <a:solidFill>
                            <a:schemeClr val="dk1"/>
                          </a:solidFill>
                          <a:effectLst/>
                          <a:latin typeface="+mn-lt"/>
                          <a:ea typeface="+mn-ea"/>
                          <a:cs typeface="+mn-cs"/>
                        </a:rPr>
                        <a:t>2</a:t>
                      </a:r>
                      <a:r>
                        <a:rPr lang="zh-CN" altLang="zh-CN" sz="1600" kern="1200" dirty="0">
                          <a:solidFill>
                            <a:schemeClr val="dk1"/>
                          </a:solidFill>
                          <a:effectLst/>
                          <a:latin typeface="+mn-lt"/>
                          <a:ea typeface="+mn-ea"/>
                          <a:cs typeface="+mn-cs"/>
                        </a:rPr>
                        <a:t>岁左右）</a:t>
                      </a:r>
                      <a:endParaRPr lang="zh-CN" altLang="en-US" sz="1600" dirty="0"/>
                    </a:p>
                  </a:txBody>
                  <a:tcPr>
                    <a:solidFill>
                      <a:srgbClr val="D8ECED"/>
                    </a:solidFill>
                  </a:tcPr>
                </a:tc>
                <a:tc>
                  <a:txBody>
                    <a:bodyPr/>
                    <a:lstStyle/>
                    <a:p>
                      <a:r>
                        <a:rPr lang="zh-CN" altLang="zh-CN" sz="1600" kern="1200" dirty="0">
                          <a:solidFill>
                            <a:schemeClr val="dk1"/>
                          </a:solidFill>
                          <a:effectLst/>
                          <a:latin typeface="+mn-lt"/>
                          <a:ea typeface="+mn-ea"/>
                          <a:cs typeface="+mn-cs"/>
                        </a:rPr>
                        <a:t>仅靠感觉和动作适应外部环境，应付外界事物。</a:t>
                      </a:r>
                      <a:endParaRPr lang="zh-CN" altLang="zh-CN" sz="1600" kern="1200" dirty="0">
                        <a:solidFill>
                          <a:schemeClr val="dk1"/>
                        </a:solidFill>
                        <a:effectLst/>
                        <a:latin typeface="+mn-lt"/>
                        <a:ea typeface="+mn-ea"/>
                        <a:cs typeface="+mn-cs"/>
                      </a:endParaRPr>
                    </a:p>
                    <a:p>
                      <a:r>
                        <a:rPr lang="zh-CN" altLang="zh-CN" sz="1600" kern="1200" dirty="0">
                          <a:solidFill>
                            <a:schemeClr val="dk1"/>
                          </a:solidFill>
                          <a:effectLst/>
                          <a:latin typeface="+mn-lt"/>
                          <a:ea typeface="+mn-ea"/>
                          <a:cs typeface="+mn-cs"/>
                        </a:rPr>
                        <a:t>认知特点：（</a:t>
                      </a:r>
                      <a:r>
                        <a:rPr lang="en-US" altLang="zh-CN" sz="1600" kern="1200" dirty="0">
                          <a:solidFill>
                            <a:schemeClr val="dk1"/>
                          </a:solidFill>
                          <a:effectLst/>
                          <a:latin typeface="+mn-lt"/>
                          <a:ea typeface="+mn-ea"/>
                          <a:cs typeface="+mn-cs"/>
                        </a:rPr>
                        <a:t>1</a:t>
                      </a:r>
                      <a:r>
                        <a:rPr lang="zh-CN" altLang="zh-CN" sz="1600" kern="1200" dirty="0">
                          <a:solidFill>
                            <a:schemeClr val="dk1"/>
                          </a:solidFill>
                          <a:effectLst/>
                          <a:latin typeface="+mn-lt"/>
                          <a:ea typeface="+mn-ea"/>
                          <a:cs typeface="+mn-cs"/>
                        </a:rPr>
                        <a:t>）通过探索感知与运动之间的关系来获得动作经验</a:t>
                      </a:r>
                      <a:endParaRPr lang="zh-CN" altLang="zh-CN" sz="1600" kern="1200" dirty="0">
                        <a:solidFill>
                          <a:schemeClr val="dk1"/>
                        </a:solidFill>
                        <a:effectLst/>
                        <a:latin typeface="+mn-lt"/>
                        <a:ea typeface="+mn-ea"/>
                        <a:cs typeface="+mn-cs"/>
                      </a:endParaRPr>
                    </a:p>
                    <a:p>
                      <a:r>
                        <a:rPr lang="en-US" altLang="zh-CN" sz="1600" kern="1200" dirty="0">
                          <a:solidFill>
                            <a:schemeClr val="dk1"/>
                          </a:solidFill>
                          <a:effectLst/>
                          <a:latin typeface="+mn-lt"/>
                          <a:ea typeface="+mn-ea"/>
                          <a:cs typeface="+mn-cs"/>
                        </a:rPr>
                        <a:t>         </a:t>
                      </a:r>
                      <a:r>
                        <a:rPr lang="zh-CN" altLang="zh-CN" sz="1600" kern="1200" dirty="0">
                          <a:solidFill>
                            <a:schemeClr val="dk1"/>
                          </a:solidFill>
                          <a:effectLst/>
                          <a:latin typeface="+mn-lt"/>
                          <a:ea typeface="+mn-ea"/>
                          <a:cs typeface="+mn-cs"/>
                        </a:rPr>
                        <a:t>（</a:t>
                      </a:r>
                      <a:r>
                        <a:rPr lang="en-US" altLang="zh-CN" sz="1600" kern="1200" dirty="0">
                          <a:solidFill>
                            <a:schemeClr val="dk1"/>
                          </a:solidFill>
                          <a:effectLst/>
                          <a:latin typeface="+mn-lt"/>
                          <a:ea typeface="+mn-ea"/>
                          <a:cs typeface="+mn-cs"/>
                        </a:rPr>
                        <a:t>2</a:t>
                      </a:r>
                      <a:r>
                        <a:rPr lang="zh-CN" altLang="zh-CN" sz="1600" kern="1200" dirty="0">
                          <a:solidFill>
                            <a:schemeClr val="dk1"/>
                          </a:solidFill>
                          <a:effectLst/>
                          <a:latin typeface="+mn-lt"/>
                          <a:ea typeface="+mn-ea"/>
                          <a:cs typeface="+mn-cs"/>
                        </a:rPr>
                        <a:t>）低级的行为图式</a:t>
                      </a:r>
                      <a:endParaRPr lang="zh-CN" altLang="zh-CN" sz="1600" kern="1200" dirty="0">
                        <a:solidFill>
                          <a:schemeClr val="dk1"/>
                        </a:solidFill>
                        <a:effectLst/>
                        <a:latin typeface="+mn-lt"/>
                        <a:ea typeface="+mn-ea"/>
                        <a:cs typeface="+mn-cs"/>
                      </a:endParaRPr>
                    </a:p>
                    <a:p>
                      <a:r>
                        <a:rPr lang="en-US" altLang="zh-CN" sz="1600" kern="1200" dirty="0">
                          <a:solidFill>
                            <a:schemeClr val="dk1"/>
                          </a:solidFill>
                          <a:effectLst/>
                          <a:latin typeface="+mn-lt"/>
                          <a:ea typeface="+mn-ea"/>
                          <a:cs typeface="+mn-cs"/>
                        </a:rPr>
                        <a:t>         </a:t>
                      </a:r>
                      <a:r>
                        <a:rPr lang="zh-CN" altLang="zh-CN" sz="1600" kern="1200" dirty="0">
                          <a:solidFill>
                            <a:schemeClr val="dk1"/>
                          </a:solidFill>
                          <a:effectLst/>
                          <a:latin typeface="+mn-lt"/>
                          <a:ea typeface="+mn-ea"/>
                          <a:cs typeface="+mn-cs"/>
                        </a:rPr>
                        <a:t>（</a:t>
                      </a:r>
                      <a:r>
                        <a:rPr lang="en-US" altLang="zh-CN" sz="1600" kern="1200" dirty="0">
                          <a:solidFill>
                            <a:schemeClr val="dk1"/>
                          </a:solidFill>
                          <a:effectLst/>
                          <a:latin typeface="+mn-lt"/>
                          <a:ea typeface="+mn-ea"/>
                          <a:cs typeface="+mn-cs"/>
                        </a:rPr>
                        <a:t>3</a:t>
                      </a:r>
                      <a:r>
                        <a:rPr lang="zh-CN" altLang="zh-CN" sz="1600" kern="1200" dirty="0">
                          <a:solidFill>
                            <a:schemeClr val="dk1"/>
                          </a:solidFill>
                          <a:effectLst/>
                          <a:latin typeface="+mn-lt"/>
                          <a:ea typeface="+mn-ea"/>
                          <a:cs typeface="+mn-cs"/>
                        </a:rPr>
                        <a:t>）获得了客体永恒性（</a:t>
                      </a:r>
                      <a:r>
                        <a:rPr lang="en-US" altLang="zh-CN" sz="1600" kern="1200" dirty="0">
                          <a:solidFill>
                            <a:schemeClr val="dk1"/>
                          </a:solidFill>
                          <a:effectLst/>
                          <a:latin typeface="+mn-lt"/>
                          <a:ea typeface="+mn-ea"/>
                          <a:cs typeface="+mn-cs"/>
                        </a:rPr>
                        <a:t>9-12</a:t>
                      </a:r>
                      <a:r>
                        <a:rPr lang="zh-CN" altLang="zh-CN" sz="1600" kern="1200" dirty="0">
                          <a:solidFill>
                            <a:schemeClr val="dk1"/>
                          </a:solidFill>
                          <a:effectLst/>
                          <a:latin typeface="+mn-lt"/>
                          <a:ea typeface="+mn-ea"/>
                          <a:cs typeface="+mn-cs"/>
                        </a:rPr>
                        <a:t>个月）（如图</a:t>
                      </a:r>
                      <a:r>
                        <a:rPr lang="en-US" altLang="zh-CN" sz="1600" kern="1200" dirty="0">
                          <a:solidFill>
                            <a:schemeClr val="dk1"/>
                          </a:solidFill>
                          <a:effectLst/>
                          <a:latin typeface="+mn-lt"/>
                          <a:ea typeface="+mn-ea"/>
                          <a:cs typeface="+mn-cs"/>
                        </a:rPr>
                        <a:t>1-5</a:t>
                      </a:r>
                      <a:r>
                        <a:rPr lang="zh-CN" altLang="zh-CN" sz="1600" kern="1200" dirty="0">
                          <a:solidFill>
                            <a:schemeClr val="dk1"/>
                          </a:solidFill>
                          <a:effectLst/>
                          <a:latin typeface="+mn-lt"/>
                          <a:ea typeface="+mn-ea"/>
                          <a:cs typeface="+mn-cs"/>
                        </a:rPr>
                        <a:t>）</a:t>
                      </a:r>
                      <a:endParaRPr lang="zh-CN" altLang="en-US" sz="1600" dirty="0"/>
                    </a:p>
                  </a:txBody>
                  <a:tcPr>
                    <a:solidFill>
                      <a:srgbClr val="D8ECED"/>
                    </a:solidFill>
                  </a:tcPr>
                </a:tc>
              </a:tr>
              <a:tr h="370840">
                <a:tc>
                  <a:txBody>
                    <a:bodyPr/>
                    <a:lstStyle/>
                    <a:p>
                      <a:r>
                        <a:rPr lang="zh-CN" altLang="zh-CN" sz="1600" kern="1200" dirty="0">
                          <a:solidFill>
                            <a:schemeClr val="dk1"/>
                          </a:solidFill>
                          <a:effectLst/>
                          <a:latin typeface="+mn-lt"/>
                          <a:ea typeface="+mn-ea"/>
                          <a:cs typeface="+mn-cs"/>
                        </a:rPr>
                        <a:t>前运算阶段</a:t>
                      </a:r>
                      <a:r>
                        <a:rPr lang="en-US" altLang="zh-CN" sz="1600" kern="1200" dirty="0">
                          <a:solidFill>
                            <a:schemeClr val="dk1"/>
                          </a:solidFill>
                          <a:effectLst/>
                          <a:latin typeface="+mn-lt"/>
                          <a:ea typeface="+mn-ea"/>
                          <a:cs typeface="+mn-cs"/>
                        </a:rPr>
                        <a:t> Preoperational Stage</a:t>
                      </a:r>
                      <a:r>
                        <a:rPr lang="zh-CN" altLang="zh-CN" sz="1600" kern="1200" dirty="0">
                          <a:solidFill>
                            <a:schemeClr val="dk1"/>
                          </a:solidFill>
                          <a:effectLst/>
                          <a:latin typeface="+mn-lt"/>
                          <a:ea typeface="+mn-ea"/>
                          <a:cs typeface="+mn-cs"/>
                        </a:rPr>
                        <a:t>（</a:t>
                      </a:r>
                      <a:r>
                        <a:rPr lang="en-US" altLang="zh-CN" sz="1600" kern="1200" dirty="0">
                          <a:solidFill>
                            <a:schemeClr val="dk1"/>
                          </a:solidFill>
                          <a:effectLst/>
                          <a:latin typeface="+mn-lt"/>
                          <a:ea typeface="+mn-ea"/>
                          <a:cs typeface="+mn-cs"/>
                        </a:rPr>
                        <a:t>2</a:t>
                      </a:r>
                      <a:r>
                        <a:rPr lang="zh-CN" altLang="zh-CN" sz="1600" kern="1200" dirty="0">
                          <a:solidFill>
                            <a:schemeClr val="dk1"/>
                          </a:solidFill>
                          <a:effectLst/>
                          <a:latin typeface="+mn-lt"/>
                          <a:ea typeface="+mn-ea"/>
                          <a:cs typeface="+mn-cs"/>
                        </a:rPr>
                        <a:t>—</a:t>
                      </a:r>
                      <a:r>
                        <a:rPr lang="en-US" altLang="zh-CN" sz="1600" kern="1200" dirty="0">
                          <a:solidFill>
                            <a:schemeClr val="dk1"/>
                          </a:solidFill>
                          <a:effectLst/>
                          <a:latin typeface="+mn-lt"/>
                          <a:ea typeface="+mn-ea"/>
                          <a:cs typeface="+mn-cs"/>
                        </a:rPr>
                        <a:t>6</a:t>
                      </a:r>
                      <a:r>
                        <a:rPr lang="zh-CN" altLang="zh-CN" sz="1600" kern="1200" dirty="0">
                          <a:solidFill>
                            <a:schemeClr val="dk1"/>
                          </a:solidFill>
                          <a:effectLst/>
                          <a:latin typeface="+mn-lt"/>
                          <a:ea typeface="+mn-ea"/>
                          <a:cs typeface="+mn-cs"/>
                        </a:rPr>
                        <a:t>、</a:t>
                      </a:r>
                      <a:r>
                        <a:rPr lang="en-US" altLang="zh-CN" sz="1600" kern="1200" dirty="0">
                          <a:solidFill>
                            <a:schemeClr val="dk1"/>
                          </a:solidFill>
                          <a:effectLst/>
                          <a:latin typeface="+mn-lt"/>
                          <a:ea typeface="+mn-ea"/>
                          <a:cs typeface="+mn-cs"/>
                        </a:rPr>
                        <a:t>7</a:t>
                      </a:r>
                      <a:r>
                        <a:rPr lang="zh-CN" altLang="zh-CN" sz="1600" kern="1200" dirty="0">
                          <a:solidFill>
                            <a:schemeClr val="dk1"/>
                          </a:solidFill>
                          <a:effectLst/>
                          <a:latin typeface="+mn-lt"/>
                          <a:ea typeface="+mn-ea"/>
                          <a:cs typeface="+mn-cs"/>
                        </a:rPr>
                        <a:t>岁）</a:t>
                      </a:r>
                      <a:endParaRPr lang="zh-CN" altLang="en-US" sz="1600" dirty="0"/>
                    </a:p>
                  </a:txBody>
                  <a:tcPr>
                    <a:solidFill>
                      <a:srgbClr val="E8F1F2"/>
                    </a:solidFill>
                  </a:tcPr>
                </a:tc>
                <a:tc>
                  <a:txBody>
                    <a:bodyPr/>
                    <a:lstStyle/>
                    <a:p>
                      <a:r>
                        <a:rPr lang="zh-CN" altLang="zh-CN" sz="1600" kern="1200" dirty="0">
                          <a:solidFill>
                            <a:schemeClr val="dk1"/>
                          </a:solidFill>
                          <a:effectLst/>
                          <a:latin typeface="+mn-lt"/>
                          <a:ea typeface="+mn-ea"/>
                          <a:cs typeface="+mn-cs"/>
                        </a:rPr>
                        <a:t>儿童将感知动作内化为表象，建立了符号功能，可凭借心理符号进行思维。</a:t>
                      </a:r>
                      <a:endParaRPr lang="zh-CN" altLang="zh-CN" sz="1600" kern="1200" dirty="0">
                        <a:solidFill>
                          <a:schemeClr val="dk1"/>
                        </a:solidFill>
                        <a:effectLst/>
                        <a:latin typeface="+mn-lt"/>
                        <a:ea typeface="+mn-ea"/>
                        <a:cs typeface="+mn-cs"/>
                      </a:endParaRPr>
                    </a:p>
                    <a:p>
                      <a:r>
                        <a:rPr lang="zh-CN" altLang="zh-CN" sz="1600" kern="1200" dirty="0">
                          <a:solidFill>
                            <a:schemeClr val="dk1"/>
                          </a:solidFill>
                          <a:effectLst/>
                          <a:latin typeface="+mn-lt"/>
                          <a:ea typeface="+mn-ea"/>
                          <a:cs typeface="+mn-cs"/>
                        </a:rPr>
                        <a:t>认知特点：（</a:t>
                      </a:r>
                      <a:r>
                        <a:rPr lang="en-US" altLang="zh-CN" sz="1600" kern="1200" dirty="0">
                          <a:solidFill>
                            <a:schemeClr val="dk1"/>
                          </a:solidFill>
                          <a:effectLst/>
                          <a:latin typeface="+mn-lt"/>
                          <a:ea typeface="+mn-ea"/>
                          <a:cs typeface="+mn-cs"/>
                        </a:rPr>
                        <a:t>1</a:t>
                      </a:r>
                      <a:r>
                        <a:rPr lang="zh-CN" altLang="zh-CN" sz="1600" kern="1200" dirty="0">
                          <a:solidFill>
                            <a:schemeClr val="dk1"/>
                          </a:solidFill>
                          <a:effectLst/>
                          <a:latin typeface="+mn-lt"/>
                          <a:ea typeface="+mn-ea"/>
                          <a:cs typeface="+mn-cs"/>
                        </a:rPr>
                        <a:t>）万物有灵论</a:t>
                      </a:r>
                      <a:endParaRPr lang="zh-CN" altLang="zh-CN" sz="1600" kern="1200" dirty="0">
                        <a:solidFill>
                          <a:schemeClr val="dk1"/>
                        </a:solidFill>
                        <a:effectLst/>
                        <a:latin typeface="+mn-lt"/>
                        <a:ea typeface="+mn-ea"/>
                        <a:cs typeface="+mn-cs"/>
                      </a:endParaRPr>
                    </a:p>
                    <a:p>
                      <a:r>
                        <a:rPr lang="en-US" altLang="zh-CN" sz="1600" kern="1200" dirty="0">
                          <a:solidFill>
                            <a:schemeClr val="dk1"/>
                          </a:solidFill>
                          <a:effectLst/>
                          <a:latin typeface="+mn-lt"/>
                          <a:ea typeface="+mn-ea"/>
                          <a:cs typeface="+mn-cs"/>
                        </a:rPr>
                        <a:t>          </a:t>
                      </a:r>
                      <a:r>
                        <a:rPr lang="zh-CN" altLang="zh-CN" sz="1600" kern="1200" dirty="0">
                          <a:solidFill>
                            <a:schemeClr val="dk1"/>
                          </a:solidFill>
                          <a:effectLst/>
                          <a:latin typeface="+mn-lt"/>
                          <a:ea typeface="+mn-ea"/>
                          <a:cs typeface="+mn-cs"/>
                        </a:rPr>
                        <a:t>（</a:t>
                      </a:r>
                      <a:r>
                        <a:rPr lang="en-US" altLang="zh-CN" sz="1600" kern="1200" dirty="0">
                          <a:solidFill>
                            <a:schemeClr val="dk1"/>
                          </a:solidFill>
                          <a:effectLst/>
                          <a:latin typeface="+mn-lt"/>
                          <a:ea typeface="+mn-ea"/>
                          <a:cs typeface="+mn-cs"/>
                        </a:rPr>
                        <a:t>2</a:t>
                      </a:r>
                      <a:r>
                        <a:rPr lang="zh-CN" altLang="zh-CN" sz="1600" kern="1200" dirty="0">
                          <a:solidFill>
                            <a:schemeClr val="dk1"/>
                          </a:solidFill>
                          <a:effectLst/>
                          <a:latin typeface="+mn-lt"/>
                          <a:ea typeface="+mn-ea"/>
                          <a:cs typeface="+mn-cs"/>
                        </a:rPr>
                        <a:t>）一切以自我为中心</a:t>
                      </a:r>
                      <a:endParaRPr lang="zh-CN" altLang="zh-CN" sz="1600" kern="1200" dirty="0">
                        <a:solidFill>
                          <a:schemeClr val="dk1"/>
                        </a:solidFill>
                        <a:effectLst/>
                        <a:latin typeface="+mn-lt"/>
                        <a:ea typeface="+mn-ea"/>
                        <a:cs typeface="+mn-cs"/>
                      </a:endParaRPr>
                    </a:p>
                    <a:p>
                      <a:r>
                        <a:rPr lang="en-US" altLang="zh-CN" sz="1600" kern="1200" dirty="0">
                          <a:solidFill>
                            <a:schemeClr val="dk1"/>
                          </a:solidFill>
                          <a:effectLst/>
                          <a:latin typeface="+mn-lt"/>
                          <a:ea typeface="+mn-ea"/>
                          <a:cs typeface="+mn-cs"/>
                        </a:rPr>
                        <a:t>          </a:t>
                      </a:r>
                      <a:r>
                        <a:rPr lang="zh-CN" altLang="zh-CN" sz="1600" kern="1200" dirty="0">
                          <a:solidFill>
                            <a:schemeClr val="dk1"/>
                          </a:solidFill>
                          <a:effectLst/>
                          <a:latin typeface="+mn-lt"/>
                          <a:ea typeface="+mn-ea"/>
                          <a:cs typeface="+mn-cs"/>
                        </a:rPr>
                        <a:t>（</a:t>
                      </a:r>
                      <a:r>
                        <a:rPr lang="en-US" altLang="zh-CN" sz="1600" kern="1200" dirty="0">
                          <a:solidFill>
                            <a:schemeClr val="dk1"/>
                          </a:solidFill>
                          <a:effectLst/>
                          <a:latin typeface="+mn-lt"/>
                          <a:ea typeface="+mn-ea"/>
                          <a:cs typeface="+mn-cs"/>
                        </a:rPr>
                        <a:t>3</a:t>
                      </a:r>
                      <a:r>
                        <a:rPr lang="zh-CN" altLang="zh-CN" sz="1600" kern="1200" dirty="0">
                          <a:solidFill>
                            <a:schemeClr val="dk1"/>
                          </a:solidFill>
                          <a:effectLst/>
                          <a:latin typeface="+mn-lt"/>
                          <a:ea typeface="+mn-ea"/>
                          <a:cs typeface="+mn-cs"/>
                        </a:rPr>
                        <a:t>）思维具有不可逆性，刻板性</a:t>
                      </a:r>
                      <a:endParaRPr lang="zh-CN" altLang="zh-CN" sz="1600" kern="1200" dirty="0">
                        <a:solidFill>
                          <a:schemeClr val="dk1"/>
                        </a:solidFill>
                        <a:effectLst/>
                        <a:latin typeface="+mn-lt"/>
                        <a:ea typeface="+mn-ea"/>
                        <a:cs typeface="+mn-cs"/>
                      </a:endParaRPr>
                    </a:p>
                    <a:p>
                      <a:r>
                        <a:rPr lang="en-US" altLang="zh-CN" sz="1600" kern="1200" dirty="0">
                          <a:solidFill>
                            <a:schemeClr val="dk1"/>
                          </a:solidFill>
                          <a:effectLst/>
                          <a:latin typeface="+mn-lt"/>
                          <a:ea typeface="+mn-ea"/>
                          <a:cs typeface="+mn-cs"/>
                        </a:rPr>
                        <a:t>          </a:t>
                      </a:r>
                      <a:r>
                        <a:rPr lang="zh-CN" altLang="zh-CN" sz="1600" kern="1200" dirty="0">
                          <a:solidFill>
                            <a:schemeClr val="dk1"/>
                          </a:solidFill>
                          <a:effectLst/>
                          <a:latin typeface="+mn-lt"/>
                          <a:ea typeface="+mn-ea"/>
                          <a:cs typeface="+mn-cs"/>
                        </a:rPr>
                        <a:t>（</a:t>
                      </a:r>
                      <a:r>
                        <a:rPr lang="en-US" altLang="zh-CN" sz="1600" kern="1200" dirty="0">
                          <a:solidFill>
                            <a:schemeClr val="dk1"/>
                          </a:solidFill>
                          <a:effectLst/>
                          <a:latin typeface="+mn-lt"/>
                          <a:ea typeface="+mn-ea"/>
                          <a:cs typeface="+mn-cs"/>
                        </a:rPr>
                        <a:t>4</a:t>
                      </a:r>
                      <a:r>
                        <a:rPr lang="zh-CN" altLang="zh-CN" sz="1600" kern="1200" dirty="0">
                          <a:solidFill>
                            <a:schemeClr val="dk1"/>
                          </a:solidFill>
                          <a:effectLst/>
                          <a:latin typeface="+mn-lt"/>
                          <a:ea typeface="+mn-ea"/>
                          <a:cs typeface="+mn-cs"/>
                        </a:rPr>
                        <a:t>）没有守恒概念（不能完成图</a:t>
                      </a:r>
                      <a:r>
                        <a:rPr lang="en-US" altLang="zh-CN" sz="1600" kern="1200" dirty="0">
                          <a:solidFill>
                            <a:schemeClr val="dk1"/>
                          </a:solidFill>
                          <a:effectLst/>
                          <a:latin typeface="+mn-lt"/>
                          <a:ea typeface="+mn-ea"/>
                          <a:cs typeface="+mn-cs"/>
                        </a:rPr>
                        <a:t>1-6</a:t>
                      </a:r>
                      <a:r>
                        <a:rPr lang="zh-CN" altLang="zh-CN" sz="1600" kern="1200" dirty="0">
                          <a:solidFill>
                            <a:schemeClr val="dk1"/>
                          </a:solidFill>
                          <a:effectLst/>
                          <a:latin typeface="+mn-lt"/>
                          <a:ea typeface="+mn-ea"/>
                          <a:cs typeface="+mn-cs"/>
                        </a:rPr>
                        <a:t>的任务）</a:t>
                      </a:r>
                      <a:endParaRPr lang="zh-CN" altLang="zh-CN" sz="1600" kern="1200" dirty="0">
                        <a:solidFill>
                          <a:schemeClr val="dk1"/>
                        </a:solidFill>
                        <a:effectLst/>
                        <a:latin typeface="+mn-lt"/>
                        <a:ea typeface="+mn-ea"/>
                        <a:cs typeface="+mn-cs"/>
                      </a:endParaRPr>
                    </a:p>
                    <a:p>
                      <a:r>
                        <a:rPr lang="en-US" altLang="zh-CN" sz="1600" kern="1200" dirty="0">
                          <a:solidFill>
                            <a:schemeClr val="dk1"/>
                          </a:solidFill>
                          <a:effectLst/>
                          <a:latin typeface="+mn-lt"/>
                          <a:ea typeface="+mn-ea"/>
                          <a:cs typeface="+mn-cs"/>
                        </a:rPr>
                        <a:t>          </a:t>
                      </a:r>
                      <a:r>
                        <a:rPr lang="zh-CN" altLang="zh-CN" sz="1600" kern="1200" dirty="0">
                          <a:solidFill>
                            <a:schemeClr val="dk1"/>
                          </a:solidFill>
                          <a:effectLst/>
                          <a:latin typeface="+mn-lt"/>
                          <a:ea typeface="+mn-ea"/>
                          <a:cs typeface="+mn-cs"/>
                        </a:rPr>
                        <a:t>（</a:t>
                      </a:r>
                      <a:r>
                        <a:rPr lang="en-US" altLang="zh-CN" sz="1600" kern="1200" dirty="0">
                          <a:solidFill>
                            <a:schemeClr val="dk1"/>
                          </a:solidFill>
                          <a:effectLst/>
                          <a:latin typeface="+mn-lt"/>
                          <a:ea typeface="+mn-ea"/>
                          <a:cs typeface="+mn-cs"/>
                        </a:rPr>
                        <a:t>5</a:t>
                      </a:r>
                      <a:r>
                        <a:rPr lang="zh-CN" altLang="zh-CN" sz="1600" kern="1200" dirty="0">
                          <a:solidFill>
                            <a:schemeClr val="dk1"/>
                          </a:solidFill>
                          <a:effectLst/>
                          <a:latin typeface="+mn-lt"/>
                          <a:ea typeface="+mn-ea"/>
                          <a:cs typeface="+mn-cs"/>
                        </a:rPr>
                        <a:t>）做出判断时只能运用一个标准或维度</a:t>
                      </a:r>
                      <a:endParaRPr lang="zh-CN" altLang="en-US" sz="1600" dirty="0"/>
                    </a:p>
                  </a:txBody>
                  <a:tcPr>
                    <a:solidFill>
                      <a:srgbClr val="E8F1F2"/>
                    </a:solidFill>
                  </a:tcPr>
                </a:tc>
              </a:tr>
              <a:tr h="370840">
                <a:tc>
                  <a:txBody>
                    <a:bodyPr/>
                    <a:lstStyle/>
                    <a:p>
                      <a:r>
                        <a:rPr lang="zh-CN" altLang="zh-CN" sz="1600" kern="1200" dirty="0">
                          <a:solidFill>
                            <a:schemeClr val="dk1"/>
                          </a:solidFill>
                          <a:effectLst/>
                          <a:latin typeface="+mn-lt"/>
                          <a:ea typeface="+mn-ea"/>
                          <a:cs typeface="+mn-cs"/>
                        </a:rPr>
                        <a:t>具体运算阶段</a:t>
                      </a:r>
                      <a:r>
                        <a:rPr lang="en-US" altLang="zh-CN" sz="1600" kern="1200" dirty="0">
                          <a:solidFill>
                            <a:schemeClr val="dk1"/>
                          </a:solidFill>
                          <a:effectLst/>
                          <a:latin typeface="+mn-lt"/>
                          <a:ea typeface="+mn-ea"/>
                          <a:cs typeface="+mn-cs"/>
                        </a:rPr>
                        <a:t> Concrete Operations Stage</a:t>
                      </a:r>
                      <a:r>
                        <a:rPr lang="zh-CN" altLang="zh-CN" sz="1600" kern="1200" dirty="0">
                          <a:solidFill>
                            <a:schemeClr val="dk1"/>
                          </a:solidFill>
                          <a:effectLst/>
                          <a:latin typeface="+mn-lt"/>
                          <a:ea typeface="+mn-ea"/>
                          <a:cs typeface="+mn-cs"/>
                        </a:rPr>
                        <a:t>（</a:t>
                      </a:r>
                      <a:r>
                        <a:rPr lang="en-US" altLang="zh-CN" sz="1600" kern="1200" dirty="0">
                          <a:solidFill>
                            <a:schemeClr val="dk1"/>
                          </a:solidFill>
                          <a:effectLst/>
                          <a:latin typeface="+mn-lt"/>
                          <a:ea typeface="+mn-ea"/>
                          <a:cs typeface="+mn-cs"/>
                        </a:rPr>
                        <a:t>6</a:t>
                      </a:r>
                      <a:r>
                        <a:rPr lang="zh-CN" altLang="zh-CN" sz="1600" kern="1200" dirty="0">
                          <a:solidFill>
                            <a:schemeClr val="dk1"/>
                          </a:solidFill>
                          <a:effectLst/>
                          <a:latin typeface="+mn-lt"/>
                          <a:ea typeface="+mn-ea"/>
                          <a:cs typeface="+mn-cs"/>
                        </a:rPr>
                        <a:t>、</a:t>
                      </a:r>
                      <a:r>
                        <a:rPr lang="en-US" altLang="zh-CN" sz="1600" kern="1200" dirty="0">
                          <a:solidFill>
                            <a:schemeClr val="dk1"/>
                          </a:solidFill>
                          <a:effectLst/>
                          <a:latin typeface="+mn-lt"/>
                          <a:ea typeface="+mn-ea"/>
                          <a:cs typeface="+mn-cs"/>
                        </a:rPr>
                        <a:t>7</a:t>
                      </a:r>
                      <a:r>
                        <a:rPr lang="zh-CN" altLang="zh-CN" sz="1600" kern="1200" dirty="0">
                          <a:solidFill>
                            <a:schemeClr val="dk1"/>
                          </a:solidFill>
                          <a:effectLst/>
                          <a:latin typeface="+mn-lt"/>
                          <a:ea typeface="+mn-ea"/>
                          <a:cs typeface="+mn-cs"/>
                        </a:rPr>
                        <a:t>岁一</a:t>
                      </a:r>
                      <a:r>
                        <a:rPr lang="en-US" altLang="zh-CN" sz="1600" kern="1200" dirty="0">
                          <a:solidFill>
                            <a:schemeClr val="dk1"/>
                          </a:solidFill>
                          <a:effectLst/>
                          <a:latin typeface="+mn-lt"/>
                          <a:ea typeface="+mn-ea"/>
                          <a:cs typeface="+mn-cs"/>
                        </a:rPr>
                        <a:t>11</a:t>
                      </a:r>
                      <a:r>
                        <a:rPr lang="zh-CN" altLang="zh-CN" sz="1600" kern="1200" dirty="0">
                          <a:solidFill>
                            <a:schemeClr val="dk1"/>
                          </a:solidFill>
                          <a:effectLst/>
                          <a:latin typeface="+mn-lt"/>
                          <a:ea typeface="+mn-ea"/>
                          <a:cs typeface="+mn-cs"/>
                        </a:rPr>
                        <a:t>、</a:t>
                      </a:r>
                      <a:r>
                        <a:rPr lang="en-US" altLang="zh-CN" sz="1600" kern="1200" dirty="0">
                          <a:solidFill>
                            <a:schemeClr val="dk1"/>
                          </a:solidFill>
                          <a:effectLst/>
                          <a:latin typeface="+mn-lt"/>
                          <a:ea typeface="+mn-ea"/>
                          <a:cs typeface="+mn-cs"/>
                        </a:rPr>
                        <a:t>12</a:t>
                      </a:r>
                      <a:r>
                        <a:rPr lang="zh-CN" altLang="zh-CN" sz="1600" kern="1200" dirty="0">
                          <a:solidFill>
                            <a:schemeClr val="dk1"/>
                          </a:solidFill>
                          <a:effectLst/>
                          <a:latin typeface="+mn-lt"/>
                          <a:ea typeface="+mn-ea"/>
                          <a:cs typeface="+mn-cs"/>
                        </a:rPr>
                        <a:t>岁）</a:t>
                      </a:r>
                      <a:endParaRPr lang="zh-CN" altLang="en-US" sz="1600" kern="1200" dirty="0">
                        <a:solidFill>
                          <a:schemeClr val="dk1"/>
                        </a:solidFill>
                        <a:effectLst/>
                        <a:latin typeface="+mn-lt"/>
                        <a:ea typeface="+mn-ea"/>
                        <a:cs typeface="+mn-cs"/>
                      </a:endParaRPr>
                    </a:p>
                  </a:txBody>
                  <a:tcPr>
                    <a:solidFill>
                      <a:srgbClr val="D8ECED"/>
                    </a:solidFill>
                  </a:tcPr>
                </a:tc>
                <a:tc>
                  <a:txBody>
                    <a:bodyPr/>
                    <a:lstStyle/>
                    <a:p>
                      <a:pPr indent="266700" algn="just">
                        <a:lnSpc>
                          <a:spcPts val="1660"/>
                        </a:lnSpc>
                        <a:spcAft>
                          <a:spcPts val="0"/>
                        </a:spcAft>
                      </a:pPr>
                      <a:r>
                        <a:rPr lang="zh-CN" altLang="en-US" sz="1600" kern="1200" dirty="0">
                          <a:solidFill>
                            <a:schemeClr val="dk1"/>
                          </a:solidFill>
                          <a:effectLst/>
                          <a:latin typeface="+mn-lt"/>
                          <a:ea typeface="+mn-ea"/>
                          <a:cs typeface="+mn-cs"/>
                        </a:rPr>
                        <a:t>儿童的认知结构由前运算阶段的表象图式演化为运算图式。</a:t>
                      </a:r>
                      <a:endParaRPr lang="zh-CN" altLang="en-US" sz="1600" kern="1200" dirty="0">
                        <a:solidFill>
                          <a:schemeClr val="dk1"/>
                        </a:solidFill>
                        <a:effectLst/>
                        <a:latin typeface="+mn-lt"/>
                        <a:ea typeface="+mn-ea"/>
                        <a:cs typeface="+mn-cs"/>
                      </a:endParaRPr>
                    </a:p>
                    <a:p>
                      <a:pPr indent="266700" algn="just">
                        <a:lnSpc>
                          <a:spcPts val="1660"/>
                        </a:lnSpc>
                        <a:spcAft>
                          <a:spcPts val="0"/>
                        </a:spcAft>
                      </a:pPr>
                      <a:r>
                        <a:rPr lang="zh-CN" altLang="en-US" sz="1600" kern="1200" dirty="0">
                          <a:solidFill>
                            <a:schemeClr val="dk1"/>
                          </a:solidFill>
                          <a:effectLst/>
                          <a:latin typeface="+mn-lt"/>
                          <a:ea typeface="+mn-ea"/>
                          <a:cs typeface="+mn-cs"/>
                        </a:rPr>
                        <a:t>认知特点：（</a:t>
                      </a:r>
                      <a:r>
                        <a:rPr lang="en-US" sz="1600" kern="1200" dirty="0">
                          <a:solidFill>
                            <a:schemeClr val="dk1"/>
                          </a:solidFill>
                          <a:effectLst/>
                          <a:latin typeface="+mn-lt"/>
                          <a:ea typeface="+mn-ea"/>
                          <a:cs typeface="+mn-cs"/>
                        </a:rPr>
                        <a:t>1</a:t>
                      </a:r>
                      <a:r>
                        <a:rPr lang="zh-CN" altLang="en-US" sz="1600" kern="1200" dirty="0">
                          <a:solidFill>
                            <a:schemeClr val="dk1"/>
                          </a:solidFill>
                          <a:effectLst/>
                          <a:latin typeface="+mn-lt"/>
                          <a:ea typeface="+mn-ea"/>
                          <a:cs typeface="+mn-cs"/>
                        </a:rPr>
                        <a:t>）这个阶段的标志是获得守恒概念</a:t>
                      </a:r>
                      <a:endParaRPr lang="zh-CN" altLang="en-US" sz="1600" kern="1200" dirty="0">
                        <a:solidFill>
                          <a:schemeClr val="dk1"/>
                        </a:solidFill>
                        <a:effectLst/>
                        <a:latin typeface="+mn-lt"/>
                        <a:ea typeface="+mn-ea"/>
                        <a:cs typeface="+mn-cs"/>
                      </a:endParaRPr>
                    </a:p>
                    <a:p>
                      <a:pPr indent="266700" algn="just">
                        <a:lnSpc>
                          <a:spcPts val="1660"/>
                        </a:lnSpc>
                        <a:spcAft>
                          <a:spcPts val="0"/>
                        </a:spcAft>
                      </a:pPr>
                      <a:r>
                        <a:rPr lang="en-US" sz="1600" kern="1200" dirty="0">
                          <a:solidFill>
                            <a:schemeClr val="dk1"/>
                          </a:solidFill>
                          <a:effectLst/>
                          <a:latin typeface="+mn-lt"/>
                          <a:ea typeface="+mn-ea"/>
                          <a:cs typeface="+mn-cs"/>
                        </a:rPr>
                        <a:t>  </a:t>
                      </a:r>
                      <a:r>
                        <a:rPr lang="zh-CN" altLang="en-US" sz="1600" kern="1200" dirty="0">
                          <a:solidFill>
                            <a:schemeClr val="dk1"/>
                          </a:solidFill>
                          <a:effectLst/>
                          <a:latin typeface="+mn-lt"/>
                          <a:ea typeface="+mn-ea"/>
                          <a:cs typeface="+mn-cs"/>
                        </a:rPr>
                        <a:t>（</a:t>
                      </a:r>
                      <a:r>
                        <a:rPr lang="en-US" sz="1600" kern="1200" dirty="0">
                          <a:solidFill>
                            <a:schemeClr val="dk1"/>
                          </a:solidFill>
                          <a:effectLst/>
                          <a:latin typeface="+mn-lt"/>
                          <a:ea typeface="+mn-ea"/>
                          <a:cs typeface="+mn-cs"/>
                        </a:rPr>
                        <a:t>2</a:t>
                      </a:r>
                      <a:r>
                        <a:rPr lang="zh-CN" altLang="en-US" sz="1600" kern="1200" dirty="0">
                          <a:solidFill>
                            <a:schemeClr val="dk1"/>
                          </a:solidFill>
                          <a:effectLst/>
                          <a:latin typeface="+mn-lt"/>
                          <a:ea typeface="+mn-ea"/>
                          <a:cs typeface="+mn-cs"/>
                        </a:rPr>
                        <a:t>）思维运算必须有具体的事物支持，可以进行简单抽象思维；</a:t>
                      </a:r>
                      <a:endParaRPr lang="zh-CN" altLang="en-US" sz="1600" kern="1200" dirty="0">
                        <a:solidFill>
                          <a:schemeClr val="dk1"/>
                        </a:solidFill>
                        <a:effectLst/>
                        <a:latin typeface="+mn-lt"/>
                        <a:ea typeface="+mn-ea"/>
                        <a:cs typeface="+mn-cs"/>
                      </a:endParaRPr>
                    </a:p>
                    <a:p>
                      <a:pPr indent="266700" algn="just">
                        <a:lnSpc>
                          <a:spcPts val="1660"/>
                        </a:lnSpc>
                        <a:spcAft>
                          <a:spcPts val="0"/>
                        </a:spcAft>
                      </a:pPr>
                      <a:r>
                        <a:rPr lang="en-US" sz="1600" kern="1200" dirty="0">
                          <a:solidFill>
                            <a:schemeClr val="dk1"/>
                          </a:solidFill>
                          <a:effectLst/>
                          <a:latin typeface="+mn-lt"/>
                          <a:ea typeface="+mn-ea"/>
                          <a:cs typeface="+mn-cs"/>
                        </a:rPr>
                        <a:t>  </a:t>
                      </a:r>
                      <a:r>
                        <a:rPr lang="zh-CN" altLang="en-US" sz="1600" kern="1200" dirty="0">
                          <a:solidFill>
                            <a:schemeClr val="dk1"/>
                          </a:solidFill>
                          <a:effectLst/>
                          <a:latin typeface="+mn-lt"/>
                          <a:ea typeface="+mn-ea"/>
                          <a:cs typeface="+mn-cs"/>
                        </a:rPr>
                        <a:t>（</a:t>
                      </a:r>
                      <a:r>
                        <a:rPr lang="en-US" sz="1600" kern="1200" dirty="0">
                          <a:solidFill>
                            <a:schemeClr val="dk1"/>
                          </a:solidFill>
                          <a:effectLst/>
                          <a:latin typeface="+mn-lt"/>
                          <a:ea typeface="+mn-ea"/>
                          <a:cs typeface="+mn-cs"/>
                        </a:rPr>
                        <a:t>3</a:t>
                      </a:r>
                      <a:r>
                        <a:rPr lang="zh-CN" altLang="en-US" sz="1600" kern="1200" dirty="0">
                          <a:solidFill>
                            <a:schemeClr val="dk1"/>
                          </a:solidFill>
                          <a:effectLst/>
                          <a:latin typeface="+mn-lt"/>
                          <a:ea typeface="+mn-ea"/>
                          <a:cs typeface="+mn-cs"/>
                        </a:rPr>
                        <a:t>）理解原则和规则，但只能刻板遵守规则，不敢改变；</a:t>
                      </a:r>
                      <a:endParaRPr lang="zh-CN" altLang="en-US" sz="1600" kern="1200" dirty="0">
                        <a:solidFill>
                          <a:schemeClr val="dk1"/>
                        </a:solidFill>
                        <a:effectLst/>
                        <a:latin typeface="+mn-lt"/>
                        <a:ea typeface="+mn-ea"/>
                        <a:cs typeface="+mn-cs"/>
                      </a:endParaRPr>
                    </a:p>
                    <a:p>
                      <a:pPr indent="266700" algn="just">
                        <a:lnSpc>
                          <a:spcPts val="1660"/>
                        </a:lnSpc>
                        <a:spcAft>
                          <a:spcPts val="0"/>
                        </a:spcAft>
                      </a:pPr>
                      <a:r>
                        <a:rPr lang="en-US" sz="1600" kern="1200" dirty="0">
                          <a:solidFill>
                            <a:schemeClr val="dk1"/>
                          </a:solidFill>
                          <a:effectLst/>
                          <a:latin typeface="+mn-lt"/>
                          <a:ea typeface="+mn-ea"/>
                          <a:cs typeface="+mn-cs"/>
                        </a:rPr>
                        <a:t>  </a:t>
                      </a:r>
                      <a:r>
                        <a:rPr lang="zh-CN" altLang="en-US" sz="1600" kern="1200" dirty="0">
                          <a:solidFill>
                            <a:schemeClr val="dk1"/>
                          </a:solidFill>
                          <a:effectLst/>
                          <a:latin typeface="+mn-lt"/>
                          <a:ea typeface="+mn-ea"/>
                          <a:cs typeface="+mn-cs"/>
                        </a:rPr>
                        <a:t>（</a:t>
                      </a:r>
                      <a:r>
                        <a:rPr lang="en-US" sz="1600" kern="1200" dirty="0">
                          <a:solidFill>
                            <a:schemeClr val="dk1"/>
                          </a:solidFill>
                          <a:effectLst/>
                          <a:latin typeface="+mn-lt"/>
                          <a:ea typeface="+mn-ea"/>
                          <a:cs typeface="+mn-cs"/>
                        </a:rPr>
                        <a:t>4</a:t>
                      </a:r>
                      <a:r>
                        <a:rPr lang="zh-CN" altLang="en-US" sz="1600" kern="1200" dirty="0">
                          <a:solidFill>
                            <a:schemeClr val="dk1"/>
                          </a:solidFill>
                          <a:effectLst/>
                          <a:latin typeface="+mn-lt"/>
                          <a:ea typeface="+mn-ea"/>
                          <a:cs typeface="+mn-cs"/>
                        </a:rPr>
                        <a:t>）思维具有可逆性</a:t>
                      </a:r>
                      <a:r>
                        <a:rPr lang="en-US" sz="1600" kern="1200" dirty="0">
                          <a:solidFill>
                            <a:schemeClr val="dk1"/>
                          </a:solidFill>
                          <a:effectLst/>
                          <a:latin typeface="+mn-lt"/>
                          <a:ea typeface="+mn-ea"/>
                          <a:cs typeface="+mn-cs"/>
                        </a:rPr>
                        <a:t>  </a:t>
                      </a:r>
                      <a:endParaRPr lang="zh-CN" altLang="en-US" sz="1600" kern="1200" dirty="0">
                        <a:solidFill>
                          <a:schemeClr val="dk1"/>
                        </a:solidFill>
                        <a:effectLst/>
                        <a:latin typeface="+mn-lt"/>
                        <a:ea typeface="+mn-ea"/>
                        <a:cs typeface="+mn-cs"/>
                      </a:endParaRPr>
                    </a:p>
                  </a:txBody>
                  <a:tcPr marL="68580" marR="68580" marT="0" marB="0">
                    <a:solidFill>
                      <a:srgbClr val="D8ECED"/>
                    </a:solidFill>
                  </a:tcPr>
                </a:tc>
              </a:tr>
              <a:tr h="370840">
                <a:tc>
                  <a:txBody>
                    <a:bodyPr/>
                    <a:lstStyle/>
                    <a:p>
                      <a:pPr indent="266700" algn="just">
                        <a:lnSpc>
                          <a:spcPts val="1660"/>
                        </a:lnSpc>
                        <a:spcAft>
                          <a:spcPts val="0"/>
                        </a:spcAft>
                      </a:pPr>
                      <a:r>
                        <a:rPr lang="zh-CN" altLang="en-US" sz="1600" kern="1200" dirty="0">
                          <a:solidFill>
                            <a:schemeClr val="dk1"/>
                          </a:solidFill>
                          <a:effectLst/>
                          <a:latin typeface="+mn-lt"/>
                          <a:ea typeface="+mn-ea"/>
                          <a:cs typeface="+mn-cs"/>
                        </a:rPr>
                        <a:t>形式运算阶段</a:t>
                      </a:r>
                      <a:r>
                        <a:rPr lang="en-US" sz="1600" kern="1200" dirty="0">
                          <a:solidFill>
                            <a:schemeClr val="dk1"/>
                          </a:solidFill>
                          <a:effectLst/>
                          <a:latin typeface="+mn-lt"/>
                          <a:ea typeface="+mn-ea"/>
                          <a:cs typeface="+mn-cs"/>
                        </a:rPr>
                        <a:t> Formal Operations Stage</a:t>
                      </a:r>
                      <a:r>
                        <a:rPr lang="zh-CN" altLang="en-US" sz="1600" kern="1200" dirty="0">
                          <a:solidFill>
                            <a:schemeClr val="dk1"/>
                          </a:solidFill>
                          <a:effectLst/>
                          <a:latin typeface="+mn-lt"/>
                          <a:ea typeface="+mn-ea"/>
                          <a:cs typeface="+mn-cs"/>
                        </a:rPr>
                        <a:t>（</a:t>
                      </a:r>
                      <a:r>
                        <a:rPr lang="en-US" sz="1600" kern="1200" dirty="0">
                          <a:solidFill>
                            <a:schemeClr val="dk1"/>
                          </a:solidFill>
                          <a:effectLst/>
                          <a:latin typeface="+mn-lt"/>
                          <a:ea typeface="+mn-ea"/>
                          <a:cs typeface="+mn-cs"/>
                        </a:rPr>
                        <a:t>11</a:t>
                      </a:r>
                      <a:r>
                        <a:rPr lang="zh-CN" altLang="en-US" sz="1600" kern="1200" dirty="0">
                          <a:solidFill>
                            <a:schemeClr val="dk1"/>
                          </a:solidFill>
                          <a:effectLst/>
                          <a:latin typeface="+mn-lt"/>
                          <a:ea typeface="+mn-ea"/>
                          <a:cs typeface="+mn-cs"/>
                        </a:rPr>
                        <a:t>、</a:t>
                      </a:r>
                      <a:r>
                        <a:rPr lang="en-US" sz="1600" kern="1200" dirty="0">
                          <a:solidFill>
                            <a:schemeClr val="dk1"/>
                          </a:solidFill>
                          <a:effectLst/>
                          <a:latin typeface="+mn-lt"/>
                          <a:ea typeface="+mn-ea"/>
                          <a:cs typeface="+mn-cs"/>
                        </a:rPr>
                        <a:t>12</a:t>
                      </a:r>
                      <a:r>
                        <a:rPr lang="zh-CN" altLang="en-US" sz="1600" kern="1200" dirty="0">
                          <a:solidFill>
                            <a:schemeClr val="dk1"/>
                          </a:solidFill>
                          <a:effectLst/>
                          <a:latin typeface="+mn-lt"/>
                          <a:ea typeface="+mn-ea"/>
                          <a:cs typeface="+mn-cs"/>
                        </a:rPr>
                        <a:t>岁及以后）</a:t>
                      </a:r>
                      <a:endParaRPr lang="zh-CN" altLang="en-US" sz="1600" kern="1200" dirty="0">
                        <a:solidFill>
                          <a:schemeClr val="dk1"/>
                        </a:solidFill>
                        <a:effectLst/>
                        <a:latin typeface="+mn-lt"/>
                        <a:ea typeface="+mn-ea"/>
                        <a:cs typeface="+mn-cs"/>
                      </a:endParaRPr>
                    </a:p>
                  </a:txBody>
                  <a:tcPr marL="68580" marR="68580" marT="0" marB="0">
                    <a:solidFill>
                      <a:srgbClr val="E8F1F2"/>
                    </a:solidFill>
                  </a:tcPr>
                </a:tc>
                <a:tc>
                  <a:txBody>
                    <a:bodyPr/>
                    <a:lstStyle/>
                    <a:p>
                      <a:pPr indent="266700" algn="just">
                        <a:lnSpc>
                          <a:spcPts val="1660"/>
                        </a:lnSpc>
                        <a:spcAft>
                          <a:spcPts val="0"/>
                        </a:spcAft>
                      </a:pPr>
                      <a:r>
                        <a:rPr lang="zh-CN" altLang="en-US" sz="1600" kern="1200" dirty="0">
                          <a:solidFill>
                            <a:schemeClr val="dk1"/>
                          </a:solidFill>
                          <a:effectLst/>
                          <a:latin typeface="+mn-lt"/>
                          <a:ea typeface="+mn-ea"/>
                          <a:cs typeface="+mn-cs"/>
                        </a:rPr>
                        <a:t>儿童思维发展到抽象逻辑推理水平，进行假设一演绎推理。</a:t>
                      </a:r>
                      <a:endParaRPr lang="zh-CN" altLang="en-US" sz="1600" kern="1200" dirty="0">
                        <a:solidFill>
                          <a:schemeClr val="dk1"/>
                        </a:solidFill>
                        <a:effectLst/>
                        <a:latin typeface="+mn-lt"/>
                        <a:ea typeface="+mn-ea"/>
                        <a:cs typeface="+mn-cs"/>
                      </a:endParaRPr>
                    </a:p>
                    <a:p>
                      <a:pPr indent="266700" algn="just">
                        <a:lnSpc>
                          <a:spcPts val="1660"/>
                        </a:lnSpc>
                        <a:spcAft>
                          <a:spcPts val="0"/>
                        </a:spcAft>
                      </a:pPr>
                      <a:r>
                        <a:rPr lang="zh-CN" altLang="en-US" sz="1600" kern="1200" dirty="0">
                          <a:solidFill>
                            <a:schemeClr val="dk1"/>
                          </a:solidFill>
                          <a:effectLst/>
                          <a:latin typeface="+mn-lt"/>
                          <a:ea typeface="+mn-ea"/>
                          <a:cs typeface="+mn-cs"/>
                        </a:rPr>
                        <a:t>认知特点：（</a:t>
                      </a:r>
                      <a:r>
                        <a:rPr lang="en-US" sz="1600" kern="1200" dirty="0">
                          <a:solidFill>
                            <a:schemeClr val="dk1"/>
                          </a:solidFill>
                          <a:effectLst/>
                          <a:latin typeface="+mn-lt"/>
                          <a:ea typeface="+mn-ea"/>
                          <a:cs typeface="+mn-cs"/>
                        </a:rPr>
                        <a:t>1</a:t>
                      </a:r>
                      <a:r>
                        <a:rPr lang="zh-CN" altLang="en-US" sz="1600" kern="1200" dirty="0">
                          <a:solidFill>
                            <a:schemeClr val="dk1"/>
                          </a:solidFill>
                          <a:effectLst/>
                          <a:latin typeface="+mn-lt"/>
                          <a:ea typeface="+mn-ea"/>
                          <a:cs typeface="+mn-cs"/>
                        </a:rPr>
                        <a:t>）能够根据逻辑推理、归纳或演绎方式来解决问题</a:t>
                      </a:r>
                      <a:endParaRPr lang="zh-CN" altLang="en-US" sz="1600" kern="1200" dirty="0">
                        <a:solidFill>
                          <a:schemeClr val="dk1"/>
                        </a:solidFill>
                        <a:effectLst/>
                        <a:latin typeface="+mn-lt"/>
                        <a:ea typeface="+mn-ea"/>
                        <a:cs typeface="+mn-cs"/>
                      </a:endParaRPr>
                    </a:p>
                    <a:p>
                      <a:pPr indent="266700" algn="just">
                        <a:lnSpc>
                          <a:spcPts val="1660"/>
                        </a:lnSpc>
                        <a:spcAft>
                          <a:spcPts val="0"/>
                        </a:spcAft>
                      </a:pPr>
                      <a:r>
                        <a:rPr lang="en-US" sz="1600" kern="1200" dirty="0">
                          <a:solidFill>
                            <a:schemeClr val="dk1"/>
                          </a:solidFill>
                          <a:effectLst/>
                          <a:latin typeface="+mn-lt"/>
                          <a:ea typeface="+mn-ea"/>
                          <a:cs typeface="+mn-cs"/>
                        </a:rPr>
                        <a:t>        </a:t>
                      </a:r>
                      <a:r>
                        <a:rPr lang="zh-CN" altLang="en-US" sz="1600" kern="1200" dirty="0">
                          <a:solidFill>
                            <a:schemeClr val="dk1"/>
                          </a:solidFill>
                          <a:effectLst/>
                          <a:latin typeface="+mn-lt"/>
                          <a:ea typeface="+mn-ea"/>
                          <a:cs typeface="+mn-cs"/>
                        </a:rPr>
                        <a:t>（</a:t>
                      </a:r>
                      <a:r>
                        <a:rPr lang="en-US" sz="1600" kern="1200" dirty="0">
                          <a:solidFill>
                            <a:schemeClr val="dk1"/>
                          </a:solidFill>
                          <a:effectLst/>
                          <a:latin typeface="+mn-lt"/>
                          <a:ea typeface="+mn-ea"/>
                          <a:cs typeface="+mn-cs"/>
                        </a:rPr>
                        <a:t>2</a:t>
                      </a:r>
                      <a:r>
                        <a:rPr lang="zh-CN" altLang="en-US" sz="1600" kern="1200" dirty="0">
                          <a:solidFill>
                            <a:schemeClr val="dk1"/>
                          </a:solidFill>
                          <a:effectLst/>
                          <a:latin typeface="+mn-lt"/>
                          <a:ea typeface="+mn-ea"/>
                          <a:cs typeface="+mn-cs"/>
                        </a:rPr>
                        <a:t>）能够理解符号意义、隐喻和直喻，能做一定的概括</a:t>
                      </a:r>
                      <a:endParaRPr lang="zh-CN" altLang="en-US" sz="1600" kern="1200" dirty="0">
                        <a:solidFill>
                          <a:schemeClr val="dk1"/>
                        </a:solidFill>
                        <a:effectLst/>
                        <a:latin typeface="+mn-lt"/>
                        <a:ea typeface="+mn-ea"/>
                        <a:cs typeface="+mn-cs"/>
                      </a:endParaRPr>
                    </a:p>
                    <a:p>
                      <a:pPr indent="266700" algn="just">
                        <a:lnSpc>
                          <a:spcPts val="1660"/>
                        </a:lnSpc>
                        <a:spcAft>
                          <a:spcPts val="0"/>
                        </a:spcAft>
                      </a:pPr>
                      <a:r>
                        <a:rPr lang="en-US" sz="1600" kern="1200" dirty="0">
                          <a:solidFill>
                            <a:schemeClr val="dk1"/>
                          </a:solidFill>
                          <a:effectLst/>
                          <a:latin typeface="+mn-lt"/>
                          <a:ea typeface="+mn-ea"/>
                          <a:cs typeface="+mn-cs"/>
                        </a:rPr>
                        <a:t>        </a:t>
                      </a:r>
                      <a:r>
                        <a:rPr lang="zh-CN" altLang="en-US" sz="1600" kern="1200" dirty="0">
                          <a:solidFill>
                            <a:schemeClr val="dk1"/>
                          </a:solidFill>
                          <a:effectLst/>
                          <a:latin typeface="+mn-lt"/>
                          <a:ea typeface="+mn-ea"/>
                          <a:cs typeface="+mn-cs"/>
                        </a:rPr>
                        <a:t>（</a:t>
                      </a:r>
                      <a:r>
                        <a:rPr lang="en-US" sz="1600" kern="1200" dirty="0">
                          <a:solidFill>
                            <a:schemeClr val="dk1"/>
                          </a:solidFill>
                          <a:effectLst/>
                          <a:latin typeface="+mn-lt"/>
                          <a:ea typeface="+mn-ea"/>
                          <a:cs typeface="+mn-cs"/>
                        </a:rPr>
                        <a:t>3</a:t>
                      </a:r>
                      <a:r>
                        <a:rPr lang="zh-CN" altLang="en-US" sz="1600" kern="1200" dirty="0">
                          <a:solidFill>
                            <a:schemeClr val="dk1"/>
                          </a:solidFill>
                          <a:effectLst/>
                          <a:latin typeface="+mn-lt"/>
                          <a:ea typeface="+mn-ea"/>
                          <a:cs typeface="+mn-cs"/>
                        </a:rPr>
                        <a:t>）思维具有可逆性、补偿性和灵活性</a:t>
                      </a:r>
                      <a:endParaRPr lang="zh-CN" altLang="en-US" sz="1600" kern="1200" dirty="0">
                        <a:solidFill>
                          <a:schemeClr val="dk1"/>
                        </a:solidFill>
                        <a:effectLst/>
                        <a:latin typeface="+mn-lt"/>
                        <a:ea typeface="+mn-ea"/>
                        <a:cs typeface="+mn-cs"/>
                      </a:endParaRPr>
                    </a:p>
                  </a:txBody>
                  <a:tcPr marL="68580" marR="68580" marT="0" marB="0">
                    <a:solidFill>
                      <a:srgbClr val="E8F1F2"/>
                    </a:solidFill>
                  </a:tcPr>
                </a:tc>
              </a:tr>
            </a:tbl>
          </a:graphicData>
        </a:graphic>
      </p:graphicFrame>
      <p:sp>
        <p:nvSpPr>
          <p:cNvPr id="6" name="文本框 5"/>
          <p:cNvSpPr txBox="1"/>
          <p:nvPr/>
        </p:nvSpPr>
        <p:spPr>
          <a:xfrm>
            <a:off x="3771900" y="1102935"/>
            <a:ext cx="4648200" cy="615553"/>
          </a:xfrm>
          <a:prstGeom prst="rect">
            <a:avLst/>
          </a:prstGeom>
          <a:noFill/>
        </p:spPr>
        <p:txBody>
          <a:bodyPr wrap="square" rtlCol="0">
            <a:spAutoFit/>
          </a:bodyPr>
          <a:lstStyle/>
          <a:p>
            <a:pPr algn="ctr"/>
            <a:r>
              <a:rPr lang="zh-CN" altLang="zh-CN" sz="1600" dirty="0"/>
              <a:t>表</a:t>
            </a:r>
            <a:r>
              <a:rPr lang="en-US" altLang="zh-CN" sz="1600" dirty="0"/>
              <a:t>1-1 </a:t>
            </a:r>
            <a:r>
              <a:rPr lang="zh-CN" altLang="zh-CN" sz="1600" dirty="0"/>
              <a:t>皮亚杰发展阶段论</a:t>
            </a:r>
            <a:endParaRPr lang="zh-CN" altLang="zh-CN" sz="1600" dirty="0"/>
          </a:p>
          <a:p>
            <a:pPr algn="ct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760" y="518160"/>
            <a:ext cx="11582400" cy="584775"/>
          </a:xfrm>
          <a:prstGeom prst="rect">
            <a:avLst/>
          </a:prstGeom>
          <a:noFill/>
        </p:spPr>
        <p:txBody>
          <a:bodyPr wrap="square" rtlCol="0">
            <a:spAutoFit/>
          </a:bodyPr>
          <a:lstStyle/>
          <a:p>
            <a:r>
              <a:rPr lang="zh-CN" altLang="en-US" sz="3200" dirty="0">
                <a:solidFill>
                  <a:schemeClr val="tx1">
                    <a:lumMod val="85000"/>
                    <a:lumOff val="15000"/>
                  </a:schemeClr>
                </a:solidFill>
              </a:rPr>
              <a:t>（一）认知心理学</a:t>
            </a:r>
            <a:endParaRPr lang="zh-CN" altLang="en-US" sz="3200" dirty="0">
              <a:solidFill>
                <a:schemeClr val="tx1">
                  <a:lumMod val="85000"/>
                  <a:lumOff val="15000"/>
                </a:schemeClr>
              </a:solidFill>
            </a:endParaRPr>
          </a:p>
        </p:txBody>
      </p:sp>
      <p:sp>
        <p:nvSpPr>
          <p:cNvPr id="4" name="矩形: 圆角 3"/>
          <p:cNvSpPr/>
          <p:nvPr/>
        </p:nvSpPr>
        <p:spPr>
          <a:xfrm>
            <a:off x="989647" y="1285875"/>
            <a:ext cx="5287328" cy="4267200"/>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89647" y="1305341"/>
            <a:ext cx="5277803" cy="4247317"/>
          </a:xfrm>
          <a:prstGeom prst="rect">
            <a:avLst/>
          </a:prstGeom>
          <a:noFill/>
        </p:spPr>
        <p:txBody>
          <a:bodyPr wrap="square" rtlCol="0">
            <a:spAutoFit/>
          </a:bodyPr>
          <a:lstStyle/>
          <a:p>
            <a:r>
              <a:rPr lang="zh-CN" altLang="zh-CN" b="1" dirty="0"/>
              <a:t>【阅读卡片】</a:t>
            </a:r>
            <a:endParaRPr lang="zh-CN" altLang="zh-CN" dirty="0"/>
          </a:p>
          <a:p>
            <a:pPr algn="ctr"/>
            <a:r>
              <a:rPr lang="zh-CN" altLang="zh-CN" dirty="0">
                <a:solidFill>
                  <a:schemeClr val="bg1"/>
                </a:solidFill>
                <a:latin typeface="楷体" panose="02010609060101010101" pitchFamily="49" charset="-122"/>
                <a:ea typeface="楷体" panose="02010609060101010101" pitchFamily="49" charset="-122"/>
              </a:rPr>
              <a:t>三山实验</a:t>
            </a:r>
            <a:endParaRPr lang="zh-CN" altLang="zh-CN" dirty="0">
              <a:solidFill>
                <a:schemeClr val="bg1"/>
              </a:solidFill>
              <a:latin typeface="楷体" panose="02010609060101010101" pitchFamily="49" charset="-122"/>
              <a:ea typeface="楷体" panose="02010609060101010101" pitchFamily="49" charset="-122"/>
            </a:endParaRPr>
          </a:p>
          <a:p>
            <a:pPr indent="457200"/>
            <a:r>
              <a:rPr lang="zh-CN" altLang="zh-CN" dirty="0">
                <a:solidFill>
                  <a:schemeClr val="bg1"/>
                </a:solidFill>
                <a:latin typeface="楷体" panose="02010609060101010101" pitchFamily="49" charset="-122"/>
                <a:ea typeface="楷体" panose="02010609060101010101" pitchFamily="49" charset="-122"/>
              </a:rPr>
              <a:t>心理学家皮亚杰做过一个著名的实验—— “三山实验”</a:t>
            </a:r>
            <a:r>
              <a:rPr lang="en-US" altLang="zh-CN" dirty="0">
                <a:solidFill>
                  <a:schemeClr val="bg1"/>
                </a:solidFill>
                <a:latin typeface="楷体" panose="02010609060101010101" pitchFamily="49" charset="-122"/>
                <a:ea typeface="楷体" panose="02010609060101010101" pitchFamily="49" charset="-122"/>
              </a:rPr>
              <a:t>:</a:t>
            </a:r>
            <a:r>
              <a:rPr lang="zh-CN" altLang="zh-CN" dirty="0">
                <a:solidFill>
                  <a:schemeClr val="bg1"/>
                </a:solidFill>
                <a:latin typeface="楷体" panose="02010609060101010101" pitchFamily="49" charset="-122"/>
                <a:ea typeface="楷体" panose="02010609060101010101" pitchFamily="49" charset="-122"/>
              </a:rPr>
              <a:t>如图所示，在一个立体沙丘模型上错落摆放了三座山丘，首先让儿童从前后、左右不同方位观察这座模型，然后让儿童看四张从前后、左右四个方位所摄的沙丘的照片，让儿童指出和自己站在不同方位的另外一人</a:t>
            </a:r>
            <a:r>
              <a:rPr lang="en-US" altLang="zh-CN" dirty="0">
                <a:solidFill>
                  <a:schemeClr val="bg1"/>
                </a:solidFill>
                <a:latin typeface="楷体" panose="02010609060101010101" pitchFamily="49" charset="-122"/>
                <a:ea typeface="楷体" panose="02010609060101010101" pitchFamily="49" charset="-122"/>
              </a:rPr>
              <a:t>(</a:t>
            </a:r>
            <a:r>
              <a:rPr lang="zh-CN" altLang="zh-CN" dirty="0">
                <a:solidFill>
                  <a:schemeClr val="bg1"/>
                </a:solidFill>
                <a:latin typeface="楷体" panose="02010609060101010101" pitchFamily="49" charset="-122"/>
                <a:ea typeface="楷体" panose="02010609060101010101" pitchFamily="49" charset="-122"/>
              </a:rPr>
              <a:t>实验者或娃娃</a:t>
            </a:r>
            <a:r>
              <a:rPr lang="en-US" altLang="zh-CN" dirty="0">
                <a:solidFill>
                  <a:schemeClr val="bg1"/>
                </a:solidFill>
                <a:latin typeface="楷体" panose="02010609060101010101" pitchFamily="49" charset="-122"/>
                <a:ea typeface="楷体" panose="02010609060101010101" pitchFamily="49" charset="-122"/>
              </a:rPr>
              <a:t>)</a:t>
            </a:r>
            <a:r>
              <a:rPr lang="zh-CN" altLang="zh-CN" dirty="0">
                <a:solidFill>
                  <a:schemeClr val="bg1"/>
                </a:solidFill>
                <a:latin typeface="楷体" panose="02010609060101010101" pitchFamily="49" charset="-122"/>
                <a:ea typeface="楷体" panose="02010609060101010101" pitchFamily="49" charset="-122"/>
              </a:rPr>
              <a:t>所看到的沙丘情景与哪张照片一样。</a:t>
            </a:r>
            <a:endParaRPr lang="en-US" altLang="zh-CN" dirty="0">
              <a:solidFill>
                <a:schemeClr val="bg1"/>
              </a:solidFill>
              <a:latin typeface="楷体" panose="02010609060101010101" pitchFamily="49" charset="-122"/>
              <a:ea typeface="楷体" panose="02010609060101010101" pitchFamily="49" charset="-122"/>
            </a:endParaRPr>
          </a:p>
          <a:p>
            <a:pPr indent="457200"/>
            <a:r>
              <a:rPr lang="zh-CN" altLang="zh-CN" dirty="0">
                <a:solidFill>
                  <a:schemeClr val="bg1"/>
                </a:solidFill>
                <a:latin typeface="楷体" panose="02010609060101010101" pitchFamily="49" charset="-122"/>
                <a:ea typeface="楷体" panose="02010609060101010101" pitchFamily="49" charset="-122"/>
              </a:rPr>
              <a:t>前运算阶段的儿童无一例外地认为别人在另一个角度看到的沙丘和自己所站的角度看到的沙丘是一样的</a:t>
            </a:r>
            <a:r>
              <a:rPr lang="en-US" altLang="zh-CN" dirty="0">
                <a:solidFill>
                  <a:schemeClr val="bg1"/>
                </a:solidFill>
                <a:latin typeface="楷体" panose="02010609060101010101" pitchFamily="49" charset="-122"/>
                <a:ea typeface="楷体" panose="02010609060101010101" pitchFamily="49" charset="-122"/>
              </a:rPr>
              <a:t>!</a:t>
            </a:r>
            <a:r>
              <a:rPr lang="zh-CN" altLang="zh-CN" dirty="0">
                <a:solidFill>
                  <a:schemeClr val="bg1"/>
                </a:solidFill>
                <a:latin typeface="楷体" panose="02010609060101010101" pitchFamily="49" charset="-122"/>
                <a:ea typeface="楷体" panose="02010609060101010101" pitchFamily="49" charset="-122"/>
              </a:rPr>
              <a:t>这个实验证明了前运算思维缺乏逻辑性的表现之一是不具备观点采择能力一从他人的角 度来看待事物的能力。</a:t>
            </a:r>
            <a:endParaRPr lang="zh-CN" altLang="zh-CN" dirty="0">
              <a:solidFill>
                <a:schemeClr val="bg1"/>
              </a:solidFill>
              <a:latin typeface="楷体" panose="02010609060101010101" pitchFamily="49" charset="-122"/>
              <a:ea typeface="楷体" panose="02010609060101010101" pitchFamily="49" charset="-122"/>
            </a:endParaRPr>
          </a:p>
          <a:p>
            <a:endParaRPr lang="en-US" altLang="zh-CN" dirty="0"/>
          </a:p>
        </p:txBody>
      </p:sp>
      <p:pic>
        <p:nvPicPr>
          <p:cNvPr id="5122"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592919" y="2220912"/>
            <a:ext cx="4609434" cy="241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760" y="518160"/>
            <a:ext cx="11582400" cy="584775"/>
          </a:xfrm>
          <a:prstGeom prst="rect">
            <a:avLst/>
          </a:prstGeom>
          <a:noFill/>
        </p:spPr>
        <p:txBody>
          <a:bodyPr wrap="square" rtlCol="0">
            <a:spAutoFit/>
          </a:bodyPr>
          <a:lstStyle/>
          <a:p>
            <a:r>
              <a:rPr lang="zh-CN" altLang="en-US" sz="3200" dirty="0">
                <a:solidFill>
                  <a:schemeClr val="tx1">
                    <a:lumMod val="85000"/>
                    <a:lumOff val="15000"/>
                  </a:schemeClr>
                </a:solidFill>
              </a:rPr>
              <a:t>（一）认知心理学</a:t>
            </a:r>
            <a:endParaRPr lang="zh-CN" altLang="en-US" sz="3200" dirty="0">
              <a:solidFill>
                <a:schemeClr val="tx1">
                  <a:lumMod val="85000"/>
                  <a:lumOff val="15000"/>
                </a:schemeClr>
              </a:solidFill>
            </a:endParaRPr>
          </a:p>
        </p:txBody>
      </p:sp>
      <p:sp>
        <p:nvSpPr>
          <p:cNvPr id="3" name="文本框 2"/>
          <p:cNvSpPr txBox="1"/>
          <p:nvPr/>
        </p:nvSpPr>
        <p:spPr>
          <a:xfrm>
            <a:off x="758190" y="2027555"/>
            <a:ext cx="4394835" cy="3415030"/>
          </a:xfrm>
          <a:prstGeom prst="rect">
            <a:avLst/>
          </a:prstGeom>
          <a:noFill/>
        </p:spPr>
        <p:txBody>
          <a:bodyPr wrap="square" rtlCol="0">
            <a:spAutoFit/>
          </a:bodyPr>
          <a:lstStyle/>
          <a:p>
            <a:pPr lvl="0" indent="457200"/>
            <a:r>
              <a:rPr lang="zh-CN" altLang="en-US" dirty="0"/>
              <a:t>（</a:t>
            </a:r>
            <a:r>
              <a:rPr lang="en-US" altLang="zh-CN" dirty="0"/>
              <a:t>3</a:t>
            </a:r>
            <a:r>
              <a:rPr lang="zh-CN" altLang="en-US" dirty="0"/>
              <a:t>）</a:t>
            </a:r>
            <a:r>
              <a:rPr lang="zh-CN" altLang="zh-CN" dirty="0"/>
              <a:t>皮亚杰理论与幼儿园课程</a:t>
            </a:r>
            <a:endParaRPr lang="zh-CN" altLang="zh-CN" dirty="0"/>
          </a:p>
          <a:p>
            <a:pPr indent="457200"/>
            <a:r>
              <a:rPr lang="zh-CN" altLang="zh-CN" dirty="0"/>
              <a:t>皮亚杰强调主客体相互作用论，认为儿童必须直接作用于客体，通过自身的同化与顺应建构对外部世界的经验。可见，皮亚杰非常重视儿童经验的获得和主动学习，强调儿童是学习的主体。因此，幼儿园课程构建应为儿童提供可探索的环境，给予儿童时间与空间进行充分的探索，运用多感官认识世界，培养和发展儿童的语言能力、象征能力、分类能力、时间关系、空间关系等。</a:t>
            </a:r>
            <a:endParaRPr lang="en-US" altLang="zh-CN" dirty="0"/>
          </a:p>
          <a:p>
            <a:pPr lvl="0" indent="457200"/>
            <a:endParaRPr lang="zh-CN" altLang="zh-CN" dirty="0"/>
          </a:p>
        </p:txBody>
      </p:sp>
      <p:pic>
        <p:nvPicPr>
          <p:cNvPr id="4" name="图片 3" descr="6746698abe0c424dbe7c716e8564021a_th[1]"/>
          <p:cNvPicPr>
            <a:picLocks noChangeAspect="1"/>
          </p:cNvPicPr>
          <p:nvPr/>
        </p:nvPicPr>
        <p:blipFill>
          <a:blip r:embed="rId1"/>
          <a:stretch>
            <a:fillRect/>
          </a:stretch>
        </p:blipFill>
        <p:spPr>
          <a:xfrm>
            <a:off x="6060440" y="1832610"/>
            <a:ext cx="4549140" cy="3401695"/>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hecked_158820"/>
          <p:cNvSpPr>
            <a:spLocks noChangeAspect="1"/>
          </p:cNvSpPr>
          <p:nvPr/>
        </p:nvSpPr>
        <p:spPr bwMode="auto">
          <a:xfrm>
            <a:off x="6580820" y="3889716"/>
            <a:ext cx="556895" cy="347550"/>
          </a:xfrm>
          <a:custGeom>
            <a:avLst/>
            <a:gdLst>
              <a:gd name="connsiteX0" fmla="*/ 474670 w 607639"/>
              <a:gd name="connsiteY0" fmla="*/ 246434 h 379219"/>
              <a:gd name="connsiteX1" fmla="*/ 474670 w 607639"/>
              <a:gd name="connsiteY1" fmla="*/ 360199 h 379219"/>
              <a:gd name="connsiteX2" fmla="*/ 588592 w 607639"/>
              <a:gd name="connsiteY2" fmla="*/ 360199 h 379219"/>
              <a:gd name="connsiteX3" fmla="*/ 588592 w 607639"/>
              <a:gd name="connsiteY3" fmla="*/ 246434 h 379219"/>
              <a:gd name="connsiteX4" fmla="*/ 246814 w 607639"/>
              <a:gd name="connsiteY4" fmla="*/ 246434 h 379219"/>
              <a:gd name="connsiteX5" fmla="*/ 246814 w 607639"/>
              <a:gd name="connsiteY5" fmla="*/ 360199 h 379219"/>
              <a:gd name="connsiteX6" fmla="*/ 360736 w 607639"/>
              <a:gd name="connsiteY6" fmla="*/ 360199 h 379219"/>
              <a:gd name="connsiteX7" fmla="*/ 360736 w 607639"/>
              <a:gd name="connsiteY7" fmla="*/ 246434 h 379219"/>
              <a:gd name="connsiteX8" fmla="*/ 18958 w 607639"/>
              <a:gd name="connsiteY8" fmla="*/ 246434 h 379219"/>
              <a:gd name="connsiteX9" fmla="*/ 18958 w 607639"/>
              <a:gd name="connsiteY9" fmla="*/ 360199 h 379219"/>
              <a:gd name="connsiteX10" fmla="*/ 132880 w 607639"/>
              <a:gd name="connsiteY10" fmla="*/ 360199 h 379219"/>
              <a:gd name="connsiteX11" fmla="*/ 132880 w 607639"/>
              <a:gd name="connsiteY11" fmla="*/ 246434 h 379219"/>
              <a:gd name="connsiteX12" fmla="*/ 455712 w 607639"/>
              <a:gd name="connsiteY12" fmla="*/ 227503 h 379219"/>
              <a:gd name="connsiteX13" fmla="*/ 607639 w 607639"/>
              <a:gd name="connsiteY13" fmla="*/ 227503 h 379219"/>
              <a:gd name="connsiteX14" fmla="*/ 607639 w 607639"/>
              <a:gd name="connsiteY14" fmla="*/ 379219 h 379219"/>
              <a:gd name="connsiteX15" fmla="*/ 455712 w 607639"/>
              <a:gd name="connsiteY15" fmla="*/ 379219 h 379219"/>
              <a:gd name="connsiteX16" fmla="*/ 227856 w 607639"/>
              <a:gd name="connsiteY16" fmla="*/ 227503 h 379219"/>
              <a:gd name="connsiteX17" fmla="*/ 379783 w 607639"/>
              <a:gd name="connsiteY17" fmla="*/ 227503 h 379219"/>
              <a:gd name="connsiteX18" fmla="*/ 379783 w 607639"/>
              <a:gd name="connsiteY18" fmla="*/ 379219 h 379219"/>
              <a:gd name="connsiteX19" fmla="*/ 227856 w 607639"/>
              <a:gd name="connsiteY19" fmla="*/ 379219 h 379219"/>
              <a:gd name="connsiteX20" fmla="*/ 0 w 607639"/>
              <a:gd name="connsiteY20" fmla="*/ 227503 h 379219"/>
              <a:gd name="connsiteX21" fmla="*/ 151927 w 607639"/>
              <a:gd name="connsiteY21" fmla="*/ 227503 h 379219"/>
              <a:gd name="connsiteX22" fmla="*/ 151927 w 607639"/>
              <a:gd name="connsiteY22" fmla="*/ 379219 h 379219"/>
              <a:gd name="connsiteX23" fmla="*/ 0 w 607639"/>
              <a:gd name="connsiteY23" fmla="*/ 379219 h 379219"/>
              <a:gd name="connsiteX24" fmla="*/ 474670 w 607639"/>
              <a:gd name="connsiteY24" fmla="*/ 18931 h 379219"/>
              <a:gd name="connsiteX25" fmla="*/ 474670 w 607639"/>
              <a:gd name="connsiteY25" fmla="*/ 132696 h 379219"/>
              <a:gd name="connsiteX26" fmla="*/ 588592 w 607639"/>
              <a:gd name="connsiteY26" fmla="*/ 132696 h 379219"/>
              <a:gd name="connsiteX27" fmla="*/ 588592 w 607639"/>
              <a:gd name="connsiteY27" fmla="*/ 18931 h 379219"/>
              <a:gd name="connsiteX28" fmla="*/ 246814 w 607639"/>
              <a:gd name="connsiteY28" fmla="*/ 18931 h 379219"/>
              <a:gd name="connsiteX29" fmla="*/ 246814 w 607639"/>
              <a:gd name="connsiteY29" fmla="*/ 132696 h 379219"/>
              <a:gd name="connsiteX30" fmla="*/ 360736 w 607639"/>
              <a:gd name="connsiteY30" fmla="*/ 132696 h 379219"/>
              <a:gd name="connsiteX31" fmla="*/ 360736 w 607639"/>
              <a:gd name="connsiteY31" fmla="*/ 18931 h 379219"/>
              <a:gd name="connsiteX32" fmla="*/ 18958 w 607639"/>
              <a:gd name="connsiteY32" fmla="*/ 18931 h 379219"/>
              <a:gd name="connsiteX33" fmla="*/ 18958 w 607639"/>
              <a:gd name="connsiteY33" fmla="*/ 132696 h 379219"/>
              <a:gd name="connsiteX34" fmla="*/ 132880 w 607639"/>
              <a:gd name="connsiteY34" fmla="*/ 132696 h 379219"/>
              <a:gd name="connsiteX35" fmla="*/ 132880 w 607639"/>
              <a:gd name="connsiteY35" fmla="*/ 18931 h 379219"/>
              <a:gd name="connsiteX36" fmla="*/ 455712 w 607639"/>
              <a:gd name="connsiteY36" fmla="*/ 0 h 379219"/>
              <a:gd name="connsiteX37" fmla="*/ 607639 w 607639"/>
              <a:gd name="connsiteY37" fmla="*/ 0 h 379219"/>
              <a:gd name="connsiteX38" fmla="*/ 607639 w 607639"/>
              <a:gd name="connsiteY38" fmla="*/ 151716 h 379219"/>
              <a:gd name="connsiteX39" fmla="*/ 455712 w 607639"/>
              <a:gd name="connsiteY39" fmla="*/ 151716 h 379219"/>
              <a:gd name="connsiteX40" fmla="*/ 227856 w 607639"/>
              <a:gd name="connsiteY40" fmla="*/ 0 h 379219"/>
              <a:gd name="connsiteX41" fmla="*/ 379783 w 607639"/>
              <a:gd name="connsiteY41" fmla="*/ 0 h 379219"/>
              <a:gd name="connsiteX42" fmla="*/ 379783 w 607639"/>
              <a:gd name="connsiteY42" fmla="*/ 151716 h 379219"/>
              <a:gd name="connsiteX43" fmla="*/ 227856 w 607639"/>
              <a:gd name="connsiteY43" fmla="*/ 151716 h 379219"/>
              <a:gd name="connsiteX44" fmla="*/ 0 w 607639"/>
              <a:gd name="connsiteY44" fmla="*/ 0 h 379219"/>
              <a:gd name="connsiteX45" fmla="*/ 151927 w 607639"/>
              <a:gd name="connsiteY45" fmla="*/ 0 h 379219"/>
              <a:gd name="connsiteX46" fmla="*/ 151927 w 607639"/>
              <a:gd name="connsiteY46" fmla="*/ 151716 h 379219"/>
              <a:gd name="connsiteX47" fmla="*/ 0 w 607639"/>
              <a:gd name="connsiteY47" fmla="*/ 151716 h 379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379219">
                <a:moveTo>
                  <a:pt x="474670" y="246434"/>
                </a:moveTo>
                <a:lnTo>
                  <a:pt x="474670" y="360199"/>
                </a:lnTo>
                <a:lnTo>
                  <a:pt x="588592" y="360199"/>
                </a:lnTo>
                <a:lnTo>
                  <a:pt x="588592" y="246434"/>
                </a:lnTo>
                <a:close/>
                <a:moveTo>
                  <a:pt x="246814" y="246434"/>
                </a:moveTo>
                <a:lnTo>
                  <a:pt x="246814" y="360199"/>
                </a:lnTo>
                <a:lnTo>
                  <a:pt x="360736" y="360199"/>
                </a:lnTo>
                <a:lnTo>
                  <a:pt x="360736" y="246434"/>
                </a:lnTo>
                <a:close/>
                <a:moveTo>
                  <a:pt x="18958" y="246434"/>
                </a:moveTo>
                <a:lnTo>
                  <a:pt x="18958" y="360199"/>
                </a:lnTo>
                <a:lnTo>
                  <a:pt x="132880" y="360199"/>
                </a:lnTo>
                <a:lnTo>
                  <a:pt x="132880" y="246434"/>
                </a:lnTo>
                <a:close/>
                <a:moveTo>
                  <a:pt x="455712" y="227503"/>
                </a:moveTo>
                <a:lnTo>
                  <a:pt x="607639" y="227503"/>
                </a:lnTo>
                <a:lnTo>
                  <a:pt x="607639" y="379219"/>
                </a:lnTo>
                <a:lnTo>
                  <a:pt x="455712" y="379219"/>
                </a:lnTo>
                <a:close/>
                <a:moveTo>
                  <a:pt x="227856" y="227503"/>
                </a:moveTo>
                <a:lnTo>
                  <a:pt x="379783" y="227503"/>
                </a:lnTo>
                <a:lnTo>
                  <a:pt x="379783" y="379219"/>
                </a:lnTo>
                <a:lnTo>
                  <a:pt x="227856" y="379219"/>
                </a:lnTo>
                <a:close/>
                <a:moveTo>
                  <a:pt x="0" y="227503"/>
                </a:moveTo>
                <a:lnTo>
                  <a:pt x="151927" y="227503"/>
                </a:lnTo>
                <a:lnTo>
                  <a:pt x="151927" y="379219"/>
                </a:lnTo>
                <a:lnTo>
                  <a:pt x="0" y="379219"/>
                </a:lnTo>
                <a:close/>
                <a:moveTo>
                  <a:pt x="474670" y="18931"/>
                </a:moveTo>
                <a:lnTo>
                  <a:pt x="474670" y="132696"/>
                </a:lnTo>
                <a:lnTo>
                  <a:pt x="588592" y="132696"/>
                </a:lnTo>
                <a:lnTo>
                  <a:pt x="588592" y="18931"/>
                </a:lnTo>
                <a:close/>
                <a:moveTo>
                  <a:pt x="246814" y="18931"/>
                </a:moveTo>
                <a:lnTo>
                  <a:pt x="246814" y="132696"/>
                </a:lnTo>
                <a:lnTo>
                  <a:pt x="360736" y="132696"/>
                </a:lnTo>
                <a:lnTo>
                  <a:pt x="360736" y="18931"/>
                </a:lnTo>
                <a:close/>
                <a:moveTo>
                  <a:pt x="18958" y="18931"/>
                </a:moveTo>
                <a:lnTo>
                  <a:pt x="18958" y="132696"/>
                </a:lnTo>
                <a:lnTo>
                  <a:pt x="132880" y="132696"/>
                </a:lnTo>
                <a:lnTo>
                  <a:pt x="132880" y="18931"/>
                </a:lnTo>
                <a:close/>
                <a:moveTo>
                  <a:pt x="455712" y="0"/>
                </a:moveTo>
                <a:lnTo>
                  <a:pt x="607639" y="0"/>
                </a:lnTo>
                <a:lnTo>
                  <a:pt x="607639" y="151716"/>
                </a:lnTo>
                <a:lnTo>
                  <a:pt x="455712" y="151716"/>
                </a:lnTo>
                <a:close/>
                <a:moveTo>
                  <a:pt x="227856" y="0"/>
                </a:moveTo>
                <a:lnTo>
                  <a:pt x="379783" y="0"/>
                </a:lnTo>
                <a:lnTo>
                  <a:pt x="379783" y="151716"/>
                </a:lnTo>
                <a:lnTo>
                  <a:pt x="227856" y="151716"/>
                </a:lnTo>
                <a:close/>
                <a:moveTo>
                  <a:pt x="0" y="0"/>
                </a:moveTo>
                <a:lnTo>
                  <a:pt x="151927" y="0"/>
                </a:lnTo>
                <a:lnTo>
                  <a:pt x="151927" y="151716"/>
                </a:lnTo>
                <a:lnTo>
                  <a:pt x="0" y="151716"/>
                </a:lnTo>
                <a:close/>
              </a:path>
            </a:pathLst>
          </a:custGeom>
          <a:solidFill>
            <a:schemeClr val="bg1"/>
          </a:solidFill>
          <a:ln>
            <a:noFill/>
          </a:ln>
        </p:spPr>
        <p:txBody>
          <a:bodyPr/>
          <a:lstStyle/>
          <a:p>
            <a:endParaRPr lang="zh-CN" altLang="en-US"/>
          </a:p>
        </p:txBody>
      </p:sp>
      <p:sp>
        <p:nvSpPr>
          <p:cNvPr id="2" name="文本框 1"/>
          <p:cNvSpPr txBox="1"/>
          <p:nvPr/>
        </p:nvSpPr>
        <p:spPr>
          <a:xfrm>
            <a:off x="365760" y="518160"/>
            <a:ext cx="11582400" cy="584775"/>
          </a:xfrm>
          <a:prstGeom prst="rect">
            <a:avLst/>
          </a:prstGeom>
          <a:noFill/>
        </p:spPr>
        <p:txBody>
          <a:bodyPr wrap="square" rtlCol="0">
            <a:spAutoFit/>
          </a:bodyPr>
          <a:p>
            <a:r>
              <a:rPr lang="zh-CN" altLang="en-US" sz="3200" dirty="0">
                <a:solidFill>
                  <a:schemeClr val="tx1">
                    <a:lumMod val="85000"/>
                    <a:lumOff val="15000"/>
                  </a:schemeClr>
                </a:solidFill>
              </a:rPr>
              <a:t>（一）认知心理学</a:t>
            </a:r>
            <a:endParaRPr lang="zh-CN" altLang="en-US" sz="3200" dirty="0">
              <a:solidFill>
                <a:schemeClr val="tx1">
                  <a:lumMod val="85000"/>
                  <a:lumOff val="15000"/>
                </a:schemeClr>
              </a:solidFill>
            </a:endParaRPr>
          </a:p>
        </p:txBody>
      </p:sp>
      <p:sp>
        <p:nvSpPr>
          <p:cNvPr id="8197" name="TextBox 10"/>
          <p:cNvSpPr>
            <a:spLocks noChangeArrowheads="1"/>
          </p:cNvSpPr>
          <p:nvPr/>
        </p:nvSpPr>
        <p:spPr bwMode="auto">
          <a:xfrm>
            <a:off x="1403350" y="2369820"/>
            <a:ext cx="4555490"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E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eaLnBrk="0" hangingPunct="0"/>
            <a:r>
              <a:rPr lang="zh-CN" altLang="zh-CN" sz="1800" dirty="0">
                <a:latin typeface="+mn-lt"/>
                <a:cs typeface="+mn-cs"/>
                <a:sym typeface="微软雅黑" panose="020B0503020204020204" charset="-122"/>
              </a:rPr>
              <a:t>2.维果斯基的社会文化发展观</a:t>
            </a:r>
            <a:endParaRPr lang="zh-CN" altLang="zh-CN" sz="1800" dirty="0">
              <a:latin typeface="+mn-lt"/>
              <a:cs typeface="+mn-cs"/>
              <a:sym typeface="微软雅黑" panose="020B0503020204020204" charset="-122"/>
            </a:endParaRPr>
          </a:p>
          <a:p>
            <a:pPr eaLnBrk="0" hangingPunct="0"/>
            <a:r>
              <a:rPr lang="zh-CN" altLang="zh-CN" sz="1800" dirty="0">
                <a:latin typeface="+mn-lt"/>
                <a:cs typeface="+mn-cs"/>
                <a:sym typeface="微软雅黑" panose="020B0503020204020204" charset="-122"/>
              </a:rPr>
              <a:t>（1）文化历史发展理论</a:t>
            </a:r>
            <a:endParaRPr lang="zh-CN" altLang="zh-CN" sz="1800" dirty="0">
              <a:latin typeface="+mn-lt"/>
              <a:cs typeface="+mn-cs"/>
              <a:sym typeface="微软雅黑" panose="020B0503020204020204" charset="-122"/>
            </a:endParaRPr>
          </a:p>
          <a:p>
            <a:pPr eaLnBrk="0" hangingPunct="0"/>
            <a:r>
              <a:rPr lang="zh-CN" altLang="zh-CN" sz="1800" dirty="0">
                <a:latin typeface="+mn-lt"/>
                <a:cs typeface="+mn-cs"/>
                <a:sym typeface="微软雅黑" panose="020B0503020204020204" charset="-122"/>
              </a:rPr>
              <a:t>    维果斯基根据恩格斯关于劳动在人类适</a:t>
            </a:r>
            <a:endParaRPr lang="zh-CN" altLang="zh-CN" sz="1800" dirty="0">
              <a:latin typeface="+mn-lt"/>
              <a:cs typeface="+mn-cs"/>
              <a:sym typeface="微软雅黑" panose="020B0503020204020204" charset="-122"/>
            </a:endParaRPr>
          </a:p>
          <a:p>
            <a:pPr eaLnBrk="0" hangingPunct="0"/>
            <a:r>
              <a:rPr lang="zh-CN" altLang="zh-CN" sz="1800" dirty="0">
                <a:latin typeface="+mn-lt"/>
                <a:cs typeface="+mn-cs"/>
                <a:sym typeface="微软雅黑" panose="020B0503020204020204" charset="-122"/>
              </a:rPr>
              <a:t>应自然和生产过程中借助工具改造自然的作</a:t>
            </a:r>
            <a:endParaRPr lang="zh-CN" altLang="zh-CN" sz="1800" dirty="0">
              <a:latin typeface="+mn-lt"/>
              <a:cs typeface="+mn-cs"/>
              <a:sym typeface="微软雅黑" panose="020B0503020204020204" charset="-122"/>
            </a:endParaRPr>
          </a:p>
          <a:p>
            <a:pPr eaLnBrk="0" hangingPunct="0"/>
            <a:r>
              <a:rPr lang="zh-CN" altLang="zh-CN" sz="1800" dirty="0">
                <a:latin typeface="+mn-lt"/>
                <a:cs typeface="+mn-cs"/>
                <a:sym typeface="微软雅黑" panose="020B0503020204020204" charset="-122"/>
              </a:rPr>
              <a:t>用的思想，认为由于工具的使用引起人的新</a:t>
            </a:r>
            <a:endParaRPr lang="zh-CN" altLang="zh-CN" sz="1800" dirty="0">
              <a:latin typeface="+mn-lt"/>
              <a:cs typeface="+mn-cs"/>
              <a:sym typeface="微软雅黑" panose="020B0503020204020204" charset="-122"/>
            </a:endParaRPr>
          </a:p>
          <a:p>
            <a:pPr eaLnBrk="0" hangingPunct="0"/>
            <a:r>
              <a:rPr lang="zh-CN" altLang="zh-CN" sz="1800" dirty="0">
                <a:latin typeface="+mn-lt"/>
                <a:cs typeface="+mn-cs"/>
                <a:sym typeface="微软雅黑" panose="020B0503020204020204" charset="-122"/>
              </a:rPr>
              <a:t>的适应方式，即物质生产的间接方式，而不</a:t>
            </a:r>
            <a:endParaRPr lang="zh-CN" altLang="zh-CN" sz="1800" dirty="0">
              <a:latin typeface="+mn-lt"/>
              <a:cs typeface="+mn-cs"/>
              <a:sym typeface="微软雅黑" panose="020B0503020204020204" charset="-122"/>
            </a:endParaRPr>
          </a:p>
          <a:p>
            <a:pPr eaLnBrk="0" hangingPunct="0"/>
            <a:r>
              <a:rPr lang="zh-CN" altLang="zh-CN" sz="1800" dirty="0">
                <a:latin typeface="+mn-lt"/>
                <a:cs typeface="+mn-cs"/>
                <a:sym typeface="微软雅黑" panose="020B0503020204020204" charset="-122"/>
              </a:rPr>
              <a:t>像动物一样是以身体的直接方式来适应自然。</a:t>
            </a:r>
            <a:endParaRPr lang="zh-CN" altLang="zh-CN" sz="1800" dirty="0">
              <a:latin typeface="+mn-lt"/>
              <a:cs typeface="+mn-cs"/>
              <a:sym typeface="微软雅黑" panose="020B0503020204020204" charset="-122"/>
            </a:endParaRPr>
          </a:p>
        </p:txBody>
      </p:sp>
      <p:pic>
        <p:nvPicPr>
          <p:cNvPr id="32774"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36485" y="1393825"/>
            <a:ext cx="3521710" cy="407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hecked_158820"/>
          <p:cNvSpPr>
            <a:spLocks noChangeAspect="1"/>
          </p:cNvSpPr>
          <p:nvPr/>
        </p:nvSpPr>
        <p:spPr bwMode="auto">
          <a:xfrm>
            <a:off x="6580820" y="3889716"/>
            <a:ext cx="556895" cy="347550"/>
          </a:xfrm>
          <a:custGeom>
            <a:avLst/>
            <a:gdLst>
              <a:gd name="connsiteX0" fmla="*/ 474670 w 607639"/>
              <a:gd name="connsiteY0" fmla="*/ 246434 h 379219"/>
              <a:gd name="connsiteX1" fmla="*/ 474670 w 607639"/>
              <a:gd name="connsiteY1" fmla="*/ 360199 h 379219"/>
              <a:gd name="connsiteX2" fmla="*/ 588592 w 607639"/>
              <a:gd name="connsiteY2" fmla="*/ 360199 h 379219"/>
              <a:gd name="connsiteX3" fmla="*/ 588592 w 607639"/>
              <a:gd name="connsiteY3" fmla="*/ 246434 h 379219"/>
              <a:gd name="connsiteX4" fmla="*/ 246814 w 607639"/>
              <a:gd name="connsiteY4" fmla="*/ 246434 h 379219"/>
              <a:gd name="connsiteX5" fmla="*/ 246814 w 607639"/>
              <a:gd name="connsiteY5" fmla="*/ 360199 h 379219"/>
              <a:gd name="connsiteX6" fmla="*/ 360736 w 607639"/>
              <a:gd name="connsiteY6" fmla="*/ 360199 h 379219"/>
              <a:gd name="connsiteX7" fmla="*/ 360736 w 607639"/>
              <a:gd name="connsiteY7" fmla="*/ 246434 h 379219"/>
              <a:gd name="connsiteX8" fmla="*/ 18958 w 607639"/>
              <a:gd name="connsiteY8" fmla="*/ 246434 h 379219"/>
              <a:gd name="connsiteX9" fmla="*/ 18958 w 607639"/>
              <a:gd name="connsiteY9" fmla="*/ 360199 h 379219"/>
              <a:gd name="connsiteX10" fmla="*/ 132880 w 607639"/>
              <a:gd name="connsiteY10" fmla="*/ 360199 h 379219"/>
              <a:gd name="connsiteX11" fmla="*/ 132880 w 607639"/>
              <a:gd name="connsiteY11" fmla="*/ 246434 h 379219"/>
              <a:gd name="connsiteX12" fmla="*/ 455712 w 607639"/>
              <a:gd name="connsiteY12" fmla="*/ 227503 h 379219"/>
              <a:gd name="connsiteX13" fmla="*/ 607639 w 607639"/>
              <a:gd name="connsiteY13" fmla="*/ 227503 h 379219"/>
              <a:gd name="connsiteX14" fmla="*/ 607639 w 607639"/>
              <a:gd name="connsiteY14" fmla="*/ 379219 h 379219"/>
              <a:gd name="connsiteX15" fmla="*/ 455712 w 607639"/>
              <a:gd name="connsiteY15" fmla="*/ 379219 h 379219"/>
              <a:gd name="connsiteX16" fmla="*/ 227856 w 607639"/>
              <a:gd name="connsiteY16" fmla="*/ 227503 h 379219"/>
              <a:gd name="connsiteX17" fmla="*/ 379783 w 607639"/>
              <a:gd name="connsiteY17" fmla="*/ 227503 h 379219"/>
              <a:gd name="connsiteX18" fmla="*/ 379783 w 607639"/>
              <a:gd name="connsiteY18" fmla="*/ 379219 h 379219"/>
              <a:gd name="connsiteX19" fmla="*/ 227856 w 607639"/>
              <a:gd name="connsiteY19" fmla="*/ 379219 h 379219"/>
              <a:gd name="connsiteX20" fmla="*/ 0 w 607639"/>
              <a:gd name="connsiteY20" fmla="*/ 227503 h 379219"/>
              <a:gd name="connsiteX21" fmla="*/ 151927 w 607639"/>
              <a:gd name="connsiteY21" fmla="*/ 227503 h 379219"/>
              <a:gd name="connsiteX22" fmla="*/ 151927 w 607639"/>
              <a:gd name="connsiteY22" fmla="*/ 379219 h 379219"/>
              <a:gd name="connsiteX23" fmla="*/ 0 w 607639"/>
              <a:gd name="connsiteY23" fmla="*/ 379219 h 379219"/>
              <a:gd name="connsiteX24" fmla="*/ 474670 w 607639"/>
              <a:gd name="connsiteY24" fmla="*/ 18931 h 379219"/>
              <a:gd name="connsiteX25" fmla="*/ 474670 w 607639"/>
              <a:gd name="connsiteY25" fmla="*/ 132696 h 379219"/>
              <a:gd name="connsiteX26" fmla="*/ 588592 w 607639"/>
              <a:gd name="connsiteY26" fmla="*/ 132696 h 379219"/>
              <a:gd name="connsiteX27" fmla="*/ 588592 w 607639"/>
              <a:gd name="connsiteY27" fmla="*/ 18931 h 379219"/>
              <a:gd name="connsiteX28" fmla="*/ 246814 w 607639"/>
              <a:gd name="connsiteY28" fmla="*/ 18931 h 379219"/>
              <a:gd name="connsiteX29" fmla="*/ 246814 w 607639"/>
              <a:gd name="connsiteY29" fmla="*/ 132696 h 379219"/>
              <a:gd name="connsiteX30" fmla="*/ 360736 w 607639"/>
              <a:gd name="connsiteY30" fmla="*/ 132696 h 379219"/>
              <a:gd name="connsiteX31" fmla="*/ 360736 w 607639"/>
              <a:gd name="connsiteY31" fmla="*/ 18931 h 379219"/>
              <a:gd name="connsiteX32" fmla="*/ 18958 w 607639"/>
              <a:gd name="connsiteY32" fmla="*/ 18931 h 379219"/>
              <a:gd name="connsiteX33" fmla="*/ 18958 w 607639"/>
              <a:gd name="connsiteY33" fmla="*/ 132696 h 379219"/>
              <a:gd name="connsiteX34" fmla="*/ 132880 w 607639"/>
              <a:gd name="connsiteY34" fmla="*/ 132696 h 379219"/>
              <a:gd name="connsiteX35" fmla="*/ 132880 w 607639"/>
              <a:gd name="connsiteY35" fmla="*/ 18931 h 379219"/>
              <a:gd name="connsiteX36" fmla="*/ 455712 w 607639"/>
              <a:gd name="connsiteY36" fmla="*/ 0 h 379219"/>
              <a:gd name="connsiteX37" fmla="*/ 607639 w 607639"/>
              <a:gd name="connsiteY37" fmla="*/ 0 h 379219"/>
              <a:gd name="connsiteX38" fmla="*/ 607639 w 607639"/>
              <a:gd name="connsiteY38" fmla="*/ 151716 h 379219"/>
              <a:gd name="connsiteX39" fmla="*/ 455712 w 607639"/>
              <a:gd name="connsiteY39" fmla="*/ 151716 h 379219"/>
              <a:gd name="connsiteX40" fmla="*/ 227856 w 607639"/>
              <a:gd name="connsiteY40" fmla="*/ 0 h 379219"/>
              <a:gd name="connsiteX41" fmla="*/ 379783 w 607639"/>
              <a:gd name="connsiteY41" fmla="*/ 0 h 379219"/>
              <a:gd name="connsiteX42" fmla="*/ 379783 w 607639"/>
              <a:gd name="connsiteY42" fmla="*/ 151716 h 379219"/>
              <a:gd name="connsiteX43" fmla="*/ 227856 w 607639"/>
              <a:gd name="connsiteY43" fmla="*/ 151716 h 379219"/>
              <a:gd name="connsiteX44" fmla="*/ 0 w 607639"/>
              <a:gd name="connsiteY44" fmla="*/ 0 h 379219"/>
              <a:gd name="connsiteX45" fmla="*/ 151927 w 607639"/>
              <a:gd name="connsiteY45" fmla="*/ 0 h 379219"/>
              <a:gd name="connsiteX46" fmla="*/ 151927 w 607639"/>
              <a:gd name="connsiteY46" fmla="*/ 151716 h 379219"/>
              <a:gd name="connsiteX47" fmla="*/ 0 w 607639"/>
              <a:gd name="connsiteY47" fmla="*/ 151716 h 379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379219">
                <a:moveTo>
                  <a:pt x="474670" y="246434"/>
                </a:moveTo>
                <a:lnTo>
                  <a:pt x="474670" y="360199"/>
                </a:lnTo>
                <a:lnTo>
                  <a:pt x="588592" y="360199"/>
                </a:lnTo>
                <a:lnTo>
                  <a:pt x="588592" y="246434"/>
                </a:lnTo>
                <a:close/>
                <a:moveTo>
                  <a:pt x="246814" y="246434"/>
                </a:moveTo>
                <a:lnTo>
                  <a:pt x="246814" y="360199"/>
                </a:lnTo>
                <a:lnTo>
                  <a:pt x="360736" y="360199"/>
                </a:lnTo>
                <a:lnTo>
                  <a:pt x="360736" y="246434"/>
                </a:lnTo>
                <a:close/>
                <a:moveTo>
                  <a:pt x="18958" y="246434"/>
                </a:moveTo>
                <a:lnTo>
                  <a:pt x="18958" y="360199"/>
                </a:lnTo>
                <a:lnTo>
                  <a:pt x="132880" y="360199"/>
                </a:lnTo>
                <a:lnTo>
                  <a:pt x="132880" y="246434"/>
                </a:lnTo>
                <a:close/>
                <a:moveTo>
                  <a:pt x="455712" y="227503"/>
                </a:moveTo>
                <a:lnTo>
                  <a:pt x="607639" y="227503"/>
                </a:lnTo>
                <a:lnTo>
                  <a:pt x="607639" y="379219"/>
                </a:lnTo>
                <a:lnTo>
                  <a:pt x="455712" y="379219"/>
                </a:lnTo>
                <a:close/>
                <a:moveTo>
                  <a:pt x="227856" y="227503"/>
                </a:moveTo>
                <a:lnTo>
                  <a:pt x="379783" y="227503"/>
                </a:lnTo>
                <a:lnTo>
                  <a:pt x="379783" y="379219"/>
                </a:lnTo>
                <a:lnTo>
                  <a:pt x="227856" y="379219"/>
                </a:lnTo>
                <a:close/>
                <a:moveTo>
                  <a:pt x="0" y="227503"/>
                </a:moveTo>
                <a:lnTo>
                  <a:pt x="151927" y="227503"/>
                </a:lnTo>
                <a:lnTo>
                  <a:pt x="151927" y="379219"/>
                </a:lnTo>
                <a:lnTo>
                  <a:pt x="0" y="379219"/>
                </a:lnTo>
                <a:close/>
                <a:moveTo>
                  <a:pt x="474670" y="18931"/>
                </a:moveTo>
                <a:lnTo>
                  <a:pt x="474670" y="132696"/>
                </a:lnTo>
                <a:lnTo>
                  <a:pt x="588592" y="132696"/>
                </a:lnTo>
                <a:lnTo>
                  <a:pt x="588592" y="18931"/>
                </a:lnTo>
                <a:close/>
                <a:moveTo>
                  <a:pt x="246814" y="18931"/>
                </a:moveTo>
                <a:lnTo>
                  <a:pt x="246814" y="132696"/>
                </a:lnTo>
                <a:lnTo>
                  <a:pt x="360736" y="132696"/>
                </a:lnTo>
                <a:lnTo>
                  <a:pt x="360736" y="18931"/>
                </a:lnTo>
                <a:close/>
                <a:moveTo>
                  <a:pt x="18958" y="18931"/>
                </a:moveTo>
                <a:lnTo>
                  <a:pt x="18958" y="132696"/>
                </a:lnTo>
                <a:lnTo>
                  <a:pt x="132880" y="132696"/>
                </a:lnTo>
                <a:lnTo>
                  <a:pt x="132880" y="18931"/>
                </a:lnTo>
                <a:close/>
                <a:moveTo>
                  <a:pt x="455712" y="0"/>
                </a:moveTo>
                <a:lnTo>
                  <a:pt x="607639" y="0"/>
                </a:lnTo>
                <a:lnTo>
                  <a:pt x="607639" y="151716"/>
                </a:lnTo>
                <a:lnTo>
                  <a:pt x="455712" y="151716"/>
                </a:lnTo>
                <a:close/>
                <a:moveTo>
                  <a:pt x="227856" y="0"/>
                </a:moveTo>
                <a:lnTo>
                  <a:pt x="379783" y="0"/>
                </a:lnTo>
                <a:lnTo>
                  <a:pt x="379783" y="151716"/>
                </a:lnTo>
                <a:lnTo>
                  <a:pt x="227856" y="151716"/>
                </a:lnTo>
                <a:close/>
                <a:moveTo>
                  <a:pt x="0" y="0"/>
                </a:moveTo>
                <a:lnTo>
                  <a:pt x="151927" y="0"/>
                </a:lnTo>
                <a:lnTo>
                  <a:pt x="151927" y="151716"/>
                </a:lnTo>
                <a:lnTo>
                  <a:pt x="0" y="151716"/>
                </a:lnTo>
                <a:close/>
              </a:path>
            </a:pathLst>
          </a:custGeom>
          <a:solidFill>
            <a:schemeClr val="bg1"/>
          </a:solidFill>
          <a:ln>
            <a:noFill/>
          </a:ln>
        </p:spPr>
        <p:txBody>
          <a:bodyPr/>
          <a:lstStyle/>
          <a:p>
            <a:endParaRPr lang="zh-CN" altLang="en-US"/>
          </a:p>
        </p:txBody>
      </p:sp>
      <p:sp>
        <p:nvSpPr>
          <p:cNvPr id="2" name="文本框 1"/>
          <p:cNvSpPr txBox="1"/>
          <p:nvPr/>
        </p:nvSpPr>
        <p:spPr>
          <a:xfrm>
            <a:off x="365760" y="518160"/>
            <a:ext cx="11582400" cy="584775"/>
          </a:xfrm>
          <a:prstGeom prst="rect">
            <a:avLst/>
          </a:prstGeom>
          <a:noFill/>
        </p:spPr>
        <p:txBody>
          <a:bodyPr wrap="square" rtlCol="0">
            <a:spAutoFit/>
          </a:bodyPr>
          <a:p>
            <a:r>
              <a:rPr lang="zh-CN" altLang="en-US" sz="3200" dirty="0">
                <a:solidFill>
                  <a:schemeClr val="tx1">
                    <a:lumMod val="85000"/>
                    <a:lumOff val="15000"/>
                  </a:schemeClr>
                </a:solidFill>
              </a:rPr>
              <a:t>（一）认知心理学</a:t>
            </a:r>
            <a:endParaRPr lang="zh-CN" altLang="en-US" sz="3200" dirty="0">
              <a:solidFill>
                <a:schemeClr val="tx1">
                  <a:lumMod val="85000"/>
                  <a:lumOff val="15000"/>
                </a:schemeClr>
              </a:solidFill>
            </a:endParaRPr>
          </a:p>
        </p:txBody>
      </p:sp>
      <p:sp>
        <p:nvSpPr>
          <p:cNvPr id="8197" name="TextBox 10"/>
          <p:cNvSpPr>
            <a:spLocks noChangeArrowheads="1"/>
          </p:cNvSpPr>
          <p:nvPr/>
        </p:nvSpPr>
        <p:spPr bwMode="auto">
          <a:xfrm>
            <a:off x="7355840" y="2413635"/>
            <a:ext cx="3974465"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E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eaLnBrk="0" hangingPunct="0"/>
            <a:r>
              <a:rPr lang="zh-CN" altLang="zh-CN" sz="1800" dirty="0">
                <a:latin typeface="+mn-lt"/>
                <a:cs typeface="+mn-cs"/>
                <a:sym typeface="微软雅黑" panose="020B0503020204020204" charset="-122"/>
              </a:rPr>
              <a:t>2.维果斯基的社会文化发展观</a:t>
            </a:r>
            <a:endParaRPr lang="zh-CN" altLang="zh-CN" sz="1800" dirty="0">
              <a:latin typeface="+mn-lt"/>
              <a:cs typeface="+mn-cs"/>
              <a:sym typeface="微软雅黑" panose="020B0503020204020204" charset="-122"/>
            </a:endParaRPr>
          </a:p>
          <a:p>
            <a:pPr eaLnBrk="0" hangingPunct="0"/>
            <a:r>
              <a:rPr lang="zh-CN" altLang="zh-CN" sz="1800" dirty="0">
                <a:latin typeface="+mn-lt"/>
                <a:cs typeface="+mn-cs"/>
                <a:sym typeface="微软雅黑" panose="020B0503020204020204" charset="-122"/>
              </a:rPr>
              <a:t>（2）心理发展观</a:t>
            </a:r>
            <a:endParaRPr lang="zh-CN" altLang="zh-CN" sz="1800" dirty="0">
              <a:latin typeface="+mn-lt"/>
              <a:cs typeface="+mn-cs"/>
              <a:sym typeface="微软雅黑" panose="020B0503020204020204" charset="-122"/>
            </a:endParaRPr>
          </a:p>
          <a:p>
            <a:pPr eaLnBrk="0" hangingPunct="0"/>
            <a:r>
              <a:rPr lang="zh-CN" altLang="zh-CN" sz="1800" dirty="0">
                <a:latin typeface="+mn-lt"/>
                <a:cs typeface="+mn-cs"/>
                <a:sym typeface="微软雅黑" panose="020B0503020204020204" charset="-122"/>
              </a:rPr>
              <a:t>    维果斯基指出，由于人的心理是在人掌握间接的社会文化经验中产生和发展起来的，因而在儿童心理发展上，作为传递社会文化经验的教育就起着主导作用。</a:t>
            </a:r>
            <a:endParaRPr lang="zh-CN" altLang="zh-CN" sz="1800" dirty="0">
              <a:latin typeface="+mn-lt"/>
              <a:cs typeface="+mn-cs"/>
              <a:sym typeface="微软雅黑" panose="020B0503020204020204" charset="-122"/>
            </a:endParaRPr>
          </a:p>
        </p:txBody>
      </p:sp>
      <p:pic>
        <p:nvPicPr>
          <p:cNvPr id="3" name="图片 2" descr="9583477_001240018001_2[1]"/>
          <p:cNvPicPr>
            <a:picLocks noChangeAspect="1"/>
          </p:cNvPicPr>
          <p:nvPr/>
        </p:nvPicPr>
        <p:blipFill>
          <a:blip r:embed="rId1"/>
          <a:srcRect b="4593"/>
          <a:stretch>
            <a:fillRect/>
          </a:stretch>
        </p:blipFill>
        <p:spPr>
          <a:xfrm>
            <a:off x="601345" y="1480185"/>
            <a:ext cx="5979160" cy="41281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760" y="518160"/>
            <a:ext cx="11582400" cy="584775"/>
          </a:xfrm>
          <a:prstGeom prst="rect">
            <a:avLst/>
          </a:prstGeom>
          <a:noFill/>
        </p:spPr>
        <p:txBody>
          <a:bodyPr wrap="square" rtlCol="0">
            <a:spAutoFit/>
          </a:bodyPr>
          <a:lstStyle/>
          <a:p>
            <a:r>
              <a:rPr lang="zh-CN" altLang="en-US" sz="3200" dirty="0">
                <a:solidFill>
                  <a:schemeClr val="tx1">
                    <a:lumMod val="85000"/>
                    <a:lumOff val="15000"/>
                  </a:schemeClr>
                </a:solidFill>
              </a:rPr>
              <a:t>（一）认知心理学</a:t>
            </a:r>
            <a:endParaRPr lang="zh-CN" altLang="en-US" sz="3200" dirty="0">
              <a:solidFill>
                <a:schemeClr val="tx1">
                  <a:lumMod val="85000"/>
                  <a:lumOff val="15000"/>
                </a:schemeClr>
              </a:solidFill>
            </a:endParaRPr>
          </a:p>
        </p:txBody>
      </p:sp>
      <p:sp>
        <p:nvSpPr>
          <p:cNvPr id="3" name="文本框 2"/>
          <p:cNvSpPr txBox="1"/>
          <p:nvPr/>
        </p:nvSpPr>
        <p:spPr>
          <a:xfrm>
            <a:off x="665797" y="1244590"/>
            <a:ext cx="10982325" cy="1477328"/>
          </a:xfrm>
          <a:prstGeom prst="rect">
            <a:avLst/>
          </a:prstGeom>
          <a:noFill/>
        </p:spPr>
        <p:txBody>
          <a:bodyPr wrap="square" rtlCol="0">
            <a:spAutoFit/>
          </a:bodyPr>
          <a:lstStyle/>
          <a:p>
            <a:pPr lvl="0" indent="457200"/>
            <a:r>
              <a:rPr lang="en-US" altLang="zh-CN" dirty="0"/>
              <a:t>(3)</a:t>
            </a:r>
            <a:r>
              <a:rPr lang="zh-CN" altLang="zh-CN" dirty="0"/>
              <a:t>维果斯基的“最近发展区”</a:t>
            </a:r>
            <a:endParaRPr lang="zh-CN" altLang="zh-CN" dirty="0"/>
          </a:p>
          <a:p>
            <a:pPr indent="457200"/>
            <a:r>
              <a:rPr lang="zh-CN" altLang="zh-CN" dirty="0"/>
              <a:t>维果斯基认为心理发展是指：心理是在环境与教育的影响下，在低级心理机能的基础上，逐渐向高级心理机能的转化过程。而心理发展的原因在于环境、文化的内化作用。因此，维果斯基同皮亚杰的观点有很大的不同，维果斯基更关注儿童所处的社会文化历史环境，并且强调心理机能的改变过程是一个不断内化的过程，即将社会文化的外部活动形式转化为内在的心理结构。</a:t>
            </a:r>
            <a:endParaRPr lang="zh-CN" altLang="zh-CN" dirty="0"/>
          </a:p>
        </p:txBody>
      </p:sp>
      <p:sp>
        <p:nvSpPr>
          <p:cNvPr id="5" name="矩形: 圆角 4"/>
          <p:cNvSpPr/>
          <p:nvPr/>
        </p:nvSpPr>
        <p:spPr>
          <a:xfrm>
            <a:off x="665797" y="3162300"/>
            <a:ext cx="10811828" cy="2451110"/>
          </a:xfrm>
          <a:prstGeom prst="round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47700" y="3162300"/>
            <a:ext cx="10982325" cy="2584450"/>
          </a:xfrm>
          <a:prstGeom prst="rect">
            <a:avLst/>
          </a:prstGeom>
          <a:noFill/>
        </p:spPr>
        <p:txBody>
          <a:bodyPr wrap="square" rtlCol="0">
            <a:spAutoFit/>
          </a:bodyPr>
          <a:lstStyle/>
          <a:p>
            <a:r>
              <a:rPr lang="zh-CN" altLang="zh-CN" b="1" dirty="0"/>
              <a:t>【案例</a:t>
            </a:r>
            <a:r>
              <a:rPr lang="en-US" altLang="zh-CN" b="1" dirty="0"/>
              <a:t>1-3</a:t>
            </a:r>
            <a:r>
              <a:rPr lang="zh-CN" altLang="zh-CN" b="1" dirty="0"/>
              <a:t>】</a:t>
            </a:r>
            <a:r>
              <a:rPr lang="en-US" altLang="zh-CN" b="1" dirty="0"/>
              <a:t>  </a:t>
            </a:r>
            <a:r>
              <a:rPr lang="en-US" altLang="zh-CN" dirty="0"/>
              <a:t>                       </a:t>
            </a:r>
            <a:endParaRPr lang="zh-CN" altLang="zh-CN" dirty="0"/>
          </a:p>
          <a:p>
            <a:pPr algn="ctr"/>
            <a:r>
              <a:rPr lang="zh-CN" altLang="zh-CN" dirty="0">
                <a:solidFill>
                  <a:schemeClr val="bg1"/>
                </a:solidFill>
                <a:latin typeface="楷体" panose="02010609060101010101" pitchFamily="49" charset="-122"/>
                <a:ea typeface="楷体" panose="02010609060101010101" pitchFamily="49" charset="-122"/>
              </a:rPr>
              <a:t>支架式教学</a:t>
            </a:r>
            <a:endParaRPr lang="zh-CN" altLang="zh-CN" dirty="0">
              <a:solidFill>
                <a:schemeClr val="bg1"/>
              </a:solidFill>
              <a:latin typeface="楷体" panose="02010609060101010101" pitchFamily="49" charset="-122"/>
              <a:ea typeface="楷体" panose="02010609060101010101" pitchFamily="49" charset="-122"/>
            </a:endParaRPr>
          </a:p>
          <a:p>
            <a:pPr indent="457200"/>
            <a:r>
              <a:rPr lang="zh-CN" altLang="zh-CN" dirty="0">
                <a:solidFill>
                  <a:schemeClr val="bg1"/>
                </a:solidFill>
                <a:latin typeface="楷体" panose="02010609060101010101" pitchFamily="49" charset="-122"/>
                <a:ea typeface="楷体" panose="02010609060101010101" pitchFamily="49" charset="-122"/>
              </a:rPr>
              <a:t>请看一位教师对幼儿建筑游戏“搭高速公路”的指导：几个男孩在搭建高速公路。我开着车停下来问：“我的车在哪里交费？”“对不起，还没建好呢，请过一会儿再来</a:t>
            </a:r>
            <a:r>
              <a:rPr lang="en-US" altLang="zh-CN" dirty="0">
                <a:solidFill>
                  <a:schemeClr val="bg1"/>
                </a:solidFill>
                <a:latin typeface="楷体" panose="02010609060101010101" pitchFamily="49" charset="-122"/>
                <a:ea typeface="楷体" panose="02010609060101010101" pitchFamily="49" charset="-122"/>
              </a:rPr>
              <a:t>!</a:t>
            </a:r>
            <a:r>
              <a:rPr lang="zh-CN" altLang="zh-CN" dirty="0">
                <a:solidFill>
                  <a:schemeClr val="bg1"/>
                </a:solidFill>
                <a:latin typeface="楷体" panose="02010609060101010101" pitchFamily="49" charset="-122"/>
                <a:ea typeface="楷体" panose="02010609060101010101" pitchFamily="49" charset="-122"/>
              </a:rPr>
              <a:t>”……我注意到他们只建了两条同向通行的车道，于是又问：“回来时我从哪里走？”孩子们一看不对劲儿，“哎呀</a:t>
            </a:r>
            <a:r>
              <a:rPr lang="en-US" altLang="zh-CN" dirty="0">
                <a:solidFill>
                  <a:schemeClr val="bg1"/>
                </a:solidFill>
                <a:latin typeface="楷体" panose="02010609060101010101" pitchFamily="49" charset="-122"/>
                <a:ea typeface="楷体" panose="02010609060101010101" pitchFamily="49" charset="-122"/>
              </a:rPr>
              <a:t>!</a:t>
            </a:r>
            <a:r>
              <a:rPr lang="zh-CN" altLang="zh-CN" dirty="0">
                <a:solidFill>
                  <a:schemeClr val="bg1"/>
                </a:solidFill>
                <a:latin typeface="楷体" panose="02010609060101010101" pitchFamily="49" charset="-122"/>
                <a:ea typeface="楷体" panose="02010609060101010101" pitchFamily="49" charset="-122"/>
              </a:rPr>
              <a:t>对面来的车要是也从这儿过，不是要撞上了吗</a:t>
            </a:r>
            <a:r>
              <a:rPr lang="en-US" altLang="zh-CN" dirty="0">
                <a:solidFill>
                  <a:schemeClr val="bg1"/>
                </a:solidFill>
                <a:latin typeface="楷体" panose="02010609060101010101" pitchFamily="49" charset="-122"/>
                <a:ea typeface="楷体" panose="02010609060101010101" pitchFamily="49" charset="-122"/>
              </a:rPr>
              <a:t>!</a:t>
            </a:r>
            <a:r>
              <a:rPr lang="zh-CN" altLang="zh-CN" dirty="0">
                <a:solidFill>
                  <a:schemeClr val="bg1"/>
                </a:solidFill>
                <a:latin typeface="楷体" panose="02010609060101010101" pitchFamily="49" charset="-122"/>
                <a:ea typeface="楷体" panose="02010609060101010101" pitchFamily="49" charset="-122"/>
              </a:rPr>
              <a:t>赶快在旁边建条反向的车道吧</a:t>
            </a:r>
            <a:r>
              <a:rPr lang="en-US" altLang="zh-CN" dirty="0">
                <a:solidFill>
                  <a:schemeClr val="bg1"/>
                </a:solidFill>
                <a:latin typeface="楷体" panose="02010609060101010101" pitchFamily="49" charset="-122"/>
                <a:ea typeface="楷体" panose="02010609060101010101" pitchFamily="49" charset="-122"/>
              </a:rPr>
              <a:t>!</a:t>
            </a:r>
            <a:r>
              <a:rPr lang="zh-CN" altLang="zh-CN" dirty="0">
                <a:solidFill>
                  <a:schemeClr val="bg1"/>
                </a:solidFill>
                <a:latin typeface="楷体" panose="02010609060101010101" pitchFamily="49" charset="-122"/>
                <a:ea typeface="楷体" panose="02010609060101010101" pitchFamily="49" charset="-122"/>
              </a:rPr>
              <a:t>”可是，建筑区已经没有地方了。孩子们你看我，我看你，不知如何是好。我在旁边出主意：“有没有什么资料可以查一查啊</a:t>
            </a:r>
            <a:r>
              <a:rPr lang="en-US" altLang="zh-CN" dirty="0">
                <a:solidFill>
                  <a:schemeClr val="bg1"/>
                </a:solidFill>
                <a:latin typeface="楷体" panose="02010609060101010101" pitchFamily="49" charset="-122"/>
                <a:ea typeface="楷体" panose="02010609060101010101" pitchFamily="49" charset="-122"/>
              </a:rPr>
              <a:t>!</a:t>
            </a:r>
            <a:r>
              <a:rPr lang="zh-CN" altLang="zh-CN" dirty="0">
                <a:solidFill>
                  <a:schemeClr val="bg1"/>
                </a:solidFill>
                <a:latin typeface="楷体" panose="02010609060101010101" pitchFamily="49" charset="-122"/>
                <a:ea typeface="楷体" panose="02010609060101010101" pitchFamily="49" charset="-122"/>
              </a:rPr>
              <a:t>”一句话提醒了他们。一位小朋友从一幅公路图片上受到启发：“我们可以像建立交桥似的，搭一个立体双层公路收费站！”</a:t>
            </a:r>
            <a:endParaRPr lang="zh-CN" altLang="zh-CN" dirty="0">
              <a:solidFill>
                <a:schemeClr val="bg1"/>
              </a:solidFill>
              <a:latin typeface="楷体" panose="02010609060101010101" pitchFamily="49" charset="-122"/>
              <a:ea typeface="楷体" panose="02010609060101010101" pitchFamily="49" charset="-122"/>
            </a:endParaRPr>
          </a:p>
          <a:p>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760" y="518160"/>
            <a:ext cx="11582400" cy="584775"/>
          </a:xfrm>
          <a:prstGeom prst="rect">
            <a:avLst/>
          </a:prstGeom>
          <a:noFill/>
        </p:spPr>
        <p:txBody>
          <a:bodyPr wrap="square" rtlCol="0">
            <a:spAutoFit/>
          </a:bodyPr>
          <a:lstStyle/>
          <a:p>
            <a:r>
              <a:rPr lang="zh-CN" altLang="en-US" sz="3200" dirty="0">
                <a:solidFill>
                  <a:schemeClr val="tx1">
                    <a:lumMod val="85000"/>
                    <a:lumOff val="15000"/>
                  </a:schemeClr>
                </a:solidFill>
              </a:rPr>
              <a:t>（一）认知心理学</a:t>
            </a:r>
            <a:endParaRPr lang="zh-CN" altLang="en-US" sz="3200" dirty="0">
              <a:solidFill>
                <a:schemeClr val="tx1">
                  <a:lumMod val="85000"/>
                  <a:lumOff val="15000"/>
                </a:schemeClr>
              </a:solidFill>
            </a:endParaRPr>
          </a:p>
        </p:txBody>
      </p:sp>
      <p:sp>
        <p:nvSpPr>
          <p:cNvPr id="3" name="文本框 2"/>
          <p:cNvSpPr txBox="1"/>
          <p:nvPr/>
        </p:nvSpPr>
        <p:spPr>
          <a:xfrm>
            <a:off x="838200" y="1352550"/>
            <a:ext cx="4438650" cy="5078313"/>
          </a:xfrm>
          <a:prstGeom prst="rect">
            <a:avLst/>
          </a:prstGeom>
          <a:noFill/>
        </p:spPr>
        <p:txBody>
          <a:bodyPr wrap="square" rtlCol="0">
            <a:spAutoFit/>
          </a:bodyPr>
          <a:lstStyle/>
          <a:p>
            <a:pPr indent="457200"/>
            <a:r>
              <a:rPr lang="zh-CN" altLang="zh-CN" dirty="0"/>
              <a:t>维果茨基在教学与发展的关系上的论著中影响最大的就是其“最近发展区”思想。最近发展区是指，在有指导的情境下，儿童借助成人的帮助所达到的解决问题的水平与独立活动中所达到的水平之间的差异</a:t>
            </a:r>
            <a:r>
              <a:rPr lang="en-US" altLang="zh-CN" dirty="0"/>
              <a:t>(</a:t>
            </a:r>
            <a:r>
              <a:rPr lang="zh-CN" altLang="zh-CN" dirty="0"/>
              <a:t>见图</a:t>
            </a:r>
            <a:r>
              <a:rPr lang="en-US" altLang="zh-CN" dirty="0"/>
              <a:t>1-7)</a:t>
            </a:r>
            <a:r>
              <a:rPr lang="zh-CN" altLang="zh-CN" dirty="0"/>
              <a:t>。而是教育创造出这种“最近发展区”。他提出了这样的假设，即交往和它的最有计划性、系统性的形式，即教学，造就了发展，创造着新的心理形成雾，发展着心里生活的高级过程，因此，教学时发展的决定性动力。能够体现教学与发展内部关系的“最近发展区”概念在维果斯基的理论中占有特别的地位，因为它强调了教学在发展中的主导性、决定性作用，揭示了教学的本质不在于训练或强化业已形成的内部心理机能，而在于激发、形成目前还不存在的心理机能。维果斯基认为，只有指向最近发展区的教学才是好的教学。</a:t>
            </a:r>
            <a:endParaRPr lang="zh-CN" altLang="zh-CN" dirty="0"/>
          </a:p>
        </p:txBody>
      </p:sp>
      <p:pic>
        <p:nvPicPr>
          <p:cNvPr id="614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156960" y="1270000"/>
            <a:ext cx="4860925"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6410325" y="5181600"/>
            <a:ext cx="4438650" cy="615553"/>
          </a:xfrm>
          <a:prstGeom prst="rect">
            <a:avLst/>
          </a:prstGeom>
          <a:noFill/>
        </p:spPr>
        <p:txBody>
          <a:bodyPr wrap="square" rtlCol="0">
            <a:spAutoFit/>
          </a:bodyPr>
          <a:lstStyle/>
          <a:p>
            <a:pPr algn="ctr"/>
            <a:r>
              <a:rPr lang="zh-CN" altLang="zh-CN" sz="1600" dirty="0"/>
              <a:t>图</a:t>
            </a:r>
            <a:r>
              <a:rPr lang="en-US" altLang="zh-CN" sz="1600" dirty="0"/>
              <a:t>1-7 </a:t>
            </a:r>
            <a:r>
              <a:rPr lang="zh-CN" altLang="zh-CN" sz="1600" dirty="0"/>
              <a:t>最近发展区</a:t>
            </a:r>
            <a:endParaRPr lang="zh-CN" altLang="zh-CN" sz="1600" dirty="0"/>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46767" y="1403309"/>
            <a:ext cx="5335001" cy="4051382"/>
            <a:chOff x="5660902" y="1403309"/>
            <a:chExt cx="5335001" cy="4051382"/>
          </a:xfrm>
        </p:grpSpPr>
        <p:sp>
          <p:nvSpPr>
            <p:cNvPr id="91" name="矩形: 圆角 90"/>
            <p:cNvSpPr/>
            <p:nvPr/>
          </p:nvSpPr>
          <p:spPr>
            <a:xfrm>
              <a:off x="5660902" y="1403309"/>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25"/>
            <p:cNvSpPr txBox="1"/>
            <p:nvPr/>
          </p:nvSpPr>
          <p:spPr>
            <a:xfrm flipH="1">
              <a:off x="7399327" y="1560273"/>
              <a:ext cx="3102290" cy="307777"/>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rPr>
                <a:t>课程概述</a:t>
              </a:r>
              <a:endPar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93" name="TextBox 25"/>
            <p:cNvSpPr txBox="1"/>
            <p:nvPr/>
          </p:nvSpPr>
          <p:spPr>
            <a:xfrm flipH="1">
              <a:off x="5799916" y="1498718"/>
              <a:ext cx="1357701" cy="430887"/>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rPr>
                <a:t>PART 1.</a:t>
              </a:r>
              <a:endParaRPr kumimoji="0" lang="zh-CN"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88" name="矩形: 圆角 87"/>
            <p:cNvSpPr/>
            <p:nvPr/>
          </p:nvSpPr>
          <p:spPr>
            <a:xfrm>
              <a:off x="5660902" y="2546535"/>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TextBox 25"/>
            <p:cNvSpPr txBox="1"/>
            <p:nvPr/>
          </p:nvSpPr>
          <p:spPr>
            <a:xfrm flipH="1">
              <a:off x="7399327" y="2703499"/>
              <a:ext cx="3102290" cy="307777"/>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rPr>
                <a:t>幼儿园课程性质及其特点</a:t>
              </a:r>
              <a:endPar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90" name="TextBox 25"/>
            <p:cNvSpPr txBox="1"/>
            <p:nvPr/>
          </p:nvSpPr>
          <p:spPr>
            <a:xfrm flipH="1">
              <a:off x="5799916" y="2641944"/>
              <a:ext cx="1357701" cy="430887"/>
            </a:xfrm>
            <a:prstGeom prst="rect">
              <a:avLst/>
            </a:prstGeom>
            <a:noFill/>
          </p:spPr>
          <p:txBody>
            <a:bodyPr wrap="square" lIns="0" tIns="0" rIns="0" bIns="0" rtlCol="0">
              <a:spAutoFit/>
              <a:scene3d>
                <a:camera prst="orthographicFront"/>
                <a:lightRig rig="threePt" dir="t"/>
              </a:scene3d>
            </a:bodyPr>
            <a:lstStyle/>
            <a:p>
              <a:pPr lvl="0" algn="ctr" fontAlgn="base">
                <a:defRPr/>
              </a:pPr>
              <a:r>
                <a:rPr lang="en-US" altLang="zh-CN" sz="2800"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PART 2</a:t>
              </a:r>
              <a:r>
                <a:rPr kumimoji="0" lang="en-US"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rPr>
                <a:t>.</a:t>
              </a:r>
              <a:endParaRPr kumimoji="0" lang="zh-CN"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85" name="矩形: 圆角 84"/>
            <p:cNvSpPr/>
            <p:nvPr/>
          </p:nvSpPr>
          <p:spPr>
            <a:xfrm>
              <a:off x="5660902" y="3689761"/>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TextBox 25"/>
            <p:cNvSpPr txBox="1"/>
            <p:nvPr/>
          </p:nvSpPr>
          <p:spPr>
            <a:xfrm flipH="1">
              <a:off x="7399326" y="3846725"/>
              <a:ext cx="3596577" cy="307777"/>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zh-CN" altLang="en-US" sz="20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幼儿园课程的要素及存在的问题</a:t>
              </a:r>
              <a:endPar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87" name="TextBox 25"/>
            <p:cNvSpPr txBox="1"/>
            <p:nvPr/>
          </p:nvSpPr>
          <p:spPr>
            <a:xfrm flipH="1">
              <a:off x="5799916" y="3785170"/>
              <a:ext cx="1357701" cy="430887"/>
            </a:xfrm>
            <a:prstGeom prst="rect">
              <a:avLst/>
            </a:prstGeom>
            <a:noFill/>
          </p:spPr>
          <p:txBody>
            <a:bodyPr wrap="square" lIns="0" tIns="0" rIns="0" bIns="0" rtlCol="0">
              <a:spAutoFit/>
              <a:scene3d>
                <a:camera prst="orthographicFront"/>
                <a:lightRig rig="threePt" dir="t"/>
              </a:scene3d>
            </a:bodyPr>
            <a:lstStyle/>
            <a:p>
              <a:pPr lvl="0" algn="ctr" fontAlgn="base">
                <a:defRPr/>
              </a:pPr>
              <a:r>
                <a:rPr lang="en-US" altLang="zh-CN" sz="2800"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PART 3</a:t>
              </a:r>
              <a:r>
                <a:rPr kumimoji="0" lang="en-US"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rPr>
                <a:t>.</a:t>
              </a:r>
              <a:endParaRPr kumimoji="0" lang="zh-CN"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82" name="矩形: 圆角 81"/>
            <p:cNvSpPr/>
            <p:nvPr/>
          </p:nvSpPr>
          <p:spPr>
            <a:xfrm>
              <a:off x="5660902" y="4832986"/>
              <a:ext cx="1464670" cy="62170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TextBox 25"/>
            <p:cNvSpPr txBox="1"/>
            <p:nvPr/>
          </p:nvSpPr>
          <p:spPr>
            <a:xfrm flipH="1">
              <a:off x="7399327" y="4989950"/>
              <a:ext cx="3102290" cy="307777"/>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rPr>
                <a:t>幼儿园课程的理论基础</a:t>
              </a:r>
              <a:endParaRPr kumimoji="0" lang="zh-CN" altLang="zh-CN" sz="20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84" name="TextBox 25"/>
            <p:cNvSpPr txBox="1"/>
            <p:nvPr/>
          </p:nvSpPr>
          <p:spPr>
            <a:xfrm flipH="1">
              <a:off x="5799916" y="4928395"/>
              <a:ext cx="1357701" cy="430887"/>
            </a:xfrm>
            <a:prstGeom prst="rect">
              <a:avLst/>
            </a:prstGeom>
            <a:noFill/>
          </p:spPr>
          <p:txBody>
            <a:bodyPr wrap="square" lIns="0" tIns="0" rIns="0" bIns="0" rtlCol="0">
              <a:spAutoFit/>
              <a:scene3d>
                <a:camera prst="orthographicFront"/>
                <a:lightRig rig="threePt" dir="t"/>
              </a:scene3d>
            </a:bodyPr>
            <a:lstStyle/>
            <a:p>
              <a:pPr lvl="0" algn="ctr" fontAlgn="base">
                <a:defRPr/>
              </a:pPr>
              <a:r>
                <a:rPr lang="en-US" altLang="zh-CN" sz="2800"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PART 4</a:t>
              </a:r>
              <a:r>
                <a:rPr kumimoji="0" lang="en-US"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rPr>
                <a:t>.</a:t>
              </a:r>
              <a:endParaRPr kumimoji="0" lang="zh-CN" altLang="zh-CN" sz="2800" b="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cxnSp>
        <p:nvCxnSpPr>
          <p:cNvPr id="94" name="直接连接符 93"/>
          <p:cNvCxnSpPr/>
          <p:nvPr/>
        </p:nvCxnSpPr>
        <p:spPr>
          <a:xfrm>
            <a:off x="7074712" y="1396103"/>
            <a:ext cx="0" cy="4065795"/>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7776193" y="3073164"/>
            <a:ext cx="2937078" cy="711672"/>
            <a:chOff x="1690383" y="3121224"/>
            <a:chExt cx="2937078" cy="711672"/>
          </a:xfrm>
        </p:grpSpPr>
        <p:sp>
          <p:nvSpPr>
            <p:cNvPr id="81" name="文本框 80"/>
            <p:cNvSpPr txBox="1"/>
            <p:nvPr/>
          </p:nvSpPr>
          <p:spPr>
            <a:xfrm>
              <a:off x="1690383" y="3121224"/>
              <a:ext cx="2937078"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cs typeface="+mn-cs"/>
                </a:rPr>
                <a:t>CONTENTS</a:t>
              </a:r>
              <a:endParaRPr kumimoji="0" lang="zh-CN" altLang="en-US" sz="400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cs typeface="+mn-cs"/>
              </a:endParaRPr>
            </a:p>
          </p:txBody>
        </p:sp>
        <p:grpSp>
          <p:nvGrpSpPr>
            <p:cNvPr id="95" name="组合 94"/>
            <p:cNvGrpSpPr/>
            <p:nvPr/>
          </p:nvGrpSpPr>
          <p:grpSpPr>
            <a:xfrm>
              <a:off x="2836703" y="3772452"/>
              <a:ext cx="644439" cy="60444"/>
              <a:chOff x="5488178" y="3579021"/>
              <a:chExt cx="1245351" cy="116805"/>
            </a:xfrm>
            <a:solidFill>
              <a:schemeClr val="tx1">
                <a:lumMod val="85000"/>
                <a:lumOff val="15000"/>
              </a:schemeClr>
            </a:solidFill>
          </p:grpSpPr>
          <p:sp>
            <p:nvSpPr>
              <p:cNvPr id="96" name="椭圆 95"/>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97" name="椭圆 96"/>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98" name="椭圆 97"/>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99" name="椭圆 98"/>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100" name="椭圆 99"/>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101" name="椭圆 100"/>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hecked_158820"/>
          <p:cNvSpPr>
            <a:spLocks noChangeAspect="1"/>
          </p:cNvSpPr>
          <p:nvPr/>
        </p:nvSpPr>
        <p:spPr bwMode="auto">
          <a:xfrm>
            <a:off x="6580820" y="3889716"/>
            <a:ext cx="556895" cy="347550"/>
          </a:xfrm>
          <a:custGeom>
            <a:avLst/>
            <a:gdLst>
              <a:gd name="connsiteX0" fmla="*/ 474670 w 607639"/>
              <a:gd name="connsiteY0" fmla="*/ 246434 h 379219"/>
              <a:gd name="connsiteX1" fmla="*/ 474670 w 607639"/>
              <a:gd name="connsiteY1" fmla="*/ 360199 h 379219"/>
              <a:gd name="connsiteX2" fmla="*/ 588592 w 607639"/>
              <a:gd name="connsiteY2" fmla="*/ 360199 h 379219"/>
              <a:gd name="connsiteX3" fmla="*/ 588592 w 607639"/>
              <a:gd name="connsiteY3" fmla="*/ 246434 h 379219"/>
              <a:gd name="connsiteX4" fmla="*/ 246814 w 607639"/>
              <a:gd name="connsiteY4" fmla="*/ 246434 h 379219"/>
              <a:gd name="connsiteX5" fmla="*/ 246814 w 607639"/>
              <a:gd name="connsiteY5" fmla="*/ 360199 h 379219"/>
              <a:gd name="connsiteX6" fmla="*/ 360736 w 607639"/>
              <a:gd name="connsiteY6" fmla="*/ 360199 h 379219"/>
              <a:gd name="connsiteX7" fmla="*/ 360736 w 607639"/>
              <a:gd name="connsiteY7" fmla="*/ 246434 h 379219"/>
              <a:gd name="connsiteX8" fmla="*/ 18958 w 607639"/>
              <a:gd name="connsiteY8" fmla="*/ 246434 h 379219"/>
              <a:gd name="connsiteX9" fmla="*/ 18958 w 607639"/>
              <a:gd name="connsiteY9" fmla="*/ 360199 h 379219"/>
              <a:gd name="connsiteX10" fmla="*/ 132880 w 607639"/>
              <a:gd name="connsiteY10" fmla="*/ 360199 h 379219"/>
              <a:gd name="connsiteX11" fmla="*/ 132880 w 607639"/>
              <a:gd name="connsiteY11" fmla="*/ 246434 h 379219"/>
              <a:gd name="connsiteX12" fmla="*/ 455712 w 607639"/>
              <a:gd name="connsiteY12" fmla="*/ 227503 h 379219"/>
              <a:gd name="connsiteX13" fmla="*/ 607639 w 607639"/>
              <a:gd name="connsiteY13" fmla="*/ 227503 h 379219"/>
              <a:gd name="connsiteX14" fmla="*/ 607639 w 607639"/>
              <a:gd name="connsiteY14" fmla="*/ 379219 h 379219"/>
              <a:gd name="connsiteX15" fmla="*/ 455712 w 607639"/>
              <a:gd name="connsiteY15" fmla="*/ 379219 h 379219"/>
              <a:gd name="connsiteX16" fmla="*/ 227856 w 607639"/>
              <a:gd name="connsiteY16" fmla="*/ 227503 h 379219"/>
              <a:gd name="connsiteX17" fmla="*/ 379783 w 607639"/>
              <a:gd name="connsiteY17" fmla="*/ 227503 h 379219"/>
              <a:gd name="connsiteX18" fmla="*/ 379783 w 607639"/>
              <a:gd name="connsiteY18" fmla="*/ 379219 h 379219"/>
              <a:gd name="connsiteX19" fmla="*/ 227856 w 607639"/>
              <a:gd name="connsiteY19" fmla="*/ 379219 h 379219"/>
              <a:gd name="connsiteX20" fmla="*/ 0 w 607639"/>
              <a:gd name="connsiteY20" fmla="*/ 227503 h 379219"/>
              <a:gd name="connsiteX21" fmla="*/ 151927 w 607639"/>
              <a:gd name="connsiteY21" fmla="*/ 227503 h 379219"/>
              <a:gd name="connsiteX22" fmla="*/ 151927 w 607639"/>
              <a:gd name="connsiteY22" fmla="*/ 379219 h 379219"/>
              <a:gd name="connsiteX23" fmla="*/ 0 w 607639"/>
              <a:gd name="connsiteY23" fmla="*/ 379219 h 379219"/>
              <a:gd name="connsiteX24" fmla="*/ 474670 w 607639"/>
              <a:gd name="connsiteY24" fmla="*/ 18931 h 379219"/>
              <a:gd name="connsiteX25" fmla="*/ 474670 w 607639"/>
              <a:gd name="connsiteY25" fmla="*/ 132696 h 379219"/>
              <a:gd name="connsiteX26" fmla="*/ 588592 w 607639"/>
              <a:gd name="connsiteY26" fmla="*/ 132696 h 379219"/>
              <a:gd name="connsiteX27" fmla="*/ 588592 w 607639"/>
              <a:gd name="connsiteY27" fmla="*/ 18931 h 379219"/>
              <a:gd name="connsiteX28" fmla="*/ 246814 w 607639"/>
              <a:gd name="connsiteY28" fmla="*/ 18931 h 379219"/>
              <a:gd name="connsiteX29" fmla="*/ 246814 w 607639"/>
              <a:gd name="connsiteY29" fmla="*/ 132696 h 379219"/>
              <a:gd name="connsiteX30" fmla="*/ 360736 w 607639"/>
              <a:gd name="connsiteY30" fmla="*/ 132696 h 379219"/>
              <a:gd name="connsiteX31" fmla="*/ 360736 w 607639"/>
              <a:gd name="connsiteY31" fmla="*/ 18931 h 379219"/>
              <a:gd name="connsiteX32" fmla="*/ 18958 w 607639"/>
              <a:gd name="connsiteY32" fmla="*/ 18931 h 379219"/>
              <a:gd name="connsiteX33" fmla="*/ 18958 w 607639"/>
              <a:gd name="connsiteY33" fmla="*/ 132696 h 379219"/>
              <a:gd name="connsiteX34" fmla="*/ 132880 w 607639"/>
              <a:gd name="connsiteY34" fmla="*/ 132696 h 379219"/>
              <a:gd name="connsiteX35" fmla="*/ 132880 w 607639"/>
              <a:gd name="connsiteY35" fmla="*/ 18931 h 379219"/>
              <a:gd name="connsiteX36" fmla="*/ 455712 w 607639"/>
              <a:gd name="connsiteY36" fmla="*/ 0 h 379219"/>
              <a:gd name="connsiteX37" fmla="*/ 607639 w 607639"/>
              <a:gd name="connsiteY37" fmla="*/ 0 h 379219"/>
              <a:gd name="connsiteX38" fmla="*/ 607639 w 607639"/>
              <a:gd name="connsiteY38" fmla="*/ 151716 h 379219"/>
              <a:gd name="connsiteX39" fmla="*/ 455712 w 607639"/>
              <a:gd name="connsiteY39" fmla="*/ 151716 h 379219"/>
              <a:gd name="connsiteX40" fmla="*/ 227856 w 607639"/>
              <a:gd name="connsiteY40" fmla="*/ 0 h 379219"/>
              <a:gd name="connsiteX41" fmla="*/ 379783 w 607639"/>
              <a:gd name="connsiteY41" fmla="*/ 0 h 379219"/>
              <a:gd name="connsiteX42" fmla="*/ 379783 w 607639"/>
              <a:gd name="connsiteY42" fmla="*/ 151716 h 379219"/>
              <a:gd name="connsiteX43" fmla="*/ 227856 w 607639"/>
              <a:gd name="connsiteY43" fmla="*/ 151716 h 379219"/>
              <a:gd name="connsiteX44" fmla="*/ 0 w 607639"/>
              <a:gd name="connsiteY44" fmla="*/ 0 h 379219"/>
              <a:gd name="connsiteX45" fmla="*/ 151927 w 607639"/>
              <a:gd name="connsiteY45" fmla="*/ 0 h 379219"/>
              <a:gd name="connsiteX46" fmla="*/ 151927 w 607639"/>
              <a:gd name="connsiteY46" fmla="*/ 151716 h 379219"/>
              <a:gd name="connsiteX47" fmla="*/ 0 w 607639"/>
              <a:gd name="connsiteY47" fmla="*/ 151716 h 379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379219">
                <a:moveTo>
                  <a:pt x="474670" y="246434"/>
                </a:moveTo>
                <a:lnTo>
                  <a:pt x="474670" y="360199"/>
                </a:lnTo>
                <a:lnTo>
                  <a:pt x="588592" y="360199"/>
                </a:lnTo>
                <a:lnTo>
                  <a:pt x="588592" y="246434"/>
                </a:lnTo>
                <a:close/>
                <a:moveTo>
                  <a:pt x="246814" y="246434"/>
                </a:moveTo>
                <a:lnTo>
                  <a:pt x="246814" y="360199"/>
                </a:lnTo>
                <a:lnTo>
                  <a:pt x="360736" y="360199"/>
                </a:lnTo>
                <a:lnTo>
                  <a:pt x="360736" y="246434"/>
                </a:lnTo>
                <a:close/>
                <a:moveTo>
                  <a:pt x="18958" y="246434"/>
                </a:moveTo>
                <a:lnTo>
                  <a:pt x="18958" y="360199"/>
                </a:lnTo>
                <a:lnTo>
                  <a:pt x="132880" y="360199"/>
                </a:lnTo>
                <a:lnTo>
                  <a:pt x="132880" y="246434"/>
                </a:lnTo>
                <a:close/>
                <a:moveTo>
                  <a:pt x="455712" y="227503"/>
                </a:moveTo>
                <a:lnTo>
                  <a:pt x="607639" y="227503"/>
                </a:lnTo>
                <a:lnTo>
                  <a:pt x="607639" y="379219"/>
                </a:lnTo>
                <a:lnTo>
                  <a:pt x="455712" y="379219"/>
                </a:lnTo>
                <a:close/>
                <a:moveTo>
                  <a:pt x="227856" y="227503"/>
                </a:moveTo>
                <a:lnTo>
                  <a:pt x="379783" y="227503"/>
                </a:lnTo>
                <a:lnTo>
                  <a:pt x="379783" y="379219"/>
                </a:lnTo>
                <a:lnTo>
                  <a:pt x="227856" y="379219"/>
                </a:lnTo>
                <a:close/>
                <a:moveTo>
                  <a:pt x="0" y="227503"/>
                </a:moveTo>
                <a:lnTo>
                  <a:pt x="151927" y="227503"/>
                </a:lnTo>
                <a:lnTo>
                  <a:pt x="151927" y="379219"/>
                </a:lnTo>
                <a:lnTo>
                  <a:pt x="0" y="379219"/>
                </a:lnTo>
                <a:close/>
                <a:moveTo>
                  <a:pt x="474670" y="18931"/>
                </a:moveTo>
                <a:lnTo>
                  <a:pt x="474670" y="132696"/>
                </a:lnTo>
                <a:lnTo>
                  <a:pt x="588592" y="132696"/>
                </a:lnTo>
                <a:lnTo>
                  <a:pt x="588592" y="18931"/>
                </a:lnTo>
                <a:close/>
                <a:moveTo>
                  <a:pt x="246814" y="18931"/>
                </a:moveTo>
                <a:lnTo>
                  <a:pt x="246814" y="132696"/>
                </a:lnTo>
                <a:lnTo>
                  <a:pt x="360736" y="132696"/>
                </a:lnTo>
                <a:lnTo>
                  <a:pt x="360736" y="18931"/>
                </a:lnTo>
                <a:close/>
                <a:moveTo>
                  <a:pt x="18958" y="18931"/>
                </a:moveTo>
                <a:lnTo>
                  <a:pt x="18958" y="132696"/>
                </a:lnTo>
                <a:lnTo>
                  <a:pt x="132880" y="132696"/>
                </a:lnTo>
                <a:lnTo>
                  <a:pt x="132880" y="18931"/>
                </a:lnTo>
                <a:close/>
                <a:moveTo>
                  <a:pt x="455712" y="0"/>
                </a:moveTo>
                <a:lnTo>
                  <a:pt x="607639" y="0"/>
                </a:lnTo>
                <a:lnTo>
                  <a:pt x="607639" y="151716"/>
                </a:lnTo>
                <a:lnTo>
                  <a:pt x="455712" y="151716"/>
                </a:lnTo>
                <a:close/>
                <a:moveTo>
                  <a:pt x="227856" y="0"/>
                </a:moveTo>
                <a:lnTo>
                  <a:pt x="379783" y="0"/>
                </a:lnTo>
                <a:lnTo>
                  <a:pt x="379783" y="151716"/>
                </a:lnTo>
                <a:lnTo>
                  <a:pt x="227856" y="151716"/>
                </a:lnTo>
                <a:close/>
                <a:moveTo>
                  <a:pt x="0" y="0"/>
                </a:moveTo>
                <a:lnTo>
                  <a:pt x="151927" y="0"/>
                </a:lnTo>
                <a:lnTo>
                  <a:pt x="151927" y="151716"/>
                </a:lnTo>
                <a:lnTo>
                  <a:pt x="0" y="151716"/>
                </a:lnTo>
                <a:close/>
              </a:path>
            </a:pathLst>
          </a:custGeom>
          <a:solidFill>
            <a:schemeClr val="bg1"/>
          </a:solidFill>
          <a:ln>
            <a:noFill/>
          </a:ln>
        </p:spPr>
        <p:txBody>
          <a:bodyPr/>
          <a:lstStyle/>
          <a:p>
            <a:endParaRPr lang="zh-CN" altLang="en-US"/>
          </a:p>
        </p:txBody>
      </p:sp>
      <p:sp>
        <p:nvSpPr>
          <p:cNvPr id="2" name="文本框 1"/>
          <p:cNvSpPr txBox="1"/>
          <p:nvPr/>
        </p:nvSpPr>
        <p:spPr>
          <a:xfrm>
            <a:off x="365760" y="518160"/>
            <a:ext cx="11582400" cy="584775"/>
          </a:xfrm>
          <a:prstGeom prst="rect">
            <a:avLst/>
          </a:prstGeom>
          <a:noFill/>
        </p:spPr>
        <p:txBody>
          <a:bodyPr wrap="square" rtlCol="0">
            <a:spAutoFit/>
          </a:bodyPr>
          <a:p>
            <a:r>
              <a:rPr lang="zh-CN" altLang="en-US" sz="3200" dirty="0">
                <a:solidFill>
                  <a:schemeClr val="tx1">
                    <a:lumMod val="85000"/>
                    <a:lumOff val="15000"/>
                  </a:schemeClr>
                </a:solidFill>
              </a:rPr>
              <a:t>（一）认知心理学</a:t>
            </a:r>
            <a:endParaRPr lang="zh-CN" altLang="en-US" sz="3200" dirty="0">
              <a:solidFill>
                <a:schemeClr val="tx1">
                  <a:lumMod val="85000"/>
                  <a:lumOff val="15000"/>
                </a:schemeClr>
              </a:solidFill>
            </a:endParaRPr>
          </a:p>
        </p:txBody>
      </p:sp>
      <p:sp>
        <p:nvSpPr>
          <p:cNvPr id="8197" name="TextBox 10"/>
          <p:cNvSpPr>
            <a:spLocks noChangeArrowheads="1"/>
          </p:cNvSpPr>
          <p:nvPr/>
        </p:nvSpPr>
        <p:spPr bwMode="auto">
          <a:xfrm>
            <a:off x="6928485" y="2552700"/>
            <a:ext cx="4070350"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E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eaLnBrk="0" hangingPunct="0"/>
            <a:r>
              <a:rPr lang="zh-CN" altLang="zh-CN" sz="1800" dirty="0">
                <a:latin typeface="+mn-lt"/>
                <a:cs typeface="+mn-cs"/>
                <a:sym typeface="微软雅黑" panose="020B0503020204020204" charset="-122"/>
              </a:rPr>
              <a:t>2.维果斯基的社会文化发展观</a:t>
            </a:r>
            <a:endParaRPr lang="zh-CN" altLang="zh-CN" sz="1800" dirty="0">
              <a:latin typeface="+mn-lt"/>
              <a:cs typeface="+mn-cs"/>
              <a:sym typeface="微软雅黑" panose="020B0503020204020204" charset="-122"/>
            </a:endParaRPr>
          </a:p>
          <a:p>
            <a:pPr eaLnBrk="0" hangingPunct="0"/>
            <a:r>
              <a:rPr lang="zh-CN" altLang="zh-CN" sz="1800" dirty="0">
                <a:latin typeface="+mn-lt"/>
                <a:cs typeface="+mn-cs"/>
                <a:sym typeface="微软雅黑" panose="020B0503020204020204" charset="-122"/>
              </a:rPr>
              <a:t>（4）维果斯基理论与幼儿园课程</a:t>
            </a:r>
            <a:endParaRPr lang="zh-CN" altLang="zh-CN" sz="1800" dirty="0">
              <a:latin typeface="+mn-lt"/>
              <a:cs typeface="+mn-cs"/>
              <a:sym typeface="微软雅黑" panose="020B0503020204020204" charset="-122"/>
            </a:endParaRPr>
          </a:p>
          <a:p>
            <a:pPr eaLnBrk="0" hangingPunct="0"/>
            <a:r>
              <a:rPr lang="zh-CN" altLang="zh-CN" sz="1800" dirty="0">
                <a:latin typeface="+mn-lt"/>
                <a:cs typeface="+mn-cs"/>
                <a:sym typeface="微软雅黑" panose="020B0503020204020204" charset="-122"/>
              </a:rPr>
              <a:t>    根据维果斯基的理论，幼儿园课程需要正确地组织情境，创造儿童的最近发展区，课程应该有足够的弹性，要根据儿童实际情况调整课程内容。</a:t>
            </a:r>
            <a:endParaRPr lang="zh-CN" altLang="zh-CN" sz="1800" dirty="0">
              <a:latin typeface="+mn-lt"/>
              <a:cs typeface="+mn-cs"/>
              <a:sym typeface="微软雅黑" panose="020B0503020204020204" charset="-122"/>
            </a:endParaRPr>
          </a:p>
        </p:txBody>
      </p:sp>
      <p:pic>
        <p:nvPicPr>
          <p:cNvPr id="3" name="图片 2" descr="bc2f111f68814c7d8e6bbe2567a08700[1]"/>
          <p:cNvPicPr>
            <a:picLocks noChangeAspect="1"/>
          </p:cNvPicPr>
          <p:nvPr/>
        </p:nvPicPr>
        <p:blipFill>
          <a:blip r:embed="rId1"/>
          <a:stretch>
            <a:fillRect/>
          </a:stretch>
        </p:blipFill>
        <p:spPr>
          <a:xfrm>
            <a:off x="1304290" y="1425575"/>
            <a:ext cx="4479925" cy="40074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760" y="518160"/>
            <a:ext cx="11582400" cy="584775"/>
          </a:xfrm>
          <a:prstGeom prst="rect">
            <a:avLst/>
          </a:prstGeom>
          <a:noFill/>
        </p:spPr>
        <p:txBody>
          <a:bodyPr wrap="square" rtlCol="0">
            <a:spAutoFit/>
          </a:bodyPr>
          <a:lstStyle/>
          <a:p>
            <a:r>
              <a:rPr lang="zh-CN" altLang="en-US" sz="3200" dirty="0">
                <a:solidFill>
                  <a:schemeClr val="tx1">
                    <a:lumMod val="85000"/>
                    <a:lumOff val="15000"/>
                  </a:schemeClr>
                </a:solidFill>
              </a:rPr>
              <a:t>（二）成熟势力说</a:t>
            </a:r>
            <a:endParaRPr lang="zh-CN" altLang="en-US" sz="3200" dirty="0">
              <a:solidFill>
                <a:schemeClr val="tx1">
                  <a:lumMod val="85000"/>
                  <a:lumOff val="15000"/>
                </a:schemeClr>
              </a:solidFill>
            </a:endParaRPr>
          </a:p>
        </p:txBody>
      </p:sp>
      <p:sp>
        <p:nvSpPr>
          <p:cNvPr id="8197" name="TextBox 10"/>
          <p:cNvSpPr>
            <a:spLocks noChangeArrowheads="1"/>
          </p:cNvSpPr>
          <p:nvPr/>
        </p:nvSpPr>
        <p:spPr bwMode="auto">
          <a:xfrm>
            <a:off x="1571625" y="2136775"/>
            <a:ext cx="4602480"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E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algn="l" eaLnBrk="0" hangingPunct="0">
              <a:buClrTx/>
              <a:buSzTx/>
              <a:buNone/>
            </a:pPr>
            <a:r>
              <a:rPr lang="zh-CN" altLang="zh-CN" sz="1800" dirty="0">
                <a:latin typeface="+mn-lt"/>
                <a:cs typeface="+mn-cs"/>
                <a:sym typeface="微软雅黑" panose="020B0503020204020204" charset="-122"/>
              </a:rPr>
              <a:t>1.遗传的重要性</a:t>
            </a:r>
            <a:endParaRPr lang="zh-CN" altLang="zh-CN" sz="1800" dirty="0">
              <a:latin typeface="+mn-lt"/>
              <a:cs typeface="+mn-cs"/>
              <a:sym typeface="微软雅黑" panose="020B0503020204020204" charset="-122"/>
            </a:endParaRPr>
          </a:p>
          <a:p>
            <a:pPr algn="l" eaLnBrk="0" hangingPunct="0">
              <a:buClrTx/>
              <a:buSzTx/>
              <a:buNone/>
            </a:pPr>
            <a:endParaRPr lang="zh-CN" altLang="zh-CN" sz="1800" dirty="0">
              <a:latin typeface="+mn-lt"/>
              <a:cs typeface="+mn-cs"/>
              <a:sym typeface="微软雅黑" panose="020B0503020204020204" charset="-122"/>
            </a:endParaRPr>
          </a:p>
          <a:p>
            <a:pPr algn="l" eaLnBrk="0" hangingPunct="0">
              <a:buClrTx/>
              <a:buSzTx/>
              <a:buNone/>
            </a:pPr>
            <a:r>
              <a:rPr lang="zh-CN" altLang="zh-CN" sz="1800" dirty="0">
                <a:latin typeface="+mn-lt"/>
                <a:cs typeface="+mn-cs"/>
                <a:sym typeface="微软雅黑" panose="020B0503020204020204" charset="-122"/>
              </a:rPr>
              <a:t>    格塞尔根据自己长期临床经验和大量的研究，提出一个基本的命题，即个体的生理和心理的发展，取决于个体的成熟程度，而个体的成熟取决于基因规定的顺序。成熟是推动儿童发展的主要动力。格塞尔的经典实验“双生子爬楼梯”，就是这一观点有力的佐证。</a:t>
            </a:r>
            <a:endParaRPr lang="zh-CN" altLang="zh-CN" sz="1800" dirty="0">
              <a:latin typeface="+mn-lt"/>
              <a:cs typeface="+mn-cs"/>
              <a:sym typeface="微软雅黑" panose="020B0503020204020204" charset="-122"/>
            </a:endParaRPr>
          </a:p>
        </p:txBody>
      </p:sp>
      <p:pic>
        <p:nvPicPr>
          <p:cNvPr id="38918"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89470" y="1551940"/>
            <a:ext cx="3370580" cy="3754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hecked_158820"/>
          <p:cNvSpPr>
            <a:spLocks noChangeAspect="1"/>
          </p:cNvSpPr>
          <p:nvPr/>
        </p:nvSpPr>
        <p:spPr bwMode="auto">
          <a:xfrm>
            <a:off x="6580820" y="3889716"/>
            <a:ext cx="556895" cy="347550"/>
          </a:xfrm>
          <a:custGeom>
            <a:avLst/>
            <a:gdLst>
              <a:gd name="connsiteX0" fmla="*/ 474670 w 607639"/>
              <a:gd name="connsiteY0" fmla="*/ 246434 h 379219"/>
              <a:gd name="connsiteX1" fmla="*/ 474670 w 607639"/>
              <a:gd name="connsiteY1" fmla="*/ 360199 h 379219"/>
              <a:gd name="connsiteX2" fmla="*/ 588592 w 607639"/>
              <a:gd name="connsiteY2" fmla="*/ 360199 h 379219"/>
              <a:gd name="connsiteX3" fmla="*/ 588592 w 607639"/>
              <a:gd name="connsiteY3" fmla="*/ 246434 h 379219"/>
              <a:gd name="connsiteX4" fmla="*/ 246814 w 607639"/>
              <a:gd name="connsiteY4" fmla="*/ 246434 h 379219"/>
              <a:gd name="connsiteX5" fmla="*/ 246814 w 607639"/>
              <a:gd name="connsiteY5" fmla="*/ 360199 h 379219"/>
              <a:gd name="connsiteX6" fmla="*/ 360736 w 607639"/>
              <a:gd name="connsiteY6" fmla="*/ 360199 h 379219"/>
              <a:gd name="connsiteX7" fmla="*/ 360736 w 607639"/>
              <a:gd name="connsiteY7" fmla="*/ 246434 h 379219"/>
              <a:gd name="connsiteX8" fmla="*/ 18958 w 607639"/>
              <a:gd name="connsiteY8" fmla="*/ 246434 h 379219"/>
              <a:gd name="connsiteX9" fmla="*/ 18958 w 607639"/>
              <a:gd name="connsiteY9" fmla="*/ 360199 h 379219"/>
              <a:gd name="connsiteX10" fmla="*/ 132880 w 607639"/>
              <a:gd name="connsiteY10" fmla="*/ 360199 h 379219"/>
              <a:gd name="connsiteX11" fmla="*/ 132880 w 607639"/>
              <a:gd name="connsiteY11" fmla="*/ 246434 h 379219"/>
              <a:gd name="connsiteX12" fmla="*/ 455712 w 607639"/>
              <a:gd name="connsiteY12" fmla="*/ 227503 h 379219"/>
              <a:gd name="connsiteX13" fmla="*/ 607639 w 607639"/>
              <a:gd name="connsiteY13" fmla="*/ 227503 h 379219"/>
              <a:gd name="connsiteX14" fmla="*/ 607639 w 607639"/>
              <a:gd name="connsiteY14" fmla="*/ 379219 h 379219"/>
              <a:gd name="connsiteX15" fmla="*/ 455712 w 607639"/>
              <a:gd name="connsiteY15" fmla="*/ 379219 h 379219"/>
              <a:gd name="connsiteX16" fmla="*/ 227856 w 607639"/>
              <a:gd name="connsiteY16" fmla="*/ 227503 h 379219"/>
              <a:gd name="connsiteX17" fmla="*/ 379783 w 607639"/>
              <a:gd name="connsiteY17" fmla="*/ 227503 h 379219"/>
              <a:gd name="connsiteX18" fmla="*/ 379783 w 607639"/>
              <a:gd name="connsiteY18" fmla="*/ 379219 h 379219"/>
              <a:gd name="connsiteX19" fmla="*/ 227856 w 607639"/>
              <a:gd name="connsiteY19" fmla="*/ 379219 h 379219"/>
              <a:gd name="connsiteX20" fmla="*/ 0 w 607639"/>
              <a:gd name="connsiteY20" fmla="*/ 227503 h 379219"/>
              <a:gd name="connsiteX21" fmla="*/ 151927 w 607639"/>
              <a:gd name="connsiteY21" fmla="*/ 227503 h 379219"/>
              <a:gd name="connsiteX22" fmla="*/ 151927 w 607639"/>
              <a:gd name="connsiteY22" fmla="*/ 379219 h 379219"/>
              <a:gd name="connsiteX23" fmla="*/ 0 w 607639"/>
              <a:gd name="connsiteY23" fmla="*/ 379219 h 379219"/>
              <a:gd name="connsiteX24" fmla="*/ 474670 w 607639"/>
              <a:gd name="connsiteY24" fmla="*/ 18931 h 379219"/>
              <a:gd name="connsiteX25" fmla="*/ 474670 w 607639"/>
              <a:gd name="connsiteY25" fmla="*/ 132696 h 379219"/>
              <a:gd name="connsiteX26" fmla="*/ 588592 w 607639"/>
              <a:gd name="connsiteY26" fmla="*/ 132696 h 379219"/>
              <a:gd name="connsiteX27" fmla="*/ 588592 w 607639"/>
              <a:gd name="connsiteY27" fmla="*/ 18931 h 379219"/>
              <a:gd name="connsiteX28" fmla="*/ 246814 w 607639"/>
              <a:gd name="connsiteY28" fmla="*/ 18931 h 379219"/>
              <a:gd name="connsiteX29" fmla="*/ 246814 w 607639"/>
              <a:gd name="connsiteY29" fmla="*/ 132696 h 379219"/>
              <a:gd name="connsiteX30" fmla="*/ 360736 w 607639"/>
              <a:gd name="connsiteY30" fmla="*/ 132696 h 379219"/>
              <a:gd name="connsiteX31" fmla="*/ 360736 w 607639"/>
              <a:gd name="connsiteY31" fmla="*/ 18931 h 379219"/>
              <a:gd name="connsiteX32" fmla="*/ 18958 w 607639"/>
              <a:gd name="connsiteY32" fmla="*/ 18931 h 379219"/>
              <a:gd name="connsiteX33" fmla="*/ 18958 w 607639"/>
              <a:gd name="connsiteY33" fmla="*/ 132696 h 379219"/>
              <a:gd name="connsiteX34" fmla="*/ 132880 w 607639"/>
              <a:gd name="connsiteY34" fmla="*/ 132696 h 379219"/>
              <a:gd name="connsiteX35" fmla="*/ 132880 w 607639"/>
              <a:gd name="connsiteY35" fmla="*/ 18931 h 379219"/>
              <a:gd name="connsiteX36" fmla="*/ 455712 w 607639"/>
              <a:gd name="connsiteY36" fmla="*/ 0 h 379219"/>
              <a:gd name="connsiteX37" fmla="*/ 607639 w 607639"/>
              <a:gd name="connsiteY37" fmla="*/ 0 h 379219"/>
              <a:gd name="connsiteX38" fmla="*/ 607639 w 607639"/>
              <a:gd name="connsiteY38" fmla="*/ 151716 h 379219"/>
              <a:gd name="connsiteX39" fmla="*/ 455712 w 607639"/>
              <a:gd name="connsiteY39" fmla="*/ 151716 h 379219"/>
              <a:gd name="connsiteX40" fmla="*/ 227856 w 607639"/>
              <a:gd name="connsiteY40" fmla="*/ 0 h 379219"/>
              <a:gd name="connsiteX41" fmla="*/ 379783 w 607639"/>
              <a:gd name="connsiteY41" fmla="*/ 0 h 379219"/>
              <a:gd name="connsiteX42" fmla="*/ 379783 w 607639"/>
              <a:gd name="connsiteY42" fmla="*/ 151716 h 379219"/>
              <a:gd name="connsiteX43" fmla="*/ 227856 w 607639"/>
              <a:gd name="connsiteY43" fmla="*/ 151716 h 379219"/>
              <a:gd name="connsiteX44" fmla="*/ 0 w 607639"/>
              <a:gd name="connsiteY44" fmla="*/ 0 h 379219"/>
              <a:gd name="connsiteX45" fmla="*/ 151927 w 607639"/>
              <a:gd name="connsiteY45" fmla="*/ 0 h 379219"/>
              <a:gd name="connsiteX46" fmla="*/ 151927 w 607639"/>
              <a:gd name="connsiteY46" fmla="*/ 151716 h 379219"/>
              <a:gd name="connsiteX47" fmla="*/ 0 w 607639"/>
              <a:gd name="connsiteY47" fmla="*/ 151716 h 379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379219">
                <a:moveTo>
                  <a:pt x="474670" y="246434"/>
                </a:moveTo>
                <a:lnTo>
                  <a:pt x="474670" y="360199"/>
                </a:lnTo>
                <a:lnTo>
                  <a:pt x="588592" y="360199"/>
                </a:lnTo>
                <a:lnTo>
                  <a:pt x="588592" y="246434"/>
                </a:lnTo>
                <a:close/>
                <a:moveTo>
                  <a:pt x="246814" y="246434"/>
                </a:moveTo>
                <a:lnTo>
                  <a:pt x="246814" y="360199"/>
                </a:lnTo>
                <a:lnTo>
                  <a:pt x="360736" y="360199"/>
                </a:lnTo>
                <a:lnTo>
                  <a:pt x="360736" y="246434"/>
                </a:lnTo>
                <a:close/>
                <a:moveTo>
                  <a:pt x="18958" y="246434"/>
                </a:moveTo>
                <a:lnTo>
                  <a:pt x="18958" y="360199"/>
                </a:lnTo>
                <a:lnTo>
                  <a:pt x="132880" y="360199"/>
                </a:lnTo>
                <a:lnTo>
                  <a:pt x="132880" y="246434"/>
                </a:lnTo>
                <a:close/>
                <a:moveTo>
                  <a:pt x="455712" y="227503"/>
                </a:moveTo>
                <a:lnTo>
                  <a:pt x="607639" y="227503"/>
                </a:lnTo>
                <a:lnTo>
                  <a:pt x="607639" y="379219"/>
                </a:lnTo>
                <a:lnTo>
                  <a:pt x="455712" y="379219"/>
                </a:lnTo>
                <a:close/>
                <a:moveTo>
                  <a:pt x="227856" y="227503"/>
                </a:moveTo>
                <a:lnTo>
                  <a:pt x="379783" y="227503"/>
                </a:lnTo>
                <a:lnTo>
                  <a:pt x="379783" y="379219"/>
                </a:lnTo>
                <a:lnTo>
                  <a:pt x="227856" y="379219"/>
                </a:lnTo>
                <a:close/>
                <a:moveTo>
                  <a:pt x="0" y="227503"/>
                </a:moveTo>
                <a:lnTo>
                  <a:pt x="151927" y="227503"/>
                </a:lnTo>
                <a:lnTo>
                  <a:pt x="151927" y="379219"/>
                </a:lnTo>
                <a:lnTo>
                  <a:pt x="0" y="379219"/>
                </a:lnTo>
                <a:close/>
                <a:moveTo>
                  <a:pt x="474670" y="18931"/>
                </a:moveTo>
                <a:lnTo>
                  <a:pt x="474670" y="132696"/>
                </a:lnTo>
                <a:lnTo>
                  <a:pt x="588592" y="132696"/>
                </a:lnTo>
                <a:lnTo>
                  <a:pt x="588592" y="18931"/>
                </a:lnTo>
                <a:close/>
                <a:moveTo>
                  <a:pt x="246814" y="18931"/>
                </a:moveTo>
                <a:lnTo>
                  <a:pt x="246814" y="132696"/>
                </a:lnTo>
                <a:lnTo>
                  <a:pt x="360736" y="132696"/>
                </a:lnTo>
                <a:lnTo>
                  <a:pt x="360736" y="18931"/>
                </a:lnTo>
                <a:close/>
                <a:moveTo>
                  <a:pt x="18958" y="18931"/>
                </a:moveTo>
                <a:lnTo>
                  <a:pt x="18958" y="132696"/>
                </a:lnTo>
                <a:lnTo>
                  <a:pt x="132880" y="132696"/>
                </a:lnTo>
                <a:lnTo>
                  <a:pt x="132880" y="18931"/>
                </a:lnTo>
                <a:close/>
                <a:moveTo>
                  <a:pt x="455712" y="0"/>
                </a:moveTo>
                <a:lnTo>
                  <a:pt x="607639" y="0"/>
                </a:lnTo>
                <a:lnTo>
                  <a:pt x="607639" y="151716"/>
                </a:lnTo>
                <a:lnTo>
                  <a:pt x="455712" y="151716"/>
                </a:lnTo>
                <a:close/>
                <a:moveTo>
                  <a:pt x="227856" y="0"/>
                </a:moveTo>
                <a:lnTo>
                  <a:pt x="379783" y="0"/>
                </a:lnTo>
                <a:lnTo>
                  <a:pt x="379783" y="151716"/>
                </a:lnTo>
                <a:lnTo>
                  <a:pt x="227856" y="151716"/>
                </a:lnTo>
                <a:close/>
                <a:moveTo>
                  <a:pt x="0" y="0"/>
                </a:moveTo>
                <a:lnTo>
                  <a:pt x="151927" y="0"/>
                </a:lnTo>
                <a:lnTo>
                  <a:pt x="151927" y="151716"/>
                </a:lnTo>
                <a:lnTo>
                  <a:pt x="0" y="151716"/>
                </a:lnTo>
                <a:close/>
              </a:path>
            </a:pathLst>
          </a:custGeom>
          <a:solidFill>
            <a:schemeClr val="bg1"/>
          </a:solidFill>
          <a:ln>
            <a:noFill/>
          </a:ln>
        </p:spPr>
        <p:txBody>
          <a:bodyPr/>
          <a:lstStyle/>
          <a:p>
            <a:endParaRPr lang="zh-CN" altLang="en-US"/>
          </a:p>
        </p:txBody>
      </p:sp>
      <p:sp>
        <p:nvSpPr>
          <p:cNvPr id="3" name="文本框 2"/>
          <p:cNvSpPr txBox="1"/>
          <p:nvPr/>
        </p:nvSpPr>
        <p:spPr>
          <a:xfrm>
            <a:off x="365760" y="518160"/>
            <a:ext cx="11582400" cy="584775"/>
          </a:xfrm>
          <a:prstGeom prst="rect">
            <a:avLst/>
          </a:prstGeom>
          <a:noFill/>
        </p:spPr>
        <p:txBody>
          <a:bodyPr wrap="square" rtlCol="0">
            <a:spAutoFit/>
          </a:bodyPr>
          <a:p>
            <a:r>
              <a:rPr lang="zh-CN" altLang="en-US" sz="3200" dirty="0">
                <a:solidFill>
                  <a:schemeClr val="tx1">
                    <a:lumMod val="85000"/>
                    <a:lumOff val="15000"/>
                  </a:schemeClr>
                </a:solidFill>
              </a:rPr>
              <a:t>（二）成熟势力说</a:t>
            </a:r>
            <a:endParaRPr lang="zh-CN" altLang="en-US" sz="3200" dirty="0">
              <a:solidFill>
                <a:schemeClr val="tx1">
                  <a:lumMod val="85000"/>
                  <a:lumOff val="15000"/>
                </a:schemeClr>
              </a:solidFill>
            </a:endParaRPr>
          </a:p>
        </p:txBody>
      </p:sp>
      <p:sp>
        <p:nvSpPr>
          <p:cNvPr id="8197" name="TextBox 10"/>
          <p:cNvSpPr>
            <a:spLocks noChangeArrowheads="1"/>
          </p:cNvSpPr>
          <p:nvPr/>
        </p:nvSpPr>
        <p:spPr bwMode="auto">
          <a:xfrm>
            <a:off x="1273175" y="1903730"/>
            <a:ext cx="3985260"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E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algn="l" eaLnBrk="0" hangingPunct="0">
              <a:buClrTx/>
              <a:buSzTx/>
            </a:pPr>
            <a:r>
              <a:rPr lang="zh-CN" altLang="zh-CN" sz="1800" dirty="0">
                <a:latin typeface="+mn-lt"/>
                <a:cs typeface="+mn-cs"/>
                <a:sym typeface="微软雅黑" panose="020B0503020204020204" charset="-122"/>
              </a:rPr>
              <a:t>2.发展的性质 </a:t>
            </a:r>
            <a:endParaRPr lang="zh-CN" altLang="zh-CN" sz="1800" dirty="0">
              <a:latin typeface="+mn-lt"/>
              <a:cs typeface="+mn-cs"/>
              <a:sym typeface="微软雅黑" panose="020B0503020204020204" charset="-122"/>
            </a:endParaRPr>
          </a:p>
          <a:p>
            <a:pPr algn="l" eaLnBrk="0" hangingPunct="0">
              <a:buClrTx/>
              <a:buSzTx/>
            </a:pPr>
            <a:r>
              <a:rPr lang="zh-CN" altLang="zh-CN" sz="1800" dirty="0">
                <a:latin typeface="+mn-lt"/>
                <a:cs typeface="+mn-cs"/>
                <a:sym typeface="微软雅黑" panose="020B0503020204020204" charset="-122"/>
              </a:rPr>
              <a:t>    </a:t>
            </a:r>
            <a:endParaRPr lang="zh-CN" altLang="zh-CN" sz="1800" dirty="0">
              <a:latin typeface="+mn-lt"/>
              <a:cs typeface="+mn-cs"/>
              <a:sym typeface="微软雅黑" panose="020B0503020204020204" charset="-122"/>
            </a:endParaRPr>
          </a:p>
          <a:p>
            <a:pPr algn="l" eaLnBrk="0" hangingPunct="0">
              <a:buClrTx/>
              <a:buSzTx/>
            </a:pPr>
            <a:r>
              <a:rPr lang="zh-CN" altLang="zh-CN" sz="1800" dirty="0">
                <a:latin typeface="+mn-lt"/>
                <a:cs typeface="+mn-cs"/>
                <a:sym typeface="微软雅黑" panose="020B0503020204020204" charset="-122"/>
              </a:rPr>
              <a:t>    格塞尔认为，发展的本质是结构性的。也就是说，每一种水平之间，有着不同的结构，正是这种不同的结构，最终导致了不同的行为。变化了的结构，是儿童学习的基础。</a:t>
            </a:r>
            <a:endParaRPr lang="en-US" altLang="zh-CN" sz="2400" b="1" dirty="0">
              <a:latin typeface="仿宋" panose="02010609060101010101" pitchFamily="49" charset="-122"/>
              <a:ea typeface="仿宋" panose="02010609060101010101" pitchFamily="49" charset="-122"/>
              <a:sym typeface="微软雅黑" panose="020B0503020204020204" charset="-122"/>
            </a:endParaRPr>
          </a:p>
        </p:txBody>
      </p:sp>
      <p:sp>
        <p:nvSpPr>
          <p:cNvPr id="6" name="TextBox 10"/>
          <p:cNvSpPr>
            <a:spLocks noChangeArrowheads="1"/>
          </p:cNvSpPr>
          <p:nvPr/>
        </p:nvSpPr>
        <p:spPr bwMode="auto">
          <a:xfrm>
            <a:off x="7974330" y="2152015"/>
            <a:ext cx="28816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E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algn="l" eaLnBrk="0" hangingPunct="0">
              <a:buClrTx/>
              <a:buSzTx/>
            </a:pPr>
            <a:r>
              <a:rPr lang="zh-CN" altLang="zh-CN" sz="1800" dirty="0">
                <a:latin typeface="+mn-lt"/>
                <a:cs typeface="+mn-cs"/>
                <a:sym typeface="微软雅黑" panose="020B0503020204020204" charset="-122"/>
              </a:rPr>
              <a:t>3.发展的原则 </a:t>
            </a:r>
            <a:endParaRPr lang="zh-CN" altLang="zh-CN" sz="1800" dirty="0">
              <a:latin typeface="+mn-lt"/>
              <a:cs typeface="+mn-cs"/>
              <a:sym typeface="微软雅黑" panose="020B0503020204020204" charset="-122"/>
            </a:endParaRPr>
          </a:p>
        </p:txBody>
      </p:sp>
      <p:sp>
        <p:nvSpPr>
          <p:cNvPr id="7" name="Text Box 5"/>
          <p:cNvSpPr txBox="1">
            <a:spLocks noChangeArrowheads="1"/>
          </p:cNvSpPr>
          <p:nvPr/>
        </p:nvSpPr>
        <p:spPr bwMode="auto">
          <a:xfrm>
            <a:off x="8051800" y="2885440"/>
            <a:ext cx="29540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E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eaLnBrk="0" hangingPunct="0"/>
            <a:r>
              <a:rPr lang="zh-CN" altLang="zh-CN" sz="1800" dirty="0">
                <a:latin typeface="+mn-lt"/>
                <a:cs typeface="+mn-cs"/>
              </a:rPr>
              <a:t>①发展方向的原则；</a:t>
            </a:r>
            <a:endParaRPr lang="zh-CN" altLang="en-US" sz="2400">
              <a:solidFill>
                <a:srgbClr val="000066"/>
              </a:solidFill>
              <a:latin typeface="黑体" panose="02010609060101010101" pitchFamily="49" charset="-122"/>
              <a:ea typeface="黑体" panose="02010609060101010101" pitchFamily="49" charset="-122"/>
            </a:endParaRPr>
          </a:p>
        </p:txBody>
      </p:sp>
      <p:sp>
        <p:nvSpPr>
          <p:cNvPr id="8" name="Text Box 5"/>
          <p:cNvSpPr txBox="1">
            <a:spLocks noChangeArrowheads="1"/>
          </p:cNvSpPr>
          <p:nvPr/>
        </p:nvSpPr>
        <p:spPr bwMode="auto">
          <a:xfrm>
            <a:off x="8041005" y="3431540"/>
            <a:ext cx="29540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E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eaLnBrk="0" hangingPunct="0"/>
            <a:r>
              <a:rPr lang="zh-CN" altLang="zh-CN" sz="1800" dirty="0">
                <a:latin typeface="+mn-lt"/>
                <a:cs typeface="+mn-cs"/>
              </a:rPr>
              <a:t>②相互交织的原则；</a:t>
            </a:r>
            <a:endParaRPr lang="zh-CN" altLang="zh-CN" sz="1800" dirty="0">
              <a:latin typeface="+mn-lt"/>
              <a:cs typeface="+mn-cs"/>
            </a:endParaRPr>
          </a:p>
        </p:txBody>
      </p:sp>
      <p:sp>
        <p:nvSpPr>
          <p:cNvPr id="9" name="Text Box 5"/>
          <p:cNvSpPr txBox="1">
            <a:spLocks noChangeArrowheads="1"/>
          </p:cNvSpPr>
          <p:nvPr/>
        </p:nvSpPr>
        <p:spPr bwMode="auto">
          <a:xfrm>
            <a:off x="8041005" y="4007485"/>
            <a:ext cx="32613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E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algn="l" eaLnBrk="0" hangingPunct="0">
              <a:buClrTx/>
              <a:buSzTx/>
            </a:pPr>
            <a:r>
              <a:rPr lang="zh-CN" altLang="zh-CN" sz="1800" dirty="0">
                <a:latin typeface="+mn-lt"/>
                <a:cs typeface="+mn-cs"/>
              </a:rPr>
              <a:t>③机能不对称的原则；</a:t>
            </a:r>
            <a:endParaRPr lang="zh-CN" altLang="zh-CN" sz="1800" dirty="0">
              <a:latin typeface="+mn-lt"/>
              <a:cs typeface="+mn-cs"/>
            </a:endParaRPr>
          </a:p>
        </p:txBody>
      </p:sp>
      <p:sp>
        <p:nvSpPr>
          <p:cNvPr id="10" name="Text Box 5"/>
          <p:cNvSpPr txBox="1">
            <a:spLocks noChangeArrowheads="1"/>
          </p:cNvSpPr>
          <p:nvPr/>
        </p:nvSpPr>
        <p:spPr bwMode="auto">
          <a:xfrm>
            <a:off x="8041005" y="4584065"/>
            <a:ext cx="29540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E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eaLnBrk="0" hangingPunct="0"/>
            <a:r>
              <a:rPr lang="zh-CN" altLang="zh-CN" sz="1800" dirty="0">
                <a:latin typeface="+mn-lt"/>
                <a:cs typeface="+mn-cs"/>
              </a:rPr>
              <a:t>④个体成熟的原则；</a:t>
            </a:r>
            <a:endParaRPr lang="zh-CN" altLang="en-US" sz="2400">
              <a:solidFill>
                <a:srgbClr val="000066"/>
              </a:solidFill>
              <a:latin typeface="黑体" panose="02010609060101010101" pitchFamily="49" charset="-122"/>
              <a:ea typeface="黑体" panose="02010609060101010101" pitchFamily="49" charset="-122"/>
            </a:endParaRPr>
          </a:p>
        </p:txBody>
      </p:sp>
      <p:sp>
        <p:nvSpPr>
          <p:cNvPr id="16" name="Text Box 5"/>
          <p:cNvSpPr txBox="1">
            <a:spLocks noChangeArrowheads="1"/>
          </p:cNvSpPr>
          <p:nvPr/>
        </p:nvSpPr>
        <p:spPr bwMode="auto">
          <a:xfrm>
            <a:off x="8041005" y="5160010"/>
            <a:ext cx="29540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E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eaLnBrk="0" hangingPunct="0"/>
            <a:r>
              <a:rPr lang="zh-CN" altLang="zh-CN" sz="1800" dirty="0">
                <a:latin typeface="+mn-lt"/>
                <a:cs typeface="+mn-cs"/>
              </a:rPr>
              <a:t>⑤自我调节的原则。</a:t>
            </a:r>
            <a:endParaRPr lang="zh-CN" altLang="zh-CN" sz="1800" dirty="0">
              <a:latin typeface="+mn-lt"/>
              <a:cs typeface="+mn-cs"/>
            </a:endParaRPr>
          </a:p>
        </p:txBody>
      </p:sp>
      <p:pic>
        <p:nvPicPr>
          <p:cNvPr id="23" name="图片 22" descr="3717744_224945143000_2[1]"/>
          <p:cNvPicPr>
            <a:picLocks noChangeAspect="1"/>
          </p:cNvPicPr>
          <p:nvPr/>
        </p:nvPicPr>
        <p:blipFill>
          <a:blip r:embed="rId1"/>
          <a:srcRect l="1410" t="30527" r="-1410" b="30283"/>
          <a:stretch>
            <a:fillRect/>
          </a:stretch>
        </p:blipFill>
        <p:spPr>
          <a:xfrm>
            <a:off x="1007745" y="4318635"/>
            <a:ext cx="5675630" cy="15309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760" y="518160"/>
            <a:ext cx="11582400" cy="584775"/>
          </a:xfrm>
          <a:prstGeom prst="rect">
            <a:avLst/>
          </a:prstGeom>
          <a:noFill/>
        </p:spPr>
        <p:txBody>
          <a:bodyPr wrap="square" rtlCol="0">
            <a:spAutoFit/>
          </a:bodyPr>
          <a:lstStyle/>
          <a:p>
            <a:r>
              <a:rPr lang="zh-CN" altLang="en-US" sz="3200" dirty="0">
                <a:solidFill>
                  <a:schemeClr val="tx1">
                    <a:lumMod val="85000"/>
                    <a:lumOff val="15000"/>
                  </a:schemeClr>
                </a:solidFill>
              </a:rPr>
              <a:t>（二）成熟势力说</a:t>
            </a:r>
            <a:endParaRPr lang="zh-CN" altLang="en-US" sz="3200" dirty="0">
              <a:solidFill>
                <a:schemeClr val="tx1">
                  <a:lumMod val="85000"/>
                  <a:lumOff val="15000"/>
                </a:schemeClr>
              </a:solidFill>
            </a:endParaRPr>
          </a:p>
        </p:txBody>
      </p:sp>
      <p:sp>
        <p:nvSpPr>
          <p:cNvPr id="12" name="Text Box 10"/>
          <p:cNvSpPr txBox="1">
            <a:spLocks noChangeArrowheads="1"/>
          </p:cNvSpPr>
          <p:nvPr/>
        </p:nvSpPr>
        <p:spPr bwMode="auto">
          <a:xfrm>
            <a:off x="806450" y="2219960"/>
            <a:ext cx="4878070" cy="253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E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algn="l">
              <a:spcBef>
                <a:spcPct val="50000"/>
              </a:spcBef>
              <a:buClrTx/>
              <a:buSzTx/>
              <a:buNone/>
            </a:pPr>
            <a:r>
              <a:rPr lang="zh-CN" altLang="en-US" sz="2400" b="1">
                <a:latin typeface="楷体" panose="02010609060101010101" pitchFamily="49" charset="-122"/>
                <a:ea typeface="楷体" panose="02010609060101010101" pitchFamily="49" charset="-122"/>
              </a:rPr>
              <a:t>    </a:t>
            </a:r>
            <a:r>
              <a:rPr lang="zh-CN" altLang="zh-CN" sz="1800" dirty="0">
                <a:latin typeface="+mn-lt"/>
                <a:cs typeface="+mn-cs"/>
              </a:rPr>
              <a:t>格塞尔选择弟弟在48周大的时候先进行爬梯训练，每天花10分钟时间训练，教他如何把小手撑在爬梯上，如何把小脚紧跟着抬起来。看上去动作灵巧、敏捷的弟弟在爬梯时却显得十分笨拙，常常是一只手搁在楼梯上后就不知道怎么做了。训练一个月后，他才能勉强地独自爬上小梯子，速度非常缓慢，动作也不协调。</a:t>
            </a:r>
            <a:endParaRPr lang="zh-CN" altLang="zh-CN" sz="1800" dirty="0">
              <a:latin typeface="+mn-lt"/>
              <a:cs typeface="+mn-cs"/>
            </a:endParaRPr>
          </a:p>
          <a:p>
            <a:pPr algn="l">
              <a:spcBef>
                <a:spcPct val="50000"/>
              </a:spcBef>
              <a:buClrTx/>
              <a:buSzTx/>
              <a:buNone/>
            </a:pPr>
            <a:r>
              <a:rPr lang="zh-CN" altLang="zh-CN" sz="1800" dirty="0">
                <a:latin typeface="+mn-lt"/>
                <a:cs typeface="+mn-cs"/>
                <a:sym typeface="Arial" panose="020B0604020202020204" pitchFamily="34" charset="0"/>
              </a:rPr>
              <a:t>　</a:t>
            </a:r>
            <a:endParaRPr lang="zh-CN" altLang="zh-CN" sz="1800" dirty="0">
              <a:latin typeface="+mn-lt"/>
              <a:cs typeface="+mn-cs"/>
              <a:sym typeface="Arial" panose="020B0604020202020204" pitchFamily="34" charset="0"/>
            </a:endParaRPr>
          </a:p>
        </p:txBody>
      </p:sp>
      <p:sp>
        <p:nvSpPr>
          <p:cNvPr id="14" name="Text Box 10"/>
          <p:cNvSpPr txBox="1">
            <a:spLocks noChangeArrowheads="1"/>
          </p:cNvSpPr>
          <p:nvPr/>
        </p:nvSpPr>
        <p:spPr bwMode="auto">
          <a:xfrm>
            <a:off x="1223645" y="5210810"/>
            <a:ext cx="10335260" cy="78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E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a:spcBef>
                <a:spcPct val="50000"/>
              </a:spcBef>
            </a:pPr>
            <a:r>
              <a:rPr lang="zh-CN" altLang="zh-CN" sz="1800" dirty="0">
                <a:latin typeface="+mn-lt"/>
                <a:cs typeface="+mn-cs"/>
              </a:rPr>
              <a:t>实验结论</a:t>
            </a:r>
            <a:endParaRPr lang="zh-CN" altLang="zh-CN" sz="1800" dirty="0">
              <a:latin typeface="+mn-lt"/>
              <a:cs typeface="+mn-cs"/>
            </a:endParaRPr>
          </a:p>
          <a:p>
            <a:pPr>
              <a:spcBef>
                <a:spcPct val="50000"/>
              </a:spcBef>
            </a:pPr>
            <a:r>
              <a:rPr lang="zh-CN" altLang="zh-CN" sz="1800" dirty="0">
                <a:latin typeface="+mn-lt"/>
                <a:cs typeface="+mn-cs"/>
              </a:rPr>
              <a:t>    哥哥训练2周后就能灵活地爬梯子了，与经过了5周训练和2周练习的弟弟达到了相同的爬梯水平。</a:t>
            </a:r>
            <a:endParaRPr lang="zh-CN" altLang="zh-CN" sz="1800" dirty="0">
              <a:latin typeface="+mn-lt"/>
              <a:cs typeface="+mn-cs"/>
            </a:endParaRPr>
          </a:p>
        </p:txBody>
      </p:sp>
      <p:pic>
        <p:nvPicPr>
          <p:cNvPr id="3"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626860" y="2025015"/>
            <a:ext cx="4478020" cy="2807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10"/>
          <p:cNvSpPr txBox="1">
            <a:spLocks noChangeArrowheads="1"/>
          </p:cNvSpPr>
          <p:nvPr/>
        </p:nvSpPr>
        <p:spPr bwMode="auto">
          <a:xfrm>
            <a:off x="1869917" y="1181735"/>
            <a:ext cx="84518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s-E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algn="ctr">
              <a:spcBef>
                <a:spcPct val="50000"/>
              </a:spcBef>
            </a:pPr>
            <a:r>
              <a:rPr lang="zh-CN" altLang="en-US" sz="2800" b="1" dirty="0">
                <a:latin typeface="楷体" panose="02010609060101010101" pitchFamily="49" charset="-122"/>
                <a:ea typeface="楷体" panose="02010609060101010101" pitchFamily="49" charset="-122"/>
              </a:rPr>
              <a:t>格塞尔双生子爬梯实验</a:t>
            </a:r>
            <a:endParaRPr lang="en-US" altLang="zh-CN" sz="2800" b="1" dirty="0">
              <a:latin typeface="楷体" panose="02010609060101010101" pitchFamily="49" charset="-122"/>
              <a:ea typeface="楷体" panose="02010609060101010101" pitchFamily="49"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760" y="518160"/>
            <a:ext cx="11582400" cy="584775"/>
          </a:xfrm>
          <a:prstGeom prst="rect">
            <a:avLst/>
          </a:prstGeom>
          <a:noFill/>
        </p:spPr>
        <p:txBody>
          <a:bodyPr wrap="square" rtlCol="0">
            <a:spAutoFit/>
          </a:bodyPr>
          <a:lstStyle/>
          <a:p>
            <a:r>
              <a:rPr lang="zh-CN" altLang="en-US" sz="3200" dirty="0">
                <a:solidFill>
                  <a:schemeClr val="tx1">
                    <a:lumMod val="85000"/>
                    <a:lumOff val="15000"/>
                  </a:schemeClr>
                </a:solidFill>
              </a:rPr>
              <a:t>（二）成熟势力说</a:t>
            </a:r>
            <a:endParaRPr lang="zh-CN" altLang="en-US" sz="3200" dirty="0">
              <a:solidFill>
                <a:schemeClr val="tx1">
                  <a:lumMod val="85000"/>
                  <a:lumOff val="15000"/>
                </a:schemeClr>
              </a:solidFill>
            </a:endParaRPr>
          </a:p>
        </p:txBody>
      </p:sp>
      <p:sp>
        <p:nvSpPr>
          <p:cNvPr id="8197" name="TextBox 10"/>
          <p:cNvSpPr>
            <a:spLocks noChangeArrowheads="1"/>
          </p:cNvSpPr>
          <p:nvPr/>
        </p:nvSpPr>
        <p:spPr bwMode="auto">
          <a:xfrm>
            <a:off x="1344930" y="1721485"/>
            <a:ext cx="3439160"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E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eaLnBrk="0" hangingPunct="0"/>
            <a:r>
              <a:rPr lang="zh-CN" altLang="zh-CN" sz="1800" dirty="0">
                <a:latin typeface="+mn-lt"/>
                <a:cs typeface="+mn-cs"/>
                <a:sym typeface="微软雅黑" panose="020B0503020204020204" charset="-122"/>
              </a:rPr>
              <a:t>4.成熟理论与幼儿园课程</a:t>
            </a:r>
            <a:endParaRPr lang="zh-CN" altLang="zh-CN" sz="1800" dirty="0">
              <a:latin typeface="+mn-lt"/>
              <a:cs typeface="+mn-cs"/>
              <a:sym typeface="微软雅黑" panose="020B0503020204020204" charset="-122"/>
            </a:endParaRPr>
          </a:p>
          <a:p>
            <a:pPr eaLnBrk="0" hangingPunct="0"/>
            <a:endParaRPr lang="zh-CN" altLang="zh-CN" sz="1800" dirty="0">
              <a:latin typeface="+mn-lt"/>
              <a:cs typeface="+mn-cs"/>
              <a:sym typeface="微软雅黑" panose="020B0503020204020204" charset="-122"/>
            </a:endParaRPr>
          </a:p>
          <a:p>
            <a:pPr eaLnBrk="0" hangingPunct="0"/>
            <a:r>
              <a:rPr lang="zh-CN" altLang="zh-CN" sz="1800" dirty="0">
                <a:latin typeface="+mn-lt"/>
                <a:cs typeface="+mn-cs"/>
                <a:sym typeface="微软雅黑" panose="020B0503020204020204" charset="-122"/>
              </a:rPr>
              <a:t>    根据成熟理论，幼儿园应在不施加不适当压力的情况下让儿童得到发展，教师应基于儿童的兴趣和需要设计课程和创设环境，教师应该重视儿童学习的“准备状态”，应耐心等待儿童的成熟，而不要人为地促进幼儿发展，重要的是为儿童提供一种快乐和满足的状态，最终达到更为完善的发展。</a:t>
            </a:r>
            <a:endParaRPr lang="zh-CN" altLang="zh-CN" sz="1800" dirty="0">
              <a:latin typeface="+mn-lt"/>
              <a:cs typeface="+mn-cs"/>
              <a:sym typeface="微软雅黑" panose="020B0503020204020204" charset="-122"/>
            </a:endParaRPr>
          </a:p>
        </p:txBody>
      </p:sp>
      <p:pic>
        <p:nvPicPr>
          <p:cNvPr id="3" name="图片 2" descr="a7aa765b776f4347973e6a4d59ca630a[1]"/>
          <p:cNvPicPr>
            <a:picLocks noChangeAspect="1"/>
          </p:cNvPicPr>
          <p:nvPr/>
        </p:nvPicPr>
        <p:blipFill>
          <a:blip r:embed="rId1"/>
          <a:stretch>
            <a:fillRect/>
          </a:stretch>
        </p:blipFill>
        <p:spPr>
          <a:xfrm>
            <a:off x="5777230" y="1271905"/>
            <a:ext cx="4664075" cy="4313555"/>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760" y="518160"/>
            <a:ext cx="11582400" cy="584775"/>
          </a:xfrm>
          <a:prstGeom prst="rect">
            <a:avLst/>
          </a:prstGeom>
          <a:noFill/>
        </p:spPr>
        <p:txBody>
          <a:bodyPr wrap="square" rtlCol="0">
            <a:spAutoFit/>
          </a:bodyPr>
          <a:lstStyle/>
          <a:p>
            <a:r>
              <a:rPr lang="zh-CN" altLang="en-US" sz="3200" dirty="0">
                <a:solidFill>
                  <a:schemeClr val="tx1">
                    <a:lumMod val="85000"/>
                    <a:lumOff val="15000"/>
                  </a:schemeClr>
                </a:solidFill>
              </a:rPr>
              <a:t>（三）精神分析理论</a:t>
            </a:r>
            <a:endParaRPr lang="zh-CN" altLang="en-US" sz="3200" dirty="0">
              <a:solidFill>
                <a:schemeClr val="tx1">
                  <a:lumMod val="85000"/>
                  <a:lumOff val="15000"/>
                </a:schemeClr>
              </a:solidFill>
            </a:endParaRPr>
          </a:p>
        </p:txBody>
      </p:sp>
      <p:sp>
        <p:nvSpPr>
          <p:cNvPr id="3" name="文本框 2"/>
          <p:cNvSpPr txBox="1"/>
          <p:nvPr/>
        </p:nvSpPr>
        <p:spPr>
          <a:xfrm>
            <a:off x="1169035" y="1403350"/>
            <a:ext cx="4048125" cy="4246245"/>
          </a:xfrm>
          <a:prstGeom prst="rect">
            <a:avLst/>
          </a:prstGeom>
          <a:noFill/>
        </p:spPr>
        <p:txBody>
          <a:bodyPr wrap="square" rtlCol="0">
            <a:spAutoFit/>
          </a:bodyPr>
          <a:lstStyle/>
          <a:p>
            <a:pPr lvl="0" indent="457200"/>
            <a:r>
              <a:rPr lang="en-US" altLang="zh-CN" dirty="0"/>
              <a:t>1.</a:t>
            </a:r>
            <a:r>
              <a:rPr lang="zh-CN" altLang="zh-CN" dirty="0"/>
              <a:t>弗洛伊德的精神分析理论</a:t>
            </a:r>
            <a:endParaRPr lang="zh-CN" altLang="zh-CN" dirty="0"/>
          </a:p>
          <a:p>
            <a:pPr lvl="0" indent="457200"/>
            <a:r>
              <a:rPr lang="zh-CN" altLang="en-US" dirty="0"/>
              <a:t>（</a:t>
            </a:r>
            <a:r>
              <a:rPr lang="en-US" altLang="zh-CN" dirty="0"/>
              <a:t>1</a:t>
            </a:r>
            <a:r>
              <a:rPr lang="zh-CN" altLang="en-US" dirty="0"/>
              <a:t>）</a:t>
            </a:r>
            <a:r>
              <a:rPr lang="zh-CN" altLang="zh-CN" dirty="0"/>
              <a:t>人格结构论</a:t>
            </a:r>
            <a:endParaRPr lang="zh-CN" altLang="zh-CN" dirty="0"/>
          </a:p>
          <a:p>
            <a:pPr indent="457200"/>
            <a:r>
              <a:rPr lang="zh-CN" altLang="zh-CN" dirty="0"/>
              <a:t>弗洛伊德有关人格的理论建立在其性本能的基础上，他认为人格结构有三种成分：本我、自我和超我。本我是原始的、本能的，是人格中最难接近的，同时又是强有力的。自我由本我发展而来，遵循现实原则，调节外界与本我的关系，是本我适应外界要求，推迟本我能量的释放。超我包括良心和自我理想。是道德化了的自我。其主要职能在于指导自我，去限制本我的冲动，遵循道德原则。三者是一个互相联系、互相制约的有机整体（如图</a:t>
            </a:r>
            <a:r>
              <a:rPr lang="en-US" altLang="zh-CN" dirty="0"/>
              <a:t>1-8</a:t>
            </a:r>
            <a:r>
              <a:rPr lang="zh-CN" altLang="zh-CN" dirty="0"/>
              <a:t>）。</a:t>
            </a:r>
            <a:endParaRPr lang="zh-CN" altLang="zh-CN" dirty="0"/>
          </a:p>
        </p:txBody>
      </p:sp>
      <p:pic>
        <p:nvPicPr>
          <p:cNvPr id="7170"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718300" y="1022350"/>
            <a:ext cx="4502150" cy="4627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6762750" y="5972175"/>
            <a:ext cx="4267200" cy="338554"/>
          </a:xfrm>
          <a:prstGeom prst="rect">
            <a:avLst/>
          </a:prstGeom>
          <a:noFill/>
        </p:spPr>
        <p:txBody>
          <a:bodyPr wrap="square" rtlCol="0">
            <a:spAutoFit/>
          </a:bodyPr>
          <a:lstStyle/>
          <a:p>
            <a:pPr algn="ctr"/>
            <a:r>
              <a:rPr lang="zh-CN" altLang="zh-CN" sz="1600" dirty="0"/>
              <a:t>图</a:t>
            </a:r>
            <a:r>
              <a:rPr lang="en-US" altLang="zh-CN" sz="1600" dirty="0"/>
              <a:t>1-8 </a:t>
            </a:r>
            <a:r>
              <a:rPr lang="zh-CN" altLang="zh-CN" sz="1600" dirty="0"/>
              <a:t>弗洛伊德人格发展结构论</a:t>
            </a:r>
            <a:endParaRPr lang="zh-CN" altLang="zh-CN" sz="16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760" y="518160"/>
            <a:ext cx="11582400" cy="584775"/>
          </a:xfrm>
          <a:prstGeom prst="rect">
            <a:avLst/>
          </a:prstGeom>
          <a:noFill/>
        </p:spPr>
        <p:txBody>
          <a:bodyPr wrap="square" rtlCol="0">
            <a:spAutoFit/>
          </a:bodyPr>
          <a:lstStyle/>
          <a:p>
            <a:r>
              <a:rPr lang="zh-CN" altLang="en-US" sz="3200" dirty="0">
                <a:solidFill>
                  <a:schemeClr val="tx1">
                    <a:lumMod val="85000"/>
                    <a:lumOff val="15000"/>
                  </a:schemeClr>
                </a:solidFill>
              </a:rPr>
              <a:t>（三）精神分析理论</a:t>
            </a:r>
            <a:endParaRPr lang="zh-CN" altLang="en-US" sz="3200" dirty="0">
              <a:solidFill>
                <a:schemeClr val="tx1">
                  <a:lumMod val="85000"/>
                  <a:lumOff val="15000"/>
                </a:schemeClr>
              </a:solidFill>
            </a:endParaRPr>
          </a:p>
        </p:txBody>
      </p:sp>
      <p:sp>
        <p:nvSpPr>
          <p:cNvPr id="3" name="文本框 2"/>
          <p:cNvSpPr txBox="1"/>
          <p:nvPr/>
        </p:nvSpPr>
        <p:spPr>
          <a:xfrm>
            <a:off x="6286500" y="1305341"/>
            <a:ext cx="5210175" cy="4247317"/>
          </a:xfrm>
          <a:prstGeom prst="rect">
            <a:avLst/>
          </a:prstGeom>
          <a:noFill/>
        </p:spPr>
        <p:txBody>
          <a:bodyPr wrap="square" rtlCol="0">
            <a:spAutoFit/>
          </a:bodyPr>
          <a:lstStyle/>
          <a:p>
            <a:pPr lvl="0"/>
            <a:r>
              <a:rPr lang="zh-CN" altLang="en-US" dirty="0"/>
              <a:t>（</a:t>
            </a:r>
            <a:r>
              <a:rPr lang="en-US" altLang="zh-CN" dirty="0"/>
              <a:t>2</a:t>
            </a:r>
            <a:r>
              <a:rPr lang="zh-CN" altLang="en-US" dirty="0"/>
              <a:t>）</a:t>
            </a:r>
            <a:r>
              <a:rPr lang="zh-CN" altLang="zh-CN" dirty="0"/>
              <a:t>心理性（人格）发展阶段</a:t>
            </a:r>
            <a:endParaRPr lang="zh-CN" altLang="zh-CN" dirty="0"/>
          </a:p>
          <a:p>
            <a:pPr lvl="0"/>
            <a:r>
              <a:rPr lang="zh-CN" altLang="en-US" dirty="0"/>
              <a:t>①</a:t>
            </a:r>
            <a:r>
              <a:rPr lang="zh-CN" altLang="zh-CN" dirty="0"/>
              <a:t>口腔期（</a:t>
            </a:r>
            <a:r>
              <a:rPr lang="en-US" altLang="zh-CN" dirty="0"/>
              <a:t>O-l</a:t>
            </a:r>
            <a:r>
              <a:rPr lang="zh-CN" altLang="zh-CN" dirty="0"/>
              <a:t>岁）</a:t>
            </a:r>
            <a:r>
              <a:rPr lang="en-US" altLang="zh-CN" dirty="0"/>
              <a:t>:</a:t>
            </a:r>
            <a:r>
              <a:rPr lang="zh-CN" altLang="zh-CN" dirty="0"/>
              <a:t>是个体性心理发展的最原始阶段，其原始性的性力集中在口部；靠吮吸、咀嚼、吞咽、咬等口腔活动，获得快感与满足。</a:t>
            </a:r>
            <a:endParaRPr lang="zh-CN" altLang="zh-CN" dirty="0"/>
          </a:p>
          <a:p>
            <a:pPr lvl="0"/>
            <a:r>
              <a:rPr lang="zh-CN" altLang="en-US" dirty="0"/>
              <a:t>②</a:t>
            </a:r>
            <a:r>
              <a:rPr lang="zh-CN" altLang="zh-CN" dirty="0"/>
              <a:t>肛门期（</a:t>
            </a:r>
            <a:r>
              <a:rPr lang="en-US" altLang="zh-CN" dirty="0"/>
              <a:t>1-3</a:t>
            </a:r>
            <a:r>
              <a:rPr lang="zh-CN" altLang="zh-CN" dirty="0"/>
              <a:t>岁）</a:t>
            </a:r>
            <a:r>
              <a:rPr lang="en-US" altLang="zh-CN" dirty="0"/>
              <a:t>:</a:t>
            </a:r>
            <a:r>
              <a:rPr lang="zh-CN" altLang="zh-CN" dirty="0"/>
              <a:t>动欲区在肛门。在这一阶段，由于幼儿对粪便排泄时解除内急压力所得到的快感经验，因而对肛门的活动特别感兴趣，并因此获得满足。</a:t>
            </a:r>
            <a:endParaRPr lang="zh-CN" altLang="zh-CN" dirty="0"/>
          </a:p>
          <a:p>
            <a:pPr lvl="0"/>
            <a:r>
              <a:rPr lang="zh-CN" altLang="en-US" dirty="0"/>
              <a:t>③</a:t>
            </a:r>
            <a:r>
              <a:rPr lang="zh-CN" altLang="zh-CN" dirty="0"/>
              <a:t>性器期（</a:t>
            </a:r>
            <a:r>
              <a:rPr lang="en-US" altLang="zh-CN" dirty="0"/>
              <a:t>3</a:t>
            </a:r>
            <a:r>
              <a:rPr lang="zh-CN" altLang="zh-CN" dirty="0"/>
              <a:t>—</a:t>
            </a:r>
            <a:r>
              <a:rPr lang="en-US" altLang="zh-CN" dirty="0"/>
              <a:t>6</a:t>
            </a:r>
            <a:r>
              <a:rPr lang="zh-CN" altLang="zh-CN" dirty="0"/>
              <a:t>岁）：此时动欲区集中在性器官，幼儿在此时期已能辨识男女性别，并以父母中之异性者为“性爱”的对象。于是出现了男童以父亲为竞争对手而爱母亲的现象，这现象称为恋母情结（如图</a:t>
            </a:r>
            <a:r>
              <a:rPr lang="en-US" altLang="zh-CN" dirty="0"/>
              <a:t>1-9</a:t>
            </a:r>
            <a:r>
              <a:rPr lang="zh-CN" altLang="zh-CN" dirty="0"/>
              <a:t>），同理女童以母亲为竞争对手而爱恋父亲的对象，则称为恋父情结。</a:t>
            </a:r>
            <a:endParaRPr lang="zh-CN" altLang="zh-CN" dirty="0"/>
          </a:p>
          <a:p>
            <a:endParaRPr lang="zh-CN" altLang="en-US" dirty="0"/>
          </a:p>
        </p:txBody>
      </p:sp>
      <p:pic>
        <p:nvPicPr>
          <p:cNvPr id="8194"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00" y="1686341"/>
            <a:ext cx="4832216" cy="3333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1333500" y="5429250"/>
            <a:ext cx="4143375" cy="338554"/>
          </a:xfrm>
          <a:prstGeom prst="rect">
            <a:avLst/>
          </a:prstGeom>
          <a:noFill/>
        </p:spPr>
        <p:txBody>
          <a:bodyPr wrap="square" rtlCol="0">
            <a:spAutoFit/>
          </a:bodyPr>
          <a:lstStyle/>
          <a:p>
            <a:pPr algn="ctr"/>
            <a:r>
              <a:rPr lang="zh-CN" altLang="zh-CN" sz="1600" dirty="0"/>
              <a:t>图</a:t>
            </a:r>
            <a:r>
              <a:rPr lang="en-US" altLang="zh-CN" sz="1600" dirty="0"/>
              <a:t>1-9 </a:t>
            </a:r>
            <a:r>
              <a:rPr lang="zh-CN" altLang="zh-CN" sz="1600" dirty="0"/>
              <a:t>恋母情结</a:t>
            </a:r>
            <a:endParaRPr lang="zh-CN" altLang="zh-CN" sz="16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760" y="518160"/>
            <a:ext cx="11582400" cy="584775"/>
          </a:xfrm>
          <a:prstGeom prst="rect">
            <a:avLst/>
          </a:prstGeom>
          <a:noFill/>
        </p:spPr>
        <p:txBody>
          <a:bodyPr wrap="square" rtlCol="0">
            <a:spAutoFit/>
          </a:bodyPr>
          <a:lstStyle/>
          <a:p>
            <a:r>
              <a:rPr lang="zh-CN" altLang="en-US" sz="3200" dirty="0">
                <a:solidFill>
                  <a:schemeClr val="tx1">
                    <a:lumMod val="85000"/>
                    <a:lumOff val="15000"/>
                  </a:schemeClr>
                </a:solidFill>
              </a:rPr>
              <a:t>（三）精神分析理论</a:t>
            </a:r>
            <a:endParaRPr lang="zh-CN" altLang="en-US" sz="3200" dirty="0">
              <a:solidFill>
                <a:schemeClr val="tx1">
                  <a:lumMod val="85000"/>
                  <a:lumOff val="15000"/>
                </a:schemeClr>
              </a:solidFill>
            </a:endParaRPr>
          </a:p>
        </p:txBody>
      </p:sp>
      <p:sp>
        <p:nvSpPr>
          <p:cNvPr id="3" name="文本框 2"/>
          <p:cNvSpPr txBox="1"/>
          <p:nvPr/>
        </p:nvSpPr>
        <p:spPr>
          <a:xfrm>
            <a:off x="365760" y="1039591"/>
            <a:ext cx="10972800" cy="2031325"/>
          </a:xfrm>
          <a:prstGeom prst="rect">
            <a:avLst/>
          </a:prstGeom>
          <a:noFill/>
        </p:spPr>
        <p:txBody>
          <a:bodyPr wrap="square" rtlCol="0">
            <a:spAutoFit/>
          </a:bodyPr>
          <a:lstStyle/>
          <a:p>
            <a:pPr lvl="0" indent="457200"/>
            <a:r>
              <a:rPr lang="en-US" altLang="zh-CN" dirty="0"/>
              <a:t>2.</a:t>
            </a:r>
            <a:r>
              <a:rPr lang="zh-CN" altLang="zh-CN" dirty="0"/>
              <a:t>埃里克森的心理社会发展阶段（人格）理论</a:t>
            </a:r>
            <a:endParaRPr lang="zh-CN" altLang="zh-CN" dirty="0"/>
          </a:p>
          <a:p>
            <a:pPr indent="457200"/>
            <a:r>
              <a:rPr lang="zh-CN" altLang="zh-CN" dirty="0"/>
              <a:t>埃里克森（</a:t>
            </a:r>
            <a:r>
              <a:rPr lang="en-US" altLang="zh-CN" dirty="0" err="1"/>
              <a:t>E.H.Erikson</a:t>
            </a:r>
            <a:r>
              <a:rPr lang="zh-CN" altLang="zh-CN" dirty="0"/>
              <a:t>，</a:t>
            </a:r>
            <a:r>
              <a:rPr lang="en-US" altLang="zh-CN" dirty="0"/>
              <a:t>1902</a:t>
            </a:r>
            <a:r>
              <a:rPr lang="zh-CN" altLang="zh-CN" dirty="0"/>
              <a:t>）是美国著名精神病医师，新精神分析派的代表人物。他认为，人的自我意识发展持续一生，他把自我意识的形成和发展过程划分为八个阶段，这八个阶段的顺序是由遗传决定的，但是每一阶段能否顺利度过却是由环境决定的，所以这个理论可称为心理社会阶段理论。</a:t>
            </a:r>
            <a:endParaRPr lang="zh-CN" altLang="zh-CN" dirty="0"/>
          </a:p>
          <a:p>
            <a:pPr indent="457200"/>
            <a:r>
              <a:rPr lang="zh-CN" altLang="zh-CN" dirty="0"/>
              <a:t>埃里克森根据人一生中出现的心理社会问题，把人格发展分为八个阶段，即婴儿前期、婴儿后期、幼儿期、童年期、青少年期、成年早期、成年中期、成年后期。</a:t>
            </a:r>
            <a:endParaRPr lang="zh-CN" altLang="zh-CN" dirty="0"/>
          </a:p>
          <a:p>
            <a:endParaRPr lang="zh-CN" altLang="en-US" dirty="0"/>
          </a:p>
        </p:txBody>
      </p:sp>
      <p:graphicFrame>
        <p:nvGraphicFramePr>
          <p:cNvPr id="6" name="表格 6"/>
          <p:cNvGraphicFramePr>
            <a:graphicFrameLocks noGrp="1"/>
          </p:cNvGraphicFramePr>
          <p:nvPr/>
        </p:nvGraphicFramePr>
        <p:xfrm>
          <a:off x="894397" y="2959201"/>
          <a:ext cx="10525125" cy="3602776"/>
        </p:xfrm>
        <a:graphic>
          <a:graphicData uri="http://schemas.openxmlformats.org/drawingml/2006/table">
            <a:tbl>
              <a:tblPr firstRow="1" bandRow="1">
                <a:tableStyleId>{5C22544A-7EE6-4342-B048-85BDC9FD1C3A}</a:tableStyleId>
              </a:tblPr>
              <a:tblGrid>
                <a:gridCol w="3508375"/>
                <a:gridCol w="3508375"/>
                <a:gridCol w="3508375"/>
              </a:tblGrid>
              <a:tr h="395619">
                <a:tc>
                  <a:txBody>
                    <a:bodyPr/>
                    <a:lstStyle/>
                    <a:p>
                      <a:pPr indent="266700" algn="ctr">
                        <a:lnSpc>
                          <a:spcPts val="1660"/>
                        </a:lnSpc>
                        <a:spcAft>
                          <a:spcPts val="0"/>
                        </a:spcAft>
                      </a:pPr>
                      <a:r>
                        <a:rPr lang="zh-CN" sz="1200" dirty="0">
                          <a:effectLst/>
                          <a:latin typeface="Calibri" panose="020F0502020204030204" pitchFamily="34" charset="0"/>
                          <a:ea typeface="宋体" panose="02010600030101010101" pitchFamily="2" charset="-122"/>
                          <a:cs typeface="Times New Roman" panose="02020603050405020304" pitchFamily="18" charset="0"/>
                        </a:rPr>
                        <a:t>发展阶段</a:t>
                      </a:r>
                      <a:endParaRPr lang="zh-CN" sz="12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56C0C1"/>
                    </a:solidFill>
                  </a:tcPr>
                </a:tc>
                <a:tc>
                  <a:txBody>
                    <a:bodyPr/>
                    <a:lstStyle/>
                    <a:p>
                      <a:pPr indent="266700" algn="ctr">
                        <a:lnSpc>
                          <a:spcPts val="1660"/>
                        </a:lnSpc>
                        <a:spcAft>
                          <a:spcPts val="0"/>
                        </a:spcAft>
                      </a:pPr>
                      <a:r>
                        <a:rPr lang="zh-CN" sz="1200" dirty="0">
                          <a:effectLst/>
                          <a:latin typeface="Calibri" panose="020F0502020204030204" pitchFamily="34" charset="0"/>
                          <a:ea typeface="宋体" panose="02010600030101010101" pitchFamily="2" charset="-122"/>
                          <a:cs typeface="Times New Roman" panose="02020603050405020304" pitchFamily="18" charset="0"/>
                        </a:rPr>
                        <a:t>发展任务</a:t>
                      </a:r>
                      <a:endParaRPr lang="zh-CN" sz="12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56C0C1"/>
                    </a:solidFill>
                  </a:tcPr>
                </a:tc>
                <a:tc>
                  <a:txBody>
                    <a:bodyPr/>
                    <a:lstStyle/>
                    <a:p>
                      <a:pPr indent="269875" algn="ctr">
                        <a:lnSpc>
                          <a:spcPts val="1660"/>
                        </a:lnSpc>
                        <a:spcAft>
                          <a:spcPts val="0"/>
                        </a:spcAft>
                      </a:pPr>
                      <a:r>
                        <a:rPr lang="zh-CN" sz="1200">
                          <a:effectLst/>
                          <a:latin typeface="Calibri" panose="020F0502020204030204" pitchFamily="34" charset="0"/>
                          <a:ea typeface="宋体" panose="02010600030101010101" pitchFamily="2" charset="-122"/>
                          <a:cs typeface="Times New Roman" panose="02020603050405020304" pitchFamily="18" charset="0"/>
                        </a:rPr>
                        <a:t>良好的人格特征</a:t>
                      </a:r>
                      <a:endParaRPr lang="zh-CN" sz="12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56C0C1"/>
                    </a:solidFill>
                  </a:tcPr>
                </a:tc>
              </a:tr>
              <a:tr h="395619">
                <a:tc>
                  <a:txBody>
                    <a:bodyPr/>
                    <a:lstStyle/>
                    <a:p>
                      <a:pPr indent="266700" algn="ctr">
                        <a:lnSpc>
                          <a:spcPts val="1660"/>
                        </a:lnSpc>
                        <a:spcAft>
                          <a:spcPts val="0"/>
                        </a:spcAft>
                      </a:pPr>
                      <a:r>
                        <a:rPr lang="zh-CN" sz="1200" dirty="0">
                          <a:effectLst/>
                          <a:latin typeface="Calibri" panose="020F0502020204030204" pitchFamily="34" charset="0"/>
                          <a:ea typeface="宋体" panose="02010600030101010101" pitchFamily="2" charset="-122"/>
                          <a:cs typeface="Times New Roman" panose="02020603050405020304" pitchFamily="18" charset="0"/>
                        </a:rPr>
                        <a:t>婴儿前期（</a:t>
                      </a:r>
                      <a:r>
                        <a:rPr lang="en-US" sz="1200" dirty="0">
                          <a:effectLst/>
                          <a:latin typeface="Calibri" panose="020F0502020204030204" pitchFamily="34" charset="0"/>
                          <a:ea typeface="宋体" panose="02010600030101010101" pitchFamily="2" charset="-122"/>
                          <a:cs typeface="Times New Roman" panose="02020603050405020304" pitchFamily="18" charset="0"/>
                        </a:rPr>
                        <a:t>0-2</a:t>
                      </a:r>
                      <a:r>
                        <a:rPr lang="zh-CN" sz="1200" dirty="0">
                          <a:effectLst/>
                          <a:latin typeface="Calibri" panose="020F0502020204030204" pitchFamily="34" charset="0"/>
                          <a:ea typeface="宋体" panose="02010600030101010101" pitchFamily="2" charset="-122"/>
                          <a:cs typeface="Times New Roman" panose="02020603050405020304" pitchFamily="18" charset="0"/>
                        </a:rPr>
                        <a:t>岁）</a:t>
                      </a:r>
                      <a:endParaRPr lang="zh-CN" sz="12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D8ECED"/>
                    </a:solidFill>
                  </a:tcPr>
                </a:tc>
                <a:tc>
                  <a:txBody>
                    <a:bodyPr/>
                    <a:lstStyle/>
                    <a:p>
                      <a:pPr indent="266700" algn="ctr">
                        <a:lnSpc>
                          <a:spcPts val="1660"/>
                        </a:lnSpc>
                        <a:spcAft>
                          <a:spcPts val="0"/>
                        </a:spcAft>
                      </a:pPr>
                      <a:r>
                        <a:rPr lang="zh-CN" sz="1200" dirty="0">
                          <a:effectLst/>
                          <a:latin typeface="Calibri" panose="020F0502020204030204" pitchFamily="34" charset="0"/>
                          <a:ea typeface="宋体" panose="02010600030101010101" pitchFamily="2" charset="-122"/>
                          <a:cs typeface="Times New Roman" panose="02020603050405020304" pitchFamily="18" charset="0"/>
                        </a:rPr>
                        <a:t>发展信任感，克服怀疑感</a:t>
                      </a:r>
                      <a:endParaRPr lang="zh-CN" sz="12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D8ECED"/>
                    </a:solidFill>
                  </a:tcPr>
                </a:tc>
                <a:tc>
                  <a:txBody>
                    <a:bodyPr/>
                    <a:lstStyle/>
                    <a:p>
                      <a:pPr indent="266700" algn="ctr">
                        <a:lnSpc>
                          <a:spcPts val="1660"/>
                        </a:lnSpc>
                        <a:spcAft>
                          <a:spcPts val="0"/>
                        </a:spcAft>
                      </a:pPr>
                      <a:r>
                        <a:rPr lang="zh-CN" sz="1200">
                          <a:effectLst/>
                          <a:latin typeface="Calibri" panose="020F0502020204030204" pitchFamily="34" charset="0"/>
                          <a:ea typeface="宋体" panose="02010600030101010101" pitchFamily="2" charset="-122"/>
                          <a:cs typeface="Times New Roman" panose="02020603050405020304" pitchFamily="18" charset="0"/>
                        </a:rPr>
                        <a:t>希望品质</a:t>
                      </a:r>
                      <a:endParaRPr lang="zh-CN" sz="12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D8ECED"/>
                    </a:solidFill>
                  </a:tcPr>
                </a:tc>
              </a:tr>
              <a:tr h="395619">
                <a:tc>
                  <a:txBody>
                    <a:bodyPr/>
                    <a:lstStyle/>
                    <a:p>
                      <a:pPr indent="266700" algn="ctr">
                        <a:lnSpc>
                          <a:spcPts val="1660"/>
                        </a:lnSpc>
                        <a:spcAft>
                          <a:spcPts val="0"/>
                        </a:spcAft>
                      </a:pPr>
                      <a:r>
                        <a:rPr lang="zh-CN" sz="1200" dirty="0">
                          <a:effectLst/>
                          <a:latin typeface="Calibri" panose="020F0502020204030204" pitchFamily="34" charset="0"/>
                          <a:ea typeface="宋体" panose="02010600030101010101" pitchFamily="2" charset="-122"/>
                          <a:cs typeface="Times New Roman" panose="02020603050405020304" pitchFamily="18" charset="0"/>
                        </a:rPr>
                        <a:t>儿童早期（</a:t>
                      </a:r>
                      <a:r>
                        <a:rPr lang="en-US" sz="1200" dirty="0">
                          <a:effectLst/>
                          <a:latin typeface="Calibri" panose="020F0502020204030204" pitchFamily="34" charset="0"/>
                          <a:ea typeface="宋体" panose="02010600030101010101" pitchFamily="2" charset="-122"/>
                          <a:cs typeface="Times New Roman" panose="02020603050405020304" pitchFamily="18" charset="0"/>
                        </a:rPr>
                        <a:t>2-4</a:t>
                      </a:r>
                      <a:r>
                        <a:rPr lang="zh-CN" sz="1200" dirty="0">
                          <a:effectLst/>
                          <a:latin typeface="Calibri" panose="020F0502020204030204" pitchFamily="34" charset="0"/>
                          <a:ea typeface="宋体" panose="02010600030101010101" pitchFamily="2" charset="-122"/>
                          <a:cs typeface="Times New Roman" panose="02020603050405020304" pitchFamily="18" charset="0"/>
                        </a:rPr>
                        <a:t>岁）</a:t>
                      </a:r>
                      <a:endParaRPr lang="zh-CN" sz="12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E8F1F2"/>
                    </a:solidFill>
                  </a:tcPr>
                </a:tc>
                <a:tc>
                  <a:txBody>
                    <a:bodyPr/>
                    <a:lstStyle/>
                    <a:p>
                      <a:pPr indent="269875" algn="ctr">
                        <a:lnSpc>
                          <a:spcPts val="1660"/>
                        </a:lnSpc>
                        <a:spcAft>
                          <a:spcPts val="0"/>
                        </a:spcAft>
                      </a:pPr>
                      <a:r>
                        <a:rPr lang="zh-CN" sz="1200">
                          <a:effectLst/>
                          <a:latin typeface="Calibri" panose="020F0502020204030204" pitchFamily="34" charset="0"/>
                          <a:ea typeface="宋体" panose="02010600030101010101" pitchFamily="2" charset="-122"/>
                          <a:cs typeface="Times New Roman" panose="02020603050405020304" pitchFamily="18" charset="0"/>
                        </a:rPr>
                        <a:t>获得自由感，克服羞怯和疑虑</a:t>
                      </a:r>
                      <a:endParaRPr lang="zh-CN" sz="12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E8F1F2"/>
                    </a:solidFill>
                  </a:tcPr>
                </a:tc>
                <a:tc>
                  <a:txBody>
                    <a:bodyPr/>
                    <a:lstStyle/>
                    <a:p>
                      <a:pPr indent="266700" algn="ctr">
                        <a:lnSpc>
                          <a:spcPts val="1660"/>
                        </a:lnSpc>
                        <a:spcAft>
                          <a:spcPts val="0"/>
                        </a:spcAft>
                      </a:pPr>
                      <a:r>
                        <a:rPr lang="zh-CN" sz="1200">
                          <a:effectLst/>
                          <a:latin typeface="Calibri" panose="020F0502020204030204" pitchFamily="34" charset="0"/>
                          <a:ea typeface="宋体" panose="02010600030101010101" pitchFamily="2" charset="-122"/>
                          <a:cs typeface="Times New Roman" panose="02020603050405020304" pitchFamily="18" charset="0"/>
                        </a:rPr>
                        <a:t>意志品质</a:t>
                      </a:r>
                      <a:endParaRPr lang="zh-CN" sz="12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E8F1F2"/>
                    </a:solidFill>
                  </a:tcPr>
                </a:tc>
              </a:tr>
              <a:tr h="395619">
                <a:tc>
                  <a:txBody>
                    <a:bodyPr/>
                    <a:lstStyle/>
                    <a:p>
                      <a:pPr indent="266700" algn="ctr">
                        <a:lnSpc>
                          <a:spcPts val="1660"/>
                        </a:lnSpc>
                        <a:spcAft>
                          <a:spcPts val="0"/>
                        </a:spcAft>
                      </a:pPr>
                      <a:r>
                        <a:rPr lang="zh-CN" sz="1200" dirty="0">
                          <a:effectLst/>
                          <a:latin typeface="Calibri" panose="020F0502020204030204" pitchFamily="34" charset="0"/>
                          <a:ea typeface="宋体" panose="02010600030101010101" pitchFamily="2" charset="-122"/>
                          <a:cs typeface="Times New Roman" panose="02020603050405020304" pitchFamily="18" charset="0"/>
                        </a:rPr>
                        <a:t>学前期或游戏期（</a:t>
                      </a:r>
                      <a:r>
                        <a:rPr lang="en-US" sz="1200" dirty="0">
                          <a:effectLst/>
                          <a:latin typeface="Calibri" panose="020F0502020204030204" pitchFamily="34" charset="0"/>
                          <a:ea typeface="宋体" panose="02010600030101010101" pitchFamily="2" charset="-122"/>
                          <a:cs typeface="Times New Roman" panose="02020603050405020304" pitchFamily="18" charset="0"/>
                        </a:rPr>
                        <a:t>4-7</a:t>
                      </a:r>
                      <a:r>
                        <a:rPr lang="zh-CN" sz="1200" dirty="0">
                          <a:effectLst/>
                          <a:latin typeface="Calibri" panose="020F0502020204030204" pitchFamily="34" charset="0"/>
                          <a:ea typeface="宋体" panose="02010600030101010101" pitchFamily="2" charset="-122"/>
                          <a:cs typeface="Times New Roman" panose="02020603050405020304" pitchFamily="18" charset="0"/>
                        </a:rPr>
                        <a:t>岁）</a:t>
                      </a:r>
                      <a:endParaRPr lang="zh-CN" sz="12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D8ECED"/>
                    </a:solidFill>
                  </a:tcPr>
                </a:tc>
                <a:tc>
                  <a:txBody>
                    <a:bodyPr/>
                    <a:lstStyle/>
                    <a:p>
                      <a:pPr indent="266700" algn="ctr">
                        <a:lnSpc>
                          <a:spcPts val="1660"/>
                        </a:lnSpc>
                        <a:spcAft>
                          <a:spcPts val="0"/>
                        </a:spcAft>
                      </a:pPr>
                      <a:r>
                        <a:rPr lang="zh-CN" sz="1200">
                          <a:effectLst/>
                          <a:latin typeface="Calibri" panose="020F0502020204030204" pitchFamily="34" charset="0"/>
                          <a:ea typeface="宋体" panose="02010600030101010101" pitchFamily="2" charset="-122"/>
                          <a:cs typeface="Times New Roman" panose="02020603050405020304" pitchFamily="18" charset="0"/>
                        </a:rPr>
                        <a:t>获得主动感，克服内疚感</a:t>
                      </a:r>
                      <a:endParaRPr lang="zh-CN" sz="12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D8ECED"/>
                    </a:solidFill>
                  </a:tcPr>
                </a:tc>
                <a:tc>
                  <a:txBody>
                    <a:bodyPr/>
                    <a:lstStyle/>
                    <a:p>
                      <a:pPr indent="266700" algn="ctr">
                        <a:lnSpc>
                          <a:spcPts val="1660"/>
                        </a:lnSpc>
                        <a:spcAft>
                          <a:spcPts val="0"/>
                        </a:spcAft>
                      </a:pPr>
                      <a:r>
                        <a:rPr lang="zh-CN" sz="1200">
                          <a:effectLst/>
                          <a:latin typeface="Calibri" panose="020F0502020204030204" pitchFamily="34" charset="0"/>
                          <a:ea typeface="宋体" panose="02010600030101010101" pitchFamily="2" charset="-122"/>
                          <a:cs typeface="Times New Roman" panose="02020603050405020304" pitchFamily="18" charset="0"/>
                        </a:rPr>
                        <a:t>目标品质</a:t>
                      </a:r>
                      <a:endParaRPr lang="zh-CN" sz="12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D8ECED"/>
                    </a:solidFill>
                  </a:tcPr>
                </a:tc>
              </a:tr>
              <a:tr h="395619">
                <a:tc>
                  <a:txBody>
                    <a:bodyPr/>
                    <a:lstStyle/>
                    <a:p>
                      <a:pPr indent="266700" algn="ctr">
                        <a:lnSpc>
                          <a:spcPts val="1660"/>
                        </a:lnSpc>
                        <a:spcAft>
                          <a:spcPts val="0"/>
                        </a:spcAft>
                      </a:pPr>
                      <a:r>
                        <a:rPr lang="zh-CN" sz="1200" dirty="0">
                          <a:effectLst/>
                          <a:latin typeface="Calibri" panose="020F0502020204030204" pitchFamily="34" charset="0"/>
                          <a:ea typeface="宋体" panose="02010600030101010101" pitchFamily="2" charset="-122"/>
                          <a:cs typeface="Times New Roman" panose="02020603050405020304" pitchFamily="18" charset="0"/>
                        </a:rPr>
                        <a:t>学龄期（</a:t>
                      </a:r>
                      <a:r>
                        <a:rPr lang="en-US" sz="1200" dirty="0">
                          <a:effectLst/>
                          <a:latin typeface="Calibri" panose="020F0502020204030204" pitchFamily="34" charset="0"/>
                          <a:ea typeface="宋体" panose="02010600030101010101" pitchFamily="2" charset="-122"/>
                          <a:cs typeface="Times New Roman" panose="02020603050405020304" pitchFamily="18" charset="0"/>
                        </a:rPr>
                        <a:t>7-12</a:t>
                      </a:r>
                      <a:r>
                        <a:rPr lang="zh-CN" sz="1200" dirty="0">
                          <a:effectLst/>
                          <a:latin typeface="Calibri" panose="020F0502020204030204" pitchFamily="34" charset="0"/>
                          <a:ea typeface="宋体" panose="02010600030101010101" pitchFamily="2" charset="-122"/>
                          <a:cs typeface="Times New Roman" panose="02020603050405020304" pitchFamily="18" charset="0"/>
                        </a:rPr>
                        <a:t>岁）</a:t>
                      </a:r>
                      <a:endParaRPr lang="zh-CN" sz="12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E8F1F2"/>
                    </a:solidFill>
                  </a:tcPr>
                </a:tc>
                <a:tc>
                  <a:txBody>
                    <a:bodyPr/>
                    <a:lstStyle/>
                    <a:p>
                      <a:pPr indent="266700" algn="ctr">
                        <a:lnSpc>
                          <a:spcPts val="1660"/>
                        </a:lnSpc>
                        <a:spcAft>
                          <a:spcPts val="0"/>
                        </a:spcAft>
                      </a:pPr>
                      <a:r>
                        <a:rPr lang="zh-CN" sz="1200">
                          <a:effectLst/>
                          <a:latin typeface="Calibri" panose="020F0502020204030204" pitchFamily="34" charset="0"/>
                          <a:ea typeface="宋体" panose="02010600030101010101" pitchFamily="2" charset="-122"/>
                          <a:cs typeface="Times New Roman" panose="02020603050405020304" pitchFamily="18" charset="0"/>
                        </a:rPr>
                        <a:t>获得勤奋感，克服自卑感</a:t>
                      </a:r>
                      <a:endParaRPr lang="zh-CN" sz="12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E8F1F2"/>
                    </a:solidFill>
                  </a:tcPr>
                </a:tc>
                <a:tc>
                  <a:txBody>
                    <a:bodyPr/>
                    <a:lstStyle/>
                    <a:p>
                      <a:pPr indent="266700" algn="ctr">
                        <a:lnSpc>
                          <a:spcPts val="1660"/>
                        </a:lnSpc>
                        <a:spcAft>
                          <a:spcPts val="0"/>
                        </a:spcAft>
                      </a:pPr>
                      <a:r>
                        <a:rPr lang="zh-CN" sz="1200">
                          <a:effectLst/>
                          <a:latin typeface="Calibri" panose="020F0502020204030204" pitchFamily="34" charset="0"/>
                          <a:ea typeface="宋体" panose="02010600030101010101" pitchFamily="2" charset="-122"/>
                          <a:cs typeface="Times New Roman" panose="02020603050405020304" pitchFamily="18" charset="0"/>
                        </a:rPr>
                        <a:t>能力品质</a:t>
                      </a:r>
                      <a:endParaRPr lang="zh-CN" sz="12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E8F1F2"/>
                    </a:solidFill>
                  </a:tcPr>
                </a:tc>
              </a:tr>
              <a:tr h="437824">
                <a:tc>
                  <a:txBody>
                    <a:bodyPr/>
                    <a:lstStyle/>
                    <a:p>
                      <a:pPr indent="266700" algn="ctr">
                        <a:lnSpc>
                          <a:spcPts val="1660"/>
                        </a:lnSpc>
                        <a:spcAft>
                          <a:spcPts val="0"/>
                        </a:spcAft>
                      </a:pPr>
                      <a:r>
                        <a:rPr lang="zh-CN" sz="1200" dirty="0">
                          <a:effectLst/>
                          <a:latin typeface="Calibri" panose="020F0502020204030204" pitchFamily="34" charset="0"/>
                          <a:ea typeface="宋体" panose="02010600030101010101" pitchFamily="2" charset="-122"/>
                          <a:cs typeface="Times New Roman" panose="02020603050405020304" pitchFamily="18" charset="0"/>
                        </a:rPr>
                        <a:t>青年期（</a:t>
                      </a:r>
                      <a:r>
                        <a:rPr lang="en-US" sz="1200" dirty="0">
                          <a:effectLst/>
                          <a:latin typeface="Calibri" panose="020F0502020204030204" pitchFamily="34" charset="0"/>
                          <a:ea typeface="宋体" panose="02010600030101010101" pitchFamily="2" charset="-122"/>
                          <a:cs typeface="Times New Roman" panose="02020603050405020304" pitchFamily="18" charset="0"/>
                        </a:rPr>
                        <a:t>12-18</a:t>
                      </a:r>
                      <a:r>
                        <a:rPr lang="zh-CN" sz="1200" dirty="0">
                          <a:effectLst/>
                          <a:latin typeface="Calibri" panose="020F0502020204030204" pitchFamily="34" charset="0"/>
                          <a:ea typeface="宋体" panose="02010600030101010101" pitchFamily="2" charset="-122"/>
                          <a:cs typeface="Times New Roman" panose="02020603050405020304" pitchFamily="18" charset="0"/>
                        </a:rPr>
                        <a:t>岁）</a:t>
                      </a:r>
                      <a:endParaRPr lang="zh-CN" sz="12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D8ECED"/>
                    </a:solidFill>
                  </a:tcPr>
                </a:tc>
                <a:tc>
                  <a:txBody>
                    <a:bodyPr/>
                    <a:lstStyle/>
                    <a:p>
                      <a:pPr indent="266700" algn="ctr">
                        <a:lnSpc>
                          <a:spcPts val="1660"/>
                        </a:lnSpc>
                        <a:spcAft>
                          <a:spcPts val="0"/>
                        </a:spcAft>
                      </a:pPr>
                      <a:r>
                        <a:rPr lang="zh-CN" sz="1200" dirty="0">
                          <a:effectLst/>
                          <a:latin typeface="Calibri" panose="020F0502020204030204" pitchFamily="34" charset="0"/>
                          <a:ea typeface="宋体" panose="02010600030101010101" pitchFamily="2" charset="-122"/>
                          <a:cs typeface="Times New Roman" panose="02020603050405020304" pitchFamily="18" charset="0"/>
                        </a:rPr>
                        <a:t>建立同一感（自我同一性），防止同一感混乱（角色混乱）</a:t>
                      </a:r>
                      <a:endParaRPr lang="zh-CN" sz="12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D8ECED"/>
                    </a:solidFill>
                  </a:tcPr>
                </a:tc>
                <a:tc>
                  <a:txBody>
                    <a:bodyPr/>
                    <a:lstStyle/>
                    <a:p>
                      <a:pPr indent="266700" algn="ctr">
                        <a:lnSpc>
                          <a:spcPts val="1660"/>
                        </a:lnSpc>
                        <a:spcAft>
                          <a:spcPts val="0"/>
                        </a:spcAft>
                      </a:pPr>
                      <a:r>
                        <a:rPr lang="zh-CN" sz="1200">
                          <a:effectLst/>
                          <a:latin typeface="Calibri" panose="020F0502020204030204" pitchFamily="34" charset="0"/>
                          <a:ea typeface="宋体" panose="02010600030101010101" pitchFamily="2" charset="-122"/>
                          <a:cs typeface="Times New Roman" panose="02020603050405020304" pitchFamily="18" charset="0"/>
                        </a:rPr>
                        <a:t>忠实品质</a:t>
                      </a:r>
                      <a:endParaRPr lang="zh-CN" sz="12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D8ECED"/>
                    </a:solidFill>
                  </a:tcPr>
                </a:tc>
              </a:tr>
              <a:tr h="395619">
                <a:tc>
                  <a:txBody>
                    <a:bodyPr/>
                    <a:lstStyle/>
                    <a:p>
                      <a:pPr indent="266700" algn="ctr">
                        <a:lnSpc>
                          <a:spcPts val="1660"/>
                        </a:lnSpc>
                        <a:spcAft>
                          <a:spcPts val="0"/>
                        </a:spcAft>
                      </a:pPr>
                      <a:r>
                        <a:rPr lang="zh-CN" sz="1200">
                          <a:effectLst/>
                          <a:latin typeface="Calibri" panose="020F0502020204030204" pitchFamily="34" charset="0"/>
                          <a:ea typeface="宋体" panose="02010600030101010101" pitchFamily="2" charset="-122"/>
                          <a:cs typeface="Times New Roman" panose="02020603050405020304" pitchFamily="18" charset="0"/>
                        </a:rPr>
                        <a:t>成年早期（</a:t>
                      </a:r>
                      <a:r>
                        <a:rPr lang="en-US" sz="1200">
                          <a:effectLst/>
                          <a:latin typeface="Calibri" panose="020F0502020204030204" pitchFamily="34" charset="0"/>
                          <a:ea typeface="宋体" panose="02010600030101010101" pitchFamily="2" charset="-122"/>
                          <a:cs typeface="Times New Roman" panose="02020603050405020304" pitchFamily="18" charset="0"/>
                        </a:rPr>
                        <a:t>18-25</a:t>
                      </a:r>
                      <a:r>
                        <a:rPr lang="zh-CN" sz="1200">
                          <a:effectLst/>
                          <a:latin typeface="Calibri" panose="020F0502020204030204" pitchFamily="34" charset="0"/>
                          <a:ea typeface="宋体" panose="02010600030101010101" pitchFamily="2" charset="-122"/>
                          <a:cs typeface="Times New Roman" panose="02020603050405020304" pitchFamily="18" charset="0"/>
                        </a:rPr>
                        <a:t>岁）</a:t>
                      </a:r>
                      <a:endParaRPr lang="zh-CN" sz="12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E8F1F2"/>
                    </a:solidFill>
                  </a:tcPr>
                </a:tc>
                <a:tc>
                  <a:txBody>
                    <a:bodyPr/>
                    <a:lstStyle/>
                    <a:p>
                      <a:pPr indent="266700" algn="ctr">
                        <a:lnSpc>
                          <a:spcPts val="1660"/>
                        </a:lnSpc>
                        <a:spcAft>
                          <a:spcPts val="0"/>
                        </a:spcAft>
                      </a:pPr>
                      <a:r>
                        <a:rPr lang="zh-CN" sz="1200" dirty="0">
                          <a:effectLst/>
                          <a:latin typeface="Calibri" panose="020F0502020204030204" pitchFamily="34" charset="0"/>
                          <a:ea typeface="宋体" panose="02010600030101010101" pitchFamily="2" charset="-122"/>
                          <a:cs typeface="Times New Roman" panose="02020603050405020304" pitchFamily="18" charset="0"/>
                        </a:rPr>
                        <a:t>获得亲密感，避免孤独感</a:t>
                      </a:r>
                      <a:endParaRPr lang="zh-CN" sz="12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E8F1F2"/>
                    </a:solidFill>
                  </a:tcPr>
                </a:tc>
                <a:tc>
                  <a:txBody>
                    <a:bodyPr/>
                    <a:lstStyle/>
                    <a:p>
                      <a:pPr indent="266700" algn="ctr">
                        <a:lnSpc>
                          <a:spcPts val="1660"/>
                        </a:lnSpc>
                        <a:spcAft>
                          <a:spcPts val="0"/>
                        </a:spcAft>
                      </a:pPr>
                      <a:r>
                        <a:rPr lang="zh-CN" sz="1200" dirty="0">
                          <a:effectLst/>
                          <a:latin typeface="Calibri" panose="020F0502020204030204" pitchFamily="34" charset="0"/>
                          <a:ea typeface="宋体" panose="02010600030101010101" pitchFamily="2" charset="-122"/>
                          <a:cs typeface="Times New Roman" panose="02020603050405020304" pitchFamily="18" charset="0"/>
                        </a:rPr>
                        <a:t>爱的品质</a:t>
                      </a:r>
                      <a:endParaRPr lang="zh-CN" sz="12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E8F1F2"/>
                    </a:solidFill>
                  </a:tcPr>
                </a:tc>
              </a:tr>
              <a:tr h="395619">
                <a:tc>
                  <a:txBody>
                    <a:bodyPr/>
                    <a:lstStyle/>
                    <a:p>
                      <a:pPr indent="266700" algn="ctr">
                        <a:lnSpc>
                          <a:spcPts val="1660"/>
                        </a:lnSpc>
                        <a:spcAft>
                          <a:spcPts val="0"/>
                        </a:spcAft>
                      </a:pPr>
                      <a:r>
                        <a:rPr lang="zh-CN" sz="1200">
                          <a:effectLst/>
                          <a:latin typeface="Calibri" panose="020F0502020204030204" pitchFamily="34" charset="0"/>
                          <a:ea typeface="宋体" panose="02010600030101010101" pitchFamily="2" charset="-122"/>
                          <a:cs typeface="Times New Roman" panose="02020603050405020304" pitchFamily="18" charset="0"/>
                        </a:rPr>
                        <a:t>成年中期（</a:t>
                      </a:r>
                      <a:r>
                        <a:rPr lang="en-US" sz="1200">
                          <a:effectLst/>
                          <a:latin typeface="Calibri" panose="020F0502020204030204" pitchFamily="34" charset="0"/>
                          <a:ea typeface="宋体" panose="02010600030101010101" pitchFamily="2" charset="-122"/>
                          <a:cs typeface="Times New Roman" panose="02020603050405020304" pitchFamily="18" charset="0"/>
                        </a:rPr>
                        <a:t>25-50</a:t>
                      </a:r>
                      <a:r>
                        <a:rPr lang="zh-CN" sz="1200">
                          <a:effectLst/>
                          <a:latin typeface="Calibri" panose="020F0502020204030204" pitchFamily="34" charset="0"/>
                          <a:ea typeface="宋体" panose="02010600030101010101" pitchFamily="2" charset="-122"/>
                          <a:cs typeface="Times New Roman" panose="02020603050405020304" pitchFamily="18" charset="0"/>
                        </a:rPr>
                        <a:t>岁）</a:t>
                      </a:r>
                      <a:endParaRPr lang="zh-CN" sz="12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D8ECED"/>
                    </a:solidFill>
                  </a:tcPr>
                </a:tc>
                <a:tc>
                  <a:txBody>
                    <a:bodyPr/>
                    <a:lstStyle/>
                    <a:p>
                      <a:pPr indent="266700" algn="ctr">
                        <a:lnSpc>
                          <a:spcPts val="1660"/>
                        </a:lnSpc>
                        <a:spcAft>
                          <a:spcPts val="0"/>
                        </a:spcAft>
                      </a:pPr>
                      <a:r>
                        <a:rPr lang="zh-CN" sz="1200">
                          <a:effectLst/>
                          <a:latin typeface="Calibri" panose="020F0502020204030204" pitchFamily="34" charset="0"/>
                          <a:ea typeface="宋体" panose="02010600030101010101" pitchFamily="2" charset="-122"/>
                          <a:cs typeface="Times New Roman" panose="02020603050405020304" pitchFamily="18" charset="0"/>
                        </a:rPr>
                        <a:t>获得繁殖感，避免停滞感</a:t>
                      </a:r>
                      <a:endParaRPr lang="zh-CN" sz="12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D8ECED"/>
                    </a:solidFill>
                  </a:tcPr>
                </a:tc>
                <a:tc>
                  <a:txBody>
                    <a:bodyPr/>
                    <a:lstStyle/>
                    <a:p>
                      <a:pPr indent="266700" algn="ctr">
                        <a:lnSpc>
                          <a:spcPts val="1660"/>
                        </a:lnSpc>
                        <a:spcAft>
                          <a:spcPts val="0"/>
                        </a:spcAft>
                      </a:pPr>
                      <a:r>
                        <a:rPr lang="zh-CN" sz="1200" dirty="0">
                          <a:effectLst/>
                          <a:latin typeface="Calibri" panose="020F0502020204030204" pitchFamily="34" charset="0"/>
                          <a:ea typeface="宋体" panose="02010600030101010101" pitchFamily="2" charset="-122"/>
                          <a:cs typeface="Times New Roman" panose="02020603050405020304" pitchFamily="18" charset="0"/>
                        </a:rPr>
                        <a:t>关怀品质</a:t>
                      </a:r>
                      <a:endParaRPr lang="zh-CN" sz="12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D8ECED"/>
                    </a:solidFill>
                  </a:tcPr>
                </a:tc>
              </a:tr>
              <a:tr h="395619">
                <a:tc>
                  <a:txBody>
                    <a:bodyPr/>
                    <a:lstStyle/>
                    <a:p>
                      <a:pPr indent="266700" algn="ctr">
                        <a:lnSpc>
                          <a:spcPts val="1660"/>
                        </a:lnSpc>
                        <a:spcAft>
                          <a:spcPts val="0"/>
                        </a:spcAft>
                      </a:pPr>
                      <a:r>
                        <a:rPr lang="zh-CN" sz="1200">
                          <a:effectLst/>
                          <a:latin typeface="Calibri" panose="020F0502020204030204" pitchFamily="34" charset="0"/>
                          <a:ea typeface="宋体" panose="02010600030101010101" pitchFamily="2" charset="-122"/>
                          <a:cs typeface="Times New Roman" panose="02020603050405020304" pitchFamily="18" charset="0"/>
                        </a:rPr>
                        <a:t>成年后期（</a:t>
                      </a:r>
                      <a:r>
                        <a:rPr lang="en-US" sz="1200">
                          <a:effectLst/>
                          <a:latin typeface="Calibri" panose="020F0502020204030204" pitchFamily="34" charset="0"/>
                          <a:ea typeface="宋体" panose="02010600030101010101" pitchFamily="2" charset="-122"/>
                          <a:cs typeface="Times New Roman" panose="02020603050405020304" pitchFamily="18" charset="0"/>
                        </a:rPr>
                        <a:t>50</a:t>
                      </a:r>
                      <a:r>
                        <a:rPr lang="zh-CN" sz="1200">
                          <a:effectLst/>
                          <a:latin typeface="Calibri" panose="020F0502020204030204" pitchFamily="34" charset="0"/>
                          <a:ea typeface="宋体" panose="02010600030101010101" pitchFamily="2" charset="-122"/>
                          <a:cs typeface="Times New Roman" panose="02020603050405020304" pitchFamily="18" charset="0"/>
                        </a:rPr>
                        <a:t>岁以后）</a:t>
                      </a:r>
                      <a:endParaRPr lang="zh-CN" sz="12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E8F1F2"/>
                    </a:solidFill>
                  </a:tcPr>
                </a:tc>
                <a:tc>
                  <a:txBody>
                    <a:bodyPr/>
                    <a:lstStyle/>
                    <a:p>
                      <a:pPr indent="269875" algn="ctr">
                        <a:lnSpc>
                          <a:spcPts val="1660"/>
                        </a:lnSpc>
                        <a:spcAft>
                          <a:spcPts val="0"/>
                        </a:spcAft>
                      </a:pPr>
                      <a:r>
                        <a:rPr lang="zh-CN" sz="1200">
                          <a:effectLst/>
                          <a:latin typeface="Calibri" panose="020F0502020204030204" pitchFamily="34" charset="0"/>
                          <a:ea typeface="宋体" panose="02010600030101010101" pitchFamily="2" charset="-122"/>
                          <a:cs typeface="Times New Roman" panose="02020603050405020304" pitchFamily="18" charset="0"/>
                        </a:rPr>
                        <a:t>获得完善感，避免失望或厌恶感</a:t>
                      </a:r>
                      <a:endParaRPr lang="zh-CN" sz="12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E8F1F2"/>
                    </a:solidFill>
                  </a:tcPr>
                </a:tc>
                <a:tc>
                  <a:txBody>
                    <a:bodyPr/>
                    <a:lstStyle/>
                    <a:p>
                      <a:pPr indent="266700" algn="ctr">
                        <a:lnSpc>
                          <a:spcPts val="1660"/>
                        </a:lnSpc>
                        <a:spcAft>
                          <a:spcPts val="0"/>
                        </a:spcAft>
                      </a:pPr>
                      <a:r>
                        <a:rPr lang="zh-CN" sz="1200" dirty="0">
                          <a:effectLst/>
                          <a:latin typeface="Calibri" panose="020F0502020204030204" pitchFamily="34" charset="0"/>
                          <a:ea typeface="宋体" panose="02010600030101010101" pitchFamily="2" charset="-122"/>
                          <a:cs typeface="Times New Roman" panose="02020603050405020304" pitchFamily="18" charset="0"/>
                        </a:rPr>
                        <a:t>智慧品质</a:t>
                      </a:r>
                      <a:endParaRPr lang="zh-CN" sz="12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E8F1F2"/>
                    </a:solidFill>
                  </a:tcPr>
                </a:tc>
              </a:tr>
            </a:tbl>
          </a:graphicData>
        </a:graphic>
      </p:graphicFrame>
      <p:sp>
        <p:nvSpPr>
          <p:cNvPr id="8" name="文本框 7"/>
          <p:cNvSpPr txBox="1"/>
          <p:nvPr/>
        </p:nvSpPr>
        <p:spPr>
          <a:xfrm>
            <a:off x="3661410" y="2683010"/>
            <a:ext cx="4381500" cy="338554"/>
          </a:xfrm>
          <a:prstGeom prst="rect">
            <a:avLst/>
          </a:prstGeom>
          <a:noFill/>
        </p:spPr>
        <p:txBody>
          <a:bodyPr wrap="square" rtlCol="0">
            <a:spAutoFit/>
          </a:bodyPr>
          <a:lstStyle/>
          <a:p>
            <a:pPr algn="ctr"/>
            <a:r>
              <a:rPr lang="zh-CN" altLang="zh-CN" sz="1600" dirty="0"/>
              <a:t>表</a:t>
            </a:r>
            <a:r>
              <a:rPr lang="en-US" altLang="zh-CN" sz="1600" dirty="0"/>
              <a:t>1-2 </a:t>
            </a:r>
            <a:r>
              <a:rPr lang="zh-CN" altLang="zh-CN" sz="1600" dirty="0"/>
              <a:t>埃里克森人格发展八阶段</a:t>
            </a:r>
            <a:endParaRPr lang="zh-CN" altLang="zh-CN" sz="16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760" y="518160"/>
            <a:ext cx="11582400" cy="584775"/>
          </a:xfrm>
          <a:prstGeom prst="rect">
            <a:avLst/>
          </a:prstGeom>
          <a:noFill/>
        </p:spPr>
        <p:txBody>
          <a:bodyPr wrap="square" rtlCol="0">
            <a:spAutoFit/>
          </a:bodyPr>
          <a:lstStyle/>
          <a:p>
            <a:r>
              <a:rPr lang="zh-CN" altLang="en-US" sz="3200" dirty="0">
                <a:solidFill>
                  <a:schemeClr val="tx1">
                    <a:lumMod val="85000"/>
                    <a:lumOff val="15000"/>
                  </a:schemeClr>
                </a:solidFill>
              </a:rPr>
              <a:t>（三）精神分析理论</a:t>
            </a:r>
            <a:endParaRPr lang="zh-CN" altLang="en-US" sz="3200" dirty="0">
              <a:solidFill>
                <a:schemeClr val="tx1">
                  <a:lumMod val="85000"/>
                  <a:lumOff val="15000"/>
                </a:schemeClr>
              </a:solidFill>
            </a:endParaRPr>
          </a:p>
        </p:txBody>
      </p:sp>
      <p:sp>
        <p:nvSpPr>
          <p:cNvPr id="8197" name="TextBox 10"/>
          <p:cNvSpPr>
            <a:spLocks noChangeArrowheads="1"/>
          </p:cNvSpPr>
          <p:nvPr/>
        </p:nvSpPr>
        <p:spPr bwMode="auto">
          <a:xfrm>
            <a:off x="975360" y="2120265"/>
            <a:ext cx="473138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E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eaLnBrk="0" hangingPunct="0"/>
            <a:r>
              <a:rPr lang="zh-CN" altLang="zh-CN" sz="1800" dirty="0">
                <a:latin typeface="+mn-lt"/>
                <a:cs typeface="+mn-cs"/>
                <a:sym typeface="微软雅黑" panose="020B0503020204020204" charset="-122"/>
              </a:rPr>
              <a:t>3.精神分析理论与幼儿园课程</a:t>
            </a:r>
            <a:endParaRPr lang="zh-CN" altLang="zh-CN" sz="1800" dirty="0">
              <a:latin typeface="+mn-lt"/>
              <a:cs typeface="+mn-cs"/>
              <a:sym typeface="微软雅黑" panose="020B0503020204020204" charset="-122"/>
            </a:endParaRPr>
          </a:p>
        </p:txBody>
      </p:sp>
      <p:sp>
        <p:nvSpPr>
          <p:cNvPr id="11" name="TextBox 10"/>
          <p:cNvSpPr>
            <a:spLocks noChangeArrowheads="1"/>
          </p:cNvSpPr>
          <p:nvPr/>
        </p:nvSpPr>
        <p:spPr bwMode="auto">
          <a:xfrm>
            <a:off x="830580" y="2710815"/>
            <a:ext cx="473138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E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algn="l" eaLnBrk="0" hangingPunct="0">
              <a:buClrTx/>
              <a:buSzTx/>
            </a:pPr>
            <a:r>
              <a:rPr lang="zh-CN" altLang="en-US" sz="2400" b="1">
                <a:latin typeface="仿宋" panose="02010609060101010101" pitchFamily="49" charset="-122"/>
                <a:ea typeface="仿宋" panose="02010609060101010101" pitchFamily="49" charset="-122"/>
                <a:sym typeface="微软雅黑" panose="020B0503020204020204" charset="-122"/>
              </a:rPr>
              <a:t>    </a:t>
            </a:r>
            <a:r>
              <a:rPr lang="zh-CN" altLang="zh-CN" sz="1800" dirty="0">
                <a:latin typeface="+mn-lt"/>
                <a:cs typeface="+mn-cs"/>
                <a:sym typeface="微软雅黑" panose="020B0503020204020204" charset="-122"/>
              </a:rPr>
              <a:t>精神分析理论对幼儿园课程，特别是对一些强调早期儿童人格培养，强调学龄期儿童心理健康重要性的幼儿园课程方案的编制和实施产生过重要的影响。</a:t>
            </a:r>
            <a:endParaRPr lang="zh-CN" altLang="zh-CN" sz="1800" dirty="0">
              <a:latin typeface="+mn-lt"/>
              <a:cs typeface="+mn-cs"/>
              <a:sym typeface="微软雅黑" panose="020B0503020204020204" charset="-122"/>
            </a:endParaRPr>
          </a:p>
        </p:txBody>
      </p:sp>
      <p:pic>
        <p:nvPicPr>
          <p:cNvPr id="5" name="图片 4" descr="24660200_111716871000_2[1]"/>
          <p:cNvPicPr>
            <a:picLocks noChangeAspect="1"/>
          </p:cNvPicPr>
          <p:nvPr/>
        </p:nvPicPr>
        <p:blipFill>
          <a:blip r:embed="rId1"/>
          <a:srcRect b="4674"/>
          <a:stretch>
            <a:fillRect/>
          </a:stretch>
        </p:blipFill>
        <p:spPr>
          <a:xfrm>
            <a:off x="6604635" y="555625"/>
            <a:ext cx="4006850" cy="5478780"/>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760" y="518160"/>
            <a:ext cx="11582400" cy="584775"/>
          </a:xfrm>
          <a:prstGeom prst="rect">
            <a:avLst/>
          </a:prstGeom>
          <a:noFill/>
        </p:spPr>
        <p:txBody>
          <a:bodyPr wrap="square" rtlCol="0">
            <a:spAutoFit/>
          </a:bodyPr>
          <a:lstStyle/>
          <a:p>
            <a:r>
              <a:rPr lang="zh-CN" altLang="en-US" sz="3200" dirty="0">
                <a:solidFill>
                  <a:schemeClr val="tx1">
                    <a:lumMod val="85000"/>
                    <a:lumOff val="15000"/>
                  </a:schemeClr>
                </a:solidFill>
              </a:rPr>
              <a:t>（四）心理动力学理论</a:t>
            </a:r>
            <a:endParaRPr lang="zh-CN" altLang="en-US" sz="3200" dirty="0">
              <a:solidFill>
                <a:schemeClr val="tx1">
                  <a:lumMod val="85000"/>
                  <a:lumOff val="15000"/>
                </a:schemeClr>
              </a:solidFill>
            </a:endParaRPr>
          </a:p>
        </p:txBody>
      </p:sp>
      <p:sp>
        <p:nvSpPr>
          <p:cNvPr id="4" name="文本框 3"/>
          <p:cNvSpPr txBox="1"/>
          <p:nvPr/>
        </p:nvSpPr>
        <p:spPr>
          <a:xfrm>
            <a:off x="6954520" y="1572260"/>
            <a:ext cx="3663315" cy="4246245"/>
          </a:xfrm>
          <a:prstGeom prst="rect">
            <a:avLst/>
          </a:prstGeom>
          <a:noFill/>
        </p:spPr>
        <p:txBody>
          <a:bodyPr wrap="square" rtlCol="0">
            <a:spAutoFit/>
          </a:bodyPr>
          <a:lstStyle/>
          <a:p>
            <a:pPr indent="457200"/>
            <a:r>
              <a:rPr lang="zh-CN" altLang="zh-CN" dirty="0"/>
              <a:t>一个完整的儿童发展理论与模式，应包括儿童情感的发展，因此，心理动力学理论作为解释儿童情感发展的学说，也成为幼儿园课程的理论基础之一。如果以心理动力学理论作为幼儿园课程的理论基础，教师会更多关注儿童的心理健康和人格的健全发展。如美国斑克街早期教育方案的理念的主要来源之一是弗洛伊德及其追随者的精神分析理论，该方案的设计者认为，学校是促进儿童心理健康的机构，课程的设计应强调儿童个性和社会性的发展。</a:t>
            </a:r>
            <a:endParaRPr lang="zh-CN" altLang="zh-CN" dirty="0"/>
          </a:p>
          <a:p>
            <a:endParaRPr lang="zh-CN" altLang="en-US" dirty="0"/>
          </a:p>
        </p:txBody>
      </p:sp>
      <p:pic>
        <p:nvPicPr>
          <p:cNvPr id="5" name="图片 4" descr="330692-140FQ1254045[1]"/>
          <p:cNvPicPr>
            <a:picLocks noChangeAspect="1"/>
          </p:cNvPicPr>
          <p:nvPr/>
        </p:nvPicPr>
        <p:blipFill>
          <a:blip r:embed="rId1"/>
          <a:stretch>
            <a:fillRect/>
          </a:stretch>
        </p:blipFill>
        <p:spPr>
          <a:xfrm>
            <a:off x="1315720" y="1706880"/>
            <a:ext cx="3976370" cy="397637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p:cNvSpPr/>
          <p:nvPr/>
        </p:nvSpPr>
        <p:spPr>
          <a:xfrm>
            <a:off x="5424473" y="4012295"/>
            <a:ext cx="4848255" cy="409378"/>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5898691" y="4063095"/>
            <a:ext cx="3899819" cy="307777"/>
          </a:xfrm>
          <a:prstGeom prst="rect">
            <a:avLst/>
          </a:prstGeom>
          <a:noFill/>
        </p:spPr>
        <p:txBody>
          <a:bodyPr wrap="square" lIns="0" tIns="0" rIns="0" bIns="0" rtlCol="0">
            <a:spAutoFit/>
            <a:scene3d>
              <a:camera prst="orthographicFront"/>
              <a:lightRig rig="threePt" dir="t"/>
            </a:scene3d>
          </a:bodyPr>
          <a:lstStyle/>
          <a:p>
            <a:pPr marL="0" marR="0" lvl="0" indent="0" algn="dist" defTabSz="914400" rtl="0" eaLnBrk="1" fontAlgn="base"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课程概述</a:t>
            </a:r>
            <a:endParaRPr kumimoji="0" lang="zh-CN" altLang="zh-CN" sz="2000" b="0"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sp>
        <p:nvSpPr>
          <p:cNvPr id="14" name="TextBox 25"/>
          <p:cNvSpPr txBox="1"/>
          <p:nvPr/>
        </p:nvSpPr>
        <p:spPr>
          <a:xfrm flipH="1">
            <a:off x="6283461" y="2281440"/>
            <a:ext cx="3130281" cy="110799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7200" noProof="1">
                <a:solidFill>
                  <a:schemeClr val="tx1">
                    <a:lumMod val="85000"/>
                    <a:lumOff val="15000"/>
                  </a:schemeClr>
                </a:solidFill>
                <a:latin typeface="微软雅黑 Light" panose="020B0502040204020203" pitchFamily="34" charset="-122"/>
                <a:ea typeface="微软雅黑 Light" panose="020B0502040204020203" pitchFamily="34" charset="-122"/>
                <a:sym typeface="微软雅黑" panose="020B0503020204020204" charset="-122"/>
              </a:rPr>
              <a:t>PART 1</a:t>
            </a:r>
            <a:endParaRPr kumimoji="0" lang="zh-CN" altLang="zh-CN" sz="7200" b="0" i="0" u="none" strike="noStrike" kern="1200" cap="none" spc="0" normalizeH="0" baseline="0" noProof="1">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sym typeface="微软雅黑" panose="020B0503020204020204" charset="-122"/>
            </a:endParaRPr>
          </a:p>
        </p:txBody>
      </p:sp>
      <p:grpSp>
        <p:nvGrpSpPr>
          <p:cNvPr id="16" name="组合 15"/>
          <p:cNvGrpSpPr/>
          <p:nvPr/>
        </p:nvGrpSpPr>
        <p:grpSpPr>
          <a:xfrm>
            <a:off x="7457664" y="3757065"/>
            <a:ext cx="781875" cy="73335"/>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2" name="椭圆 21"/>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760" y="518160"/>
            <a:ext cx="11582400" cy="584775"/>
          </a:xfrm>
          <a:prstGeom prst="rect">
            <a:avLst/>
          </a:prstGeom>
          <a:noFill/>
        </p:spPr>
        <p:txBody>
          <a:bodyPr wrap="square" rtlCol="0">
            <a:spAutoFit/>
          </a:bodyPr>
          <a:lstStyle/>
          <a:p>
            <a:r>
              <a:rPr lang="zh-CN" altLang="en-US" sz="3200" dirty="0">
                <a:solidFill>
                  <a:schemeClr val="tx1">
                    <a:lumMod val="85000"/>
                    <a:lumOff val="15000"/>
                  </a:schemeClr>
                </a:solidFill>
              </a:rPr>
              <a:t>（五）行为主义理论</a:t>
            </a:r>
            <a:endParaRPr lang="zh-CN" altLang="en-US" sz="3200" dirty="0">
              <a:solidFill>
                <a:schemeClr val="tx1">
                  <a:lumMod val="85000"/>
                  <a:lumOff val="15000"/>
                </a:schemeClr>
              </a:solidFill>
            </a:endParaRPr>
          </a:p>
        </p:txBody>
      </p:sp>
      <p:sp>
        <p:nvSpPr>
          <p:cNvPr id="3" name="文本框 2"/>
          <p:cNvSpPr txBox="1"/>
          <p:nvPr/>
        </p:nvSpPr>
        <p:spPr>
          <a:xfrm>
            <a:off x="974090" y="1859915"/>
            <a:ext cx="4051935" cy="3138170"/>
          </a:xfrm>
          <a:prstGeom prst="rect">
            <a:avLst/>
          </a:prstGeom>
          <a:noFill/>
        </p:spPr>
        <p:txBody>
          <a:bodyPr wrap="square" rtlCol="0">
            <a:spAutoFit/>
          </a:bodyPr>
          <a:lstStyle/>
          <a:p>
            <a:pPr indent="457200"/>
            <a:r>
              <a:rPr lang="zh-CN" altLang="zh-CN" dirty="0"/>
              <a:t>行为主义理论认为，可通过控制和设计环境来塑造儿童的行为环境中的强化等条件，被认为可提高特定行为出现的频率。行为矫正和社会学习观点与行为主义学习理论有密切的关系。</a:t>
            </a:r>
            <a:endParaRPr lang="zh-CN" altLang="zh-CN" dirty="0"/>
          </a:p>
          <a:p>
            <a:pPr indent="457200"/>
            <a:r>
              <a:rPr lang="zh-CN" altLang="zh-CN" dirty="0"/>
              <a:t>因此，这时要建立起适宜的幼儿园课程和活动常规，还需要运用行为主义的理论来帮助教师进行幼儿的行为管理。</a:t>
            </a:r>
            <a:endParaRPr lang="zh-CN" altLang="zh-CN" dirty="0"/>
          </a:p>
          <a:p>
            <a:endParaRPr lang="zh-CN" altLang="en-US" dirty="0"/>
          </a:p>
        </p:txBody>
      </p:sp>
      <p:pic>
        <p:nvPicPr>
          <p:cNvPr id="4" name="图片 3" descr="1545302408-YbCgrBeXkd[1]"/>
          <p:cNvPicPr>
            <a:picLocks noChangeAspect="1"/>
          </p:cNvPicPr>
          <p:nvPr/>
        </p:nvPicPr>
        <p:blipFill>
          <a:blip r:embed="rId1"/>
          <a:stretch>
            <a:fillRect/>
          </a:stretch>
        </p:blipFill>
        <p:spPr>
          <a:xfrm>
            <a:off x="5114290" y="1151255"/>
            <a:ext cx="6098540" cy="455549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760" y="518160"/>
            <a:ext cx="11582400" cy="584775"/>
          </a:xfrm>
          <a:prstGeom prst="rect">
            <a:avLst/>
          </a:prstGeom>
          <a:noFill/>
        </p:spPr>
        <p:txBody>
          <a:bodyPr wrap="square" rtlCol="0">
            <a:spAutoFit/>
          </a:bodyPr>
          <a:lstStyle/>
          <a:p>
            <a:r>
              <a:rPr lang="zh-CN" altLang="en-US" sz="3200" dirty="0">
                <a:solidFill>
                  <a:schemeClr val="tx1">
                    <a:lumMod val="85000"/>
                    <a:lumOff val="15000"/>
                  </a:schemeClr>
                </a:solidFill>
              </a:rPr>
              <a:t>（六）生态学理论</a:t>
            </a:r>
            <a:endParaRPr lang="zh-CN" altLang="en-US" sz="3200" dirty="0">
              <a:solidFill>
                <a:schemeClr val="tx1">
                  <a:lumMod val="85000"/>
                  <a:lumOff val="15000"/>
                </a:schemeClr>
              </a:solidFill>
            </a:endParaRPr>
          </a:p>
        </p:txBody>
      </p:sp>
      <p:sp>
        <p:nvSpPr>
          <p:cNvPr id="3" name="文本框 2"/>
          <p:cNvSpPr txBox="1"/>
          <p:nvPr/>
        </p:nvSpPr>
        <p:spPr>
          <a:xfrm>
            <a:off x="681038" y="1102935"/>
            <a:ext cx="4148138" cy="5355312"/>
          </a:xfrm>
          <a:prstGeom prst="rect">
            <a:avLst/>
          </a:prstGeom>
          <a:noFill/>
        </p:spPr>
        <p:txBody>
          <a:bodyPr wrap="square" rtlCol="0">
            <a:spAutoFit/>
          </a:bodyPr>
          <a:lstStyle/>
          <a:p>
            <a:pPr indent="457200"/>
            <a:r>
              <a:rPr lang="zh-CN" altLang="zh-CN" dirty="0"/>
              <a:t>就具体的环境因素而言，微观系统主要是指个体亲身接触和参与其中并产生体验的、与之有着直接而紧密联系的环境，包括家庭、学校、教堂和邻里关系。中观系统是指微观系统内各成分之间的相互关系，如学校和家庭、家庭与邻居等之间的相互联系。外观系统包括家庭中的亲戚朋友、大众传播媒体、邻居和社区服务等环境因素，它是指在个体成长的生态环境中并不直接接触或参与，但可以对个体产生直接或间接影响的系统，包括父母的工作单位、学校的领导机构、当地的教育主管部门等。宏观系统主要指儿童所生活的更广范围内社区中的文化因素。长期系统主要是指儿童所生活的时代及其社会历史条件和所发生的社会历史事件等因素。布朗芬布伦纳的生态学理论影响儿童发展的五大环境系统见图</a:t>
            </a:r>
            <a:r>
              <a:rPr lang="en-US" altLang="zh-CN" dirty="0"/>
              <a:t>1-10</a:t>
            </a:r>
            <a:r>
              <a:rPr lang="zh-CN" altLang="zh-CN" dirty="0"/>
              <a:t>。</a:t>
            </a:r>
            <a:endParaRPr lang="zh-CN" altLang="zh-CN" dirty="0"/>
          </a:p>
        </p:txBody>
      </p:sp>
      <p:pic>
        <p:nvPicPr>
          <p:cNvPr id="9218" name="图片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156960" y="1102935"/>
            <a:ext cx="4491037" cy="445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6328409" y="5683984"/>
            <a:ext cx="4148138" cy="338554"/>
          </a:xfrm>
          <a:prstGeom prst="rect">
            <a:avLst/>
          </a:prstGeom>
          <a:noFill/>
        </p:spPr>
        <p:txBody>
          <a:bodyPr wrap="square" rtlCol="0">
            <a:spAutoFit/>
          </a:bodyPr>
          <a:lstStyle/>
          <a:p>
            <a:pPr algn="ctr"/>
            <a:r>
              <a:rPr lang="zh-CN" altLang="zh-CN" sz="1600" dirty="0"/>
              <a:t>图</a:t>
            </a:r>
            <a:r>
              <a:rPr lang="en-US" altLang="zh-CN" sz="1600" dirty="0"/>
              <a:t>1-10 </a:t>
            </a:r>
            <a:r>
              <a:rPr lang="zh-CN" altLang="zh-CN" sz="1600" dirty="0"/>
              <a:t>布朗芬</a:t>
            </a:r>
            <a:r>
              <a:rPr lang="en-US" altLang="zh-CN" sz="1600" dirty="0"/>
              <a:t>▪</a:t>
            </a:r>
            <a:r>
              <a:rPr lang="zh-CN" altLang="zh-CN" sz="1600" dirty="0"/>
              <a:t>布伦纳的发展生态学理论</a:t>
            </a:r>
            <a:endParaRPr lang="zh-CN" altLang="en-US" sz="16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760" y="518160"/>
            <a:ext cx="11582400" cy="584775"/>
          </a:xfrm>
          <a:prstGeom prst="rect">
            <a:avLst/>
          </a:prstGeom>
          <a:noFill/>
        </p:spPr>
        <p:txBody>
          <a:bodyPr wrap="square" rtlCol="0">
            <a:spAutoFit/>
          </a:bodyPr>
          <a:lstStyle/>
          <a:p>
            <a:r>
              <a:rPr lang="zh-CN" altLang="en-US" sz="3200" dirty="0">
                <a:solidFill>
                  <a:schemeClr val="tx1">
                    <a:lumMod val="85000"/>
                    <a:lumOff val="15000"/>
                  </a:schemeClr>
                </a:solidFill>
              </a:rPr>
              <a:t>（七）多元智能理论</a:t>
            </a:r>
            <a:endParaRPr lang="zh-CN" altLang="en-US" sz="3200" dirty="0">
              <a:solidFill>
                <a:schemeClr val="tx1">
                  <a:lumMod val="85000"/>
                  <a:lumOff val="15000"/>
                </a:schemeClr>
              </a:solidFill>
            </a:endParaRPr>
          </a:p>
        </p:txBody>
      </p:sp>
      <p:sp>
        <p:nvSpPr>
          <p:cNvPr id="5" name="文本框 4"/>
          <p:cNvSpPr txBox="1"/>
          <p:nvPr/>
        </p:nvSpPr>
        <p:spPr>
          <a:xfrm>
            <a:off x="695324" y="1131510"/>
            <a:ext cx="10753725" cy="923330"/>
          </a:xfrm>
          <a:prstGeom prst="rect">
            <a:avLst/>
          </a:prstGeom>
          <a:noFill/>
        </p:spPr>
        <p:txBody>
          <a:bodyPr wrap="square" rtlCol="0">
            <a:spAutoFit/>
          </a:bodyPr>
          <a:lstStyle/>
          <a:p>
            <a:pPr indent="457200"/>
            <a:r>
              <a:rPr lang="zh-CN" altLang="zh-CN" dirty="0"/>
              <a:t>美国心理学家霍华德</a:t>
            </a:r>
            <a:r>
              <a:rPr lang="en-US" altLang="zh-CN" dirty="0"/>
              <a:t>▪</a:t>
            </a:r>
            <a:r>
              <a:rPr lang="zh-CN" altLang="zh-CN" dirty="0"/>
              <a:t>加德纳</a:t>
            </a:r>
            <a:r>
              <a:rPr lang="en-US" altLang="zh-CN" dirty="0"/>
              <a:t>( Howard Gardner) </a:t>
            </a:r>
            <a:r>
              <a:rPr lang="zh-CN" altLang="zh-CN" dirty="0"/>
              <a:t>提出了人具有</a:t>
            </a:r>
            <a:r>
              <a:rPr lang="en-US" altLang="zh-CN" dirty="0"/>
              <a:t>8</a:t>
            </a:r>
            <a:r>
              <a:rPr lang="zh-CN" altLang="zh-CN" dirty="0"/>
              <a:t>种智能，分别是语言智能、逻辑数理智能、音乐智能、空间智能、运动智能、人际关系智能、内省智能和自然智能。加德纳对</a:t>
            </a:r>
            <a:r>
              <a:rPr lang="en-US" altLang="zh-CN" dirty="0"/>
              <a:t>8</a:t>
            </a:r>
            <a:r>
              <a:rPr lang="zh-CN" altLang="zh-CN" dirty="0"/>
              <a:t>种智能的描述见表</a:t>
            </a:r>
            <a:r>
              <a:rPr lang="en-US" altLang="zh-CN" dirty="0"/>
              <a:t>1-3</a:t>
            </a:r>
            <a:r>
              <a:rPr lang="zh-CN" altLang="zh-CN" dirty="0"/>
              <a:t>。</a:t>
            </a:r>
            <a:endParaRPr lang="zh-CN" altLang="zh-CN" dirty="0"/>
          </a:p>
        </p:txBody>
      </p:sp>
      <p:graphicFrame>
        <p:nvGraphicFramePr>
          <p:cNvPr id="6" name="表格 6"/>
          <p:cNvGraphicFramePr>
            <a:graphicFrameLocks noGrp="1"/>
          </p:cNvGraphicFramePr>
          <p:nvPr/>
        </p:nvGraphicFramePr>
        <p:xfrm>
          <a:off x="447675" y="2305050"/>
          <a:ext cx="11296650" cy="4210049"/>
        </p:xfrm>
        <a:graphic>
          <a:graphicData uri="http://schemas.openxmlformats.org/drawingml/2006/table">
            <a:tbl>
              <a:tblPr firstRow="1" bandRow="1">
                <a:tableStyleId>{5C22544A-7EE6-4342-B048-85BDC9FD1C3A}</a:tableStyleId>
              </a:tblPr>
              <a:tblGrid>
                <a:gridCol w="1619250"/>
                <a:gridCol w="9677400"/>
              </a:tblGrid>
              <a:tr h="507080">
                <a:tc>
                  <a:txBody>
                    <a:bodyPr/>
                    <a:lstStyle/>
                    <a:p>
                      <a:pPr indent="269875" algn="just">
                        <a:lnSpc>
                          <a:spcPts val="1660"/>
                        </a:lnSpc>
                        <a:spcAft>
                          <a:spcPts val="0"/>
                        </a:spcAft>
                      </a:pPr>
                      <a:r>
                        <a:rPr lang="zh-CN" altLang="en-US" sz="1400" b="0" kern="1200" dirty="0">
                          <a:solidFill>
                            <a:schemeClr val="dk1"/>
                          </a:solidFill>
                          <a:effectLst/>
                          <a:latin typeface="Calibri" panose="020F0502020204030204" pitchFamily="34" charset="0"/>
                          <a:ea typeface="宋体" panose="02010600030101010101" pitchFamily="2" charset="-122"/>
                          <a:cs typeface="Times New Roman" panose="02020603050405020304" pitchFamily="18" charset="0"/>
                        </a:rPr>
                        <a:t>语言智能</a:t>
                      </a:r>
                      <a:endParaRPr lang="zh-CN" altLang="en-US" sz="1400" b="0" kern="1200" dirty="0">
                        <a:solidFill>
                          <a:schemeClr val="dk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E8F1F2"/>
                    </a:solidFill>
                  </a:tcPr>
                </a:tc>
                <a:tc>
                  <a:txBody>
                    <a:bodyPr/>
                    <a:lstStyle/>
                    <a:p>
                      <a:pPr indent="269875" algn="just">
                        <a:lnSpc>
                          <a:spcPts val="1660"/>
                        </a:lnSpc>
                        <a:spcAft>
                          <a:spcPts val="0"/>
                        </a:spcAft>
                      </a:pPr>
                      <a:r>
                        <a:rPr lang="zh-CN" altLang="en-US" sz="1400" b="0" kern="1200" dirty="0">
                          <a:solidFill>
                            <a:schemeClr val="dk1"/>
                          </a:solidFill>
                          <a:effectLst/>
                          <a:latin typeface="Calibri" panose="020F0502020204030204" pitchFamily="34" charset="0"/>
                          <a:ea typeface="宋体" panose="02010600030101010101" pitchFamily="2" charset="-122"/>
                          <a:cs typeface="Times New Roman" panose="02020603050405020304" pitchFamily="18" charset="0"/>
                        </a:rPr>
                        <a:t>运用语言的能力，包括运用母语或其他语言来表达自己的想法和理解他人的能力。诗人、演说家、作家、发言人、律师或其他以语言为职业的人具有高超的语言能力。</a:t>
                      </a:r>
                      <a:endParaRPr lang="zh-CN" altLang="en-US" sz="1400" b="0" kern="1200" dirty="0">
                        <a:solidFill>
                          <a:schemeClr val="dk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E8F1F2"/>
                    </a:solidFill>
                  </a:tcPr>
                </a:tc>
              </a:tr>
              <a:tr h="453862">
                <a:tc>
                  <a:txBody>
                    <a:bodyPr/>
                    <a:lstStyle/>
                    <a:p>
                      <a:pPr indent="269875" algn="just">
                        <a:lnSpc>
                          <a:spcPts val="1660"/>
                        </a:lnSpc>
                        <a:spcAft>
                          <a:spcPts val="0"/>
                        </a:spcAft>
                      </a:pPr>
                      <a:r>
                        <a:rPr lang="zh-CN" sz="1400" dirty="0">
                          <a:effectLst/>
                          <a:latin typeface="Calibri" panose="020F0502020204030204" pitchFamily="34" charset="0"/>
                          <a:ea typeface="宋体" panose="02010600030101010101" pitchFamily="2" charset="-122"/>
                          <a:cs typeface="Times New Roman" panose="02020603050405020304" pitchFamily="18" charset="0"/>
                        </a:rPr>
                        <a:t>逻辑数理智能</a:t>
                      </a:r>
                      <a:endParaRPr lang="zh-CN" sz="14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D8ECED"/>
                    </a:solidFill>
                  </a:tcPr>
                </a:tc>
                <a:tc>
                  <a:txBody>
                    <a:bodyPr/>
                    <a:lstStyle/>
                    <a:p>
                      <a:pPr indent="269875" algn="just">
                        <a:lnSpc>
                          <a:spcPts val="1660"/>
                        </a:lnSpc>
                        <a:spcAft>
                          <a:spcPts val="0"/>
                        </a:spcAft>
                      </a:pPr>
                      <a:r>
                        <a:rPr lang="zh-CN" sz="1400" dirty="0">
                          <a:effectLst/>
                          <a:latin typeface="Calibri" panose="020F0502020204030204" pitchFamily="34" charset="0"/>
                          <a:ea typeface="宋体" panose="02010600030101010101" pitchFamily="2" charset="-122"/>
                          <a:cs typeface="Times New Roman" panose="02020603050405020304" pitchFamily="18" charset="0"/>
                        </a:rPr>
                        <a:t>像科学家或是逻辑学家那样能够理解因果系统中的潜在原理，或向数学家那样操作数据、量与运算的能力。</a:t>
                      </a:r>
                      <a:endParaRPr lang="zh-CN" sz="14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D8ECED"/>
                    </a:solidFill>
                  </a:tcPr>
                </a:tc>
              </a:tr>
              <a:tr h="507080">
                <a:tc>
                  <a:txBody>
                    <a:bodyPr/>
                    <a:lstStyle/>
                    <a:p>
                      <a:pPr indent="269875" algn="just">
                        <a:lnSpc>
                          <a:spcPts val="1660"/>
                        </a:lnSpc>
                        <a:spcAft>
                          <a:spcPts val="0"/>
                        </a:spcAft>
                      </a:pPr>
                      <a:r>
                        <a:rPr lang="zh-CN" sz="1400" dirty="0">
                          <a:effectLst/>
                          <a:latin typeface="Calibri" panose="020F0502020204030204" pitchFamily="34" charset="0"/>
                          <a:ea typeface="宋体" panose="02010600030101010101" pitchFamily="2" charset="-122"/>
                          <a:cs typeface="Times New Roman" panose="02020603050405020304" pitchFamily="18" charset="0"/>
                        </a:rPr>
                        <a:t>空间智能</a:t>
                      </a:r>
                      <a:endParaRPr lang="zh-CN" sz="14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E8F1F2"/>
                    </a:solidFill>
                  </a:tcPr>
                </a:tc>
                <a:tc>
                  <a:txBody>
                    <a:bodyPr/>
                    <a:lstStyle/>
                    <a:p>
                      <a:pPr indent="269875" algn="just">
                        <a:lnSpc>
                          <a:spcPts val="1660"/>
                        </a:lnSpc>
                        <a:spcAft>
                          <a:spcPts val="0"/>
                        </a:spcAft>
                      </a:pPr>
                      <a:r>
                        <a:rPr lang="zh-CN" sz="1400" dirty="0">
                          <a:effectLst/>
                          <a:latin typeface="Calibri" panose="020F0502020204030204" pitchFamily="34" charset="0"/>
                          <a:ea typeface="宋体" panose="02010600030101010101" pitchFamily="2" charset="-122"/>
                          <a:cs typeface="Times New Roman" panose="02020603050405020304" pitchFamily="18" charset="0"/>
                        </a:rPr>
                        <a:t>有关头脑内部再线空间的能力，如水手、飞行员在广阔的空间世界中导航，或象棋选手、雕刻家在再现一个更为有限的空间世界。空间致力应用于艺术或科学领域。类似地，像解剖学或拓扑学这类特定的学科也强调空间智能。</a:t>
                      </a:r>
                      <a:endParaRPr lang="zh-CN" sz="14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E8F1F2"/>
                    </a:solidFill>
                  </a:tcPr>
                </a:tc>
              </a:tr>
              <a:tr h="507080">
                <a:tc>
                  <a:txBody>
                    <a:bodyPr/>
                    <a:lstStyle/>
                    <a:p>
                      <a:pPr indent="269875" algn="just">
                        <a:lnSpc>
                          <a:spcPts val="1660"/>
                        </a:lnSpc>
                        <a:spcAft>
                          <a:spcPts val="0"/>
                        </a:spcAft>
                      </a:pPr>
                      <a:r>
                        <a:rPr lang="zh-CN" sz="1400">
                          <a:effectLst/>
                          <a:latin typeface="Calibri" panose="020F0502020204030204" pitchFamily="34" charset="0"/>
                          <a:ea typeface="宋体" panose="02010600030101010101" pitchFamily="2" charset="-122"/>
                          <a:cs typeface="Times New Roman" panose="02020603050405020304" pitchFamily="18" charset="0"/>
                        </a:rPr>
                        <a:t>运动智能</a:t>
                      </a:r>
                      <a:endParaRPr lang="zh-CN" sz="14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D8ECED"/>
                    </a:solidFill>
                  </a:tcPr>
                </a:tc>
                <a:tc>
                  <a:txBody>
                    <a:bodyPr/>
                    <a:lstStyle/>
                    <a:p>
                      <a:pPr indent="269875" algn="just">
                        <a:lnSpc>
                          <a:spcPts val="1660"/>
                        </a:lnSpc>
                        <a:spcAft>
                          <a:spcPts val="0"/>
                        </a:spcAft>
                      </a:pPr>
                      <a:r>
                        <a:rPr lang="zh-CN" sz="1400" dirty="0">
                          <a:effectLst/>
                          <a:latin typeface="Calibri" panose="020F0502020204030204" pitchFamily="34" charset="0"/>
                          <a:ea typeface="宋体" panose="02010600030101010101" pitchFamily="2" charset="-122"/>
                          <a:cs typeface="Times New Roman" panose="02020603050405020304" pitchFamily="18" charset="0"/>
                        </a:rPr>
                        <a:t>运用整个身体或身体各部分的能力，如用手、手指、胳膊等，去解决一个问题、制作某样东西或生产某种产品的能力。运动智能典型的例子是从事运动或表演艺术（舞蹈和演戏）。</a:t>
                      </a:r>
                      <a:endParaRPr lang="zh-CN" sz="14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D8ECED"/>
                    </a:solidFill>
                  </a:tcPr>
                </a:tc>
              </a:tr>
              <a:tr h="453862">
                <a:tc>
                  <a:txBody>
                    <a:bodyPr/>
                    <a:lstStyle/>
                    <a:p>
                      <a:pPr indent="269875" algn="just">
                        <a:lnSpc>
                          <a:spcPts val="1660"/>
                        </a:lnSpc>
                        <a:spcAft>
                          <a:spcPts val="0"/>
                        </a:spcAft>
                      </a:pPr>
                      <a:r>
                        <a:rPr lang="zh-CN" sz="1400">
                          <a:effectLst/>
                          <a:latin typeface="Calibri" panose="020F0502020204030204" pitchFamily="34" charset="0"/>
                          <a:ea typeface="宋体" panose="02010600030101010101" pitchFamily="2" charset="-122"/>
                          <a:cs typeface="Times New Roman" panose="02020603050405020304" pitchFamily="18" charset="0"/>
                        </a:rPr>
                        <a:t>音乐智能</a:t>
                      </a:r>
                      <a:endParaRPr lang="zh-CN" sz="14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E8F1F2"/>
                    </a:solidFill>
                  </a:tcPr>
                </a:tc>
                <a:tc>
                  <a:txBody>
                    <a:bodyPr/>
                    <a:lstStyle/>
                    <a:p>
                      <a:pPr indent="269875" algn="just">
                        <a:lnSpc>
                          <a:spcPts val="1660"/>
                        </a:lnSpc>
                        <a:spcAft>
                          <a:spcPts val="0"/>
                        </a:spcAft>
                      </a:pPr>
                      <a:r>
                        <a:rPr lang="zh-CN" sz="1400" dirty="0">
                          <a:effectLst/>
                          <a:latin typeface="Calibri" panose="020F0502020204030204" pitchFamily="34" charset="0"/>
                          <a:ea typeface="宋体" panose="02010600030101010101" pitchFamily="2" charset="-122"/>
                          <a:cs typeface="Times New Roman" panose="02020603050405020304" pitchFamily="18" charset="0"/>
                        </a:rPr>
                        <a:t>指用音乐思维，听辨、识记乐曲并操作它们的能力，具有音乐智能的人不仅能记住音乐，而且无法将音乐置于头脑之外。</a:t>
                      </a:r>
                      <a:endParaRPr lang="zh-CN" sz="14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E8F1F2"/>
                    </a:solidFill>
                  </a:tcPr>
                </a:tc>
              </a:tr>
              <a:tr h="507080">
                <a:tc>
                  <a:txBody>
                    <a:bodyPr/>
                    <a:lstStyle/>
                    <a:p>
                      <a:pPr indent="269875" algn="just">
                        <a:lnSpc>
                          <a:spcPts val="1660"/>
                        </a:lnSpc>
                        <a:spcAft>
                          <a:spcPts val="0"/>
                        </a:spcAft>
                      </a:pPr>
                      <a:r>
                        <a:rPr lang="zh-CN" sz="1400">
                          <a:effectLst/>
                          <a:latin typeface="Calibri" panose="020F0502020204030204" pitchFamily="34" charset="0"/>
                          <a:ea typeface="宋体" panose="02010600030101010101" pitchFamily="2" charset="-122"/>
                          <a:cs typeface="Times New Roman" panose="02020603050405020304" pitchFamily="18" charset="0"/>
                        </a:rPr>
                        <a:t>人际关系智能</a:t>
                      </a:r>
                      <a:endParaRPr lang="zh-CN" sz="14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D8ECED"/>
                    </a:solidFill>
                  </a:tcPr>
                </a:tc>
                <a:tc>
                  <a:txBody>
                    <a:bodyPr/>
                    <a:lstStyle/>
                    <a:p>
                      <a:pPr indent="269875" algn="just">
                        <a:lnSpc>
                          <a:spcPts val="1660"/>
                        </a:lnSpc>
                        <a:spcAft>
                          <a:spcPts val="0"/>
                        </a:spcAft>
                      </a:pPr>
                      <a:r>
                        <a:rPr lang="zh-CN" sz="1400" dirty="0">
                          <a:effectLst/>
                          <a:latin typeface="Calibri" panose="020F0502020204030204" pitchFamily="34" charset="0"/>
                          <a:ea typeface="宋体" panose="02010600030101010101" pitchFamily="2" charset="-122"/>
                          <a:cs typeface="Times New Roman" panose="02020603050405020304" pitchFamily="18" charset="0"/>
                        </a:rPr>
                        <a:t>理解他人的能力，任何与他人有交往的人都需要具备这一能力。但对于教师、临床医师，售货员或政治家而言，这种智能极为重要。</a:t>
                      </a:r>
                      <a:endParaRPr lang="zh-CN" sz="14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D8ECED"/>
                    </a:solidFill>
                  </a:tcPr>
                </a:tc>
              </a:tr>
              <a:tr h="507080">
                <a:tc>
                  <a:txBody>
                    <a:bodyPr/>
                    <a:lstStyle/>
                    <a:p>
                      <a:pPr indent="269875" algn="just">
                        <a:lnSpc>
                          <a:spcPts val="1660"/>
                        </a:lnSpc>
                        <a:spcAft>
                          <a:spcPts val="0"/>
                        </a:spcAft>
                      </a:pPr>
                      <a:r>
                        <a:rPr lang="zh-CN" sz="1400">
                          <a:effectLst/>
                          <a:latin typeface="Calibri" panose="020F0502020204030204" pitchFamily="34" charset="0"/>
                          <a:ea typeface="宋体" panose="02010600030101010101" pitchFamily="2" charset="-122"/>
                          <a:cs typeface="Times New Roman" panose="02020603050405020304" pitchFamily="18" charset="0"/>
                        </a:rPr>
                        <a:t>内省智能</a:t>
                      </a:r>
                      <a:endParaRPr lang="zh-CN" sz="14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E8F1F2"/>
                    </a:solidFill>
                  </a:tcPr>
                </a:tc>
                <a:tc>
                  <a:txBody>
                    <a:bodyPr/>
                    <a:lstStyle/>
                    <a:p>
                      <a:pPr indent="269875" algn="just">
                        <a:lnSpc>
                          <a:spcPts val="1660"/>
                        </a:lnSpc>
                        <a:spcAft>
                          <a:spcPts val="0"/>
                        </a:spcAft>
                      </a:pPr>
                      <a:r>
                        <a:rPr lang="zh-CN" sz="1400" dirty="0">
                          <a:effectLst/>
                          <a:latin typeface="Calibri" panose="020F0502020204030204" pitchFamily="34" charset="0"/>
                          <a:ea typeface="宋体" panose="02010600030101010101" pitchFamily="2" charset="-122"/>
                          <a:cs typeface="Times New Roman" panose="02020603050405020304" pitchFamily="18" charset="0"/>
                        </a:rPr>
                        <a:t>是关于自我的理解，包括知道你是谁，你能够做什么，你想做什么，你怎样对事情做出反应，哪些是应当避免，哪些是应当去做。即具有自知之明，知道自己能够做什么，不能做什么，并且在需要帮助时知道去哪里寻求帮助。</a:t>
                      </a:r>
                      <a:endParaRPr lang="zh-CN" sz="14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E8F1F2"/>
                    </a:solidFill>
                  </a:tcPr>
                </a:tc>
              </a:tr>
              <a:tr h="766925">
                <a:tc>
                  <a:txBody>
                    <a:bodyPr/>
                    <a:lstStyle/>
                    <a:p>
                      <a:pPr indent="269875" algn="just">
                        <a:lnSpc>
                          <a:spcPts val="1660"/>
                        </a:lnSpc>
                        <a:spcAft>
                          <a:spcPts val="0"/>
                        </a:spcAft>
                      </a:pPr>
                      <a:r>
                        <a:rPr lang="zh-CN" sz="1400">
                          <a:effectLst/>
                          <a:latin typeface="Calibri" panose="020F0502020204030204" pitchFamily="34" charset="0"/>
                          <a:ea typeface="宋体" panose="02010600030101010101" pitchFamily="2" charset="-122"/>
                          <a:cs typeface="Times New Roman" panose="02020603050405020304" pitchFamily="18" charset="0"/>
                        </a:rPr>
                        <a:t>自然智能</a:t>
                      </a:r>
                      <a:endParaRPr lang="zh-CN" sz="14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D8ECED"/>
                    </a:solidFill>
                  </a:tcPr>
                </a:tc>
                <a:tc>
                  <a:txBody>
                    <a:bodyPr/>
                    <a:lstStyle/>
                    <a:p>
                      <a:pPr indent="269875" algn="just">
                        <a:lnSpc>
                          <a:spcPts val="1660"/>
                        </a:lnSpc>
                        <a:spcAft>
                          <a:spcPts val="0"/>
                        </a:spcAft>
                      </a:pPr>
                      <a:r>
                        <a:rPr lang="zh-CN" sz="1400" dirty="0">
                          <a:effectLst/>
                          <a:latin typeface="Calibri" panose="020F0502020204030204" pitchFamily="34" charset="0"/>
                          <a:ea typeface="宋体" panose="02010600030101010101" pitchFamily="2" charset="-122"/>
                          <a:cs typeface="Times New Roman" panose="02020603050405020304" pitchFamily="18" charset="0"/>
                        </a:rPr>
                        <a:t>是对生物（如植物、动物）的辨别能力以及对自然界其他特征（如云层、岩石构造）的敏感性。自然智能曾经对于猎人、采集者和农民是非常有用的，对植物学家和厨师也起核心作用。大多数的消费群体在鉴别汽车、运动鞋、各类化妆品等时。能够调动这种智能，在特定的科学领域，也同样依靠自然智能。</a:t>
                      </a:r>
                      <a:endParaRPr lang="zh-CN" sz="14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solidFill>
                      <a:srgbClr val="D8ECED"/>
                    </a:solidFill>
                  </a:tcPr>
                </a:tc>
              </a:tr>
            </a:tbl>
          </a:graphicData>
        </a:graphic>
      </p:graphicFrame>
      <p:sp>
        <p:nvSpPr>
          <p:cNvPr id="8" name="文本框 7"/>
          <p:cNvSpPr txBox="1"/>
          <p:nvPr/>
        </p:nvSpPr>
        <p:spPr>
          <a:xfrm>
            <a:off x="3438525" y="1885950"/>
            <a:ext cx="5257800" cy="615553"/>
          </a:xfrm>
          <a:prstGeom prst="rect">
            <a:avLst/>
          </a:prstGeom>
          <a:noFill/>
        </p:spPr>
        <p:txBody>
          <a:bodyPr wrap="square" rtlCol="0">
            <a:spAutoFit/>
          </a:bodyPr>
          <a:lstStyle/>
          <a:p>
            <a:pPr algn="ctr"/>
            <a:r>
              <a:rPr lang="zh-CN" altLang="zh-CN" sz="1600" dirty="0"/>
              <a:t>表</a:t>
            </a:r>
            <a:r>
              <a:rPr lang="en-US" altLang="zh-CN" sz="1600" dirty="0"/>
              <a:t>1-3 </a:t>
            </a:r>
            <a:r>
              <a:rPr lang="zh-CN" altLang="zh-CN" sz="1600" dirty="0"/>
              <a:t>多元智能理论</a:t>
            </a:r>
            <a:r>
              <a:rPr lang="en-US" altLang="zh-CN" sz="1600" dirty="0"/>
              <a:t>8</a:t>
            </a:r>
            <a:r>
              <a:rPr lang="zh-CN" altLang="zh-CN" sz="1600" dirty="0"/>
              <a:t>种智能描述</a:t>
            </a:r>
            <a:endParaRPr lang="zh-CN" altLang="zh-CN" sz="1600" dirty="0"/>
          </a:p>
          <a:p>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9585" y="2942636"/>
            <a:ext cx="4702820" cy="973862"/>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8818" y="6143"/>
              <a:ext cx="7083" cy="32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3200" b="1"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4</a:t>
              </a: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.2 </a:t>
              </a:r>
              <a:r>
                <a:rPr lang="zh-CN" altLang="en-US" sz="3200" b="1"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哲学理论</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形状 27"/>
          <p:cNvSpPr/>
          <p:nvPr/>
        </p:nvSpPr>
        <p:spPr>
          <a:xfrm>
            <a:off x="795867" y="1396577"/>
            <a:ext cx="2664000" cy="1430253"/>
          </a:xfrm>
          <a:custGeom>
            <a:avLst/>
            <a:gdLst>
              <a:gd name="connsiteX0" fmla="*/ 511924 w 2664000"/>
              <a:gd name="connsiteY0" fmla="*/ 0 h 1430253"/>
              <a:gd name="connsiteX1" fmla="*/ 826268 w 2664000"/>
              <a:gd name="connsiteY1" fmla="*/ 314344 h 1430253"/>
              <a:gd name="connsiteX2" fmla="*/ 575275 w 2664000"/>
              <a:gd name="connsiteY2" fmla="*/ 622302 h 1430253"/>
              <a:gd name="connsiteX3" fmla="*/ 552564 w 2664000"/>
              <a:gd name="connsiteY3" fmla="*/ 624591 h 1430253"/>
              <a:gd name="connsiteX4" fmla="*/ 552564 w 2664000"/>
              <a:gd name="connsiteY4" fmla="*/ 917787 h 1430253"/>
              <a:gd name="connsiteX5" fmla="*/ 2407767 w 2664000"/>
              <a:gd name="connsiteY5" fmla="*/ 917787 h 1430253"/>
              <a:gd name="connsiteX6" fmla="*/ 2664000 w 2664000"/>
              <a:gd name="connsiteY6" fmla="*/ 1174020 h 1430253"/>
              <a:gd name="connsiteX7" fmla="*/ 2407767 w 2664000"/>
              <a:gd name="connsiteY7" fmla="*/ 1430253 h 1430253"/>
              <a:gd name="connsiteX8" fmla="*/ 0 w 2664000"/>
              <a:gd name="connsiteY8" fmla="*/ 1430253 h 1430253"/>
              <a:gd name="connsiteX9" fmla="*/ 256233 w 2664000"/>
              <a:gd name="connsiteY9" fmla="*/ 1174020 h 1430253"/>
              <a:gd name="connsiteX10" fmla="*/ 0 w 2664000"/>
              <a:gd name="connsiteY10" fmla="*/ 917787 h 1430253"/>
              <a:gd name="connsiteX11" fmla="*/ 471284 w 2664000"/>
              <a:gd name="connsiteY11" fmla="*/ 917787 h 1430253"/>
              <a:gd name="connsiteX12" fmla="*/ 471284 w 2664000"/>
              <a:gd name="connsiteY12" fmla="*/ 624591 h 1430253"/>
              <a:gd name="connsiteX13" fmla="*/ 448573 w 2664000"/>
              <a:gd name="connsiteY13" fmla="*/ 622302 h 1430253"/>
              <a:gd name="connsiteX14" fmla="*/ 197580 w 2664000"/>
              <a:gd name="connsiteY14" fmla="*/ 314344 h 1430253"/>
              <a:gd name="connsiteX15" fmla="*/ 511924 w 2664000"/>
              <a:gd name="connsiteY15" fmla="*/ 0 h 143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4000" h="1430253">
                <a:moveTo>
                  <a:pt x="511924" y="0"/>
                </a:moveTo>
                <a:cubicBezTo>
                  <a:pt x="685531" y="0"/>
                  <a:pt x="826268" y="140737"/>
                  <a:pt x="826268" y="314344"/>
                </a:cubicBezTo>
                <a:cubicBezTo>
                  <a:pt x="826268" y="466250"/>
                  <a:pt x="718516" y="592990"/>
                  <a:pt x="575275" y="622302"/>
                </a:cubicBezTo>
                <a:lnTo>
                  <a:pt x="552564" y="624591"/>
                </a:lnTo>
                <a:lnTo>
                  <a:pt x="552564" y="917787"/>
                </a:lnTo>
                <a:lnTo>
                  <a:pt x="2407767" y="917787"/>
                </a:lnTo>
                <a:lnTo>
                  <a:pt x="2664000" y="1174020"/>
                </a:lnTo>
                <a:lnTo>
                  <a:pt x="2407767" y="1430253"/>
                </a:lnTo>
                <a:lnTo>
                  <a:pt x="0" y="1430253"/>
                </a:lnTo>
                <a:lnTo>
                  <a:pt x="256233" y="1174020"/>
                </a:lnTo>
                <a:lnTo>
                  <a:pt x="0" y="917787"/>
                </a:lnTo>
                <a:lnTo>
                  <a:pt x="471284" y="917787"/>
                </a:lnTo>
                <a:lnTo>
                  <a:pt x="471284" y="624591"/>
                </a:lnTo>
                <a:lnTo>
                  <a:pt x="448573" y="622302"/>
                </a:lnTo>
                <a:cubicBezTo>
                  <a:pt x="305332" y="592990"/>
                  <a:pt x="197580" y="466250"/>
                  <a:pt x="197580" y="314344"/>
                </a:cubicBezTo>
                <a:cubicBezTo>
                  <a:pt x="197580" y="140737"/>
                  <a:pt x="338317" y="0"/>
                  <a:pt x="511924"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30" name="任意多边形: 形状 29"/>
          <p:cNvSpPr/>
          <p:nvPr/>
        </p:nvSpPr>
        <p:spPr>
          <a:xfrm>
            <a:off x="3457999" y="1396577"/>
            <a:ext cx="2664000" cy="1430253"/>
          </a:xfrm>
          <a:custGeom>
            <a:avLst/>
            <a:gdLst>
              <a:gd name="connsiteX0" fmla="*/ 511924 w 2664000"/>
              <a:gd name="connsiteY0" fmla="*/ 0 h 1430253"/>
              <a:gd name="connsiteX1" fmla="*/ 826268 w 2664000"/>
              <a:gd name="connsiteY1" fmla="*/ 314344 h 1430253"/>
              <a:gd name="connsiteX2" fmla="*/ 575275 w 2664000"/>
              <a:gd name="connsiteY2" fmla="*/ 622302 h 1430253"/>
              <a:gd name="connsiteX3" fmla="*/ 552564 w 2664000"/>
              <a:gd name="connsiteY3" fmla="*/ 624591 h 1430253"/>
              <a:gd name="connsiteX4" fmla="*/ 552564 w 2664000"/>
              <a:gd name="connsiteY4" fmla="*/ 917787 h 1430253"/>
              <a:gd name="connsiteX5" fmla="*/ 2407767 w 2664000"/>
              <a:gd name="connsiteY5" fmla="*/ 917787 h 1430253"/>
              <a:gd name="connsiteX6" fmla="*/ 2664000 w 2664000"/>
              <a:gd name="connsiteY6" fmla="*/ 1174020 h 1430253"/>
              <a:gd name="connsiteX7" fmla="*/ 2407767 w 2664000"/>
              <a:gd name="connsiteY7" fmla="*/ 1430253 h 1430253"/>
              <a:gd name="connsiteX8" fmla="*/ 0 w 2664000"/>
              <a:gd name="connsiteY8" fmla="*/ 1430253 h 1430253"/>
              <a:gd name="connsiteX9" fmla="*/ 256233 w 2664000"/>
              <a:gd name="connsiteY9" fmla="*/ 1174020 h 1430253"/>
              <a:gd name="connsiteX10" fmla="*/ 0 w 2664000"/>
              <a:gd name="connsiteY10" fmla="*/ 917787 h 1430253"/>
              <a:gd name="connsiteX11" fmla="*/ 471284 w 2664000"/>
              <a:gd name="connsiteY11" fmla="*/ 917787 h 1430253"/>
              <a:gd name="connsiteX12" fmla="*/ 471284 w 2664000"/>
              <a:gd name="connsiteY12" fmla="*/ 624591 h 1430253"/>
              <a:gd name="connsiteX13" fmla="*/ 448573 w 2664000"/>
              <a:gd name="connsiteY13" fmla="*/ 622302 h 1430253"/>
              <a:gd name="connsiteX14" fmla="*/ 197580 w 2664000"/>
              <a:gd name="connsiteY14" fmla="*/ 314344 h 1430253"/>
              <a:gd name="connsiteX15" fmla="*/ 511924 w 2664000"/>
              <a:gd name="connsiteY15" fmla="*/ 0 h 143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4000" h="1430253">
                <a:moveTo>
                  <a:pt x="511924" y="0"/>
                </a:moveTo>
                <a:cubicBezTo>
                  <a:pt x="685531" y="0"/>
                  <a:pt x="826268" y="140737"/>
                  <a:pt x="826268" y="314344"/>
                </a:cubicBezTo>
                <a:cubicBezTo>
                  <a:pt x="826268" y="466250"/>
                  <a:pt x="718516" y="592990"/>
                  <a:pt x="575275" y="622302"/>
                </a:cubicBezTo>
                <a:lnTo>
                  <a:pt x="552564" y="624591"/>
                </a:lnTo>
                <a:lnTo>
                  <a:pt x="552564" y="917787"/>
                </a:lnTo>
                <a:lnTo>
                  <a:pt x="2407767" y="917787"/>
                </a:lnTo>
                <a:lnTo>
                  <a:pt x="2664000" y="1174020"/>
                </a:lnTo>
                <a:lnTo>
                  <a:pt x="2407767" y="1430253"/>
                </a:lnTo>
                <a:lnTo>
                  <a:pt x="0" y="1430253"/>
                </a:lnTo>
                <a:lnTo>
                  <a:pt x="256233" y="1174020"/>
                </a:lnTo>
                <a:lnTo>
                  <a:pt x="0" y="917787"/>
                </a:lnTo>
                <a:lnTo>
                  <a:pt x="471284" y="917787"/>
                </a:lnTo>
                <a:lnTo>
                  <a:pt x="471284" y="624591"/>
                </a:lnTo>
                <a:lnTo>
                  <a:pt x="448573" y="622302"/>
                </a:lnTo>
                <a:cubicBezTo>
                  <a:pt x="305332" y="592990"/>
                  <a:pt x="197580" y="466250"/>
                  <a:pt x="197580" y="314344"/>
                </a:cubicBezTo>
                <a:cubicBezTo>
                  <a:pt x="197580" y="140737"/>
                  <a:pt x="338317" y="0"/>
                  <a:pt x="511924"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32" name="任意多边形: 形状 31"/>
          <p:cNvSpPr/>
          <p:nvPr/>
        </p:nvSpPr>
        <p:spPr>
          <a:xfrm>
            <a:off x="6120131" y="1396577"/>
            <a:ext cx="2664000" cy="1430253"/>
          </a:xfrm>
          <a:custGeom>
            <a:avLst/>
            <a:gdLst>
              <a:gd name="connsiteX0" fmla="*/ 511924 w 2664000"/>
              <a:gd name="connsiteY0" fmla="*/ 0 h 1430253"/>
              <a:gd name="connsiteX1" fmla="*/ 826268 w 2664000"/>
              <a:gd name="connsiteY1" fmla="*/ 314344 h 1430253"/>
              <a:gd name="connsiteX2" fmla="*/ 575275 w 2664000"/>
              <a:gd name="connsiteY2" fmla="*/ 622302 h 1430253"/>
              <a:gd name="connsiteX3" fmla="*/ 552564 w 2664000"/>
              <a:gd name="connsiteY3" fmla="*/ 624591 h 1430253"/>
              <a:gd name="connsiteX4" fmla="*/ 552564 w 2664000"/>
              <a:gd name="connsiteY4" fmla="*/ 917787 h 1430253"/>
              <a:gd name="connsiteX5" fmla="*/ 2407767 w 2664000"/>
              <a:gd name="connsiteY5" fmla="*/ 917787 h 1430253"/>
              <a:gd name="connsiteX6" fmla="*/ 2664000 w 2664000"/>
              <a:gd name="connsiteY6" fmla="*/ 1174020 h 1430253"/>
              <a:gd name="connsiteX7" fmla="*/ 2407767 w 2664000"/>
              <a:gd name="connsiteY7" fmla="*/ 1430253 h 1430253"/>
              <a:gd name="connsiteX8" fmla="*/ 0 w 2664000"/>
              <a:gd name="connsiteY8" fmla="*/ 1430253 h 1430253"/>
              <a:gd name="connsiteX9" fmla="*/ 256233 w 2664000"/>
              <a:gd name="connsiteY9" fmla="*/ 1174020 h 1430253"/>
              <a:gd name="connsiteX10" fmla="*/ 0 w 2664000"/>
              <a:gd name="connsiteY10" fmla="*/ 917787 h 1430253"/>
              <a:gd name="connsiteX11" fmla="*/ 471284 w 2664000"/>
              <a:gd name="connsiteY11" fmla="*/ 917787 h 1430253"/>
              <a:gd name="connsiteX12" fmla="*/ 471284 w 2664000"/>
              <a:gd name="connsiteY12" fmla="*/ 624591 h 1430253"/>
              <a:gd name="connsiteX13" fmla="*/ 448573 w 2664000"/>
              <a:gd name="connsiteY13" fmla="*/ 622302 h 1430253"/>
              <a:gd name="connsiteX14" fmla="*/ 197580 w 2664000"/>
              <a:gd name="connsiteY14" fmla="*/ 314344 h 1430253"/>
              <a:gd name="connsiteX15" fmla="*/ 511924 w 2664000"/>
              <a:gd name="connsiteY15" fmla="*/ 0 h 143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4000" h="1430253">
                <a:moveTo>
                  <a:pt x="511924" y="0"/>
                </a:moveTo>
                <a:cubicBezTo>
                  <a:pt x="685531" y="0"/>
                  <a:pt x="826268" y="140737"/>
                  <a:pt x="826268" y="314344"/>
                </a:cubicBezTo>
                <a:cubicBezTo>
                  <a:pt x="826268" y="466250"/>
                  <a:pt x="718516" y="592990"/>
                  <a:pt x="575275" y="622302"/>
                </a:cubicBezTo>
                <a:lnTo>
                  <a:pt x="552564" y="624591"/>
                </a:lnTo>
                <a:lnTo>
                  <a:pt x="552564" y="917787"/>
                </a:lnTo>
                <a:lnTo>
                  <a:pt x="2407767" y="917787"/>
                </a:lnTo>
                <a:lnTo>
                  <a:pt x="2664000" y="1174020"/>
                </a:lnTo>
                <a:lnTo>
                  <a:pt x="2407767" y="1430253"/>
                </a:lnTo>
                <a:lnTo>
                  <a:pt x="0" y="1430253"/>
                </a:lnTo>
                <a:lnTo>
                  <a:pt x="256233" y="1174020"/>
                </a:lnTo>
                <a:lnTo>
                  <a:pt x="0" y="917787"/>
                </a:lnTo>
                <a:lnTo>
                  <a:pt x="471284" y="917787"/>
                </a:lnTo>
                <a:lnTo>
                  <a:pt x="471284" y="624591"/>
                </a:lnTo>
                <a:lnTo>
                  <a:pt x="448573" y="622302"/>
                </a:lnTo>
                <a:cubicBezTo>
                  <a:pt x="305332" y="592990"/>
                  <a:pt x="197580" y="466250"/>
                  <a:pt x="197580" y="314344"/>
                </a:cubicBezTo>
                <a:cubicBezTo>
                  <a:pt x="197580" y="140737"/>
                  <a:pt x="338317" y="0"/>
                  <a:pt x="511924"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34" name="任意多边形: 形状 33"/>
          <p:cNvSpPr/>
          <p:nvPr/>
        </p:nvSpPr>
        <p:spPr>
          <a:xfrm>
            <a:off x="8782263" y="1396577"/>
            <a:ext cx="2664000" cy="1430253"/>
          </a:xfrm>
          <a:custGeom>
            <a:avLst/>
            <a:gdLst>
              <a:gd name="connsiteX0" fmla="*/ 511924 w 2664000"/>
              <a:gd name="connsiteY0" fmla="*/ 0 h 1430253"/>
              <a:gd name="connsiteX1" fmla="*/ 826268 w 2664000"/>
              <a:gd name="connsiteY1" fmla="*/ 314344 h 1430253"/>
              <a:gd name="connsiteX2" fmla="*/ 575275 w 2664000"/>
              <a:gd name="connsiteY2" fmla="*/ 622302 h 1430253"/>
              <a:gd name="connsiteX3" fmla="*/ 552564 w 2664000"/>
              <a:gd name="connsiteY3" fmla="*/ 624591 h 1430253"/>
              <a:gd name="connsiteX4" fmla="*/ 552564 w 2664000"/>
              <a:gd name="connsiteY4" fmla="*/ 917787 h 1430253"/>
              <a:gd name="connsiteX5" fmla="*/ 2407767 w 2664000"/>
              <a:gd name="connsiteY5" fmla="*/ 917787 h 1430253"/>
              <a:gd name="connsiteX6" fmla="*/ 2664000 w 2664000"/>
              <a:gd name="connsiteY6" fmla="*/ 1174020 h 1430253"/>
              <a:gd name="connsiteX7" fmla="*/ 2407767 w 2664000"/>
              <a:gd name="connsiteY7" fmla="*/ 1430253 h 1430253"/>
              <a:gd name="connsiteX8" fmla="*/ 0 w 2664000"/>
              <a:gd name="connsiteY8" fmla="*/ 1430253 h 1430253"/>
              <a:gd name="connsiteX9" fmla="*/ 256233 w 2664000"/>
              <a:gd name="connsiteY9" fmla="*/ 1174020 h 1430253"/>
              <a:gd name="connsiteX10" fmla="*/ 0 w 2664000"/>
              <a:gd name="connsiteY10" fmla="*/ 917787 h 1430253"/>
              <a:gd name="connsiteX11" fmla="*/ 471284 w 2664000"/>
              <a:gd name="connsiteY11" fmla="*/ 917787 h 1430253"/>
              <a:gd name="connsiteX12" fmla="*/ 471284 w 2664000"/>
              <a:gd name="connsiteY12" fmla="*/ 624591 h 1430253"/>
              <a:gd name="connsiteX13" fmla="*/ 448573 w 2664000"/>
              <a:gd name="connsiteY13" fmla="*/ 622302 h 1430253"/>
              <a:gd name="connsiteX14" fmla="*/ 197580 w 2664000"/>
              <a:gd name="connsiteY14" fmla="*/ 314344 h 1430253"/>
              <a:gd name="connsiteX15" fmla="*/ 511924 w 2664000"/>
              <a:gd name="connsiteY15" fmla="*/ 0 h 143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4000" h="1430253">
                <a:moveTo>
                  <a:pt x="511924" y="0"/>
                </a:moveTo>
                <a:cubicBezTo>
                  <a:pt x="685531" y="0"/>
                  <a:pt x="826268" y="140737"/>
                  <a:pt x="826268" y="314344"/>
                </a:cubicBezTo>
                <a:cubicBezTo>
                  <a:pt x="826268" y="466250"/>
                  <a:pt x="718516" y="592990"/>
                  <a:pt x="575275" y="622302"/>
                </a:cubicBezTo>
                <a:lnTo>
                  <a:pt x="552564" y="624591"/>
                </a:lnTo>
                <a:lnTo>
                  <a:pt x="552564" y="917787"/>
                </a:lnTo>
                <a:lnTo>
                  <a:pt x="2407767" y="917787"/>
                </a:lnTo>
                <a:lnTo>
                  <a:pt x="2664000" y="1174020"/>
                </a:lnTo>
                <a:lnTo>
                  <a:pt x="2407767" y="1430253"/>
                </a:lnTo>
                <a:lnTo>
                  <a:pt x="0" y="1430253"/>
                </a:lnTo>
                <a:lnTo>
                  <a:pt x="256233" y="1174020"/>
                </a:lnTo>
                <a:lnTo>
                  <a:pt x="0" y="917787"/>
                </a:lnTo>
                <a:lnTo>
                  <a:pt x="471284" y="917787"/>
                </a:lnTo>
                <a:lnTo>
                  <a:pt x="471284" y="624591"/>
                </a:lnTo>
                <a:lnTo>
                  <a:pt x="448573" y="622302"/>
                </a:lnTo>
                <a:cubicBezTo>
                  <a:pt x="305332" y="592990"/>
                  <a:pt x="197580" y="466250"/>
                  <a:pt x="197580" y="314344"/>
                </a:cubicBezTo>
                <a:cubicBezTo>
                  <a:pt x="197580" y="140737"/>
                  <a:pt x="338317" y="0"/>
                  <a:pt x="511924" y="0"/>
                </a:cubicBez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35" name="share_302377"/>
          <p:cNvSpPr>
            <a:spLocks noChangeAspect="1"/>
          </p:cNvSpPr>
          <p:nvPr/>
        </p:nvSpPr>
        <p:spPr bwMode="auto">
          <a:xfrm>
            <a:off x="1117104" y="1548951"/>
            <a:ext cx="384597" cy="383638"/>
          </a:xfrm>
          <a:custGeom>
            <a:avLst/>
            <a:gdLst>
              <a:gd name="connsiteX0" fmla="*/ 338818 w 602799"/>
              <a:gd name="connsiteY0" fmla="*/ 310850 h 601297"/>
              <a:gd name="connsiteX1" fmla="*/ 344811 w 602799"/>
              <a:gd name="connsiteY1" fmla="*/ 324650 h 601297"/>
              <a:gd name="connsiteX2" fmla="*/ 325757 w 602799"/>
              <a:gd name="connsiteY2" fmla="*/ 343663 h 601297"/>
              <a:gd name="connsiteX3" fmla="*/ 311928 w 602799"/>
              <a:gd name="connsiteY3" fmla="*/ 337683 h 601297"/>
              <a:gd name="connsiteX4" fmla="*/ 328677 w 602799"/>
              <a:gd name="connsiteY4" fmla="*/ 327410 h 601297"/>
              <a:gd name="connsiteX5" fmla="*/ 338818 w 602799"/>
              <a:gd name="connsiteY5" fmla="*/ 310850 h 601297"/>
              <a:gd name="connsiteX6" fmla="*/ 325724 w 602799"/>
              <a:gd name="connsiteY6" fmla="*/ 231675 h 601297"/>
              <a:gd name="connsiteX7" fmla="*/ 418835 w 602799"/>
              <a:gd name="connsiteY7" fmla="*/ 324645 h 601297"/>
              <a:gd name="connsiteX8" fmla="*/ 325724 w 602799"/>
              <a:gd name="connsiteY8" fmla="*/ 417615 h 601297"/>
              <a:gd name="connsiteX9" fmla="*/ 232613 w 602799"/>
              <a:gd name="connsiteY9" fmla="*/ 324645 h 601297"/>
              <a:gd name="connsiteX10" fmla="*/ 236915 w 602799"/>
              <a:gd name="connsiteY10" fmla="*/ 296877 h 601297"/>
              <a:gd name="connsiteX11" fmla="*/ 271025 w 602799"/>
              <a:gd name="connsiteY11" fmla="*/ 330628 h 601297"/>
              <a:gd name="connsiteX12" fmla="*/ 325724 w 602799"/>
              <a:gd name="connsiteY12" fmla="*/ 379568 h 601297"/>
              <a:gd name="connsiteX13" fmla="*/ 380577 w 602799"/>
              <a:gd name="connsiteY13" fmla="*/ 324645 h 601297"/>
              <a:gd name="connsiteX14" fmla="*/ 332024 w 602799"/>
              <a:gd name="connsiteY14" fmla="*/ 270182 h 601297"/>
              <a:gd name="connsiteX15" fmla="*/ 298067 w 602799"/>
              <a:gd name="connsiteY15" fmla="*/ 235817 h 601297"/>
              <a:gd name="connsiteX16" fmla="*/ 325724 w 602799"/>
              <a:gd name="connsiteY16" fmla="*/ 231675 h 601297"/>
              <a:gd name="connsiteX17" fmla="*/ 325760 w 602799"/>
              <a:gd name="connsiteY17" fmla="*/ 157723 h 601297"/>
              <a:gd name="connsiteX18" fmla="*/ 492929 w 602799"/>
              <a:gd name="connsiteY18" fmla="*/ 324646 h 601297"/>
              <a:gd name="connsiteX19" fmla="*/ 325760 w 602799"/>
              <a:gd name="connsiteY19" fmla="*/ 491568 h 601297"/>
              <a:gd name="connsiteX20" fmla="*/ 158590 w 602799"/>
              <a:gd name="connsiteY20" fmla="*/ 324646 h 601297"/>
              <a:gd name="connsiteX21" fmla="*/ 181023 w 602799"/>
              <a:gd name="connsiteY21" fmla="*/ 241184 h 601297"/>
              <a:gd name="connsiteX22" fmla="*/ 209294 w 602799"/>
              <a:gd name="connsiteY22" fmla="*/ 269414 h 601297"/>
              <a:gd name="connsiteX23" fmla="*/ 196695 w 602799"/>
              <a:gd name="connsiteY23" fmla="*/ 324646 h 601297"/>
              <a:gd name="connsiteX24" fmla="*/ 325760 w 602799"/>
              <a:gd name="connsiteY24" fmla="*/ 453520 h 601297"/>
              <a:gd name="connsiteX25" fmla="*/ 454671 w 602799"/>
              <a:gd name="connsiteY25" fmla="*/ 324646 h 601297"/>
              <a:gd name="connsiteX26" fmla="*/ 325760 w 602799"/>
              <a:gd name="connsiteY26" fmla="*/ 195925 h 601297"/>
              <a:gd name="connsiteX27" fmla="*/ 270446 w 602799"/>
              <a:gd name="connsiteY27" fmla="*/ 208352 h 601297"/>
              <a:gd name="connsiteX28" fmla="*/ 242175 w 602799"/>
              <a:gd name="connsiteY28" fmla="*/ 180123 h 601297"/>
              <a:gd name="connsiteX29" fmla="*/ 325760 w 602799"/>
              <a:gd name="connsiteY29" fmla="*/ 157723 h 601297"/>
              <a:gd name="connsiteX30" fmla="*/ 111273 w 602799"/>
              <a:gd name="connsiteY30" fmla="*/ 85181 h 601297"/>
              <a:gd name="connsiteX31" fmla="*/ 310717 w 602799"/>
              <a:gd name="connsiteY31" fmla="*/ 284185 h 601297"/>
              <a:gd name="connsiteX32" fmla="*/ 310717 w 602799"/>
              <a:gd name="connsiteY32" fmla="*/ 309502 h 601297"/>
              <a:gd name="connsiteX33" fmla="*/ 298117 w 602799"/>
              <a:gd name="connsiteY33" fmla="*/ 314872 h 601297"/>
              <a:gd name="connsiteX34" fmla="*/ 285364 w 602799"/>
              <a:gd name="connsiteY34" fmla="*/ 309655 h 601297"/>
              <a:gd name="connsiteX35" fmla="*/ 85766 w 602799"/>
              <a:gd name="connsiteY35" fmla="*/ 110498 h 601297"/>
              <a:gd name="connsiteX36" fmla="*/ 90376 w 602799"/>
              <a:gd name="connsiteY36" fmla="*/ 110498 h 601297"/>
              <a:gd name="connsiteX37" fmla="*/ 111273 w 602799"/>
              <a:gd name="connsiteY37" fmla="*/ 89477 h 601297"/>
              <a:gd name="connsiteX38" fmla="*/ 325759 w 602799"/>
              <a:gd name="connsiteY38" fmla="*/ 48064 h 601297"/>
              <a:gd name="connsiteX39" fmla="*/ 602799 w 602799"/>
              <a:gd name="connsiteY39" fmla="*/ 324681 h 601297"/>
              <a:gd name="connsiteX40" fmla="*/ 325759 w 602799"/>
              <a:gd name="connsiteY40" fmla="*/ 601297 h 601297"/>
              <a:gd name="connsiteX41" fmla="*/ 48719 w 602799"/>
              <a:gd name="connsiteY41" fmla="*/ 324681 h 601297"/>
              <a:gd name="connsiteX42" fmla="*/ 101730 w 602799"/>
              <a:gd name="connsiteY42" fmla="*/ 162055 h 601297"/>
              <a:gd name="connsiteX43" fmla="*/ 154895 w 602799"/>
              <a:gd name="connsiteY43" fmla="*/ 215139 h 601297"/>
              <a:gd name="connsiteX44" fmla="*/ 122627 w 602799"/>
              <a:gd name="connsiteY44" fmla="*/ 324681 h 601297"/>
              <a:gd name="connsiteX45" fmla="*/ 325759 w 602799"/>
              <a:gd name="connsiteY45" fmla="*/ 527349 h 601297"/>
              <a:gd name="connsiteX46" fmla="*/ 528737 w 602799"/>
              <a:gd name="connsiteY46" fmla="*/ 324681 h 601297"/>
              <a:gd name="connsiteX47" fmla="*/ 325759 w 602799"/>
              <a:gd name="connsiteY47" fmla="*/ 122013 h 601297"/>
              <a:gd name="connsiteX48" fmla="*/ 216203 w 602799"/>
              <a:gd name="connsiteY48" fmla="*/ 154077 h 601297"/>
              <a:gd name="connsiteX49" fmla="*/ 162885 w 602799"/>
              <a:gd name="connsiteY49" fmla="*/ 100994 h 601297"/>
              <a:gd name="connsiteX50" fmla="*/ 325759 w 602799"/>
              <a:gd name="connsiteY50" fmla="*/ 48064 h 601297"/>
              <a:gd name="connsiteX51" fmla="*/ 47654 w 602799"/>
              <a:gd name="connsiteY51" fmla="*/ 1123 h 601297"/>
              <a:gd name="connsiteX52" fmla="*/ 82702 w 602799"/>
              <a:gd name="connsiteY52" fmla="*/ 35649 h 601297"/>
              <a:gd name="connsiteX53" fmla="*/ 83932 w 602799"/>
              <a:gd name="connsiteY53" fmla="*/ 38564 h 601297"/>
              <a:gd name="connsiteX54" fmla="*/ 83932 w 602799"/>
              <a:gd name="connsiteY54" fmla="*/ 79074 h 601297"/>
              <a:gd name="connsiteX55" fmla="*/ 79935 w 602799"/>
              <a:gd name="connsiteY55" fmla="*/ 83064 h 601297"/>
              <a:gd name="connsiteX56" fmla="*/ 39354 w 602799"/>
              <a:gd name="connsiteY56" fmla="*/ 83064 h 601297"/>
              <a:gd name="connsiteX57" fmla="*/ 36587 w 602799"/>
              <a:gd name="connsiteY57" fmla="*/ 81990 h 601297"/>
              <a:gd name="connsiteX58" fmla="*/ 1231 w 602799"/>
              <a:gd name="connsiteY58" fmla="*/ 47004 h 601297"/>
              <a:gd name="connsiteX59" fmla="*/ 3998 w 602799"/>
              <a:gd name="connsiteY59" fmla="*/ 40252 h 601297"/>
              <a:gd name="connsiteX60" fmla="*/ 15988 w 602799"/>
              <a:gd name="connsiteY60" fmla="*/ 40252 h 601297"/>
              <a:gd name="connsiteX61" fmla="*/ 40891 w 602799"/>
              <a:gd name="connsiteY61" fmla="*/ 15394 h 601297"/>
              <a:gd name="connsiteX62" fmla="*/ 40891 w 602799"/>
              <a:gd name="connsiteY62" fmla="*/ 4039 h 601297"/>
              <a:gd name="connsiteX63" fmla="*/ 47654 w 602799"/>
              <a:gd name="connsiteY63" fmla="*/ 1123 h 60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2799" h="601297">
                <a:moveTo>
                  <a:pt x="338818" y="310850"/>
                </a:moveTo>
                <a:cubicBezTo>
                  <a:pt x="342506" y="314377"/>
                  <a:pt x="344811" y="319283"/>
                  <a:pt x="344811" y="324650"/>
                </a:cubicBezTo>
                <a:cubicBezTo>
                  <a:pt x="344811" y="335230"/>
                  <a:pt x="336206" y="343663"/>
                  <a:pt x="325757" y="343663"/>
                </a:cubicBezTo>
                <a:cubicBezTo>
                  <a:pt x="320226" y="343663"/>
                  <a:pt x="315309" y="341363"/>
                  <a:pt x="311928" y="337683"/>
                </a:cubicBezTo>
                <a:cubicBezTo>
                  <a:pt x="318074" y="335690"/>
                  <a:pt x="323914" y="332163"/>
                  <a:pt x="328677" y="327410"/>
                </a:cubicBezTo>
                <a:cubicBezTo>
                  <a:pt x="333440" y="322657"/>
                  <a:pt x="336821" y="316983"/>
                  <a:pt x="338818" y="310850"/>
                </a:cubicBezTo>
                <a:close/>
                <a:moveTo>
                  <a:pt x="325724" y="231675"/>
                </a:moveTo>
                <a:cubicBezTo>
                  <a:pt x="377043" y="231675"/>
                  <a:pt x="418835" y="273404"/>
                  <a:pt x="418835" y="324645"/>
                </a:cubicBezTo>
                <a:cubicBezTo>
                  <a:pt x="418835" y="375886"/>
                  <a:pt x="377043" y="417615"/>
                  <a:pt x="325724" y="417615"/>
                </a:cubicBezTo>
                <a:cubicBezTo>
                  <a:pt x="274406" y="417615"/>
                  <a:pt x="232613" y="375886"/>
                  <a:pt x="232613" y="324645"/>
                </a:cubicBezTo>
                <a:cubicBezTo>
                  <a:pt x="232613" y="314980"/>
                  <a:pt x="234150" y="305621"/>
                  <a:pt x="236915" y="296877"/>
                </a:cubicBezTo>
                <a:cubicBezTo>
                  <a:pt x="236915" y="296877"/>
                  <a:pt x="269796" y="329708"/>
                  <a:pt x="271025" y="330628"/>
                </a:cubicBezTo>
                <a:cubicBezTo>
                  <a:pt x="274098" y="358090"/>
                  <a:pt x="297453" y="379568"/>
                  <a:pt x="325724" y="379568"/>
                </a:cubicBezTo>
                <a:cubicBezTo>
                  <a:pt x="355993" y="379568"/>
                  <a:pt x="380577" y="354868"/>
                  <a:pt x="380577" y="324645"/>
                </a:cubicBezTo>
                <a:cubicBezTo>
                  <a:pt x="380577" y="296570"/>
                  <a:pt x="359373" y="273251"/>
                  <a:pt x="332024" y="270182"/>
                </a:cubicBezTo>
                <a:cubicBezTo>
                  <a:pt x="330948" y="268802"/>
                  <a:pt x="298067" y="235817"/>
                  <a:pt x="298067" y="235817"/>
                </a:cubicBezTo>
                <a:cubicBezTo>
                  <a:pt x="306825" y="233209"/>
                  <a:pt x="316044" y="231675"/>
                  <a:pt x="325724" y="231675"/>
                </a:cubicBezTo>
                <a:close/>
                <a:moveTo>
                  <a:pt x="325760" y="157723"/>
                </a:moveTo>
                <a:cubicBezTo>
                  <a:pt x="417949" y="157723"/>
                  <a:pt x="492929" y="232593"/>
                  <a:pt x="492929" y="324646"/>
                </a:cubicBezTo>
                <a:cubicBezTo>
                  <a:pt x="492929" y="416698"/>
                  <a:pt x="417949" y="491568"/>
                  <a:pt x="325760" y="491568"/>
                </a:cubicBezTo>
                <a:cubicBezTo>
                  <a:pt x="233571" y="491568"/>
                  <a:pt x="158590" y="416698"/>
                  <a:pt x="158590" y="324646"/>
                </a:cubicBezTo>
                <a:cubicBezTo>
                  <a:pt x="158590" y="294268"/>
                  <a:pt x="166733" y="265732"/>
                  <a:pt x="181023" y="241184"/>
                </a:cubicBezTo>
                <a:lnTo>
                  <a:pt x="209294" y="269414"/>
                </a:lnTo>
                <a:cubicBezTo>
                  <a:pt x="201304" y="286137"/>
                  <a:pt x="196695" y="304854"/>
                  <a:pt x="196695" y="324646"/>
                </a:cubicBezTo>
                <a:cubicBezTo>
                  <a:pt x="196695" y="395680"/>
                  <a:pt x="254620" y="453520"/>
                  <a:pt x="325760" y="453520"/>
                </a:cubicBezTo>
                <a:cubicBezTo>
                  <a:pt x="396899" y="453520"/>
                  <a:pt x="454671" y="395680"/>
                  <a:pt x="454671" y="324646"/>
                </a:cubicBezTo>
                <a:cubicBezTo>
                  <a:pt x="454671" y="253611"/>
                  <a:pt x="396899" y="195925"/>
                  <a:pt x="325760" y="195925"/>
                </a:cubicBezTo>
                <a:cubicBezTo>
                  <a:pt x="305939" y="195925"/>
                  <a:pt x="287194" y="200374"/>
                  <a:pt x="270446" y="208352"/>
                </a:cubicBezTo>
                <a:lnTo>
                  <a:pt x="242175" y="180123"/>
                </a:lnTo>
                <a:cubicBezTo>
                  <a:pt x="266759" y="165854"/>
                  <a:pt x="295337" y="157723"/>
                  <a:pt x="325760" y="157723"/>
                </a:cubicBezTo>
                <a:close/>
                <a:moveTo>
                  <a:pt x="111273" y="85181"/>
                </a:moveTo>
                <a:lnTo>
                  <a:pt x="310717" y="284185"/>
                </a:lnTo>
                <a:cubicBezTo>
                  <a:pt x="317785" y="291243"/>
                  <a:pt x="317785" y="302597"/>
                  <a:pt x="310717" y="309502"/>
                </a:cubicBezTo>
                <a:cubicBezTo>
                  <a:pt x="307183" y="313031"/>
                  <a:pt x="302573" y="314872"/>
                  <a:pt x="298117" y="314872"/>
                </a:cubicBezTo>
                <a:cubicBezTo>
                  <a:pt x="293508" y="314872"/>
                  <a:pt x="288898" y="313031"/>
                  <a:pt x="285364" y="309655"/>
                </a:cubicBezTo>
                <a:lnTo>
                  <a:pt x="85766" y="110498"/>
                </a:lnTo>
                <a:lnTo>
                  <a:pt x="90376" y="110498"/>
                </a:lnTo>
                <a:cubicBezTo>
                  <a:pt x="101900" y="110498"/>
                  <a:pt x="111273" y="100985"/>
                  <a:pt x="111273" y="89477"/>
                </a:cubicBezTo>
                <a:close/>
                <a:moveTo>
                  <a:pt x="325759" y="48064"/>
                </a:moveTo>
                <a:cubicBezTo>
                  <a:pt x="478492" y="48064"/>
                  <a:pt x="602799" y="172181"/>
                  <a:pt x="602799" y="324681"/>
                </a:cubicBezTo>
                <a:cubicBezTo>
                  <a:pt x="602799" y="477180"/>
                  <a:pt x="478492" y="601297"/>
                  <a:pt x="325759" y="601297"/>
                </a:cubicBezTo>
                <a:cubicBezTo>
                  <a:pt x="173026" y="601297"/>
                  <a:pt x="48719" y="477180"/>
                  <a:pt x="48719" y="324681"/>
                </a:cubicBezTo>
                <a:cubicBezTo>
                  <a:pt x="48719" y="263926"/>
                  <a:pt x="68387" y="207774"/>
                  <a:pt x="101730" y="162055"/>
                </a:cubicBezTo>
                <a:lnTo>
                  <a:pt x="154895" y="215139"/>
                </a:lnTo>
                <a:cubicBezTo>
                  <a:pt x="134612" y="246743"/>
                  <a:pt x="122627" y="284331"/>
                  <a:pt x="122627" y="324681"/>
                </a:cubicBezTo>
                <a:cubicBezTo>
                  <a:pt x="122627" y="436524"/>
                  <a:pt x="213745" y="527349"/>
                  <a:pt x="325759" y="527349"/>
                </a:cubicBezTo>
                <a:cubicBezTo>
                  <a:pt x="437620" y="527349"/>
                  <a:pt x="528737" y="436524"/>
                  <a:pt x="528737" y="324681"/>
                </a:cubicBezTo>
                <a:cubicBezTo>
                  <a:pt x="528737" y="212837"/>
                  <a:pt x="437620" y="122013"/>
                  <a:pt x="325759" y="122013"/>
                </a:cubicBezTo>
                <a:cubicBezTo>
                  <a:pt x="285348" y="122013"/>
                  <a:pt x="247856" y="133826"/>
                  <a:pt x="216203" y="154077"/>
                </a:cubicBezTo>
                <a:lnTo>
                  <a:pt x="162885" y="100994"/>
                </a:lnTo>
                <a:cubicBezTo>
                  <a:pt x="208674" y="67702"/>
                  <a:pt x="264912" y="48064"/>
                  <a:pt x="325759" y="48064"/>
                </a:cubicBezTo>
                <a:close/>
                <a:moveTo>
                  <a:pt x="47654" y="1123"/>
                </a:moveTo>
                <a:lnTo>
                  <a:pt x="82702" y="35649"/>
                </a:lnTo>
                <a:cubicBezTo>
                  <a:pt x="83471" y="36416"/>
                  <a:pt x="83932" y="37490"/>
                  <a:pt x="83932" y="38564"/>
                </a:cubicBezTo>
                <a:lnTo>
                  <a:pt x="83932" y="79074"/>
                </a:lnTo>
                <a:cubicBezTo>
                  <a:pt x="83932" y="81376"/>
                  <a:pt x="82088" y="83064"/>
                  <a:pt x="79935" y="83064"/>
                </a:cubicBezTo>
                <a:lnTo>
                  <a:pt x="39354" y="83064"/>
                </a:lnTo>
                <a:cubicBezTo>
                  <a:pt x="38278" y="83064"/>
                  <a:pt x="37355" y="82604"/>
                  <a:pt x="36587" y="81990"/>
                </a:cubicBezTo>
                <a:lnTo>
                  <a:pt x="1231" y="47004"/>
                </a:lnTo>
                <a:cubicBezTo>
                  <a:pt x="-1382" y="44549"/>
                  <a:pt x="463" y="40252"/>
                  <a:pt x="3998" y="40252"/>
                </a:cubicBezTo>
                <a:lnTo>
                  <a:pt x="15988" y="40252"/>
                </a:lnTo>
                <a:cubicBezTo>
                  <a:pt x="29669" y="40252"/>
                  <a:pt x="40891" y="29051"/>
                  <a:pt x="40891" y="15394"/>
                </a:cubicBezTo>
                <a:lnTo>
                  <a:pt x="40891" y="4039"/>
                </a:lnTo>
                <a:cubicBezTo>
                  <a:pt x="40891" y="509"/>
                  <a:pt x="45195" y="-1332"/>
                  <a:pt x="47654" y="1123"/>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Light" panose="020B0502040204020203" pitchFamily="34" charset="-122"/>
              <a:ea typeface="微软雅黑 Light" panose="020B0502040204020203" pitchFamily="34" charset="-122"/>
            </a:endParaRPr>
          </a:p>
        </p:txBody>
      </p:sp>
      <p:sp>
        <p:nvSpPr>
          <p:cNvPr id="36" name="whatsapp_154858"/>
          <p:cNvSpPr>
            <a:spLocks noChangeAspect="1"/>
          </p:cNvSpPr>
          <p:nvPr/>
        </p:nvSpPr>
        <p:spPr bwMode="auto">
          <a:xfrm>
            <a:off x="3770944" y="1517401"/>
            <a:ext cx="425984" cy="425348"/>
          </a:xfrm>
          <a:custGeom>
            <a:avLst/>
            <a:gdLst>
              <a:gd name="connsiteX0" fmla="*/ 229015 w 609254"/>
              <a:gd name="connsiteY0" fmla="*/ 157290 h 608345"/>
              <a:gd name="connsiteX1" fmla="*/ 248893 w 609254"/>
              <a:gd name="connsiteY1" fmla="*/ 174030 h 608345"/>
              <a:gd name="connsiteX2" fmla="*/ 270700 w 609254"/>
              <a:gd name="connsiteY2" fmla="*/ 226177 h 608345"/>
              <a:gd name="connsiteX3" fmla="*/ 271293 w 609254"/>
              <a:gd name="connsiteY3" fmla="*/ 245583 h 608345"/>
              <a:gd name="connsiteX4" fmla="*/ 270403 w 609254"/>
              <a:gd name="connsiteY4" fmla="*/ 247657 h 608345"/>
              <a:gd name="connsiteX5" fmla="*/ 263134 w 609254"/>
              <a:gd name="connsiteY5" fmla="*/ 259064 h 608345"/>
              <a:gd name="connsiteX6" fmla="*/ 259574 w 609254"/>
              <a:gd name="connsiteY6" fmla="*/ 263212 h 608345"/>
              <a:gd name="connsiteX7" fmla="*/ 252008 w 609254"/>
              <a:gd name="connsiteY7" fmla="*/ 271805 h 608345"/>
              <a:gd name="connsiteX8" fmla="*/ 249338 w 609254"/>
              <a:gd name="connsiteY8" fmla="*/ 274916 h 608345"/>
              <a:gd name="connsiteX9" fmla="*/ 250080 w 609254"/>
              <a:gd name="connsiteY9" fmla="*/ 276694 h 608345"/>
              <a:gd name="connsiteX10" fmla="*/ 338789 w 609254"/>
              <a:gd name="connsiteY10" fmla="*/ 355506 h 608345"/>
              <a:gd name="connsiteX11" fmla="*/ 348283 w 609254"/>
              <a:gd name="connsiteY11" fmla="*/ 359209 h 608345"/>
              <a:gd name="connsiteX12" fmla="*/ 349915 w 609254"/>
              <a:gd name="connsiteY12" fmla="*/ 357876 h 608345"/>
              <a:gd name="connsiteX13" fmla="*/ 372018 w 609254"/>
              <a:gd name="connsiteY13" fmla="*/ 330914 h 608345"/>
              <a:gd name="connsiteX14" fmla="*/ 386853 w 609254"/>
              <a:gd name="connsiteY14" fmla="*/ 322025 h 608345"/>
              <a:gd name="connsiteX15" fmla="*/ 397237 w 609254"/>
              <a:gd name="connsiteY15" fmla="*/ 324247 h 608345"/>
              <a:gd name="connsiteX16" fmla="*/ 450789 w 609254"/>
              <a:gd name="connsiteY16" fmla="*/ 349580 h 608345"/>
              <a:gd name="connsiteX17" fmla="*/ 463843 w 609254"/>
              <a:gd name="connsiteY17" fmla="*/ 358913 h 608345"/>
              <a:gd name="connsiteX18" fmla="*/ 460283 w 609254"/>
              <a:gd name="connsiteY18" fmla="*/ 399356 h 608345"/>
              <a:gd name="connsiteX19" fmla="*/ 405396 w 609254"/>
              <a:gd name="connsiteY19" fmla="*/ 438169 h 608345"/>
              <a:gd name="connsiteX20" fmla="*/ 403171 w 609254"/>
              <a:gd name="connsiteY20" fmla="*/ 438318 h 608345"/>
              <a:gd name="connsiteX21" fmla="*/ 391006 w 609254"/>
              <a:gd name="connsiteY21" fmla="*/ 439058 h 608345"/>
              <a:gd name="connsiteX22" fmla="*/ 316093 w 609254"/>
              <a:gd name="connsiteY22" fmla="*/ 419948 h 608345"/>
              <a:gd name="connsiteX23" fmla="*/ 191929 w 609254"/>
              <a:gd name="connsiteY23" fmla="*/ 312396 h 608345"/>
              <a:gd name="connsiteX24" fmla="*/ 190742 w 609254"/>
              <a:gd name="connsiteY24" fmla="*/ 310470 h 608345"/>
              <a:gd name="connsiteX25" fmla="*/ 160035 w 609254"/>
              <a:gd name="connsiteY25" fmla="*/ 232547 h 608345"/>
              <a:gd name="connsiteX26" fmla="*/ 188665 w 609254"/>
              <a:gd name="connsiteY26" fmla="*/ 166920 h 608345"/>
              <a:gd name="connsiteX27" fmla="*/ 225603 w 609254"/>
              <a:gd name="connsiteY27" fmla="*/ 157438 h 608345"/>
              <a:gd name="connsiteX28" fmla="*/ 229015 w 609254"/>
              <a:gd name="connsiteY28" fmla="*/ 157290 h 608345"/>
              <a:gd name="connsiteX29" fmla="*/ 310052 w 609254"/>
              <a:gd name="connsiteY29" fmla="*/ 61768 h 608345"/>
              <a:gd name="connsiteX30" fmla="*/ 73005 w 609254"/>
              <a:gd name="connsiteY30" fmla="*/ 296544 h 608345"/>
              <a:gd name="connsiteX31" fmla="*/ 118100 w 609254"/>
              <a:gd name="connsiteY31" fmla="*/ 434151 h 608345"/>
              <a:gd name="connsiteX32" fmla="*/ 119287 w 609254"/>
              <a:gd name="connsiteY32" fmla="*/ 441410 h 608345"/>
              <a:gd name="connsiteX33" fmla="*/ 93624 w 609254"/>
              <a:gd name="connsiteY33" fmla="*/ 516657 h 608345"/>
              <a:gd name="connsiteX34" fmla="*/ 172838 w 609254"/>
              <a:gd name="connsiteY34" fmla="*/ 491475 h 608345"/>
              <a:gd name="connsiteX35" fmla="*/ 175211 w 609254"/>
              <a:gd name="connsiteY35" fmla="*/ 491179 h 608345"/>
              <a:gd name="connsiteX36" fmla="*/ 179661 w 609254"/>
              <a:gd name="connsiteY36" fmla="*/ 492364 h 608345"/>
              <a:gd name="connsiteX37" fmla="*/ 310052 w 609254"/>
              <a:gd name="connsiteY37" fmla="*/ 531321 h 608345"/>
              <a:gd name="connsiteX38" fmla="*/ 546951 w 609254"/>
              <a:gd name="connsiteY38" fmla="*/ 296544 h 608345"/>
              <a:gd name="connsiteX39" fmla="*/ 310052 w 609254"/>
              <a:gd name="connsiteY39" fmla="*/ 61768 h 608345"/>
              <a:gd name="connsiteX40" fmla="*/ 310052 w 609254"/>
              <a:gd name="connsiteY40" fmla="*/ 0 h 608345"/>
              <a:gd name="connsiteX41" fmla="*/ 609254 w 609254"/>
              <a:gd name="connsiteY41" fmla="*/ 296544 h 608345"/>
              <a:gd name="connsiteX42" fmla="*/ 310052 w 609254"/>
              <a:gd name="connsiteY42" fmla="*/ 593088 h 608345"/>
              <a:gd name="connsiteX43" fmla="*/ 168387 w 609254"/>
              <a:gd name="connsiteY43" fmla="*/ 557835 h 608345"/>
              <a:gd name="connsiteX44" fmla="*/ 10257 w 609254"/>
              <a:gd name="connsiteY44" fmla="*/ 607901 h 608345"/>
              <a:gd name="connsiteX45" fmla="*/ 7884 w 609254"/>
              <a:gd name="connsiteY45" fmla="*/ 608345 h 608345"/>
              <a:gd name="connsiteX46" fmla="*/ 2247 w 609254"/>
              <a:gd name="connsiteY46" fmla="*/ 605975 h 608345"/>
              <a:gd name="connsiteX47" fmla="*/ 467 w 609254"/>
              <a:gd name="connsiteY47" fmla="*/ 597828 h 608345"/>
              <a:gd name="connsiteX48" fmla="*/ 51792 w 609254"/>
              <a:gd name="connsiteY48" fmla="*/ 446446 h 608345"/>
              <a:gd name="connsiteX49" fmla="*/ 10850 w 609254"/>
              <a:gd name="connsiteY49" fmla="*/ 296544 h 608345"/>
              <a:gd name="connsiteX50" fmla="*/ 310052 w 609254"/>
              <a:gd name="connsiteY50"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09254" h="608345">
                <a:moveTo>
                  <a:pt x="229015" y="157290"/>
                </a:moveTo>
                <a:cubicBezTo>
                  <a:pt x="237767" y="157290"/>
                  <a:pt x="244146" y="162623"/>
                  <a:pt x="248893" y="174030"/>
                </a:cubicBezTo>
                <a:cubicBezTo>
                  <a:pt x="250970" y="178771"/>
                  <a:pt x="269661" y="223955"/>
                  <a:pt x="270700" y="226177"/>
                </a:cubicBezTo>
                <a:cubicBezTo>
                  <a:pt x="272035" y="228695"/>
                  <a:pt x="275892" y="236399"/>
                  <a:pt x="271293" y="245583"/>
                </a:cubicBezTo>
                <a:lnTo>
                  <a:pt x="270403" y="247657"/>
                </a:lnTo>
                <a:cubicBezTo>
                  <a:pt x="268474" y="251361"/>
                  <a:pt x="266843" y="254768"/>
                  <a:pt x="263134" y="259064"/>
                </a:cubicBezTo>
                <a:cubicBezTo>
                  <a:pt x="261947" y="260398"/>
                  <a:pt x="260761" y="261879"/>
                  <a:pt x="259574" y="263212"/>
                </a:cubicBezTo>
                <a:cubicBezTo>
                  <a:pt x="257052" y="266323"/>
                  <a:pt x="254382" y="269435"/>
                  <a:pt x="252008" y="271805"/>
                </a:cubicBezTo>
                <a:cubicBezTo>
                  <a:pt x="251118" y="272694"/>
                  <a:pt x="249486" y="274323"/>
                  <a:pt x="249338" y="274916"/>
                </a:cubicBezTo>
                <a:cubicBezTo>
                  <a:pt x="249338" y="274916"/>
                  <a:pt x="249338" y="275508"/>
                  <a:pt x="250080" y="276694"/>
                </a:cubicBezTo>
                <a:cubicBezTo>
                  <a:pt x="255123" y="285138"/>
                  <a:pt x="291171" y="334766"/>
                  <a:pt x="338789" y="355506"/>
                </a:cubicBezTo>
                <a:cubicBezTo>
                  <a:pt x="341015" y="356394"/>
                  <a:pt x="347838" y="359209"/>
                  <a:pt x="348283" y="359209"/>
                </a:cubicBezTo>
                <a:cubicBezTo>
                  <a:pt x="348728" y="359209"/>
                  <a:pt x="349322" y="358468"/>
                  <a:pt x="349915" y="357876"/>
                </a:cubicBezTo>
                <a:cubicBezTo>
                  <a:pt x="354069" y="353135"/>
                  <a:pt x="367568" y="337432"/>
                  <a:pt x="372018" y="330914"/>
                </a:cubicBezTo>
                <a:cubicBezTo>
                  <a:pt x="375875" y="324988"/>
                  <a:pt x="380919" y="322025"/>
                  <a:pt x="386853" y="322025"/>
                </a:cubicBezTo>
                <a:cubicBezTo>
                  <a:pt x="390561" y="322025"/>
                  <a:pt x="393973" y="323210"/>
                  <a:pt x="397237" y="324247"/>
                </a:cubicBezTo>
                <a:cubicBezTo>
                  <a:pt x="405099" y="327062"/>
                  <a:pt x="449602" y="348987"/>
                  <a:pt x="450789" y="349580"/>
                </a:cubicBezTo>
                <a:cubicBezTo>
                  <a:pt x="456574" y="352395"/>
                  <a:pt x="461173" y="354469"/>
                  <a:pt x="463843" y="358913"/>
                </a:cubicBezTo>
                <a:cubicBezTo>
                  <a:pt x="467700" y="365283"/>
                  <a:pt x="466217" y="383060"/>
                  <a:pt x="460283" y="399356"/>
                </a:cubicBezTo>
                <a:cubicBezTo>
                  <a:pt x="452866" y="419948"/>
                  <a:pt x="420230" y="436836"/>
                  <a:pt x="405396" y="438169"/>
                </a:cubicBezTo>
                <a:lnTo>
                  <a:pt x="403171" y="438318"/>
                </a:lnTo>
                <a:cubicBezTo>
                  <a:pt x="399759" y="438762"/>
                  <a:pt x="395902" y="439058"/>
                  <a:pt x="391006" y="439058"/>
                </a:cubicBezTo>
                <a:cubicBezTo>
                  <a:pt x="379436" y="439058"/>
                  <a:pt x="359112" y="437132"/>
                  <a:pt x="316093" y="419948"/>
                </a:cubicBezTo>
                <a:cubicBezTo>
                  <a:pt x="271441" y="402171"/>
                  <a:pt x="227383" y="363950"/>
                  <a:pt x="191929" y="312396"/>
                </a:cubicBezTo>
                <a:cubicBezTo>
                  <a:pt x="191336" y="311507"/>
                  <a:pt x="190891" y="310766"/>
                  <a:pt x="190742" y="310470"/>
                </a:cubicBezTo>
                <a:cubicBezTo>
                  <a:pt x="181397" y="298322"/>
                  <a:pt x="160035" y="266472"/>
                  <a:pt x="160035" y="232547"/>
                </a:cubicBezTo>
                <a:cubicBezTo>
                  <a:pt x="160035" y="195067"/>
                  <a:pt x="177985" y="173586"/>
                  <a:pt x="188665" y="166920"/>
                </a:cubicBezTo>
                <a:cubicBezTo>
                  <a:pt x="198753" y="160549"/>
                  <a:pt x="221449" y="157587"/>
                  <a:pt x="225603" y="157438"/>
                </a:cubicBezTo>
                <a:cubicBezTo>
                  <a:pt x="229015" y="157290"/>
                  <a:pt x="228125" y="157290"/>
                  <a:pt x="229015" y="157290"/>
                </a:cubicBezTo>
                <a:close/>
                <a:moveTo>
                  <a:pt x="310052" y="61768"/>
                </a:moveTo>
                <a:cubicBezTo>
                  <a:pt x="179365" y="61768"/>
                  <a:pt x="73005" y="167084"/>
                  <a:pt x="73005" y="296544"/>
                </a:cubicBezTo>
                <a:cubicBezTo>
                  <a:pt x="73005" y="346314"/>
                  <a:pt x="88581" y="393862"/>
                  <a:pt x="118100" y="434151"/>
                </a:cubicBezTo>
                <a:cubicBezTo>
                  <a:pt x="119732" y="436225"/>
                  <a:pt x="120029" y="438891"/>
                  <a:pt x="119287" y="441410"/>
                </a:cubicBezTo>
                <a:lnTo>
                  <a:pt x="93624" y="516657"/>
                </a:lnTo>
                <a:lnTo>
                  <a:pt x="172838" y="491475"/>
                </a:lnTo>
                <a:cubicBezTo>
                  <a:pt x="173728" y="491327"/>
                  <a:pt x="174469" y="491179"/>
                  <a:pt x="175211" y="491179"/>
                </a:cubicBezTo>
                <a:cubicBezTo>
                  <a:pt x="176843" y="491179"/>
                  <a:pt x="178326" y="491624"/>
                  <a:pt x="179661" y="492364"/>
                </a:cubicBezTo>
                <a:cubicBezTo>
                  <a:pt x="218378" y="517842"/>
                  <a:pt x="263473" y="531321"/>
                  <a:pt x="310052" y="531321"/>
                </a:cubicBezTo>
                <a:cubicBezTo>
                  <a:pt x="440740" y="531321"/>
                  <a:pt x="546951" y="426005"/>
                  <a:pt x="546951" y="296544"/>
                </a:cubicBezTo>
                <a:cubicBezTo>
                  <a:pt x="546951" y="167084"/>
                  <a:pt x="440740" y="61768"/>
                  <a:pt x="310052" y="61768"/>
                </a:cubicBezTo>
                <a:close/>
                <a:moveTo>
                  <a:pt x="310052" y="0"/>
                </a:moveTo>
                <a:cubicBezTo>
                  <a:pt x="475006" y="0"/>
                  <a:pt x="609254" y="133016"/>
                  <a:pt x="609254" y="296544"/>
                </a:cubicBezTo>
                <a:cubicBezTo>
                  <a:pt x="609254" y="460073"/>
                  <a:pt x="475006" y="593088"/>
                  <a:pt x="310052" y="593088"/>
                </a:cubicBezTo>
                <a:cubicBezTo>
                  <a:pt x="260507" y="593088"/>
                  <a:pt x="211703" y="580794"/>
                  <a:pt x="168387" y="557835"/>
                </a:cubicBezTo>
                <a:lnTo>
                  <a:pt x="10257" y="607901"/>
                </a:lnTo>
                <a:cubicBezTo>
                  <a:pt x="9515" y="608197"/>
                  <a:pt x="8774" y="608345"/>
                  <a:pt x="7884" y="608345"/>
                </a:cubicBezTo>
                <a:cubicBezTo>
                  <a:pt x="5807" y="608345"/>
                  <a:pt x="3730" y="607456"/>
                  <a:pt x="2247" y="605975"/>
                </a:cubicBezTo>
                <a:cubicBezTo>
                  <a:pt x="170" y="603753"/>
                  <a:pt x="-572" y="600643"/>
                  <a:pt x="467" y="597828"/>
                </a:cubicBezTo>
                <a:lnTo>
                  <a:pt x="51792" y="446446"/>
                </a:lnTo>
                <a:cubicBezTo>
                  <a:pt x="24943" y="401120"/>
                  <a:pt x="10850" y="349425"/>
                  <a:pt x="10850" y="296544"/>
                </a:cubicBezTo>
                <a:cubicBezTo>
                  <a:pt x="10850" y="133016"/>
                  <a:pt x="145098" y="0"/>
                  <a:pt x="310052" y="0"/>
                </a:cubicBezTo>
                <a:close/>
              </a:path>
            </a:pathLst>
          </a:custGeom>
          <a:solidFill>
            <a:schemeClr val="bg1"/>
          </a:solidFill>
          <a:ln>
            <a:noFill/>
          </a:ln>
        </p:spPr>
      </p:sp>
      <p:sp>
        <p:nvSpPr>
          <p:cNvPr id="37" name="placeholder-on-a-globe_32266"/>
          <p:cNvSpPr>
            <a:spLocks noChangeAspect="1"/>
          </p:cNvSpPr>
          <p:nvPr/>
        </p:nvSpPr>
        <p:spPr bwMode="auto">
          <a:xfrm>
            <a:off x="6416680" y="1486920"/>
            <a:ext cx="430351" cy="441865"/>
          </a:xfrm>
          <a:custGeom>
            <a:avLst/>
            <a:gdLst>
              <a:gd name="T0" fmla="*/ 4415 w 6744"/>
              <a:gd name="T1" fmla="*/ 2251 h 6935"/>
              <a:gd name="T2" fmla="*/ 4754 w 6744"/>
              <a:gd name="T3" fmla="*/ 2078 h 6935"/>
              <a:gd name="T4" fmla="*/ 6016 w 6744"/>
              <a:gd name="T5" fmla="*/ 646 h 6935"/>
              <a:gd name="T6" fmla="*/ 4911 w 6744"/>
              <a:gd name="T7" fmla="*/ 1099 h 6935"/>
              <a:gd name="T8" fmla="*/ 4629 w 6744"/>
              <a:gd name="T9" fmla="*/ 2385 h 6935"/>
              <a:gd name="T10" fmla="*/ 4661 w 6744"/>
              <a:gd name="T11" fmla="*/ 2122 h 6935"/>
              <a:gd name="T12" fmla="*/ 4763 w 6744"/>
              <a:gd name="T13" fmla="*/ 2251 h 6935"/>
              <a:gd name="T14" fmla="*/ 5824 w 6744"/>
              <a:gd name="T15" fmla="*/ 843 h 6935"/>
              <a:gd name="T16" fmla="*/ 5654 w 6744"/>
              <a:gd name="T17" fmla="*/ 5957 h 6935"/>
              <a:gd name="T18" fmla="*/ 192 w 6744"/>
              <a:gd name="T19" fmla="*/ 3959 h 6935"/>
              <a:gd name="T20" fmla="*/ 3419 w 6744"/>
              <a:gd name="T21" fmla="*/ 367 h 6935"/>
              <a:gd name="T22" fmla="*/ 4735 w 6744"/>
              <a:gd name="T23" fmla="*/ 1087 h 6935"/>
              <a:gd name="T24" fmla="*/ 4474 w 6744"/>
              <a:gd name="T25" fmla="*/ 1413 h 6935"/>
              <a:gd name="T26" fmla="*/ 4295 w 6744"/>
              <a:gd name="T27" fmla="*/ 986 h 6935"/>
              <a:gd name="T28" fmla="*/ 3334 w 6744"/>
              <a:gd name="T29" fmla="*/ 882 h 6935"/>
              <a:gd name="T30" fmla="*/ 2797 w 6744"/>
              <a:gd name="T31" fmla="*/ 960 h 6935"/>
              <a:gd name="T32" fmla="*/ 3140 w 6744"/>
              <a:gd name="T33" fmla="*/ 934 h 6935"/>
              <a:gd name="T34" fmla="*/ 2892 w 6744"/>
              <a:gd name="T35" fmla="*/ 1375 h 6935"/>
              <a:gd name="T36" fmla="*/ 2798 w 6744"/>
              <a:gd name="T37" fmla="*/ 1701 h 6935"/>
              <a:gd name="T38" fmla="*/ 3172 w 6744"/>
              <a:gd name="T39" fmla="*/ 1600 h 6935"/>
              <a:gd name="T40" fmla="*/ 3671 w 6744"/>
              <a:gd name="T41" fmla="*/ 1658 h 6935"/>
              <a:gd name="T42" fmla="*/ 4010 w 6744"/>
              <a:gd name="T43" fmla="*/ 1767 h 6935"/>
              <a:gd name="T44" fmla="*/ 3602 w 6744"/>
              <a:gd name="T45" fmla="*/ 2045 h 6935"/>
              <a:gd name="T46" fmla="*/ 3767 w 6744"/>
              <a:gd name="T47" fmla="*/ 2206 h 6935"/>
              <a:gd name="T48" fmla="*/ 3438 w 6744"/>
              <a:gd name="T49" fmla="*/ 3367 h 6935"/>
              <a:gd name="T50" fmla="*/ 3047 w 6744"/>
              <a:gd name="T51" fmla="*/ 3298 h 6935"/>
              <a:gd name="T52" fmla="*/ 1987 w 6744"/>
              <a:gd name="T53" fmla="*/ 3133 h 6935"/>
              <a:gd name="T54" fmla="*/ 2496 w 6744"/>
              <a:gd name="T55" fmla="*/ 3355 h 6935"/>
              <a:gd name="T56" fmla="*/ 2131 w 6744"/>
              <a:gd name="T57" fmla="*/ 3529 h 6935"/>
              <a:gd name="T58" fmla="*/ 2211 w 6744"/>
              <a:gd name="T59" fmla="*/ 3805 h 6935"/>
              <a:gd name="T60" fmla="*/ 2718 w 6744"/>
              <a:gd name="T61" fmla="*/ 3801 h 6935"/>
              <a:gd name="T62" fmla="*/ 3410 w 6744"/>
              <a:gd name="T63" fmla="*/ 3915 h 6935"/>
              <a:gd name="T64" fmla="*/ 3664 w 6744"/>
              <a:gd name="T65" fmla="*/ 4473 h 6935"/>
              <a:gd name="T66" fmla="*/ 3147 w 6744"/>
              <a:gd name="T67" fmla="*/ 5446 h 6935"/>
              <a:gd name="T68" fmla="*/ 2674 w 6744"/>
              <a:gd name="T69" fmla="*/ 6283 h 6935"/>
              <a:gd name="T70" fmla="*/ 2651 w 6744"/>
              <a:gd name="T71" fmla="*/ 5621 h 6935"/>
              <a:gd name="T72" fmla="*/ 2139 w 6744"/>
              <a:gd name="T73" fmla="*/ 4500 h 6935"/>
              <a:gd name="T74" fmla="*/ 2239 w 6744"/>
              <a:gd name="T75" fmla="*/ 4163 h 6935"/>
              <a:gd name="T76" fmla="*/ 1915 w 6744"/>
              <a:gd name="T77" fmla="*/ 3656 h 6935"/>
              <a:gd name="T78" fmla="*/ 1570 w 6744"/>
              <a:gd name="T79" fmla="*/ 3103 h 6935"/>
              <a:gd name="T80" fmla="*/ 1429 w 6744"/>
              <a:gd name="T81" fmla="*/ 3362 h 6935"/>
              <a:gd name="T82" fmla="*/ 1239 w 6744"/>
              <a:gd name="T83" fmla="*/ 3164 h 6935"/>
              <a:gd name="T84" fmla="*/ 965 w 6744"/>
              <a:gd name="T85" fmla="*/ 4919 h 6935"/>
              <a:gd name="T86" fmla="*/ 4649 w 6744"/>
              <a:gd name="T87" fmla="*/ 5281 h 6935"/>
              <a:gd name="T88" fmla="*/ 5469 w 6744"/>
              <a:gd name="T89" fmla="*/ 4515 h 6935"/>
              <a:gd name="T90" fmla="*/ 6209 w 6744"/>
              <a:gd name="T91" fmla="*/ 3913 h 6935"/>
              <a:gd name="T92" fmla="*/ 5606 w 6744"/>
              <a:gd name="T93" fmla="*/ 3206 h 6935"/>
              <a:gd name="T94" fmla="*/ 5618 w 6744"/>
              <a:gd name="T95" fmla="*/ 2299 h 6935"/>
              <a:gd name="T96" fmla="*/ 5339 w 6744"/>
              <a:gd name="T97" fmla="*/ 1722 h 6935"/>
              <a:gd name="T98" fmla="*/ 5472 w 6744"/>
              <a:gd name="T99" fmla="*/ 1427 h 6935"/>
              <a:gd name="T100" fmla="*/ 6627 w 6744"/>
              <a:gd name="T101" fmla="*/ 3213 h 6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744" h="6935">
                <a:moveTo>
                  <a:pt x="4680" y="2043"/>
                </a:moveTo>
                <a:cubicBezTo>
                  <a:pt x="4664" y="2039"/>
                  <a:pt x="4647" y="2036"/>
                  <a:pt x="4629" y="2036"/>
                </a:cubicBezTo>
                <a:cubicBezTo>
                  <a:pt x="4511" y="2036"/>
                  <a:pt x="4415" y="2133"/>
                  <a:pt x="4415" y="2251"/>
                </a:cubicBezTo>
                <a:cubicBezTo>
                  <a:pt x="4415" y="2369"/>
                  <a:pt x="4511" y="2465"/>
                  <a:pt x="4629" y="2465"/>
                </a:cubicBezTo>
                <a:cubicBezTo>
                  <a:pt x="4747" y="2465"/>
                  <a:pt x="4843" y="2369"/>
                  <a:pt x="4843" y="2251"/>
                </a:cubicBezTo>
                <a:cubicBezTo>
                  <a:pt x="4843" y="2180"/>
                  <a:pt x="4808" y="2117"/>
                  <a:pt x="4754" y="2078"/>
                </a:cubicBezTo>
                <a:lnTo>
                  <a:pt x="5325" y="1289"/>
                </a:lnTo>
                <a:cubicBezTo>
                  <a:pt x="5340" y="1290"/>
                  <a:pt x="5355" y="1291"/>
                  <a:pt x="5370" y="1291"/>
                </a:cubicBezTo>
                <a:cubicBezTo>
                  <a:pt x="5727" y="1291"/>
                  <a:pt x="6016" y="1002"/>
                  <a:pt x="6016" y="646"/>
                </a:cubicBezTo>
                <a:cubicBezTo>
                  <a:pt x="6016" y="289"/>
                  <a:pt x="5727" y="0"/>
                  <a:pt x="5370" y="0"/>
                </a:cubicBezTo>
                <a:cubicBezTo>
                  <a:pt x="5014" y="0"/>
                  <a:pt x="4725" y="289"/>
                  <a:pt x="4725" y="646"/>
                </a:cubicBezTo>
                <a:cubicBezTo>
                  <a:pt x="4725" y="823"/>
                  <a:pt x="4796" y="983"/>
                  <a:pt x="4911" y="1099"/>
                </a:cubicBezTo>
                <a:lnTo>
                  <a:pt x="4680" y="2043"/>
                </a:lnTo>
                <a:close/>
                <a:moveTo>
                  <a:pt x="4763" y="2251"/>
                </a:moveTo>
                <a:cubicBezTo>
                  <a:pt x="4763" y="2325"/>
                  <a:pt x="4703" y="2385"/>
                  <a:pt x="4629" y="2385"/>
                </a:cubicBezTo>
                <a:cubicBezTo>
                  <a:pt x="4555" y="2385"/>
                  <a:pt x="4495" y="2325"/>
                  <a:pt x="4495" y="2251"/>
                </a:cubicBezTo>
                <a:cubicBezTo>
                  <a:pt x="4495" y="2177"/>
                  <a:pt x="4555" y="2117"/>
                  <a:pt x="4629" y="2117"/>
                </a:cubicBezTo>
                <a:cubicBezTo>
                  <a:pt x="4640" y="2117"/>
                  <a:pt x="4651" y="2119"/>
                  <a:pt x="4661" y="2122"/>
                </a:cubicBezTo>
                <a:lnTo>
                  <a:pt x="4629" y="2251"/>
                </a:lnTo>
                <a:lnTo>
                  <a:pt x="4707" y="2143"/>
                </a:lnTo>
                <a:cubicBezTo>
                  <a:pt x="4741" y="2167"/>
                  <a:pt x="4763" y="2206"/>
                  <a:pt x="4763" y="2251"/>
                </a:cubicBezTo>
                <a:close/>
                <a:moveTo>
                  <a:pt x="5789" y="333"/>
                </a:moveTo>
                <a:cubicBezTo>
                  <a:pt x="5848" y="329"/>
                  <a:pt x="5904" y="439"/>
                  <a:pt x="5914" y="580"/>
                </a:cubicBezTo>
                <a:cubicBezTo>
                  <a:pt x="5924" y="721"/>
                  <a:pt x="5884" y="838"/>
                  <a:pt x="5824" y="843"/>
                </a:cubicBezTo>
                <a:cubicBezTo>
                  <a:pt x="5765" y="847"/>
                  <a:pt x="5709" y="736"/>
                  <a:pt x="5699" y="595"/>
                </a:cubicBezTo>
                <a:cubicBezTo>
                  <a:pt x="5689" y="454"/>
                  <a:pt x="5729" y="337"/>
                  <a:pt x="5789" y="333"/>
                </a:cubicBezTo>
                <a:close/>
                <a:moveTo>
                  <a:pt x="5654" y="5957"/>
                </a:moveTo>
                <a:cubicBezTo>
                  <a:pt x="5124" y="6476"/>
                  <a:pt x="4480" y="6773"/>
                  <a:pt x="3743" y="6843"/>
                </a:cubicBezTo>
                <a:cubicBezTo>
                  <a:pt x="2782" y="6935"/>
                  <a:pt x="1935" y="6655"/>
                  <a:pt x="1221" y="6002"/>
                </a:cubicBezTo>
                <a:cubicBezTo>
                  <a:pt x="621" y="5454"/>
                  <a:pt x="283" y="4765"/>
                  <a:pt x="192" y="3959"/>
                </a:cubicBezTo>
                <a:cubicBezTo>
                  <a:pt x="0" y="2268"/>
                  <a:pt x="1213" y="679"/>
                  <a:pt x="2891" y="422"/>
                </a:cubicBezTo>
                <a:cubicBezTo>
                  <a:pt x="3055" y="396"/>
                  <a:pt x="3220" y="385"/>
                  <a:pt x="3384" y="367"/>
                </a:cubicBezTo>
                <a:lnTo>
                  <a:pt x="3419" y="367"/>
                </a:lnTo>
                <a:cubicBezTo>
                  <a:pt x="3596" y="385"/>
                  <a:pt x="3774" y="393"/>
                  <a:pt x="3947" y="423"/>
                </a:cubicBezTo>
                <a:cubicBezTo>
                  <a:pt x="4165" y="461"/>
                  <a:pt x="4372" y="516"/>
                  <a:pt x="4568" y="590"/>
                </a:cubicBezTo>
                <a:cubicBezTo>
                  <a:pt x="4570" y="771"/>
                  <a:pt x="4628" y="944"/>
                  <a:pt x="4735" y="1087"/>
                </a:cubicBezTo>
                <a:lnTo>
                  <a:pt x="4617" y="1569"/>
                </a:lnTo>
                <a:cubicBezTo>
                  <a:pt x="4612" y="1569"/>
                  <a:pt x="4607" y="1570"/>
                  <a:pt x="4601" y="1570"/>
                </a:cubicBezTo>
                <a:cubicBezTo>
                  <a:pt x="4509" y="1571"/>
                  <a:pt x="4451" y="1502"/>
                  <a:pt x="4474" y="1413"/>
                </a:cubicBezTo>
                <a:cubicBezTo>
                  <a:pt x="4486" y="1367"/>
                  <a:pt x="4511" y="1324"/>
                  <a:pt x="4522" y="1278"/>
                </a:cubicBezTo>
                <a:cubicBezTo>
                  <a:pt x="4531" y="1244"/>
                  <a:pt x="4541" y="1191"/>
                  <a:pt x="4524" y="1174"/>
                </a:cubicBezTo>
                <a:cubicBezTo>
                  <a:pt x="4454" y="1105"/>
                  <a:pt x="4378" y="1038"/>
                  <a:pt x="4295" y="986"/>
                </a:cubicBezTo>
                <a:cubicBezTo>
                  <a:pt x="4145" y="891"/>
                  <a:pt x="3994" y="961"/>
                  <a:pt x="3845" y="995"/>
                </a:cubicBezTo>
                <a:cubicBezTo>
                  <a:pt x="3829" y="1117"/>
                  <a:pt x="3812" y="1133"/>
                  <a:pt x="3697" y="1099"/>
                </a:cubicBezTo>
                <a:cubicBezTo>
                  <a:pt x="3559" y="1058"/>
                  <a:pt x="3428" y="1000"/>
                  <a:pt x="3334" y="882"/>
                </a:cubicBezTo>
                <a:cubicBezTo>
                  <a:pt x="3322" y="867"/>
                  <a:pt x="3294" y="855"/>
                  <a:pt x="3275" y="857"/>
                </a:cubicBezTo>
                <a:cubicBezTo>
                  <a:pt x="3133" y="873"/>
                  <a:pt x="2991" y="892"/>
                  <a:pt x="2849" y="914"/>
                </a:cubicBezTo>
                <a:cubicBezTo>
                  <a:pt x="2829" y="917"/>
                  <a:pt x="2797" y="945"/>
                  <a:pt x="2797" y="960"/>
                </a:cubicBezTo>
                <a:cubicBezTo>
                  <a:pt x="2798" y="988"/>
                  <a:pt x="2816" y="1035"/>
                  <a:pt x="2833" y="1038"/>
                </a:cubicBezTo>
                <a:cubicBezTo>
                  <a:pt x="2879" y="1046"/>
                  <a:pt x="2932" y="1046"/>
                  <a:pt x="2975" y="1029"/>
                </a:cubicBezTo>
                <a:cubicBezTo>
                  <a:pt x="3033" y="1007"/>
                  <a:pt x="3083" y="962"/>
                  <a:pt x="3140" y="934"/>
                </a:cubicBezTo>
                <a:cubicBezTo>
                  <a:pt x="3209" y="900"/>
                  <a:pt x="3259" y="925"/>
                  <a:pt x="3278" y="999"/>
                </a:cubicBezTo>
                <a:cubicBezTo>
                  <a:pt x="3302" y="1088"/>
                  <a:pt x="3270" y="1162"/>
                  <a:pt x="3198" y="1208"/>
                </a:cubicBezTo>
                <a:cubicBezTo>
                  <a:pt x="3100" y="1270"/>
                  <a:pt x="2993" y="1318"/>
                  <a:pt x="2892" y="1375"/>
                </a:cubicBezTo>
                <a:cubicBezTo>
                  <a:pt x="2820" y="1415"/>
                  <a:pt x="2747" y="1454"/>
                  <a:pt x="2684" y="1505"/>
                </a:cubicBezTo>
                <a:cubicBezTo>
                  <a:pt x="2634" y="1546"/>
                  <a:pt x="2598" y="1609"/>
                  <a:pt x="2639" y="1674"/>
                </a:cubicBezTo>
                <a:cubicBezTo>
                  <a:pt x="2676" y="1735"/>
                  <a:pt x="2743" y="1720"/>
                  <a:pt x="2798" y="1701"/>
                </a:cubicBezTo>
                <a:cubicBezTo>
                  <a:pt x="2854" y="1681"/>
                  <a:pt x="2908" y="1651"/>
                  <a:pt x="2961" y="1622"/>
                </a:cubicBezTo>
                <a:cubicBezTo>
                  <a:pt x="2993" y="1604"/>
                  <a:pt x="3020" y="1576"/>
                  <a:pt x="3051" y="1557"/>
                </a:cubicBezTo>
                <a:cubicBezTo>
                  <a:pt x="3114" y="1518"/>
                  <a:pt x="3147" y="1531"/>
                  <a:pt x="3172" y="1600"/>
                </a:cubicBezTo>
                <a:cubicBezTo>
                  <a:pt x="3212" y="1715"/>
                  <a:pt x="3289" y="1741"/>
                  <a:pt x="3392" y="1674"/>
                </a:cubicBezTo>
                <a:cubicBezTo>
                  <a:pt x="3436" y="1646"/>
                  <a:pt x="3476" y="1609"/>
                  <a:pt x="3523" y="1584"/>
                </a:cubicBezTo>
                <a:cubicBezTo>
                  <a:pt x="3591" y="1547"/>
                  <a:pt x="3664" y="1587"/>
                  <a:pt x="3671" y="1658"/>
                </a:cubicBezTo>
                <a:cubicBezTo>
                  <a:pt x="3681" y="1764"/>
                  <a:pt x="3705" y="1784"/>
                  <a:pt x="3810" y="1773"/>
                </a:cubicBezTo>
                <a:cubicBezTo>
                  <a:pt x="3871" y="1766"/>
                  <a:pt x="3933" y="1756"/>
                  <a:pt x="3994" y="1748"/>
                </a:cubicBezTo>
                <a:cubicBezTo>
                  <a:pt x="4000" y="1755"/>
                  <a:pt x="4005" y="1761"/>
                  <a:pt x="4010" y="1767"/>
                </a:cubicBezTo>
                <a:cubicBezTo>
                  <a:pt x="3989" y="1807"/>
                  <a:pt x="3976" y="1858"/>
                  <a:pt x="3944" y="1885"/>
                </a:cubicBezTo>
                <a:cubicBezTo>
                  <a:pt x="3894" y="1925"/>
                  <a:pt x="3832" y="1954"/>
                  <a:pt x="3772" y="1980"/>
                </a:cubicBezTo>
                <a:cubicBezTo>
                  <a:pt x="3684" y="2017"/>
                  <a:pt x="3605" y="2040"/>
                  <a:pt x="3602" y="2045"/>
                </a:cubicBezTo>
                <a:cubicBezTo>
                  <a:pt x="3602" y="2045"/>
                  <a:pt x="3725" y="2095"/>
                  <a:pt x="3660" y="2113"/>
                </a:cubicBezTo>
                <a:cubicBezTo>
                  <a:pt x="3553" y="2143"/>
                  <a:pt x="3391" y="2317"/>
                  <a:pt x="3624" y="2245"/>
                </a:cubicBezTo>
                <a:cubicBezTo>
                  <a:pt x="3666" y="2232"/>
                  <a:pt x="3708" y="2222"/>
                  <a:pt x="3767" y="2206"/>
                </a:cubicBezTo>
                <a:cubicBezTo>
                  <a:pt x="3718" y="2353"/>
                  <a:pt x="3615" y="2411"/>
                  <a:pt x="3512" y="2466"/>
                </a:cubicBezTo>
                <a:cubicBezTo>
                  <a:pt x="3206" y="2630"/>
                  <a:pt x="3195" y="3023"/>
                  <a:pt x="3352" y="3224"/>
                </a:cubicBezTo>
                <a:cubicBezTo>
                  <a:pt x="3385" y="3268"/>
                  <a:pt x="3414" y="3317"/>
                  <a:pt x="3438" y="3367"/>
                </a:cubicBezTo>
                <a:cubicBezTo>
                  <a:pt x="3466" y="3425"/>
                  <a:pt x="3464" y="3494"/>
                  <a:pt x="3408" y="3524"/>
                </a:cubicBezTo>
                <a:cubicBezTo>
                  <a:pt x="3371" y="3544"/>
                  <a:pt x="3297" y="3540"/>
                  <a:pt x="3263" y="3515"/>
                </a:cubicBezTo>
                <a:cubicBezTo>
                  <a:pt x="3183" y="3453"/>
                  <a:pt x="3110" y="3378"/>
                  <a:pt x="3047" y="3298"/>
                </a:cubicBezTo>
                <a:cubicBezTo>
                  <a:pt x="2966" y="3197"/>
                  <a:pt x="2908" y="3076"/>
                  <a:pt x="2823" y="2980"/>
                </a:cubicBezTo>
                <a:cubicBezTo>
                  <a:pt x="2548" y="2668"/>
                  <a:pt x="2237" y="2737"/>
                  <a:pt x="1971" y="2971"/>
                </a:cubicBezTo>
                <a:cubicBezTo>
                  <a:pt x="1903" y="3031"/>
                  <a:pt x="1912" y="3084"/>
                  <a:pt x="1987" y="3133"/>
                </a:cubicBezTo>
                <a:cubicBezTo>
                  <a:pt x="2013" y="3151"/>
                  <a:pt x="2042" y="3165"/>
                  <a:pt x="2071" y="3177"/>
                </a:cubicBezTo>
                <a:cubicBezTo>
                  <a:pt x="2189" y="3225"/>
                  <a:pt x="2308" y="3270"/>
                  <a:pt x="2426" y="3318"/>
                </a:cubicBezTo>
                <a:cubicBezTo>
                  <a:pt x="2451" y="3328"/>
                  <a:pt x="2476" y="3339"/>
                  <a:pt x="2496" y="3355"/>
                </a:cubicBezTo>
                <a:cubicBezTo>
                  <a:pt x="2537" y="3388"/>
                  <a:pt x="2539" y="3423"/>
                  <a:pt x="2486" y="3445"/>
                </a:cubicBezTo>
                <a:cubicBezTo>
                  <a:pt x="2446" y="3460"/>
                  <a:pt x="2405" y="3469"/>
                  <a:pt x="2363" y="3478"/>
                </a:cubicBezTo>
                <a:cubicBezTo>
                  <a:pt x="2286" y="3495"/>
                  <a:pt x="2204" y="3500"/>
                  <a:pt x="2131" y="3529"/>
                </a:cubicBezTo>
                <a:cubicBezTo>
                  <a:pt x="2089" y="3546"/>
                  <a:pt x="2041" y="3598"/>
                  <a:pt x="2036" y="3640"/>
                </a:cubicBezTo>
                <a:cubicBezTo>
                  <a:pt x="2031" y="3675"/>
                  <a:pt x="2078" y="3723"/>
                  <a:pt x="2112" y="3756"/>
                </a:cubicBezTo>
                <a:cubicBezTo>
                  <a:pt x="2137" y="3780"/>
                  <a:pt x="2179" y="3785"/>
                  <a:pt x="2211" y="3805"/>
                </a:cubicBezTo>
                <a:cubicBezTo>
                  <a:pt x="2254" y="3831"/>
                  <a:pt x="2301" y="3857"/>
                  <a:pt x="2335" y="3894"/>
                </a:cubicBezTo>
                <a:cubicBezTo>
                  <a:pt x="2393" y="3956"/>
                  <a:pt x="2433" y="3971"/>
                  <a:pt x="2508" y="3930"/>
                </a:cubicBezTo>
                <a:cubicBezTo>
                  <a:pt x="2580" y="3890"/>
                  <a:pt x="2649" y="3845"/>
                  <a:pt x="2718" y="3801"/>
                </a:cubicBezTo>
                <a:cubicBezTo>
                  <a:pt x="2800" y="3749"/>
                  <a:pt x="2816" y="3755"/>
                  <a:pt x="2863" y="3839"/>
                </a:cubicBezTo>
                <a:cubicBezTo>
                  <a:pt x="2922" y="3944"/>
                  <a:pt x="3003" y="4030"/>
                  <a:pt x="3135" y="4006"/>
                </a:cubicBezTo>
                <a:cubicBezTo>
                  <a:pt x="3229" y="3989"/>
                  <a:pt x="3318" y="3946"/>
                  <a:pt x="3410" y="3915"/>
                </a:cubicBezTo>
                <a:cubicBezTo>
                  <a:pt x="3472" y="3894"/>
                  <a:pt x="3533" y="3863"/>
                  <a:pt x="3598" y="3856"/>
                </a:cubicBezTo>
                <a:cubicBezTo>
                  <a:pt x="3729" y="3840"/>
                  <a:pt x="3829" y="3951"/>
                  <a:pt x="3837" y="4105"/>
                </a:cubicBezTo>
                <a:cubicBezTo>
                  <a:pt x="3844" y="4258"/>
                  <a:pt x="3773" y="4373"/>
                  <a:pt x="3664" y="4473"/>
                </a:cubicBezTo>
                <a:cubicBezTo>
                  <a:pt x="3558" y="4571"/>
                  <a:pt x="3501" y="4683"/>
                  <a:pt x="3550" y="4835"/>
                </a:cubicBezTo>
                <a:cubicBezTo>
                  <a:pt x="3602" y="4997"/>
                  <a:pt x="3546" y="5136"/>
                  <a:pt x="3422" y="5243"/>
                </a:cubicBezTo>
                <a:cubicBezTo>
                  <a:pt x="3337" y="5318"/>
                  <a:pt x="3242" y="5383"/>
                  <a:pt x="3147" y="5446"/>
                </a:cubicBezTo>
                <a:cubicBezTo>
                  <a:pt x="3036" y="5521"/>
                  <a:pt x="2852" y="5929"/>
                  <a:pt x="2892" y="6073"/>
                </a:cubicBezTo>
                <a:cubicBezTo>
                  <a:pt x="2900" y="6100"/>
                  <a:pt x="2902" y="6103"/>
                  <a:pt x="2900" y="6132"/>
                </a:cubicBezTo>
                <a:cubicBezTo>
                  <a:pt x="2890" y="6286"/>
                  <a:pt x="2811" y="6259"/>
                  <a:pt x="2674" y="6283"/>
                </a:cubicBezTo>
                <a:cubicBezTo>
                  <a:pt x="2597" y="6296"/>
                  <a:pt x="2605" y="6132"/>
                  <a:pt x="2587" y="6058"/>
                </a:cubicBezTo>
                <a:cubicBezTo>
                  <a:pt x="2570" y="5986"/>
                  <a:pt x="2570" y="5906"/>
                  <a:pt x="2581" y="5832"/>
                </a:cubicBezTo>
                <a:cubicBezTo>
                  <a:pt x="2592" y="5760"/>
                  <a:pt x="2626" y="5691"/>
                  <a:pt x="2651" y="5621"/>
                </a:cubicBezTo>
                <a:cubicBezTo>
                  <a:pt x="2703" y="5474"/>
                  <a:pt x="2665" y="5350"/>
                  <a:pt x="2557" y="5243"/>
                </a:cubicBezTo>
                <a:cubicBezTo>
                  <a:pt x="2510" y="5196"/>
                  <a:pt x="2459" y="5154"/>
                  <a:pt x="2410" y="5109"/>
                </a:cubicBezTo>
                <a:cubicBezTo>
                  <a:pt x="2234" y="4944"/>
                  <a:pt x="2149" y="4737"/>
                  <a:pt x="2139" y="4500"/>
                </a:cubicBezTo>
                <a:cubicBezTo>
                  <a:pt x="2135" y="4380"/>
                  <a:pt x="2193" y="4326"/>
                  <a:pt x="2312" y="4315"/>
                </a:cubicBezTo>
                <a:cubicBezTo>
                  <a:pt x="2337" y="4312"/>
                  <a:pt x="2361" y="4309"/>
                  <a:pt x="2386" y="4306"/>
                </a:cubicBezTo>
                <a:cubicBezTo>
                  <a:pt x="2372" y="4207"/>
                  <a:pt x="2336" y="4169"/>
                  <a:pt x="2239" y="4163"/>
                </a:cubicBezTo>
                <a:cubicBezTo>
                  <a:pt x="2147" y="4158"/>
                  <a:pt x="2093" y="4105"/>
                  <a:pt x="2057" y="4030"/>
                </a:cubicBezTo>
                <a:cubicBezTo>
                  <a:pt x="2041" y="3994"/>
                  <a:pt x="2038" y="3952"/>
                  <a:pt x="2024" y="3916"/>
                </a:cubicBezTo>
                <a:cubicBezTo>
                  <a:pt x="1991" y="3828"/>
                  <a:pt x="1967" y="3732"/>
                  <a:pt x="1915" y="3656"/>
                </a:cubicBezTo>
                <a:cubicBezTo>
                  <a:pt x="1869" y="3588"/>
                  <a:pt x="1831" y="3529"/>
                  <a:pt x="1832" y="3442"/>
                </a:cubicBezTo>
                <a:cubicBezTo>
                  <a:pt x="1833" y="3401"/>
                  <a:pt x="1804" y="3354"/>
                  <a:pt x="1776" y="3320"/>
                </a:cubicBezTo>
                <a:cubicBezTo>
                  <a:pt x="1711" y="3244"/>
                  <a:pt x="1640" y="3173"/>
                  <a:pt x="1570" y="3103"/>
                </a:cubicBezTo>
                <a:cubicBezTo>
                  <a:pt x="1542" y="3075"/>
                  <a:pt x="1509" y="3052"/>
                  <a:pt x="1464" y="3016"/>
                </a:cubicBezTo>
                <a:cubicBezTo>
                  <a:pt x="1461" y="3085"/>
                  <a:pt x="1461" y="3130"/>
                  <a:pt x="1456" y="3175"/>
                </a:cubicBezTo>
                <a:cubicBezTo>
                  <a:pt x="1450" y="3238"/>
                  <a:pt x="1449" y="3304"/>
                  <a:pt x="1429" y="3362"/>
                </a:cubicBezTo>
                <a:cubicBezTo>
                  <a:pt x="1418" y="3395"/>
                  <a:pt x="1370" y="3439"/>
                  <a:pt x="1342" y="3436"/>
                </a:cubicBezTo>
                <a:cubicBezTo>
                  <a:pt x="1307" y="3433"/>
                  <a:pt x="1257" y="3393"/>
                  <a:pt x="1247" y="3359"/>
                </a:cubicBezTo>
                <a:cubicBezTo>
                  <a:pt x="1231" y="3298"/>
                  <a:pt x="1226" y="3227"/>
                  <a:pt x="1239" y="3164"/>
                </a:cubicBezTo>
                <a:cubicBezTo>
                  <a:pt x="1300" y="2871"/>
                  <a:pt x="1326" y="2576"/>
                  <a:pt x="1292" y="2277"/>
                </a:cubicBezTo>
                <a:cubicBezTo>
                  <a:pt x="1279" y="2168"/>
                  <a:pt x="1264" y="2059"/>
                  <a:pt x="1248" y="1938"/>
                </a:cubicBezTo>
                <a:cubicBezTo>
                  <a:pt x="675" y="2612"/>
                  <a:pt x="401" y="3837"/>
                  <a:pt x="965" y="4919"/>
                </a:cubicBezTo>
                <a:cubicBezTo>
                  <a:pt x="1570" y="6081"/>
                  <a:pt x="2865" y="6666"/>
                  <a:pt x="4134" y="6344"/>
                </a:cubicBezTo>
                <a:cubicBezTo>
                  <a:pt x="4466" y="6260"/>
                  <a:pt x="4761" y="6120"/>
                  <a:pt x="5019" y="5943"/>
                </a:cubicBezTo>
                <a:cubicBezTo>
                  <a:pt x="4880" y="5904"/>
                  <a:pt x="4668" y="5819"/>
                  <a:pt x="4649" y="5281"/>
                </a:cubicBezTo>
                <a:cubicBezTo>
                  <a:pt x="4622" y="4528"/>
                  <a:pt x="4743" y="4367"/>
                  <a:pt x="4810" y="4367"/>
                </a:cubicBezTo>
                <a:cubicBezTo>
                  <a:pt x="4877" y="4367"/>
                  <a:pt x="4918" y="4313"/>
                  <a:pt x="5133" y="4555"/>
                </a:cubicBezTo>
                <a:cubicBezTo>
                  <a:pt x="5348" y="4797"/>
                  <a:pt x="5456" y="4676"/>
                  <a:pt x="5469" y="4515"/>
                </a:cubicBezTo>
                <a:cubicBezTo>
                  <a:pt x="5483" y="4353"/>
                  <a:pt x="5644" y="4114"/>
                  <a:pt x="5711" y="4362"/>
                </a:cubicBezTo>
                <a:cubicBezTo>
                  <a:pt x="5758" y="4532"/>
                  <a:pt x="5861" y="4731"/>
                  <a:pt x="5943" y="4874"/>
                </a:cubicBezTo>
                <a:cubicBezTo>
                  <a:pt x="6098" y="4561"/>
                  <a:pt x="6189" y="4230"/>
                  <a:pt x="6209" y="3913"/>
                </a:cubicBezTo>
                <a:cubicBezTo>
                  <a:pt x="6168" y="3896"/>
                  <a:pt x="6126" y="3881"/>
                  <a:pt x="6086" y="3861"/>
                </a:cubicBezTo>
                <a:cubicBezTo>
                  <a:pt x="5905" y="3770"/>
                  <a:pt x="5799" y="3628"/>
                  <a:pt x="5791" y="3422"/>
                </a:cubicBezTo>
                <a:cubicBezTo>
                  <a:pt x="5785" y="3271"/>
                  <a:pt x="5760" y="3240"/>
                  <a:pt x="5606" y="3206"/>
                </a:cubicBezTo>
                <a:cubicBezTo>
                  <a:pt x="5444" y="3171"/>
                  <a:pt x="5392" y="3098"/>
                  <a:pt x="5438" y="2939"/>
                </a:cubicBezTo>
                <a:cubicBezTo>
                  <a:pt x="5468" y="2833"/>
                  <a:pt x="5518" y="2732"/>
                  <a:pt x="5563" y="2630"/>
                </a:cubicBezTo>
                <a:cubicBezTo>
                  <a:pt x="5611" y="2524"/>
                  <a:pt x="5643" y="2420"/>
                  <a:pt x="5618" y="2299"/>
                </a:cubicBezTo>
                <a:cubicBezTo>
                  <a:pt x="5596" y="2191"/>
                  <a:pt x="5600" y="2081"/>
                  <a:pt x="5699" y="1990"/>
                </a:cubicBezTo>
                <a:cubicBezTo>
                  <a:pt x="5606" y="1885"/>
                  <a:pt x="5521" y="1784"/>
                  <a:pt x="5431" y="1688"/>
                </a:cubicBezTo>
                <a:cubicBezTo>
                  <a:pt x="5388" y="1642"/>
                  <a:pt x="5352" y="1659"/>
                  <a:pt x="5339" y="1722"/>
                </a:cubicBezTo>
                <a:cubicBezTo>
                  <a:pt x="5335" y="1738"/>
                  <a:pt x="5336" y="1754"/>
                  <a:pt x="5332" y="1770"/>
                </a:cubicBezTo>
                <a:cubicBezTo>
                  <a:pt x="5303" y="1893"/>
                  <a:pt x="5233" y="1933"/>
                  <a:pt x="5141" y="1885"/>
                </a:cubicBezTo>
                <a:lnTo>
                  <a:pt x="5472" y="1427"/>
                </a:lnTo>
                <a:cubicBezTo>
                  <a:pt x="5566" y="1420"/>
                  <a:pt x="5655" y="1398"/>
                  <a:pt x="5738" y="1364"/>
                </a:cubicBezTo>
                <a:cubicBezTo>
                  <a:pt x="5845" y="1475"/>
                  <a:pt x="5947" y="1596"/>
                  <a:pt x="6042" y="1726"/>
                </a:cubicBezTo>
                <a:cubicBezTo>
                  <a:pt x="6366" y="2170"/>
                  <a:pt x="6567" y="2668"/>
                  <a:pt x="6627" y="3213"/>
                </a:cubicBezTo>
                <a:cubicBezTo>
                  <a:pt x="6744" y="4281"/>
                  <a:pt x="6424" y="5203"/>
                  <a:pt x="5654" y="5957"/>
                </a:cubicBezTo>
                <a:close/>
              </a:path>
            </a:pathLst>
          </a:custGeom>
          <a:solidFill>
            <a:schemeClr val="bg1"/>
          </a:solidFill>
          <a:ln>
            <a:noFill/>
          </a:ln>
        </p:spPr>
      </p:sp>
      <p:sp>
        <p:nvSpPr>
          <p:cNvPr id="38" name="writting-laptop_14481"/>
          <p:cNvSpPr>
            <a:spLocks noChangeAspect="1"/>
          </p:cNvSpPr>
          <p:nvPr/>
        </p:nvSpPr>
        <p:spPr bwMode="auto">
          <a:xfrm>
            <a:off x="9078811" y="1528138"/>
            <a:ext cx="429181" cy="339835"/>
          </a:xfrm>
          <a:custGeom>
            <a:avLst/>
            <a:gdLst>
              <a:gd name="connsiteX0" fmla="*/ 66529 w 609120"/>
              <a:gd name="connsiteY0" fmla="*/ 352898 h 482315"/>
              <a:gd name="connsiteX1" fmla="*/ 542591 w 609120"/>
              <a:gd name="connsiteY1" fmla="*/ 352898 h 482315"/>
              <a:gd name="connsiteX2" fmla="*/ 609120 w 609120"/>
              <a:gd name="connsiteY2" fmla="*/ 452184 h 482315"/>
              <a:gd name="connsiteX3" fmla="*/ 609120 w 609120"/>
              <a:gd name="connsiteY3" fmla="*/ 482315 h 482315"/>
              <a:gd name="connsiteX4" fmla="*/ 0 w 609120"/>
              <a:gd name="connsiteY4" fmla="*/ 482315 h 482315"/>
              <a:gd name="connsiteX5" fmla="*/ 0 w 609120"/>
              <a:gd name="connsiteY5" fmla="*/ 452184 h 482315"/>
              <a:gd name="connsiteX6" fmla="*/ 278451 w 609120"/>
              <a:gd name="connsiteY6" fmla="*/ 214237 h 482315"/>
              <a:gd name="connsiteX7" fmla="*/ 447314 w 609120"/>
              <a:gd name="connsiteY7" fmla="*/ 214237 h 482315"/>
              <a:gd name="connsiteX8" fmla="*/ 447314 w 609120"/>
              <a:gd name="connsiteY8" fmla="*/ 232866 h 482315"/>
              <a:gd name="connsiteX9" fmla="*/ 278451 w 609120"/>
              <a:gd name="connsiteY9" fmla="*/ 232866 h 482315"/>
              <a:gd name="connsiteX10" fmla="*/ 156937 w 609120"/>
              <a:gd name="connsiteY10" fmla="*/ 214237 h 482315"/>
              <a:gd name="connsiteX11" fmla="*/ 235970 w 609120"/>
              <a:gd name="connsiteY11" fmla="*/ 214237 h 482315"/>
              <a:gd name="connsiteX12" fmla="*/ 235970 w 609120"/>
              <a:gd name="connsiteY12" fmla="*/ 232866 h 482315"/>
              <a:gd name="connsiteX13" fmla="*/ 156937 w 609120"/>
              <a:gd name="connsiteY13" fmla="*/ 232866 h 482315"/>
              <a:gd name="connsiteX14" fmla="*/ 278451 w 609120"/>
              <a:gd name="connsiteY14" fmla="*/ 157149 h 482315"/>
              <a:gd name="connsiteX15" fmla="*/ 447314 w 609120"/>
              <a:gd name="connsiteY15" fmla="*/ 157149 h 482315"/>
              <a:gd name="connsiteX16" fmla="*/ 447314 w 609120"/>
              <a:gd name="connsiteY16" fmla="*/ 175778 h 482315"/>
              <a:gd name="connsiteX17" fmla="*/ 278451 w 609120"/>
              <a:gd name="connsiteY17" fmla="*/ 175778 h 482315"/>
              <a:gd name="connsiteX18" fmla="*/ 156937 w 609120"/>
              <a:gd name="connsiteY18" fmla="*/ 157149 h 482315"/>
              <a:gd name="connsiteX19" fmla="*/ 235970 w 609120"/>
              <a:gd name="connsiteY19" fmla="*/ 157149 h 482315"/>
              <a:gd name="connsiteX20" fmla="*/ 235970 w 609120"/>
              <a:gd name="connsiteY20" fmla="*/ 175778 h 482315"/>
              <a:gd name="connsiteX21" fmla="*/ 156937 w 609120"/>
              <a:gd name="connsiteY21" fmla="*/ 175778 h 482315"/>
              <a:gd name="connsiteX22" fmla="*/ 278451 w 609120"/>
              <a:gd name="connsiteY22" fmla="*/ 99991 h 482315"/>
              <a:gd name="connsiteX23" fmla="*/ 447314 w 609120"/>
              <a:gd name="connsiteY23" fmla="*/ 99991 h 482315"/>
              <a:gd name="connsiteX24" fmla="*/ 447314 w 609120"/>
              <a:gd name="connsiteY24" fmla="*/ 118691 h 482315"/>
              <a:gd name="connsiteX25" fmla="*/ 278451 w 609120"/>
              <a:gd name="connsiteY25" fmla="*/ 118691 h 482315"/>
              <a:gd name="connsiteX26" fmla="*/ 156937 w 609120"/>
              <a:gd name="connsiteY26" fmla="*/ 99991 h 482315"/>
              <a:gd name="connsiteX27" fmla="*/ 235970 w 609120"/>
              <a:gd name="connsiteY27" fmla="*/ 99991 h 482315"/>
              <a:gd name="connsiteX28" fmla="*/ 235970 w 609120"/>
              <a:gd name="connsiteY28" fmla="*/ 118691 h 482315"/>
              <a:gd name="connsiteX29" fmla="*/ 156937 w 609120"/>
              <a:gd name="connsiteY29" fmla="*/ 118691 h 482315"/>
              <a:gd name="connsiteX30" fmla="*/ 116312 w 609120"/>
              <a:gd name="connsiteY30" fmla="*/ 41471 h 482315"/>
              <a:gd name="connsiteX31" fmla="*/ 116312 w 609120"/>
              <a:gd name="connsiteY31" fmla="*/ 288120 h 482315"/>
              <a:gd name="connsiteX32" fmla="*/ 493160 w 609120"/>
              <a:gd name="connsiteY32" fmla="*/ 288120 h 482315"/>
              <a:gd name="connsiteX33" fmla="*/ 493160 w 609120"/>
              <a:gd name="connsiteY33" fmla="*/ 41471 h 482315"/>
              <a:gd name="connsiteX34" fmla="*/ 66684 w 609120"/>
              <a:gd name="connsiteY34" fmla="*/ 0 h 482315"/>
              <a:gd name="connsiteX35" fmla="*/ 542788 w 609120"/>
              <a:gd name="connsiteY35" fmla="*/ 0 h 482315"/>
              <a:gd name="connsiteX36" fmla="*/ 542788 w 609120"/>
              <a:gd name="connsiteY36" fmla="*/ 329682 h 482315"/>
              <a:gd name="connsiteX37" fmla="*/ 66684 w 609120"/>
              <a:gd name="connsiteY37" fmla="*/ 329682 h 48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9120" h="482315">
                <a:moveTo>
                  <a:pt x="66529" y="352898"/>
                </a:moveTo>
                <a:lnTo>
                  <a:pt x="542591" y="352898"/>
                </a:lnTo>
                <a:lnTo>
                  <a:pt x="609120" y="452184"/>
                </a:lnTo>
                <a:lnTo>
                  <a:pt x="609120" y="482315"/>
                </a:lnTo>
                <a:lnTo>
                  <a:pt x="0" y="482315"/>
                </a:lnTo>
                <a:lnTo>
                  <a:pt x="0" y="452184"/>
                </a:lnTo>
                <a:close/>
                <a:moveTo>
                  <a:pt x="278451" y="214237"/>
                </a:moveTo>
                <a:lnTo>
                  <a:pt x="447314" y="214237"/>
                </a:lnTo>
                <a:lnTo>
                  <a:pt x="447314" y="232866"/>
                </a:lnTo>
                <a:lnTo>
                  <a:pt x="278451" y="232866"/>
                </a:lnTo>
                <a:close/>
                <a:moveTo>
                  <a:pt x="156937" y="214237"/>
                </a:moveTo>
                <a:lnTo>
                  <a:pt x="235970" y="214237"/>
                </a:lnTo>
                <a:lnTo>
                  <a:pt x="235970" y="232866"/>
                </a:lnTo>
                <a:lnTo>
                  <a:pt x="156937" y="232866"/>
                </a:lnTo>
                <a:close/>
                <a:moveTo>
                  <a:pt x="278451" y="157149"/>
                </a:moveTo>
                <a:lnTo>
                  <a:pt x="447314" y="157149"/>
                </a:lnTo>
                <a:lnTo>
                  <a:pt x="447314" y="175778"/>
                </a:lnTo>
                <a:lnTo>
                  <a:pt x="278451" y="175778"/>
                </a:lnTo>
                <a:close/>
                <a:moveTo>
                  <a:pt x="156937" y="157149"/>
                </a:moveTo>
                <a:lnTo>
                  <a:pt x="235970" y="157149"/>
                </a:lnTo>
                <a:lnTo>
                  <a:pt x="235970" y="175778"/>
                </a:lnTo>
                <a:lnTo>
                  <a:pt x="156937" y="175778"/>
                </a:lnTo>
                <a:close/>
                <a:moveTo>
                  <a:pt x="278451" y="99991"/>
                </a:moveTo>
                <a:lnTo>
                  <a:pt x="447314" y="99991"/>
                </a:lnTo>
                <a:lnTo>
                  <a:pt x="447314" y="118691"/>
                </a:lnTo>
                <a:lnTo>
                  <a:pt x="278451" y="118691"/>
                </a:lnTo>
                <a:close/>
                <a:moveTo>
                  <a:pt x="156937" y="99991"/>
                </a:moveTo>
                <a:lnTo>
                  <a:pt x="235970" y="99991"/>
                </a:lnTo>
                <a:lnTo>
                  <a:pt x="235970" y="118691"/>
                </a:lnTo>
                <a:lnTo>
                  <a:pt x="156937" y="118691"/>
                </a:lnTo>
                <a:close/>
                <a:moveTo>
                  <a:pt x="116312" y="41471"/>
                </a:moveTo>
                <a:lnTo>
                  <a:pt x="116312" y="288120"/>
                </a:lnTo>
                <a:lnTo>
                  <a:pt x="493160" y="288120"/>
                </a:lnTo>
                <a:lnTo>
                  <a:pt x="493160" y="41471"/>
                </a:lnTo>
                <a:close/>
                <a:moveTo>
                  <a:pt x="66684" y="0"/>
                </a:moveTo>
                <a:lnTo>
                  <a:pt x="542788" y="0"/>
                </a:lnTo>
                <a:lnTo>
                  <a:pt x="542788" y="329682"/>
                </a:lnTo>
                <a:lnTo>
                  <a:pt x="66684" y="329682"/>
                </a:lnTo>
                <a:close/>
              </a:path>
            </a:pathLst>
          </a:custGeom>
          <a:solidFill>
            <a:schemeClr val="bg1"/>
          </a:solidFill>
          <a:ln>
            <a:noFill/>
          </a:ln>
        </p:spPr>
      </p:sp>
      <p:sp>
        <p:nvSpPr>
          <p:cNvPr id="39" name="文本框 22"/>
          <p:cNvSpPr txBox="1"/>
          <p:nvPr/>
        </p:nvSpPr>
        <p:spPr>
          <a:xfrm flipH="1">
            <a:off x="1231743" y="4621210"/>
            <a:ext cx="1791215" cy="86614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代表人物是美国的哲学家、心理学家、教育家杜威。</a:t>
            </a:r>
            <a:endPar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40" name="文本框 39"/>
          <p:cNvSpPr txBox="1"/>
          <p:nvPr/>
        </p:nvSpPr>
        <p:spPr>
          <a:xfrm flipH="1">
            <a:off x="868680" y="3914140"/>
            <a:ext cx="2590165" cy="706755"/>
          </a:xfrm>
          <a:prstGeom prst="rect">
            <a:avLst/>
          </a:prstGeom>
          <a:noFill/>
          <a:ln w="9525">
            <a:noFill/>
            <a:miter/>
          </a:ln>
          <a:effectLst>
            <a:outerShdw sx="999" sy="999" algn="ctr" rotWithShape="0">
              <a:srgbClr val="000000"/>
            </a:outerShdw>
          </a:effectLst>
        </p:spPr>
        <p:txBody>
          <a:bodyPr wrap="square" anchor="t">
            <a:spAutoFit/>
          </a:bodyPr>
          <a:lstStyle/>
          <a:p>
            <a:r>
              <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进步主义哲学基础上的幼儿园课程</a:t>
            </a:r>
            <a:endPar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41" name="文本框 22"/>
          <p:cNvSpPr txBox="1"/>
          <p:nvPr/>
        </p:nvSpPr>
        <p:spPr>
          <a:xfrm flipH="1">
            <a:off x="3894203" y="4621210"/>
            <a:ext cx="1791215" cy="1641475"/>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主要代表人物是赫钦斯(Robert M.Huthins)、艾德勒(Mortimer J. Adler)、利文斯通( Richard Living Stone)等人。</a:t>
            </a:r>
            <a:endPar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42" name="文本框 41"/>
          <p:cNvSpPr txBox="1"/>
          <p:nvPr/>
        </p:nvSpPr>
        <p:spPr>
          <a:xfrm flipH="1">
            <a:off x="3606800" y="3914140"/>
            <a:ext cx="2372995" cy="706755"/>
          </a:xfrm>
          <a:prstGeom prst="rect">
            <a:avLst/>
          </a:prstGeom>
          <a:noFill/>
          <a:ln w="9525">
            <a:noFill/>
            <a:miter/>
          </a:ln>
          <a:effectLst>
            <a:outerShdw sx="999" sy="999" algn="ctr" rotWithShape="0">
              <a:srgbClr val="000000"/>
            </a:outerShdw>
          </a:effectLst>
        </p:spPr>
        <p:txBody>
          <a:bodyPr wrap="square" anchor="t">
            <a:spAutoFit/>
          </a:bodyPr>
          <a:lstStyle/>
          <a:p>
            <a:r>
              <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永恒主义哲学基础上的幼儿园课程论</a:t>
            </a:r>
            <a:endPar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43" name="文本框 42"/>
          <p:cNvSpPr txBox="1"/>
          <p:nvPr/>
        </p:nvSpPr>
        <p:spPr>
          <a:xfrm flipH="1">
            <a:off x="6637943" y="4621210"/>
            <a:ext cx="1791215" cy="189992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主要代表人物是巴格莱( William Chandley)、 德米亚谢维奇( Michael Demiashevich)、莫里逊(Henry Morrison)等。</a:t>
            </a:r>
            <a:endPar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44" name="文本框 43"/>
          <p:cNvSpPr txBox="1"/>
          <p:nvPr/>
        </p:nvSpPr>
        <p:spPr>
          <a:xfrm flipH="1">
            <a:off x="6416675" y="3914140"/>
            <a:ext cx="2233295" cy="706755"/>
          </a:xfrm>
          <a:prstGeom prst="rect">
            <a:avLst/>
          </a:prstGeom>
          <a:noFill/>
          <a:ln w="9525">
            <a:noFill/>
            <a:miter/>
          </a:ln>
          <a:effectLst>
            <a:outerShdw sx="999" sy="999" algn="ctr" rotWithShape="0">
              <a:srgbClr val="000000"/>
            </a:outerShdw>
          </a:effectLst>
        </p:spPr>
        <p:txBody>
          <a:bodyPr wrap="square" anchor="t">
            <a:spAutoFit/>
          </a:bodyPr>
          <a:lstStyle/>
          <a:p>
            <a:r>
              <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要素主义哲学基础上的幼儿园课程论</a:t>
            </a:r>
            <a:endPar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45" name="文本框 22"/>
          <p:cNvSpPr txBox="1"/>
          <p:nvPr/>
        </p:nvSpPr>
        <p:spPr>
          <a:xfrm flipH="1">
            <a:off x="9285799" y="4630735"/>
            <a:ext cx="1791215" cy="1383030"/>
          </a:xfrm>
          <a:prstGeom prst="rect">
            <a:avLst/>
          </a:prstGeom>
          <a:noFill/>
          <a:ln w="9525">
            <a:noFill/>
            <a:miter/>
          </a:ln>
          <a:effectLst>
            <a:outerShdw sx="999" sy="999" algn="ctr" rotWithShape="0">
              <a:srgbClr val="000000"/>
            </a:outerShdw>
          </a:effectLst>
        </p:spPr>
        <p:txBody>
          <a:bodyPr wrap="square" anchor="t">
            <a:spAutoFit/>
          </a:bodyPr>
          <a:lstStyle/>
          <a:p>
            <a:pPr lvl="0" algn="just">
              <a:lnSpc>
                <a:spcPct val="120000"/>
              </a:lnSpc>
            </a:pPr>
            <a:r>
              <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rPr>
              <a:t>主要代表人物有法国的哲学家雅克▪德里达、米歇尔▪福柯，美国哲学家伊哈布▪哈桑、弗▪杰姆逊等。</a:t>
            </a:r>
            <a:endParaRPr lang="zh-CN" altLang="en-US" sz="1400" dirty="0">
              <a:solidFill>
                <a:schemeClr val="tx1">
                  <a:lumMod val="95000"/>
                  <a:lumOff val="5000"/>
                </a:schemeClr>
              </a:solidFill>
              <a:latin typeface="微软雅黑 Light" panose="020B0502040204020203" pitchFamily="34" charset="-122"/>
              <a:ea typeface="微软雅黑 Light" panose="020B0502040204020203" pitchFamily="34" charset="-122"/>
              <a:sym typeface="宋体" panose="02010600030101010101" pitchFamily="2" charset="-122"/>
            </a:endParaRPr>
          </a:p>
        </p:txBody>
      </p:sp>
      <p:sp>
        <p:nvSpPr>
          <p:cNvPr id="46" name="文本框 45"/>
          <p:cNvSpPr txBox="1"/>
          <p:nvPr/>
        </p:nvSpPr>
        <p:spPr>
          <a:xfrm flipH="1">
            <a:off x="8916035" y="3914140"/>
            <a:ext cx="2529840" cy="706755"/>
          </a:xfrm>
          <a:prstGeom prst="rect">
            <a:avLst/>
          </a:prstGeom>
          <a:noFill/>
          <a:ln w="9525">
            <a:noFill/>
            <a:miter/>
          </a:ln>
          <a:effectLst>
            <a:outerShdw sx="999" sy="999" algn="ctr" rotWithShape="0">
              <a:srgbClr val="000000"/>
            </a:outerShdw>
          </a:effectLst>
        </p:spPr>
        <p:txBody>
          <a:bodyPr wrap="square" anchor="t">
            <a:spAutoFit/>
          </a:bodyPr>
          <a:lstStyle/>
          <a:p>
            <a:r>
              <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后现代主义哲学基础上的幼儿园课程论</a:t>
            </a:r>
            <a:endParaRPr lang="zh-CN" altLang="en-US" sz="200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cxnSp>
        <p:nvCxnSpPr>
          <p:cNvPr id="47" name="直接连接符 46"/>
          <p:cNvCxnSpPr/>
          <p:nvPr/>
        </p:nvCxnSpPr>
        <p:spPr>
          <a:xfrm>
            <a:off x="2127867" y="2833603"/>
            <a:ext cx="0" cy="944880"/>
          </a:xfrm>
          <a:prstGeom prst="line">
            <a:avLst/>
          </a:prstGeom>
          <a:ln>
            <a:solidFill>
              <a:srgbClr val="56C0C1"/>
            </a:solidFill>
            <a:tailEnd type="ova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89999" y="2821750"/>
            <a:ext cx="0" cy="944880"/>
          </a:xfrm>
          <a:prstGeom prst="line">
            <a:avLst/>
          </a:prstGeom>
          <a:ln>
            <a:solidFill>
              <a:srgbClr val="56C0C1"/>
            </a:solidFill>
            <a:tailEnd type="ova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452131" y="2843763"/>
            <a:ext cx="0" cy="944880"/>
          </a:xfrm>
          <a:prstGeom prst="line">
            <a:avLst/>
          </a:prstGeom>
          <a:ln>
            <a:solidFill>
              <a:srgbClr val="56C0C1"/>
            </a:solidFill>
            <a:tailEnd type="ova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0114263" y="2821750"/>
            <a:ext cx="0" cy="944880"/>
          </a:xfrm>
          <a:prstGeom prst="line">
            <a:avLst/>
          </a:prstGeom>
          <a:ln>
            <a:solidFill>
              <a:srgbClr val="56C0C1"/>
            </a:solidFill>
            <a:tailEnd type="ova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flipH="1">
            <a:off x="1240800" y="2357526"/>
            <a:ext cx="1791214"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（一）</a:t>
            </a:r>
            <a:endPar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52" name="文本框 51"/>
          <p:cNvSpPr txBox="1"/>
          <p:nvPr/>
        </p:nvSpPr>
        <p:spPr>
          <a:xfrm flipH="1">
            <a:off x="3900085" y="2357526"/>
            <a:ext cx="1791214"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（二）</a:t>
            </a:r>
            <a:endPar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53" name="文本框 52"/>
          <p:cNvSpPr txBox="1"/>
          <p:nvPr/>
        </p:nvSpPr>
        <p:spPr>
          <a:xfrm flipH="1">
            <a:off x="6559370" y="2357526"/>
            <a:ext cx="1791214"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（三）</a:t>
            </a:r>
            <a:endPar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54" name="文本框 53"/>
          <p:cNvSpPr txBox="1"/>
          <p:nvPr/>
        </p:nvSpPr>
        <p:spPr>
          <a:xfrm flipH="1">
            <a:off x="9218656" y="2357526"/>
            <a:ext cx="1791214"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（四）</a:t>
            </a:r>
            <a:endParaRPr lang="en-US" altLang="zh-CN" sz="200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9585" y="2942636"/>
            <a:ext cx="4702820" cy="973862"/>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8818" y="6143"/>
              <a:ext cx="7083" cy="32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lang="en-US" altLang="zh-CN" sz="3200" b="1" noProof="1">
                  <a:solidFill>
                    <a:schemeClr val="bg1"/>
                  </a:solidFill>
                  <a:latin typeface="微软雅黑 Light" panose="020B0502040204020203" pitchFamily="34" charset="-122"/>
                  <a:ea typeface="微软雅黑 Light" panose="020B0502040204020203" pitchFamily="34" charset="-122"/>
                  <a:sym typeface="微软雅黑" panose="020B0503020204020204" charset="-122"/>
                </a:rPr>
                <a:t>4</a:t>
              </a: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.3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社会学基础</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39800" y="2151380"/>
            <a:ext cx="3762375" cy="3415030"/>
          </a:xfrm>
          <a:prstGeom prst="rect">
            <a:avLst/>
          </a:prstGeom>
          <a:noFill/>
        </p:spPr>
        <p:txBody>
          <a:bodyPr wrap="square" rtlCol="0" anchor="t">
            <a:spAutoFit/>
          </a:bodyPr>
          <a:p>
            <a:r>
              <a:rPr lang="zh-CN" altLang="en-US"/>
              <a:t>功能理论的基本观点为:</a:t>
            </a:r>
            <a:endParaRPr lang="zh-CN" altLang="en-US"/>
          </a:p>
          <a:p>
            <a:r>
              <a:rPr lang="zh-CN" altLang="en-US"/>
              <a:t>①社会是由许多不同部分构成的一个相对稳定和持久的结构，社会结构的各部分对社会整体发挥各自的功能;</a:t>
            </a:r>
            <a:endParaRPr lang="zh-CN" altLang="en-US"/>
          </a:p>
          <a:p>
            <a:r>
              <a:rPr lang="zh-CN" altLang="en-US"/>
              <a:t>②社会因价值的共识而整合。在整体中，某一部分的变化可能影响整体结构，但它不会破坏社会结构的协调与平衡，其关键性原因是社会中存在着共同的价值观和社会观;</a:t>
            </a:r>
            <a:endParaRPr lang="zh-CN" altLang="en-US"/>
          </a:p>
          <a:p>
            <a:r>
              <a:rPr lang="zh-CN" altLang="en-US"/>
              <a:t>③社会的变迁尽管存在，但它总是处于稳定和谐的状态。</a:t>
            </a:r>
            <a:endParaRPr lang="zh-CN" altLang="en-US"/>
          </a:p>
        </p:txBody>
      </p:sp>
      <p:sp>
        <p:nvSpPr>
          <p:cNvPr id="6" name="文本框 5"/>
          <p:cNvSpPr txBox="1"/>
          <p:nvPr/>
        </p:nvSpPr>
        <p:spPr>
          <a:xfrm>
            <a:off x="6128385" y="2012950"/>
            <a:ext cx="5481955" cy="3692525"/>
          </a:xfrm>
          <a:prstGeom prst="rect">
            <a:avLst/>
          </a:prstGeom>
          <a:noFill/>
        </p:spPr>
        <p:txBody>
          <a:bodyPr wrap="square" rtlCol="0" anchor="t">
            <a:spAutoFit/>
          </a:bodyPr>
          <a:p>
            <a:r>
              <a:rPr lang="zh-CN" altLang="en-US"/>
              <a:t>功能理论基础上的课程观呈现出以下主要特点:</a:t>
            </a:r>
            <a:endParaRPr lang="zh-CN" altLang="en-US"/>
          </a:p>
          <a:p>
            <a:r>
              <a:rPr lang="zh-CN" altLang="en-US"/>
              <a:t>①	突出社会化功能。由于课程的目的是使学生社会化，为此，必须要使幼儿理解并接受自己在社会中的位置，要规范他们的思想和行为，以有助于维持社会结构、保持社会平衡。</a:t>
            </a:r>
            <a:endParaRPr lang="zh-CN" altLang="en-US"/>
          </a:p>
          <a:p>
            <a:r>
              <a:rPr lang="zh-CN" altLang="en-US"/>
              <a:t>②	课程内容应贴近生活。幼儿是社会结构中的一个组成部分，不能与世隔绝，课程内容要密切贴近社会生活，特别是面临科学技术与知识迅速变革的现实情景，课程必需使幼儿适应他们生活于其中的社会环境。这是课程实现个体社会化功能的前提条件。</a:t>
            </a:r>
            <a:endParaRPr lang="zh-CN" altLang="en-US"/>
          </a:p>
          <a:p>
            <a:r>
              <a:rPr lang="zh-CN" altLang="en-US"/>
              <a:t>③	强调社会对课程发展的推动作用。课程是为社会服务的，而社会的进步对课程的发展具有很强的推动作用，能够有力地促进课程与教学的滚动发展。</a:t>
            </a:r>
            <a:endParaRPr lang="zh-CN" altLang="en-US"/>
          </a:p>
        </p:txBody>
      </p:sp>
      <p:sp>
        <p:nvSpPr>
          <p:cNvPr id="7" name="左右箭头 6"/>
          <p:cNvSpPr/>
          <p:nvPr/>
        </p:nvSpPr>
        <p:spPr>
          <a:xfrm>
            <a:off x="4587875" y="3470910"/>
            <a:ext cx="1540510" cy="775335"/>
          </a:xfrm>
          <a:prstGeom prst="leftRightArrow">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365760" y="518160"/>
            <a:ext cx="11582400" cy="583565"/>
          </a:xfrm>
          <a:prstGeom prst="rect">
            <a:avLst/>
          </a:prstGeom>
          <a:noFill/>
        </p:spPr>
        <p:txBody>
          <a:bodyPr wrap="square" rtlCol="0">
            <a:spAutoFit/>
          </a:bodyPr>
          <a:p>
            <a:r>
              <a:rPr lang="zh-CN" altLang="en-US" sz="3200" dirty="0">
                <a:solidFill>
                  <a:schemeClr val="tx1">
                    <a:lumMod val="85000"/>
                    <a:lumOff val="15000"/>
                  </a:schemeClr>
                </a:solidFill>
              </a:rPr>
              <a:t>功能论</a:t>
            </a:r>
            <a:endParaRPr lang="zh-CN" altLang="en-US" sz="3200" dirty="0">
              <a:solidFill>
                <a:schemeClr val="tx1">
                  <a:lumMod val="85000"/>
                  <a:lumOff val="15000"/>
                </a:schemeClr>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总结</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descr="新媒体营销推广创意合辑(1)"/>
          <p:cNvPicPr>
            <a:picLocks noChangeAspect="1"/>
          </p:cNvPicPr>
          <p:nvPr/>
        </p:nvPicPr>
        <p:blipFill>
          <a:blip r:embed="rId1"/>
          <a:stretch>
            <a:fillRect/>
          </a:stretch>
        </p:blipFill>
        <p:spPr>
          <a:xfrm>
            <a:off x="3024505" y="513715"/>
            <a:ext cx="6142355" cy="5831205"/>
          </a:xfrm>
          <a:prstGeom prst="rect">
            <a:avLst/>
          </a:prstGeom>
        </p:spPr>
      </p:pic>
    </p:spTree>
    <p:custDataLst>
      <p:tags r:id="rId2"/>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09600" y="363915"/>
            <a:ext cx="1828800" cy="584775"/>
          </a:xfrm>
          <a:prstGeom prst="rect">
            <a:avLst/>
          </a:prstGeom>
          <a:solidFill>
            <a:srgbClr val="56C0C1"/>
          </a:solidFill>
        </p:spPr>
        <p:txBody>
          <a:bodyPr wrap="square" rtlCol="0">
            <a:spAutoFit/>
          </a:bodyPr>
          <a:lstStyle/>
          <a:p>
            <a:r>
              <a:rPr lang="zh-CN" altLang="en-US" sz="3200" dirty="0">
                <a:solidFill>
                  <a:schemeClr val="bg1"/>
                </a:solidFill>
              </a:rPr>
              <a:t>本章小结</a:t>
            </a:r>
            <a:endParaRPr lang="zh-CN" altLang="zh-CN" sz="3200" dirty="0">
              <a:solidFill>
                <a:schemeClr val="bg1"/>
              </a:solidFill>
            </a:endParaRPr>
          </a:p>
        </p:txBody>
      </p:sp>
      <p:sp>
        <p:nvSpPr>
          <p:cNvPr id="3" name="文本框 2"/>
          <p:cNvSpPr txBox="1"/>
          <p:nvPr/>
        </p:nvSpPr>
        <p:spPr>
          <a:xfrm>
            <a:off x="1400175" y="1582340"/>
            <a:ext cx="9391650" cy="3693319"/>
          </a:xfrm>
          <a:prstGeom prst="rect">
            <a:avLst/>
          </a:prstGeom>
          <a:noFill/>
        </p:spPr>
        <p:txBody>
          <a:bodyPr wrap="square" rtlCol="0">
            <a:spAutoFit/>
          </a:bodyPr>
          <a:lstStyle/>
          <a:p>
            <a:pPr indent="457200"/>
            <a:r>
              <a:rPr lang="zh-CN" altLang="zh-CN" dirty="0">
                <a:latin typeface="楷体" panose="02010609060101010101" pitchFamily="49" charset="-122"/>
                <a:ea typeface="楷体" panose="02010609060101010101" pitchFamily="49" charset="-122"/>
              </a:rPr>
              <a:t>本章主要介绍了幼儿园课程的一些框架性问题，包括幼儿园课程的概念、幼儿园课程的特点、幼儿园课程的要素和幼儿园课程的基础等，使学习者对幼儿园课程有一个宏观的、整体的认识。</a:t>
            </a:r>
            <a:endParaRPr lang="zh-CN" altLang="zh-CN" dirty="0">
              <a:latin typeface="楷体" panose="02010609060101010101" pitchFamily="49" charset="-122"/>
              <a:ea typeface="楷体" panose="02010609060101010101" pitchFamily="49" charset="-122"/>
            </a:endParaRPr>
          </a:p>
          <a:p>
            <a:pPr indent="457200"/>
            <a:r>
              <a:rPr lang="zh-CN" altLang="zh-CN" dirty="0">
                <a:latin typeface="楷体" panose="02010609060101010101" pitchFamily="49" charset="-122"/>
                <a:ea typeface="楷体" panose="02010609060101010101" pitchFamily="49" charset="-122"/>
              </a:rPr>
              <a:t>幼儿园课程虽有其特殊之处，但仍然属于课程范畴。为了在更为清晰的框架下理解幼儿园课程的其他问题，首先了解课程的基本含义和类别是非常有必要的。当今，对课程的定义种类繁多，仁者见仁，智者见智，将其归类，则主要可围绕学科、经验、目标、计划四个维度来界定课程，这四种定义同样存在于幼儿园课程领域。幼儿园课程与其他各级各类教育的课程相比，更加关注它的教育对象——即</a:t>
            </a:r>
            <a:r>
              <a:rPr lang="en-US" altLang="zh-CN" dirty="0">
                <a:latin typeface="楷体" panose="02010609060101010101" pitchFamily="49" charset="-122"/>
                <a:ea typeface="楷体" panose="02010609060101010101" pitchFamily="49" charset="-122"/>
              </a:rPr>
              <a:t>3-6</a:t>
            </a:r>
            <a:r>
              <a:rPr lang="zh-CN" altLang="zh-CN" dirty="0">
                <a:latin typeface="楷体" panose="02010609060101010101" pitchFamily="49" charset="-122"/>
                <a:ea typeface="楷体" panose="02010609060101010101" pitchFamily="49" charset="-122"/>
              </a:rPr>
              <a:t>岁幼儿的个体发展，具有目标的全面性、启蒙性，内容的生活性、浅显性，结构的整体性、综合性，实施的活动性、经验性以及特殊性、不可替代性和潜在性等特点。从抽象意义的要素方面看，幼儿园课程具有教育理念、目的、内容、实施和计划等要素，其中教育理念是最核心的也是具有决定性的要素。幼儿园课程的发展与心理学、社会学、哲学等基础学科的发展密切关联，相互影响。</a:t>
            </a:r>
            <a:endParaRPr lang="zh-CN" altLang="zh-CN" dirty="0">
              <a:latin typeface="楷体" panose="02010609060101010101" pitchFamily="49" charset="-122"/>
              <a:ea typeface="楷体" panose="02010609060101010101" pitchFamily="49" charset="-122"/>
            </a:endParaRPr>
          </a:p>
          <a:p>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09600" y="363915"/>
            <a:ext cx="2724150" cy="584775"/>
          </a:xfrm>
          <a:prstGeom prst="rect">
            <a:avLst/>
          </a:prstGeom>
          <a:solidFill>
            <a:srgbClr val="56C0C1"/>
          </a:solidFill>
        </p:spPr>
        <p:txBody>
          <a:bodyPr wrap="square" rtlCol="0">
            <a:spAutoFit/>
          </a:bodyPr>
          <a:lstStyle/>
          <a:p>
            <a:r>
              <a:rPr lang="zh-CN" altLang="en-US" sz="3200" dirty="0">
                <a:solidFill>
                  <a:schemeClr val="bg1"/>
                </a:solidFill>
              </a:rPr>
              <a:t>理论知识巩固</a:t>
            </a:r>
            <a:endParaRPr lang="zh-CN" altLang="zh-CN" sz="3200" dirty="0">
              <a:solidFill>
                <a:schemeClr val="bg1"/>
              </a:solidFill>
            </a:endParaRPr>
          </a:p>
        </p:txBody>
      </p:sp>
      <p:sp>
        <p:nvSpPr>
          <p:cNvPr id="3" name="文本框 2"/>
          <p:cNvSpPr txBox="1"/>
          <p:nvPr/>
        </p:nvSpPr>
        <p:spPr>
          <a:xfrm>
            <a:off x="1400175" y="1859339"/>
            <a:ext cx="9391650" cy="3139321"/>
          </a:xfrm>
          <a:prstGeom prst="rect">
            <a:avLst/>
          </a:prstGeom>
          <a:noFill/>
        </p:spPr>
        <p:txBody>
          <a:bodyPr wrap="square" rtlCol="0">
            <a:spAutoFit/>
          </a:bodyPr>
          <a:lstStyle/>
          <a:p>
            <a:r>
              <a:rPr lang="zh-CN" altLang="zh-CN" dirty="0"/>
              <a:t>简答题：</a:t>
            </a:r>
            <a:endParaRPr lang="zh-CN" altLang="zh-CN" dirty="0"/>
          </a:p>
          <a:p>
            <a:pPr lvl="1"/>
            <a:r>
              <a:rPr lang="en-US" altLang="zh-CN" dirty="0"/>
              <a:t>1.</a:t>
            </a:r>
            <a:r>
              <a:rPr lang="zh-CN" altLang="zh-CN" dirty="0"/>
              <a:t>什么是幼儿园课程？</a:t>
            </a:r>
            <a:endParaRPr lang="zh-CN" altLang="zh-CN" dirty="0"/>
          </a:p>
          <a:p>
            <a:pPr lvl="1"/>
            <a:r>
              <a:rPr lang="en-US" altLang="zh-CN" dirty="0"/>
              <a:t>2.</a:t>
            </a:r>
            <a:r>
              <a:rPr lang="zh-CN" altLang="zh-CN" dirty="0"/>
              <a:t>如何理解幼儿园课程的内涵？</a:t>
            </a:r>
            <a:endParaRPr lang="zh-CN" altLang="zh-CN" dirty="0"/>
          </a:p>
          <a:p>
            <a:pPr lvl="1"/>
            <a:r>
              <a:rPr lang="en-US" altLang="zh-CN" dirty="0"/>
              <a:t>3.</a:t>
            </a:r>
            <a:r>
              <a:rPr lang="zh-CN" altLang="zh-CN" dirty="0"/>
              <a:t>幼儿园课程的基础是什么？他们分别解决了幼儿园课程中的什么问题？</a:t>
            </a:r>
            <a:endParaRPr lang="zh-CN" altLang="zh-CN" dirty="0"/>
          </a:p>
          <a:p>
            <a:pPr lvl="1"/>
            <a:r>
              <a:rPr lang="en-US" altLang="zh-CN" dirty="0"/>
              <a:t>4.</a:t>
            </a:r>
            <a:r>
              <a:rPr lang="zh-CN" altLang="zh-CN" dirty="0"/>
              <a:t>幼儿园课程存在哪些问题？</a:t>
            </a:r>
            <a:endParaRPr lang="zh-CN" altLang="zh-CN" dirty="0"/>
          </a:p>
          <a:p>
            <a:pPr lvl="1"/>
            <a:r>
              <a:rPr lang="en-US" altLang="zh-CN" dirty="0"/>
              <a:t>5.</a:t>
            </a:r>
            <a:r>
              <a:rPr lang="zh-CN" altLang="zh-CN" dirty="0"/>
              <a:t>埃里克森人格发展分为哪几个阶段？有什么特征？</a:t>
            </a:r>
            <a:endParaRPr lang="zh-CN" altLang="zh-CN" dirty="0"/>
          </a:p>
          <a:p>
            <a:r>
              <a:rPr lang="zh-CN" altLang="zh-CN" dirty="0"/>
              <a:t>论述题</a:t>
            </a:r>
            <a:endParaRPr lang="zh-CN" altLang="zh-CN" dirty="0"/>
          </a:p>
          <a:p>
            <a:pPr lvl="0" indent="457200"/>
            <a:r>
              <a:rPr lang="en-US" altLang="zh-CN" dirty="0"/>
              <a:t>1.</a:t>
            </a:r>
            <a:r>
              <a:rPr lang="zh-CN" altLang="zh-CN" dirty="0"/>
              <a:t>论述维果斯基的理论对幼儿园课程的影响？</a:t>
            </a:r>
            <a:endParaRPr lang="zh-CN" altLang="zh-CN" dirty="0"/>
          </a:p>
          <a:p>
            <a:pPr lvl="0" indent="457200"/>
            <a:r>
              <a:rPr lang="en-US" altLang="zh-CN" dirty="0"/>
              <a:t>2.</a:t>
            </a:r>
            <a:r>
              <a:rPr lang="zh-CN" altLang="zh-CN" dirty="0"/>
              <a:t>论述行为主义心理学理论的理论基础有哪些？</a:t>
            </a:r>
            <a:endParaRPr lang="zh-CN" altLang="zh-CN" dirty="0"/>
          </a:p>
          <a:p>
            <a:pPr lvl="0" indent="457200"/>
            <a:r>
              <a:rPr lang="en-US" altLang="zh-CN" dirty="0"/>
              <a:t>3.</a:t>
            </a:r>
            <a:r>
              <a:rPr lang="zh-CN" altLang="zh-CN" dirty="0"/>
              <a:t>论述幼儿园课程要素有哪些？</a:t>
            </a:r>
            <a:endParaRPr lang="zh-CN" altLang="zh-CN" dirty="0"/>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69585" y="2942637"/>
            <a:ext cx="4702820" cy="973862"/>
            <a:chOff x="8542" y="5984"/>
            <a:chExt cx="7635" cy="645"/>
          </a:xfrm>
        </p:grpSpPr>
        <p:sp>
          <p:nvSpPr>
            <p:cNvPr id="26" name="矩形: 圆角 25"/>
            <p:cNvSpPr/>
            <p:nvPr/>
          </p:nvSpPr>
          <p:spPr>
            <a:xfrm>
              <a:off x="8542" y="5984"/>
              <a:ext cx="7635" cy="645"/>
            </a:xfrm>
            <a:prstGeom prst="roundRect">
              <a:avLst>
                <a:gd name="adj" fmla="val 50000"/>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flipH="1">
              <a:off x="9288" y="6143"/>
              <a:ext cx="6141" cy="326"/>
            </a:xfrm>
            <a:prstGeom prst="rect">
              <a:avLst/>
            </a:prstGeom>
            <a:noFill/>
          </p:spPr>
          <p:txBody>
            <a:bodyPr wrap="square" lIns="0" tIns="0" rIns="0" bIns="0" rtlCol="0">
              <a:spAutoFit/>
              <a:scene3d>
                <a:camera prst="orthographicFront"/>
                <a:lightRig rig="threePt" dir="t"/>
              </a:scene3d>
            </a:bodyPr>
            <a:lstStyle/>
            <a:p>
              <a:pPr marL="0" marR="0" lvl="0" indent="0" algn="ctr" defTabSz="914400" rtl="0" eaLnBrk="1" fontAlgn="base"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1.1 </a:t>
              </a:r>
              <a:r>
                <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rPr>
                <a:t>课程的概念</a:t>
              </a:r>
              <a:endParaRPr kumimoji="0" lang="zh-CN" altLang="en-US" sz="3200" b="1" i="0" u="none" strike="noStrike" kern="1200" cap="none" spc="0" normalizeH="0" baseline="0" noProof="1">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702367" y="3748571"/>
            <a:ext cx="644439" cy="60444"/>
            <a:chOff x="5488178" y="3579021"/>
            <a:chExt cx="1245351" cy="116805"/>
          </a:xfrm>
          <a:solidFill>
            <a:schemeClr val="tx1">
              <a:lumMod val="85000"/>
              <a:lumOff val="15000"/>
            </a:schemeClr>
          </a:solidFill>
        </p:grpSpPr>
        <p:sp>
          <p:nvSpPr>
            <p:cNvPr id="17" name="椭圆 16"/>
            <p:cNvSpPr/>
            <p:nvPr/>
          </p:nvSpPr>
          <p:spPr>
            <a:xfrm>
              <a:off x="5488178"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8" name="椭圆 17"/>
            <p:cNvSpPr/>
            <p:nvPr/>
          </p:nvSpPr>
          <p:spPr>
            <a:xfrm>
              <a:off x="5713887"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19" name="椭圆 18"/>
            <p:cNvSpPr/>
            <p:nvPr/>
          </p:nvSpPr>
          <p:spPr>
            <a:xfrm>
              <a:off x="5939596"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0" name="椭圆 19"/>
            <p:cNvSpPr/>
            <p:nvPr/>
          </p:nvSpPr>
          <p:spPr>
            <a:xfrm>
              <a:off x="6165305"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1" name="椭圆 20"/>
            <p:cNvSpPr/>
            <p:nvPr/>
          </p:nvSpPr>
          <p:spPr>
            <a:xfrm>
              <a:off x="639101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sp>
          <p:nvSpPr>
            <p:cNvPr id="27" name="椭圆 26"/>
            <p:cNvSpPr/>
            <p:nvPr/>
          </p:nvSpPr>
          <p:spPr>
            <a:xfrm>
              <a:off x="6616724" y="3579021"/>
              <a:ext cx="116805" cy="116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endParaRPr>
            </a:p>
          </p:txBody>
        </p:sp>
      </p:grpSp>
      <p:sp>
        <p:nvSpPr>
          <p:cNvPr id="28" name="文本框 27"/>
          <p:cNvSpPr txBox="1"/>
          <p:nvPr/>
        </p:nvSpPr>
        <p:spPr>
          <a:xfrm>
            <a:off x="5221796" y="2446478"/>
            <a:ext cx="5605581" cy="1107996"/>
          </a:xfrm>
          <a:prstGeom prst="rect">
            <a:avLst/>
          </a:prstGeom>
          <a:noFill/>
        </p:spPr>
        <p:txBody>
          <a:bodyPr wrap="square" lIns="0" tIns="0" rIns="0" bIns="0" rtlCol="0">
            <a:spAutoFit/>
          </a:bodyPr>
          <a:lstStyle/>
          <a:p>
            <a:pPr>
              <a:defRPr/>
            </a:pPr>
            <a:r>
              <a:rPr lang="en-US" altLang="zh-CN" sz="7200">
                <a:solidFill>
                  <a:schemeClr val="tx1">
                    <a:lumMod val="85000"/>
                    <a:lumOff val="15000"/>
                  </a:schemeClr>
                </a:solidFill>
                <a:latin typeface="微软雅黑 Light" panose="020B0502040204020203" pitchFamily="34" charset="-122"/>
                <a:ea typeface="微软雅黑 Light" panose="020B0502040204020203" pitchFamily="34" charset="-122"/>
              </a:rPr>
              <a:t>THANK YOU</a:t>
            </a:r>
            <a:endParaRPr lang="en-US" altLang="zh-CN" sz="720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7810" y="293308"/>
            <a:ext cx="9799320" cy="6406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dirty="0">
                <a:solidFill>
                  <a:schemeClr val="tx1">
                    <a:lumMod val="85000"/>
                    <a:lumOff val="15000"/>
                  </a:schemeClr>
                </a:solidFill>
              </a:rPr>
              <a:t>（一）课程的词源</a:t>
            </a:r>
            <a:endParaRPr lang="zh-CN" altLang="en-US" sz="3200" dirty="0">
              <a:solidFill>
                <a:schemeClr val="tx1">
                  <a:lumMod val="85000"/>
                  <a:lumOff val="15000"/>
                </a:schemeClr>
              </a:solidFill>
            </a:endParaRPr>
          </a:p>
        </p:txBody>
      </p:sp>
      <p:sp>
        <p:nvSpPr>
          <p:cNvPr id="2" name="矩形 1"/>
          <p:cNvSpPr/>
          <p:nvPr/>
        </p:nvSpPr>
        <p:spPr>
          <a:xfrm>
            <a:off x="6515100" y="1208039"/>
            <a:ext cx="4738370" cy="5108450"/>
          </a:xfrm>
          <a:prstGeom prst="rect">
            <a:avLst/>
          </a:prstGeom>
          <a:solidFill>
            <a:srgbClr val="56C0C1"/>
          </a:solidFill>
        </p:spPr>
        <p:txBody>
          <a:bodyPr wrap="square">
            <a:spAutoFit/>
          </a:bodyPr>
          <a:lstStyle/>
          <a:p>
            <a:pPr indent="269875" algn="just">
              <a:lnSpc>
                <a:spcPts val="1660"/>
              </a:lnSpc>
              <a:spcAft>
                <a:spcPts val="0"/>
              </a:spcAft>
            </a:pPr>
            <a:r>
              <a:rPr lang="zh-CN" altLang="zh-CN" dirty="0">
                <a:latin typeface="Calibri" panose="020F0502020204030204" pitchFamily="34" charset="0"/>
                <a:ea typeface="楷体" panose="02010609060101010101" pitchFamily="49" charset="-122"/>
                <a:cs typeface="Times New Roman" panose="02020603050405020304" pitchFamily="18" charset="0"/>
              </a:rPr>
              <a:t>【</a:t>
            </a:r>
            <a:r>
              <a:rPr lang="zh-CN" altLang="zh-CN" b="1" dirty="0">
                <a:latin typeface="Calibri" panose="020F0502020204030204" pitchFamily="34" charset="0"/>
                <a:ea typeface="宋体" panose="02010600030101010101" pitchFamily="2" charset="-122"/>
                <a:cs typeface="Times New Roman" panose="02020603050405020304" pitchFamily="18" charset="0"/>
              </a:rPr>
              <a:t>阅读卡片</a:t>
            </a:r>
            <a:r>
              <a:rPr lang="zh-CN" altLang="zh-CN" dirty="0">
                <a:latin typeface="Calibri" panose="020F0502020204030204" pitchFamily="34" charset="0"/>
                <a:ea typeface="楷体" panose="02010609060101010101" pitchFamily="49" charset="-122"/>
                <a:cs typeface="Times New Roman" panose="02020603050405020304" pitchFamily="18" charset="0"/>
              </a:rPr>
              <a:t>】</a:t>
            </a:r>
            <a:endParaRPr lang="zh-CN" altLang="zh-CN" dirty="0">
              <a:latin typeface="Calibri" panose="020F0502020204030204" pitchFamily="3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zh-CN" altLang="zh-CN" dirty="0">
                <a:solidFill>
                  <a:schemeClr val="bg1"/>
                </a:solidFill>
                <a:latin typeface="Calibri" panose="020F0502020204030204" pitchFamily="34" charset="0"/>
                <a:ea typeface="楷体" panose="02010609060101010101" pitchFamily="49" charset="-122"/>
                <a:cs typeface="Times New Roman" panose="02020603050405020304" pitchFamily="18" charset="0"/>
              </a:rPr>
              <a:t>请先浏览一下一些关于课程的定义，这些定义来自课程领域中比较有影响的文献。</a:t>
            </a:r>
            <a:endParaRPr lang="zh-CN" altLang="zh-CN"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a:t>
            </a:r>
            <a:r>
              <a:rPr lang="zh-CN" altLang="zh-CN" dirty="0">
                <a:solidFill>
                  <a:schemeClr val="bg1"/>
                </a:solidFill>
                <a:latin typeface="Calibri" panose="020F0502020204030204" pitchFamily="34" charset="0"/>
                <a:ea typeface="楷体" panose="02010609060101010101" pitchFamily="49" charset="-122"/>
                <a:cs typeface="Times New Roman" panose="02020603050405020304" pitchFamily="18" charset="0"/>
              </a:rPr>
              <a:t>学校设立了一系列潜在的经验来训练儿童和青少年在团体中的思想和行动方式。这一系列经验被称为课程。</a:t>
            </a:r>
            <a:endParaRPr lang="zh-CN" altLang="zh-CN"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a:t>
            </a:r>
            <a:r>
              <a:rPr lang="zh-CN" altLang="zh-CN" dirty="0">
                <a:solidFill>
                  <a:schemeClr val="bg1"/>
                </a:solidFill>
                <a:latin typeface="Calibri" panose="020F0502020204030204" pitchFamily="34" charset="0"/>
                <a:ea typeface="楷体" panose="02010609060101010101" pitchFamily="49" charset="-122"/>
                <a:cs typeface="Times New Roman" panose="02020603050405020304" pitchFamily="18" charset="0"/>
              </a:rPr>
              <a:t>课程是指学习者的所有经验，这些经验是在学校的指导下进行的。</a:t>
            </a:r>
            <a:endParaRPr lang="zh-CN" altLang="zh-CN"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a:t>
            </a:r>
            <a:r>
              <a:rPr lang="zh-CN" altLang="zh-CN" dirty="0">
                <a:solidFill>
                  <a:schemeClr val="bg1"/>
                </a:solidFill>
                <a:latin typeface="Calibri" panose="020F0502020204030204" pitchFamily="34" charset="0"/>
                <a:ea typeface="楷体" panose="02010609060101010101" pitchFamily="49" charset="-122"/>
                <a:cs typeface="Times New Roman" panose="02020603050405020304" pitchFamily="18" charset="0"/>
              </a:rPr>
              <a:t>课程是学校给学生提供普通而全面的教学内容或特殊的教学资源，学校以此为学生提供毕业的资格或证书，或为学生提供进入专业或职业领域的准入资格。</a:t>
            </a:r>
            <a:endParaRPr lang="zh-CN" altLang="zh-CN"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a:t>
            </a:r>
            <a:r>
              <a:rPr lang="zh-CN" altLang="zh-CN" dirty="0">
                <a:solidFill>
                  <a:schemeClr val="bg1"/>
                </a:solidFill>
                <a:latin typeface="Calibri" panose="020F0502020204030204" pitchFamily="34" charset="0"/>
                <a:ea typeface="楷体" panose="02010609060101010101" pitchFamily="49" charset="-122"/>
                <a:cs typeface="Times New Roman" panose="02020603050405020304" pitchFamily="18" charset="0"/>
              </a:rPr>
              <a:t>我们认为课程是一种方法论意义上的探究活动，它涉及的要素包括教师、学生、教材和社会环境等。</a:t>
            </a:r>
            <a:endParaRPr lang="zh-CN" altLang="zh-CN"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a:t>
            </a:r>
            <a:r>
              <a:rPr lang="zh-CN" altLang="zh-CN" dirty="0">
                <a:solidFill>
                  <a:schemeClr val="bg1"/>
                </a:solidFill>
                <a:latin typeface="Calibri" panose="020F0502020204030204" pitchFamily="34" charset="0"/>
                <a:ea typeface="楷体" panose="02010609060101010101" pitchFamily="49" charset="-122"/>
                <a:cs typeface="Times New Roman" panose="02020603050405020304" pitchFamily="18" charset="0"/>
              </a:rPr>
              <a:t>课程即生活和学校活动</a:t>
            </a:r>
            <a:r>
              <a:rPr lang="en-US" altLang="zh-CN" dirty="0">
                <a:solidFill>
                  <a:schemeClr val="bg1"/>
                </a:solidFill>
                <a:latin typeface="Calibri" panose="020F0502020204030204" pitchFamily="3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pitchFamily="34" charset="0"/>
                <a:ea typeface="楷体" panose="02010609060101010101" pitchFamily="49" charset="-122"/>
                <a:cs typeface="Times New Roman" panose="02020603050405020304" pitchFamily="18" charset="0"/>
              </a:rPr>
              <a:t>是一种积极的有指导的生活</a:t>
            </a:r>
            <a:r>
              <a:rPr lang="en-US" altLang="zh-CN" dirty="0">
                <a:solidFill>
                  <a:schemeClr val="bg1"/>
                </a:solidFill>
                <a:latin typeface="Calibri" panose="020F0502020204030204" pitchFamily="34" charset="0"/>
                <a:ea typeface="楷体" panose="02010609060101010101" pitchFamily="49" charset="-122"/>
                <a:cs typeface="Times New Roman" panose="02020603050405020304" pitchFamily="18" charset="0"/>
              </a:rPr>
              <a:t>;</a:t>
            </a:r>
            <a:r>
              <a:rPr lang="zh-CN" altLang="zh-CN" dirty="0">
                <a:solidFill>
                  <a:schemeClr val="bg1"/>
                </a:solidFill>
                <a:latin typeface="Calibri" panose="020F0502020204030204" pitchFamily="34" charset="0"/>
                <a:ea typeface="楷体" panose="02010609060101010101" pitchFamily="49" charset="-122"/>
                <a:cs typeface="Times New Roman" panose="02020603050405020304" pitchFamily="18" charset="0"/>
              </a:rPr>
              <a:t>课程是男女老少的主动的生命活动。</a:t>
            </a:r>
            <a:endParaRPr lang="zh-CN" altLang="zh-CN"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a:t>
            </a:r>
            <a:r>
              <a:rPr lang="zh-CN" altLang="zh-CN" dirty="0">
                <a:solidFill>
                  <a:schemeClr val="bg1"/>
                </a:solidFill>
                <a:latin typeface="Calibri" panose="020F0502020204030204" pitchFamily="34" charset="0"/>
                <a:ea typeface="楷体" panose="02010609060101010101" pitchFamily="49" charset="-122"/>
                <a:cs typeface="Times New Roman" panose="02020603050405020304" pitchFamily="18" charset="0"/>
              </a:rPr>
              <a:t>课程是学习的计划。</a:t>
            </a:r>
            <a:endParaRPr lang="zh-CN" altLang="zh-CN"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indent="269875" algn="just">
              <a:lnSpc>
                <a:spcPts val="1660"/>
              </a:lnSpc>
              <a:spcAft>
                <a:spcPts val="0"/>
              </a:spcAft>
            </a:pPr>
            <a:r>
              <a:rPr lang="en-US" altLang="zh-CN" dirty="0">
                <a:solidFill>
                  <a:schemeClr val="bg1"/>
                </a:solidFill>
                <a:latin typeface="楷体" panose="02010609060101010101" pitchFamily="49" charset="-122"/>
                <a:ea typeface="宋体" panose="02010600030101010101" pitchFamily="2" charset="-122"/>
                <a:cs typeface="Times New Roman" panose="02020603050405020304" pitchFamily="18" charset="0"/>
              </a:rPr>
              <a:t>*</a:t>
            </a:r>
            <a:r>
              <a:rPr lang="zh-CN" altLang="zh-CN" dirty="0">
                <a:solidFill>
                  <a:schemeClr val="bg1"/>
                </a:solidFill>
                <a:latin typeface="Calibri" panose="020F0502020204030204" pitchFamily="34" charset="0"/>
                <a:ea typeface="楷体" panose="02010609060101010101" pitchFamily="49" charset="-122"/>
                <a:cs typeface="Times New Roman" panose="02020603050405020304" pitchFamily="18" charset="0"/>
              </a:rPr>
              <a:t>课程是有计划、有指导的学习经验和有目的的学习结果。在学校里，它通过知识和经验的系统化重构而得到实施，旨在让学习者在竞争的社会里能持续、自由地成长。</a:t>
            </a:r>
            <a:endParaRPr lang="zh-CN" altLang="zh-CN"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框 2"/>
          <p:cNvSpPr txBox="1"/>
          <p:nvPr/>
        </p:nvSpPr>
        <p:spPr>
          <a:xfrm>
            <a:off x="1123950" y="2819400"/>
            <a:ext cx="646331" cy="369332"/>
          </a:xfrm>
          <a:prstGeom prst="rect">
            <a:avLst/>
          </a:prstGeom>
          <a:noFill/>
        </p:spPr>
        <p:txBody>
          <a:bodyPr wrap="none" rtlCol="0">
            <a:spAutoFit/>
          </a:bodyPr>
          <a:lstStyle/>
          <a:p>
            <a:r>
              <a:rPr lang="zh-CN" altLang="en-US" dirty="0"/>
              <a:t>课程</a:t>
            </a:r>
            <a:endParaRPr lang="zh-CN" altLang="en-US" dirty="0"/>
          </a:p>
        </p:txBody>
      </p:sp>
      <p:sp>
        <p:nvSpPr>
          <p:cNvPr id="4" name="左大括号 3"/>
          <p:cNvSpPr/>
          <p:nvPr/>
        </p:nvSpPr>
        <p:spPr>
          <a:xfrm>
            <a:off x="1770281" y="1541978"/>
            <a:ext cx="297863" cy="2924175"/>
          </a:xfrm>
          <a:prstGeom prst="leftBrace">
            <a:avLst/>
          </a:prstGeom>
          <a:noFill/>
          <a:ln>
            <a:solidFill>
              <a:srgbClr val="56C0C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文本框 4"/>
          <p:cNvSpPr txBox="1"/>
          <p:nvPr/>
        </p:nvSpPr>
        <p:spPr>
          <a:xfrm>
            <a:off x="2238375" y="1357312"/>
            <a:ext cx="3762375" cy="646331"/>
          </a:xfrm>
          <a:prstGeom prst="rect">
            <a:avLst/>
          </a:prstGeom>
          <a:noFill/>
        </p:spPr>
        <p:txBody>
          <a:bodyPr wrap="square" rtlCol="0">
            <a:spAutoFit/>
          </a:bodyPr>
          <a:lstStyle/>
          <a:p>
            <a:r>
              <a:rPr lang="zh-CN" altLang="en-US" dirty="0"/>
              <a:t>古代：</a:t>
            </a:r>
            <a:r>
              <a:rPr lang="zh-CN" altLang="zh-CN" dirty="0"/>
              <a:t>程实际上是“学程”，只有教学内容的规范，没有教法的规定</a:t>
            </a:r>
            <a:endParaRPr lang="zh-CN" altLang="en-US" dirty="0"/>
          </a:p>
        </p:txBody>
      </p:sp>
      <p:sp>
        <p:nvSpPr>
          <p:cNvPr id="8" name="文本框 7"/>
          <p:cNvSpPr txBox="1"/>
          <p:nvPr/>
        </p:nvSpPr>
        <p:spPr>
          <a:xfrm>
            <a:off x="2238375" y="2819399"/>
            <a:ext cx="3762375" cy="1200329"/>
          </a:xfrm>
          <a:prstGeom prst="rect">
            <a:avLst/>
          </a:prstGeom>
          <a:noFill/>
        </p:spPr>
        <p:txBody>
          <a:bodyPr wrap="square" rtlCol="0">
            <a:spAutoFit/>
          </a:bodyPr>
          <a:lstStyle/>
          <a:p>
            <a:r>
              <a:rPr lang="zh-CN" altLang="en-US" dirty="0"/>
              <a:t>近代：</a:t>
            </a:r>
            <a:r>
              <a:rPr lang="zh-CN" altLang="zh-CN" dirty="0"/>
              <a:t>“课程”则与“教程”相近，注重的是教学的范围与进程，而且这种范围与进程的规定，又是按照学科的逻辑体系展开的。</a:t>
            </a:r>
            <a:endParaRPr lang="zh-CN" altLang="en-US" dirty="0"/>
          </a:p>
        </p:txBody>
      </p:sp>
      <p:sp>
        <p:nvSpPr>
          <p:cNvPr id="9" name="文本框 8"/>
          <p:cNvSpPr txBox="1"/>
          <p:nvPr/>
        </p:nvSpPr>
        <p:spPr>
          <a:xfrm>
            <a:off x="2238374" y="4281485"/>
            <a:ext cx="3514726" cy="923330"/>
          </a:xfrm>
          <a:prstGeom prst="rect">
            <a:avLst/>
          </a:prstGeom>
          <a:noFill/>
        </p:spPr>
        <p:txBody>
          <a:bodyPr wrap="square" rtlCol="0">
            <a:spAutoFit/>
          </a:bodyPr>
          <a:lstStyle/>
          <a:p>
            <a:r>
              <a:rPr lang="zh-CN" altLang="en-US" dirty="0"/>
              <a:t>国外：</a:t>
            </a:r>
            <a:r>
              <a:rPr lang="zh-CN" altLang="zh-CN" dirty="0"/>
              <a:t>课程定义通常是指“学习的进程”</a:t>
            </a:r>
            <a:r>
              <a:rPr lang="en-US" altLang="zh-CN" dirty="0"/>
              <a:t>( course of study)</a:t>
            </a:r>
            <a:r>
              <a:rPr lang="zh-CN" altLang="zh-CN" dirty="0"/>
              <a:t>，简称“学程”。</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nvSpPr>
        <p:spPr>
          <a:xfrm flipV="1">
            <a:off x="3399649" y="3174903"/>
            <a:ext cx="1056372" cy="1845524"/>
          </a:xfrm>
          <a:custGeom>
            <a:avLst/>
            <a:gdLst>
              <a:gd name="connsiteX0" fmla="*/ 495309 w 1056372"/>
              <a:gd name="connsiteY0" fmla="*/ 0 h 1845524"/>
              <a:gd name="connsiteX1" fmla="*/ 596909 w 1056372"/>
              <a:gd name="connsiteY1" fmla="*/ 0 h 1845524"/>
              <a:gd name="connsiteX2" fmla="*/ 596909 w 1056372"/>
              <a:gd name="connsiteY2" fmla="*/ 796080 h 1845524"/>
              <a:gd name="connsiteX3" fmla="*/ 634634 w 1056372"/>
              <a:gd name="connsiteY3" fmla="*/ 799883 h 1845524"/>
              <a:gd name="connsiteX4" fmla="*/ 1056372 w 1056372"/>
              <a:gd name="connsiteY4" fmla="*/ 1317338 h 1845524"/>
              <a:gd name="connsiteX5" fmla="*/ 528186 w 1056372"/>
              <a:gd name="connsiteY5" fmla="*/ 1845524 h 1845524"/>
              <a:gd name="connsiteX6" fmla="*/ 0 w 1056372"/>
              <a:gd name="connsiteY6" fmla="*/ 1317338 h 1845524"/>
              <a:gd name="connsiteX7" fmla="*/ 421738 w 1056372"/>
              <a:gd name="connsiteY7" fmla="*/ 799883 h 1845524"/>
              <a:gd name="connsiteX8" fmla="*/ 495309 w 1056372"/>
              <a:gd name="connsiteY8" fmla="*/ 792466 h 184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372" h="1845524">
                <a:moveTo>
                  <a:pt x="495309" y="0"/>
                </a:moveTo>
                <a:lnTo>
                  <a:pt x="596909" y="0"/>
                </a:lnTo>
                <a:lnTo>
                  <a:pt x="596909" y="796080"/>
                </a:lnTo>
                <a:lnTo>
                  <a:pt x="634634" y="799883"/>
                </a:lnTo>
                <a:cubicBezTo>
                  <a:pt x="875319" y="849134"/>
                  <a:pt x="1056372" y="1062093"/>
                  <a:pt x="1056372" y="1317338"/>
                </a:cubicBezTo>
                <a:cubicBezTo>
                  <a:pt x="1056372" y="1609047"/>
                  <a:pt x="819895" y="1845524"/>
                  <a:pt x="528186" y="1845524"/>
                </a:cubicBezTo>
                <a:cubicBezTo>
                  <a:pt x="236477" y="1845524"/>
                  <a:pt x="0" y="1609047"/>
                  <a:pt x="0" y="1317338"/>
                </a:cubicBezTo>
                <a:cubicBezTo>
                  <a:pt x="0" y="1062093"/>
                  <a:pt x="181053" y="849134"/>
                  <a:pt x="421738" y="799883"/>
                </a:cubicBezTo>
                <a:lnTo>
                  <a:pt x="495309" y="792466"/>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3" name="任意多边形: 形状 2"/>
          <p:cNvSpPr/>
          <p:nvPr/>
        </p:nvSpPr>
        <p:spPr>
          <a:xfrm flipV="1">
            <a:off x="7779474" y="3182354"/>
            <a:ext cx="1056372" cy="1845524"/>
          </a:xfrm>
          <a:custGeom>
            <a:avLst/>
            <a:gdLst>
              <a:gd name="connsiteX0" fmla="*/ 495309 w 1056372"/>
              <a:gd name="connsiteY0" fmla="*/ 0 h 1845524"/>
              <a:gd name="connsiteX1" fmla="*/ 596909 w 1056372"/>
              <a:gd name="connsiteY1" fmla="*/ 0 h 1845524"/>
              <a:gd name="connsiteX2" fmla="*/ 596909 w 1056372"/>
              <a:gd name="connsiteY2" fmla="*/ 796080 h 1845524"/>
              <a:gd name="connsiteX3" fmla="*/ 634634 w 1056372"/>
              <a:gd name="connsiteY3" fmla="*/ 799883 h 1845524"/>
              <a:gd name="connsiteX4" fmla="*/ 1056372 w 1056372"/>
              <a:gd name="connsiteY4" fmla="*/ 1317338 h 1845524"/>
              <a:gd name="connsiteX5" fmla="*/ 528186 w 1056372"/>
              <a:gd name="connsiteY5" fmla="*/ 1845524 h 1845524"/>
              <a:gd name="connsiteX6" fmla="*/ 0 w 1056372"/>
              <a:gd name="connsiteY6" fmla="*/ 1317338 h 1845524"/>
              <a:gd name="connsiteX7" fmla="*/ 421738 w 1056372"/>
              <a:gd name="connsiteY7" fmla="*/ 799883 h 1845524"/>
              <a:gd name="connsiteX8" fmla="*/ 495309 w 1056372"/>
              <a:gd name="connsiteY8" fmla="*/ 792466 h 184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372" h="1845524">
                <a:moveTo>
                  <a:pt x="495309" y="0"/>
                </a:moveTo>
                <a:lnTo>
                  <a:pt x="596909" y="0"/>
                </a:lnTo>
                <a:lnTo>
                  <a:pt x="596909" y="796080"/>
                </a:lnTo>
                <a:lnTo>
                  <a:pt x="634634" y="799883"/>
                </a:lnTo>
                <a:cubicBezTo>
                  <a:pt x="875319" y="849134"/>
                  <a:pt x="1056372" y="1062093"/>
                  <a:pt x="1056372" y="1317338"/>
                </a:cubicBezTo>
                <a:cubicBezTo>
                  <a:pt x="1056372" y="1609047"/>
                  <a:pt x="819895" y="1845524"/>
                  <a:pt x="528186" y="1845524"/>
                </a:cubicBezTo>
                <a:cubicBezTo>
                  <a:pt x="236477" y="1845524"/>
                  <a:pt x="0" y="1609047"/>
                  <a:pt x="0" y="1317338"/>
                </a:cubicBezTo>
                <a:cubicBezTo>
                  <a:pt x="0" y="1062093"/>
                  <a:pt x="181053" y="849134"/>
                  <a:pt x="421738" y="799883"/>
                </a:cubicBezTo>
                <a:lnTo>
                  <a:pt x="495309" y="792466"/>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4" name="任意多边形: 形状 3"/>
          <p:cNvSpPr/>
          <p:nvPr/>
        </p:nvSpPr>
        <p:spPr>
          <a:xfrm>
            <a:off x="9924290" y="1653310"/>
            <a:ext cx="1056372" cy="1845524"/>
          </a:xfrm>
          <a:custGeom>
            <a:avLst/>
            <a:gdLst>
              <a:gd name="connsiteX0" fmla="*/ 495309 w 1056372"/>
              <a:gd name="connsiteY0" fmla="*/ 0 h 1845524"/>
              <a:gd name="connsiteX1" fmla="*/ 596909 w 1056372"/>
              <a:gd name="connsiteY1" fmla="*/ 0 h 1845524"/>
              <a:gd name="connsiteX2" fmla="*/ 596909 w 1056372"/>
              <a:gd name="connsiteY2" fmla="*/ 796080 h 1845524"/>
              <a:gd name="connsiteX3" fmla="*/ 634634 w 1056372"/>
              <a:gd name="connsiteY3" fmla="*/ 799883 h 1845524"/>
              <a:gd name="connsiteX4" fmla="*/ 1056372 w 1056372"/>
              <a:gd name="connsiteY4" fmla="*/ 1317338 h 1845524"/>
              <a:gd name="connsiteX5" fmla="*/ 528186 w 1056372"/>
              <a:gd name="connsiteY5" fmla="*/ 1845524 h 1845524"/>
              <a:gd name="connsiteX6" fmla="*/ 0 w 1056372"/>
              <a:gd name="connsiteY6" fmla="*/ 1317338 h 1845524"/>
              <a:gd name="connsiteX7" fmla="*/ 421738 w 1056372"/>
              <a:gd name="connsiteY7" fmla="*/ 799883 h 1845524"/>
              <a:gd name="connsiteX8" fmla="*/ 495309 w 1056372"/>
              <a:gd name="connsiteY8" fmla="*/ 792466 h 184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372" h="1845524">
                <a:moveTo>
                  <a:pt x="495309" y="0"/>
                </a:moveTo>
                <a:lnTo>
                  <a:pt x="596909" y="0"/>
                </a:lnTo>
                <a:lnTo>
                  <a:pt x="596909" y="796080"/>
                </a:lnTo>
                <a:lnTo>
                  <a:pt x="634634" y="799883"/>
                </a:lnTo>
                <a:cubicBezTo>
                  <a:pt x="875319" y="849134"/>
                  <a:pt x="1056372" y="1062093"/>
                  <a:pt x="1056372" y="1317338"/>
                </a:cubicBezTo>
                <a:cubicBezTo>
                  <a:pt x="1056372" y="1609047"/>
                  <a:pt x="819895" y="1845524"/>
                  <a:pt x="528186" y="1845524"/>
                </a:cubicBezTo>
                <a:cubicBezTo>
                  <a:pt x="236477" y="1845524"/>
                  <a:pt x="0" y="1609047"/>
                  <a:pt x="0" y="1317338"/>
                </a:cubicBezTo>
                <a:cubicBezTo>
                  <a:pt x="0" y="1062093"/>
                  <a:pt x="181053" y="849134"/>
                  <a:pt x="421738" y="799883"/>
                </a:cubicBezTo>
                <a:lnTo>
                  <a:pt x="495309" y="792466"/>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5" name="任意多边形: 形状 4"/>
          <p:cNvSpPr/>
          <p:nvPr/>
        </p:nvSpPr>
        <p:spPr>
          <a:xfrm>
            <a:off x="5601343" y="1701885"/>
            <a:ext cx="1056372" cy="1845524"/>
          </a:xfrm>
          <a:custGeom>
            <a:avLst/>
            <a:gdLst>
              <a:gd name="connsiteX0" fmla="*/ 495309 w 1056372"/>
              <a:gd name="connsiteY0" fmla="*/ 0 h 1845524"/>
              <a:gd name="connsiteX1" fmla="*/ 596909 w 1056372"/>
              <a:gd name="connsiteY1" fmla="*/ 0 h 1845524"/>
              <a:gd name="connsiteX2" fmla="*/ 596909 w 1056372"/>
              <a:gd name="connsiteY2" fmla="*/ 796080 h 1845524"/>
              <a:gd name="connsiteX3" fmla="*/ 634634 w 1056372"/>
              <a:gd name="connsiteY3" fmla="*/ 799883 h 1845524"/>
              <a:gd name="connsiteX4" fmla="*/ 1056372 w 1056372"/>
              <a:gd name="connsiteY4" fmla="*/ 1317338 h 1845524"/>
              <a:gd name="connsiteX5" fmla="*/ 528186 w 1056372"/>
              <a:gd name="connsiteY5" fmla="*/ 1845524 h 1845524"/>
              <a:gd name="connsiteX6" fmla="*/ 0 w 1056372"/>
              <a:gd name="connsiteY6" fmla="*/ 1317338 h 1845524"/>
              <a:gd name="connsiteX7" fmla="*/ 421738 w 1056372"/>
              <a:gd name="connsiteY7" fmla="*/ 799883 h 1845524"/>
              <a:gd name="connsiteX8" fmla="*/ 495309 w 1056372"/>
              <a:gd name="connsiteY8" fmla="*/ 792466 h 184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372" h="1845524">
                <a:moveTo>
                  <a:pt x="495309" y="0"/>
                </a:moveTo>
                <a:lnTo>
                  <a:pt x="596909" y="0"/>
                </a:lnTo>
                <a:lnTo>
                  <a:pt x="596909" y="796080"/>
                </a:lnTo>
                <a:lnTo>
                  <a:pt x="634634" y="799883"/>
                </a:lnTo>
                <a:cubicBezTo>
                  <a:pt x="875319" y="849134"/>
                  <a:pt x="1056372" y="1062093"/>
                  <a:pt x="1056372" y="1317338"/>
                </a:cubicBezTo>
                <a:cubicBezTo>
                  <a:pt x="1056372" y="1609047"/>
                  <a:pt x="819895" y="1845524"/>
                  <a:pt x="528186" y="1845524"/>
                </a:cubicBezTo>
                <a:cubicBezTo>
                  <a:pt x="236477" y="1845524"/>
                  <a:pt x="0" y="1609047"/>
                  <a:pt x="0" y="1317338"/>
                </a:cubicBezTo>
                <a:cubicBezTo>
                  <a:pt x="0" y="1062093"/>
                  <a:pt x="181053" y="849134"/>
                  <a:pt x="421738" y="799883"/>
                </a:cubicBezTo>
                <a:lnTo>
                  <a:pt x="495309" y="792466"/>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6" name="任意多边形: 形状 5"/>
          <p:cNvSpPr/>
          <p:nvPr/>
        </p:nvSpPr>
        <p:spPr>
          <a:xfrm>
            <a:off x="1231890" y="1701885"/>
            <a:ext cx="1056372" cy="1845524"/>
          </a:xfrm>
          <a:custGeom>
            <a:avLst/>
            <a:gdLst>
              <a:gd name="connsiteX0" fmla="*/ 495309 w 1056372"/>
              <a:gd name="connsiteY0" fmla="*/ 0 h 1845524"/>
              <a:gd name="connsiteX1" fmla="*/ 596909 w 1056372"/>
              <a:gd name="connsiteY1" fmla="*/ 0 h 1845524"/>
              <a:gd name="connsiteX2" fmla="*/ 596909 w 1056372"/>
              <a:gd name="connsiteY2" fmla="*/ 796080 h 1845524"/>
              <a:gd name="connsiteX3" fmla="*/ 634634 w 1056372"/>
              <a:gd name="connsiteY3" fmla="*/ 799883 h 1845524"/>
              <a:gd name="connsiteX4" fmla="*/ 1056372 w 1056372"/>
              <a:gd name="connsiteY4" fmla="*/ 1317338 h 1845524"/>
              <a:gd name="connsiteX5" fmla="*/ 528186 w 1056372"/>
              <a:gd name="connsiteY5" fmla="*/ 1845524 h 1845524"/>
              <a:gd name="connsiteX6" fmla="*/ 0 w 1056372"/>
              <a:gd name="connsiteY6" fmla="*/ 1317338 h 1845524"/>
              <a:gd name="connsiteX7" fmla="*/ 421738 w 1056372"/>
              <a:gd name="connsiteY7" fmla="*/ 799883 h 1845524"/>
              <a:gd name="connsiteX8" fmla="*/ 495309 w 1056372"/>
              <a:gd name="connsiteY8" fmla="*/ 792466 h 184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372" h="1845524">
                <a:moveTo>
                  <a:pt x="495309" y="0"/>
                </a:moveTo>
                <a:lnTo>
                  <a:pt x="596909" y="0"/>
                </a:lnTo>
                <a:lnTo>
                  <a:pt x="596909" y="796080"/>
                </a:lnTo>
                <a:lnTo>
                  <a:pt x="634634" y="799883"/>
                </a:lnTo>
                <a:cubicBezTo>
                  <a:pt x="875319" y="849134"/>
                  <a:pt x="1056372" y="1062093"/>
                  <a:pt x="1056372" y="1317338"/>
                </a:cubicBezTo>
                <a:cubicBezTo>
                  <a:pt x="1056372" y="1609047"/>
                  <a:pt x="819895" y="1845524"/>
                  <a:pt x="528186" y="1845524"/>
                </a:cubicBezTo>
                <a:cubicBezTo>
                  <a:pt x="236477" y="1845524"/>
                  <a:pt x="0" y="1609047"/>
                  <a:pt x="0" y="1317338"/>
                </a:cubicBezTo>
                <a:cubicBezTo>
                  <a:pt x="0" y="1062093"/>
                  <a:pt x="181053" y="849134"/>
                  <a:pt x="421738" y="799883"/>
                </a:cubicBezTo>
                <a:lnTo>
                  <a:pt x="495309" y="792466"/>
                </a:lnTo>
                <a:close/>
              </a:path>
            </a:pathLst>
          </a:cu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Light" panose="020B0502040204020203" pitchFamily="34" charset="-122"/>
              <a:ea typeface="微软雅黑 Light" panose="020B0502040204020203" pitchFamily="34" charset="-122"/>
            </a:endParaRPr>
          </a:p>
        </p:txBody>
      </p:sp>
      <p:sp>
        <p:nvSpPr>
          <p:cNvPr id="8" name="share_302377"/>
          <p:cNvSpPr>
            <a:spLocks noChangeAspect="1"/>
          </p:cNvSpPr>
          <p:nvPr/>
        </p:nvSpPr>
        <p:spPr bwMode="auto">
          <a:xfrm>
            <a:off x="1479218" y="2835373"/>
            <a:ext cx="551376" cy="390768"/>
          </a:xfrm>
          <a:custGeom>
            <a:avLst/>
            <a:gdLst>
              <a:gd name="connsiteX0" fmla="*/ 304032 w 608062"/>
              <a:gd name="connsiteY0" fmla="*/ 356779 h 430943"/>
              <a:gd name="connsiteX1" fmla="*/ 351777 w 608062"/>
              <a:gd name="connsiteY1" fmla="*/ 376570 h 430943"/>
              <a:gd name="connsiteX2" fmla="*/ 351777 w 608062"/>
              <a:gd name="connsiteY2" fmla="*/ 385965 h 430943"/>
              <a:gd name="connsiteX3" fmla="*/ 308736 w 608062"/>
              <a:gd name="connsiteY3" fmla="*/ 428944 h 430943"/>
              <a:gd name="connsiteX4" fmla="*/ 304032 w 608062"/>
              <a:gd name="connsiteY4" fmla="*/ 430943 h 430943"/>
              <a:gd name="connsiteX5" fmla="*/ 299327 w 608062"/>
              <a:gd name="connsiteY5" fmla="*/ 428944 h 430943"/>
              <a:gd name="connsiteX6" fmla="*/ 256286 w 608062"/>
              <a:gd name="connsiteY6" fmla="*/ 385965 h 430943"/>
              <a:gd name="connsiteX7" fmla="*/ 256286 w 608062"/>
              <a:gd name="connsiteY7" fmla="*/ 376570 h 430943"/>
              <a:gd name="connsiteX8" fmla="*/ 304032 w 608062"/>
              <a:gd name="connsiteY8" fmla="*/ 356779 h 430943"/>
              <a:gd name="connsiteX9" fmla="*/ 304013 w 608062"/>
              <a:gd name="connsiteY9" fmla="*/ 233219 h 430943"/>
              <a:gd name="connsiteX10" fmla="*/ 440761 w 608062"/>
              <a:gd name="connsiteY10" fmla="*/ 289982 h 430943"/>
              <a:gd name="connsiteX11" fmla="*/ 440761 w 608062"/>
              <a:gd name="connsiteY11" fmla="*/ 299376 h 430943"/>
              <a:gd name="connsiteX12" fmla="*/ 396746 w 608062"/>
              <a:gd name="connsiteY12" fmla="*/ 343348 h 430943"/>
              <a:gd name="connsiteX13" fmla="*/ 392044 w 608062"/>
              <a:gd name="connsiteY13" fmla="*/ 345347 h 430943"/>
              <a:gd name="connsiteX14" fmla="*/ 387342 w 608062"/>
              <a:gd name="connsiteY14" fmla="*/ 343348 h 430943"/>
              <a:gd name="connsiteX15" fmla="*/ 304013 w 608062"/>
              <a:gd name="connsiteY15" fmla="*/ 308770 h 430943"/>
              <a:gd name="connsiteX16" fmla="*/ 220684 w 608062"/>
              <a:gd name="connsiteY16" fmla="*/ 343348 h 430943"/>
              <a:gd name="connsiteX17" fmla="*/ 215982 w 608062"/>
              <a:gd name="connsiteY17" fmla="*/ 345347 h 430943"/>
              <a:gd name="connsiteX18" fmla="*/ 211280 w 608062"/>
              <a:gd name="connsiteY18" fmla="*/ 343348 h 430943"/>
              <a:gd name="connsiteX19" fmla="*/ 167165 w 608062"/>
              <a:gd name="connsiteY19" fmla="*/ 299376 h 430943"/>
              <a:gd name="connsiteX20" fmla="*/ 165264 w 608062"/>
              <a:gd name="connsiteY20" fmla="*/ 294679 h 430943"/>
              <a:gd name="connsiteX21" fmla="*/ 167165 w 608062"/>
              <a:gd name="connsiteY21" fmla="*/ 289982 h 430943"/>
              <a:gd name="connsiteX22" fmla="*/ 304013 w 608062"/>
              <a:gd name="connsiteY22" fmla="*/ 233219 h 430943"/>
              <a:gd name="connsiteX23" fmla="*/ 304064 w 608062"/>
              <a:gd name="connsiteY23" fmla="*/ 116645 h 430943"/>
              <a:gd name="connsiteX24" fmla="*/ 523459 w 608062"/>
              <a:gd name="connsiteY24" fmla="*/ 207446 h 430943"/>
              <a:gd name="connsiteX25" fmla="*/ 525360 w 608062"/>
              <a:gd name="connsiteY25" fmla="*/ 212141 h 430943"/>
              <a:gd name="connsiteX26" fmla="*/ 523459 w 608062"/>
              <a:gd name="connsiteY26" fmla="*/ 216936 h 430943"/>
              <a:gd name="connsiteX27" fmla="*/ 479440 w 608062"/>
              <a:gd name="connsiteY27" fmla="*/ 260888 h 430943"/>
              <a:gd name="connsiteX28" fmla="*/ 474638 w 608062"/>
              <a:gd name="connsiteY28" fmla="*/ 262786 h 430943"/>
              <a:gd name="connsiteX29" fmla="*/ 469936 w 608062"/>
              <a:gd name="connsiteY29" fmla="*/ 260888 h 430943"/>
              <a:gd name="connsiteX30" fmla="*/ 304064 w 608062"/>
              <a:gd name="connsiteY30" fmla="*/ 192163 h 430943"/>
              <a:gd name="connsiteX31" fmla="*/ 138192 w 608062"/>
              <a:gd name="connsiteY31" fmla="*/ 260888 h 430943"/>
              <a:gd name="connsiteX32" fmla="*/ 133390 w 608062"/>
              <a:gd name="connsiteY32" fmla="*/ 262786 h 430943"/>
              <a:gd name="connsiteX33" fmla="*/ 128688 w 608062"/>
              <a:gd name="connsiteY33" fmla="*/ 260888 h 430943"/>
              <a:gd name="connsiteX34" fmla="*/ 84669 w 608062"/>
              <a:gd name="connsiteY34" fmla="*/ 216936 h 430943"/>
              <a:gd name="connsiteX35" fmla="*/ 84669 w 608062"/>
              <a:gd name="connsiteY35" fmla="*/ 207446 h 430943"/>
              <a:gd name="connsiteX36" fmla="*/ 304064 w 608062"/>
              <a:gd name="connsiteY36" fmla="*/ 116645 h 430943"/>
              <a:gd name="connsiteX37" fmla="*/ 304031 w 608062"/>
              <a:gd name="connsiteY37" fmla="*/ 0 h 430943"/>
              <a:gd name="connsiteX38" fmla="*/ 606061 w 608062"/>
              <a:gd name="connsiteY38" fmla="*/ 124937 h 430943"/>
              <a:gd name="connsiteX39" fmla="*/ 606862 w 608062"/>
              <a:gd name="connsiteY39" fmla="*/ 125836 h 430943"/>
              <a:gd name="connsiteX40" fmla="*/ 608062 w 608062"/>
              <a:gd name="connsiteY40" fmla="*/ 129631 h 430943"/>
              <a:gd name="connsiteX41" fmla="*/ 606061 w 608062"/>
              <a:gd name="connsiteY41" fmla="*/ 134325 h 430943"/>
              <a:gd name="connsiteX42" fmla="*/ 561942 w 608062"/>
              <a:gd name="connsiteY42" fmla="*/ 178367 h 430943"/>
              <a:gd name="connsiteX43" fmla="*/ 557240 w 608062"/>
              <a:gd name="connsiteY43" fmla="*/ 180365 h 430943"/>
              <a:gd name="connsiteX44" fmla="*/ 552538 w 608062"/>
              <a:gd name="connsiteY44" fmla="*/ 178367 h 430943"/>
              <a:gd name="connsiteX45" fmla="*/ 304031 w 608062"/>
              <a:gd name="connsiteY45" fmla="*/ 75501 h 430943"/>
              <a:gd name="connsiteX46" fmla="*/ 55524 w 608062"/>
              <a:gd name="connsiteY46" fmla="*/ 178367 h 430943"/>
              <a:gd name="connsiteX47" fmla="*/ 50822 w 608062"/>
              <a:gd name="connsiteY47" fmla="*/ 180365 h 430943"/>
              <a:gd name="connsiteX48" fmla="*/ 46120 w 608062"/>
              <a:gd name="connsiteY48" fmla="*/ 178367 h 430943"/>
              <a:gd name="connsiteX49" fmla="*/ 2001 w 608062"/>
              <a:gd name="connsiteY49" fmla="*/ 134325 h 430943"/>
              <a:gd name="connsiteX50" fmla="*/ 0 w 608062"/>
              <a:gd name="connsiteY50" fmla="*/ 129631 h 430943"/>
              <a:gd name="connsiteX51" fmla="*/ 2001 w 608062"/>
              <a:gd name="connsiteY51" fmla="*/ 124837 h 430943"/>
              <a:gd name="connsiteX52" fmla="*/ 304031 w 608062"/>
              <a:gd name="connsiteY52" fmla="*/ 0 h 430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8062" h="430943">
                <a:moveTo>
                  <a:pt x="304032" y="356779"/>
                </a:moveTo>
                <a:cubicBezTo>
                  <a:pt x="322049" y="356779"/>
                  <a:pt x="339065" y="363876"/>
                  <a:pt x="351777" y="376570"/>
                </a:cubicBezTo>
                <a:cubicBezTo>
                  <a:pt x="354380" y="379168"/>
                  <a:pt x="354380" y="383366"/>
                  <a:pt x="351777" y="385965"/>
                </a:cubicBezTo>
                <a:lnTo>
                  <a:pt x="308736" y="428944"/>
                </a:lnTo>
                <a:cubicBezTo>
                  <a:pt x="307535" y="430244"/>
                  <a:pt x="305833" y="430943"/>
                  <a:pt x="304032" y="430943"/>
                </a:cubicBezTo>
                <a:cubicBezTo>
                  <a:pt x="302230" y="430943"/>
                  <a:pt x="300528" y="430244"/>
                  <a:pt x="299327" y="428944"/>
                </a:cubicBezTo>
                <a:lnTo>
                  <a:pt x="256286" y="385965"/>
                </a:lnTo>
                <a:cubicBezTo>
                  <a:pt x="253683" y="383366"/>
                  <a:pt x="253683" y="379168"/>
                  <a:pt x="256286" y="376570"/>
                </a:cubicBezTo>
                <a:cubicBezTo>
                  <a:pt x="268998" y="363876"/>
                  <a:pt x="286014" y="356779"/>
                  <a:pt x="304032" y="356779"/>
                </a:cubicBezTo>
                <a:close/>
                <a:moveTo>
                  <a:pt x="304013" y="233219"/>
                </a:moveTo>
                <a:cubicBezTo>
                  <a:pt x="355631" y="233219"/>
                  <a:pt x="404248" y="253406"/>
                  <a:pt x="440761" y="289982"/>
                </a:cubicBezTo>
                <a:cubicBezTo>
                  <a:pt x="443362" y="292581"/>
                  <a:pt x="443362" y="296778"/>
                  <a:pt x="440761" y="299376"/>
                </a:cubicBezTo>
                <a:lnTo>
                  <a:pt x="396746" y="343348"/>
                </a:lnTo>
                <a:cubicBezTo>
                  <a:pt x="395545" y="344547"/>
                  <a:pt x="393845" y="345347"/>
                  <a:pt x="392044" y="345347"/>
                </a:cubicBezTo>
                <a:cubicBezTo>
                  <a:pt x="390343" y="345347"/>
                  <a:pt x="388643" y="344547"/>
                  <a:pt x="387342" y="343348"/>
                </a:cubicBezTo>
                <a:cubicBezTo>
                  <a:pt x="365034" y="321062"/>
                  <a:pt x="335424" y="308770"/>
                  <a:pt x="304013" y="308770"/>
                </a:cubicBezTo>
                <a:cubicBezTo>
                  <a:pt x="272602" y="308770"/>
                  <a:pt x="242991" y="321062"/>
                  <a:pt x="220684" y="343348"/>
                </a:cubicBezTo>
                <a:cubicBezTo>
                  <a:pt x="219383" y="344547"/>
                  <a:pt x="217682" y="345347"/>
                  <a:pt x="215982" y="345347"/>
                </a:cubicBezTo>
                <a:cubicBezTo>
                  <a:pt x="214181" y="345347"/>
                  <a:pt x="212481" y="344547"/>
                  <a:pt x="211280" y="343348"/>
                </a:cubicBezTo>
                <a:lnTo>
                  <a:pt x="167165" y="299376"/>
                </a:lnTo>
                <a:cubicBezTo>
                  <a:pt x="165964" y="298077"/>
                  <a:pt x="165264" y="296378"/>
                  <a:pt x="165264" y="294679"/>
                </a:cubicBezTo>
                <a:cubicBezTo>
                  <a:pt x="165264" y="292880"/>
                  <a:pt x="165964" y="291182"/>
                  <a:pt x="167165" y="289982"/>
                </a:cubicBezTo>
                <a:cubicBezTo>
                  <a:pt x="203778" y="253406"/>
                  <a:pt x="252395" y="233219"/>
                  <a:pt x="304013" y="233219"/>
                </a:cubicBezTo>
                <a:close/>
                <a:moveTo>
                  <a:pt x="304064" y="116645"/>
                </a:moveTo>
                <a:cubicBezTo>
                  <a:pt x="386800" y="116645"/>
                  <a:pt x="464734" y="148910"/>
                  <a:pt x="523459" y="207446"/>
                </a:cubicBezTo>
                <a:cubicBezTo>
                  <a:pt x="524660" y="208745"/>
                  <a:pt x="525360" y="210443"/>
                  <a:pt x="525360" y="212141"/>
                </a:cubicBezTo>
                <a:cubicBezTo>
                  <a:pt x="525360" y="213939"/>
                  <a:pt x="524660" y="215637"/>
                  <a:pt x="523459" y="216936"/>
                </a:cubicBezTo>
                <a:lnTo>
                  <a:pt x="479440" y="260888"/>
                </a:lnTo>
                <a:cubicBezTo>
                  <a:pt x="478140" y="262087"/>
                  <a:pt x="476439" y="262786"/>
                  <a:pt x="474638" y="262786"/>
                </a:cubicBezTo>
                <a:cubicBezTo>
                  <a:pt x="472937" y="262786"/>
                  <a:pt x="471237" y="262087"/>
                  <a:pt x="469936" y="260888"/>
                </a:cubicBezTo>
                <a:cubicBezTo>
                  <a:pt x="425617" y="216536"/>
                  <a:pt x="366691" y="192163"/>
                  <a:pt x="304064" y="192163"/>
                </a:cubicBezTo>
                <a:cubicBezTo>
                  <a:pt x="241437" y="192163"/>
                  <a:pt x="182512" y="216536"/>
                  <a:pt x="138192" y="260888"/>
                </a:cubicBezTo>
                <a:cubicBezTo>
                  <a:pt x="136892" y="262087"/>
                  <a:pt x="135191" y="262786"/>
                  <a:pt x="133390" y="262786"/>
                </a:cubicBezTo>
                <a:cubicBezTo>
                  <a:pt x="131689" y="262786"/>
                  <a:pt x="129989" y="262087"/>
                  <a:pt x="128688" y="260888"/>
                </a:cubicBezTo>
                <a:lnTo>
                  <a:pt x="84669" y="216936"/>
                </a:lnTo>
                <a:cubicBezTo>
                  <a:pt x="82068" y="214338"/>
                  <a:pt x="82068" y="210043"/>
                  <a:pt x="84669" y="207446"/>
                </a:cubicBezTo>
                <a:cubicBezTo>
                  <a:pt x="143395" y="148910"/>
                  <a:pt x="221328" y="116645"/>
                  <a:pt x="304064" y="116645"/>
                </a:cubicBezTo>
                <a:close/>
                <a:moveTo>
                  <a:pt x="304031" y="0"/>
                </a:moveTo>
                <a:cubicBezTo>
                  <a:pt x="418080" y="0"/>
                  <a:pt x="525426" y="44342"/>
                  <a:pt x="606061" y="124937"/>
                </a:cubicBezTo>
                <a:cubicBezTo>
                  <a:pt x="606361" y="125237"/>
                  <a:pt x="606661" y="125536"/>
                  <a:pt x="606862" y="125836"/>
                </a:cubicBezTo>
                <a:cubicBezTo>
                  <a:pt x="607662" y="126934"/>
                  <a:pt x="608062" y="128233"/>
                  <a:pt x="608062" y="129631"/>
                </a:cubicBezTo>
                <a:cubicBezTo>
                  <a:pt x="608062" y="131429"/>
                  <a:pt x="607362" y="133026"/>
                  <a:pt x="606061" y="134325"/>
                </a:cubicBezTo>
                <a:lnTo>
                  <a:pt x="561942" y="178367"/>
                </a:lnTo>
                <a:cubicBezTo>
                  <a:pt x="560642" y="179666"/>
                  <a:pt x="558941" y="180365"/>
                  <a:pt x="557240" y="180365"/>
                </a:cubicBezTo>
                <a:cubicBezTo>
                  <a:pt x="555439" y="180365"/>
                  <a:pt x="553739" y="179666"/>
                  <a:pt x="552538" y="178367"/>
                </a:cubicBezTo>
                <a:cubicBezTo>
                  <a:pt x="486009" y="112054"/>
                  <a:pt x="397771" y="75501"/>
                  <a:pt x="304031" y="75501"/>
                </a:cubicBezTo>
                <a:cubicBezTo>
                  <a:pt x="210291" y="75501"/>
                  <a:pt x="122053" y="112054"/>
                  <a:pt x="55524" y="178367"/>
                </a:cubicBezTo>
                <a:cubicBezTo>
                  <a:pt x="54323" y="179666"/>
                  <a:pt x="52623" y="180365"/>
                  <a:pt x="50822" y="180365"/>
                </a:cubicBezTo>
                <a:cubicBezTo>
                  <a:pt x="49021" y="180365"/>
                  <a:pt x="47420" y="179666"/>
                  <a:pt x="46120" y="178367"/>
                </a:cubicBezTo>
                <a:lnTo>
                  <a:pt x="2001" y="134325"/>
                </a:lnTo>
                <a:cubicBezTo>
                  <a:pt x="700" y="133026"/>
                  <a:pt x="0" y="131429"/>
                  <a:pt x="0" y="129631"/>
                </a:cubicBezTo>
                <a:cubicBezTo>
                  <a:pt x="0" y="127833"/>
                  <a:pt x="700" y="126135"/>
                  <a:pt x="2001" y="124837"/>
                </a:cubicBezTo>
                <a:cubicBezTo>
                  <a:pt x="82636" y="44342"/>
                  <a:pt x="189882" y="0"/>
                  <a:pt x="304031"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Light" panose="020B0502040204020203" pitchFamily="34" charset="-122"/>
              <a:ea typeface="微软雅黑 Light" panose="020B0502040204020203" pitchFamily="34" charset="-122"/>
            </a:endParaRPr>
          </a:p>
        </p:txBody>
      </p:sp>
      <p:sp>
        <p:nvSpPr>
          <p:cNvPr id="10" name="share_302377"/>
          <p:cNvSpPr>
            <a:spLocks noChangeAspect="1"/>
          </p:cNvSpPr>
          <p:nvPr/>
        </p:nvSpPr>
        <p:spPr bwMode="auto">
          <a:xfrm>
            <a:off x="5848671" y="2769208"/>
            <a:ext cx="551376" cy="523098"/>
          </a:xfrm>
          <a:custGeom>
            <a:avLst/>
            <a:gdLst>
              <a:gd name="connsiteX0" fmla="*/ 408423 w 606792"/>
              <a:gd name="connsiteY0" fmla="*/ 222069 h 575673"/>
              <a:gd name="connsiteX1" fmla="*/ 455147 w 606792"/>
              <a:gd name="connsiteY1" fmla="*/ 269992 h 575673"/>
              <a:gd name="connsiteX2" fmla="*/ 264516 w 606792"/>
              <a:gd name="connsiteY2" fmla="*/ 454441 h 575673"/>
              <a:gd name="connsiteX3" fmla="*/ 146212 w 606792"/>
              <a:gd name="connsiteY3" fmla="*/ 336338 h 575673"/>
              <a:gd name="connsiteX4" fmla="*/ 186216 w 606792"/>
              <a:gd name="connsiteY4" fmla="*/ 295977 h 575673"/>
              <a:gd name="connsiteX5" fmla="*/ 261849 w 606792"/>
              <a:gd name="connsiteY5" fmla="*/ 371481 h 575673"/>
              <a:gd name="connsiteX6" fmla="*/ 60690 w 606792"/>
              <a:gd name="connsiteY6" fmla="*/ 121206 h 575673"/>
              <a:gd name="connsiteX7" fmla="*/ 60690 w 606792"/>
              <a:gd name="connsiteY7" fmla="*/ 515070 h 575673"/>
              <a:gd name="connsiteX8" fmla="*/ 546102 w 606792"/>
              <a:gd name="connsiteY8" fmla="*/ 515070 h 575673"/>
              <a:gd name="connsiteX9" fmla="*/ 546102 w 606792"/>
              <a:gd name="connsiteY9" fmla="*/ 121206 h 575673"/>
              <a:gd name="connsiteX10" fmla="*/ 515811 w 606792"/>
              <a:gd name="connsiteY10" fmla="*/ 121206 h 575673"/>
              <a:gd name="connsiteX11" fmla="*/ 515811 w 606792"/>
              <a:gd name="connsiteY11" fmla="*/ 151454 h 575673"/>
              <a:gd name="connsiteX12" fmla="*/ 455121 w 606792"/>
              <a:gd name="connsiteY12" fmla="*/ 151454 h 575673"/>
              <a:gd name="connsiteX13" fmla="*/ 455121 w 606792"/>
              <a:gd name="connsiteY13" fmla="*/ 121206 h 575673"/>
              <a:gd name="connsiteX14" fmla="*/ 394431 w 606792"/>
              <a:gd name="connsiteY14" fmla="*/ 121206 h 575673"/>
              <a:gd name="connsiteX15" fmla="*/ 394431 w 606792"/>
              <a:gd name="connsiteY15" fmla="*/ 151454 h 575673"/>
              <a:gd name="connsiteX16" fmla="*/ 333741 w 606792"/>
              <a:gd name="connsiteY16" fmla="*/ 151454 h 575673"/>
              <a:gd name="connsiteX17" fmla="*/ 333741 w 606792"/>
              <a:gd name="connsiteY17" fmla="*/ 121206 h 575673"/>
              <a:gd name="connsiteX18" fmla="*/ 273051 w 606792"/>
              <a:gd name="connsiteY18" fmla="*/ 121206 h 575673"/>
              <a:gd name="connsiteX19" fmla="*/ 273051 w 606792"/>
              <a:gd name="connsiteY19" fmla="*/ 151454 h 575673"/>
              <a:gd name="connsiteX20" fmla="*/ 212361 w 606792"/>
              <a:gd name="connsiteY20" fmla="*/ 151454 h 575673"/>
              <a:gd name="connsiteX21" fmla="*/ 212361 w 606792"/>
              <a:gd name="connsiteY21" fmla="*/ 121206 h 575673"/>
              <a:gd name="connsiteX22" fmla="*/ 151671 w 606792"/>
              <a:gd name="connsiteY22" fmla="*/ 121206 h 575673"/>
              <a:gd name="connsiteX23" fmla="*/ 151671 w 606792"/>
              <a:gd name="connsiteY23" fmla="*/ 151454 h 575673"/>
              <a:gd name="connsiteX24" fmla="*/ 90981 w 606792"/>
              <a:gd name="connsiteY24" fmla="*/ 151454 h 575673"/>
              <a:gd name="connsiteX25" fmla="*/ 90981 w 606792"/>
              <a:gd name="connsiteY25" fmla="*/ 121206 h 575673"/>
              <a:gd name="connsiteX26" fmla="*/ 90981 w 606792"/>
              <a:gd name="connsiteY26" fmla="*/ 0 h 575673"/>
              <a:gd name="connsiteX27" fmla="*/ 151671 w 606792"/>
              <a:gd name="connsiteY27" fmla="*/ 0 h 575673"/>
              <a:gd name="connsiteX28" fmla="*/ 151671 w 606792"/>
              <a:gd name="connsiteY28" fmla="*/ 60603 h 575673"/>
              <a:gd name="connsiteX29" fmla="*/ 212361 w 606792"/>
              <a:gd name="connsiteY29" fmla="*/ 60603 h 575673"/>
              <a:gd name="connsiteX30" fmla="*/ 212361 w 606792"/>
              <a:gd name="connsiteY30" fmla="*/ 0 h 575673"/>
              <a:gd name="connsiteX31" fmla="*/ 273051 w 606792"/>
              <a:gd name="connsiteY31" fmla="*/ 0 h 575673"/>
              <a:gd name="connsiteX32" fmla="*/ 273051 w 606792"/>
              <a:gd name="connsiteY32" fmla="*/ 60603 h 575673"/>
              <a:gd name="connsiteX33" fmla="*/ 333741 w 606792"/>
              <a:gd name="connsiteY33" fmla="*/ 60603 h 575673"/>
              <a:gd name="connsiteX34" fmla="*/ 333741 w 606792"/>
              <a:gd name="connsiteY34" fmla="*/ 0 h 575673"/>
              <a:gd name="connsiteX35" fmla="*/ 394431 w 606792"/>
              <a:gd name="connsiteY35" fmla="*/ 0 h 575673"/>
              <a:gd name="connsiteX36" fmla="*/ 394431 w 606792"/>
              <a:gd name="connsiteY36" fmla="*/ 60603 h 575673"/>
              <a:gd name="connsiteX37" fmla="*/ 455121 w 606792"/>
              <a:gd name="connsiteY37" fmla="*/ 60603 h 575673"/>
              <a:gd name="connsiteX38" fmla="*/ 455121 w 606792"/>
              <a:gd name="connsiteY38" fmla="*/ 0 h 575673"/>
              <a:gd name="connsiteX39" fmla="*/ 515811 w 606792"/>
              <a:gd name="connsiteY39" fmla="*/ 0 h 575673"/>
              <a:gd name="connsiteX40" fmla="*/ 515811 w 606792"/>
              <a:gd name="connsiteY40" fmla="*/ 60603 h 575673"/>
              <a:gd name="connsiteX41" fmla="*/ 606792 w 606792"/>
              <a:gd name="connsiteY41" fmla="*/ 60603 h 575673"/>
              <a:gd name="connsiteX42" fmla="*/ 606792 w 606792"/>
              <a:gd name="connsiteY42" fmla="*/ 575673 h 575673"/>
              <a:gd name="connsiteX43" fmla="*/ 0 w 606792"/>
              <a:gd name="connsiteY43" fmla="*/ 575673 h 575673"/>
              <a:gd name="connsiteX44" fmla="*/ 0 w 606792"/>
              <a:gd name="connsiteY44" fmla="*/ 60603 h 575673"/>
              <a:gd name="connsiteX45" fmla="*/ 90981 w 606792"/>
              <a:gd name="connsiteY45" fmla="*/ 60603 h 57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6792" h="575673">
                <a:moveTo>
                  <a:pt x="408423" y="222069"/>
                </a:moveTo>
                <a:lnTo>
                  <a:pt x="455147" y="269992"/>
                </a:lnTo>
                <a:lnTo>
                  <a:pt x="264516" y="454441"/>
                </a:lnTo>
                <a:lnTo>
                  <a:pt x="146212" y="336338"/>
                </a:lnTo>
                <a:lnTo>
                  <a:pt x="186216" y="295977"/>
                </a:lnTo>
                <a:lnTo>
                  <a:pt x="261849" y="371481"/>
                </a:lnTo>
                <a:close/>
                <a:moveTo>
                  <a:pt x="60690" y="121206"/>
                </a:moveTo>
                <a:lnTo>
                  <a:pt x="60690" y="515070"/>
                </a:lnTo>
                <a:lnTo>
                  <a:pt x="546102" y="515070"/>
                </a:lnTo>
                <a:lnTo>
                  <a:pt x="546102" y="121206"/>
                </a:lnTo>
                <a:lnTo>
                  <a:pt x="515811" y="121206"/>
                </a:lnTo>
                <a:lnTo>
                  <a:pt x="515811" y="151454"/>
                </a:lnTo>
                <a:lnTo>
                  <a:pt x="455121" y="151454"/>
                </a:lnTo>
                <a:lnTo>
                  <a:pt x="455121" y="121206"/>
                </a:lnTo>
                <a:lnTo>
                  <a:pt x="394431" y="121206"/>
                </a:lnTo>
                <a:lnTo>
                  <a:pt x="394431" y="151454"/>
                </a:lnTo>
                <a:lnTo>
                  <a:pt x="333741" y="151454"/>
                </a:lnTo>
                <a:lnTo>
                  <a:pt x="333741" y="121206"/>
                </a:lnTo>
                <a:lnTo>
                  <a:pt x="273051" y="121206"/>
                </a:lnTo>
                <a:lnTo>
                  <a:pt x="273051" y="151454"/>
                </a:lnTo>
                <a:lnTo>
                  <a:pt x="212361" y="151454"/>
                </a:lnTo>
                <a:lnTo>
                  <a:pt x="212361" y="121206"/>
                </a:lnTo>
                <a:lnTo>
                  <a:pt x="151671" y="121206"/>
                </a:lnTo>
                <a:lnTo>
                  <a:pt x="151671" y="151454"/>
                </a:lnTo>
                <a:lnTo>
                  <a:pt x="90981" y="151454"/>
                </a:lnTo>
                <a:lnTo>
                  <a:pt x="90981" y="121206"/>
                </a:lnTo>
                <a:close/>
                <a:moveTo>
                  <a:pt x="90981" y="0"/>
                </a:moveTo>
                <a:lnTo>
                  <a:pt x="151671" y="0"/>
                </a:lnTo>
                <a:lnTo>
                  <a:pt x="151671" y="60603"/>
                </a:lnTo>
                <a:lnTo>
                  <a:pt x="212361" y="60603"/>
                </a:lnTo>
                <a:lnTo>
                  <a:pt x="212361" y="0"/>
                </a:lnTo>
                <a:lnTo>
                  <a:pt x="273051" y="0"/>
                </a:lnTo>
                <a:lnTo>
                  <a:pt x="273051" y="60603"/>
                </a:lnTo>
                <a:lnTo>
                  <a:pt x="333741" y="60603"/>
                </a:lnTo>
                <a:lnTo>
                  <a:pt x="333741" y="0"/>
                </a:lnTo>
                <a:lnTo>
                  <a:pt x="394431" y="0"/>
                </a:lnTo>
                <a:lnTo>
                  <a:pt x="394431" y="60603"/>
                </a:lnTo>
                <a:lnTo>
                  <a:pt x="455121" y="60603"/>
                </a:lnTo>
                <a:lnTo>
                  <a:pt x="455121" y="0"/>
                </a:lnTo>
                <a:lnTo>
                  <a:pt x="515811" y="0"/>
                </a:lnTo>
                <a:lnTo>
                  <a:pt x="515811" y="60603"/>
                </a:lnTo>
                <a:lnTo>
                  <a:pt x="606792" y="60603"/>
                </a:lnTo>
                <a:lnTo>
                  <a:pt x="606792" y="575673"/>
                </a:lnTo>
                <a:lnTo>
                  <a:pt x="0" y="575673"/>
                </a:lnTo>
                <a:lnTo>
                  <a:pt x="0" y="60603"/>
                </a:lnTo>
                <a:lnTo>
                  <a:pt x="90981" y="60603"/>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Light" panose="020B0502040204020203" pitchFamily="34" charset="-122"/>
              <a:ea typeface="微软雅黑 Light" panose="020B0502040204020203" pitchFamily="34" charset="-122"/>
            </a:endParaRPr>
          </a:p>
        </p:txBody>
      </p:sp>
      <p:sp>
        <p:nvSpPr>
          <p:cNvPr id="12" name="share_302377"/>
          <p:cNvSpPr>
            <a:spLocks noChangeAspect="1"/>
          </p:cNvSpPr>
          <p:nvPr/>
        </p:nvSpPr>
        <p:spPr bwMode="auto">
          <a:xfrm>
            <a:off x="10196380" y="2706494"/>
            <a:ext cx="501851" cy="551376"/>
          </a:xfrm>
          <a:custGeom>
            <a:avLst/>
            <a:gdLst>
              <a:gd name="T0" fmla="*/ 461 w 536"/>
              <a:gd name="T1" fmla="*/ 441 h 590"/>
              <a:gd name="T2" fmla="*/ 404 w 536"/>
              <a:gd name="T3" fmla="*/ 467 h 590"/>
              <a:gd name="T4" fmla="*/ 175 w 536"/>
              <a:gd name="T5" fmla="*/ 427 h 590"/>
              <a:gd name="T6" fmla="*/ 339 w 536"/>
              <a:gd name="T7" fmla="*/ 337 h 590"/>
              <a:gd name="T8" fmla="*/ 381 w 536"/>
              <a:gd name="T9" fmla="*/ 350 h 590"/>
              <a:gd name="T10" fmla="*/ 456 w 536"/>
              <a:gd name="T11" fmla="*/ 275 h 590"/>
              <a:gd name="T12" fmla="*/ 381 w 536"/>
              <a:gd name="T13" fmla="*/ 201 h 590"/>
              <a:gd name="T14" fmla="*/ 362 w 536"/>
              <a:gd name="T15" fmla="*/ 203 h 590"/>
              <a:gd name="T16" fmla="*/ 260 w 536"/>
              <a:gd name="T17" fmla="*/ 105 h 590"/>
              <a:gd name="T18" fmla="*/ 267 w 536"/>
              <a:gd name="T19" fmla="*/ 75 h 590"/>
              <a:gd name="T20" fmla="*/ 192 w 536"/>
              <a:gd name="T21" fmla="*/ 0 h 590"/>
              <a:gd name="T22" fmla="*/ 117 w 536"/>
              <a:gd name="T23" fmla="*/ 75 h 590"/>
              <a:gd name="T24" fmla="*/ 192 w 536"/>
              <a:gd name="T25" fmla="*/ 150 h 590"/>
              <a:gd name="T26" fmla="*/ 209 w 536"/>
              <a:gd name="T27" fmla="*/ 148 h 590"/>
              <a:gd name="T28" fmla="*/ 312 w 536"/>
              <a:gd name="T29" fmla="*/ 248 h 590"/>
              <a:gd name="T30" fmla="*/ 307 w 536"/>
              <a:gd name="T31" fmla="*/ 275 h 590"/>
              <a:gd name="T32" fmla="*/ 307 w 536"/>
              <a:gd name="T33" fmla="*/ 279 h 590"/>
              <a:gd name="T34" fmla="*/ 114 w 536"/>
              <a:gd name="T35" fmla="*/ 385 h 590"/>
              <a:gd name="T36" fmla="*/ 75 w 536"/>
              <a:gd name="T37" fmla="*/ 374 h 590"/>
              <a:gd name="T38" fmla="*/ 0 w 536"/>
              <a:gd name="T39" fmla="*/ 449 h 590"/>
              <a:gd name="T40" fmla="*/ 75 w 536"/>
              <a:gd name="T41" fmla="*/ 524 h 590"/>
              <a:gd name="T42" fmla="*/ 138 w 536"/>
              <a:gd name="T43" fmla="*/ 489 h 590"/>
              <a:gd name="T44" fmla="*/ 389 w 536"/>
              <a:gd name="T45" fmla="*/ 532 h 590"/>
              <a:gd name="T46" fmla="*/ 462 w 536"/>
              <a:gd name="T47" fmla="*/ 590 h 590"/>
              <a:gd name="T48" fmla="*/ 536 w 536"/>
              <a:gd name="T49" fmla="*/ 515 h 590"/>
              <a:gd name="T50" fmla="*/ 461 w 536"/>
              <a:gd name="T51" fmla="*/ 441 h 590"/>
              <a:gd name="T52" fmla="*/ 416 w 536"/>
              <a:gd name="T53" fmla="*/ 275 h 590"/>
              <a:gd name="T54" fmla="*/ 381 w 536"/>
              <a:gd name="T55" fmla="*/ 310 h 590"/>
              <a:gd name="T56" fmla="*/ 347 w 536"/>
              <a:gd name="T57" fmla="*/ 275 h 590"/>
              <a:gd name="T58" fmla="*/ 381 w 536"/>
              <a:gd name="T59" fmla="*/ 241 h 590"/>
              <a:gd name="T60" fmla="*/ 416 w 536"/>
              <a:gd name="T61" fmla="*/ 275 h 590"/>
              <a:gd name="T62" fmla="*/ 157 w 536"/>
              <a:gd name="T63" fmla="*/ 75 h 590"/>
              <a:gd name="T64" fmla="*/ 192 w 536"/>
              <a:gd name="T65" fmla="*/ 40 h 590"/>
              <a:gd name="T66" fmla="*/ 227 w 536"/>
              <a:gd name="T67" fmla="*/ 75 h 590"/>
              <a:gd name="T68" fmla="*/ 192 w 536"/>
              <a:gd name="T69" fmla="*/ 110 h 590"/>
              <a:gd name="T70" fmla="*/ 157 w 536"/>
              <a:gd name="T71" fmla="*/ 75 h 590"/>
              <a:gd name="T72" fmla="*/ 75 w 536"/>
              <a:gd name="T73" fmla="*/ 484 h 590"/>
              <a:gd name="T74" fmla="*/ 40 w 536"/>
              <a:gd name="T75" fmla="*/ 449 h 590"/>
              <a:gd name="T76" fmla="*/ 75 w 536"/>
              <a:gd name="T77" fmla="*/ 414 h 590"/>
              <a:gd name="T78" fmla="*/ 110 w 536"/>
              <a:gd name="T79" fmla="*/ 449 h 590"/>
              <a:gd name="T80" fmla="*/ 75 w 536"/>
              <a:gd name="T81" fmla="*/ 484 h 590"/>
              <a:gd name="T82" fmla="*/ 461 w 536"/>
              <a:gd name="T83" fmla="*/ 550 h 590"/>
              <a:gd name="T84" fmla="*/ 427 w 536"/>
              <a:gd name="T85" fmla="*/ 515 h 590"/>
              <a:gd name="T86" fmla="*/ 461 w 536"/>
              <a:gd name="T87" fmla="*/ 481 h 590"/>
              <a:gd name="T88" fmla="*/ 496 w 536"/>
              <a:gd name="T89" fmla="*/ 515 h 590"/>
              <a:gd name="T90" fmla="*/ 461 w 536"/>
              <a:gd name="T91" fmla="*/ 55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36" h="590">
                <a:moveTo>
                  <a:pt x="461" y="441"/>
                </a:moveTo>
                <a:cubicBezTo>
                  <a:pt x="439" y="441"/>
                  <a:pt x="418" y="451"/>
                  <a:pt x="404" y="467"/>
                </a:cubicBezTo>
                <a:lnTo>
                  <a:pt x="175" y="427"/>
                </a:lnTo>
                <a:lnTo>
                  <a:pt x="339" y="337"/>
                </a:lnTo>
                <a:cubicBezTo>
                  <a:pt x="351" y="346"/>
                  <a:pt x="366" y="350"/>
                  <a:pt x="381" y="350"/>
                </a:cubicBezTo>
                <a:cubicBezTo>
                  <a:pt x="423" y="350"/>
                  <a:pt x="456" y="317"/>
                  <a:pt x="456" y="275"/>
                </a:cubicBezTo>
                <a:cubicBezTo>
                  <a:pt x="456" y="234"/>
                  <a:pt x="423" y="201"/>
                  <a:pt x="381" y="201"/>
                </a:cubicBezTo>
                <a:cubicBezTo>
                  <a:pt x="375" y="201"/>
                  <a:pt x="368" y="202"/>
                  <a:pt x="362" y="203"/>
                </a:cubicBezTo>
                <a:lnTo>
                  <a:pt x="260" y="105"/>
                </a:lnTo>
                <a:cubicBezTo>
                  <a:pt x="264" y="96"/>
                  <a:pt x="267" y="86"/>
                  <a:pt x="267" y="75"/>
                </a:cubicBezTo>
                <a:cubicBezTo>
                  <a:pt x="267" y="34"/>
                  <a:pt x="233" y="0"/>
                  <a:pt x="192" y="0"/>
                </a:cubicBezTo>
                <a:cubicBezTo>
                  <a:pt x="150" y="0"/>
                  <a:pt x="117" y="34"/>
                  <a:pt x="117" y="75"/>
                </a:cubicBezTo>
                <a:cubicBezTo>
                  <a:pt x="117" y="116"/>
                  <a:pt x="150" y="150"/>
                  <a:pt x="192" y="150"/>
                </a:cubicBezTo>
                <a:cubicBezTo>
                  <a:pt x="198" y="150"/>
                  <a:pt x="203" y="149"/>
                  <a:pt x="209" y="148"/>
                </a:cubicBezTo>
                <a:lnTo>
                  <a:pt x="312" y="248"/>
                </a:lnTo>
                <a:cubicBezTo>
                  <a:pt x="308" y="256"/>
                  <a:pt x="307" y="266"/>
                  <a:pt x="307" y="275"/>
                </a:cubicBezTo>
                <a:cubicBezTo>
                  <a:pt x="307" y="277"/>
                  <a:pt x="307" y="278"/>
                  <a:pt x="307" y="279"/>
                </a:cubicBezTo>
                <a:lnTo>
                  <a:pt x="114" y="385"/>
                </a:lnTo>
                <a:cubicBezTo>
                  <a:pt x="102" y="378"/>
                  <a:pt x="89" y="374"/>
                  <a:pt x="75" y="374"/>
                </a:cubicBezTo>
                <a:cubicBezTo>
                  <a:pt x="34" y="374"/>
                  <a:pt x="0" y="407"/>
                  <a:pt x="0" y="449"/>
                </a:cubicBezTo>
                <a:cubicBezTo>
                  <a:pt x="0" y="490"/>
                  <a:pt x="34" y="524"/>
                  <a:pt x="75" y="524"/>
                </a:cubicBezTo>
                <a:cubicBezTo>
                  <a:pt x="101" y="524"/>
                  <a:pt x="125" y="510"/>
                  <a:pt x="138" y="489"/>
                </a:cubicBezTo>
                <a:lnTo>
                  <a:pt x="389" y="532"/>
                </a:lnTo>
                <a:cubicBezTo>
                  <a:pt x="396" y="565"/>
                  <a:pt x="426" y="590"/>
                  <a:pt x="462" y="590"/>
                </a:cubicBezTo>
                <a:cubicBezTo>
                  <a:pt x="503" y="590"/>
                  <a:pt x="536" y="557"/>
                  <a:pt x="536" y="515"/>
                </a:cubicBezTo>
                <a:cubicBezTo>
                  <a:pt x="536" y="474"/>
                  <a:pt x="503" y="441"/>
                  <a:pt x="461" y="441"/>
                </a:cubicBezTo>
                <a:close/>
                <a:moveTo>
                  <a:pt x="416" y="275"/>
                </a:moveTo>
                <a:cubicBezTo>
                  <a:pt x="416" y="295"/>
                  <a:pt x="401" y="310"/>
                  <a:pt x="381" y="310"/>
                </a:cubicBezTo>
                <a:cubicBezTo>
                  <a:pt x="362" y="310"/>
                  <a:pt x="347" y="295"/>
                  <a:pt x="347" y="275"/>
                </a:cubicBezTo>
                <a:cubicBezTo>
                  <a:pt x="347" y="256"/>
                  <a:pt x="362" y="241"/>
                  <a:pt x="381" y="241"/>
                </a:cubicBezTo>
                <a:cubicBezTo>
                  <a:pt x="401" y="241"/>
                  <a:pt x="416" y="256"/>
                  <a:pt x="416" y="275"/>
                </a:cubicBezTo>
                <a:close/>
                <a:moveTo>
                  <a:pt x="157" y="75"/>
                </a:moveTo>
                <a:cubicBezTo>
                  <a:pt x="157" y="56"/>
                  <a:pt x="172" y="40"/>
                  <a:pt x="192" y="40"/>
                </a:cubicBezTo>
                <a:cubicBezTo>
                  <a:pt x="211" y="40"/>
                  <a:pt x="227" y="56"/>
                  <a:pt x="227" y="75"/>
                </a:cubicBezTo>
                <a:cubicBezTo>
                  <a:pt x="227" y="94"/>
                  <a:pt x="211" y="110"/>
                  <a:pt x="192" y="110"/>
                </a:cubicBezTo>
                <a:cubicBezTo>
                  <a:pt x="172" y="110"/>
                  <a:pt x="157" y="94"/>
                  <a:pt x="157" y="75"/>
                </a:cubicBezTo>
                <a:close/>
                <a:moveTo>
                  <a:pt x="75" y="484"/>
                </a:moveTo>
                <a:cubicBezTo>
                  <a:pt x="56" y="484"/>
                  <a:pt x="40" y="468"/>
                  <a:pt x="40" y="449"/>
                </a:cubicBezTo>
                <a:cubicBezTo>
                  <a:pt x="40" y="430"/>
                  <a:pt x="56" y="414"/>
                  <a:pt x="75" y="414"/>
                </a:cubicBezTo>
                <a:cubicBezTo>
                  <a:pt x="94" y="414"/>
                  <a:pt x="110" y="430"/>
                  <a:pt x="110" y="449"/>
                </a:cubicBezTo>
                <a:cubicBezTo>
                  <a:pt x="110" y="468"/>
                  <a:pt x="94" y="484"/>
                  <a:pt x="75" y="484"/>
                </a:cubicBezTo>
                <a:close/>
                <a:moveTo>
                  <a:pt x="461" y="550"/>
                </a:moveTo>
                <a:cubicBezTo>
                  <a:pt x="442" y="550"/>
                  <a:pt x="427" y="535"/>
                  <a:pt x="427" y="515"/>
                </a:cubicBezTo>
                <a:cubicBezTo>
                  <a:pt x="427" y="496"/>
                  <a:pt x="442" y="481"/>
                  <a:pt x="461" y="481"/>
                </a:cubicBezTo>
                <a:cubicBezTo>
                  <a:pt x="481" y="481"/>
                  <a:pt x="496" y="496"/>
                  <a:pt x="496" y="515"/>
                </a:cubicBezTo>
                <a:cubicBezTo>
                  <a:pt x="496" y="535"/>
                  <a:pt x="481" y="550"/>
                  <a:pt x="461" y="55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Light" panose="020B0502040204020203" pitchFamily="34" charset="-122"/>
              <a:ea typeface="微软雅黑 Light" panose="020B0502040204020203" pitchFamily="34" charset="-122"/>
            </a:endParaRPr>
          </a:p>
        </p:txBody>
      </p:sp>
      <p:sp>
        <p:nvSpPr>
          <p:cNvPr id="14" name="share_302377"/>
          <p:cNvSpPr>
            <a:spLocks noChangeAspect="1"/>
          </p:cNvSpPr>
          <p:nvPr/>
        </p:nvSpPr>
        <p:spPr bwMode="auto">
          <a:xfrm>
            <a:off x="3646977" y="3444469"/>
            <a:ext cx="551376" cy="540308"/>
          </a:xfrm>
          <a:custGeom>
            <a:avLst/>
            <a:gdLst>
              <a:gd name="connsiteX0" fmla="*/ 436090 w 559242"/>
              <a:gd name="connsiteY0" fmla="*/ 280414 h 548017"/>
              <a:gd name="connsiteX1" fmla="*/ 447396 w 559242"/>
              <a:gd name="connsiteY1" fmla="*/ 283638 h 548017"/>
              <a:gd name="connsiteX2" fmla="*/ 555609 w 559242"/>
              <a:gd name="connsiteY2" fmla="*/ 378750 h 548017"/>
              <a:gd name="connsiteX3" fmla="*/ 555609 w 559242"/>
              <a:gd name="connsiteY3" fmla="*/ 393259 h 548017"/>
              <a:gd name="connsiteX4" fmla="*/ 447396 w 559242"/>
              <a:gd name="connsiteY4" fmla="*/ 489983 h 548017"/>
              <a:gd name="connsiteX5" fmla="*/ 440935 w 559242"/>
              <a:gd name="connsiteY5" fmla="*/ 493207 h 548017"/>
              <a:gd name="connsiteX6" fmla="*/ 436090 w 559242"/>
              <a:gd name="connsiteY6" fmla="*/ 493207 h 548017"/>
              <a:gd name="connsiteX7" fmla="*/ 431245 w 559242"/>
              <a:gd name="connsiteY7" fmla="*/ 483534 h 548017"/>
              <a:gd name="connsiteX8" fmla="*/ 431245 w 559242"/>
              <a:gd name="connsiteY8" fmla="*/ 430336 h 548017"/>
              <a:gd name="connsiteX9" fmla="*/ 269733 w 559242"/>
              <a:gd name="connsiteY9" fmla="*/ 548017 h 548017"/>
              <a:gd name="connsiteX10" fmla="*/ 431245 w 559242"/>
              <a:gd name="connsiteY10" fmla="*/ 343285 h 548017"/>
              <a:gd name="connsiteX11" fmla="*/ 431245 w 559242"/>
              <a:gd name="connsiteY11" fmla="*/ 290086 h 548017"/>
              <a:gd name="connsiteX12" fmla="*/ 436090 w 559242"/>
              <a:gd name="connsiteY12" fmla="*/ 280414 h 548017"/>
              <a:gd name="connsiteX13" fmla="*/ 64615 w 559242"/>
              <a:gd name="connsiteY13" fmla="*/ 0 h 548017"/>
              <a:gd name="connsiteX14" fmla="*/ 452309 w 559242"/>
              <a:gd name="connsiteY14" fmla="*/ 0 h 548017"/>
              <a:gd name="connsiteX15" fmla="*/ 516924 w 559242"/>
              <a:gd name="connsiteY15" fmla="*/ 64473 h 548017"/>
              <a:gd name="connsiteX16" fmla="*/ 516924 w 559242"/>
              <a:gd name="connsiteY16" fmla="*/ 278847 h 548017"/>
              <a:gd name="connsiteX17" fmla="*/ 513693 w 559242"/>
              <a:gd name="connsiteY17" fmla="*/ 298189 h 548017"/>
              <a:gd name="connsiteX18" fmla="*/ 470078 w 559242"/>
              <a:gd name="connsiteY18" fmla="*/ 259505 h 548017"/>
              <a:gd name="connsiteX19" fmla="*/ 424847 w 559242"/>
              <a:gd name="connsiteY19" fmla="*/ 251446 h 548017"/>
              <a:gd name="connsiteX20" fmla="*/ 345693 w 559242"/>
              <a:gd name="connsiteY20" fmla="*/ 170854 h 548017"/>
              <a:gd name="connsiteX21" fmla="*/ 495924 w 559242"/>
              <a:gd name="connsiteY21" fmla="*/ 53190 h 548017"/>
              <a:gd name="connsiteX22" fmla="*/ 258462 w 559242"/>
              <a:gd name="connsiteY22" fmla="*/ 180525 h 548017"/>
              <a:gd name="connsiteX23" fmla="*/ 21000 w 559242"/>
              <a:gd name="connsiteY23" fmla="*/ 53190 h 548017"/>
              <a:gd name="connsiteX24" fmla="*/ 171231 w 559242"/>
              <a:gd name="connsiteY24" fmla="*/ 170854 h 548017"/>
              <a:gd name="connsiteX25" fmla="*/ 46846 w 559242"/>
              <a:gd name="connsiteY25" fmla="*/ 296577 h 548017"/>
              <a:gd name="connsiteX26" fmla="*/ 198693 w 559242"/>
              <a:gd name="connsiteY26" fmla="*/ 188584 h 548017"/>
              <a:gd name="connsiteX27" fmla="*/ 258462 w 559242"/>
              <a:gd name="connsiteY27" fmla="*/ 227268 h 548017"/>
              <a:gd name="connsiteX28" fmla="*/ 318231 w 559242"/>
              <a:gd name="connsiteY28" fmla="*/ 188584 h 548017"/>
              <a:gd name="connsiteX29" fmla="*/ 413539 w 559242"/>
              <a:gd name="connsiteY29" fmla="*/ 257893 h 548017"/>
              <a:gd name="connsiteX30" fmla="*/ 399001 w 559242"/>
              <a:gd name="connsiteY30" fmla="*/ 290130 h 548017"/>
              <a:gd name="connsiteX31" fmla="*/ 399001 w 559242"/>
              <a:gd name="connsiteY31" fmla="*/ 312695 h 548017"/>
              <a:gd name="connsiteX32" fmla="*/ 318231 w 559242"/>
              <a:gd name="connsiteY32" fmla="*/ 343320 h 548017"/>
              <a:gd name="connsiteX33" fmla="*/ 64615 w 559242"/>
              <a:gd name="connsiteY33" fmla="*/ 343320 h 548017"/>
              <a:gd name="connsiteX34" fmla="*/ 0 w 559242"/>
              <a:gd name="connsiteY34" fmla="*/ 278847 h 548017"/>
              <a:gd name="connsiteX35" fmla="*/ 0 w 559242"/>
              <a:gd name="connsiteY35" fmla="*/ 64473 h 548017"/>
              <a:gd name="connsiteX36" fmla="*/ 64615 w 559242"/>
              <a:gd name="connsiteY36" fmla="*/ 0 h 54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59242" h="548017">
                <a:moveTo>
                  <a:pt x="436090" y="280414"/>
                </a:moveTo>
                <a:cubicBezTo>
                  <a:pt x="440935" y="278802"/>
                  <a:pt x="444166" y="280414"/>
                  <a:pt x="447396" y="283638"/>
                </a:cubicBezTo>
                <a:lnTo>
                  <a:pt x="555609" y="378750"/>
                </a:lnTo>
                <a:cubicBezTo>
                  <a:pt x="560454" y="383586"/>
                  <a:pt x="560454" y="390035"/>
                  <a:pt x="555609" y="393259"/>
                </a:cubicBezTo>
                <a:lnTo>
                  <a:pt x="447396" y="489983"/>
                </a:lnTo>
                <a:cubicBezTo>
                  <a:pt x="445781" y="491595"/>
                  <a:pt x="442551" y="493207"/>
                  <a:pt x="440935" y="493207"/>
                </a:cubicBezTo>
                <a:cubicBezTo>
                  <a:pt x="439320" y="493207"/>
                  <a:pt x="437705" y="493207"/>
                  <a:pt x="436090" y="493207"/>
                </a:cubicBezTo>
                <a:cubicBezTo>
                  <a:pt x="432860" y="491595"/>
                  <a:pt x="431245" y="486759"/>
                  <a:pt x="431245" y="483534"/>
                </a:cubicBezTo>
                <a:lnTo>
                  <a:pt x="431245" y="430336"/>
                </a:lnTo>
                <a:cubicBezTo>
                  <a:pt x="340798" y="430336"/>
                  <a:pt x="298805" y="438397"/>
                  <a:pt x="269733" y="548017"/>
                </a:cubicBezTo>
                <a:cubicBezTo>
                  <a:pt x="269733" y="377138"/>
                  <a:pt x="361795" y="343285"/>
                  <a:pt x="431245" y="343285"/>
                </a:cubicBezTo>
                <a:lnTo>
                  <a:pt x="431245" y="290086"/>
                </a:lnTo>
                <a:cubicBezTo>
                  <a:pt x="431245" y="286862"/>
                  <a:pt x="432860" y="282026"/>
                  <a:pt x="436090" y="280414"/>
                </a:cubicBezTo>
                <a:close/>
                <a:moveTo>
                  <a:pt x="64615" y="0"/>
                </a:moveTo>
                <a:lnTo>
                  <a:pt x="452309" y="0"/>
                </a:lnTo>
                <a:cubicBezTo>
                  <a:pt x="487847" y="0"/>
                  <a:pt x="516924" y="29013"/>
                  <a:pt x="516924" y="64473"/>
                </a:cubicBezTo>
                <a:lnTo>
                  <a:pt x="516924" y="278847"/>
                </a:lnTo>
                <a:cubicBezTo>
                  <a:pt x="516924" y="286906"/>
                  <a:pt x="515309" y="291741"/>
                  <a:pt x="513693" y="298189"/>
                </a:cubicBezTo>
                <a:lnTo>
                  <a:pt x="470078" y="259505"/>
                </a:lnTo>
                <a:cubicBezTo>
                  <a:pt x="460386" y="249834"/>
                  <a:pt x="439385" y="244998"/>
                  <a:pt x="424847" y="251446"/>
                </a:cubicBezTo>
                <a:lnTo>
                  <a:pt x="345693" y="170854"/>
                </a:lnTo>
                <a:lnTo>
                  <a:pt x="495924" y="53190"/>
                </a:lnTo>
                <a:lnTo>
                  <a:pt x="258462" y="180525"/>
                </a:lnTo>
                <a:lnTo>
                  <a:pt x="21000" y="53190"/>
                </a:lnTo>
                <a:lnTo>
                  <a:pt x="171231" y="170854"/>
                </a:lnTo>
                <a:lnTo>
                  <a:pt x="46846" y="296577"/>
                </a:lnTo>
                <a:lnTo>
                  <a:pt x="198693" y="188584"/>
                </a:lnTo>
                <a:lnTo>
                  <a:pt x="258462" y="227268"/>
                </a:lnTo>
                <a:lnTo>
                  <a:pt x="318231" y="188584"/>
                </a:lnTo>
                <a:lnTo>
                  <a:pt x="413539" y="257893"/>
                </a:lnTo>
                <a:cubicBezTo>
                  <a:pt x="403847" y="265952"/>
                  <a:pt x="399001" y="277235"/>
                  <a:pt x="399001" y="290130"/>
                </a:cubicBezTo>
                <a:lnTo>
                  <a:pt x="399001" y="312695"/>
                </a:lnTo>
                <a:cubicBezTo>
                  <a:pt x="374770" y="315919"/>
                  <a:pt x="345693" y="325590"/>
                  <a:pt x="318231" y="343320"/>
                </a:cubicBezTo>
                <a:lnTo>
                  <a:pt x="64615" y="343320"/>
                </a:lnTo>
                <a:cubicBezTo>
                  <a:pt x="29077" y="343320"/>
                  <a:pt x="0" y="314307"/>
                  <a:pt x="0" y="278847"/>
                </a:cubicBezTo>
                <a:lnTo>
                  <a:pt x="0" y="64473"/>
                </a:lnTo>
                <a:cubicBezTo>
                  <a:pt x="0" y="29013"/>
                  <a:pt x="29077" y="0"/>
                  <a:pt x="64615"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Light" panose="020B0502040204020203" pitchFamily="34" charset="-122"/>
              <a:ea typeface="微软雅黑 Light" panose="020B0502040204020203" pitchFamily="34" charset="-122"/>
            </a:endParaRPr>
          </a:p>
        </p:txBody>
      </p:sp>
      <p:sp>
        <p:nvSpPr>
          <p:cNvPr id="15" name="文本框 22"/>
          <p:cNvSpPr txBox="1"/>
          <p:nvPr/>
        </p:nvSpPr>
        <p:spPr>
          <a:xfrm flipH="1">
            <a:off x="795188" y="4196514"/>
            <a:ext cx="1929777" cy="588944"/>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zh-CN" altLang="zh-CN" dirty="0"/>
              <a:t>这是最古老，也是影响最大的课程定义。</a:t>
            </a:r>
            <a:endParaRPr lang="zh-CN" altLang="en-US" dirty="0">
              <a:sym typeface="宋体" panose="02010600030101010101" pitchFamily="2" charset="-122"/>
            </a:endParaRPr>
          </a:p>
        </p:txBody>
      </p:sp>
      <p:sp>
        <p:nvSpPr>
          <p:cNvPr id="16" name="文本框 15"/>
          <p:cNvSpPr txBox="1"/>
          <p:nvPr/>
        </p:nvSpPr>
        <p:spPr>
          <a:xfrm flipH="1">
            <a:off x="676421" y="3769326"/>
            <a:ext cx="2167311" cy="40011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dirty="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rPr>
              <a:t>课程即教学科目</a:t>
            </a:r>
            <a:endParaRPr lang="en-US"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7" name="箭头: 手杖形 16"/>
          <p:cNvSpPr/>
          <p:nvPr/>
        </p:nvSpPr>
        <p:spPr>
          <a:xfrm>
            <a:off x="652844" y="1594817"/>
            <a:ext cx="2345502" cy="1912255"/>
          </a:xfrm>
          <a:prstGeom prst="uturnArrow">
            <a:avLst>
              <a:gd name="adj1" fmla="val 8683"/>
              <a:gd name="adj2" fmla="val 8128"/>
              <a:gd name="adj3" fmla="val 22590"/>
              <a:gd name="adj4" fmla="val 56299"/>
              <a:gd name="adj5" fmla="val 78889"/>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18" name="箭头: 手杖形 17"/>
          <p:cNvSpPr/>
          <p:nvPr/>
        </p:nvSpPr>
        <p:spPr>
          <a:xfrm flipV="1">
            <a:off x="2794369" y="3184777"/>
            <a:ext cx="2347200" cy="1912255"/>
          </a:xfrm>
          <a:prstGeom prst="uturnArrow">
            <a:avLst>
              <a:gd name="adj1" fmla="val 8683"/>
              <a:gd name="adj2" fmla="val 8128"/>
              <a:gd name="adj3" fmla="val 22590"/>
              <a:gd name="adj4" fmla="val 56299"/>
              <a:gd name="adj5" fmla="val 78889"/>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19" name="箭头: 手杖形 18"/>
          <p:cNvSpPr/>
          <p:nvPr/>
        </p:nvSpPr>
        <p:spPr>
          <a:xfrm>
            <a:off x="4953576" y="1594817"/>
            <a:ext cx="2347200" cy="1912255"/>
          </a:xfrm>
          <a:prstGeom prst="uturnArrow">
            <a:avLst>
              <a:gd name="adj1" fmla="val 8683"/>
              <a:gd name="adj2" fmla="val 8128"/>
              <a:gd name="adj3" fmla="val 22590"/>
              <a:gd name="adj4" fmla="val 56299"/>
              <a:gd name="adj5" fmla="val 78889"/>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20" name="箭头: 手杖形 19"/>
          <p:cNvSpPr/>
          <p:nvPr/>
        </p:nvSpPr>
        <p:spPr>
          <a:xfrm flipV="1">
            <a:off x="7136359" y="3184777"/>
            <a:ext cx="2347200" cy="1912255"/>
          </a:xfrm>
          <a:prstGeom prst="uturnArrow">
            <a:avLst>
              <a:gd name="adj1" fmla="val 8683"/>
              <a:gd name="adj2" fmla="val 8128"/>
              <a:gd name="adj3" fmla="val 22590"/>
              <a:gd name="adj4" fmla="val 56299"/>
              <a:gd name="adj5" fmla="val 78889"/>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21" name="箭头: 手杖形 20"/>
          <p:cNvSpPr/>
          <p:nvPr/>
        </p:nvSpPr>
        <p:spPr>
          <a:xfrm>
            <a:off x="9254307" y="1594817"/>
            <a:ext cx="2347200" cy="1912255"/>
          </a:xfrm>
          <a:prstGeom prst="uturnArrow">
            <a:avLst>
              <a:gd name="adj1" fmla="val 8683"/>
              <a:gd name="adj2" fmla="val 8128"/>
              <a:gd name="adj3" fmla="val 22590"/>
              <a:gd name="adj4" fmla="val 56299"/>
              <a:gd name="adj5" fmla="val 78889"/>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微软雅黑 Light" panose="020B0502040204020203" pitchFamily="34" charset="-122"/>
              <a:ea typeface="微软雅黑 Light" panose="020B0502040204020203" pitchFamily="34" charset="-122"/>
            </a:endParaRPr>
          </a:p>
        </p:txBody>
      </p:sp>
      <p:sp>
        <p:nvSpPr>
          <p:cNvPr id="22" name="文本框 22"/>
          <p:cNvSpPr txBox="1"/>
          <p:nvPr/>
        </p:nvSpPr>
        <p:spPr>
          <a:xfrm flipH="1">
            <a:off x="5164641" y="4196514"/>
            <a:ext cx="1929777" cy="1881605"/>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zh-CN" altLang="zh-CN" dirty="0"/>
              <a:t>一些学者认为，课程应该直接关注预期的学习结果或目标，即要把重点从手段转向目的，因而教育教学目标的选择和制定就成为核心任务。</a:t>
            </a:r>
            <a:endParaRPr lang="zh-CN" altLang="en-US" dirty="0">
              <a:sym typeface="宋体" panose="02010600030101010101" pitchFamily="2" charset="-122"/>
            </a:endParaRPr>
          </a:p>
        </p:txBody>
      </p:sp>
      <p:sp>
        <p:nvSpPr>
          <p:cNvPr id="23" name="文本框 22"/>
          <p:cNvSpPr txBox="1"/>
          <p:nvPr/>
        </p:nvSpPr>
        <p:spPr>
          <a:xfrm flipH="1">
            <a:off x="5128061" y="3516946"/>
            <a:ext cx="2079589" cy="707886"/>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rPr>
              <a:t>课程即预期的学习结果</a:t>
            </a:r>
            <a:endPar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24" name="文本框 22"/>
          <p:cNvSpPr txBox="1"/>
          <p:nvPr/>
        </p:nvSpPr>
        <p:spPr>
          <a:xfrm flipH="1">
            <a:off x="9487588" y="4196514"/>
            <a:ext cx="1929777" cy="588944"/>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zh-CN" altLang="zh-CN" dirty="0"/>
              <a:t>幼儿的生活世界也是幼儿的课程。</a:t>
            </a:r>
            <a:endParaRPr lang="zh-CN" altLang="en-US" dirty="0">
              <a:sym typeface="宋体" panose="02010600030101010101" pitchFamily="2" charset="-122"/>
            </a:endParaRPr>
          </a:p>
        </p:txBody>
      </p:sp>
      <p:sp>
        <p:nvSpPr>
          <p:cNvPr id="25" name="文本框 24"/>
          <p:cNvSpPr txBox="1"/>
          <p:nvPr/>
        </p:nvSpPr>
        <p:spPr>
          <a:xfrm flipH="1">
            <a:off x="9368821" y="3769326"/>
            <a:ext cx="2167311" cy="40011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rPr>
              <a:t>生活即课程</a:t>
            </a:r>
            <a:endPar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26" name="文本框 22"/>
          <p:cNvSpPr txBox="1"/>
          <p:nvPr/>
        </p:nvSpPr>
        <p:spPr>
          <a:xfrm flipH="1">
            <a:off x="2922296" y="1486836"/>
            <a:ext cx="2123577" cy="1623073"/>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zh-CN" altLang="zh-CN" dirty="0"/>
              <a:t>课程即“教育计划”或“学习计划”。这一计划包含了教育教学的目标、内容、活动和评价等，甚至把教学方法和教学设计等都组合到一起去了。</a:t>
            </a:r>
            <a:endParaRPr lang="zh-CN" altLang="en-US" dirty="0">
              <a:sym typeface="宋体" panose="02010600030101010101" pitchFamily="2" charset="-122"/>
            </a:endParaRPr>
          </a:p>
        </p:txBody>
      </p:sp>
      <p:sp>
        <p:nvSpPr>
          <p:cNvPr id="27" name="文本框 26"/>
          <p:cNvSpPr txBox="1"/>
          <p:nvPr/>
        </p:nvSpPr>
        <p:spPr>
          <a:xfrm flipH="1">
            <a:off x="2533648" y="1059649"/>
            <a:ext cx="306769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rPr>
              <a:t>课程即有计划的教学活动</a:t>
            </a:r>
            <a:endPar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29" name="share_302377"/>
          <p:cNvSpPr>
            <a:spLocks noChangeAspect="1"/>
          </p:cNvSpPr>
          <p:nvPr/>
        </p:nvSpPr>
        <p:spPr bwMode="auto">
          <a:xfrm>
            <a:off x="8097083" y="3438935"/>
            <a:ext cx="405120" cy="551376"/>
          </a:xfrm>
          <a:custGeom>
            <a:avLst/>
            <a:gdLst>
              <a:gd name="connsiteX0" fmla="*/ 235021 w 421897"/>
              <a:gd name="connsiteY0" fmla="*/ 240977 h 574209"/>
              <a:gd name="connsiteX1" fmla="*/ 269506 w 421897"/>
              <a:gd name="connsiteY1" fmla="*/ 299794 h 574209"/>
              <a:gd name="connsiteX2" fmla="*/ 255137 w 421897"/>
              <a:gd name="connsiteY2" fmla="*/ 308401 h 574209"/>
              <a:gd name="connsiteX3" fmla="*/ 246516 w 421897"/>
              <a:gd name="connsiteY3" fmla="*/ 294056 h 574209"/>
              <a:gd name="connsiteX4" fmla="*/ 229274 w 421897"/>
              <a:gd name="connsiteY4" fmla="*/ 263930 h 574209"/>
              <a:gd name="connsiteX5" fmla="*/ 220653 w 421897"/>
              <a:gd name="connsiteY5" fmla="*/ 249584 h 574209"/>
              <a:gd name="connsiteX6" fmla="*/ 235021 w 421897"/>
              <a:gd name="connsiteY6" fmla="*/ 240977 h 574209"/>
              <a:gd name="connsiteX7" fmla="*/ 247934 w 421897"/>
              <a:gd name="connsiteY7" fmla="*/ 193564 h 574209"/>
              <a:gd name="connsiteX8" fmla="*/ 316824 w 421897"/>
              <a:gd name="connsiteY8" fmla="*/ 312665 h 574209"/>
              <a:gd name="connsiteX9" fmla="*/ 301036 w 421897"/>
              <a:gd name="connsiteY9" fmla="*/ 321275 h 574209"/>
              <a:gd name="connsiteX10" fmla="*/ 293860 w 421897"/>
              <a:gd name="connsiteY10" fmla="*/ 306925 h 574209"/>
              <a:gd name="connsiteX11" fmla="*/ 242193 w 421897"/>
              <a:gd name="connsiteY11" fmla="*/ 216523 h 574209"/>
              <a:gd name="connsiteX12" fmla="*/ 233581 w 421897"/>
              <a:gd name="connsiteY12" fmla="*/ 202174 h 574209"/>
              <a:gd name="connsiteX13" fmla="*/ 247934 w 421897"/>
              <a:gd name="connsiteY13" fmla="*/ 193564 h 574209"/>
              <a:gd name="connsiteX14" fmla="*/ 260813 w 421897"/>
              <a:gd name="connsiteY14" fmla="*/ 146433 h 574209"/>
              <a:gd name="connsiteX15" fmla="*/ 364182 w 421897"/>
              <a:gd name="connsiteY15" fmla="*/ 325553 h 574209"/>
              <a:gd name="connsiteX16" fmla="*/ 348389 w 421897"/>
              <a:gd name="connsiteY16" fmla="*/ 334151 h 574209"/>
              <a:gd name="connsiteX17" fmla="*/ 339775 w 421897"/>
              <a:gd name="connsiteY17" fmla="*/ 318388 h 574209"/>
              <a:gd name="connsiteX18" fmla="*/ 253635 w 421897"/>
              <a:gd name="connsiteY18" fmla="*/ 170793 h 574209"/>
              <a:gd name="connsiteX19" fmla="*/ 245021 w 421897"/>
              <a:gd name="connsiteY19" fmla="*/ 155031 h 574209"/>
              <a:gd name="connsiteX20" fmla="*/ 260813 w 421897"/>
              <a:gd name="connsiteY20" fmla="*/ 146433 h 574209"/>
              <a:gd name="connsiteX21" fmla="*/ 272479 w 421897"/>
              <a:gd name="connsiteY21" fmla="*/ 100507 h 574209"/>
              <a:gd name="connsiteX22" fmla="*/ 410287 w 421897"/>
              <a:gd name="connsiteY22" fmla="*/ 336992 h 574209"/>
              <a:gd name="connsiteX23" fmla="*/ 395932 w 421897"/>
              <a:gd name="connsiteY23" fmla="*/ 345592 h 574209"/>
              <a:gd name="connsiteX24" fmla="*/ 387319 w 421897"/>
              <a:gd name="connsiteY24" fmla="*/ 331259 h 574209"/>
              <a:gd name="connsiteX25" fmla="*/ 266737 w 421897"/>
              <a:gd name="connsiteY25" fmla="*/ 123439 h 574209"/>
              <a:gd name="connsiteX26" fmla="*/ 258124 w 421897"/>
              <a:gd name="connsiteY26" fmla="*/ 107674 h 574209"/>
              <a:gd name="connsiteX27" fmla="*/ 272479 w 421897"/>
              <a:gd name="connsiteY27" fmla="*/ 100507 h 574209"/>
              <a:gd name="connsiteX28" fmla="*/ 115925 w 421897"/>
              <a:gd name="connsiteY28" fmla="*/ 219 h 574209"/>
              <a:gd name="connsiteX29" fmla="*/ 137458 w 421897"/>
              <a:gd name="connsiteY29" fmla="*/ 13118 h 574209"/>
              <a:gd name="connsiteX30" fmla="*/ 176218 w 421897"/>
              <a:gd name="connsiteY30" fmla="*/ 112010 h 574209"/>
              <a:gd name="connsiteX31" fmla="*/ 173347 w 421897"/>
              <a:gd name="connsiteY31" fmla="*/ 140675 h 574209"/>
              <a:gd name="connsiteX32" fmla="*/ 158992 w 421897"/>
              <a:gd name="connsiteY32" fmla="*/ 165039 h 574209"/>
              <a:gd name="connsiteX33" fmla="*/ 158992 w 421897"/>
              <a:gd name="connsiteY33" fmla="*/ 322693 h 574209"/>
              <a:gd name="connsiteX34" fmla="*/ 296805 w 421897"/>
              <a:gd name="connsiteY34" fmla="*/ 402953 h 574209"/>
              <a:gd name="connsiteX35" fmla="*/ 325516 w 421897"/>
              <a:gd name="connsiteY35" fmla="*/ 401520 h 574209"/>
              <a:gd name="connsiteX36" fmla="*/ 351356 w 421897"/>
              <a:gd name="connsiteY36" fmla="*/ 414419 h 574209"/>
              <a:gd name="connsiteX37" fmla="*/ 418827 w 421897"/>
              <a:gd name="connsiteY37" fmla="*/ 497546 h 574209"/>
              <a:gd name="connsiteX38" fmla="*/ 417392 w 421897"/>
              <a:gd name="connsiteY38" fmla="*/ 521911 h 574209"/>
              <a:gd name="connsiteX39" fmla="*/ 387245 w 421897"/>
              <a:gd name="connsiteY39" fmla="*/ 557741 h 574209"/>
              <a:gd name="connsiteX40" fmla="*/ 67116 w 421897"/>
              <a:gd name="connsiteY40" fmla="*/ 375722 h 574209"/>
              <a:gd name="connsiteX41" fmla="*/ 68552 w 421897"/>
              <a:gd name="connsiteY41" fmla="*/ 8819 h 57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21897" h="574209">
                <a:moveTo>
                  <a:pt x="235021" y="240977"/>
                </a:moveTo>
                <a:cubicBezTo>
                  <a:pt x="260885" y="248150"/>
                  <a:pt x="276690" y="273972"/>
                  <a:pt x="269506" y="299794"/>
                </a:cubicBezTo>
                <a:cubicBezTo>
                  <a:pt x="268069" y="306967"/>
                  <a:pt x="260885" y="309836"/>
                  <a:pt x="255137" y="308401"/>
                </a:cubicBezTo>
                <a:cubicBezTo>
                  <a:pt x="247953" y="306967"/>
                  <a:pt x="245079" y="299794"/>
                  <a:pt x="246516" y="294056"/>
                </a:cubicBezTo>
                <a:cubicBezTo>
                  <a:pt x="249390" y="281145"/>
                  <a:pt x="242206" y="266799"/>
                  <a:pt x="229274" y="263930"/>
                </a:cubicBezTo>
                <a:cubicBezTo>
                  <a:pt x="222090" y="262496"/>
                  <a:pt x="219216" y="255323"/>
                  <a:pt x="220653" y="249584"/>
                </a:cubicBezTo>
                <a:cubicBezTo>
                  <a:pt x="222090" y="242412"/>
                  <a:pt x="229274" y="238108"/>
                  <a:pt x="235021" y="240977"/>
                </a:cubicBezTo>
                <a:close/>
                <a:moveTo>
                  <a:pt x="247934" y="193564"/>
                </a:moveTo>
                <a:cubicBezTo>
                  <a:pt x="299601" y="207914"/>
                  <a:pt x="331176" y="261007"/>
                  <a:pt x="316824" y="312665"/>
                </a:cubicBezTo>
                <a:cubicBezTo>
                  <a:pt x="315389" y="318405"/>
                  <a:pt x="308213" y="322710"/>
                  <a:pt x="301036" y="321275"/>
                </a:cubicBezTo>
                <a:cubicBezTo>
                  <a:pt x="295296" y="319840"/>
                  <a:pt x="290990" y="312665"/>
                  <a:pt x="293860" y="306925"/>
                </a:cubicBezTo>
                <a:cubicBezTo>
                  <a:pt x="303907" y="266747"/>
                  <a:pt x="280944" y="228003"/>
                  <a:pt x="242193" y="216523"/>
                </a:cubicBezTo>
                <a:cubicBezTo>
                  <a:pt x="235017" y="215088"/>
                  <a:pt x="230711" y="207914"/>
                  <a:pt x="233581" y="202174"/>
                </a:cubicBezTo>
                <a:cubicBezTo>
                  <a:pt x="235017" y="194999"/>
                  <a:pt x="240758" y="192129"/>
                  <a:pt x="247934" y="193564"/>
                </a:cubicBezTo>
                <a:close/>
                <a:moveTo>
                  <a:pt x="260813" y="146433"/>
                </a:moveTo>
                <a:cubicBezTo>
                  <a:pt x="338339" y="167927"/>
                  <a:pt x="384281" y="248173"/>
                  <a:pt x="364182" y="325553"/>
                </a:cubicBezTo>
                <a:cubicBezTo>
                  <a:pt x="361310" y="331285"/>
                  <a:pt x="355568" y="335584"/>
                  <a:pt x="348389" y="334151"/>
                </a:cubicBezTo>
                <a:cubicBezTo>
                  <a:pt x="342646" y="331285"/>
                  <a:pt x="338339" y="325553"/>
                  <a:pt x="339775" y="318388"/>
                </a:cubicBezTo>
                <a:cubicBezTo>
                  <a:pt x="357003" y="253905"/>
                  <a:pt x="318240" y="187989"/>
                  <a:pt x="253635" y="170793"/>
                </a:cubicBezTo>
                <a:cubicBezTo>
                  <a:pt x="247892" y="167927"/>
                  <a:pt x="243585" y="162196"/>
                  <a:pt x="245021" y="155031"/>
                </a:cubicBezTo>
                <a:cubicBezTo>
                  <a:pt x="247892" y="149299"/>
                  <a:pt x="253635" y="145000"/>
                  <a:pt x="260813" y="146433"/>
                </a:cubicBezTo>
                <a:close/>
                <a:moveTo>
                  <a:pt x="272479" y="100507"/>
                </a:moveTo>
                <a:cubicBezTo>
                  <a:pt x="377271" y="127739"/>
                  <a:pt x="438997" y="233799"/>
                  <a:pt x="410287" y="336992"/>
                </a:cubicBezTo>
                <a:cubicBezTo>
                  <a:pt x="408852" y="344158"/>
                  <a:pt x="401674" y="348458"/>
                  <a:pt x="395932" y="345592"/>
                </a:cubicBezTo>
                <a:cubicBezTo>
                  <a:pt x="388755" y="344158"/>
                  <a:pt x="385884" y="338425"/>
                  <a:pt x="387319" y="331259"/>
                </a:cubicBezTo>
                <a:cubicBezTo>
                  <a:pt x="411723" y="240965"/>
                  <a:pt x="357174" y="147804"/>
                  <a:pt x="266737" y="123439"/>
                </a:cubicBezTo>
                <a:cubicBezTo>
                  <a:pt x="260995" y="122006"/>
                  <a:pt x="256689" y="114840"/>
                  <a:pt x="258124" y="107674"/>
                </a:cubicBezTo>
                <a:cubicBezTo>
                  <a:pt x="259560" y="101941"/>
                  <a:pt x="266737" y="97641"/>
                  <a:pt x="272479" y="100507"/>
                </a:cubicBezTo>
                <a:close/>
                <a:moveTo>
                  <a:pt x="115925" y="219"/>
                </a:moveTo>
                <a:cubicBezTo>
                  <a:pt x="124538" y="-1214"/>
                  <a:pt x="134587" y="4519"/>
                  <a:pt x="137458" y="13118"/>
                </a:cubicBezTo>
                <a:lnTo>
                  <a:pt x="176218" y="112010"/>
                </a:lnTo>
                <a:cubicBezTo>
                  <a:pt x="179089" y="120610"/>
                  <a:pt x="179089" y="133508"/>
                  <a:pt x="173347" y="140675"/>
                </a:cubicBezTo>
                <a:lnTo>
                  <a:pt x="158992" y="165039"/>
                </a:lnTo>
                <a:cubicBezTo>
                  <a:pt x="134587" y="179371"/>
                  <a:pt x="92956" y="209469"/>
                  <a:pt x="158992" y="322693"/>
                </a:cubicBezTo>
                <a:cubicBezTo>
                  <a:pt x="225027" y="437351"/>
                  <a:pt x="272401" y="415852"/>
                  <a:pt x="296805" y="402953"/>
                </a:cubicBezTo>
                <a:lnTo>
                  <a:pt x="325516" y="401520"/>
                </a:lnTo>
                <a:cubicBezTo>
                  <a:pt x="334130" y="401520"/>
                  <a:pt x="345614" y="407253"/>
                  <a:pt x="351356" y="414419"/>
                </a:cubicBezTo>
                <a:lnTo>
                  <a:pt x="418827" y="497546"/>
                </a:lnTo>
                <a:cubicBezTo>
                  <a:pt x="423134" y="503279"/>
                  <a:pt x="423134" y="514744"/>
                  <a:pt x="417392" y="521911"/>
                </a:cubicBezTo>
                <a:lnTo>
                  <a:pt x="387245" y="557741"/>
                </a:lnTo>
                <a:cubicBezTo>
                  <a:pt x="295370" y="610770"/>
                  <a:pt x="157556" y="531943"/>
                  <a:pt x="67116" y="375722"/>
                </a:cubicBezTo>
                <a:cubicBezTo>
                  <a:pt x="-23324" y="219502"/>
                  <a:pt x="-21888" y="61848"/>
                  <a:pt x="68552" y="8819"/>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微软雅黑 Light" panose="020B0502040204020203" pitchFamily="34" charset="-122"/>
              <a:ea typeface="微软雅黑 Light" panose="020B0502040204020203" pitchFamily="34" charset="-122"/>
            </a:endParaRPr>
          </a:p>
        </p:txBody>
      </p:sp>
      <p:sp>
        <p:nvSpPr>
          <p:cNvPr id="30" name="文本框 22"/>
          <p:cNvSpPr txBox="1"/>
          <p:nvPr/>
        </p:nvSpPr>
        <p:spPr>
          <a:xfrm flipH="1">
            <a:off x="7339925" y="1486836"/>
            <a:ext cx="1929777" cy="1364541"/>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just">
              <a:lnSpc>
                <a:spcPct val="120000"/>
              </a:lnSpc>
              <a:defRPr sz="1400">
                <a:solidFill>
                  <a:schemeClr val="tx1">
                    <a:lumMod val="95000"/>
                    <a:lumOff val="5000"/>
                  </a:schemeClr>
                </a:solidFill>
                <a:latin typeface="微软雅黑 Light" panose="020B0502040204020203" pitchFamily="34" charset="-122"/>
                <a:ea typeface="微软雅黑 Light" panose="020B0502040204020203" pitchFamily="34" charset="-122"/>
              </a:defRPr>
            </a:lvl1pPr>
          </a:lstStyle>
          <a:p>
            <a:r>
              <a:rPr lang="zh-CN" altLang="zh-CN" dirty="0"/>
              <a:t>这种课程观认为，课程即学习经验，课程被视为学生在教育环境中与教师、材料等相互作用的所有经验。</a:t>
            </a:r>
            <a:endParaRPr lang="zh-CN" altLang="en-US" dirty="0">
              <a:sym typeface="宋体" panose="02010600030101010101" pitchFamily="2" charset="-122"/>
            </a:endParaRPr>
          </a:p>
        </p:txBody>
      </p:sp>
      <p:sp>
        <p:nvSpPr>
          <p:cNvPr id="31" name="文本框 30"/>
          <p:cNvSpPr txBox="1"/>
          <p:nvPr/>
        </p:nvSpPr>
        <p:spPr>
          <a:xfrm flipH="1">
            <a:off x="7221158" y="1059649"/>
            <a:ext cx="2167311"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rPr>
              <a:t>课程即学习经验</a:t>
            </a:r>
            <a:endParaRPr lang="zh-CN"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7" name="文本框 6"/>
          <p:cNvSpPr txBox="1"/>
          <p:nvPr/>
        </p:nvSpPr>
        <p:spPr>
          <a:xfrm>
            <a:off x="314325" y="371475"/>
            <a:ext cx="9239250" cy="584775"/>
          </a:xfrm>
          <a:prstGeom prst="rect">
            <a:avLst/>
          </a:prstGeom>
          <a:noFill/>
        </p:spPr>
        <p:txBody>
          <a:bodyPr wrap="square" rtlCol="0">
            <a:spAutoFit/>
          </a:bodyPr>
          <a:lstStyle/>
          <a:p>
            <a:r>
              <a:rPr lang="zh-CN" altLang="en-US" sz="3200" dirty="0">
                <a:solidFill>
                  <a:schemeClr val="tx1">
                    <a:lumMod val="85000"/>
                    <a:lumOff val="15000"/>
                  </a:schemeClr>
                </a:solidFill>
              </a:rPr>
              <a:t>（二）几种类型的课程定义</a:t>
            </a:r>
            <a:endParaRPr lang="zh-CN" altLang="en-US" sz="3200" dirty="0">
              <a:solidFill>
                <a:schemeClr val="tx1">
                  <a:lumMod val="85000"/>
                  <a:lumOff val="1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48285" y="307340"/>
            <a:ext cx="4580890" cy="640080"/>
            <a:chOff x="391" y="484"/>
            <a:chExt cx="7214" cy="1008"/>
          </a:xfrm>
        </p:grpSpPr>
        <p:sp>
          <p:nvSpPr>
            <p:cNvPr id="5" name="文本框 4"/>
            <p:cNvSpPr txBox="1"/>
            <p:nvPr/>
          </p:nvSpPr>
          <p:spPr>
            <a:xfrm>
              <a:off x="1653" y="484"/>
              <a:ext cx="5952" cy="1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rgbClr val="F1D47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3200">
                  <a:solidFill>
                    <a:schemeClr val="tx1">
                      <a:lumMod val="85000"/>
                      <a:lumOff val="15000"/>
                    </a:schemeClr>
                  </a:solidFill>
                </a:rPr>
                <a:t>案例</a:t>
              </a:r>
              <a:endParaRPr lang="zh-CN" altLang="en-US" sz="3200">
                <a:solidFill>
                  <a:schemeClr val="tx1">
                    <a:lumMod val="85000"/>
                    <a:lumOff val="15000"/>
                  </a:schemeClr>
                </a:solidFill>
              </a:endParaRPr>
            </a:p>
          </p:txBody>
        </p:sp>
        <p:sp>
          <p:nvSpPr>
            <p:cNvPr id="4" name="矩形 3"/>
            <p:cNvSpPr/>
            <p:nvPr/>
          </p:nvSpPr>
          <p:spPr>
            <a:xfrm>
              <a:off x="391" y="803"/>
              <a:ext cx="1262" cy="315"/>
            </a:xfrm>
            <a:prstGeom prst="rect">
              <a:avLst/>
            </a:prstGeom>
            <a:solidFill>
              <a:srgbClr val="56C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901065" y="1026795"/>
            <a:ext cx="5531485" cy="5354320"/>
          </a:xfrm>
          <a:prstGeom prst="rect">
            <a:avLst/>
          </a:prstGeom>
          <a:noFill/>
        </p:spPr>
        <p:txBody>
          <a:bodyPr wrap="square" rtlCol="0" anchor="t">
            <a:spAutoFit/>
          </a:bodyPr>
          <a:p>
            <a:r>
              <a:rPr lang="zh-CN" altLang="en-US"/>
              <a:t>【案例1-1】</a:t>
            </a:r>
            <a:endParaRPr lang="zh-CN" altLang="en-US"/>
          </a:p>
          <a:p>
            <a:pPr indent="457200" fontAlgn="auto"/>
            <a:r>
              <a:rPr lang="zh-CN" altLang="en-US">
                <a:latin typeface="楷体" panose="02010609060101010101" pitchFamily="49" charset="-122"/>
                <a:ea typeface="楷体" panose="02010609060101010101" pitchFamily="49" charset="-122"/>
                <a:cs typeface="楷体" panose="02010609060101010101" pitchFamily="49" charset="-122"/>
              </a:rPr>
              <a:t>那天早上，教师第一次戴隐形眼镜上班，孩子们到班上的第一句话除了问好，就是说:“虞老师，你今天怎么不戴眼镜了？”孩子们的敏感、好奇、热情，让教师想到应该抓住“隐形眼镜"这个话题进行一次晨谈。老师说:“孩子们，你们觉得虞老师今天哪里不一样了？”“虞老师你和以前不一样了。”“虞老师你不戴眼镜好看。”“虞老师你不戴眼镜看得到吗？"“我知道老师今天戴的是隐形眼镜。”“我爸爸也戴隐形眼镜。”“我怎么看不见老师戴的隐形眼镜呢？”孩子们热情高涨，提出的五花八门的问题已不是在晨谈时间能解决的了。于是，“隐形眼镜”的主题活动就这样顺势展开了。幼儿从开始认识框架眼镜和隐形眼镜的优缺点，到采访幼儿园眼睛近视的老师;从教育孩子们如果不注意保护视力，会给自己的学习、生活带来很大不便，到利用多媒体对孩子进行保护视力的教育;从观看有关儿童近视的电视到与爸爸妈妈谈眼镜，设想创造一种比隐形眼镜更好、更先进的眼镜等系列主题活动。 </a:t>
            </a:r>
            <a:endParaRPr lang="zh-CN" altLang="en-US">
              <a:latin typeface="楷体" panose="02010609060101010101" pitchFamily="49" charset="-122"/>
              <a:ea typeface="楷体" panose="02010609060101010101" pitchFamily="49" charset="-122"/>
              <a:cs typeface="楷体" panose="02010609060101010101" pitchFamily="49" charset="-122"/>
            </a:endParaRPr>
          </a:p>
        </p:txBody>
      </p:sp>
      <p:pic>
        <p:nvPicPr>
          <p:cNvPr id="6" name="图片 5" descr="timg[1]"/>
          <p:cNvPicPr>
            <a:picLocks noChangeAspect="1"/>
          </p:cNvPicPr>
          <p:nvPr/>
        </p:nvPicPr>
        <p:blipFill>
          <a:blip r:embed="rId1"/>
          <a:stretch>
            <a:fillRect/>
          </a:stretch>
        </p:blipFill>
        <p:spPr>
          <a:xfrm>
            <a:off x="6494780" y="1917065"/>
            <a:ext cx="4923790" cy="3023870"/>
          </a:xfrm>
          <a:prstGeom prst="rect">
            <a:avLst/>
          </a:prstGeom>
        </p:spPr>
      </p:pic>
    </p:spTree>
    <p:custDataLst>
      <p:tags r:id="rId2"/>
    </p:custDataLst>
  </p:cSld>
  <p:clrMapOvr>
    <a:masterClrMapping/>
  </p:clrMapOvr>
</p:sld>
</file>

<file path=ppt/tags/tag1.xml><?xml version="1.0" encoding="utf-8"?>
<p:tagLst xmlns:p="http://schemas.openxmlformats.org/presentationml/2006/main">
  <p:tag name="KSO_WM_BEAUTIFY_FLAG" val="#wm#"/>
  <p:tag name="KSO_WM_TEMPLATE_CATEGORY" val="diagram"/>
  <p:tag name="KSO_WM_TEMPLATE_INDEX" val="20200420"/>
</p:tagLst>
</file>

<file path=ppt/tags/tag2.xml><?xml version="1.0" encoding="utf-8"?>
<p:tagLst xmlns:p="http://schemas.openxmlformats.org/presentationml/2006/main">
  <p:tag name="REFSHAPE" val="585337612"/>
  <p:tag name="KSO_WM_UNIT_PLACING_PICTURE_USER_VIEWPORT" val="{&quot;height&quot;:6343,&quot;width&quot;:15840}"/>
</p:tagLst>
</file>

<file path=ppt/tags/tag3.xml><?xml version="1.0" encoding="utf-8"?>
<p:tagLst xmlns:p="http://schemas.openxmlformats.org/presentationml/2006/main">
  <p:tag name="KSO_WM_BEAUTIFY_FLAG" val="#wm#"/>
  <p:tag name="KSO_WM_TEMPLATE_CATEGORY" val="diagram"/>
  <p:tag name="KSO_WM_TEMPLATE_INDEX" val="20200420"/>
</p:tagLst>
</file>

<file path=ppt/tags/tag4.xml><?xml version="1.0" encoding="utf-8"?>
<p:tagLst xmlns:p="http://schemas.openxmlformats.org/presentationml/2006/main">
  <p:tag name="KSO_WM_BEAUTIFY_FLAG" val="#wm#"/>
  <p:tag name="KSO_WM_TEMPLATE_CATEGORY" val="diagram"/>
  <p:tag name="KSO_WM_TEMPLATE_INDEX" val="20200420"/>
</p:tagLst>
</file>

<file path=ppt/tags/tag5.xml><?xml version="1.0" encoding="utf-8"?>
<p:tagLst xmlns:p="http://schemas.openxmlformats.org/presentationml/2006/main">
  <p:tag name="KSO_WM_BEAUTIFY_FLAG" val="#wm#"/>
  <p:tag name="KSO_WM_TEMPLATE_CATEGORY" val="diagram"/>
  <p:tag name="KSO_WM_TEMPLATE_INDEX" val="20200420"/>
</p:tagLst>
</file>

<file path=ppt/tags/tag6.xml><?xml version="1.0" encoding="utf-8"?>
<p:tagLst xmlns:p="http://schemas.openxmlformats.org/presentationml/2006/main">
  <p:tag name="KSO_WM_BEAUTIFY_FLAG" val="#wm#"/>
  <p:tag name="KSO_WM_TEMPLATE_CATEGORY" val="diagram"/>
  <p:tag name="KSO_WM_TEMPLATE_INDEX" val="20200420"/>
</p:tagLst>
</file>

<file path=ppt/tags/tag7.xml><?xml version="1.0" encoding="utf-8"?>
<p:tagLst xmlns:p="http://schemas.openxmlformats.org/presentationml/2006/main">
  <p:tag name="KSO_WM_BEAUTIFY_FLAG" val="#wm#"/>
  <p:tag name="KSO_WM_TEMPLATE_CATEGORY" val="diagram"/>
  <p:tag name="KSO_WM_TEMPLATE_INDEX" val="20200420"/>
</p:tagLst>
</file>

<file path=ppt/tags/tag8.xml><?xml version="1.0" encoding="utf-8"?>
<p:tagLst xmlns:p="http://schemas.openxmlformats.org/presentationml/2006/main">
  <p:tag name="KSO_WM_BEAUTIFY_FLAG" val="#wm#"/>
  <p:tag name="KSO_WM_TEMPLATE_CATEGORY" val="diagram"/>
  <p:tag name="KSO_WM_TEMPLATE_INDEX" val="202004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11937</Words>
  <Application>WPS 演示</Application>
  <PresentationFormat>宽屏</PresentationFormat>
  <Paragraphs>658</Paragraphs>
  <Slides>60</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60</vt:i4>
      </vt:variant>
    </vt:vector>
  </HeadingPairs>
  <TitlesOfParts>
    <vt:vector size="73" baseType="lpstr">
      <vt:lpstr>Arial</vt:lpstr>
      <vt:lpstr>宋体</vt:lpstr>
      <vt:lpstr>Wingdings</vt:lpstr>
      <vt:lpstr>微软雅黑 Light</vt:lpstr>
      <vt:lpstr>微软雅黑</vt:lpstr>
      <vt:lpstr>Calibri</vt:lpstr>
      <vt:lpstr>楷体</vt:lpstr>
      <vt:lpstr>Times New Roman</vt:lpstr>
      <vt:lpstr>Arial Unicode MS</vt:lpstr>
      <vt:lpstr>等线</vt:lpstr>
      <vt:lpstr>仿宋</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Pang P</dc:creator>
  <cp:lastModifiedBy>苑苑</cp:lastModifiedBy>
  <cp:revision>676</cp:revision>
  <dcterms:created xsi:type="dcterms:W3CDTF">2018-10-13T02:57:00Z</dcterms:created>
  <dcterms:modified xsi:type="dcterms:W3CDTF">2020-04-16T02:46:40Z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