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333" r:id="rId5"/>
    <p:sldId id="326" r:id="rId6"/>
    <p:sldId id="351" r:id="rId8"/>
    <p:sldId id="352" r:id="rId9"/>
    <p:sldId id="353" r:id="rId10"/>
    <p:sldId id="355" r:id="rId11"/>
    <p:sldId id="358" r:id="rId12"/>
    <p:sldId id="374" r:id="rId13"/>
    <p:sldId id="375" r:id="rId14"/>
    <p:sldId id="376" r:id="rId15"/>
    <p:sldId id="380" r:id="rId16"/>
    <p:sldId id="378" r:id="rId17"/>
    <p:sldId id="381" r:id="rId18"/>
    <p:sldId id="382" r:id="rId19"/>
    <p:sldId id="383" r:id="rId20"/>
    <p:sldId id="384" r:id="rId21"/>
    <p:sldId id="385" r:id="rId22"/>
    <p:sldId id="386" r:id="rId23"/>
  </p:sldIdLst>
  <p:sldSz cx="9144000" cy="6858000" type="screen4x3"/>
  <p:notesSz cx="6858000" cy="9144000"/>
  <p:custDataLst>
    <p:tags r:id="rId27"/>
  </p:custDataLst>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Times New Roman" panose="02020603050405020304" pitchFamily="18" charset="0"/>
        <a:ea typeface="Gulim" pitchFamily="2" charset="-127"/>
        <a:cs typeface="+mn-cs"/>
      </a:defRPr>
    </a:lvl9pPr>
  </p:defaultTextStyle>
  <p:extLst>
    <p:ext uri="{EFAFB233-063F-42B5-8137-9DF3F51BA10A}">
      <p15:sldGuideLst xmlns:p15="http://schemas.microsoft.com/office/powerpoint/2012/main">
        <p15:guide id="1" orient="horz" pos="2217"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D0D505"/>
    <a:srgbClr val="2B7C02"/>
    <a:srgbClr val="328F03"/>
    <a:srgbClr val="213200"/>
    <a:srgbClr val="E8F0E4"/>
    <a:srgbClr val="00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1459"/>
  </p:normalViewPr>
  <p:slideViewPr>
    <p:cSldViewPr snapToGrid="0" showGuides="1">
      <p:cViewPr varScale="1">
        <p:scale>
          <a:sx n="105" d="100"/>
          <a:sy n="105" d="100"/>
        </p:scale>
        <p:origin x="1794" y="108"/>
      </p:cViewPr>
      <p:guideLst>
        <p:guide orient="horz" pos="2217"/>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noProof="1"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153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CE5629E-5E75-43D0-99B0-07B0E61FE49E}" type="slidenum">
              <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TextEdit="1"/>
          </p:cNvSpPr>
          <p:nvPr>
            <p:ph type="sldImg"/>
          </p:nvPr>
        </p:nvSpPr>
        <p:spPr>
          <a:ln>
            <a:miter lim="800000"/>
          </a:ln>
        </p:spPr>
      </p:sp>
      <p:sp>
        <p:nvSpPr>
          <p:cNvPr id="18435"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
        <p:nvSpPr>
          <p:cNvPr id="7171"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lvl1pPr>
              <a:buFont typeface="Arial" panose="020B0604020202020204" pitchFamily="34" charset="0"/>
              <a:defRPr sz="1400">
                <a:solidFill>
                  <a:schemeClr val="bg1"/>
                </a:solidFill>
                <a:latin typeface="Times New Roman" panose="02020603050405020304" pitchFamily="18" charset="0"/>
                <a:ea typeface="Gulim" pitchFamily="2" charset="-127"/>
              </a:defRPr>
            </a:lvl1pPr>
            <a:lvl2pPr marL="742950" indent="-285750">
              <a:buFont typeface="Arial" panose="020B0604020202020204" pitchFamily="34" charset="0"/>
              <a:defRPr sz="1400">
                <a:solidFill>
                  <a:schemeClr val="bg1"/>
                </a:solidFill>
                <a:latin typeface="Times New Roman" panose="02020603050405020304" pitchFamily="18" charset="0"/>
                <a:ea typeface="Gulim" pitchFamily="2" charset="-127"/>
              </a:defRPr>
            </a:lvl2pPr>
            <a:lvl3pPr marL="1143000" indent="-228600">
              <a:buFont typeface="Arial" panose="020B0604020202020204" pitchFamily="34" charset="0"/>
              <a:defRPr sz="1400">
                <a:solidFill>
                  <a:schemeClr val="bg1"/>
                </a:solidFill>
                <a:latin typeface="Times New Roman" panose="02020603050405020304" pitchFamily="18" charset="0"/>
                <a:ea typeface="Gulim" pitchFamily="2" charset="-127"/>
              </a:defRPr>
            </a:lvl3pPr>
            <a:lvl4pPr marL="1600200" indent="-228600">
              <a:buFont typeface="Arial" panose="020B0604020202020204" pitchFamily="34" charset="0"/>
              <a:defRPr sz="1400">
                <a:solidFill>
                  <a:schemeClr val="bg1"/>
                </a:solidFill>
                <a:latin typeface="Times New Roman" panose="02020603050405020304" pitchFamily="18" charset="0"/>
                <a:ea typeface="Gulim" pitchFamily="2" charset="-127"/>
              </a:defRPr>
            </a:lvl4pPr>
            <a:lvl5pPr marL="2057400" indent="-228600">
              <a:buFont typeface="Arial" panose="020B0604020202020204" pitchFamily="34" charset="0"/>
              <a:defRPr sz="1400">
                <a:solidFill>
                  <a:schemeClr val="bg1"/>
                </a:solidFill>
                <a:latin typeface="Times New Roman" panose="02020603050405020304" pitchFamily="18" charset="0"/>
                <a:ea typeface="Gulim" pitchFamily="2" charset="-127"/>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Times New Roman" panose="02020603050405020304" pitchFamily="18" charset="0"/>
                <a:ea typeface="Gulim" pitchFamily="2" charset="-127"/>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2BC88F6-7AA2-4D5A-9AE5-A62B1D79BE16}" type="slidenum">
              <a:rPr kumimoji="0"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88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095FD19-C55F-495D-BDDA-3CD488EFA026}"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42F3236-90B2-4ABB-9042-2A87BC2B2423}"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AD6179B-48E3-48B6-8144-0A3E06D78ECB}"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5ED8773-3926-4D83-8D58-60C84F293AFF}"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183C868-C31C-4007-A75C-32C1678295B1}"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FCB4A0B-E436-44A1-BC13-86237E992EB5}"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10688D1-2E37-4938-8BF3-B82506004BAC}"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FFC778F-2C42-4A37-BA8D-3FD4AEF130F0}"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3075"/>
          <p:cNvSpPr>
            <a:spLocks noGrp="1"/>
          </p:cNvSpPr>
          <p:nvPr>
            <p:ph type="dt" sz="half" idx="1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41BF1F3-F851-4BBF-BED4-A68B0E006696}"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0D1407C-18AF-44E0-BEDC-55FE3B9658D1}"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075"/>
          <p:cNvSpPr>
            <a:spLocks noGrp="1"/>
          </p:cNvSpPr>
          <p:nvPr>
            <p:ph type="dt" sz="half" idx="2"/>
          </p:nvPr>
        </p:nvSpPr>
        <p:spPr>
          <a:xfrm>
            <a:off x="457200" y="6245225"/>
            <a:ext cx="2133600" cy="476250"/>
          </a:xfrm>
          <a:prstGeom prst="rect">
            <a:avLst/>
          </a:prstGeom>
          <a:ln>
            <a:miter/>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lvl1pPr>
              <a:defRPr dirty="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B45BEDC-AF7C-4CD2-81DC-8FAF616CD612}" type="slidenum">
              <a:rPr kumimoji="0"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0263"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830620" y="1209675"/>
            <a:ext cx="3843480" cy="4953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Rectangle 22"/>
          <p:cNvSpPr>
            <a:spLocks noGrp="1"/>
          </p:cNvSpPr>
          <p:nvPr>
            <p:ph type="body"/>
          </p:nvPr>
        </p:nvSpPr>
        <p:spPr>
          <a:xfrm>
            <a:off x="830263" y="1209675"/>
            <a:ext cx="7843837"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vert="horz" wrap="square" lIns="91440" tIns="45720" rIns="91440" bIns="45720" numCol="1" anchor="t" anchorCtr="0" compatLnSpc="1"/>
          <a:lstStyle>
            <a:lvl1pPr eaLnBrk="1" hangingPunct="1">
              <a:buFont typeface="Arial" panose="020B0604020202020204" pitchFamily="34" charset="0"/>
              <a:buNone/>
              <a:defRPr noProof="1"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eaLnBrk="1" hangingPunct="1">
              <a:buFont typeface="Arial" panose="020B0604020202020204" pitchFamily="34" charset="0"/>
              <a:buNone/>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eaLnBrk="1" hangingPunct="1">
              <a:buFont typeface="Arial" panose="020B0604020202020204" pitchFamily="34" charset="0"/>
              <a:buNone/>
              <a:defRPr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8A3364F-D815-4AE3-BB36-873A17417E78}" type="slidenum">
              <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oleObject" Target="../embeddings/oleObject11.bin"/><Relationship Id="rId2" Type="http://schemas.openxmlformats.org/officeDocument/2006/relationships/image" Target="../media/image15.wmf"/><Relationship Id="rId1"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16.wmf"/><Relationship Id="rId1"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7.xml"/><Relationship Id="rId2" Type="http://schemas.openxmlformats.org/officeDocument/2006/relationships/image" Target="../media/image15.wmf"/><Relationship Id="rId1"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7.xml"/><Relationship Id="rId2" Type="http://schemas.openxmlformats.org/officeDocument/2006/relationships/image" Target="../media/image15.wmf"/><Relationship Id="rId1"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2.xml"/><Relationship Id="rId7" Type="http://schemas.openxmlformats.org/officeDocument/2006/relationships/image" Target="../media/image7.png"/><Relationship Id="rId6" Type="http://schemas.openxmlformats.org/officeDocument/2006/relationships/oleObject" Target="../embeddings/oleObject5.bin"/><Relationship Id="rId5" Type="http://schemas.openxmlformats.org/officeDocument/2006/relationships/image" Target="../media/image6.wmf"/><Relationship Id="rId4" Type="http://schemas.openxmlformats.org/officeDocument/2006/relationships/oleObject" Target="../embeddings/oleObject4.bin"/><Relationship Id="rId3" Type="http://schemas.openxmlformats.org/officeDocument/2006/relationships/oleObject" Target="../embeddings/oleObject3.bin"/><Relationship Id="rId2" Type="http://schemas.openxmlformats.org/officeDocument/2006/relationships/image" Target="../media/image5.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2.png"/><Relationship Id="rId7" Type="http://schemas.openxmlformats.org/officeDocument/2006/relationships/image" Target="../media/image15.wmf"/><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image" Target="../media/image14.wmf"/><Relationship Id="rId3" Type="http://schemas.openxmlformats.org/officeDocument/2006/relationships/oleObject" Target="../embeddings/oleObject7.bin"/><Relationship Id="rId2" Type="http://schemas.openxmlformats.org/officeDocument/2006/relationships/image" Target="../media/image13.wmf"/><Relationship Id="rId10" Type="http://schemas.openxmlformats.org/officeDocument/2006/relationships/vmlDrawing" Target="../drawings/vmlDrawing3.vml"/><Relationship Id="rId1"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16387"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endParaRPr lang="en-US" altLang="zh-CN" sz="4100" dirty="0">
              <a:solidFill>
                <a:srgbClr val="000000"/>
              </a:solidFill>
              <a:latin typeface="Verdana" panose="020B0604030504040204" pitchFamily="34" charset="0"/>
            </a:endParaRPr>
          </a:p>
        </p:txBody>
      </p:sp>
      <p:sp>
        <p:nvSpPr>
          <p:cNvPr id="16388" name="Rectangle 4"/>
          <p:cNvSpPr/>
          <p:nvPr/>
        </p:nvSpPr>
        <p:spPr>
          <a:xfrm>
            <a:off x="3225800" y="2708275"/>
            <a:ext cx="3617913" cy="795338"/>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eaLnBrk="1" hangingPunct="1">
              <a:spcBef>
                <a:spcPct val="0"/>
              </a:spcBef>
              <a:buClrTx/>
              <a:buFont typeface="Arial" panose="020B0604020202020204" pitchFamily="34" charset="0"/>
              <a:buNone/>
            </a:pPr>
            <a:r>
              <a:rPr lang="zh-CN" altLang="en-US" sz="4100" dirty="0">
                <a:solidFill>
                  <a:srgbClr val="000000"/>
                </a:solidFill>
                <a:latin typeface="Times New Roman" panose="02020603050405020304" pitchFamily="18" charset="0"/>
              </a:rPr>
              <a:t> </a:t>
            </a:r>
            <a:endParaRPr lang="en-US" altLang="zh-CN" sz="4100" dirty="0">
              <a:solidFill>
                <a:srgbClr val="000000"/>
              </a:solidFill>
              <a:latin typeface="Verdana" panose="020B0604030504040204" pitchFamily="34" charset="0"/>
            </a:endParaRPr>
          </a:p>
        </p:txBody>
      </p:sp>
      <p:sp>
        <p:nvSpPr>
          <p:cNvPr id="16389" name="文本框 5128"/>
          <p:cNvSpPr txBox="1"/>
          <p:nvPr/>
        </p:nvSpPr>
        <p:spPr>
          <a:xfrm>
            <a:off x="2809875" y="4114800"/>
            <a:ext cx="4240213"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indent="0" algn="ctr" eaLnBrk="0" hangingPunct="0">
              <a:buNone/>
            </a:pPr>
            <a:r>
              <a:rPr lang="zh-CN" altLang="en-US" sz="4800" dirty="0">
                <a:solidFill>
                  <a:schemeClr val="tx1"/>
                </a:solidFill>
                <a:latin typeface="Times New Roman" panose="02020603050405020304" pitchFamily="18" charset="0"/>
                <a:ea typeface="宋体" panose="02010600030101010101" pitchFamily="2" charset="-122"/>
                <a:sym typeface="+mn-ea"/>
              </a:rPr>
              <a:t>主编：向楠</a:t>
            </a:r>
            <a:endParaRPr lang="zh-CN" altLang="en-US" sz="4800" dirty="0">
              <a:solidFill>
                <a:srgbClr val="000000"/>
              </a:solidFill>
              <a:latin typeface="Times New Roman" panose="02020603050405020304" pitchFamily="18" charset="0"/>
            </a:endParaRPr>
          </a:p>
        </p:txBody>
      </p:sp>
      <p:sp>
        <p:nvSpPr>
          <p:cNvPr id="16390" name="Rectangle 4"/>
          <p:cNvSpPr/>
          <p:nvPr/>
        </p:nvSpPr>
        <p:spPr>
          <a:xfrm>
            <a:off x="1423988" y="2820988"/>
            <a:ext cx="7051675" cy="490537"/>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rgbClr val="000000"/>
                </a:solidFill>
                <a:latin typeface="Times New Roman" panose="02020603050405020304" pitchFamily="18" charset="0"/>
                <a:ea typeface="Gulim" pitchFamily="2" charset="-127"/>
                <a:sym typeface="宋体" panose="02010600030101010101" pitchFamily="2" charset="-122"/>
              </a:rPr>
              <a:t>情景一：  单片机概述</a:t>
            </a:r>
            <a:endParaRPr lang="zh-CN" altLang="en-US" sz="2500" dirty="0">
              <a:solidFill>
                <a:srgbClr val="000000"/>
              </a:solidFill>
              <a:latin typeface="Times New Roman" panose="02020603050405020304" pitchFamily="18" charset="0"/>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26627" name="矩形 5"/>
          <p:cNvSpPr/>
          <p:nvPr/>
        </p:nvSpPr>
        <p:spPr>
          <a:xfrm>
            <a:off x="827088" y="4095750"/>
            <a:ext cx="7704137" cy="7953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en-US" altLang="zh-CN" dirty="0">
                <a:solidFill>
                  <a:schemeClr val="tx1"/>
                </a:solidFill>
                <a:latin typeface="Times New Roman" panose="02020603050405020304" pitchFamily="18" charset="0"/>
              </a:rPr>
              <a:t>     </a:t>
            </a:r>
            <a:r>
              <a:rPr lang="zh-CN" altLang="zh-CN" dirty="0">
                <a:solidFill>
                  <a:schemeClr val="tx1"/>
                </a:solidFill>
                <a:latin typeface="Times New Roman" panose="02020603050405020304" pitchFamily="18" charset="0"/>
              </a:rPr>
              <a:t>当</a:t>
            </a:r>
            <a:r>
              <a:rPr lang="en-US" altLang="zh-CN" dirty="0">
                <a:solidFill>
                  <a:schemeClr val="tx1"/>
                </a:solidFill>
                <a:latin typeface="Times New Roman" panose="02020603050405020304" pitchFamily="18" charset="0"/>
              </a:rPr>
              <a:t>GATE = 0</a:t>
            </a:r>
            <a:r>
              <a:rPr lang="zh-CN" altLang="zh-CN" dirty="0">
                <a:solidFill>
                  <a:schemeClr val="tx1"/>
                </a:solidFill>
                <a:latin typeface="Times New Roman" panose="02020603050405020304" pitchFamily="18" charset="0"/>
              </a:rPr>
              <a:t>时，反相为</a:t>
            </a:r>
            <a:r>
              <a:rPr lang="en-US" altLang="zh-CN" dirty="0">
                <a:solidFill>
                  <a:schemeClr val="tx1"/>
                </a:solidFill>
                <a:latin typeface="Times New Roman" panose="02020603050405020304" pitchFamily="18" charset="0"/>
              </a:rPr>
              <a:t>1</a:t>
            </a:r>
            <a:r>
              <a:rPr lang="zh-CN" altLang="zh-CN" dirty="0">
                <a:solidFill>
                  <a:schemeClr val="tx1"/>
                </a:solidFill>
                <a:latin typeface="Times New Roman" panose="02020603050405020304" pitchFamily="18" charset="0"/>
              </a:rPr>
              <a:t>，使或门输出为</a:t>
            </a:r>
            <a:r>
              <a:rPr lang="en-US" altLang="zh-CN" dirty="0">
                <a:solidFill>
                  <a:schemeClr val="tx1"/>
                </a:solidFill>
                <a:latin typeface="Times New Roman" panose="02020603050405020304" pitchFamily="18" charset="0"/>
              </a:rPr>
              <a:t>1</a:t>
            </a:r>
            <a:r>
              <a:rPr lang="zh-CN" altLang="zh-CN" dirty="0">
                <a:solidFill>
                  <a:schemeClr val="tx1"/>
                </a:solidFill>
                <a:latin typeface="Times New Roman" panose="02020603050405020304" pitchFamily="18" charset="0"/>
              </a:rPr>
              <a:t>，与门输出是否为</a:t>
            </a:r>
            <a:r>
              <a:rPr lang="en-US" altLang="zh-CN" dirty="0">
                <a:solidFill>
                  <a:schemeClr val="tx1"/>
                </a:solidFill>
                <a:latin typeface="Times New Roman" panose="02020603050405020304" pitchFamily="18" charset="0"/>
              </a:rPr>
              <a:t>1</a:t>
            </a:r>
            <a:r>
              <a:rPr lang="zh-CN" altLang="zh-CN" dirty="0">
                <a:solidFill>
                  <a:schemeClr val="tx1"/>
                </a:solidFill>
                <a:latin typeface="Times New Roman" panose="02020603050405020304" pitchFamily="18" charset="0"/>
              </a:rPr>
              <a:t>（即定时器</a:t>
            </a:r>
            <a:r>
              <a:rPr lang="en-US" altLang="zh-CN" dirty="0">
                <a:solidFill>
                  <a:schemeClr val="tx1"/>
                </a:solidFill>
                <a:latin typeface="Times New Roman" panose="02020603050405020304" pitchFamily="18" charset="0"/>
              </a:rPr>
              <a:t>1</a:t>
            </a:r>
            <a:r>
              <a:rPr lang="zh-CN" altLang="zh-CN" dirty="0">
                <a:solidFill>
                  <a:schemeClr val="tx1"/>
                </a:solidFill>
                <a:latin typeface="Times New Roman" panose="02020603050405020304" pitchFamily="18" charset="0"/>
              </a:rPr>
              <a:t>的启动）直接由</a:t>
            </a:r>
            <a:r>
              <a:rPr lang="en-US" altLang="zh-CN" dirty="0">
                <a:solidFill>
                  <a:schemeClr val="tx1"/>
                </a:solidFill>
                <a:latin typeface="Times New Roman" panose="02020603050405020304" pitchFamily="18" charset="0"/>
              </a:rPr>
              <a:t>TR1</a:t>
            </a:r>
            <a:r>
              <a:rPr lang="zh-CN" altLang="zh-CN" dirty="0">
                <a:solidFill>
                  <a:schemeClr val="tx1"/>
                </a:solidFill>
                <a:latin typeface="Times New Roman" panose="02020603050405020304" pitchFamily="18" charset="0"/>
              </a:rPr>
              <a:t>控制。</a:t>
            </a:r>
            <a:endParaRPr lang="zh-CN" altLang="en-US" dirty="0">
              <a:solidFill>
                <a:schemeClr val="tx1"/>
              </a:solidFill>
              <a:latin typeface="Times New Roman" panose="02020603050405020304" pitchFamily="18" charset="0"/>
            </a:endParaRPr>
          </a:p>
        </p:txBody>
      </p:sp>
      <p:graphicFrame>
        <p:nvGraphicFramePr>
          <p:cNvPr id="26628" name="对象 2"/>
          <p:cNvGraphicFramePr>
            <a:graphicFrameLocks noChangeAspect="1"/>
          </p:cNvGraphicFramePr>
          <p:nvPr/>
        </p:nvGraphicFramePr>
        <p:xfrm>
          <a:off x="0" y="0"/>
          <a:ext cx="352425" cy="219075"/>
        </p:xfrm>
        <a:graphic>
          <a:graphicData uri="http://schemas.openxmlformats.org/presentationml/2006/ole">
            <mc:AlternateContent xmlns:mc="http://schemas.openxmlformats.org/markup-compatibility/2006">
              <mc:Choice xmlns:v="urn:schemas-microsoft-com:vml" Requires="v">
                <p:oleObj spid="_x0000_s3081" name="" r:id="rId1" imgW="355600" imgH="215900" progId="Equation.3">
                  <p:embed/>
                </p:oleObj>
              </mc:Choice>
              <mc:Fallback>
                <p:oleObj name="" r:id="rId1" imgW="355600" imgH="215900" progId="Equation.3">
                  <p:embed/>
                  <p:pic>
                    <p:nvPicPr>
                      <p:cNvPr id="0" name="图片 3080"/>
                      <p:cNvPicPr/>
                      <p:nvPr/>
                    </p:nvPicPr>
                    <p:blipFill>
                      <a:blip r:embed="rId2"/>
                      <a:stretch>
                        <a:fillRect/>
                      </a:stretch>
                    </p:blipFill>
                    <p:spPr>
                      <a:xfrm>
                        <a:off x="0" y="0"/>
                        <a:ext cx="352425" cy="219075"/>
                      </a:xfrm>
                      <a:prstGeom prst="rect">
                        <a:avLst/>
                      </a:prstGeom>
                      <a:noFill/>
                      <a:ln w="38100">
                        <a:noFill/>
                        <a:miter/>
                      </a:ln>
                    </p:spPr>
                  </p:pic>
                </p:oleObj>
              </mc:Fallback>
            </mc:AlternateContent>
          </a:graphicData>
        </a:graphic>
      </p:graphicFrame>
      <p:sp>
        <p:nvSpPr>
          <p:cNvPr id="26629" name="Rectangle 18"/>
          <p:cNvSpPr/>
          <p:nvPr/>
        </p:nvSpPr>
        <p:spPr>
          <a:xfrm>
            <a:off x="539750" y="1196975"/>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graphicFrame>
        <p:nvGraphicFramePr>
          <p:cNvPr id="26630" name="对象 9"/>
          <p:cNvGraphicFramePr>
            <a:graphicFrameLocks noChangeAspect="1"/>
          </p:cNvGraphicFramePr>
          <p:nvPr/>
        </p:nvGraphicFramePr>
        <p:xfrm>
          <a:off x="6443663" y="5092700"/>
          <a:ext cx="504825" cy="314325"/>
        </p:xfrm>
        <a:graphic>
          <a:graphicData uri="http://schemas.openxmlformats.org/presentationml/2006/ole">
            <mc:AlternateContent xmlns:mc="http://schemas.openxmlformats.org/markup-compatibility/2006">
              <mc:Choice xmlns:v="urn:schemas-microsoft-com:vml" Requires="v">
                <p:oleObj spid="_x0000_s3082" name="" r:id="rId3" imgW="355600" imgH="215900" progId="Equation.3">
                  <p:embed/>
                </p:oleObj>
              </mc:Choice>
              <mc:Fallback>
                <p:oleObj name="" r:id="rId3" imgW="355600" imgH="215900" progId="Equation.3">
                  <p:embed/>
                  <p:pic>
                    <p:nvPicPr>
                      <p:cNvPr id="0" name="图片 3081"/>
                      <p:cNvPicPr/>
                      <p:nvPr/>
                    </p:nvPicPr>
                    <p:blipFill>
                      <a:blip r:embed="rId2"/>
                      <a:stretch>
                        <a:fillRect/>
                      </a:stretch>
                    </p:blipFill>
                    <p:spPr>
                      <a:xfrm>
                        <a:off x="6443663" y="5092700"/>
                        <a:ext cx="504825" cy="314325"/>
                      </a:xfrm>
                      <a:prstGeom prst="rect">
                        <a:avLst/>
                      </a:prstGeom>
                      <a:noFill/>
                      <a:ln w="38100">
                        <a:noFill/>
                        <a:miter/>
                      </a:ln>
                    </p:spPr>
                  </p:pic>
                </p:oleObj>
              </mc:Fallback>
            </mc:AlternateContent>
          </a:graphicData>
        </a:graphic>
      </p:graphicFrame>
      <p:sp>
        <p:nvSpPr>
          <p:cNvPr id="26631" name="矩形 5"/>
          <p:cNvSpPr/>
          <p:nvPr/>
        </p:nvSpPr>
        <p:spPr>
          <a:xfrm>
            <a:off x="857250" y="5021263"/>
            <a:ext cx="7704138" cy="7969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chemeClr val="tx1"/>
                </a:solidFill>
                <a:latin typeface="Times New Roman" panose="02020603050405020304" pitchFamily="18" charset="0"/>
              </a:rPr>
              <a:t>     当</a:t>
            </a:r>
            <a:r>
              <a:rPr lang="en-US" altLang="zh-CN" dirty="0">
                <a:solidFill>
                  <a:schemeClr val="tx1"/>
                </a:solidFill>
                <a:latin typeface="Times New Roman" panose="02020603050405020304" pitchFamily="18" charset="0"/>
              </a:rPr>
              <a:t>GATE = 1</a:t>
            </a:r>
            <a:r>
              <a:rPr lang="zh-CN" altLang="en-US" dirty="0">
                <a:solidFill>
                  <a:schemeClr val="tx1"/>
                </a:solidFill>
                <a:latin typeface="Times New Roman" panose="02020603050405020304" pitchFamily="18" charset="0"/>
              </a:rPr>
              <a:t>时，若</a:t>
            </a:r>
            <a:r>
              <a:rPr lang="en-US" altLang="zh-CN" dirty="0">
                <a:solidFill>
                  <a:schemeClr val="tx1"/>
                </a:solidFill>
                <a:latin typeface="Times New Roman" panose="02020603050405020304" pitchFamily="18" charset="0"/>
              </a:rPr>
              <a:t>TR1= 1</a:t>
            </a:r>
            <a:r>
              <a:rPr lang="zh-CN" altLang="en-US" dirty="0">
                <a:solidFill>
                  <a:schemeClr val="tx1"/>
                </a:solidFill>
                <a:latin typeface="Times New Roman" panose="02020603050405020304" pitchFamily="18" charset="0"/>
              </a:rPr>
              <a:t>，外部信号电平通过        引脚直接开启或关断定时器</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a:t>
            </a:r>
            <a:endParaRPr lang="zh-CN" altLang="en-US" dirty="0">
              <a:solidFill>
                <a:schemeClr val="tx1"/>
              </a:solidFill>
              <a:latin typeface="Times New Roman" panose="02020603050405020304" pitchFamily="18" charset="0"/>
            </a:endParaRPr>
          </a:p>
        </p:txBody>
      </p:sp>
      <p:pic>
        <p:nvPicPr>
          <p:cNvPr id="26632" name="图片 1"/>
          <p:cNvPicPr>
            <a:picLocks noChangeAspect="1"/>
          </p:cNvPicPr>
          <p:nvPr/>
        </p:nvPicPr>
        <p:blipFill>
          <a:blip r:embed="rId4"/>
          <a:stretch>
            <a:fillRect/>
          </a:stretch>
        </p:blipFill>
        <p:spPr>
          <a:xfrm>
            <a:off x="827088" y="1052513"/>
            <a:ext cx="6808787" cy="260667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graphicFrame>
        <p:nvGraphicFramePr>
          <p:cNvPr id="27651" name="对象 4"/>
          <p:cNvGraphicFramePr>
            <a:graphicFrameLocks noChangeAspect="1"/>
          </p:cNvGraphicFramePr>
          <p:nvPr/>
        </p:nvGraphicFramePr>
        <p:xfrm>
          <a:off x="0" y="457200"/>
          <a:ext cx="352425" cy="200025"/>
        </p:xfrm>
        <a:graphic>
          <a:graphicData uri="http://schemas.openxmlformats.org/presentationml/2006/ole">
            <mc:AlternateContent xmlns:mc="http://schemas.openxmlformats.org/markup-compatibility/2006">
              <mc:Choice xmlns:v="urn:schemas-microsoft-com:vml" Requires="v">
                <p:oleObj spid="_x0000_s3078" name="" r:id="rId1" imgW="355600" imgH="203200" progId="Equation.3">
                  <p:embed/>
                </p:oleObj>
              </mc:Choice>
              <mc:Fallback>
                <p:oleObj name="" r:id="rId1" imgW="355600" imgH="203200" progId="Equation.3">
                  <p:embed/>
                  <p:pic>
                    <p:nvPicPr>
                      <p:cNvPr id="0" name="图片 3077"/>
                      <p:cNvPicPr/>
                      <p:nvPr/>
                    </p:nvPicPr>
                    <p:blipFill>
                      <a:blip r:embed="rId2"/>
                      <a:stretch>
                        <a:fillRect/>
                      </a:stretch>
                    </p:blipFill>
                    <p:spPr>
                      <a:xfrm>
                        <a:off x="0" y="457200"/>
                        <a:ext cx="352425" cy="200025"/>
                      </a:xfrm>
                      <a:prstGeom prst="rect">
                        <a:avLst/>
                      </a:prstGeom>
                      <a:noFill/>
                      <a:ln w="38100">
                        <a:noFill/>
                        <a:miter/>
                      </a:ln>
                    </p:spPr>
                  </p:pic>
                </p:oleObj>
              </mc:Fallback>
            </mc:AlternateContent>
          </a:graphicData>
        </a:graphic>
      </p:graphicFrame>
      <p:sp>
        <p:nvSpPr>
          <p:cNvPr id="27652" name="矩形 5"/>
          <p:cNvSpPr/>
          <p:nvPr/>
        </p:nvSpPr>
        <p:spPr>
          <a:xfrm>
            <a:off x="557213" y="1638300"/>
            <a:ext cx="7496175" cy="4270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rgbClr val="00B0F0"/>
                </a:solidFill>
                <a:latin typeface="Times New Roman" panose="02020603050405020304" pitchFamily="18" charset="0"/>
              </a:rPr>
              <a:t>      </a:t>
            </a:r>
            <a:r>
              <a:rPr lang="en-US" altLang="zh-CN" dirty="0">
                <a:solidFill>
                  <a:srgbClr val="00B0F0"/>
                </a:solidFill>
                <a:latin typeface="Times New Roman" panose="02020603050405020304" pitchFamily="18" charset="0"/>
              </a:rPr>
              <a:t>3</a:t>
            </a:r>
            <a:r>
              <a:rPr lang="zh-CN" altLang="en-US" dirty="0">
                <a:solidFill>
                  <a:srgbClr val="00B0F0"/>
                </a:solidFill>
                <a:latin typeface="Times New Roman" panose="02020603050405020304" pitchFamily="18" charset="0"/>
              </a:rPr>
              <a:t>．定时</a:t>
            </a:r>
            <a:r>
              <a:rPr lang="en-US" altLang="zh-CN" dirty="0">
                <a:solidFill>
                  <a:srgbClr val="00B0F0"/>
                </a:solidFill>
                <a:latin typeface="Times New Roman" panose="02020603050405020304" pitchFamily="18" charset="0"/>
              </a:rPr>
              <a:t>/</a:t>
            </a:r>
            <a:r>
              <a:rPr lang="zh-CN" altLang="en-US" dirty="0">
                <a:solidFill>
                  <a:srgbClr val="00B0F0"/>
                </a:solidFill>
                <a:latin typeface="Times New Roman" panose="02020603050405020304" pitchFamily="18" charset="0"/>
              </a:rPr>
              <a:t>计数器的初始化编程</a:t>
            </a:r>
            <a:endParaRPr lang="en-US" altLang="zh-CN" dirty="0">
              <a:solidFill>
                <a:srgbClr val="00B0F0"/>
              </a:solidFill>
              <a:latin typeface="Times New Roman" panose="02020603050405020304" pitchFamily="18" charset="0"/>
            </a:endParaRPr>
          </a:p>
        </p:txBody>
      </p:sp>
      <p:sp>
        <p:nvSpPr>
          <p:cNvPr id="26" name="矩形 5"/>
          <p:cNvSpPr>
            <a:spLocks noChangeArrowheads="1"/>
          </p:cNvSpPr>
          <p:nvPr/>
        </p:nvSpPr>
        <p:spPr bwMode="auto">
          <a:xfrm>
            <a:off x="442913" y="2794000"/>
            <a:ext cx="7723188" cy="1816100"/>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9pPr>
          </a:lstStyle>
          <a:p>
            <a:pPr marL="266700" marR="0" lvl="0" indent="0" algn="just" defTabSz="914400" rtl="0" eaLnBrk="0" fontAlgn="base" latinLnBrk="0" hangingPunct="0">
              <a:lnSpc>
                <a:spcPct val="100000"/>
              </a:lnSpc>
              <a:spcBef>
                <a:spcPct val="20000"/>
              </a:spcBef>
              <a:spcAft>
                <a:spcPts val="0"/>
              </a:spcAft>
              <a:buClrTx/>
              <a:buSzTx/>
              <a:buFontTx/>
              <a:buNone/>
              <a:defRPr/>
            </a:pP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）确定工作模式、工作方式、启动控制位——对</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TMOD</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赋值。</a:t>
            </a:r>
            <a:endPar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20000"/>
              </a:spcBef>
              <a:spcAft>
                <a:spcPts val="0"/>
              </a:spcAft>
              <a:buClrTx/>
              <a:buSzTx/>
              <a:buFontTx/>
              <a:buNone/>
              <a:defRPr/>
            </a:pP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2</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）预置定时或计数的初值——直接将初值写入</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TH0</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TL0</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或</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TH1</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TL1</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中。</a:t>
            </a:r>
            <a:endPar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20000"/>
              </a:spcBef>
              <a:spcAft>
                <a:spcPts val="0"/>
              </a:spcAft>
              <a:buClrTx/>
              <a:buSzTx/>
              <a:buFontTx/>
              <a:buNone/>
              <a:defRPr/>
            </a:pP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3</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）根据需要开启定时</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计数器中断——直接对</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IE</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寄存器赋值。</a:t>
            </a:r>
            <a:endPar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20000"/>
              </a:spcBef>
              <a:spcAft>
                <a:spcPts val="0"/>
              </a:spcAft>
              <a:buClrTx/>
              <a:buSzTx/>
              <a:buFontTx/>
              <a:buNone/>
              <a:defRPr/>
            </a:pP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4</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）启动定时</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计数器工作——将</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TR0</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或</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TR1</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置“</a:t>
            </a:r>
            <a:r>
              <a:rPr kumimoji="0" lang="en-US"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a:t>
            </a:r>
            <a:r>
              <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20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rgbClr val="000000"/>
              </a:solidFill>
              <a:latin typeface="Times New Roman" panose="02020603050405020304" pitchFamily="18" charset="0"/>
            </a:endParaRPr>
          </a:p>
        </p:txBody>
      </p:sp>
      <p:graphicFrame>
        <p:nvGraphicFramePr>
          <p:cNvPr id="28675" name="对象 2"/>
          <p:cNvGraphicFramePr>
            <a:graphicFrameLocks noChangeAspect="1"/>
          </p:cNvGraphicFramePr>
          <p:nvPr/>
        </p:nvGraphicFramePr>
        <p:xfrm>
          <a:off x="0" y="0"/>
          <a:ext cx="352425" cy="219075"/>
        </p:xfrm>
        <a:graphic>
          <a:graphicData uri="http://schemas.openxmlformats.org/presentationml/2006/ole">
            <mc:AlternateContent xmlns:mc="http://schemas.openxmlformats.org/markup-compatibility/2006">
              <mc:Choice xmlns:v="urn:schemas-microsoft-com:vml" Requires="v">
                <p:oleObj spid="_x0000_s3089" name="" r:id="rId1" imgW="355600" imgH="215900" progId="Equation.3">
                  <p:embed/>
                </p:oleObj>
              </mc:Choice>
              <mc:Fallback>
                <p:oleObj name="" r:id="rId1" imgW="355600" imgH="215900" progId="Equation.3">
                  <p:embed/>
                  <p:pic>
                    <p:nvPicPr>
                      <p:cNvPr id="0" name="图片 3088"/>
                      <p:cNvPicPr/>
                      <p:nvPr/>
                    </p:nvPicPr>
                    <p:blipFill>
                      <a:blip r:embed="rId2"/>
                      <a:stretch>
                        <a:fillRect/>
                      </a:stretch>
                    </p:blipFill>
                    <p:spPr>
                      <a:xfrm>
                        <a:off x="0" y="0"/>
                        <a:ext cx="352425" cy="219075"/>
                      </a:xfrm>
                      <a:prstGeom prst="rect">
                        <a:avLst/>
                      </a:prstGeom>
                      <a:noFill/>
                      <a:ln w="38100">
                        <a:noFill/>
                        <a:miter/>
                      </a:ln>
                    </p:spPr>
                  </p:pic>
                </p:oleObj>
              </mc:Fallback>
            </mc:AlternateContent>
          </a:graphicData>
        </a:graphic>
      </p:graphicFrame>
      <p:sp>
        <p:nvSpPr>
          <p:cNvPr id="28676" name="Rectangle 18"/>
          <p:cNvSpPr/>
          <p:nvPr/>
        </p:nvSpPr>
        <p:spPr>
          <a:xfrm>
            <a:off x="539750" y="1196975"/>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rgbClr val="000000"/>
              </a:solidFill>
              <a:latin typeface="Times New Roman" panose="02020603050405020304" pitchFamily="18" charset="0"/>
            </a:endParaRPr>
          </a:p>
        </p:txBody>
      </p:sp>
      <p:sp>
        <p:nvSpPr>
          <p:cNvPr id="28677" name="矩形 5"/>
          <p:cNvSpPr/>
          <p:nvPr/>
        </p:nvSpPr>
        <p:spPr>
          <a:xfrm>
            <a:off x="971550" y="1006475"/>
            <a:ext cx="7704138" cy="4270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例</a:t>
            </a:r>
            <a:r>
              <a:rPr lang="en-US" altLang="zh-CN" b="0" dirty="0">
                <a:solidFill>
                  <a:schemeClr val="tx1"/>
                </a:solidFill>
                <a:latin typeface="Times New Roman" panose="02020603050405020304" pitchFamily="18" charset="0"/>
              </a:rPr>
              <a:t>3.2  </a:t>
            </a:r>
            <a:r>
              <a:rPr lang="zh-CN" altLang="en-US" b="0" dirty="0">
                <a:solidFill>
                  <a:schemeClr val="tx1"/>
                </a:solidFill>
                <a:latin typeface="Times New Roman" panose="02020603050405020304" pitchFamily="18" charset="0"/>
              </a:rPr>
              <a:t>设</a:t>
            </a:r>
            <a:r>
              <a:rPr lang="en-US" altLang="zh-CN" b="0" dirty="0">
                <a:solidFill>
                  <a:schemeClr val="tx1"/>
                </a:solidFill>
                <a:latin typeface="Times New Roman" panose="02020603050405020304" pitchFamily="18" charset="0"/>
              </a:rPr>
              <a:t>f=12MHZ</a:t>
            </a:r>
            <a:r>
              <a:rPr lang="zh-CN" altLang="en-US" b="0" dirty="0">
                <a:solidFill>
                  <a:schemeClr val="tx1"/>
                </a:solidFill>
                <a:latin typeface="Times New Roman" panose="02020603050405020304" pitchFamily="18" charset="0"/>
              </a:rPr>
              <a:t>，用定时器</a:t>
            </a:r>
            <a:r>
              <a:rPr lang="en-US" altLang="zh-CN" b="0" dirty="0">
                <a:solidFill>
                  <a:schemeClr val="tx1"/>
                </a:solidFill>
                <a:latin typeface="Times New Roman" panose="02020603050405020304" pitchFamily="18" charset="0"/>
              </a:rPr>
              <a:t>0</a:t>
            </a:r>
            <a:r>
              <a:rPr lang="zh-CN" altLang="en-US" b="0" dirty="0">
                <a:solidFill>
                  <a:schemeClr val="tx1"/>
                </a:solidFill>
                <a:latin typeface="Times New Roman" panose="02020603050405020304" pitchFamily="18" charset="0"/>
              </a:rPr>
              <a:t>方式</a:t>
            </a:r>
            <a:r>
              <a:rPr lang="en-US" altLang="zh-CN" b="0" dirty="0">
                <a:solidFill>
                  <a:schemeClr val="tx1"/>
                </a:solidFill>
                <a:latin typeface="Times New Roman" panose="02020603050405020304" pitchFamily="18" charset="0"/>
              </a:rPr>
              <a:t>0</a:t>
            </a:r>
            <a:r>
              <a:rPr lang="zh-CN" altLang="en-US" b="0" dirty="0">
                <a:solidFill>
                  <a:schemeClr val="tx1"/>
                </a:solidFill>
                <a:latin typeface="Times New Roman" panose="02020603050405020304" pitchFamily="18" charset="0"/>
              </a:rPr>
              <a:t>实现</a:t>
            </a:r>
            <a:r>
              <a:rPr lang="en-US" altLang="zh-CN" b="0" dirty="0">
                <a:solidFill>
                  <a:schemeClr val="tx1"/>
                </a:solidFill>
                <a:latin typeface="Times New Roman" panose="02020603050405020304" pitchFamily="18" charset="0"/>
              </a:rPr>
              <a:t>70ms</a:t>
            </a:r>
            <a:r>
              <a:rPr lang="zh-CN" altLang="en-US" b="0" dirty="0">
                <a:solidFill>
                  <a:schemeClr val="tx1"/>
                </a:solidFill>
                <a:latin typeface="Times New Roman" panose="02020603050405020304" pitchFamily="18" charset="0"/>
              </a:rPr>
              <a:t>的延时。</a:t>
            </a:r>
            <a:endParaRPr lang="zh-CN" altLang="en-US" b="0" dirty="0">
              <a:solidFill>
                <a:schemeClr val="tx1"/>
              </a:solidFill>
              <a:latin typeface="Times New Roman" panose="02020603050405020304" pitchFamily="18" charset="0"/>
            </a:endParaRPr>
          </a:p>
        </p:txBody>
      </p:sp>
      <p:sp>
        <p:nvSpPr>
          <p:cNvPr id="28678" name="矩形 5"/>
          <p:cNvSpPr/>
          <p:nvPr/>
        </p:nvSpPr>
        <p:spPr>
          <a:xfrm>
            <a:off x="971550" y="1668463"/>
            <a:ext cx="7704138" cy="52292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void delay 70ms</a:t>
            </a:r>
            <a:r>
              <a:rPr lang="zh-CN" altLang="en-US" b="0" dirty="0">
                <a:solidFill>
                  <a:schemeClr val="tx1"/>
                </a:solidFill>
                <a:latin typeface="Times New Roman" panose="02020603050405020304" pitchFamily="18" charset="0"/>
              </a:rPr>
              <a:t>（）</a:t>
            </a:r>
            <a:endParaRPr lang="zh-CN" altLang="en-US"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unsigned char i; </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TMOD=0X00;              //</a:t>
            </a:r>
            <a:r>
              <a:rPr lang="zh-CN" altLang="en-US" b="0" dirty="0">
                <a:solidFill>
                  <a:schemeClr val="tx1"/>
                </a:solidFill>
                <a:latin typeface="Times New Roman" panose="02020603050405020304" pitchFamily="18" charset="0"/>
              </a:rPr>
              <a:t>设置</a:t>
            </a:r>
            <a:r>
              <a:rPr lang="en-US" altLang="zh-CN" b="0" dirty="0">
                <a:solidFill>
                  <a:schemeClr val="tx1"/>
                </a:solidFill>
                <a:latin typeface="Times New Roman" panose="02020603050405020304" pitchFamily="18" charset="0"/>
              </a:rPr>
              <a:t>T0</a:t>
            </a:r>
            <a:r>
              <a:rPr lang="zh-CN" altLang="en-US" b="0" dirty="0">
                <a:solidFill>
                  <a:schemeClr val="tx1"/>
                </a:solidFill>
                <a:latin typeface="Times New Roman" panose="02020603050405020304" pitchFamily="18" charset="0"/>
              </a:rPr>
              <a:t>为定时器，工作方式</a:t>
            </a:r>
            <a:r>
              <a:rPr lang="en-US" altLang="zh-CN" b="0" dirty="0">
                <a:solidFill>
                  <a:schemeClr val="tx1"/>
                </a:solidFill>
                <a:latin typeface="Times New Roman" panose="02020603050405020304" pitchFamily="18" charset="0"/>
              </a:rPr>
              <a:t>0</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for</a:t>
            </a:r>
            <a:r>
              <a:rPr lang="zh-CN" altLang="en-US" b="0" dirty="0">
                <a:solidFill>
                  <a:schemeClr val="tx1"/>
                </a:solidFill>
                <a:latin typeface="Times New Roman" panose="02020603050405020304" pitchFamily="18" charset="0"/>
              </a:rPr>
              <a:t>（</a:t>
            </a:r>
            <a:r>
              <a:rPr lang="en-US" altLang="zh-CN" b="0" dirty="0">
                <a:solidFill>
                  <a:schemeClr val="tx1"/>
                </a:solidFill>
                <a:latin typeface="Times New Roman" panose="02020603050405020304" pitchFamily="18" charset="0"/>
              </a:rPr>
              <a:t>i=0;i&lt;10;i++</a:t>
            </a:r>
            <a:r>
              <a:rPr lang="zh-CN" altLang="en-US" b="0" dirty="0">
                <a:solidFill>
                  <a:schemeClr val="tx1"/>
                </a:solidFill>
                <a:latin typeface="Times New Roman" panose="02020603050405020304" pitchFamily="18" charset="0"/>
              </a:rPr>
              <a:t>）</a:t>
            </a:r>
            <a:r>
              <a:rPr lang="en-US" altLang="zh-CN" b="0" dirty="0">
                <a:solidFill>
                  <a:schemeClr val="tx1"/>
                </a:solidFill>
                <a:latin typeface="Times New Roman" panose="02020603050405020304" pitchFamily="18" charset="0"/>
              </a:rPr>
              <a:t>;     //</a:t>
            </a:r>
            <a:r>
              <a:rPr lang="zh-CN" altLang="en-US" b="0" dirty="0">
                <a:solidFill>
                  <a:schemeClr val="tx1"/>
                </a:solidFill>
                <a:latin typeface="Times New Roman" panose="02020603050405020304" pitchFamily="18" charset="0"/>
              </a:rPr>
              <a:t>设置</a:t>
            </a:r>
            <a:r>
              <a:rPr lang="en-US" altLang="zh-CN" b="0" dirty="0">
                <a:solidFill>
                  <a:schemeClr val="tx1"/>
                </a:solidFill>
                <a:latin typeface="Times New Roman" panose="02020603050405020304" pitchFamily="18" charset="0"/>
              </a:rPr>
              <a:t>10</a:t>
            </a:r>
            <a:r>
              <a:rPr lang="zh-CN" altLang="en-US" b="0" dirty="0">
                <a:solidFill>
                  <a:schemeClr val="tx1"/>
                </a:solidFill>
                <a:latin typeface="Times New Roman" panose="02020603050405020304" pitchFamily="18" charset="0"/>
              </a:rPr>
              <a:t>次循环次数</a:t>
            </a:r>
            <a:endParaRPr lang="zh-CN" altLang="en-US" b="0" dirty="0">
              <a:solidFill>
                <a:schemeClr val="tx1"/>
              </a:solidFill>
              <a:latin typeface="Times New Roman" panose="02020603050405020304" pitchFamily="18" charset="0"/>
            </a:endParaRPr>
          </a:p>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a:t>
            </a: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TH0=0x25;               //</a:t>
            </a:r>
            <a:r>
              <a:rPr lang="zh-CN" altLang="en-US" b="0" dirty="0">
                <a:solidFill>
                  <a:schemeClr val="tx1"/>
                </a:solidFill>
                <a:latin typeface="Times New Roman" panose="02020603050405020304" pitchFamily="18" charset="0"/>
              </a:rPr>
              <a:t>设置定时器初值为</a:t>
            </a:r>
            <a:r>
              <a:rPr lang="en-US" altLang="zh-CN" b="0" dirty="0">
                <a:solidFill>
                  <a:schemeClr val="tx1"/>
                </a:solidFill>
                <a:latin typeface="Times New Roman" panose="02020603050405020304" pitchFamily="18" charset="0"/>
              </a:rPr>
              <a:t>2508H</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TL0=0x08;</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TR0=1;                   //</a:t>
            </a:r>
            <a:r>
              <a:rPr lang="zh-CN" altLang="en-US" b="0" dirty="0">
                <a:solidFill>
                  <a:schemeClr val="tx1"/>
                </a:solidFill>
                <a:latin typeface="Times New Roman" panose="02020603050405020304" pitchFamily="18" charset="0"/>
              </a:rPr>
              <a:t>启动</a:t>
            </a:r>
            <a:r>
              <a:rPr lang="en-US" altLang="zh-CN" b="0" dirty="0">
                <a:solidFill>
                  <a:schemeClr val="tx1"/>
                </a:solidFill>
                <a:latin typeface="Times New Roman" panose="02020603050405020304" pitchFamily="18" charset="0"/>
              </a:rPr>
              <a:t>T0</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While(!TF0);         //</a:t>
            </a:r>
            <a:r>
              <a:rPr lang="zh-CN" altLang="en-US" b="0" dirty="0">
                <a:solidFill>
                  <a:schemeClr val="tx1"/>
                </a:solidFill>
                <a:latin typeface="Times New Roman" panose="02020603050405020304" pitchFamily="18" charset="0"/>
              </a:rPr>
              <a:t>查询计数是否溢出，即定时</a:t>
            </a:r>
            <a:r>
              <a:rPr lang="en-US" altLang="zh-CN" b="0" dirty="0">
                <a:solidFill>
                  <a:schemeClr val="tx1"/>
                </a:solidFill>
                <a:latin typeface="Times New Roman" panose="02020603050405020304" pitchFamily="18" charset="0"/>
              </a:rPr>
              <a:t>7ms</a:t>
            </a:r>
            <a:r>
              <a:rPr lang="zh-CN" altLang="en-US" b="0" dirty="0">
                <a:solidFill>
                  <a:schemeClr val="tx1"/>
                </a:solidFill>
                <a:latin typeface="Times New Roman" panose="02020603050405020304" pitchFamily="18" charset="0"/>
              </a:rPr>
              <a:t>时间到，</a:t>
            </a:r>
            <a:r>
              <a:rPr lang="en-US" altLang="zh-CN" b="0" dirty="0">
                <a:solidFill>
                  <a:schemeClr val="tx1"/>
                </a:solidFill>
                <a:latin typeface="Times New Roman" panose="02020603050405020304" pitchFamily="18" charset="0"/>
              </a:rPr>
              <a:t>TF0=1</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TF0=0;             //7ms</a:t>
            </a:r>
            <a:r>
              <a:rPr lang="zh-CN" altLang="en-US" b="0" dirty="0">
                <a:solidFill>
                  <a:schemeClr val="tx1"/>
                </a:solidFill>
                <a:latin typeface="Times New Roman" panose="02020603050405020304" pitchFamily="18" charset="0"/>
              </a:rPr>
              <a:t>定时时间到，将</a:t>
            </a:r>
            <a:r>
              <a:rPr lang="en-US" altLang="zh-CN" b="0" dirty="0">
                <a:solidFill>
                  <a:schemeClr val="tx1"/>
                </a:solidFill>
                <a:latin typeface="Times New Roman" panose="02020603050405020304" pitchFamily="18" charset="0"/>
              </a:rPr>
              <a:t>T0</a:t>
            </a:r>
            <a:r>
              <a:rPr lang="zh-CN" altLang="en-US" b="0" dirty="0">
                <a:solidFill>
                  <a:schemeClr val="tx1"/>
                </a:solidFill>
                <a:latin typeface="Times New Roman" panose="02020603050405020304" pitchFamily="18" charset="0"/>
              </a:rPr>
              <a:t>溢出标志位</a:t>
            </a:r>
            <a:r>
              <a:rPr lang="en-US" altLang="zh-CN" b="0" dirty="0">
                <a:solidFill>
                  <a:schemeClr val="tx1"/>
                </a:solidFill>
                <a:latin typeface="Times New Roman" panose="02020603050405020304" pitchFamily="18" charset="0"/>
              </a:rPr>
              <a:t>TF0</a:t>
            </a:r>
            <a:r>
              <a:rPr lang="zh-CN" altLang="en-US" b="0" dirty="0">
                <a:solidFill>
                  <a:schemeClr val="tx1"/>
                </a:solidFill>
                <a:latin typeface="Times New Roman" panose="02020603050405020304" pitchFamily="18" charset="0"/>
              </a:rPr>
              <a:t>清零</a:t>
            </a:r>
            <a:endParaRPr lang="zh-CN" altLang="en-US"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endParaRPr lang="en-US" altLang="zh-CN" b="0" dirty="0">
              <a:solidFill>
                <a:schemeClr val="tx1"/>
              </a:solidFill>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29699" name="矩形 5"/>
          <p:cNvSpPr/>
          <p:nvPr/>
        </p:nvSpPr>
        <p:spPr>
          <a:xfrm>
            <a:off x="823913" y="771525"/>
            <a:ext cx="7496175" cy="4270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rgbClr val="00B0F0"/>
                </a:solidFill>
                <a:latin typeface="Times New Roman" panose="02020603050405020304" pitchFamily="18" charset="0"/>
              </a:rPr>
              <a:t>      </a:t>
            </a:r>
            <a:r>
              <a:rPr lang="en-US" altLang="zh-CN" dirty="0">
                <a:solidFill>
                  <a:srgbClr val="00B0F0"/>
                </a:solidFill>
                <a:latin typeface="Times New Roman" panose="02020603050405020304" pitchFamily="18" charset="0"/>
              </a:rPr>
              <a:t>2</a:t>
            </a:r>
            <a:r>
              <a:rPr lang="zh-CN" altLang="en-US" dirty="0">
                <a:solidFill>
                  <a:srgbClr val="00B0F0"/>
                </a:solidFill>
                <a:latin typeface="Times New Roman" panose="02020603050405020304" pitchFamily="18" charset="0"/>
              </a:rPr>
              <a:t>．方式</a:t>
            </a:r>
            <a:r>
              <a:rPr lang="en-US" altLang="zh-CN" dirty="0">
                <a:solidFill>
                  <a:srgbClr val="00B0F0"/>
                </a:solidFill>
                <a:latin typeface="Times New Roman" panose="02020603050405020304" pitchFamily="18" charset="0"/>
              </a:rPr>
              <a:t>1      </a:t>
            </a:r>
            <a:endParaRPr lang="en-US" altLang="zh-CN" dirty="0">
              <a:solidFill>
                <a:srgbClr val="00B0F0"/>
              </a:solidFill>
              <a:latin typeface="Times New Roman" panose="02020603050405020304" pitchFamily="18" charset="0"/>
            </a:endParaRPr>
          </a:p>
        </p:txBody>
      </p:sp>
      <p:sp>
        <p:nvSpPr>
          <p:cNvPr id="29700" name="矩形 5"/>
          <p:cNvSpPr/>
          <p:nvPr/>
        </p:nvSpPr>
        <p:spPr>
          <a:xfrm>
            <a:off x="803275" y="1198563"/>
            <a:ext cx="7721600" cy="7953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当</a:t>
            </a:r>
            <a:r>
              <a:rPr lang="en-US" altLang="zh-CN" b="0" dirty="0">
                <a:solidFill>
                  <a:schemeClr val="tx1"/>
                </a:solidFill>
                <a:latin typeface="Times New Roman" panose="02020603050405020304" pitchFamily="18" charset="0"/>
              </a:rPr>
              <a:t>TMOD</a:t>
            </a:r>
            <a:r>
              <a:rPr lang="zh-CN" altLang="en-US" b="0" dirty="0">
                <a:solidFill>
                  <a:schemeClr val="tx1"/>
                </a:solidFill>
                <a:latin typeface="Times New Roman" panose="02020603050405020304" pitchFamily="18" charset="0"/>
              </a:rPr>
              <a:t>的</a:t>
            </a:r>
            <a:r>
              <a:rPr lang="en-US" altLang="zh-CN" b="0" dirty="0">
                <a:solidFill>
                  <a:schemeClr val="tx1"/>
                </a:solidFill>
                <a:latin typeface="Times New Roman" panose="02020603050405020304" pitchFamily="18" charset="0"/>
              </a:rPr>
              <a:t>M1M0</a:t>
            </a:r>
            <a:r>
              <a:rPr lang="zh-CN" altLang="en-US" b="0" dirty="0">
                <a:solidFill>
                  <a:schemeClr val="tx1"/>
                </a:solidFill>
                <a:latin typeface="Times New Roman" panose="02020603050405020304" pitchFamily="18" charset="0"/>
              </a:rPr>
              <a:t>为</a:t>
            </a:r>
            <a:r>
              <a:rPr lang="en-US" altLang="zh-CN" b="0" dirty="0">
                <a:solidFill>
                  <a:schemeClr val="tx1"/>
                </a:solidFill>
                <a:latin typeface="Times New Roman" panose="02020603050405020304" pitchFamily="18" charset="0"/>
              </a:rPr>
              <a:t>01</a:t>
            </a:r>
            <a:r>
              <a:rPr lang="zh-CN" altLang="en-US" b="0" dirty="0">
                <a:solidFill>
                  <a:schemeClr val="tx1"/>
                </a:solidFill>
                <a:latin typeface="Times New Roman" panose="02020603050405020304" pitchFamily="18" charset="0"/>
              </a:rPr>
              <a:t>时，定时器工作于方式</a:t>
            </a:r>
            <a:r>
              <a:rPr lang="en-US" altLang="zh-CN" b="0" dirty="0">
                <a:solidFill>
                  <a:schemeClr val="tx1"/>
                </a:solidFill>
                <a:latin typeface="Times New Roman" panose="02020603050405020304" pitchFamily="18" charset="0"/>
              </a:rPr>
              <a:t>1</a:t>
            </a:r>
            <a:r>
              <a:rPr lang="zh-CN" altLang="en-US" b="0" dirty="0">
                <a:solidFill>
                  <a:schemeClr val="tx1"/>
                </a:solidFill>
                <a:latin typeface="Times New Roman" panose="02020603050405020304" pitchFamily="18" charset="0"/>
              </a:rPr>
              <a:t>，其逻辑结构图如图所示。</a:t>
            </a:r>
            <a:endParaRPr lang="en-US" altLang="zh-CN" b="0" dirty="0">
              <a:solidFill>
                <a:schemeClr val="tx1"/>
              </a:solidFill>
              <a:latin typeface="Times New Roman" panose="02020603050405020304" pitchFamily="18" charset="0"/>
            </a:endParaRPr>
          </a:p>
        </p:txBody>
      </p:sp>
      <p:sp>
        <p:nvSpPr>
          <p:cNvPr id="29701" name="矩形 5"/>
          <p:cNvSpPr/>
          <p:nvPr/>
        </p:nvSpPr>
        <p:spPr>
          <a:xfrm>
            <a:off x="635000" y="5446713"/>
            <a:ext cx="7721600" cy="4270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a:t>
            </a:r>
            <a:r>
              <a:rPr lang="en-US" altLang="zh-CN" b="0" dirty="0">
                <a:solidFill>
                  <a:schemeClr val="tx1"/>
                </a:solidFill>
                <a:latin typeface="Times New Roman" panose="02020603050405020304" pitchFamily="18" charset="0"/>
              </a:rPr>
              <a:t>T1</a:t>
            </a:r>
            <a:r>
              <a:rPr lang="zh-CN" altLang="en-US" b="0" dirty="0">
                <a:solidFill>
                  <a:schemeClr val="tx1"/>
                </a:solidFill>
                <a:latin typeface="Times New Roman" panose="02020603050405020304" pitchFamily="18" charset="0"/>
              </a:rPr>
              <a:t>（或</a:t>
            </a:r>
            <a:r>
              <a:rPr lang="en-US" altLang="zh-CN" b="0" dirty="0">
                <a:solidFill>
                  <a:schemeClr val="tx1"/>
                </a:solidFill>
                <a:latin typeface="Times New Roman" panose="02020603050405020304" pitchFamily="18" charset="0"/>
              </a:rPr>
              <a:t>T0</a:t>
            </a:r>
            <a:r>
              <a:rPr lang="zh-CN" altLang="en-US" b="0" dirty="0">
                <a:solidFill>
                  <a:schemeClr val="tx1"/>
                </a:solidFill>
                <a:latin typeface="Times New Roman" panose="02020603050405020304" pitchFamily="18" charset="0"/>
              </a:rPr>
              <a:t>）方式</a:t>
            </a:r>
            <a:r>
              <a:rPr lang="en-US" altLang="zh-CN" b="0" dirty="0">
                <a:solidFill>
                  <a:schemeClr val="tx1"/>
                </a:solidFill>
                <a:latin typeface="Times New Roman" panose="02020603050405020304" pitchFamily="18" charset="0"/>
              </a:rPr>
              <a:t>1</a:t>
            </a:r>
            <a:r>
              <a:rPr lang="zh-CN" altLang="en-US" b="0" dirty="0">
                <a:solidFill>
                  <a:schemeClr val="tx1"/>
                </a:solidFill>
                <a:latin typeface="Times New Roman" panose="02020603050405020304" pitchFamily="18" charset="0"/>
              </a:rPr>
              <a:t>时的逻辑电路结构图</a:t>
            </a:r>
            <a:endParaRPr lang="en-US" altLang="zh-CN" b="0" dirty="0">
              <a:solidFill>
                <a:schemeClr val="tx1"/>
              </a:solidFill>
              <a:latin typeface="Times New Roman" panose="02020603050405020304" pitchFamily="18" charset="0"/>
            </a:endParaRPr>
          </a:p>
        </p:txBody>
      </p:sp>
      <p:pic>
        <p:nvPicPr>
          <p:cNvPr id="29702" name="图片 1"/>
          <p:cNvPicPr>
            <a:picLocks noChangeAspect="1"/>
          </p:cNvPicPr>
          <p:nvPr/>
        </p:nvPicPr>
        <p:blipFill>
          <a:blip r:embed="rId1"/>
          <a:stretch>
            <a:fillRect/>
          </a:stretch>
        </p:blipFill>
        <p:spPr>
          <a:xfrm>
            <a:off x="1187450" y="2203450"/>
            <a:ext cx="6907213" cy="290512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rgbClr val="000000"/>
              </a:solidFill>
              <a:latin typeface="Times New Roman" panose="02020603050405020304" pitchFamily="18" charset="0"/>
            </a:endParaRPr>
          </a:p>
        </p:txBody>
      </p:sp>
      <p:graphicFrame>
        <p:nvGraphicFramePr>
          <p:cNvPr id="30723" name="对象 2"/>
          <p:cNvGraphicFramePr>
            <a:graphicFrameLocks noChangeAspect="1"/>
          </p:cNvGraphicFramePr>
          <p:nvPr/>
        </p:nvGraphicFramePr>
        <p:xfrm>
          <a:off x="0" y="0"/>
          <a:ext cx="352425" cy="219075"/>
        </p:xfrm>
        <a:graphic>
          <a:graphicData uri="http://schemas.openxmlformats.org/presentationml/2006/ole">
            <mc:AlternateContent xmlns:mc="http://schemas.openxmlformats.org/markup-compatibility/2006">
              <mc:Choice xmlns:v="urn:schemas-microsoft-com:vml" Requires="v">
                <p:oleObj spid="_x0000_s3088" name="" r:id="rId1" imgW="355600" imgH="215900" progId="Equation.3">
                  <p:embed/>
                </p:oleObj>
              </mc:Choice>
              <mc:Fallback>
                <p:oleObj name="" r:id="rId1" imgW="355600" imgH="215900" progId="Equation.3">
                  <p:embed/>
                  <p:pic>
                    <p:nvPicPr>
                      <p:cNvPr id="0" name="图片 3087"/>
                      <p:cNvPicPr/>
                      <p:nvPr/>
                    </p:nvPicPr>
                    <p:blipFill>
                      <a:blip r:embed="rId2"/>
                      <a:stretch>
                        <a:fillRect/>
                      </a:stretch>
                    </p:blipFill>
                    <p:spPr>
                      <a:xfrm>
                        <a:off x="0" y="0"/>
                        <a:ext cx="352425" cy="219075"/>
                      </a:xfrm>
                      <a:prstGeom prst="rect">
                        <a:avLst/>
                      </a:prstGeom>
                      <a:noFill/>
                      <a:ln w="38100">
                        <a:noFill/>
                        <a:miter/>
                      </a:ln>
                    </p:spPr>
                  </p:pic>
                </p:oleObj>
              </mc:Fallback>
            </mc:AlternateContent>
          </a:graphicData>
        </a:graphic>
      </p:graphicFrame>
      <p:sp>
        <p:nvSpPr>
          <p:cNvPr id="30724" name="Rectangle 18"/>
          <p:cNvSpPr/>
          <p:nvPr/>
        </p:nvSpPr>
        <p:spPr>
          <a:xfrm>
            <a:off x="539750" y="1196975"/>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rgbClr val="000000"/>
              </a:solidFill>
              <a:latin typeface="Times New Roman" panose="02020603050405020304" pitchFamily="18" charset="0"/>
            </a:endParaRPr>
          </a:p>
        </p:txBody>
      </p:sp>
      <p:sp>
        <p:nvSpPr>
          <p:cNvPr id="30725" name="矩形 5"/>
          <p:cNvSpPr/>
          <p:nvPr/>
        </p:nvSpPr>
        <p:spPr>
          <a:xfrm>
            <a:off x="979488" y="833438"/>
            <a:ext cx="7704137" cy="4270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例</a:t>
            </a:r>
            <a:r>
              <a:rPr lang="en-US" altLang="zh-CN" b="0" dirty="0">
                <a:solidFill>
                  <a:schemeClr val="tx1"/>
                </a:solidFill>
                <a:latin typeface="Times New Roman" panose="02020603050405020304" pitchFamily="18" charset="0"/>
              </a:rPr>
              <a:t>3.3</a:t>
            </a:r>
            <a:r>
              <a:rPr lang="zh-CN" altLang="en-US" b="0" dirty="0">
                <a:solidFill>
                  <a:schemeClr val="tx1"/>
                </a:solidFill>
                <a:latin typeface="Times New Roman" panose="02020603050405020304" pitchFamily="18" charset="0"/>
              </a:rPr>
              <a:t>设</a:t>
            </a:r>
            <a:r>
              <a:rPr lang="en-US" altLang="zh-CN" b="0" dirty="0">
                <a:solidFill>
                  <a:schemeClr val="tx1"/>
                </a:solidFill>
                <a:latin typeface="Times New Roman" panose="02020603050405020304" pitchFamily="18" charset="0"/>
              </a:rPr>
              <a:t>f=12MHZ</a:t>
            </a:r>
            <a:r>
              <a:rPr lang="zh-CN" altLang="en-US" b="0" dirty="0">
                <a:solidFill>
                  <a:schemeClr val="tx1"/>
                </a:solidFill>
                <a:latin typeface="Times New Roman" panose="02020603050405020304" pitchFamily="18" charset="0"/>
              </a:rPr>
              <a:t>，用定时器</a:t>
            </a:r>
            <a:r>
              <a:rPr lang="en-US" altLang="zh-CN" b="0" dirty="0">
                <a:solidFill>
                  <a:schemeClr val="tx1"/>
                </a:solidFill>
                <a:latin typeface="Times New Roman" panose="02020603050405020304" pitchFamily="18" charset="0"/>
              </a:rPr>
              <a:t>1</a:t>
            </a:r>
            <a:r>
              <a:rPr lang="zh-CN" altLang="en-US" b="0" dirty="0">
                <a:solidFill>
                  <a:schemeClr val="tx1"/>
                </a:solidFill>
                <a:latin typeface="Times New Roman" panose="02020603050405020304" pitchFamily="18" charset="0"/>
              </a:rPr>
              <a:t>方式</a:t>
            </a:r>
            <a:r>
              <a:rPr lang="en-US" altLang="zh-CN" b="0" dirty="0">
                <a:solidFill>
                  <a:schemeClr val="tx1"/>
                </a:solidFill>
                <a:latin typeface="Times New Roman" panose="02020603050405020304" pitchFamily="18" charset="0"/>
              </a:rPr>
              <a:t>1</a:t>
            </a:r>
            <a:r>
              <a:rPr lang="zh-CN" altLang="en-US" b="0" dirty="0">
                <a:solidFill>
                  <a:schemeClr val="tx1"/>
                </a:solidFill>
                <a:latin typeface="Times New Roman" panose="02020603050405020304" pitchFamily="18" charset="0"/>
              </a:rPr>
              <a:t>实现</a:t>
            </a:r>
            <a:r>
              <a:rPr lang="en-US" altLang="zh-CN" b="0" dirty="0">
                <a:solidFill>
                  <a:schemeClr val="tx1"/>
                </a:solidFill>
                <a:latin typeface="Times New Roman" panose="02020603050405020304" pitchFamily="18" charset="0"/>
              </a:rPr>
              <a:t>200us</a:t>
            </a:r>
            <a:r>
              <a:rPr lang="zh-CN" altLang="en-US" b="0" dirty="0">
                <a:solidFill>
                  <a:schemeClr val="tx1"/>
                </a:solidFill>
                <a:latin typeface="Times New Roman" panose="02020603050405020304" pitchFamily="18" charset="0"/>
              </a:rPr>
              <a:t>的延时</a:t>
            </a:r>
            <a:endParaRPr lang="zh-CN" altLang="en-US" b="0" dirty="0">
              <a:solidFill>
                <a:schemeClr val="tx1"/>
              </a:solidFill>
              <a:latin typeface="Times New Roman" panose="02020603050405020304" pitchFamily="18" charset="0"/>
            </a:endParaRPr>
          </a:p>
        </p:txBody>
      </p:sp>
      <p:sp>
        <p:nvSpPr>
          <p:cNvPr id="30726" name="矩形 5"/>
          <p:cNvSpPr/>
          <p:nvPr/>
        </p:nvSpPr>
        <p:spPr>
          <a:xfrm>
            <a:off x="979488" y="1833563"/>
            <a:ext cx="7704137" cy="41195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void delay 200us</a:t>
            </a:r>
            <a:r>
              <a:rPr lang="zh-CN" altLang="en-US" b="0" dirty="0">
                <a:solidFill>
                  <a:schemeClr val="tx1"/>
                </a:solidFill>
                <a:latin typeface="Times New Roman" panose="02020603050405020304" pitchFamily="18" charset="0"/>
              </a:rPr>
              <a:t>（）</a:t>
            </a:r>
            <a:endParaRPr lang="zh-CN" altLang="en-US"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TMOD=0X10;              //</a:t>
            </a:r>
            <a:r>
              <a:rPr lang="zh-CN" altLang="en-US" b="0" dirty="0">
                <a:solidFill>
                  <a:schemeClr val="tx1"/>
                </a:solidFill>
                <a:latin typeface="Times New Roman" panose="02020603050405020304" pitchFamily="18" charset="0"/>
              </a:rPr>
              <a:t>设置</a:t>
            </a:r>
            <a:r>
              <a:rPr lang="en-US" altLang="zh-CN" b="0" dirty="0">
                <a:solidFill>
                  <a:schemeClr val="tx1"/>
                </a:solidFill>
                <a:latin typeface="Times New Roman" panose="02020603050405020304" pitchFamily="18" charset="0"/>
              </a:rPr>
              <a:t>T1</a:t>
            </a:r>
            <a:r>
              <a:rPr lang="zh-CN" altLang="en-US" b="0" dirty="0">
                <a:solidFill>
                  <a:schemeClr val="tx1"/>
                </a:solidFill>
                <a:latin typeface="Times New Roman" panose="02020603050405020304" pitchFamily="18" charset="0"/>
              </a:rPr>
              <a:t>为定时器，工作方式</a:t>
            </a:r>
            <a:r>
              <a:rPr lang="en-US" altLang="zh-CN" b="0" dirty="0">
                <a:solidFill>
                  <a:schemeClr val="tx1"/>
                </a:solidFill>
                <a:latin typeface="Times New Roman" panose="02020603050405020304" pitchFamily="18" charset="0"/>
              </a:rPr>
              <a:t>1</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TH1=0xFF;               //</a:t>
            </a:r>
            <a:r>
              <a:rPr lang="zh-CN" altLang="en-US" b="0" dirty="0">
                <a:solidFill>
                  <a:schemeClr val="tx1"/>
                </a:solidFill>
                <a:latin typeface="Times New Roman" panose="02020603050405020304" pitchFamily="18" charset="0"/>
              </a:rPr>
              <a:t>设置定时器初值为</a:t>
            </a:r>
            <a:r>
              <a:rPr lang="en-US" altLang="zh-CN" b="0" dirty="0">
                <a:solidFill>
                  <a:schemeClr val="tx1"/>
                </a:solidFill>
                <a:latin typeface="Times New Roman" panose="02020603050405020304" pitchFamily="18" charset="0"/>
              </a:rPr>
              <a:t>FF38H</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TL1=0x38;</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TR1=1;                   //</a:t>
            </a:r>
            <a:r>
              <a:rPr lang="zh-CN" altLang="en-US" b="0" dirty="0">
                <a:solidFill>
                  <a:schemeClr val="tx1"/>
                </a:solidFill>
                <a:latin typeface="Times New Roman" panose="02020603050405020304" pitchFamily="18" charset="0"/>
              </a:rPr>
              <a:t>启动</a:t>
            </a:r>
            <a:r>
              <a:rPr lang="en-US" altLang="zh-CN" b="0" dirty="0">
                <a:solidFill>
                  <a:schemeClr val="tx1"/>
                </a:solidFill>
                <a:latin typeface="Times New Roman" panose="02020603050405020304" pitchFamily="18" charset="0"/>
              </a:rPr>
              <a:t>T1</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While(!TF1);       //</a:t>
            </a:r>
            <a:r>
              <a:rPr lang="zh-CN" altLang="en-US" b="0" dirty="0">
                <a:solidFill>
                  <a:schemeClr val="tx1"/>
                </a:solidFill>
                <a:latin typeface="Times New Roman" panose="02020603050405020304" pitchFamily="18" charset="0"/>
              </a:rPr>
              <a:t>查询计数是否溢出，即定时</a:t>
            </a:r>
            <a:r>
              <a:rPr lang="en-US" altLang="zh-CN" b="0" dirty="0">
                <a:solidFill>
                  <a:schemeClr val="tx1"/>
                </a:solidFill>
                <a:latin typeface="Times New Roman" panose="02020603050405020304" pitchFamily="18" charset="0"/>
              </a:rPr>
              <a:t>200us</a:t>
            </a:r>
            <a:r>
              <a:rPr lang="zh-CN" altLang="en-US" b="0" dirty="0">
                <a:solidFill>
                  <a:schemeClr val="tx1"/>
                </a:solidFill>
                <a:latin typeface="Times New Roman" panose="02020603050405020304" pitchFamily="18" charset="0"/>
              </a:rPr>
              <a:t>时间到，</a:t>
            </a:r>
            <a:r>
              <a:rPr lang="en-US" altLang="zh-CN" b="0" dirty="0">
                <a:solidFill>
                  <a:schemeClr val="tx1"/>
                </a:solidFill>
                <a:latin typeface="Times New Roman" panose="02020603050405020304" pitchFamily="18" charset="0"/>
              </a:rPr>
              <a:t>TF1=1</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TF1=0;             //200us</a:t>
            </a:r>
            <a:r>
              <a:rPr lang="zh-CN" altLang="en-US" b="0" dirty="0">
                <a:solidFill>
                  <a:schemeClr val="tx1"/>
                </a:solidFill>
                <a:latin typeface="Times New Roman" panose="02020603050405020304" pitchFamily="18" charset="0"/>
              </a:rPr>
              <a:t>定时时间到，将</a:t>
            </a:r>
            <a:r>
              <a:rPr lang="en-US" altLang="zh-CN" b="0" dirty="0">
                <a:solidFill>
                  <a:schemeClr val="tx1"/>
                </a:solidFill>
                <a:latin typeface="Times New Roman" panose="02020603050405020304" pitchFamily="18" charset="0"/>
              </a:rPr>
              <a:t>T1</a:t>
            </a:r>
            <a:r>
              <a:rPr lang="zh-CN" altLang="en-US" b="0" dirty="0">
                <a:solidFill>
                  <a:schemeClr val="tx1"/>
                </a:solidFill>
                <a:latin typeface="Times New Roman" panose="02020603050405020304" pitchFamily="18" charset="0"/>
              </a:rPr>
              <a:t>溢出标志位</a:t>
            </a:r>
            <a:r>
              <a:rPr lang="en-US" altLang="zh-CN" b="0" dirty="0">
                <a:solidFill>
                  <a:schemeClr val="tx1"/>
                </a:solidFill>
                <a:latin typeface="Times New Roman" panose="02020603050405020304" pitchFamily="18" charset="0"/>
              </a:rPr>
              <a:t>TF1</a:t>
            </a:r>
            <a:r>
              <a:rPr lang="zh-CN" altLang="en-US" b="0" dirty="0">
                <a:solidFill>
                  <a:schemeClr val="tx1"/>
                </a:solidFill>
                <a:latin typeface="Times New Roman" panose="02020603050405020304" pitchFamily="18" charset="0"/>
              </a:rPr>
              <a:t>清零</a:t>
            </a:r>
            <a:endParaRPr lang="zh-CN" altLang="en-US"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r>
              <a:rPr lang="en-US" altLang="zh-CN" b="0" dirty="0">
                <a:solidFill>
                  <a:schemeClr val="tx1"/>
                </a:solidFill>
                <a:latin typeface="Times New Roman" panose="02020603050405020304" pitchFamily="18" charset="0"/>
              </a:rPr>
              <a:t>}</a:t>
            </a:r>
            <a:endParaRPr lang="en-US" altLang="zh-CN" b="0" dirty="0">
              <a:solidFill>
                <a:schemeClr val="tx1"/>
              </a:solidFill>
              <a:latin typeface="Times New Roman" panose="02020603050405020304" pitchFamily="18" charset="0"/>
            </a:endParaRPr>
          </a:p>
          <a:p>
            <a:pPr marL="0" lvl="0" indent="0">
              <a:lnSpc>
                <a:spcPct val="120000"/>
              </a:lnSpc>
              <a:spcBef>
                <a:spcPct val="0"/>
              </a:spcBef>
              <a:buClrTx/>
              <a:buFontTx/>
              <a:buNone/>
            </a:pPr>
            <a:endParaRPr lang="zh-CN" altLang="en-US" b="0" dirty="0">
              <a:solidFill>
                <a:schemeClr val="tx1"/>
              </a:solidFill>
              <a:latin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31747" name="矩形 5"/>
          <p:cNvSpPr/>
          <p:nvPr/>
        </p:nvSpPr>
        <p:spPr>
          <a:xfrm>
            <a:off x="860425" y="771525"/>
            <a:ext cx="7496175" cy="4270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rgbClr val="00B0F0"/>
                </a:solidFill>
                <a:latin typeface="Times New Roman" panose="02020603050405020304" pitchFamily="18" charset="0"/>
              </a:rPr>
              <a:t>      </a:t>
            </a:r>
            <a:r>
              <a:rPr lang="en-US" altLang="zh-CN" dirty="0">
                <a:solidFill>
                  <a:srgbClr val="00B0F0"/>
                </a:solidFill>
                <a:latin typeface="Times New Roman" panose="02020603050405020304" pitchFamily="18" charset="0"/>
              </a:rPr>
              <a:t>3</a:t>
            </a:r>
            <a:r>
              <a:rPr lang="zh-CN" altLang="en-US" dirty="0">
                <a:solidFill>
                  <a:srgbClr val="00B0F0"/>
                </a:solidFill>
                <a:latin typeface="Times New Roman" panose="02020603050405020304" pitchFamily="18" charset="0"/>
              </a:rPr>
              <a:t>．方式</a:t>
            </a:r>
            <a:r>
              <a:rPr lang="en-US" altLang="zh-CN" dirty="0">
                <a:solidFill>
                  <a:srgbClr val="00B0F0"/>
                </a:solidFill>
                <a:latin typeface="Times New Roman" panose="02020603050405020304" pitchFamily="18" charset="0"/>
              </a:rPr>
              <a:t>2      </a:t>
            </a:r>
            <a:endParaRPr lang="en-US" altLang="zh-CN" dirty="0">
              <a:solidFill>
                <a:srgbClr val="00B0F0"/>
              </a:solidFill>
              <a:latin typeface="Times New Roman" panose="02020603050405020304" pitchFamily="18" charset="0"/>
            </a:endParaRPr>
          </a:p>
        </p:txBody>
      </p:sp>
      <p:sp>
        <p:nvSpPr>
          <p:cNvPr id="31748" name="矩形 5"/>
          <p:cNvSpPr/>
          <p:nvPr/>
        </p:nvSpPr>
        <p:spPr>
          <a:xfrm>
            <a:off x="803275" y="1198563"/>
            <a:ext cx="7721600" cy="7953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当</a:t>
            </a:r>
            <a:r>
              <a:rPr lang="en-US" altLang="zh-CN" b="0" dirty="0">
                <a:solidFill>
                  <a:schemeClr val="tx1"/>
                </a:solidFill>
                <a:latin typeface="Times New Roman" panose="02020603050405020304" pitchFamily="18" charset="0"/>
              </a:rPr>
              <a:t>TMOD</a:t>
            </a:r>
            <a:r>
              <a:rPr lang="zh-CN" altLang="en-US" b="0" dirty="0">
                <a:solidFill>
                  <a:schemeClr val="tx1"/>
                </a:solidFill>
                <a:latin typeface="Times New Roman" panose="02020603050405020304" pitchFamily="18" charset="0"/>
              </a:rPr>
              <a:t>的</a:t>
            </a:r>
            <a:r>
              <a:rPr lang="en-US" altLang="zh-CN" b="0" dirty="0">
                <a:solidFill>
                  <a:schemeClr val="tx1"/>
                </a:solidFill>
                <a:latin typeface="Times New Roman" panose="02020603050405020304" pitchFamily="18" charset="0"/>
              </a:rPr>
              <a:t>M1M0</a:t>
            </a:r>
            <a:r>
              <a:rPr lang="zh-CN" altLang="en-US" b="0" dirty="0">
                <a:solidFill>
                  <a:schemeClr val="tx1"/>
                </a:solidFill>
                <a:latin typeface="Times New Roman" panose="02020603050405020304" pitchFamily="18" charset="0"/>
              </a:rPr>
              <a:t>为</a:t>
            </a:r>
            <a:r>
              <a:rPr lang="en-US" altLang="zh-CN" b="0" dirty="0">
                <a:solidFill>
                  <a:schemeClr val="tx1"/>
                </a:solidFill>
                <a:latin typeface="Times New Roman" panose="02020603050405020304" pitchFamily="18" charset="0"/>
              </a:rPr>
              <a:t>10</a:t>
            </a:r>
            <a:r>
              <a:rPr lang="zh-CN" altLang="en-US" b="0" dirty="0">
                <a:solidFill>
                  <a:schemeClr val="tx1"/>
                </a:solidFill>
                <a:latin typeface="Times New Roman" panose="02020603050405020304" pitchFamily="18" charset="0"/>
              </a:rPr>
              <a:t>时，定时</a:t>
            </a:r>
            <a:r>
              <a:rPr lang="en-US" altLang="zh-CN" b="0" dirty="0">
                <a:solidFill>
                  <a:schemeClr val="tx1"/>
                </a:solidFill>
                <a:latin typeface="Times New Roman" panose="02020603050405020304" pitchFamily="18" charset="0"/>
              </a:rPr>
              <a:t>/</a:t>
            </a:r>
            <a:r>
              <a:rPr lang="zh-CN" altLang="en-US" b="0" dirty="0">
                <a:solidFill>
                  <a:schemeClr val="tx1"/>
                </a:solidFill>
                <a:latin typeface="Times New Roman" panose="02020603050405020304" pitchFamily="18" charset="0"/>
              </a:rPr>
              <a:t>计数器工作于方式</a:t>
            </a:r>
            <a:r>
              <a:rPr lang="en-US" altLang="zh-CN" b="0" dirty="0">
                <a:solidFill>
                  <a:schemeClr val="tx1"/>
                </a:solidFill>
                <a:latin typeface="Times New Roman" panose="02020603050405020304" pitchFamily="18" charset="0"/>
              </a:rPr>
              <a:t>2</a:t>
            </a:r>
            <a:r>
              <a:rPr lang="zh-CN" altLang="en-US" b="0" dirty="0">
                <a:solidFill>
                  <a:schemeClr val="tx1"/>
                </a:solidFill>
                <a:latin typeface="Times New Roman" panose="02020603050405020304" pitchFamily="18" charset="0"/>
              </a:rPr>
              <a:t>，其逻辑结构图如图所示。</a:t>
            </a:r>
            <a:endParaRPr lang="en-US" altLang="zh-CN" b="0" dirty="0">
              <a:solidFill>
                <a:schemeClr val="tx1"/>
              </a:solidFill>
              <a:latin typeface="Times New Roman" panose="02020603050405020304" pitchFamily="18" charset="0"/>
            </a:endParaRPr>
          </a:p>
        </p:txBody>
      </p:sp>
      <p:sp>
        <p:nvSpPr>
          <p:cNvPr id="31749" name="矩形 5"/>
          <p:cNvSpPr/>
          <p:nvPr/>
        </p:nvSpPr>
        <p:spPr>
          <a:xfrm>
            <a:off x="635000" y="5446713"/>
            <a:ext cx="7721600" cy="4270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a:t>
            </a:r>
            <a:r>
              <a:rPr lang="en-US" altLang="zh-CN" b="0" dirty="0">
                <a:solidFill>
                  <a:schemeClr val="tx1"/>
                </a:solidFill>
                <a:latin typeface="Times New Roman" panose="02020603050405020304" pitchFamily="18" charset="0"/>
              </a:rPr>
              <a:t>T1</a:t>
            </a:r>
            <a:r>
              <a:rPr lang="zh-CN" altLang="en-US" b="0" dirty="0">
                <a:solidFill>
                  <a:schemeClr val="tx1"/>
                </a:solidFill>
                <a:latin typeface="Times New Roman" panose="02020603050405020304" pitchFamily="18" charset="0"/>
              </a:rPr>
              <a:t>（或</a:t>
            </a:r>
            <a:r>
              <a:rPr lang="en-US" altLang="zh-CN" b="0" dirty="0">
                <a:solidFill>
                  <a:schemeClr val="tx1"/>
                </a:solidFill>
                <a:latin typeface="Times New Roman" panose="02020603050405020304" pitchFamily="18" charset="0"/>
              </a:rPr>
              <a:t>T0</a:t>
            </a:r>
            <a:r>
              <a:rPr lang="zh-CN" altLang="en-US" b="0" dirty="0">
                <a:solidFill>
                  <a:schemeClr val="tx1"/>
                </a:solidFill>
                <a:latin typeface="Times New Roman" panose="02020603050405020304" pitchFamily="18" charset="0"/>
              </a:rPr>
              <a:t>）方式</a:t>
            </a:r>
            <a:r>
              <a:rPr lang="en-US" altLang="zh-CN" b="0" dirty="0">
                <a:solidFill>
                  <a:schemeClr val="tx1"/>
                </a:solidFill>
                <a:latin typeface="Times New Roman" panose="02020603050405020304" pitchFamily="18" charset="0"/>
              </a:rPr>
              <a:t>2</a:t>
            </a:r>
            <a:r>
              <a:rPr lang="zh-CN" altLang="en-US" b="0" dirty="0">
                <a:solidFill>
                  <a:schemeClr val="tx1"/>
                </a:solidFill>
                <a:latin typeface="Times New Roman" panose="02020603050405020304" pitchFamily="18" charset="0"/>
              </a:rPr>
              <a:t>时的逻辑电路结构图</a:t>
            </a:r>
            <a:endParaRPr lang="en-US" altLang="zh-CN" b="0" dirty="0">
              <a:solidFill>
                <a:schemeClr val="tx1"/>
              </a:solidFill>
              <a:latin typeface="Times New Roman" panose="02020603050405020304" pitchFamily="18" charset="0"/>
            </a:endParaRPr>
          </a:p>
        </p:txBody>
      </p:sp>
      <p:pic>
        <p:nvPicPr>
          <p:cNvPr id="31750" name="图片 2"/>
          <p:cNvPicPr>
            <a:picLocks noChangeAspect="1"/>
          </p:cNvPicPr>
          <p:nvPr/>
        </p:nvPicPr>
        <p:blipFill>
          <a:blip r:embed="rId1"/>
          <a:stretch>
            <a:fillRect/>
          </a:stretch>
        </p:blipFill>
        <p:spPr>
          <a:xfrm>
            <a:off x="1763713" y="2276475"/>
            <a:ext cx="6003925" cy="263207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
          <p:cNvSpPr txBox="1"/>
          <p:nvPr/>
        </p:nvSpPr>
        <p:spPr>
          <a:xfrm>
            <a:off x="1692275" y="981075"/>
            <a:ext cx="576263" cy="4619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32771" name="矩形 2"/>
          <p:cNvSpPr/>
          <p:nvPr/>
        </p:nvSpPr>
        <p:spPr>
          <a:xfrm>
            <a:off x="620713" y="1046163"/>
            <a:ext cx="7921625" cy="554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266700" algn="just">
              <a:spcBef>
                <a:spcPct val="0"/>
              </a:spcBef>
              <a:buClrTx/>
              <a:buFontTx/>
              <a:buNone/>
            </a:pPr>
            <a:r>
              <a:rPr lang="zh-CN" altLang="zh-CN" dirty="0">
                <a:solidFill>
                  <a:srgbClr val="111111"/>
                </a:solidFill>
              </a:rPr>
              <a:t>例</a:t>
            </a:r>
            <a:r>
              <a:rPr lang="en-US" altLang="zh-CN" dirty="0">
                <a:solidFill>
                  <a:srgbClr val="111111"/>
                </a:solidFill>
              </a:rPr>
              <a:t>3.5  </a:t>
            </a:r>
            <a:r>
              <a:rPr lang="zh-CN" altLang="zh-CN" dirty="0">
                <a:solidFill>
                  <a:srgbClr val="111111"/>
                </a:solidFill>
              </a:rPr>
              <a:t>设</a:t>
            </a:r>
            <a:r>
              <a:rPr lang="en-US" altLang="zh-CN" dirty="0">
                <a:solidFill>
                  <a:srgbClr val="111111"/>
                </a:solidFill>
              </a:rPr>
              <a:t>f=6MHZ</a:t>
            </a:r>
            <a:r>
              <a:rPr lang="zh-CN" altLang="zh-CN" dirty="0">
                <a:solidFill>
                  <a:srgbClr val="111111"/>
                </a:solidFill>
              </a:rPr>
              <a:t>，用定时器</a:t>
            </a:r>
            <a:r>
              <a:rPr lang="en-US" altLang="zh-CN" dirty="0">
                <a:solidFill>
                  <a:srgbClr val="111111"/>
                </a:solidFill>
              </a:rPr>
              <a:t>1</a:t>
            </a:r>
            <a:r>
              <a:rPr lang="zh-CN" altLang="zh-CN" dirty="0">
                <a:solidFill>
                  <a:srgbClr val="111111"/>
                </a:solidFill>
              </a:rPr>
              <a:t>方式</a:t>
            </a:r>
            <a:r>
              <a:rPr lang="en-US" altLang="zh-CN" dirty="0">
                <a:solidFill>
                  <a:srgbClr val="111111"/>
                </a:solidFill>
              </a:rPr>
              <a:t>2</a:t>
            </a:r>
            <a:r>
              <a:rPr lang="zh-CN" altLang="zh-CN" dirty="0">
                <a:solidFill>
                  <a:srgbClr val="111111"/>
                </a:solidFill>
              </a:rPr>
              <a:t>实现</a:t>
            </a:r>
            <a:r>
              <a:rPr lang="en-US" altLang="zh-CN" dirty="0">
                <a:solidFill>
                  <a:srgbClr val="111111"/>
                </a:solidFill>
              </a:rPr>
              <a:t>1ms</a:t>
            </a:r>
            <a:r>
              <a:rPr lang="zh-CN" altLang="zh-CN" dirty="0">
                <a:solidFill>
                  <a:srgbClr val="111111"/>
                </a:solidFill>
              </a:rPr>
              <a:t>的延时。</a:t>
            </a:r>
            <a:endParaRPr lang="zh-CN" altLang="zh-CN" dirty="0">
              <a:solidFill>
                <a:srgbClr val="111111"/>
              </a:solidFill>
            </a:endParaRPr>
          </a:p>
          <a:p>
            <a:pPr marL="0" lvl="0" indent="266700" algn="just">
              <a:spcBef>
                <a:spcPct val="0"/>
              </a:spcBef>
              <a:buClrTx/>
              <a:buFontTx/>
              <a:buNone/>
            </a:pPr>
            <a:r>
              <a:rPr lang="zh-CN" altLang="zh-CN" dirty="0">
                <a:solidFill>
                  <a:srgbClr val="111111"/>
                </a:solidFill>
              </a:rPr>
              <a:t>解：</a:t>
            </a:r>
            <a:endParaRPr lang="zh-CN" altLang="zh-CN" dirty="0">
              <a:solidFill>
                <a:srgbClr val="111111"/>
              </a:solidFill>
            </a:endParaRPr>
          </a:p>
          <a:p>
            <a:pPr marL="0" lvl="0" indent="266700" algn="just">
              <a:spcBef>
                <a:spcPct val="0"/>
              </a:spcBef>
              <a:buClrTx/>
              <a:buFontTx/>
              <a:buNone/>
            </a:pPr>
            <a:r>
              <a:rPr lang="zh-CN" altLang="zh-CN" dirty="0">
                <a:solidFill>
                  <a:srgbClr val="111111"/>
                </a:solidFill>
              </a:rPr>
              <a:t>（</a:t>
            </a:r>
            <a:r>
              <a:rPr lang="en-US" altLang="zh-CN" dirty="0">
                <a:solidFill>
                  <a:srgbClr val="111111"/>
                </a:solidFill>
              </a:rPr>
              <a:t>1</a:t>
            </a:r>
            <a:r>
              <a:rPr lang="zh-CN" altLang="zh-CN" dirty="0">
                <a:solidFill>
                  <a:srgbClr val="111111"/>
                </a:solidFill>
              </a:rPr>
              <a:t>）可选择定时时间为</a:t>
            </a:r>
            <a:r>
              <a:rPr lang="en-US" altLang="zh-CN" dirty="0">
                <a:solidFill>
                  <a:srgbClr val="111111"/>
                </a:solidFill>
              </a:rPr>
              <a:t>500us</a:t>
            </a:r>
            <a:r>
              <a:rPr lang="zh-CN" altLang="zh-CN" dirty="0">
                <a:solidFill>
                  <a:srgbClr val="111111"/>
                </a:solidFill>
              </a:rPr>
              <a:t>，再循环</a:t>
            </a:r>
            <a:r>
              <a:rPr lang="en-US" altLang="zh-CN" dirty="0">
                <a:solidFill>
                  <a:srgbClr val="111111"/>
                </a:solidFill>
              </a:rPr>
              <a:t>2</a:t>
            </a:r>
            <a:r>
              <a:rPr lang="zh-CN" altLang="zh-CN" dirty="0">
                <a:solidFill>
                  <a:srgbClr val="111111"/>
                </a:solidFill>
              </a:rPr>
              <a:t>次。</a:t>
            </a:r>
            <a:endParaRPr lang="zh-CN" altLang="zh-CN" dirty="0">
              <a:solidFill>
                <a:srgbClr val="111111"/>
              </a:solidFill>
            </a:endParaRPr>
          </a:p>
          <a:p>
            <a:pPr marL="0" lvl="0" indent="266700" algn="just">
              <a:spcBef>
                <a:spcPct val="0"/>
              </a:spcBef>
              <a:buClrTx/>
              <a:buFontTx/>
              <a:buNone/>
            </a:pPr>
            <a:r>
              <a:rPr lang="zh-CN" altLang="zh-CN" dirty="0">
                <a:solidFill>
                  <a:srgbClr val="111111"/>
                </a:solidFill>
              </a:rPr>
              <a:t>计数值</a:t>
            </a:r>
            <a:r>
              <a:rPr lang="en-US" altLang="zh-CN" dirty="0">
                <a:solidFill>
                  <a:srgbClr val="111111"/>
                </a:solidFill>
              </a:rPr>
              <a:t>=500us/2us=250</a:t>
            </a:r>
            <a:r>
              <a:rPr lang="zh-CN" altLang="zh-CN" dirty="0">
                <a:solidFill>
                  <a:srgbClr val="111111"/>
                </a:solidFill>
              </a:rPr>
              <a:t>；</a:t>
            </a:r>
            <a:endParaRPr lang="zh-CN" altLang="zh-CN" dirty="0">
              <a:solidFill>
                <a:srgbClr val="111111"/>
              </a:solidFill>
            </a:endParaRPr>
          </a:p>
          <a:p>
            <a:pPr marL="0" lvl="0" indent="266700" algn="just">
              <a:spcBef>
                <a:spcPct val="0"/>
              </a:spcBef>
              <a:buClrTx/>
              <a:buFontTx/>
              <a:buNone/>
            </a:pPr>
            <a:r>
              <a:rPr lang="zh-CN" altLang="zh-CN" dirty="0">
                <a:solidFill>
                  <a:srgbClr val="111111"/>
                </a:solidFill>
              </a:rPr>
              <a:t>计数初值</a:t>
            </a:r>
            <a:r>
              <a:rPr lang="en-US" altLang="zh-CN" dirty="0">
                <a:solidFill>
                  <a:srgbClr val="111111"/>
                </a:solidFill>
              </a:rPr>
              <a:t>=256-250=6=110B=6H</a:t>
            </a:r>
            <a:r>
              <a:rPr lang="zh-CN" altLang="zh-CN" dirty="0">
                <a:solidFill>
                  <a:srgbClr val="111111"/>
                </a:solidFill>
              </a:rPr>
              <a:t>。</a:t>
            </a:r>
            <a:endParaRPr lang="zh-CN" altLang="zh-CN" dirty="0">
              <a:solidFill>
                <a:srgbClr val="111111"/>
              </a:solidFill>
            </a:endParaRPr>
          </a:p>
          <a:p>
            <a:pPr marL="0" lvl="0" indent="266700" algn="just">
              <a:spcBef>
                <a:spcPct val="0"/>
              </a:spcBef>
              <a:buClrTx/>
              <a:buFontTx/>
              <a:buNone/>
            </a:pPr>
            <a:r>
              <a:rPr lang="zh-CN" altLang="zh-CN" dirty="0">
                <a:solidFill>
                  <a:srgbClr val="111111"/>
                </a:solidFill>
              </a:rPr>
              <a:t>（</a:t>
            </a:r>
            <a:r>
              <a:rPr lang="en-US" altLang="zh-CN" dirty="0">
                <a:solidFill>
                  <a:srgbClr val="111111"/>
                </a:solidFill>
              </a:rPr>
              <a:t>2</a:t>
            </a:r>
            <a:r>
              <a:rPr lang="zh-CN" altLang="zh-CN" dirty="0">
                <a:solidFill>
                  <a:srgbClr val="111111"/>
                </a:solidFill>
              </a:rPr>
              <a:t>）</a:t>
            </a:r>
            <a:r>
              <a:rPr lang="en-US" altLang="zh-CN" dirty="0">
                <a:solidFill>
                  <a:srgbClr val="111111"/>
                </a:solidFill>
              </a:rPr>
              <a:t>C</a:t>
            </a:r>
            <a:r>
              <a:rPr lang="zh-CN" altLang="zh-CN" dirty="0">
                <a:solidFill>
                  <a:srgbClr val="111111"/>
                </a:solidFill>
              </a:rPr>
              <a:t>语言编程实现</a:t>
            </a:r>
            <a:r>
              <a:rPr lang="en-US" altLang="zh-CN" dirty="0">
                <a:solidFill>
                  <a:srgbClr val="111111"/>
                </a:solidFill>
              </a:rPr>
              <a:t>1ms</a:t>
            </a:r>
            <a:r>
              <a:rPr lang="zh-CN" altLang="zh-CN" dirty="0">
                <a:solidFill>
                  <a:srgbClr val="111111"/>
                </a:solidFill>
              </a:rPr>
              <a:t>延时函数</a:t>
            </a:r>
            <a:endParaRPr lang="zh-CN" altLang="zh-CN"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void delay 1ms</a:t>
            </a:r>
            <a:r>
              <a:rPr lang="zh-CN" altLang="zh-CN" sz="1800" dirty="0">
                <a:solidFill>
                  <a:srgbClr val="111111"/>
                </a:solidFill>
                <a:ea typeface="Gulim" pitchFamily="2" charset="-127"/>
              </a:rPr>
              <a:t>（）</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unsigned char i; </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TMOD=0X20;</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TH0=0x06;               //</a:t>
            </a:r>
            <a:r>
              <a:rPr lang="zh-CN" altLang="zh-CN" sz="1800" dirty="0">
                <a:solidFill>
                  <a:srgbClr val="111111"/>
                </a:solidFill>
                <a:ea typeface="Gulim" pitchFamily="2" charset="-127"/>
              </a:rPr>
              <a:t>设置定时器初值为</a:t>
            </a:r>
            <a:r>
              <a:rPr lang="en-US" altLang="zh-CN" sz="1800" dirty="0">
                <a:solidFill>
                  <a:srgbClr val="111111"/>
                </a:solidFill>
                <a:ea typeface="Gulim" pitchFamily="2" charset="-127"/>
              </a:rPr>
              <a:t>06H</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TL0=0x06;</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for</a:t>
            </a:r>
            <a:r>
              <a:rPr lang="zh-CN" altLang="zh-CN" sz="1800" dirty="0">
                <a:solidFill>
                  <a:srgbClr val="111111"/>
                </a:solidFill>
                <a:ea typeface="Gulim" pitchFamily="2" charset="-127"/>
              </a:rPr>
              <a:t>（</a:t>
            </a:r>
            <a:r>
              <a:rPr lang="en-US" altLang="zh-CN" sz="1800" dirty="0">
                <a:solidFill>
                  <a:srgbClr val="111111"/>
                </a:solidFill>
                <a:ea typeface="Gulim" pitchFamily="2" charset="-127"/>
              </a:rPr>
              <a:t>i=0;i&lt;2;i++</a:t>
            </a:r>
            <a:r>
              <a:rPr lang="zh-CN" altLang="zh-CN" sz="1800" dirty="0">
                <a:solidFill>
                  <a:srgbClr val="111111"/>
                </a:solidFill>
                <a:ea typeface="Gulim" pitchFamily="2" charset="-127"/>
              </a:rPr>
              <a:t>）</a:t>
            </a:r>
            <a:r>
              <a:rPr lang="en-US" altLang="zh-CN" sz="1800" dirty="0">
                <a:solidFill>
                  <a:srgbClr val="111111"/>
                </a:solidFill>
                <a:ea typeface="Gulim" pitchFamily="2" charset="-127"/>
              </a:rPr>
              <a:t>;     //</a:t>
            </a:r>
            <a:r>
              <a:rPr lang="zh-CN" altLang="zh-CN" sz="1800" dirty="0">
                <a:solidFill>
                  <a:srgbClr val="111111"/>
                </a:solidFill>
                <a:ea typeface="Gulim" pitchFamily="2" charset="-127"/>
              </a:rPr>
              <a:t>设置</a:t>
            </a:r>
            <a:r>
              <a:rPr lang="en-US" altLang="zh-CN" sz="1800" dirty="0">
                <a:solidFill>
                  <a:srgbClr val="111111"/>
                </a:solidFill>
                <a:ea typeface="Gulim" pitchFamily="2" charset="-127"/>
              </a:rPr>
              <a:t>2</a:t>
            </a:r>
            <a:r>
              <a:rPr lang="zh-CN" altLang="zh-CN" sz="1800" dirty="0">
                <a:solidFill>
                  <a:srgbClr val="111111"/>
                </a:solidFill>
                <a:ea typeface="Gulim" pitchFamily="2" charset="-127"/>
              </a:rPr>
              <a:t>次循环次数</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  {</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TR1=1;                   //</a:t>
            </a:r>
            <a:r>
              <a:rPr lang="zh-CN" altLang="zh-CN" sz="1800" dirty="0">
                <a:solidFill>
                  <a:srgbClr val="111111"/>
                </a:solidFill>
                <a:ea typeface="Gulim" pitchFamily="2" charset="-127"/>
              </a:rPr>
              <a:t>启动</a:t>
            </a:r>
            <a:r>
              <a:rPr lang="en-US" altLang="zh-CN" sz="1800" dirty="0">
                <a:solidFill>
                  <a:srgbClr val="111111"/>
                </a:solidFill>
                <a:ea typeface="Gulim" pitchFamily="2" charset="-127"/>
              </a:rPr>
              <a:t>T1</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While(!TF1);       //</a:t>
            </a:r>
            <a:r>
              <a:rPr lang="zh-CN" altLang="zh-CN" sz="1800" dirty="0">
                <a:solidFill>
                  <a:srgbClr val="111111"/>
                </a:solidFill>
                <a:ea typeface="Gulim" pitchFamily="2" charset="-127"/>
              </a:rPr>
              <a:t>查询计数是否溢出，即定时</a:t>
            </a:r>
            <a:r>
              <a:rPr lang="en-US" altLang="zh-CN" sz="1800" dirty="0">
                <a:solidFill>
                  <a:srgbClr val="111111"/>
                </a:solidFill>
                <a:ea typeface="Gulim" pitchFamily="2" charset="-127"/>
              </a:rPr>
              <a:t>500us</a:t>
            </a:r>
            <a:r>
              <a:rPr lang="zh-CN" altLang="zh-CN" sz="1800" dirty="0">
                <a:solidFill>
                  <a:srgbClr val="111111"/>
                </a:solidFill>
                <a:ea typeface="Gulim" pitchFamily="2" charset="-127"/>
              </a:rPr>
              <a:t>时间到，</a:t>
            </a:r>
            <a:r>
              <a:rPr lang="en-US" altLang="zh-CN" sz="1800" dirty="0">
                <a:solidFill>
                  <a:srgbClr val="111111"/>
                </a:solidFill>
                <a:ea typeface="Gulim" pitchFamily="2" charset="-127"/>
              </a:rPr>
              <a:t>TF1=1</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TF1=0;            //500us</a:t>
            </a:r>
            <a:r>
              <a:rPr lang="zh-CN" altLang="zh-CN" sz="1800" dirty="0">
                <a:solidFill>
                  <a:srgbClr val="111111"/>
                </a:solidFill>
                <a:ea typeface="Gulim" pitchFamily="2" charset="-127"/>
              </a:rPr>
              <a:t>定时时间到，将</a:t>
            </a:r>
            <a:r>
              <a:rPr lang="en-US" altLang="zh-CN" sz="1800" dirty="0">
                <a:solidFill>
                  <a:srgbClr val="111111"/>
                </a:solidFill>
                <a:ea typeface="Gulim" pitchFamily="2" charset="-127"/>
              </a:rPr>
              <a:t>T1</a:t>
            </a:r>
            <a:r>
              <a:rPr lang="zh-CN" altLang="zh-CN" sz="1800" dirty="0">
                <a:solidFill>
                  <a:srgbClr val="111111"/>
                </a:solidFill>
                <a:ea typeface="Gulim" pitchFamily="2" charset="-127"/>
              </a:rPr>
              <a:t>溢出标志位</a:t>
            </a:r>
            <a:r>
              <a:rPr lang="en-US" altLang="zh-CN" sz="1800" dirty="0">
                <a:solidFill>
                  <a:srgbClr val="111111"/>
                </a:solidFill>
                <a:ea typeface="Gulim" pitchFamily="2" charset="-127"/>
              </a:rPr>
              <a:t>TF1</a:t>
            </a:r>
            <a:r>
              <a:rPr lang="zh-CN" altLang="zh-CN" sz="1800" dirty="0">
                <a:solidFill>
                  <a:srgbClr val="111111"/>
                </a:solidFill>
                <a:ea typeface="Gulim" pitchFamily="2" charset="-127"/>
              </a:rPr>
              <a:t>清零</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a:t>
            </a:r>
            <a:endParaRPr lang="zh-CN" altLang="zh-CN" sz="3200" dirty="0">
              <a:solidFill>
                <a:srgbClr val="111111"/>
              </a:solidFill>
            </a:endParaRPr>
          </a:p>
          <a:p>
            <a:pPr marL="0" lvl="0" indent="266700">
              <a:spcBef>
                <a:spcPct val="0"/>
              </a:spcBef>
              <a:buClrTx/>
              <a:buFontTx/>
              <a:buNone/>
            </a:pPr>
            <a:r>
              <a:rPr lang="en-US" altLang="zh-CN" sz="1800" dirty="0">
                <a:solidFill>
                  <a:srgbClr val="111111"/>
                </a:solidFill>
                <a:ea typeface="Gulim" pitchFamily="2" charset="-127"/>
              </a:rPr>
              <a:t>}</a:t>
            </a:r>
            <a:endParaRPr lang="zh-CN" altLang="zh-CN" sz="3200" dirty="0">
              <a:solidFill>
                <a:srgbClr val="11111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33795" name="矩形 5"/>
          <p:cNvSpPr/>
          <p:nvPr/>
        </p:nvSpPr>
        <p:spPr>
          <a:xfrm>
            <a:off x="860425" y="844550"/>
            <a:ext cx="7496175" cy="4270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rgbClr val="00B0F0"/>
                </a:solidFill>
                <a:latin typeface="Times New Roman" panose="02020603050405020304" pitchFamily="18" charset="0"/>
              </a:rPr>
              <a:t>      </a:t>
            </a:r>
            <a:r>
              <a:rPr lang="en-US" altLang="zh-CN" dirty="0">
                <a:solidFill>
                  <a:srgbClr val="00B0F0"/>
                </a:solidFill>
                <a:latin typeface="Times New Roman" panose="02020603050405020304" pitchFamily="18" charset="0"/>
              </a:rPr>
              <a:t>3</a:t>
            </a:r>
            <a:r>
              <a:rPr lang="zh-CN" altLang="en-US" dirty="0">
                <a:solidFill>
                  <a:srgbClr val="00B0F0"/>
                </a:solidFill>
                <a:latin typeface="Times New Roman" panose="02020603050405020304" pitchFamily="18" charset="0"/>
              </a:rPr>
              <a:t>．方式</a:t>
            </a:r>
            <a:r>
              <a:rPr lang="en-US" altLang="zh-CN" dirty="0">
                <a:solidFill>
                  <a:srgbClr val="00B0F0"/>
                </a:solidFill>
                <a:latin typeface="Times New Roman" panose="02020603050405020304" pitchFamily="18" charset="0"/>
              </a:rPr>
              <a:t>3     </a:t>
            </a:r>
            <a:endParaRPr lang="en-US" altLang="zh-CN" dirty="0">
              <a:solidFill>
                <a:srgbClr val="00B0F0"/>
              </a:solidFill>
              <a:latin typeface="Times New Roman" panose="02020603050405020304" pitchFamily="18" charset="0"/>
            </a:endParaRPr>
          </a:p>
        </p:txBody>
      </p:sp>
      <p:sp>
        <p:nvSpPr>
          <p:cNvPr id="33796" name="矩形 5"/>
          <p:cNvSpPr/>
          <p:nvPr/>
        </p:nvSpPr>
        <p:spPr>
          <a:xfrm>
            <a:off x="803275" y="1198563"/>
            <a:ext cx="7721600" cy="7953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457200">
              <a:lnSpc>
                <a:spcPct val="120000"/>
              </a:lnSpc>
              <a:spcBef>
                <a:spcPct val="0"/>
              </a:spcBef>
              <a:buClrTx/>
              <a:buFontTx/>
              <a:buNone/>
            </a:pPr>
            <a:r>
              <a:rPr lang="zh-CN" altLang="en-US" b="0" dirty="0">
                <a:solidFill>
                  <a:schemeClr val="tx1"/>
                </a:solidFill>
                <a:latin typeface="Times New Roman" panose="02020603050405020304" pitchFamily="18" charset="0"/>
              </a:rPr>
              <a:t>方式</a:t>
            </a:r>
            <a:r>
              <a:rPr lang="en-US" altLang="zh-CN" b="0" dirty="0">
                <a:solidFill>
                  <a:schemeClr val="tx1"/>
                </a:solidFill>
                <a:latin typeface="Times New Roman" panose="02020603050405020304" pitchFamily="18" charset="0"/>
              </a:rPr>
              <a:t>3</a:t>
            </a:r>
            <a:r>
              <a:rPr lang="zh-CN" altLang="en-US" b="0" dirty="0">
                <a:solidFill>
                  <a:schemeClr val="tx1"/>
                </a:solidFill>
                <a:latin typeface="Times New Roman" panose="02020603050405020304" pitchFamily="18" charset="0"/>
              </a:rPr>
              <a:t>只适应于定时</a:t>
            </a:r>
            <a:r>
              <a:rPr lang="en-US" altLang="zh-CN" b="0" dirty="0">
                <a:solidFill>
                  <a:schemeClr val="tx1"/>
                </a:solidFill>
                <a:latin typeface="Times New Roman" panose="02020603050405020304" pitchFamily="18" charset="0"/>
              </a:rPr>
              <a:t>/</a:t>
            </a:r>
            <a:r>
              <a:rPr lang="zh-CN" altLang="en-US" b="0" dirty="0">
                <a:solidFill>
                  <a:schemeClr val="tx1"/>
                </a:solidFill>
                <a:latin typeface="Times New Roman" panose="02020603050405020304" pitchFamily="18" charset="0"/>
              </a:rPr>
              <a:t>计数器</a:t>
            </a:r>
            <a:r>
              <a:rPr lang="en-US" altLang="zh-CN" b="0" dirty="0">
                <a:solidFill>
                  <a:schemeClr val="tx1"/>
                </a:solidFill>
                <a:latin typeface="Times New Roman" panose="02020603050405020304" pitchFamily="18" charset="0"/>
              </a:rPr>
              <a:t>T0</a:t>
            </a:r>
            <a:r>
              <a:rPr lang="zh-CN" altLang="en-US" b="0" dirty="0">
                <a:solidFill>
                  <a:schemeClr val="tx1"/>
                </a:solidFill>
                <a:latin typeface="Times New Roman" panose="02020603050405020304" pitchFamily="18" charset="0"/>
              </a:rPr>
              <a:t>，当</a:t>
            </a:r>
            <a:r>
              <a:rPr lang="en-US" altLang="zh-CN" b="0" dirty="0">
                <a:solidFill>
                  <a:schemeClr val="tx1"/>
                </a:solidFill>
                <a:latin typeface="Times New Roman" panose="02020603050405020304" pitchFamily="18" charset="0"/>
              </a:rPr>
              <a:t>TMOD</a:t>
            </a:r>
            <a:r>
              <a:rPr lang="zh-CN" altLang="en-US" b="0" dirty="0">
                <a:solidFill>
                  <a:schemeClr val="tx1"/>
                </a:solidFill>
                <a:latin typeface="Times New Roman" panose="02020603050405020304" pitchFamily="18" charset="0"/>
              </a:rPr>
              <a:t>的</a:t>
            </a:r>
            <a:r>
              <a:rPr lang="en-US" altLang="zh-CN" b="0" dirty="0">
                <a:solidFill>
                  <a:schemeClr val="tx1"/>
                </a:solidFill>
                <a:latin typeface="Times New Roman" panose="02020603050405020304" pitchFamily="18" charset="0"/>
              </a:rPr>
              <a:t>M1M0</a:t>
            </a:r>
            <a:r>
              <a:rPr lang="zh-CN" altLang="en-US" b="0" dirty="0">
                <a:solidFill>
                  <a:schemeClr val="tx1"/>
                </a:solidFill>
                <a:latin typeface="Times New Roman" panose="02020603050405020304" pitchFamily="18" charset="0"/>
              </a:rPr>
              <a:t>为</a:t>
            </a:r>
            <a:r>
              <a:rPr lang="en-US" altLang="zh-CN" b="0" dirty="0">
                <a:solidFill>
                  <a:schemeClr val="tx1"/>
                </a:solidFill>
                <a:latin typeface="Times New Roman" panose="02020603050405020304" pitchFamily="18" charset="0"/>
              </a:rPr>
              <a:t>11</a:t>
            </a:r>
            <a:r>
              <a:rPr lang="zh-CN" altLang="en-US" b="0" dirty="0">
                <a:solidFill>
                  <a:schemeClr val="tx1"/>
                </a:solidFill>
                <a:latin typeface="Times New Roman" panose="02020603050405020304" pitchFamily="18" charset="0"/>
              </a:rPr>
              <a:t>时，定时</a:t>
            </a:r>
            <a:r>
              <a:rPr lang="en-US" altLang="zh-CN" b="0" dirty="0">
                <a:solidFill>
                  <a:schemeClr val="tx1"/>
                </a:solidFill>
                <a:latin typeface="Times New Roman" panose="02020603050405020304" pitchFamily="18" charset="0"/>
              </a:rPr>
              <a:t>/</a:t>
            </a:r>
            <a:r>
              <a:rPr lang="zh-CN" altLang="en-US" b="0" dirty="0">
                <a:solidFill>
                  <a:schemeClr val="tx1"/>
                </a:solidFill>
                <a:latin typeface="Times New Roman" panose="02020603050405020304" pitchFamily="18" charset="0"/>
              </a:rPr>
              <a:t>计数器工作于方式</a:t>
            </a:r>
            <a:r>
              <a:rPr lang="en-US" altLang="zh-CN" b="0" dirty="0">
                <a:solidFill>
                  <a:schemeClr val="tx1"/>
                </a:solidFill>
                <a:latin typeface="Times New Roman" panose="02020603050405020304" pitchFamily="18" charset="0"/>
              </a:rPr>
              <a:t>3</a:t>
            </a:r>
            <a:r>
              <a:rPr lang="zh-CN" altLang="en-US" b="0" dirty="0">
                <a:solidFill>
                  <a:schemeClr val="tx1"/>
                </a:solidFill>
                <a:latin typeface="Times New Roman" panose="02020603050405020304" pitchFamily="18" charset="0"/>
              </a:rPr>
              <a:t>时，其逻辑结构图如图所示。</a:t>
            </a:r>
            <a:endParaRPr lang="en-US" altLang="zh-CN" b="0" dirty="0">
              <a:solidFill>
                <a:schemeClr val="tx1"/>
              </a:solidFill>
              <a:latin typeface="Times New Roman" panose="02020603050405020304" pitchFamily="18" charset="0"/>
            </a:endParaRPr>
          </a:p>
        </p:txBody>
      </p:sp>
      <p:sp>
        <p:nvSpPr>
          <p:cNvPr id="16389" name="矩形 5"/>
          <p:cNvSpPr>
            <a:spLocks noChangeArrowheads="1"/>
          </p:cNvSpPr>
          <p:nvPr/>
        </p:nvSpPr>
        <p:spPr bwMode="auto">
          <a:xfrm>
            <a:off x="635000" y="5873750"/>
            <a:ext cx="7721600" cy="412750"/>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ea"/>
                <a:ea typeface="+mn-ea"/>
                <a:cs typeface="+mn-cs"/>
              </a:rPr>
              <a:t>T0</a:t>
            </a:r>
            <a:r>
              <a:rPr kumimoji="0" lang="zh-CN" altLang="zh-CN" sz="2000" b="0" i="0" u="none" strike="noStrike" kern="1200" cap="none" spc="0" normalizeH="0" baseline="0" noProof="0" dirty="0">
                <a:ln>
                  <a:noFill/>
                </a:ln>
                <a:solidFill>
                  <a:schemeClr val="tx1"/>
                </a:solidFill>
                <a:effectLst/>
                <a:uLnTx/>
                <a:uFillTx/>
                <a:latin typeface="+mn-ea"/>
                <a:ea typeface="+mn-ea"/>
                <a:cs typeface="+mn-cs"/>
              </a:rPr>
              <a:t>方式</a:t>
            </a:r>
            <a:r>
              <a:rPr kumimoji="0" lang="en-US" altLang="zh-CN" sz="2000" b="0"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0" i="0" u="none" strike="noStrike" kern="1200" cap="none" spc="0" normalizeH="0" baseline="0" noProof="0" dirty="0">
                <a:ln>
                  <a:noFill/>
                </a:ln>
                <a:solidFill>
                  <a:schemeClr val="tx1"/>
                </a:solidFill>
                <a:effectLst/>
                <a:uLnTx/>
                <a:uFillTx/>
                <a:latin typeface="+mn-ea"/>
                <a:ea typeface="+mn-ea"/>
                <a:cs typeface="+mn-cs"/>
              </a:rPr>
              <a:t>时的逻辑</a:t>
            </a:r>
            <a:r>
              <a:rPr kumimoji="0" lang="zh-CN" altLang="zh-CN" sz="2000" b="0" i="0" u="none" strike="noStrike" kern="1200" cap="none" spc="0" normalizeH="0" baseline="0" noProof="0" dirty="0" smtClean="0">
                <a:ln>
                  <a:noFill/>
                </a:ln>
                <a:solidFill>
                  <a:schemeClr val="tx1"/>
                </a:solidFill>
                <a:effectLst/>
                <a:uLnTx/>
                <a:uFillTx/>
                <a:latin typeface="+mn-ea"/>
                <a:ea typeface="+mn-ea"/>
                <a:cs typeface="+mn-cs"/>
              </a:rPr>
              <a:t>结构</a:t>
            </a:r>
            <a:endParaRPr kumimoji="0" lang="zh-CN" altLang="zh-CN" sz="2000" b="0" i="0" u="none" strike="noStrike" kern="1200" cap="none" spc="0" normalizeH="0" baseline="0" noProof="0" dirty="0">
              <a:ln>
                <a:noFill/>
              </a:ln>
              <a:solidFill>
                <a:schemeClr val="tx1"/>
              </a:solidFill>
              <a:effectLst/>
              <a:uLnTx/>
              <a:uFillTx/>
              <a:latin typeface="+mn-ea"/>
              <a:ea typeface="+mn-ea"/>
              <a:cs typeface="+mn-cs"/>
            </a:endParaRPr>
          </a:p>
        </p:txBody>
      </p:sp>
      <p:pic>
        <p:nvPicPr>
          <p:cNvPr id="33798" name="Picture 2" descr="未命名19"/>
          <p:cNvPicPr>
            <a:picLocks noChangeAspect="1"/>
          </p:cNvPicPr>
          <p:nvPr/>
        </p:nvPicPr>
        <p:blipFill>
          <a:blip r:embed="rId1"/>
          <a:stretch>
            <a:fillRect/>
          </a:stretch>
        </p:blipFill>
        <p:spPr>
          <a:xfrm>
            <a:off x="1547813" y="2216150"/>
            <a:ext cx="6523037" cy="3516313"/>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4"/>
          <p:cNvPicPr>
            <a:picLocks noChangeAspect="1"/>
          </p:cNvPicPr>
          <p:nvPr/>
        </p:nvPicPr>
        <p:blipFill>
          <a:blip r:embed="rId1"/>
          <a:stretch>
            <a:fillRect/>
          </a:stretch>
        </p:blipFill>
        <p:spPr>
          <a:xfrm>
            <a:off x="0" y="1474788"/>
            <a:ext cx="9043988" cy="4859337"/>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34145"/>
          <p:cNvSpPr>
            <a:spLocks noGrp="1"/>
          </p:cNvSpPr>
          <p:nvPr>
            <p:ph idx="1"/>
          </p:nvPr>
        </p:nvSpPr>
        <p:spPr>
          <a:xfrm>
            <a:off x="368300" y="855663"/>
            <a:ext cx="8528050" cy="5888037"/>
          </a:xfrm>
          <a:ln/>
        </p:spPr>
        <p:txBody>
          <a:bodyPr vert="horz" wrap="square" lIns="91440" tIns="45720" rIns="91440" bIns="45720" anchor="t" anchorCtr="0"/>
          <a:p>
            <a:pPr>
              <a:buNone/>
            </a:pPr>
            <a:r>
              <a:rPr lang="zh-CN" altLang="en-US" sz="3200" dirty="0">
                <a:solidFill>
                  <a:srgbClr val="000000"/>
                </a:solidFill>
              </a:rPr>
              <a:t>1.5 单片机内部定时/计数器</a:t>
            </a:r>
            <a:endParaRPr lang="zh-CN" altLang="en-US" sz="3200" dirty="0">
              <a:solidFill>
                <a:srgbClr val="000000"/>
              </a:solidFill>
            </a:endParaRPr>
          </a:p>
          <a:p>
            <a:pPr>
              <a:buNone/>
            </a:pPr>
            <a:r>
              <a:rPr lang="zh-CN" altLang="en-US" sz="2800" dirty="0">
                <a:solidFill>
                  <a:srgbClr val="000000"/>
                </a:solidFill>
              </a:rPr>
              <a:t>  </a:t>
            </a:r>
            <a:r>
              <a:rPr lang="zh-CN" altLang="en-US" sz="2400" dirty="0">
                <a:solidFill>
                  <a:srgbClr val="000000"/>
                </a:solidFill>
              </a:rPr>
              <a:t>1.5.1定时/计数器概述</a:t>
            </a:r>
            <a:endParaRPr lang="zh-CN" altLang="en-US" sz="2400" dirty="0">
              <a:solidFill>
                <a:srgbClr val="000000"/>
              </a:solidFill>
            </a:endParaRPr>
          </a:p>
          <a:p>
            <a:pPr>
              <a:buNone/>
            </a:pPr>
            <a:r>
              <a:rPr lang="zh-CN" altLang="en-US" sz="2400" dirty="0">
                <a:solidFill>
                  <a:srgbClr val="000000"/>
                </a:solidFill>
              </a:rPr>
              <a:t>    （1）MCS-51单片机有两个16位的可编程定时/计数器，称为定时器T0和定时器T1。可编程选择其作为定时器用或作为计数器用。</a:t>
            </a:r>
            <a:endParaRPr lang="zh-CN" altLang="en-US" sz="2400" dirty="0">
              <a:solidFill>
                <a:srgbClr val="000000"/>
              </a:solidFill>
            </a:endParaRPr>
          </a:p>
          <a:p>
            <a:pPr>
              <a:buNone/>
            </a:pPr>
            <a:endParaRPr lang="zh-CN" altLang="en-US" sz="2800" dirty="0">
              <a:solidFill>
                <a:srgbClr val="000000"/>
              </a:solidFill>
            </a:endParaRPr>
          </a:p>
          <a:p>
            <a:pPr>
              <a:buNone/>
            </a:pPr>
            <a:endParaRPr lang="zh-CN" altLang="en-US" sz="2800" dirty="0">
              <a:solidFill>
                <a:srgbClr val="000000"/>
              </a:solidFill>
            </a:endParaRPr>
          </a:p>
          <a:p>
            <a:pPr>
              <a:buNone/>
            </a:pPr>
            <a:endParaRPr lang="zh-CN" altLang="en-US" sz="2800" dirty="0">
              <a:solidFill>
                <a:srgbClr val="000000"/>
              </a:solidFill>
            </a:endParaRPr>
          </a:p>
          <a:p>
            <a:pPr>
              <a:buNone/>
            </a:pPr>
            <a:endParaRPr lang="zh-CN" altLang="en-US" sz="2800" dirty="0">
              <a:solidFill>
                <a:srgbClr val="000000"/>
              </a:solidFill>
            </a:endParaRPr>
          </a:p>
          <a:p>
            <a:pPr>
              <a:buNone/>
            </a:pPr>
            <a:endParaRPr lang="zh-CN" altLang="en-US" sz="2800" dirty="0">
              <a:solidFill>
                <a:srgbClr val="000000"/>
              </a:solidFill>
            </a:endParaRPr>
          </a:p>
          <a:p>
            <a:pPr algn="ctr">
              <a:buNone/>
            </a:pPr>
            <a:endParaRPr lang="zh-CN" altLang="en-US" sz="1800" dirty="0">
              <a:solidFill>
                <a:srgbClr val="000000"/>
              </a:solidFill>
            </a:endParaRPr>
          </a:p>
          <a:p>
            <a:pPr algn="ctr">
              <a:buNone/>
            </a:pPr>
            <a:endParaRPr lang="zh-CN" altLang="en-US" sz="1800" dirty="0">
              <a:solidFill>
                <a:srgbClr val="000000"/>
              </a:solidFill>
            </a:endParaRPr>
          </a:p>
          <a:p>
            <a:pPr algn="ctr">
              <a:buNone/>
            </a:pPr>
            <a:r>
              <a:rPr lang="zh-CN" altLang="en-US" sz="1800" dirty="0">
                <a:solidFill>
                  <a:srgbClr val="000000"/>
                </a:solidFill>
              </a:rPr>
              <a:t>图1-7   单片机定时/计数器结构框图</a:t>
            </a:r>
            <a:endParaRPr lang="zh-CN" altLang="en-US" sz="1800" dirty="0">
              <a:solidFill>
                <a:srgbClr val="000000"/>
              </a:solidFill>
            </a:endParaRPr>
          </a:p>
          <a:p>
            <a:pPr>
              <a:buNone/>
            </a:pPr>
            <a:endParaRPr lang="zh-CN" altLang="en-US" sz="2800" dirty="0">
              <a:solidFill>
                <a:srgbClr val="000000"/>
              </a:solidFill>
            </a:endParaRPr>
          </a:p>
        </p:txBody>
      </p:sp>
      <p:sp>
        <p:nvSpPr>
          <p:cNvPr id="17411"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17412"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graphicFrame>
        <p:nvGraphicFramePr>
          <p:cNvPr id="17413" name="对象 34"/>
          <p:cNvGraphicFramePr>
            <a:graphicFrameLocks noChangeAspect="1"/>
          </p:cNvGraphicFramePr>
          <p:nvPr/>
        </p:nvGraphicFramePr>
        <p:xfrm>
          <a:off x="1827213" y="3027363"/>
          <a:ext cx="6022975" cy="3060700"/>
        </p:xfrm>
        <a:graphic>
          <a:graphicData uri="http://schemas.openxmlformats.org/presentationml/2006/ole">
            <mc:AlternateContent xmlns:mc="http://schemas.openxmlformats.org/markup-compatibility/2006">
              <mc:Choice xmlns:v="urn:schemas-microsoft-com:vml" Requires="v">
                <p:oleObj spid="_x0000_s3076" name="" r:id="rId1" imgW="5347970" imgH="2562225" progId="">
                  <p:embed/>
                </p:oleObj>
              </mc:Choice>
              <mc:Fallback>
                <p:oleObj name="" r:id="rId1" imgW="5347970" imgH="2562225" progId="">
                  <p:embed/>
                  <p:pic>
                    <p:nvPicPr>
                      <p:cNvPr id="0" name="图片 3075"/>
                      <p:cNvPicPr/>
                      <p:nvPr/>
                    </p:nvPicPr>
                    <p:blipFill>
                      <a:blip r:embed="rId2"/>
                      <a:stretch>
                        <a:fillRect/>
                      </a:stretch>
                    </p:blipFill>
                    <p:spPr>
                      <a:xfrm>
                        <a:off x="1827213" y="3027363"/>
                        <a:ext cx="6022975" cy="3060700"/>
                      </a:xfrm>
                      <a:prstGeom prst="rect">
                        <a:avLst/>
                      </a:prstGeom>
                      <a:noFill/>
                      <a:ln w="38100">
                        <a:noFill/>
                        <a:miter/>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34145"/>
          <p:cNvSpPr>
            <a:spLocks noGrp="1"/>
          </p:cNvSpPr>
          <p:nvPr>
            <p:ph idx="1"/>
          </p:nvPr>
        </p:nvSpPr>
        <p:spPr>
          <a:xfrm>
            <a:off x="284163" y="1023938"/>
            <a:ext cx="8674100" cy="5414962"/>
          </a:xfrm>
          <a:ln/>
        </p:spPr>
        <p:txBody>
          <a:bodyPr vert="horz" wrap="square" lIns="91440" tIns="45720" rIns="91440" bIns="45720" anchor="t" anchorCtr="0"/>
          <a:p>
            <a:pPr>
              <a:buNone/>
            </a:pPr>
            <a:r>
              <a:rPr lang="zh-CN" altLang="en-US" sz="2400" dirty="0">
                <a:solidFill>
                  <a:srgbClr val="000000"/>
                </a:solidFill>
              </a:rPr>
              <a:t>（2）本质上讲都是计数器。</a:t>
            </a:r>
            <a:endParaRPr lang="zh-CN" altLang="en-US" sz="2400" dirty="0">
              <a:solidFill>
                <a:srgbClr val="000000"/>
              </a:solidFill>
            </a:endParaRPr>
          </a:p>
          <a:p>
            <a:pPr>
              <a:buNone/>
            </a:pPr>
            <a:r>
              <a:rPr lang="zh-CN" altLang="en-US" dirty="0">
                <a:solidFill>
                  <a:srgbClr val="000000"/>
                </a:solidFill>
              </a:rPr>
              <a:t>            对外部事件脉冲计数就作为计数器使用对内部的机器周期计数就作为定时器使用。（对外部脉冲计数时，信号脉冲应加到相应的外引脚上T0（P3.4）,T1(P3.5)）他们都是加法计数器，计满后就会溢出(Overflow)，溢出时产生中断标志。</a:t>
            </a:r>
            <a:endParaRPr lang="zh-CN" altLang="en-US" dirty="0">
              <a:solidFill>
                <a:srgbClr val="000000"/>
              </a:solidFill>
            </a:endParaRPr>
          </a:p>
          <a:p>
            <a:pPr>
              <a:buNone/>
            </a:pPr>
            <a:endParaRPr lang="zh-CN" altLang="en-US" dirty="0">
              <a:solidFill>
                <a:srgbClr val="000000"/>
              </a:solidFill>
            </a:endParaRPr>
          </a:p>
          <a:p>
            <a:pPr>
              <a:buNone/>
            </a:pPr>
            <a:r>
              <a:rPr lang="zh-CN" altLang="en-US" sz="2400" dirty="0">
                <a:solidFill>
                  <a:srgbClr val="000000"/>
                </a:solidFill>
              </a:rPr>
              <a:t>1.5.2 与定时/计数器有关的SFR（定时计数器的控制）</a:t>
            </a:r>
            <a:endParaRPr lang="zh-CN" altLang="en-US" sz="2400" dirty="0">
              <a:solidFill>
                <a:srgbClr val="000000"/>
              </a:solidFill>
            </a:endParaRPr>
          </a:p>
          <a:p>
            <a:pPr>
              <a:buNone/>
            </a:pPr>
            <a:r>
              <a:rPr lang="zh-CN" altLang="en-US" dirty="0">
                <a:solidFill>
                  <a:srgbClr val="000000"/>
                </a:solidFill>
              </a:rPr>
              <a:t>          </a:t>
            </a:r>
            <a:endParaRPr lang="zh-CN" altLang="en-US" dirty="0">
              <a:solidFill>
                <a:srgbClr val="000000"/>
              </a:solidFill>
            </a:endParaRPr>
          </a:p>
          <a:p>
            <a:pPr>
              <a:buNone/>
            </a:pPr>
            <a:r>
              <a:rPr lang="zh-CN" altLang="en-US" dirty="0">
                <a:solidFill>
                  <a:srgbClr val="000000"/>
                </a:solidFill>
              </a:rPr>
              <a:t>     1．定时/计数器工作方式控制寄存器TMOD(T:Timer,M:Mode)（89H）高4位控制T1</a:t>
            </a:r>
            <a:r>
              <a:rPr lang="en-US" altLang="zh-CN" dirty="0">
                <a:solidFill>
                  <a:srgbClr val="000000"/>
                </a:solidFill>
              </a:rPr>
              <a:t>,</a:t>
            </a:r>
            <a:r>
              <a:rPr lang="zh-CN" altLang="en-US" dirty="0">
                <a:solidFill>
                  <a:srgbClr val="000000"/>
                </a:solidFill>
              </a:rPr>
              <a:t>低4位控制T0（TMOD不可位寻址，高4位和低4位分别控制T1和T0。）</a:t>
            </a:r>
            <a:endParaRPr lang="zh-CN" altLang="en-US" dirty="0">
              <a:solidFill>
                <a:srgbClr val="000000"/>
              </a:solidFill>
            </a:endParaRPr>
          </a:p>
          <a:p>
            <a:pPr>
              <a:buNone/>
            </a:pPr>
            <a:endParaRPr lang="zh-CN" altLang="en-US" dirty="0">
              <a:solidFill>
                <a:srgbClr val="000000"/>
              </a:solidFill>
            </a:endParaRPr>
          </a:p>
        </p:txBody>
      </p:sp>
      <p:sp>
        <p:nvSpPr>
          <p:cNvPr id="19459"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19460"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pic>
        <p:nvPicPr>
          <p:cNvPr id="19461" name="图片 16"/>
          <p:cNvPicPr>
            <a:picLocks noChangeAspect="1"/>
          </p:cNvPicPr>
          <p:nvPr/>
        </p:nvPicPr>
        <p:blipFill>
          <a:blip r:embed="rId1"/>
          <a:stretch>
            <a:fillRect/>
          </a:stretch>
        </p:blipFill>
        <p:spPr>
          <a:xfrm>
            <a:off x="1209675" y="4995863"/>
            <a:ext cx="7258050" cy="1585912"/>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占位符 134145"/>
          <p:cNvSpPr>
            <a:spLocks noGrp="1"/>
          </p:cNvSpPr>
          <p:nvPr>
            <p:ph idx="1"/>
          </p:nvPr>
        </p:nvSpPr>
        <p:spPr>
          <a:xfrm>
            <a:off x="177800" y="781050"/>
            <a:ext cx="8966200" cy="5386388"/>
          </a:xfrm>
          <a:ln/>
        </p:spPr>
        <p:txBody>
          <a:bodyPr vert="horz" wrap="square" lIns="91440" tIns="45720" rIns="91440" bIns="45720" anchor="t" anchorCtr="0"/>
          <a:p>
            <a:pPr>
              <a:lnSpc>
                <a:spcPct val="150000"/>
              </a:lnSpc>
              <a:spcBef>
                <a:spcPct val="0"/>
              </a:spcBef>
              <a:buNone/>
            </a:pPr>
            <a:r>
              <a:rPr lang="zh-CN" altLang="en-US" sz="1800" dirty="0">
                <a:solidFill>
                  <a:srgbClr val="000000"/>
                </a:solidFill>
              </a:rPr>
              <a:t>（1）M1M0——工作方式选择位。</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M1M0     方式      功能</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00        方式0     13位的计数器</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01        方式1     16位的计数器</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10        方式2     8位的计数器，初值自动重装</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11        方式3     两个8位的计数器，仅适用T0</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（2）C/T——计数/定时方式选择位。</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C/T=1，为计数工作方式，对外部事件脉冲计数，作为计数器用（负跳变有效）。</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C/T=0，为定时工作方式，对内部机器脉冲计数，作定时器用。</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（3）GATE——门控位。</a:t>
            </a:r>
            <a:endParaRPr lang="zh-CN" altLang="en-US" sz="1800" dirty="0">
              <a:solidFill>
                <a:srgbClr val="000000"/>
              </a:solidFill>
            </a:endParaRPr>
          </a:p>
          <a:p>
            <a:pPr>
              <a:lnSpc>
                <a:spcPct val="150000"/>
              </a:lnSpc>
              <a:spcBef>
                <a:spcPct val="0"/>
              </a:spcBef>
              <a:buNone/>
            </a:pPr>
            <a:r>
              <a:rPr lang="zh-CN" altLang="en-US" sz="1800" dirty="0">
                <a:solidFill>
                  <a:srgbClr val="000000"/>
                </a:solidFill>
              </a:rPr>
              <a:t>        </a:t>
            </a:r>
            <a:r>
              <a:rPr lang="zh-CN" altLang="en-US" sz="1800" dirty="0"/>
              <a:t> 当</a:t>
            </a:r>
            <a:r>
              <a:rPr lang="en-US" altLang="zh-CN" sz="1800" dirty="0"/>
              <a:t>GATE=0</a:t>
            </a:r>
            <a:r>
              <a:rPr lang="zh-CN" altLang="en-US" sz="1800" dirty="0"/>
              <a:t>时，定时器的</a:t>
            </a:r>
            <a:r>
              <a:rPr lang="zh-CN" altLang="en-US" sz="1800" dirty="0">
                <a:solidFill>
                  <a:srgbClr val="FF0000"/>
                </a:solidFill>
              </a:rPr>
              <a:t>启停</a:t>
            </a:r>
            <a:r>
              <a:rPr lang="zh-CN" altLang="en-US" sz="1800" dirty="0"/>
              <a:t>只由软件控制位</a:t>
            </a:r>
            <a:r>
              <a:rPr lang="en-US" altLang="zh-CN" sz="1800" dirty="0"/>
              <a:t>TR0</a:t>
            </a:r>
            <a:r>
              <a:rPr lang="zh-CN" altLang="en-US" sz="1800" dirty="0"/>
              <a:t>或</a:t>
            </a:r>
            <a:r>
              <a:rPr lang="en-US" altLang="zh-CN" sz="1800" dirty="0"/>
              <a:t>TR1</a:t>
            </a:r>
            <a:r>
              <a:rPr lang="zh-CN" altLang="en-US" sz="1800" dirty="0"/>
              <a:t>来控制，为</a:t>
            </a:r>
            <a:r>
              <a:rPr lang="en-US" altLang="zh-CN" sz="1800" dirty="0"/>
              <a:t>1</a:t>
            </a:r>
            <a:r>
              <a:rPr lang="zh-CN" altLang="en-US" sz="1800" dirty="0"/>
              <a:t>启动定时器工作，为</a:t>
            </a:r>
            <a:r>
              <a:rPr lang="en-US" altLang="zh-CN" sz="1800" dirty="0"/>
              <a:t>0</a:t>
            </a:r>
            <a:r>
              <a:rPr lang="zh-CN" altLang="en-US" sz="1800" dirty="0"/>
              <a:t>停止定时器工作；当</a:t>
            </a:r>
            <a:r>
              <a:rPr lang="en-US" altLang="zh-CN" sz="1800" dirty="0"/>
              <a:t>GATE=1</a:t>
            </a:r>
            <a:r>
              <a:rPr lang="zh-CN" altLang="en-US" sz="1800" dirty="0"/>
              <a:t>时，软件控制位</a:t>
            </a:r>
            <a:r>
              <a:rPr lang="en-US" altLang="zh-CN" sz="1800" dirty="0"/>
              <a:t>TR0</a:t>
            </a:r>
            <a:r>
              <a:rPr lang="zh-CN" altLang="en-US" sz="1800" dirty="0"/>
              <a:t>或</a:t>
            </a:r>
            <a:r>
              <a:rPr lang="en-US" altLang="zh-CN" sz="1800" dirty="0"/>
              <a:t>TR1</a:t>
            </a:r>
            <a:r>
              <a:rPr lang="zh-CN" altLang="en-US" sz="1800" dirty="0"/>
              <a:t>须置</a:t>
            </a:r>
            <a:r>
              <a:rPr lang="en-US" altLang="zh-CN" sz="1800" dirty="0"/>
              <a:t>1</a:t>
            </a:r>
            <a:r>
              <a:rPr lang="zh-CN" altLang="en-US" sz="1800" dirty="0"/>
              <a:t>，同时还须       （</a:t>
            </a:r>
            <a:r>
              <a:rPr lang="en-US" altLang="zh-CN" sz="1800" dirty="0"/>
              <a:t>P3.2</a:t>
            </a:r>
            <a:r>
              <a:rPr lang="zh-CN" altLang="en-US" sz="1800" dirty="0"/>
              <a:t>）或     （</a:t>
            </a:r>
            <a:r>
              <a:rPr lang="en-US" altLang="zh-CN" sz="1800" dirty="0"/>
              <a:t>P3.3</a:t>
            </a:r>
            <a:r>
              <a:rPr lang="zh-CN" altLang="en-US" sz="1800" dirty="0"/>
              <a:t>）为高电平才能启动定时器，即允许外中断        、       启动定时器。</a:t>
            </a:r>
            <a:endParaRPr lang="zh-CN" altLang="en-US" sz="1800" dirty="0">
              <a:solidFill>
                <a:srgbClr val="000000"/>
              </a:solidFill>
            </a:endParaRPr>
          </a:p>
        </p:txBody>
      </p:sp>
      <p:sp>
        <p:nvSpPr>
          <p:cNvPr id="20483" name="矩形 134147"/>
          <p:cNvSpPr/>
          <p:nvPr/>
        </p:nvSpPr>
        <p:spPr>
          <a:xfrm>
            <a:off x="741363" y="1054100"/>
            <a:ext cx="7843837" cy="5384800"/>
          </a:xfrm>
          <a:prstGeom prst="rect">
            <a:avLst/>
          </a:prstGeom>
          <a:noFill/>
          <a:ln w="9525">
            <a:noFill/>
          </a:ln>
        </p:spPr>
        <p:txBody>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342900" lvl="0" indent="-342900">
              <a:buNone/>
            </a:pPr>
            <a:endParaRPr lang="zh-CN" altLang="en-US" dirty="0">
              <a:solidFill>
                <a:srgbClr val="000000"/>
              </a:solidFill>
              <a:latin typeface="Times New Roman" panose="02020603050405020304" pitchFamily="18" charset="0"/>
            </a:endParaRPr>
          </a:p>
        </p:txBody>
      </p:sp>
      <p:sp>
        <p:nvSpPr>
          <p:cNvPr id="20484"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graphicFrame>
        <p:nvGraphicFramePr>
          <p:cNvPr id="20485" name="对象 33"/>
          <p:cNvGraphicFramePr>
            <a:graphicFrameLocks noChangeAspect="1"/>
          </p:cNvGraphicFramePr>
          <p:nvPr/>
        </p:nvGraphicFramePr>
        <p:xfrm>
          <a:off x="949325" y="5872163"/>
          <a:ext cx="503238" cy="287337"/>
        </p:xfrm>
        <a:graphic>
          <a:graphicData uri="http://schemas.openxmlformats.org/presentationml/2006/ole">
            <mc:AlternateContent xmlns:mc="http://schemas.openxmlformats.org/markup-compatibility/2006">
              <mc:Choice xmlns:v="urn:schemas-microsoft-com:vml" Requires="v">
                <p:oleObj spid="_x0000_s3086" name="" r:id="rId1" imgW="330200" imgH="190500" progId="Equation.3">
                  <p:embed/>
                </p:oleObj>
              </mc:Choice>
              <mc:Fallback>
                <p:oleObj name="" r:id="rId1" imgW="330200" imgH="190500" progId="Equation.3">
                  <p:embed/>
                  <p:pic>
                    <p:nvPicPr>
                      <p:cNvPr id="0" name="图片 3085"/>
                      <p:cNvPicPr/>
                      <p:nvPr/>
                    </p:nvPicPr>
                    <p:blipFill>
                      <a:blip r:embed="rId2"/>
                      <a:stretch>
                        <a:fillRect/>
                      </a:stretch>
                    </p:blipFill>
                    <p:spPr>
                      <a:xfrm>
                        <a:off x="949325" y="5872163"/>
                        <a:ext cx="503238" cy="287337"/>
                      </a:xfrm>
                      <a:prstGeom prst="rect">
                        <a:avLst/>
                      </a:prstGeom>
                      <a:noFill/>
                      <a:ln w="38100">
                        <a:noFill/>
                        <a:miter/>
                      </a:ln>
                    </p:spPr>
                  </p:pic>
                </p:oleObj>
              </mc:Fallback>
            </mc:AlternateContent>
          </a:graphicData>
        </a:graphic>
      </p:graphicFrame>
      <p:graphicFrame>
        <p:nvGraphicFramePr>
          <p:cNvPr id="20486" name="对象 33"/>
          <p:cNvGraphicFramePr>
            <a:graphicFrameLocks noChangeAspect="1"/>
          </p:cNvGraphicFramePr>
          <p:nvPr/>
        </p:nvGraphicFramePr>
        <p:xfrm>
          <a:off x="7850188" y="5872163"/>
          <a:ext cx="503237" cy="287337"/>
        </p:xfrm>
        <a:graphic>
          <a:graphicData uri="http://schemas.openxmlformats.org/presentationml/2006/ole">
            <mc:AlternateContent xmlns:mc="http://schemas.openxmlformats.org/markup-compatibility/2006">
              <mc:Choice xmlns:v="urn:schemas-microsoft-com:vml" Requires="v">
                <p:oleObj spid="_x0000_s3087" name="" r:id="rId3" imgW="330200" imgH="190500" progId="Equation.3">
                  <p:embed/>
                </p:oleObj>
              </mc:Choice>
              <mc:Fallback>
                <p:oleObj name="" r:id="rId3" imgW="330200" imgH="190500" progId="Equation.3">
                  <p:embed/>
                  <p:pic>
                    <p:nvPicPr>
                      <p:cNvPr id="0" name="图片 3086"/>
                      <p:cNvPicPr/>
                      <p:nvPr/>
                    </p:nvPicPr>
                    <p:blipFill>
                      <a:blip r:embed="rId2"/>
                      <a:stretch>
                        <a:fillRect/>
                      </a:stretch>
                    </p:blipFill>
                    <p:spPr>
                      <a:xfrm>
                        <a:off x="7850188" y="5872163"/>
                        <a:ext cx="503237" cy="287337"/>
                      </a:xfrm>
                      <a:prstGeom prst="rect">
                        <a:avLst/>
                      </a:prstGeom>
                      <a:noFill/>
                      <a:ln w="38100">
                        <a:noFill/>
                        <a:miter/>
                      </a:ln>
                    </p:spPr>
                  </p:pic>
                </p:oleObj>
              </mc:Fallback>
            </mc:AlternateContent>
          </a:graphicData>
        </a:graphic>
      </p:graphicFrame>
      <p:graphicFrame>
        <p:nvGraphicFramePr>
          <p:cNvPr id="20487" name="对象 35"/>
          <p:cNvGraphicFramePr>
            <a:graphicFrameLocks noChangeAspect="1"/>
          </p:cNvGraphicFramePr>
          <p:nvPr/>
        </p:nvGraphicFramePr>
        <p:xfrm>
          <a:off x="2463800" y="5832475"/>
          <a:ext cx="503238" cy="314325"/>
        </p:xfrm>
        <a:graphic>
          <a:graphicData uri="http://schemas.openxmlformats.org/presentationml/2006/ole">
            <mc:AlternateContent xmlns:mc="http://schemas.openxmlformats.org/markup-compatibility/2006">
              <mc:Choice xmlns:v="urn:schemas-microsoft-com:vml" Requires="v">
                <p:oleObj spid="_x0000_s3084" name="" r:id="rId4" imgW="304800" imgH="190500" progId="Equation.3">
                  <p:embed/>
                </p:oleObj>
              </mc:Choice>
              <mc:Fallback>
                <p:oleObj name="" r:id="rId4" imgW="304800" imgH="190500" progId="Equation.3">
                  <p:embed/>
                  <p:pic>
                    <p:nvPicPr>
                      <p:cNvPr id="0" name="图片 3083"/>
                      <p:cNvPicPr/>
                      <p:nvPr/>
                    </p:nvPicPr>
                    <p:blipFill>
                      <a:blip r:embed="rId5"/>
                      <a:stretch>
                        <a:fillRect/>
                      </a:stretch>
                    </p:blipFill>
                    <p:spPr>
                      <a:xfrm>
                        <a:off x="2463800" y="5832475"/>
                        <a:ext cx="503238" cy="314325"/>
                      </a:xfrm>
                      <a:prstGeom prst="rect">
                        <a:avLst/>
                      </a:prstGeom>
                      <a:noFill/>
                      <a:ln w="38100">
                        <a:noFill/>
                        <a:miter/>
                      </a:ln>
                    </p:spPr>
                  </p:pic>
                </p:oleObj>
              </mc:Fallback>
            </mc:AlternateContent>
          </a:graphicData>
        </a:graphic>
      </p:graphicFrame>
      <p:graphicFrame>
        <p:nvGraphicFramePr>
          <p:cNvPr id="20488" name="对象 35"/>
          <p:cNvGraphicFramePr>
            <a:graphicFrameLocks noChangeAspect="1"/>
          </p:cNvGraphicFramePr>
          <p:nvPr/>
        </p:nvGraphicFramePr>
        <p:xfrm>
          <a:off x="8504238" y="5872163"/>
          <a:ext cx="503237" cy="314325"/>
        </p:xfrm>
        <a:graphic>
          <a:graphicData uri="http://schemas.openxmlformats.org/presentationml/2006/ole">
            <mc:AlternateContent xmlns:mc="http://schemas.openxmlformats.org/markup-compatibility/2006">
              <mc:Choice xmlns:v="urn:schemas-microsoft-com:vml" Requires="v">
                <p:oleObj spid="_x0000_s3085" name="" r:id="rId6" imgW="304800" imgH="190500" progId="Equation.3">
                  <p:embed/>
                </p:oleObj>
              </mc:Choice>
              <mc:Fallback>
                <p:oleObj name="" r:id="rId6" imgW="304800" imgH="190500" progId="Equation.3">
                  <p:embed/>
                  <p:pic>
                    <p:nvPicPr>
                      <p:cNvPr id="0" name="图片 3084"/>
                      <p:cNvPicPr/>
                      <p:nvPr/>
                    </p:nvPicPr>
                    <p:blipFill>
                      <a:blip r:embed="rId5"/>
                      <a:stretch>
                        <a:fillRect/>
                      </a:stretch>
                    </p:blipFill>
                    <p:spPr>
                      <a:xfrm>
                        <a:off x="8504238" y="5872163"/>
                        <a:ext cx="503237" cy="314325"/>
                      </a:xfrm>
                      <a:prstGeom prst="rect">
                        <a:avLst/>
                      </a:prstGeom>
                      <a:noFill/>
                      <a:ln w="38100">
                        <a:noFill/>
                        <a:miter/>
                      </a:ln>
                    </p:spPr>
                  </p:pic>
                </p:oleObj>
              </mc:Fallback>
            </mc:AlternateContent>
          </a:graphicData>
        </a:graphic>
      </p:graphicFrame>
      <p:pic>
        <p:nvPicPr>
          <p:cNvPr id="20489" name="图片 1"/>
          <p:cNvPicPr>
            <a:picLocks noChangeAspect="1"/>
          </p:cNvPicPr>
          <p:nvPr/>
        </p:nvPicPr>
        <p:blipFill>
          <a:blip r:embed="rId7"/>
          <a:stretch>
            <a:fillRect/>
          </a:stretch>
        </p:blipFill>
        <p:spPr>
          <a:xfrm>
            <a:off x="825500" y="3316288"/>
            <a:ext cx="495300" cy="293687"/>
          </a:xfrm>
          <a:prstGeom prst="rect">
            <a:avLst/>
          </a:prstGeom>
          <a:noFill/>
          <a:ln w="9525">
            <a:noFill/>
          </a:ln>
        </p:spPr>
      </p:pic>
      <p:pic>
        <p:nvPicPr>
          <p:cNvPr id="20490" name="图片 2"/>
          <p:cNvPicPr>
            <a:picLocks noChangeAspect="1"/>
          </p:cNvPicPr>
          <p:nvPr/>
        </p:nvPicPr>
        <p:blipFill>
          <a:blip r:embed="rId7"/>
          <a:stretch>
            <a:fillRect/>
          </a:stretch>
        </p:blipFill>
        <p:spPr>
          <a:xfrm>
            <a:off x="674688" y="3746500"/>
            <a:ext cx="495300" cy="295275"/>
          </a:xfrm>
          <a:prstGeom prst="rect">
            <a:avLst/>
          </a:prstGeom>
          <a:noFill/>
          <a:ln w="9525">
            <a:noFill/>
          </a:ln>
        </p:spPr>
      </p:pic>
      <p:pic>
        <p:nvPicPr>
          <p:cNvPr id="20491" name="图片 3"/>
          <p:cNvPicPr>
            <a:picLocks noChangeAspect="1"/>
          </p:cNvPicPr>
          <p:nvPr/>
        </p:nvPicPr>
        <p:blipFill>
          <a:blip r:embed="rId7"/>
          <a:stretch>
            <a:fillRect/>
          </a:stretch>
        </p:blipFill>
        <p:spPr>
          <a:xfrm>
            <a:off x="674688" y="4176713"/>
            <a:ext cx="495300" cy="2952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134145"/>
          <p:cNvSpPr>
            <a:spLocks noGrp="1"/>
          </p:cNvSpPr>
          <p:nvPr>
            <p:ph idx="1"/>
          </p:nvPr>
        </p:nvSpPr>
        <p:spPr>
          <a:xfrm>
            <a:off x="633413" y="1009650"/>
            <a:ext cx="7843837" cy="4435475"/>
          </a:xfrm>
          <a:ln/>
        </p:spPr>
        <p:txBody>
          <a:bodyPr vert="horz" wrap="square" lIns="91440" tIns="45720" rIns="91440" bIns="45720" anchor="t" anchorCtr="0"/>
          <a:p>
            <a:pPr>
              <a:buNone/>
            </a:pPr>
            <a:r>
              <a:rPr lang="zh-CN" altLang="en-US" sz="2400" dirty="0">
                <a:solidFill>
                  <a:srgbClr val="000000"/>
                </a:solidFill>
              </a:rPr>
              <a:t>2.TCON：定时/计数器控制寄存器（88H）</a:t>
            </a:r>
            <a:endParaRPr lang="zh-CN" altLang="en-US" sz="2400" dirty="0">
              <a:solidFill>
                <a:srgbClr val="000000"/>
              </a:solidFill>
            </a:endParaRPr>
          </a:p>
          <a:p>
            <a:pPr algn="ctr">
              <a:buNone/>
            </a:pPr>
            <a:r>
              <a:rPr lang="zh-CN" altLang="en-US" sz="2800" dirty="0">
                <a:solidFill>
                  <a:srgbClr val="000000"/>
                </a:solidFill>
              </a:rPr>
              <a:t>       </a:t>
            </a:r>
            <a:endParaRPr lang="zh-CN" altLang="en-US" sz="2800" dirty="0">
              <a:solidFill>
                <a:srgbClr val="000000"/>
              </a:solidFill>
            </a:endParaRPr>
          </a:p>
          <a:p>
            <a:pPr>
              <a:buNone/>
            </a:pPr>
            <a:r>
              <a:rPr lang="zh-CN" altLang="en-US" sz="2800" dirty="0">
                <a:solidFill>
                  <a:srgbClr val="000000"/>
                </a:solidFill>
              </a:rPr>
              <a:t>  </a:t>
            </a:r>
            <a:endParaRPr lang="zh-CN" altLang="en-US" sz="2800" dirty="0">
              <a:solidFill>
                <a:srgbClr val="000000"/>
              </a:solidFill>
            </a:endParaRPr>
          </a:p>
          <a:p>
            <a:pPr>
              <a:buNone/>
            </a:pPr>
            <a:r>
              <a:rPr lang="zh-CN" altLang="en-US" sz="2800" dirty="0">
                <a:solidFill>
                  <a:srgbClr val="000000"/>
                </a:solidFill>
              </a:rPr>
              <a:t>  </a:t>
            </a:r>
            <a:endParaRPr lang="en-US" altLang="zh-CN" sz="2800" dirty="0">
              <a:solidFill>
                <a:srgbClr val="000000"/>
              </a:solidFill>
            </a:endParaRPr>
          </a:p>
          <a:p>
            <a:pPr>
              <a:buNone/>
            </a:pPr>
            <a:endParaRPr lang="en-US" altLang="zh-CN" sz="2800" dirty="0">
              <a:solidFill>
                <a:srgbClr val="000000"/>
              </a:solidFill>
            </a:endParaRPr>
          </a:p>
          <a:p>
            <a:pPr>
              <a:buNone/>
            </a:pPr>
            <a:r>
              <a:rPr lang="zh-CN" altLang="en-US" dirty="0">
                <a:solidFill>
                  <a:srgbClr val="000000"/>
                </a:solidFill>
              </a:rPr>
              <a:t>TCON可位寻址。低4位用于控制外部中断。高4位的功能与定时器有关，含义如下：</a:t>
            </a:r>
            <a:endParaRPr lang="zh-CN" altLang="en-US" dirty="0">
              <a:solidFill>
                <a:srgbClr val="000000"/>
              </a:solidFill>
            </a:endParaRPr>
          </a:p>
          <a:p>
            <a:pPr>
              <a:buNone/>
            </a:pPr>
            <a:r>
              <a:rPr lang="zh-CN" altLang="en-US" sz="2800" dirty="0">
                <a:solidFill>
                  <a:srgbClr val="000000"/>
                </a:solidFill>
              </a:rPr>
              <a:t>  </a:t>
            </a:r>
            <a:endParaRPr lang="zh-CN" altLang="en-US" sz="2800" dirty="0">
              <a:solidFill>
                <a:srgbClr val="000000"/>
              </a:solidFill>
            </a:endParaRPr>
          </a:p>
        </p:txBody>
      </p:sp>
      <p:sp>
        <p:nvSpPr>
          <p:cNvPr id="21507"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pic>
        <p:nvPicPr>
          <p:cNvPr id="21508" name="图片 15"/>
          <p:cNvPicPr>
            <a:picLocks noChangeAspect="1"/>
          </p:cNvPicPr>
          <p:nvPr/>
        </p:nvPicPr>
        <p:blipFill>
          <a:blip r:embed="rId1"/>
          <a:stretch>
            <a:fillRect/>
          </a:stretch>
        </p:blipFill>
        <p:spPr>
          <a:xfrm>
            <a:off x="673100" y="1785938"/>
            <a:ext cx="7683500" cy="879475"/>
          </a:xfrm>
          <a:prstGeom prst="rect">
            <a:avLst/>
          </a:prstGeom>
          <a:noFill/>
          <a:ln w="9525">
            <a:noFill/>
          </a:ln>
        </p:spPr>
      </p:pic>
      <p:sp>
        <p:nvSpPr>
          <p:cNvPr id="21509" name="矩形 5"/>
          <p:cNvSpPr/>
          <p:nvPr/>
        </p:nvSpPr>
        <p:spPr>
          <a:xfrm>
            <a:off x="633413" y="2643188"/>
            <a:ext cx="7723187" cy="7953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chemeClr val="tx1"/>
                </a:solidFill>
                <a:latin typeface="Times New Roman" panose="02020603050405020304" pitchFamily="18" charset="0"/>
              </a:rPr>
              <a:t>      </a:t>
            </a:r>
            <a:r>
              <a:rPr lang="en-US" altLang="zh-CN" dirty="0">
                <a:solidFill>
                  <a:schemeClr val="tx1"/>
                </a:solidFill>
                <a:latin typeface="Times New Roman" panose="02020603050405020304" pitchFamily="18" charset="0"/>
              </a:rPr>
              <a:t>TCON</a:t>
            </a:r>
            <a:r>
              <a:rPr lang="zh-CN" altLang="en-US" dirty="0">
                <a:solidFill>
                  <a:schemeClr val="tx1"/>
                </a:solidFill>
                <a:latin typeface="Times New Roman" panose="02020603050405020304" pitchFamily="18" charset="0"/>
              </a:rPr>
              <a:t>的作用：控制定时器的启动、停止和定时器的溢出标志位，外部中断请求位和触发方式。定时器控制字</a:t>
            </a:r>
            <a:r>
              <a:rPr lang="en-US" altLang="zh-CN" dirty="0">
                <a:solidFill>
                  <a:schemeClr val="tx1"/>
                </a:solidFill>
                <a:latin typeface="Times New Roman" panose="02020603050405020304" pitchFamily="18" charset="0"/>
              </a:rPr>
              <a:t>TCON</a:t>
            </a:r>
            <a:r>
              <a:rPr lang="zh-CN" altLang="en-US" dirty="0">
                <a:solidFill>
                  <a:schemeClr val="tx1"/>
                </a:solidFill>
                <a:latin typeface="Times New Roman" panose="02020603050405020304" pitchFamily="18" charset="0"/>
              </a:rPr>
              <a:t>的格式如下：</a:t>
            </a:r>
            <a:endParaRPr lang="en-US" altLang="zh-CN" dirty="0">
              <a:solidFill>
                <a:schemeClr val="tx1"/>
              </a:solidFill>
              <a:latin typeface="Times New Roman" panose="02020603050405020304" pitchFamily="18" charset="0"/>
            </a:endParaRPr>
          </a:p>
        </p:txBody>
      </p:sp>
      <p:pic>
        <p:nvPicPr>
          <p:cNvPr id="21510" name="图片 1"/>
          <p:cNvPicPr>
            <a:picLocks noChangeAspect="1"/>
          </p:cNvPicPr>
          <p:nvPr/>
        </p:nvPicPr>
        <p:blipFill>
          <a:blip r:embed="rId2"/>
          <a:stretch>
            <a:fillRect/>
          </a:stretch>
        </p:blipFill>
        <p:spPr>
          <a:xfrm>
            <a:off x="830263" y="4168775"/>
            <a:ext cx="2552700" cy="2552700"/>
          </a:xfrm>
          <a:prstGeom prst="rect">
            <a:avLst/>
          </a:prstGeom>
          <a:noFill/>
          <a:ln w="9525">
            <a:noFill/>
          </a:ln>
        </p:spPr>
      </p:pic>
      <p:pic>
        <p:nvPicPr>
          <p:cNvPr id="21511" name="图片 2"/>
          <p:cNvPicPr>
            <a:picLocks noChangeAspect="1"/>
          </p:cNvPicPr>
          <p:nvPr/>
        </p:nvPicPr>
        <p:blipFill>
          <a:blip r:embed="rId3"/>
          <a:stretch>
            <a:fillRect/>
          </a:stretch>
        </p:blipFill>
        <p:spPr>
          <a:xfrm>
            <a:off x="4398963" y="4168775"/>
            <a:ext cx="3500437" cy="26162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ln/>
        </p:spPr>
        <p:txBody>
          <a:bodyPr vert="horz" wrap="square" lIns="91440" tIns="45720" rIns="91440" bIns="45720" anchor="t" anchorCtr="0"/>
          <a:p>
            <a:pPr>
              <a:buNone/>
            </a:pPr>
            <a:endParaRPr lang="zh-CN" altLang="en-US" dirty="0">
              <a:solidFill>
                <a:srgbClr val="000000"/>
              </a:solidFill>
            </a:endParaRPr>
          </a:p>
          <a:p>
            <a:pPr>
              <a:buNone/>
            </a:pPr>
            <a:r>
              <a:rPr lang="zh-CN" altLang="en-US" sz="2800" dirty="0">
                <a:solidFill>
                  <a:srgbClr val="000000"/>
                </a:solidFill>
                <a:sym typeface="Arial" panose="020B0604020202020204" pitchFamily="34" charset="0"/>
              </a:rPr>
              <a:t>3．计数寄存器</a:t>
            </a:r>
            <a:endParaRPr lang="zh-CN" altLang="en-US" sz="2800" dirty="0">
              <a:solidFill>
                <a:srgbClr val="000000"/>
              </a:solidFill>
              <a:sym typeface="Arial" panose="020B0604020202020204" pitchFamily="34" charset="0"/>
            </a:endParaRPr>
          </a:p>
          <a:p>
            <a:pPr>
              <a:buNone/>
            </a:pPr>
            <a:r>
              <a:rPr lang="zh-CN" altLang="en-US" dirty="0">
                <a:solidFill>
                  <a:srgbClr val="000000"/>
                </a:solidFill>
                <a:sym typeface="Arial" panose="020B0604020202020204" pitchFamily="34" charset="0"/>
              </a:rPr>
              <a:t>           TH0、TL0是T0的两个8位计数器，TH1、TL1是T1的两个8位计数器，并且高8位数存放在TH中，低8位数存放在TL中。</a:t>
            </a:r>
            <a:endParaRPr lang="zh-CN" altLang="en-US" dirty="0">
              <a:solidFill>
                <a:srgbClr val="000000"/>
              </a:solidFill>
            </a:endParaRPr>
          </a:p>
          <a:p>
            <a:endParaRPr lang="zh-CN" altLang="en-US" dirty="0"/>
          </a:p>
        </p:txBody>
      </p:sp>
      <p:sp>
        <p:nvSpPr>
          <p:cNvPr id="22531"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a:xfrm>
            <a:off x="347663" y="989013"/>
            <a:ext cx="8326437" cy="5173662"/>
          </a:xfrm>
          <a:ln/>
        </p:spPr>
        <p:txBody>
          <a:bodyPr vert="horz" wrap="square" lIns="91440" tIns="45720" rIns="91440" bIns="45720" anchor="t" anchorCtr="0"/>
          <a:p>
            <a:pPr>
              <a:buNone/>
            </a:pPr>
            <a:r>
              <a:rPr lang="zh-CN" altLang="en-US" sz="2800" dirty="0">
                <a:solidFill>
                  <a:srgbClr val="000000"/>
                </a:solidFill>
                <a:sym typeface="宋体" panose="02010600030101010101" pitchFamily="2" charset="-122"/>
              </a:rPr>
              <a:t>1.5.3.定时/计数器的工作方式</a:t>
            </a:r>
            <a:endParaRPr lang="zh-CN" altLang="en-US" sz="2800"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（1）方式0</a:t>
            </a: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当TMOD中的M</a:t>
            </a:r>
            <a:r>
              <a:rPr lang="en-US" altLang="zh-CN" dirty="0">
                <a:solidFill>
                  <a:srgbClr val="000000"/>
                </a:solidFill>
                <a:sym typeface="宋体" panose="02010600030101010101" pitchFamily="2" charset="-122"/>
              </a:rPr>
              <a:t>1</a:t>
            </a:r>
            <a:r>
              <a:rPr lang="zh-CN" altLang="en-US" dirty="0">
                <a:solidFill>
                  <a:srgbClr val="000000"/>
                </a:solidFill>
                <a:sym typeface="宋体" panose="02010600030101010101" pitchFamily="2" charset="-122"/>
              </a:rPr>
              <a:t>M0=00时，定时/计数器工作在方式</a:t>
            </a:r>
            <a:r>
              <a:rPr lang="en-US" altLang="zh-CN" dirty="0">
                <a:solidFill>
                  <a:srgbClr val="000000"/>
                </a:solidFill>
                <a:sym typeface="宋体" panose="02010600030101010101" pitchFamily="2" charset="-122"/>
              </a:rPr>
              <a:t>0</a:t>
            </a:r>
            <a:r>
              <a:rPr lang="zh-CN" altLang="en-US" dirty="0">
                <a:solidFill>
                  <a:srgbClr val="000000"/>
                </a:solidFill>
                <a:sym typeface="宋体" panose="02010600030101010101" pitchFamily="2" charset="-122"/>
              </a:rPr>
              <a:t>下，为13位定时/计数器。与方式1不同的是，方式0使用了TL0或TL1的低5位。图1-8是以T0为例的方式0结构图。</a:t>
            </a: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endParaRPr lang="zh-CN" altLang="en-US" dirty="0">
              <a:solidFill>
                <a:srgbClr val="000000"/>
              </a:solidFill>
              <a:sym typeface="宋体" panose="02010600030101010101" pitchFamily="2" charset="-122"/>
            </a:endParaRPr>
          </a:p>
          <a:p>
            <a:pPr>
              <a:buNone/>
            </a:pPr>
            <a:r>
              <a:rPr lang="zh-CN" altLang="en-US" dirty="0">
                <a:solidFill>
                  <a:srgbClr val="000000"/>
                </a:solidFill>
                <a:sym typeface="宋体" panose="02010600030101010101" pitchFamily="2" charset="-122"/>
              </a:rPr>
              <a:t>             </a:t>
            </a:r>
            <a:r>
              <a:rPr lang="zh-CN" altLang="en-US" sz="1400" dirty="0">
                <a:solidFill>
                  <a:srgbClr val="000000"/>
                </a:solidFill>
                <a:sym typeface="宋体" panose="02010600030101010101" pitchFamily="2" charset="-122"/>
              </a:rPr>
              <a:t>             </a:t>
            </a:r>
            <a:endParaRPr lang="zh-CN" altLang="en-US" sz="1400" dirty="0">
              <a:solidFill>
                <a:srgbClr val="000000"/>
              </a:solidFill>
              <a:sym typeface="宋体" panose="02010600030101010101" pitchFamily="2" charset="-122"/>
            </a:endParaRPr>
          </a:p>
          <a:p>
            <a:pPr>
              <a:buNone/>
            </a:pPr>
            <a:r>
              <a:rPr lang="zh-CN" altLang="en-US" sz="1400" dirty="0">
                <a:solidFill>
                  <a:srgbClr val="000000"/>
                </a:solidFill>
                <a:sym typeface="宋体" panose="02010600030101010101" pitchFamily="2" charset="-122"/>
              </a:rPr>
              <a:t>                               </a:t>
            </a:r>
            <a:endParaRPr lang="zh-CN" altLang="en-US" sz="1400" dirty="0">
              <a:solidFill>
                <a:srgbClr val="000000"/>
              </a:solidFill>
              <a:sym typeface="宋体" panose="02010600030101010101" pitchFamily="2" charset="-122"/>
            </a:endParaRPr>
          </a:p>
          <a:p>
            <a:pPr>
              <a:buNone/>
            </a:pPr>
            <a:r>
              <a:rPr lang="zh-CN" altLang="en-US" sz="1400" dirty="0">
                <a:solidFill>
                  <a:srgbClr val="000000"/>
                </a:solidFill>
                <a:sym typeface="宋体" panose="02010600030101010101" pitchFamily="2" charset="-122"/>
              </a:rPr>
              <a:t>                                        图1-8  工作在方式0下的定时/计数器0的结构</a:t>
            </a:r>
            <a:endParaRPr lang="zh-CN" altLang="en-US" sz="1400" dirty="0">
              <a:solidFill>
                <a:srgbClr val="000000"/>
              </a:solidFill>
              <a:sym typeface="宋体" panose="02010600030101010101" pitchFamily="2" charset="-122"/>
            </a:endParaRPr>
          </a:p>
          <a:p>
            <a:endParaRPr lang="zh-CN" altLang="en-US" dirty="0"/>
          </a:p>
        </p:txBody>
      </p:sp>
      <p:pic>
        <p:nvPicPr>
          <p:cNvPr id="23555" name="图片 3" descr="QQ截图20160425182514"/>
          <p:cNvPicPr>
            <a:picLocks noChangeAspect="1"/>
          </p:cNvPicPr>
          <p:nvPr/>
        </p:nvPicPr>
        <p:blipFill>
          <a:blip r:embed="rId1"/>
          <a:stretch>
            <a:fillRect/>
          </a:stretch>
        </p:blipFill>
        <p:spPr>
          <a:xfrm>
            <a:off x="2065338" y="3111500"/>
            <a:ext cx="5781675" cy="3054350"/>
          </a:xfrm>
          <a:prstGeom prst="rect">
            <a:avLst/>
          </a:prstGeom>
          <a:noFill/>
          <a:ln w="9525">
            <a:noFill/>
          </a:ln>
        </p:spPr>
      </p:pic>
      <p:sp>
        <p:nvSpPr>
          <p:cNvPr id="23556" name="Rectangle 4"/>
          <p:cNvSpPr/>
          <p:nvPr/>
        </p:nvSpPr>
        <p:spPr>
          <a:xfrm>
            <a:off x="1320800" y="373063"/>
            <a:ext cx="7035800" cy="76200"/>
          </a:xfrm>
          <a:prstGeom prst="rect">
            <a:avLst/>
          </a:prstGeom>
          <a:noFill/>
          <a:ln w="9525">
            <a:noFill/>
          </a:ln>
        </p:spPr>
        <p:txBody>
          <a:bodyPr lIns="90170" tIns="46990" rIns="90170" bIns="46990" anchor="ctr" anchorCtr="0"/>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gn="ctr" eaLnBrk="1" hangingPunct="1">
              <a:spcBef>
                <a:spcPct val="0"/>
              </a:spcBef>
              <a:buClrTx/>
              <a:buFont typeface="Arial" panose="020B0604020202020204" pitchFamily="34" charset="0"/>
              <a:buNone/>
            </a:pPr>
            <a:r>
              <a:rPr lang="zh-CN" altLang="en-US" sz="2500" dirty="0">
                <a:solidFill>
                  <a:schemeClr val="accent2"/>
                </a:solidFill>
                <a:latin typeface="Times New Roman" panose="02020603050405020304" pitchFamily="18" charset="0"/>
                <a:ea typeface="Gulim" pitchFamily="2" charset="-127"/>
                <a:sym typeface="宋体" panose="02010600030101010101" pitchFamily="2" charset="-122"/>
              </a:rPr>
              <a:t>情景一：  单片机概述</a:t>
            </a:r>
            <a:endParaRPr lang="en-US" altLang="zh-CN" sz="2500" dirty="0">
              <a:solidFill>
                <a:schemeClr val="accent2"/>
              </a:solidFill>
              <a:latin typeface="Verdana" panose="020B060403050404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a:ln/>
        </p:spPr>
        <p:txBody>
          <a:bodyPr vert="horz" wrap="square" lIns="91440" tIns="45720" rIns="91440" bIns="45720" anchor="ctr" anchorCtr="0"/>
          <a:p>
            <a:endParaRPr lang="zh-CN" altLang="en-US" dirty="0"/>
          </a:p>
        </p:txBody>
      </p:sp>
      <p:sp>
        <p:nvSpPr>
          <p:cNvPr id="24579" name="矩形 5"/>
          <p:cNvSpPr/>
          <p:nvPr/>
        </p:nvSpPr>
        <p:spPr>
          <a:xfrm>
            <a:off x="830263" y="1508125"/>
            <a:ext cx="7704137" cy="19383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chemeClr val="tx1"/>
                </a:solidFill>
                <a:latin typeface="Times New Roman" panose="02020603050405020304" pitchFamily="18" charset="0"/>
              </a:rPr>
              <a:t>     由图可知：</a:t>
            </a:r>
            <a:r>
              <a:rPr lang="en-US" altLang="zh-CN" dirty="0">
                <a:solidFill>
                  <a:schemeClr val="tx1"/>
                </a:solidFill>
                <a:latin typeface="Times New Roman" panose="02020603050405020304" pitchFamily="18" charset="0"/>
              </a:rPr>
              <a:t>16</a:t>
            </a:r>
            <a:r>
              <a:rPr lang="zh-CN" altLang="en-US" dirty="0">
                <a:solidFill>
                  <a:schemeClr val="tx1"/>
                </a:solidFill>
                <a:latin typeface="Times New Roman" panose="02020603050405020304" pitchFamily="18" charset="0"/>
              </a:rPr>
              <a:t>位加法计数器（</a:t>
            </a:r>
            <a:r>
              <a:rPr lang="en-US" altLang="zh-CN" dirty="0">
                <a:solidFill>
                  <a:schemeClr val="tx1"/>
                </a:solidFill>
                <a:latin typeface="Times New Roman" panose="02020603050405020304" pitchFamily="18" charset="0"/>
              </a:rPr>
              <a:t>TH1</a:t>
            </a:r>
            <a:r>
              <a:rPr lang="zh-CN" altLang="en-US" dirty="0">
                <a:solidFill>
                  <a:schemeClr val="tx1"/>
                </a:solidFill>
                <a:latin typeface="Times New Roman" panose="02020603050405020304" pitchFamily="18" charset="0"/>
              </a:rPr>
              <a:t>和</a:t>
            </a:r>
            <a:r>
              <a:rPr lang="en-US" altLang="zh-CN" dirty="0">
                <a:solidFill>
                  <a:schemeClr val="tx1"/>
                </a:solidFill>
                <a:latin typeface="Times New Roman" panose="02020603050405020304" pitchFamily="18" charset="0"/>
              </a:rPr>
              <a:t>TL1</a:t>
            </a:r>
            <a:r>
              <a:rPr lang="zh-CN" altLang="en-US" dirty="0">
                <a:solidFill>
                  <a:schemeClr val="tx1"/>
                </a:solidFill>
                <a:latin typeface="Times New Roman" panose="02020603050405020304" pitchFamily="18" charset="0"/>
              </a:rPr>
              <a:t>）只用了</a:t>
            </a:r>
            <a:r>
              <a:rPr lang="en-US" altLang="zh-CN" dirty="0">
                <a:solidFill>
                  <a:schemeClr val="tx1"/>
                </a:solidFill>
                <a:latin typeface="Times New Roman" panose="02020603050405020304" pitchFamily="18" charset="0"/>
              </a:rPr>
              <a:t>13</a:t>
            </a:r>
            <a:r>
              <a:rPr lang="zh-CN" altLang="en-US" dirty="0">
                <a:solidFill>
                  <a:schemeClr val="tx1"/>
                </a:solidFill>
                <a:latin typeface="Times New Roman" panose="02020603050405020304" pitchFamily="18" charset="0"/>
              </a:rPr>
              <a:t>位。其中，</a:t>
            </a:r>
            <a:r>
              <a:rPr lang="en-US" altLang="zh-CN" dirty="0">
                <a:solidFill>
                  <a:schemeClr val="tx1"/>
                </a:solidFill>
                <a:latin typeface="Times New Roman" panose="02020603050405020304" pitchFamily="18" charset="0"/>
              </a:rPr>
              <a:t>TH1</a:t>
            </a:r>
            <a:r>
              <a:rPr lang="zh-CN" altLang="en-US" dirty="0">
                <a:solidFill>
                  <a:schemeClr val="tx1"/>
                </a:solidFill>
                <a:latin typeface="Times New Roman" panose="02020603050405020304" pitchFamily="18" charset="0"/>
              </a:rPr>
              <a:t>占高</a:t>
            </a:r>
            <a:r>
              <a:rPr lang="en-US" altLang="zh-CN" dirty="0">
                <a:solidFill>
                  <a:schemeClr val="tx1"/>
                </a:solidFill>
                <a:latin typeface="Times New Roman" panose="02020603050405020304" pitchFamily="18" charset="0"/>
              </a:rPr>
              <a:t>8</a:t>
            </a:r>
            <a:r>
              <a:rPr lang="zh-CN" altLang="en-US" dirty="0">
                <a:solidFill>
                  <a:schemeClr val="tx1"/>
                </a:solidFill>
                <a:latin typeface="Times New Roman" panose="02020603050405020304" pitchFamily="18" charset="0"/>
              </a:rPr>
              <a:t>位，</a:t>
            </a:r>
            <a:r>
              <a:rPr lang="en-US" altLang="zh-CN" dirty="0">
                <a:solidFill>
                  <a:schemeClr val="tx1"/>
                </a:solidFill>
                <a:latin typeface="Times New Roman" panose="02020603050405020304" pitchFamily="18" charset="0"/>
              </a:rPr>
              <a:t>TL1</a:t>
            </a:r>
            <a:r>
              <a:rPr lang="zh-CN" altLang="en-US" dirty="0">
                <a:solidFill>
                  <a:schemeClr val="tx1"/>
                </a:solidFill>
                <a:latin typeface="Times New Roman" panose="02020603050405020304" pitchFamily="18" charset="0"/>
              </a:rPr>
              <a:t>占低</a:t>
            </a:r>
            <a:r>
              <a:rPr lang="en-US" altLang="zh-CN" dirty="0">
                <a:solidFill>
                  <a:schemeClr val="tx1"/>
                </a:solidFill>
                <a:latin typeface="Times New Roman" panose="02020603050405020304" pitchFamily="18" charset="0"/>
              </a:rPr>
              <a:t>5</a:t>
            </a:r>
            <a:r>
              <a:rPr lang="zh-CN" altLang="en-US" dirty="0">
                <a:solidFill>
                  <a:schemeClr val="tx1"/>
                </a:solidFill>
                <a:latin typeface="Times New Roman" panose="02020603050405020304" pitchFamily="18" charset="0"/>
              </a:rPr>
              <a:t>位（只用低</a:t>
            </a:r>
            <a:r>
              <a:rPr lang="en-US" altLang="zh-CN" dirty="0">
                <a:solidFill>
                  <a:schemeClr val="tx1"/>
                </a:solidFill>
                <a:latin typeface="Times New Roman" panose="02020603050405020304" pitchFamily="18" charset="0"/>
              </a:rPr>
              <a:t>5</a:t>
            </a:r>
            <a:r>
              <a:rPr lang="zh-CN" altLang="en-US" dirty="0">
                <a:solidFill>
                  <a:schemeClr val="tx1"/>
                </a:solidFill>
                <a:latin typeface="Times New Roman" panose="02020603050405020304" pitchFamily="18" charset="0"/>
              </a:rPr>
              <a:t>位，高</a:t>
            </a:r>
            <a:r>
              <a:rPr lang="en-US" altLang="zh-CN" dirty="0">
                <a:solidFill>
                  <a:schemeClr val="tx1"/>
                </a:solidFill>
                <a:latin typeface="Times New Roman" panose="02020603050405020304" pitchFamily="18" charset="0"/>
              </a:rPr>
              <a:t>3</a:t>
            </a:r>
            <a:r>
              <a:rPr lang="zh-CN" altLang="en-US" dirty="0">
                <a:solidFill>
                  <a:schemeClr val="tx1"/>
                </a:solidFill>
                <a:latin typeface="Times New Roman" panose="02020603050405020304" pitchFamily="18" charset="0"/>
              </a:rPr>
              <a:t>位未用）。当</a:t>
            </a:r>
            <a:r>
              <a:rPr lang="en-US" altLang="zh-CN" dirty="0">
                <a:solidFill>
                  <a:schemeClr val="tx1"/>
                </a:solidFill>
                <a:latin typeface="Times New Roman" panose="02020603050405020304" pitchFamily="18" charset="0"/>
              </a:rPr>
              <a:t>TL1</a:t>
            </a:r>
            <a:r>
              <a:rPr lang="zh-CN" altLang="en-US" dirty="0">
                <a:solidFill>
                  <a:schemeClr val="tx1"/>
                </a:solidFill>
                <a:latin typeface="Times New Roman" panose="02020603050405020304" pitchFamily="18" charset="0"/>
              </a:rPr>
              <a:t>低</a:t>
            </a:r>
            <a:r>
              <a:rPr lang="en-US" altLang="zh-CN" dirty="0">
                <a:solidFill>
                  <a:schemeClr val="tx1"/>
                </a:solidFill>
                <a:latin typeface="Times New Roman" panose="02020603050405020304" pitchFamily="18" charset="0"/>
              </a:rPr>
              <a:t>5</a:t>
            </a:r>
            <a:r>
              <a:rPr lang="zh-CN" altLang="en-US" dirty="0">
                <a:solidFill>
                  <a:schemeClr val="tx1"/>
                </a:solidFill>
                <a:latin typeface="Times New Roman" panose="02020603050405020304" pitchFamily="18" charset="0"/>
              </a:rPr>
              <a:t>位溢出时自动向</a:t>
            </a:r>
            <a:r>
              <a:rPr lang="en-US" altLang="zh-CN" dirty="0">
                <a:solidFill>
                  <a:schemeClr val="tx1"/>
                </a:solidFill>
                <a:latin typeface="Times New Roman" panose="02020603050405020304" pitchFamily="18" charset="0"/>
              </a:rPr>
              <a:t>TH1</a:t>
            </a:r>
            <a:r>
              <a:rPr lang="zh-CN" altLang="en-US" dirty="0">
                <a:solidFill>
                  <a:schemeClr val="tx1"/>
                </a:solidFill>
                <a:latin typeface="Times New Roman" panose="02020603050405020304" pitchFamily="18" charset="0"/>
              </a:rPr>
              <a:t>进位，而</a:t>
            </a:r>
            <a:r>
              <a:rPr lang="en-US" altLang="zh-CN" dirty="0">
                <a:solidFill>
                  <a:schemeClr val="tx1"/>
                </a:solidFill>
                <a:latin typeface="Times New Roman" panose="02020603050405020304" pitchFamily="18" charset="0"/>
              </a:rPr>
              <a:t>TH1</a:t>
            </a:r>
            <a:r>
              <a:rPr lang="zh-CN" altLang="en-US" dirty="0">
                <a:solidFill>
                  <a:schemeClr val="tx1"/>
                </a:solidFill>
                <a:latin typeface="Times New Roman" panose="02020603050405020304" pitchFamily="18" charset="0"/>
              </a:rPr>
              <a:t>溢出时向中断位</a:t>
            </a:r>
            <a:r>
              <a:rPr lang="en-US" altLang="zh-CN" dirty="0">
                <a:solidFill>
                  <a:schemeClr val="tx1"/>
                </a:solidFill>
                <a:latin typeface="Times New Roman" panose="02020603050405020304" pitchFamily="18" charset="0"/>
              </a:rPr>
              <a:t>TF1</a:t>
            </a:r>
            <a:r>
              <a:rPr lang="zh-CN" altLang="en-US" dirty="0">
                <a:solidFill>
                  <a:schemeClr val="tx1"/>
                </a:solidFill>
                <a:latin typeface="Times New Roman" panose="02020603050405020304" pitchFamily="18" charset="0"/>
              </a:rPr>
              <a:t>进位（硬件自动置位），并申请中断。</a:t>
            </a:r>
            <a:endParaRPr lang="zh-CN" altLang="en-US" dirty="0">
              <a:solidFill>
                <a:schemeClr val="tx1"/>
              </a:solidFill>
              <a:latin typeface="Times New Roman" panose="02020603050405020304" pitchFamily="18" charset="0"/>
            </a:endParaRPr>
          </a:p>
          <a:p>
            <a:pPr marL="0" lvl="0" indent="0">
              <a:lnSpc>
                <a:spcPct val="120000"/>
              </a:lnSpc>
              <a:spcBef>
                <a:spcPct val="0"/>
              </a:spcBef>
              <a:buClrTx/>
              <a:buFontTx/>
              <a:buNone/>
            </a:pPr>
            <a:r>
              <a:rPr lang="zh-CN" altLang="en-US" b="0" dirty="0">
                <a:solidFill>
                  <a:schemeClr val="tx1"/>
                </a:solidFill>
                <a:latin typeface="Times New Roman" panose="02020603050405020304" pitchFamily="18" charset="0"/>
              </a:rPr>
              <a:t>     </a:t>
            </a:r>
            <a:endParaRPr lang="zh-CN" altLang="en-US" b="0" dirty="0">
              <a:solidFill>
                <a:schemeClr val="tx1"/>
              </a:solidFill>
              <a:latin typeface="Times New Roman" panose="02020603050405020304" pitchFamily="18" charset="0"/>
            </a:endParaRPr>
          </a:p>
        </p:txBody>
      </p:sp>
      <p:pic>
        <p:nvPicPr>
          <p:cNvPr id="24580" name="图片 1"/>
          <p:cNvPicPr>
            <a:picLocks noGrp="1" noChangeAspect="1"/>
          </p:cNvPicPr>
          <p:nvPr>
            <p:ph idx="1"/>
          </p:nvPr>
        </p:nvPicPr>
        <p:blipFill>
          <a:blip r:embed="rId1"/>
          <a:srcRect/>
          <a:stretch>
            <a:fillRect/>
          </a:stretch>
        </p:blipFill>
        <p:spPr>
          <a:xfrm>
            <a:off x="1060450" y="3232150"/>
            <a:ext cx="6684963" cy="2559050"/>
          </a:xfr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1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sp>
        <p:nvSpPr>
          <p:cNvPr id="25603" name="矩形 5"/>
          <p:cNvSpPr/>
          <p:nvPr/>
        </p:nvSpPr>
        <p:spPr>
          <a:xfrm>
            <a:off x="830263" y="1066800"/>
            <a:ext cx="7704137" cy="7953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chemeClr val="tx1"/>
                </a:solidFill>
                <a:latin typeface="Times New Roman" panose="02020603050405020304" pitchFamily="18" charset="0"/>
              </a:rPr>
              <a:t>当        </a:t>
            </a:r>
            <a:r>
              <a:rPr lang="en-US" altLang="zh-CN" dirty="0">
                <a:solidFill>
                  <a:schemeClr val="tx1"/>
                </a:solidFill>
                <a:latin typeface="Times New Roman" panose="02020603050405020304" pitchFamily="18" charset="0"/>
              </a:rPr>
              <a:t>= 0</a:t>
            </a:r>
            <a:r>
              <a:rPr lang="zh-CN" altLang="en-US" dirty="0">
                <a:solidFill>
                  <a:schemeClr val="tx1"/>
                </a:solidFill>
                <a:latin typeface="Times New Roman" panose="02020603050405020304" pitchFamily="18" charset="0"/>
              </a:rPr>
              <a:t>时，控制开关连接</a:t>
            </a:r>
            <a:r>
              <a:rPr lang="en-US" altLang="zh-CN" dirty="0">
                <a:solidFill>
                  <a:schemeClr val="tx1"/>
                </a:solidFill>
                <a:latin typeface="Times New Roman" panose="02020603050405020304" pitchFamily="18" charset="0"/>
              </a:rPr>
              <a:t>12</a:t>
            </a:r>
            <a:r>
              <a:rPr lang="zh-CN" altLang="en-US" dirty="0">
                <a:solidFill>
                  <a:schemeClr val="tx1"/>
                </a:solidFill>
                <a:latin typeface="Times New Roman" panose="02020603050405020304" pitchFamily="18" charset="0"/>
              </a:rPr>
              <a:t>分频器输出，</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对机器周期计数，此时，</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为定时器。设定时器</a:t>
            </a:r>
            <a:r>
              <a:rPr lang="en-US" altLang="zh-CN" dirty="0">
                <a:solidFill>
                  <a:schemeClr val="tx1"/>
                </a:solidFill>
                <a:latin typeface="Times New Roman" panose="02020603050405020304" pitchFamily="18" charset="0"/>
              </a:rPr>
              <a:t>1</a:t>
            </a:r>
            <a:r>
              <a:rPr lang="zh-CN" altLang="en-US" dirty="0">
                <a:solidFill>
                  <a:schemeClr val="tx1"/>
                </a:solidFill>
                <a:latin typeface="Times New Roman" panose="02020603050405020304" pitchFamily="18" charset="0"/>
              </a:rPr>
              <a:t>初值为</a:t>
            </a:r>
            <a:r>
              <a:rPr lang="en-US" altLang="zh-CN" dirty="0">
                <a:solidFill>
                  <a:schemeClr val="tx1"/>
                </a:solidFill>
                <a:latin typeface="Times New Roman" panose="02020603050405020304" pitchFamily="18" charset="0"/>
              </a:rPr>
              <a:t>X</a:t>
            </a:r>
            <a:r>
              <a:rPr lang="zh-CN" altLang="en-US" dirty="0">
                <a:solidFill>
                  <a:schemeClr val="tx1"/>
                </a:solidFill>
                <a:latin typeface="Times New Roman" panose="02020603050405020304" pitchFamily="18" charset="0"/>
              </a:rPr>
              <a:t>，其定时时间为：</a:t>
            </a:r>
            <a:endParaRPr lang="zh-CN" altLang="en-US" dirty="0">
              <a:solidFill>
                <a:schemeClr val="tx1"/>
              </a:solidFill>
              <a:latin typeface="Times New Roman" panose="02020603050405020304" pitchFamily="18" charset="0"/>
            </a:endParaRPr>
          </a:p>
        </p:txBody>
      </p:sp>
      <p:graphicFrame>
        <p:nvGraphicFramePr>
          <p:cNvPr id="25604" name="对象 6"/>
          <p:cNvGraphicFramePr>
            <a:graphicFrameLocks noChangeAspect="1"/>
          </p:cNvGraphicFramePr>
          <p:nvPr/>
        </p:nvGraphicFramePr>
        <p:xfrm>
          <a:off x="1187450" y="1152525"/>
          <a:ext cx="552450" cy="333375"/>
        </p:xfrm>
        <a:graphic>
          <a:graphicData uri="http://schemas.openxmlformats.org/presentationml/2006/ole">
            <mc:AlternateContent xmlns:mc="http://schemas.openxmlformats.org/markup-compatibility/2006">
              <mc:Choice xmlns:v="urn:schemas-microsoft-com:vml" Requires="v">
                <p:oleObj spid="_x0000_s3080" name="" r:id="rId1" imgW="317500" imgH="190500" progId="Equation.3">
                  <p:embed/>
                </p:oleObj>
              </mc:Choice>
              <mc:Fallback>
                <p:oleObj name="" r:id="rId1" imgW="317500" imgH="190500" progId="Equation.3">
                  <p:embed/>
                  <p:pic>
                    <p:nvPicPr>
                      <p:cNvPr id="0" name="图片 3079"/>
                      <p:cNvPicPr/>
                      <p:nvPr/>
                    </p:nvPicPr>
                    <p:blipFill>
                      <a:blip r:embed="rId2"/>
                      <a:stretch>
                        <a:fillRect/>
                      </a:stretch>
                    </p:blipFill>
                    <p:spPr>
                      <a:xfrm>
                        <a:off x="1187450" y="1152525"/>
                        <a:ext cx="552450" cy="333375"/>
                      </a:xfrm>
                      <a:prstGeom prst="rect">
                        <a:avLst/>
                      </a:prstGeom>
                      <a:noFill/>
                      <a:ln w="38100">
                        <a:noFill/>
                        <a:miter/>
                      </a:ln>
                    </p:spPr>
                  </p:pic>
                </p:oleObj>
              </mc:Fallback>
            </mc:AlternateContent>
          </a:graphicData>
        </a:graphic>
      </p:graphicFrame>
      <p:graphicFrame>
        <p:nvGraphicFramePr>
          <p:cNvPr id="25605" name="对象 9"/>
          <p:cNvGraphicFramePr>
            <a:graphicFrameLocks noChangeAspect="1"/>
          </p:cNvGraphicFramePr>
          <p:nvPr/>
        </p:nvGraphicFramePr>
        <p:xfrm>
          <a:off x="1031875" y="2041525"/>
          <a:ext cx="6553200" cy="422275"/>
        </p:xfrm>
        <a:graphic>
          <a:graphicData uri="http://schemas.openxmlformats.org/presentationml/2006/ole">
            <mc:AlternateContent xmlns:mc="http://schemas.openxmlformats.org/markup-compatibility/2006">
              <mc:Choice xmlns:v="urn:schemas-microsoft-com:vml" Requires="v">
                <p:oleObj spid="_x0000_s3079" name="" r:id="rId3" imgW="3403600" imgH="215900" progId="Equation.3">
                  <p:embed/>
                </p:oleObj>
              </mc:Choice>
              <mc:Fallback>
                <p:oleObj name="" r:id="rId3" imgW="3403600" imgH="215900" progId="Equation.3">
                  <p:embed/>
                  <p:pic>
                    <p:nvPicPr>
                      <p:cNvPr id="0" name="图片 3078"/>
                      <p:cNvPicPr/>
                      <p:nvPr/>
                    </p:nvPicPr>
                    <p:blipFill>
                      <a:blip r:embed="rId4"/>
                      <a:stretch>
                        <a:fillRect/>
                      </a:stretch>
                    </p:blipFill>
                    <p:spPr>
                      <a:xfrm>
                        <a:off x="1031875" y="2041525"/>
                        <a:ext cx="6553200" cy="422275"/>
                      </a:xfrm>
                      <a:prstGeom prst="rect">
                        <a:avLst/>
                      </a:prstGeom>
                      <a:noFill/>
                      <a:ln w="38100">
                        <a:noFill/>
                        <a:miter/>
                      </a:ln>
                    </p:spPr>
                  </p:pic>
                </p:oleObj>
              </mc:Fallback>
            </mc:AlternateContent>
          </a:graphicData>
        </a:graphic>
      </p:graphicFrame>
      <p:sp>
        <p:nvSpPr>
          <p:cNvPr id="25606" name="矩形 5"/>
          <p:cNvSpPr/>
          <p:nvPr/>
        </p:nvSpPr>
        <p:spPr>
          <a:xfrm>
            <a:off x="830263" y="2640013"/>
            <a:ext cx="7704137" cy="11652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lnSpc>
                <a:spcPct val="120000"/>
              </a:lnSpc>
              <a:spcBef>
                <a:spcPct val="0"/>
              </a:spcBef>
              <a:buClrTx/>
              <a:buFontTx/>
              <a:buNone/>
            </a:pPr>
            <a:r>
              <a:rPr lang="zh-CN" altLang="en-US" dirty="0">
                <a:solidFill>
                  <a:schemeClr val="tx1"/>
                </a:solidFill>
                <a:latin typeface="Times New Roman" panose="02020603050405020304" pitchFamily="18" charset="0"/>
              </a:rPr>
              <a:t>     当         </a:t>
            </a:r>
            <a:r>
              <a:rPr lang="en-US" altLang="zh-CN" dirty="0">
                <a:solidFill>
                  <a:schemeClr val="tx1"/>
                </a:solidFill>
                <a:latin typeface="Times New Roman" panose="02020603050405020304" pitchFamily="18" charset="0"/>
              </a:rPr>
              <a:t>= 1</a:t>
            </a:r>
            <a:r>
              <a:rPr lang="zh-CN" altLang="en-US" dirty="0">
                <a:solidFill>
                  <a:schemeClr val="tx1"/>
                </a:solidFill>
                <a:latin typeface="Times New Roman" panose="02020603050405020304" pitchFamily="18" charset="0"/>
              </a:rPr>
              <a:t>时，控制开关与</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a:t>
            </a:r>
            <a:r>
              <a:rPr lang="en-US" altLang="zh-CN" dirty="0">
                <a:solidFill>
                  <a:schemeClr val="tx1"/>
                </a:solidFill>
                <a:latin typeface="Times New Roman" panose="02020603050405020304" pitchFamily="18" charset="0"/>
              </a:rPr>
              <a:t>P3.5</a:t>
            </a:r>
            <a:r>
              <a:rPr lang="zh-CN" altLang="en-US" dirty="0">
                <a:solidFill>
                  <a:schemeClr val="tx1"/>
                </a:solidFill>
                <a:latin typeface="Times New Roman" panose="02020603050405020304" pitchFamily="18" charset="0"/>
              </a:rPr>
              <a:t>）相连，外部计数脉冲由</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脚输入，当外部信号电平发生由</a:t>
            </a:r>
            <a:r>
              <a:rPr lang="en-US" altLang="zh-CN" dirty="0">
                <a:solidFill>
                  <a:schemeClr val="tx1"/>
                </a:solidFill>
                <a:latin typeface="Times New Roman" panose="02020603050405020304" pitchFamily="18" charset="0"/>
              </a:rPr>
              <a:t>0</a:t>
            </a:r>
            <a:r>
              <a:rPr lang="zh-CN" altLang="en-US" dirty="0">
                <a:solidFill>
                  <a:schemeClr val="tx1"/>
                </a:solidFill>
                <a:latin typeface="Times New Roman" panose="02020603050405020304" pitchFamily="18" charset="0"/>
              </a:rPr>
              <a:t>到</a:t>
            </a:r>
            <a:r>
              <a:rPr lang="en-US" altLang="zh-CN" dirty="0">
                <a:solidFill>
                  <a:schemeClr val="tx1"/>
                </a:solidFill>
                <a:latin typeface="Times New Roman" panose="02020603050405020304" pitchFamily="18" charset="0"/>
              </a:rPr>
              <a:t>1</a:t>
            </a:r>
            <a:r>
              <a:rPr lang="zh-CN" altLang="en-US" dirty="0">
                <a:solidFill>
                  <a:schemeClr val="tx1"/>
                </a:solidFill>
                <a:latin typeface="Times New Roman" panose="02020603050405020304" pitchFamily="18" charset="0"/>
              </a:rPr>
              <a:t>的跳变时，计数器加</a:t>
            </a:r>
            <a:r>
              <a:rPr lang="en-US" altLang="zh-CN" dirty="0">
                <a:solidFill>
                  <a:schemeClr val="tx1"/>
                </a:solidFill>
                <a:latin typeface="Times New Roman" panose="02020603050405020304" pitchFamily="18" charset="0"/>
              </a:rPr>
              <a:t>1</a:t>
            </a:r>
            <a:r>
              <a:rPr lang="zh-CN" altLang="en-US" dirty="0">
                <a:solidFill>
                  <a:schemeClr val="tx1"/>
                </a:solidFill>
                <a:latin typeface="Times New Roman" panose="02020603050405020304" pitchFamily="18" charset="0"/>
              </a:rPr>
              <a:t>，这时</a:t>
            </a:r>
            <a:r>
              <a:rPr lang="en-US" altLang="zh-CN" dirty="0">
                <a:solidFill>
                  <a:schemeClr val="tx1"/>
                </a:solidFill>
                <a:latin typeface="Times New Roman" panose="02020603050405020304" pitchFamily="18" charset="0"/>
              </a:rPr>
              <a:t>T1</a:t>
            </a:r>
            <a:r>
              <a:rPr lang="zh-CN" altLang="en-US" dirty="0">
                <a:solidFill>
                  <a:schemeClr val="tx1"/>
                </a:solidFill>
                <a:latin typeface="Times New Roman" panose="02020603050405020304" pitchFamily="18" charset="0"/>
              </a:rPr>
              <a:t>成为外部事件的计数器。</a:t>
            </a:r>
            <a:endParaRPr lang="zh-CN" altLang="en-US" dirty="0">
              <a:solidFill>
                <a:schemeClr val="tx1"/>
              </a:solidFill>
              <a:latin typeface="Times New Roman" panose="02020603050405020304" pitchFamily="18" charset="0"/>
            </a:endParaRPr>
          </a:p>
        </p:txBody>
      </p:sp>
      <p:graphicFrame>
        <p:nvGraphicFramePr>
          <p:cNvPr id="25607" name="对象 18"/>
          <p:cNvGraphicFramePr>
            <a:graphicFrameLocks noChangeAspect="1"/>
          </p:cNvGraphicFramePr>
          <p:nvPr/>
        </p:nvGraphicFramePr>
        <p:xfrm>
          <a:off x="1463675" y="2692400"/>
          <a:ext cx="552450" cy="334963"/>
        </p:xfrm>
        <a:graphic>
          <a:graphicData uri="http://schemas.openxmlformats.org/presentationml/2006/ole">
            <mc:AlternateContent xmlns:mc="http://schemas.openxmlformats.org/markup-compatibility/2006">
              <mc:Choice xmlns:v="urn:schemas-microsoft-com:vml" Requires="v">
                <p:oleObj spid="_x0000_s3083" name="" r:id="rId5" imgW="317500" imgH="190500" progId="Equation.3">
                  <p:embed/>
                </p:oleObj>
              </mc:Choice>
              <mc:Fallback>
                <p:oleObj name="" r:id="rId5" imgW="317500" imgH="190500" progId="Equation.3">
                  <p:embed/>
                  <p:pic>
                    <p:nvPicPr>
                      <p:cNvPr id="0" name="图片 3082"/>
                      <p:cNvPicPr/>
                      <p:nvPr/>
                    </p:nvPicPr>
                    <p:blipFill>
                      <a:blip r:embed="rId2"/>
                      <a:stretch>
                        <a:fillRect/>
                      </a:stretch>
                    </p:blipFill>
                    <p:spPr>
                      <a:xfrm>
                        <a:off x="1463675" y="2692400"/>
                        <a:ext cx="552450" cy="334963"/>
                      </a:xfrm>
                      <a:prstGeom prst="rect">
                        <a:avLst/>
                      </a:prstGeom>
                      <a:noFill/>
                      <a:ln w="38100">
                        <a:noFill/>
                        <a:miter/>
                      </a:ln>
                    </p:spPr>
                  </p:pic>
                </p:oleObj>
              </mc:Fallback>
            </mc:AlternateContent>
          </a:graphicData>
        </a:graphic>
      </p:graphicFrame>
      <p:graphicFrame>
        <p:nvGraphicFramePr>
          <p:cNvPr id="25608" name="对象 2"/>
          <p:cNvGraphicFramePr>
            <a:graphicFrameLocks noChangeAspect="1"/>
          </p:cNvGraphicFramePr>
          <p:nvPr/>
        </p:nvGraphicFramePr>
        <p:xfrm>
          <a:off x="0" y="0"/>
          <a:ext cx="352425" cy="219075"/>
        </p:xfrm>
        <a:graphic>
          <a:graphicData uri="http://schemas.openxmlformats.org/presentationml/2006/ole">
            <mc:AlternateContent xmlns:mc="http://schemas.openxmlformats.org/markup-compatibility/2006">
              <mc:Choice xmlns:v="urn:schemas-microsoft-com:vml" Requires="v">
                <p:oleObj spid="_x0000_s3077" name="" r:id="rId6" imgW="355600" imgH="215900" progId="Equation.3">
                  <p:embed/>
                </p:oleObj>
              </mc:Choice>
              <mc:Fallback>
                <p:oleObj name="" r:id="rId6" imgW="355600" imgH="215900" progId="Equation.3">
                  <p:embed/>
                  <p:pic>
                    <p:nvPicPr>
                      <p:cNvPr id="0" name="图片 3076"/>
                      <p:cNvPicPr/>
                      <p:nvPr/>
                    </p:nvPicPr>
                    <p:blipFill>
                      <a:blip r:embed="rId7"/>
                      <a:stretch>
                        <a:fillRect/>
                      </a:stretch>
                    </p:blipFill>
                    <p:spPr>
                      <a:xfrm>
                        <a:off x="0" y="0"/>
                        <a:ext cx="352425" cy="219075"/>
                      </a:xfrm>
                      <a:prstGeom prst="rect">
                        <a:avLst/>
                      </a:prstGeom>
                      <a:noFill/>
                      <a:ln w="38100">
                        <a:noFill/>
                        <a:miter/>
                      </a:ln>
                    </p:spPr>
                  </p:pic>
                </p:oleObj>
              </mc:Fallback>
            </mc:AlternateContent>
          </a:graphicData>
        </a:graphic>
      </p:graphicFrame>
      <p:sp>
        <p:nvSpPr>
          <p:cNvPr id="25609" name="Rectangle 18"/>
          <p:cNvSpPr/>
          <p:nvPr/>
        </p:nvSpPr>
        <p:spPr>
          <a:xfrm>
            <a:off x="539750" y="1196975"/>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stStyle>
          <a:p>
            <a:pPr marL="0" lvl="0" indent="0">
              <a:spcBef>
                <a:spcPct val="0"/>
              </a:spcBef>
              <a:buClrTx/>
              <a:buFontTx/>
              <a:buNone/>
            </a:pPr>
            <a:endParaRPr lang="zh-CN" altLang="en-US" sz="2400" b="0" dirty="0">
              <a:solidFill>
                <a:schemeClr val="tx1"/>
              </a:solidFill>
              <a:latin typeface="Times New Roman" panose="02020603050405020304" pitchFamily="18" charset="0"/>
            </a:endParaRPr>
          </a:p>
        </p:txBody>
      </p:sp>
      <p:pic>
        <p:nvPicPr>
          <p:cNvPr id="25610" name="图片 1"/>
          <p:cNvPicPr>
            <a:picLocks noChangeAspect="1"/>
          </p:cNvPicPr>
          <p:nvPr/>
        </p:nvPicPr>
        <p:blipFill>
          <a:blip r:embed="rId8"/>
          <a:stretch>
            <a:fillRect/>
          </a:stretch>
        </p:blipFill>
        <p:spPr>
          <a:xfrm>
            <a:off x="1187450" y="3846513"/>
            <a:ext cx="6543675" cy="2505075"/>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NWU4OTcwOGU0NmVlOWY3OTVlODkyYzY0YWNlNzM4YTgifQ=="/>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3197</Words>
  <Application>WPS 演示</Application>
  <PresentationFormat>全屏显示(4:3)</PresentationFormat>
  <Paragraphs>170</Paragraphs>
  <Slides>18</Slides>
  <Notes>1</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13</vt:i4>
      </vt:variant>
      <vt:variant>
        <vt:lpstr>幻灯片标题</vt:lpstr>
      </vt:variant>
      <vt:variant>
        <vt:i4>18</vt:i4>
      </vt:variant>
    </vt:vector>
  </HeadingPairs>
  <TitlesOfParts>
    <vt:vector size="45" baseType="lpstr">
      <vt:lpstr>Arial</vt:lpstr>
      <vt:lpstr>宋体</vt:lpstr>
      <vt:lpstr>Wingdings</vt:lpstr>
      <vt:lpstr>Times New Roman</vt:lpstr>
      <vt:lpstr>Gulim</vt:lpstr>
      <vt:lpstr>Malgun Gothic</vt:lpstr>
      <vt:lpstr>Calibri</vt:lpstr>
      <vt:lpstr>楷体</vt:lpstr>
      <vt:lpstr>Verdana</vt:lpstr>
      <vt:lpstr>微软雅黑</vt:lpstr>
      <vt:lpstr>Arial Unicode MS</vt:lpstr>
      <vt:lpstr>Business2</vt:lpstr>
      <vt:lpstr>1_Business2</vt:lpstr>
      <vt:lpstr>默认设计模板</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
  <cp:category>Business</cp:category>
  <cp:lastModifiedBy>zxp</cp:lastModifiedBy>
  <cp:revision>56</cp:revision>
  <dcterms:created xsi:type="dcterms:W3CDTF">2008-02-21T03:07:57Z</dcterms:created>
  <dcterms:modified xsi:type="dcterms:W3CDTF">2024-05-30T09:22:09Z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12D26864BC764592B8315F9030A9EB63_12</vt:lpwstr>
  </property>
</Properties>
</file>