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46"/>
  </p:notesMasterIdLst>
  <p:sldIdLst>
    <p:sldId id="333" r:id="rId5"/>
    <p:sldId id="335" r:id="rId6"/>
    <p:sldId id="376" r:id="rId7"/>
    <p:sldId id="336" r:id="rId8"/>
    <p:sldId id="377" r:id="rId9"/>
    <p:sldId id="378" r:id="rId10"/>
    <p:sldId id="379" r:id="rId11"/>
    <p:sldId id="380" r:id="rId12"/>
    <p:sldId id="381" r:id="rId13"/>
    <p:sldId id="382" r:id="rId14"/>
    <p:sldId id="339" r:id="rId15"/>
    <p:sldId id="390" r:id="rId16"/>
    <p:sldId id="340" r:id="rId17"/>
    <p:sldId id="391" r:id="rId18"/>
    <p:sldId id="338" r:id="rId19"/>
    <p:sldId id="341" r:id="rId20"/>
    <p:sldId id="342" r:id="rId21"/>
    <p:sldId id="343" r:id="rId22"/>
    <p:sldId id="392" r:id="rId23"/>
    <p:sldId id="344" r:id="rId24"/>
    <p:sldId id="383" r:id="rId25"/>
    <p:sldId id="346" r:id="rId26"/>
    <p:sldId id="345" r:id="rId27"/>
    <p:sldId id="347" r:id="rId28"/>
    <p:sldId id="350" r:id="rId29"/>
    <p:sldId id="351" r:id="rId30"/>
    <p:sldId id="352" r:id="rId31"/>
    <p:sldId id="393" r:id="rId32"/>
    <p:sldId id="384" r:id="rId33"/>
    <p:sldId id="354" r:id="rId34"/>
    <p:sldId id="353" r:id="rId35"/>
    <p:sldId id="355" r:id="rId36"/>
    <p:sldId id="356" r:id="rId37"/>
    <p:sldId id="357" r:id="rId38"/>
    <p:sldId id="358" r:id="rId39"/>
    <p:sldId id="359" r:id="rId40"/>
    <p:sldId id="360" r:id="rId41"/>
    <p:sldId id="385" r:id="rId42"/>
    <p:sldId id="361" r:id="rId43"/>
    <p:sldId id="394" r:id="rId44"/>
    <p:sldId id="362" r:id="rId45"/>
    <p:sldId id="363" r:id="rId47"/>
    <p:sldId id="364" r:id="rId48"/>
    <p:sldId id="365" r:id="rId49"/>
    <p:sldId id="367" r:id="rId50"/>
    <p:sldId id="366" r:id="rId51"/>
    <p:sldId id="386" r:id="rId52"/>
    <p:sldId id="387" r:id="rId53"/>
    <p:sldId id="368" r:id="rId54"/>
    <p:sldId id="369" r:id="rId55"/>
    <p:sldId id="371" r:id="rId56"/>
    <p:sldId id="388" r:id="rId57"/>
    <p:sldId id="370" r:id="rId58"/>
    <p:sldId id="373" r:id="rId59"/>
    <p:sldId id="389" r:id="rId60"/>
    <p:sldId id="375" r:id="rId61"/>
    <p:sldId id="395" r:id="rId62"/>
    <p:sldId id="396" r:id="rId63"/>
    <p:sldId id="397" r:id="rId64"/>
  </p:sldIdLst>
  <p:sldSz cx="9144000" cy="6858000" type="screen4x3"/>
  <p:notesSz cx="6858000" cy="9144000"/>
  <p:custDataLst>
    <p:tags r:id="rId68"/>
  </p:custDataLst>
  <p:defaultTextStyle>
    <a:defPPr>
      <a:defRPr lang="en-US"/>
    </a:defPPr>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1pPr>
    <a:lvl2pPr marL="457200" lvl="1"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2pPr>
    <a:lvl3pPr marL="914400" lvl="2"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3pPr>
    <a:lvl4pPr marL="1371600" lvl="3"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4pPr>
    <a:lvl5pPr marL="1828800" lvl="4"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5pPr>
    <a:lvl6pPr marL="2286000" lvl="5"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6pPr>
    <a:lvl7pPr marL="2743200" lvl="6"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7pPr>
    <a:lvl8pPr marL="3200400" lvl="7"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8pPr>
    <a:lvl9pPr marL="3657600" lvl="8"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9pPr>
  </p:defaultTextStyle>
  <p:extLst>
    <p:ext uri="{EFAFB233-063F-42B5-8137-9DF3F51BA10A}">
      <p15:sldGuideLst xmlns:p15="http://schemas.microsoft.com/office/powerpoint/2012/main">
        <p15:guide id="1" orient="horz" pos="2190" userDrawn="1">
          <p15:clr>
            <a:srgbClr val="A4A3A4"/>
          </p15:clr>
        </p15:guide>
        <p15:guide id="2" pos="29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8F03"/>
    <a:srgbClr val="111111"/>
    <a:srgbClr val="003300"/>
    <a:srgbClr val="D0D505"/>
    <a:srgbClr val="2B7C02"/>
    <a:srgbClr val="213200"/>
    <a:srgbClr val="E8F0E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p:restoredTop sz="91459"/>
  </p:normalViewPr>
  <p:slideViewPr>
    <p:cSldViewPr snapToGrid="0" showGuides="1">
      <p:cViewPr varScale="1">
        <p:scale>
          <a:sx n="115" d="100"/>
          <a:sy n="115" d="100"/>
        </p:scale>
        <p:origin x="1476" y="102"/>
      </p:cViewPr>
      <p:guideLst>
        <p:guide orient="horz" pos="2190"/>
        <p:guide pos="293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8" Type="http://schemas.openxmlformats.org/officeDocument/2006/relationships/tags" Target="tags/tag1.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notesMaster" Target="notesMasters/notes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noProof="1">
                <a:ea typeface="Gulim" pitchFamily="2" charset="-127"/>
                <a:cs typeface="+mn-cs"/>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buFont typeface="Arial" panose="020B0604020202020204" pitchFamily="34" charset="0"/>
              <a:buNone/>
              <a:defRPr sz="1200" noProof="1">
                <a:ea typeface="宋体" panose="02010600030101010101" pitchFamily="2" charset="-122"/>
                <a:cs typeface="+mn-cs"/>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15364"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hangingPunct="1">
              <a:buFont typeface="Arial" panose="020B0604020202020204" pitchFamily="34" charset="0"/>
              <a:buNone/>
              <a:defRPr sz="1200" noProof="1">
                <a:ea typeface="Gulim" pitchFamily="2" charset="-127"/>
                <a:cs typeface="+mn-cs"/>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eaLnBrk="1" hangingPunct="1">
              <a:buFont typeface="Arial" panose="020B0604020202020204" pitchFamily="34" charset="0"/>
              <a:buNone/>
              <a:defRPr sz="1200" noProof="1">
                <a:ea typeface="Gulim" pitchFamily="2" charset="-127"/>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8F22EE9-720D-435D-BB26-AB1759941BB4}" type="slidenum">
              <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ea"/>
              </a:rPr>
            </a:fld>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幻灯片图像占位符 1"/>
          <p:cNvSpPr>
            <a:spLocks noGrp="1" noRot="1" noChangeAspect="1" noTextEdit="1"/>
          </p:cNvSpPr>
          <p:nvPr>
            <p:ph type="sldImg"/>
          </p:nvPr>
        </p:nvSpPr>
        <p:spPr>
          <a:ln>
            <a:miter lim="800000"/>
          </a:ln>
        </p:spPr>
      </p:sp>
      <p:sp>
        <p:nvSpPr>
          <p:cNvPr id="58371" name="文本占位符 2"/>
          <p:cNvSpPr>
            <a:spLocks noGrp="1"/>
          </p:cNvSpPr>
          <p:nvPr>
            <p:ph type="body"/>
          </p:nvPr>
        </p:nvSpPr>
        <p:spPr>
          <a:ln/>
        </p:spPr>
        <p:txBody>
          <a:bodyPr wrap="square" lIns="91440" tIns="45720" rIns="91440" bIns="45720" anchor="t" anchorCtr="0"/>
          <a:p>
            <a:pPr lvl="0" eaLnBrk="1" hangingPunct="1"/>
            <a:endParaRPr lang="zh-CN" altLang="en-US" dirty="0">
              <a:ea typeface="宋体" panose="02010600030101010101" pitchFamily="2" charset="-122"/>
            </a:endParaRPr>
          </a:p>
        </p:txBody>
      </p:sp>
      <p:sp>
        <p:nvSpPr>
          <p:cNvPr id="33795" name="灯片编号占位符 3"/>
          <p:cNvSpPr txBox="1">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rtlCol="0" anchor="b" anchorCtr="0" compatLnSpc="1"/>
          <a:lstStyle>
            <a:lvl1pPr>
              <a:buFont typeface="Arial" panose="020B0604020202020204" pitchFamily="34" charset="0"/>
              <a:defRPr sz="1400">
                <a:solidFill>
                  <a:schemeClr val="bg1"/>
                </a:solidFill>
                <a:latin typeface="Times New Roman" panose="02020603050405020304" pitchFamily="18" charset="0"/>
                <a:ea typeface="Gulim" pitchFamily="2" charset="-127"/>
              </a:defRPr>
            </a:lvl1pPr>
            <a:lvl2pPr marL="742950" indent="-285750">
              <a:buFont typeface="Arial" panose="020B0604020202020204" pitchFamily="34" charset="0"/>
              <a:defRPr sz="1400">
                <a:solidFill>
                  <a:schemeClr val="bg1"/>
                </a:solidFill>
                <a:latin typeface="Times New Roman" panose="02020603050405020304" pitchFamily="18" charset="0"/>
                <a:ea typeface="Gulim" pitchFamily="2" charset="-127"/>
              </a:defRPr>
            </a:lvl2pPr>
            <a:lvl3pPr marL="1143000" indent="-228600">
              <a:buFont typeface="Arial" panose="020B0604020202020204" pitchFamily="34" charset="0"/>
              <a:defRPr sz="1400">
                <a:solidFill>
                  <a:schemeClr val="bg1"/>
                </a:solidFill>
                <a:latin typeface="Times New Roman" panose="02020603050405020304" pitchFamily="18" charset="0"/>
                <a:ea typeface="Gulim" pitchFamily="2" charset="-127"/>
              </a:defRPr>
            </a:lvl3pPr>
            <a:lvl4pPr marL="1600200" indent="-228600">
              <a:buFont typeface="Arial" panose="020B0604020202020204" pitchFamily="34" charset="0"/>
              <a:defRPr sz="1400">
                <a:solidFill>
                  <a:schemeClr val="bg1"/>
                </a:solidFill>
                <a:latin typeface="Times New Roman" panose="02020603050405020304" pitchFamily="18" charset="0"/>
                <a:ea typeface="Gulim" pitchFamily="2" charset="-127"/>
              </a:defRPr>
            </a:lvl4pPr>
            <a:lvl5pPr marL="2057400" indent="-228600">
              <a:buFont typeface="Arial" panose="020B0604020202020204" pitchFamily="34" charset="0"/>
              <a:defRPr sz="1400">
                <a:solidFill>
                  <a:schemeClr val="bg1"/>
                </a:solidFill>
                <a:latin typeface="Times New Roman" panose="02020603050405020304" pitchFamily="18" charset="0"/>
                <a:ea typeface="Gulim" pitchFamily="2" charset="-127"/>
              </a:defRPr>
            </a:lvl5pPr>
            <a:lvl6pPr marL="25146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6pPr>
            <a:lvl7pPr marL="29718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7pPr>
            <a:lvl8pPr marL="34290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8pPr>
            <a:lvl9pPr marL="38862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8D77DF3-1967-472E-BD7B-7F1CB76B4272}" type="slidenum">
              <a:rPr kumimoji="0" altLang="en-US" sz="12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8803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0263"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830620"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8803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4467D0-1348-4401-B9C8-220C39CD6F00}"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6BEFE6D-712B-4FFA-8AC0-0BFB883BCA5C}"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716A16A-620A-473E-B66E-34E81A72DCE8}"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E14E332-8B77-4C6E-8F71-566C32E4CAAD}"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1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1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3FCBE14-0269-4414-9F6D-C1D26DE55F81}"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16D9AED-FE78-4EF1-B001-534635AD9CCD}"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B8627C1-D6C9-4ED1-95A9-3E2C1F245833}"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DE094FA-6DE2-4F77-BD64-4390D9F22015}"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615530-9F15-4C17-87F7-C02E7273F432}"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A67F3FA-D5EF-46C8-98C7-BBA0F868B03F}"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1B53A8E-5CD6-4F66-A418-3DD54B1A3069}"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0263"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830620"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Rectangle 22"/>
          <p:cNvSpPr>
            <a:spLocks noGrp="1"/>
          </p:cNvSpPr>
          <p:nvPr>
            <p:ph type="body"/>
          </p:nvPr>
        </p:nvSpPr>
        <p:spPr>
          <a:xfrm>
            <a:off x="830263" y="1209675"/>
            <a:ext cx="7843837" cy="49530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1027" name="Title Placeholder 5"/>
          <p:cNvSpPr>
            <a:spLocks noGrp="1"/>
          </p:cNvSpPr>
          <p:nvPr>
            <p:ph type="title"/>
          </p:nvPr>
        </p:nvSpPr>
        <p:spPr>
          <a:xfrm>
            <a:off x="457200" y="274638"/>
            <a:ext cx="8229600" cy="1143000"/>
          </a:xfrm>
          <a:prstGeom prst="rect">
            <a:avLst/>
          </a:prstGeom>
          <a:noFill/>
          <a:ln w="9525">
            <a:noFill/>
          </a:ln>
        </p:spPr>
        <p:txBody>
          <a:bodyPr anchor="ctr" anchorCtr="0"/>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Rectangle 22"/>
          <p:cNvSpPr>
            <a:spLocks noGrp="1"/>
          </p:cNvSpPr>
          <p:nvPr>
            <p:ph type="body"/>
          </p:nvPr>
        </p:nvSpPr>
        <p:spPr>
          <a:xfrm>
            <a:off x="830263" y="1209675"/>
            <a:ext cx="7843837" cy="49530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2051" name="Title Placeholder 5"/>
          <p:cNvSpPr>
            <a:spLocks noGrp="1"/>
          </p:cNvSpPr>
          <p:nvPr>
            <p:ph type="title"/>
          </p:nvPr>
        </p:nvSpPr>
        <p:spPr>
          <a:xfrm>
            <a:off x="457200" y="274638"/>
            <a:ext cx="8229600" cy="1143000"/>
          </a:xfrm>
          <a:prstGeom prst="rect">
            <a:avLst/>
          </a:prstGeom>
          <a:noFill/>
          <a:ln w="9525">
            <a:noFill/>
          </a:ln>
        </p:spPr>
        <p:txBody>
          <a:bodyPr anchor="ctr" anchorCtr="0"/>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3074" name="标题 3073"/>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3074"/>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日期占位符 3075"/>
          <p:cNvSpPr>
            <a:spLocks noGrp="1"/>
          </p:cNvSpPr>
          <p:nvPr>
            <p:ph type="dt" sz="half" idx="2"/>
          </p:nvPr>
        </p:nvSpPr>
        <p:spPr>
          <a:xfrm>
            <a:off x="457200" y="6245225"/>
            <a:ext cx="2133600" cy="476250"/>
          </a:xfrm>
          <a:prstGeom prst="rect">
            <a:avLst/>
          </a:prstGeom>
          <a:noFill/>
          <a:ln w="9525">
            <a:noFill/>
            <a:miter/>
          </a:ln>
        </p:spPr>
        <p:txBody>
          <a:bodyPr vert="horz" wrap="square" lIns="91440" tIns="45720" rIns="91440" bIns="45720" numCol="1" anchor="t" anchorCtr="0" compatLnSpc="1"/>
          <a:lstStyle>
            <a:lvl1pPr eaLnBrk="1" hangingPunct="1">
              <a:buFont typeface="Arial" panose="020B0604020202020204" pitchFamily="34" charset="0"/>
              <a:buNone/>
              <a:defRPr noProof="1">
                <a:ea typeface="宋体" panose="02010600030101010101" pitchFamily="2" charset="-122"/>
                <a:cs typeface="+mn-cs"/>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3077"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eaLnBrk="1" hangingPunct="1">
              <a:buFont typeface="Arial" panose="020B0604020202020204" pitchFamily="34" charset="0"/>
              <a:buNone/>
              <a:defRPr noProof="1">
                <a:ea typeface="Gulim" pitchFamily="2" charset="-127"/>
                <a:cs typeface="+mn-cs"/>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lvl1pPr algn="r" eaLnBrk="1" hangingPunct="1">
              <a:buFont typeface="Arial" panose="020B0604020202020204" pitchFamily="34" charset="0"/>
              <a:buNone/>
              <a:defRPr noProof="1">
                <a:ea typeface="Gulim" pitchFamily="2" charset="-127"/>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F08B9BA-C9FC-4C27-AD93-EAF44DF3EF3F}" type="slidenum">
              <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382"/>
          <p:cNvSpPr>
            <a:spLocks noGrp="1"/>
          </p:cNvSpPr>
          <p:nvPr>
            <p:ph type="ctrTitle" sz="quarter" idx="4294967295"/>
          </p:nvPr>
        </p:nvSpPr>
        <p:spPr>
          <a:xfrm>
            <a:off x="819150" y="1165225"/>
            <a:ext cx="8115300" cy="896938"/>
          </a:xfrm>
          <a:ln>
            <a:miter/>
          </a:ln>
        </p:spPr>
        <p:txBody>
          <a:bodyPr vert="horz" wrap="square" lIns="91440" tIns="45720" rIns="91440" bIns="45720" numCol="1" anchor="ctr" anchorCtr="0" compatLnSpc="1">
            <a:spAutoFit/>
          </a:bodyPr>
          <a:lstStyle>
            <a:lvl1pPr lvl="0">
              <a:defRPr kern="1200"/>
            </a:lvl1pPr>
          </a:lstStyle>
          <a:p>
            <a:pPr marL="0" marR="0" lvl="0" indent="0" algn="ctr" defTabSz="914400" rtl="0" eaLnBrk="1" fontAlgn="base" latinLnBrk="0" hangingPunct="1">
              <a:lnSpc>
                <a:spcPct val="8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0D291B"/>
                </a:solidFill>
                <a:effectLst/>
                <a:uLnTx/>
                <a:uFillTx/>
                <a:latin typeface="楷体" panose="02010609060101010101" pitchFamily="49" charset="-122"/>
                <a:ea typeface="楷体" panose="02010609060101010101" pitchFamily="49" charset="-122"/>
                <a:cs typeface="+mj-cs"/>
              </a:rPr>
              <a:t>汽车单片机</a:t>
            </a:r>
            <a:r>
              <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rPr>
              <a:t>应用技术</a:t>
            </a:r>
            <a:endPar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endParaRPr>
          </a:p>
        </p:txBody>
      </p:sp>
      <p:sp>
        <p:nvSpPr>
          <p:cNvPr id="16387" name="Rectangle 4"/>
          <p:cNvSpPr/>
          <p:nvPr/>
        </p:nvSpPr>
        <p:spPr>
          <a:xfrm>
            <a:off x="3225800" y="2708275"/>
            <a:ext cx="3617913" cy="795338"/>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endParaRPr lang="en-US" altLang="zh-CN" sz="4100" dirty="0">
              <a:solidFill>
                <a:srgbClr val="000000"/>
              </a:solidFill>
              <a:latin typeface="Verdana" panose="020B0604030504040204" pitchFamily="34" charset="0"/>
              <a:ea typeface="Gulim"/>
            </a:endParaRPr>
          </a:p>
        </p:txBody>
      </p:sp>
      <p:sp>
        <p:nvSpPr>
          <p:cNvPr id="16388" name="Rectangle 4"/>
          <p:cNvSpPr/>
          <p:nvPr/>
        </p:nvSpPr>
        <p:spPr>
          <a:xfrm>
            <a:off x="3225800" y="2708275"/>
            <a:ext cx="3617913" cy="795338"/>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4100" dirty="0">
                <a:solidFill>
                  <a:srgbClr val="000000"/>
                </a:solidFill>
                <a:latin typeface="Times New Roman" panose="02020603050405020304" pitchFamily="18" charset="0"/>
                <a:ea typeface="Gulim"/>
              </a:rPr>
              <a:t> </a:t>
            </a:r>
            <a:endParaRPr lang="en-US" altLang="zh-CN" sz="4100" dirty="0">
              <a:solidFill>
                <a:srgbClr val="000000"/>
              </a:solidFill>
              <a:latin typeface="Verdana" panose="020B0604030504040204" pitchFamily="34" charset="0"/>
              <a:ea typeface="Gulim"/>
            </a:endParaRPr>
          </a:p>
        </p:txBody>
      </p:sp>
      <p:sp>
        <p:nvSpPr>
          <p:cNvPr id="16389" name="文本框 5128"/>
          <p:cNvSpPr txBox="1"/>
          <p:nvPr/>
        </p:nvSpPr>
        <p:spPr>
          <a:xfrm>
            <a:off x="2809875" y="4114800"/>
            <a:ext cx="4111625" cy="82994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gn="ctr" eaLnBrk="1" hangingPunct="1">
              <a:spcBef>
                <a:spcPct val="0"/>
              </a:spcBef>
              <a:buClrTx/>
              <a:buFont typeface="Arial" panose="020B0604020202020204" pitchFamily="34" charset="0"/>
              <a:buNone/>
            </a:pPr>
            <a:r>
              <a:rPr lang="zh-CN" altLang="en-US" sz="4800" dirty="0">
                <a:solidFill>
                  <a:schemeClr val="tx1"/>
                </a:solidFill>
                <a:latin typeface="Times New Roman" panose="02020603050405020304" pitchFamily="18" charset="0"/>
                <a:ea typeface="宋体" panose="02010600030101010101" pitchFamily="2" charset="-122"/>
                <a:sym typeface="+mn-ea"/>
              </a:rPr>
              <a:t>主编：向楠</a:t>
            </a:r>
            <a:endParaRPr lang="zh-CN" altLang="en-US" sz="4800" dirty="0">
              <a:solidFill>
                <a:srgbClr val="000000"/>
              </a:solidFill>
              <a:latin typeface="Times New Roman" panose="02020603050405020304" pitchFamily="18" charset="0"/>
              <a:ea typeface="Gulim"/>
            </a:endParaRPr>
          </a:p>
        </p:txBody>
      </p:sp>
      <p:sp>
        <p:nvSpPr>
          <p:cNvPr id="16390" name="Rectangle 4"/>
          <p:cNvSpPr/>
          <p:nvPr/>
        </p:nvSpPr>
        <p:spPr>
          <a:xfrm>
            <a:off x="1423988" y="2820988"/>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rgbClr val="000000"/>
                </a:solidFill>
                <a:latin typeface="Times New Roman" panose="02020603050405020304" pitchFamily="18" charset="0"/>
                <a:ea typeface="Gulim"/>
                <a:sym typeface="宋体" panose="02010600030101010101" pitchFamily="2" charset="-122"/>
              </a:rPr>
              <a:t>情景二   汽车发动机控制系统</a:t>
            </a:r>
            <a:endParaRPr lang="zh-CN" altLang="en-US" sz="2500" dirty="0">
              <a:solidFill>
                <a:srgbClr val="000000"/>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占位符 134145"/>
          <p:cNvSpPr>
            <a:spLocks noGrp="1" noChangeArrowheads="1"/>
          </p:cNvSpPr>
          <p:nvPr>
            <p:ph idx="1"/>
          </p:nvPr>
        </p:nvSpPr>
        <p:spPr>
          <a:xfrm>
            <a:off x="430213" y="998538"/>
            <a:ext cx="8375650" cy="5414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en-US" altLang="zh-CN" sz="2000" b="1" i="0" u="none" strike="noStrike" kern="1200" cap="none" spc="0" normalizeH="0" baseline="0" noProof="0" dirty="0" smtClean="0">
                <a:ln>
                  <a:noFill/>
                </a:ln>
                <a:solidFill>
                  <a:srgbClr val="000000"/>
                </a:solidFill>
                <a:effectLst/>
                <a:uLnTx/>
                <a:uFillTx/>
                <a:latin typeface="+mn-lt"/>
                <a:ea typeface="+mn-ea"/>
                <a:cs typeface="+mn-cs"/>
              </a:rPr>
              <a:t>1.</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电动燃油泵</a:t>
            </a:r>
            <a:endParaRPr kumimoji="0" lang="en-US" altLang="zh-CN" sz="2000" b="1"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在燃油供给系统中，电动燃油泵从邮箱中吸出汽油，加压后供给喷油器。</a:t>
            </a:r>
            <a:endParaRPr kumimoji="0" lang="en-US" altLang="zh-CN" sz="2000" b="1"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en-US" altLang="zh-CN" sz="2000" b="1" i="0" u="none" strike="noStrike" kern="1200" cap="none" spc="0" normalizeH="0" baseline="0" noProof="0" dirty="0" smtClean="0">
                <a:ln>
                  <a:noFill/>
                </a:ln>
                <a:solidFill>
                  <a:srgbClr val="000000"/>
                </a:solidFill>
                <a:effectLst/>
                <a:uLnTx/>
                <a:uFillTx/>
                <a:latin typeface="+mn-lt"/>
                <a:ea typeface="+mn-ea"/>
                <a:cs typeface="+mn-cs"/>
              </a:rPr>
              <a:t>1</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）电动燃油泵分类</a:t>
            </a:r>
            <a:endParaRPr kumimoji="0" lang="en-US" altLang="zh-CN" sz="2000" b="1"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按安装位置进行分类，电动燃油泵可以分为外装泵和内装泵两种。</a:t>
            </a:r>
            <a:endParaRPr kumimoji="0" lang="en-US" altLang="zh-CN" sz="2000" b="1"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       外装泵安装在油箱之外的</a:t>
            </a:r>
            <a:r>
              <a:rPr kumimoji="0" lang="zh-CN" altLang="en-US" sz="2000" b="1" i="0" u="none" strike="noStrike" kern="1200" cap="none" spc="0" normalizeH="0" baseline="0" noProof="0" dirty="0" smtClean="0">
                <a:ln>
                  <a:noFill/>
                </a:ln>
                <a:solidFill>
                  <a:srgbClr val="FF0000"/>
                </a:solidFill>
                <a:effectLst/>
                <a:uLnTx/>
                <a:uFillTx/>
                <a:latin typeface="+mn-lt"/>
                <a:ea typeface="+mn-ea"/>
                <a:cs typeface="+mn-cs"/>
              </a:rPr>
              <a:t>输油管路</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中；</a:t>
            </a:r>
            <a:endParaRPr kumimoji="0" lang="en-US" altLang="zh-CN" sz="2000" b="1"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       内装泵安装在</a:t>
            </a:r>
            <a:r>
              <a:rPr kumimoji="0" lang="zh-CN" altLang="en-US" sz="2000" b="1" i="0" u="none" strike="noStrike" kern="1200" cap="none" spc="0" normalizeH="0" baseline="0" noProof="0" dirty="0" smtClean="0">
                <a:ln>
                  <a:noFill/>
                </a:ln>
                <a:solidFill>
                  <a:srgbClr val="FF0000"/>
                </a:solidFill>
                <a:effectLst/>
                <a:uLnTx/>
                <a:uFillTx/>
                <a:latin typeface="+mn-lt"/>
                <a:ea typeface="+mn-ea"/>
                <a:cs typeface="+mn-cs"/>
              </a:rPr>
              <a:t>燃油箱</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内。与外装泵相比，内装泵不易产生气阻和燃油泄漏，而且噪声小。目前</a:t>
            </a:r>
            <a:r>
              <a:rPr kumimoji="0" lang="en-US" altLang="zh-CN" sz="2000" b="1" i="0" u="none" strike="noStrike" kern="1200" cap="none" spc="0" normalizeH="0" baseline="0" noProof="0" dirty="0" smtClean="0">
                <a:ln>
                  <a:noFill/>
                </a:ln>
                <a:solidFill>
                  <a:srgbClr val="000000"/>
                </a:solidFill>
                <a:effectLst/>
                <a:uLnTx/>
                <a:uFillTx/>
                <a:latin typeface="+mn-lt"/>
                <a:ea typeface="+mn-ea"/>
                <a:cs typeface="+mn-cs"/>
              </a:rPr>
              <a:t>,</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多数</a:t>
            </a:r>
            <a:r>
              <a:rPr kumimoji="0" lang="en-US" altLang="zh-CN" sz="2000" b="1" i="0" u="none" strike="noStrike" kern="1200" cap="none" spc="0" normalizeH="0" baseline="0" noProof="0" dirty="0" smtClean="0">
                <a:ln>
                  <a:noFill/>
                </a:ln>
                <a:solidFill>
                  <a:srgbClr val="000000"/>
                </a:solidFill>
                <a:effectLst/>
                <a:uLnTx/>
                <a:uFillTx/>
                <a:latin typeface="+mn-lt"/>
                <a:ea typeface="+mn-ea"/>
                <a:cs typeface="+mn-cs"/>
              </a:rPr>
              <a:t>EFI</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系统采用内装泵。</a:t>
            </a:r>
            <a:endParaRPr kumimoji="0" lang="en-US" altLang="zh-CN" sz="2000" b="1"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en-US" altLang="zh-CN" sz="2000" b="1"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按电动燃油泵的结构不同进行分类，可以分为涡轮式、滚柱式、转子式和侧槽式。</a:t>
            </a:r>
            <a:endParaRPr kumimoji="0" lang="zh-CN" altLang="en-US" sz="2000" b="1" i="0" u="none" strike="noStrike" kern="1200" cap="none" spc="0" normalizeH="0" baseline="0" noProof="0" dirty="0" smtClean="0">
              <a:ln>
                <a:noFill/>
              </a:ln>
              <a:solidFill>
                <a:srgbClr val="000000"/>
              </a:solidFill>
              <a:effectLst/>
              <a:uLnTx/>
              <a:uFillTx/>
              <a:latin typeface="+mn-lt"/>
              <a:ea typeface="+mn-ea"/>
              <a:cs typeface="+mn-cs"/>
            </a:endParaRPr>
          </a:p>
        </p:txBody>
      </p:sp>
      <p:sp>
        <p:nvSpPr>
          <p:cNvPr id="25603"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占位符 134145"/>
          <p:cNvSpPr>
            <a:spLocks noGrp="1"/>
          </p:cNvSpPr>
          <p:nvPr>
            <p:ph idx="1"/>
          </p:nvPr>
        </p:nvSpPr>
        <p:spPr>
          <a:xfrm>
            <a:off x="215900" y="808038"/>
            <a:ext cx="8820150" cy="5414962"/>
          </a:xfrm>
          <a:ln/>
        </p:spPr>
        <p:txBody>
          <a:bodyPr vert="horz" wrap="square" lIns="91440" tIns="45720" rIns="91440" bIns="45720" anchor="t" anchorCtr="0"/>
          <a:p>
            <a:pPr>
              <a:buNone/>
            </a:pPr>
            <a:r>
              <a:rPr lang="en-US" altLang="zh-CN" dirty="0">
                <a:solidFill>
                  <a:srgbClr val="000000"/>
                </a:solidFill>
              </a:rPr>
              <a:t>2</a:t>
            </a:r>
            <a:r>
              <a:rPr lang="zh-CN" altLang="en-US" dirty="0">
                <a:solidFill>
                  <a:srgbClr val="000000"/>
                </a:solidFill>
              </a:rPr>
              <a:t>）电动燃油泵的构造</a:t>
            </a:r>
            <a:endParaRPr lang="en-US" altLang="zh-CN" dirty="0">
              <a:solidFill>
                <a:srgbClr val="000000"/>
              </a:solidFill>
            </a:endParaRPr>
          </a:p>
          <a:p>
            <a:pPr>
              <a:buNone/>
            </a:pPr>
            <a:r>
              <a:rPr lang="en-US" altLang="zh-CN" dirty="0">
                <a:solidFill>
                  <a:srgbClr val="000000"/>
                </a:solidFill>
              </a:rPr>
              <a:t>(1</a:t>
            </a:r>
            <a:r>
              <a:rPr lang="zh-CN" altLang="en-US" dirty="0">
                <a:solidFill>
                  <a:srgbClr val="000000"/>
                </a:solidFill>
              </a:rPr>
              <a:t>）涡轮式电动燃油泵。</a:t>
            </a:r>
            <a:endParaRPr lang="en-US" altLang="zh-CN" dirty="0">
              <a:solidFill>
                <a:srgbClr val="000000"/>
              </a:solidFill>
            </a:endParaRPr>
          </a:p>
          <a:p>
            <a:pPr>
              <a:buNone/>
            </a:pPr>
            <a:r>
              <a:rPr lang="zh-CN" altLang="en-US" dirty="0">
                <a:solidFill>
                  <a:srgbClr val="000000"/>
                </a:solidFill>
              </a:rPr>
              <a:t>     涡轮式电动燃油泵主要由燃油泵</a:t>
            </a:r>
            <a:r>
              <a:rPr lang="zh-CN" altLang="en-US" dirty="0">
                <a:solidFill>
                  <a:srgbClr val="FF0000"/>
                </a:solidFill>
              </a:rPr>
              <a:t>电动机</a:t>
            </a:r>
            <a:r>
              <a:rPr lang="zh-CN" altLang="en-US" dirty="0">
                <a:solidFill>
                  <a:srgbClr val="000000"/>
                </a:solidFill>
              </a:rPr>
              <a:t>、</a:t>
            </a:r>
            <a:r>
              <a:rPr lang="zh-CN" altLang="en-US" dirty="0">
                <a:solidFill>
                  <a:srgbClr val="FF0000"/>
                </a:solidFill>
              </a:rPr>
              <a:t>涡轮泵</a:t>
            </a:r>
            <a:r>
              <a:rPr lang="zh-CN" altLang="en-US" dirty="0">
                <a:solidFill>
                  <a:srgbClr val="000000"/>
                </a:solidFill>
              </a:rPr>
              <a:t>、</a:t>
            </a:r>
            <a:r>
              <a:rPr lang="zh-CN" altLang="en-US" dirty="0">
                <a:solidFill>
                  <a:srgbClr val="FF0000"/>
                </a:solidFill>
              </a:rPr>
              <a:t>出油阀</a:t>
            </a:r>
            <a:r>
              <a:rPr lang="zh-CN" altLang="en-US" dirty="0">
                <a:solidFill>
                  <a:srgbClr val="000000"/>
                </a:solidFill>
              </a:rPr>
              <a:t>、</a:t>
            </a:r>
            <a:r>
              <a:rPr lang="zh-CN" altLang="en-US" dirty="0">
                <a:solidFill>
                  <a:srgbClr val="FF0000"/>
                </a:solidFill>
              </a:rPr>
              <a:t>卸压阀</a:t>
            </a:r>
            <a:r>
              <a:rPr lang="zh-CN" altLang="en-US" dirty="0">
                <a:solidFill>
                  <a:srgbClr val="000000"/>
                </a:solidFill>
              </a:rPr>
              <a:t>组成。其工作原理是油泵电动机通电时，电动机驱动涡轮泵叶片旋转，由于离心力的作用，使叶轮周围小槽内的叶片贴紧泵壳，将燃油从进油室带往出油室。由于进油室的燃油不断被带走，所以会形成一定的真空度，将燃油从进油口吸入</a:t>
            </a:r>
            <a:r>
              <a:rPr lang="en-US" altLang="zh-CN" dirty="0">
                <a:solidFill>
                  <a:srgbClr val="000000"/>
                </a:solidFill>
              </a:rPr>
              <a:t>;</a:t>
            </a:r>
            <a:r>
              <a:rPr lang="zh-CN" altLang="en-US" dirty="0">
                <a:solidFill>
                  <a:srgbClr val="000000"/>
                </a:solidFill>
              </a:rPr>
              <a:t>而出油室燃油不断增多，燃油压力升高，当达到一定值时，顶开出油阀，从出油口输出。出油阀在油泵不工作时阻止燃油流回油箱，保持油路中有一定的压力，便于下次起动。优点包括泵油量大、泵油压力较高、供油压力稳定、运转噪声小、使用寿命长等。此外，由于不需要消声器，因此可以小型化，广泛应用在轿车上，如捷达、本田雅阁等。</a:t>
            </a:r>
            <a:endParaRPr lang="zh-CN" altLang="en-US" dirty="0">
              <a:solidFill>
                <a:srgbClr val="000000"/>
              </a:solidFill>
            </a:endParaRPr>
          </a:p>
          <a:p>
            <a:pPr>
              <a:buNone/>
            </a:pPr>
            <a:r>
              <a:rPr lang="zh-CN" altLang="en-US" dirty="0">
                <a:solidFill>
                  <a:srgbClr val="000000"/>
                </a:solidFill>
              </a:rPr>
              <a:t>    </a:t>
            </a:r>
            <a:endParaRPr lang="zh-CN" altLang="en-US" dirty="0">
              <a:solidFill>
                <a:srgbClr val="000000"/>
              </a:solidFill>
            </a:endParaRPr>
          </a:p>
        </p:txBody>
      </p:sp>
      <p:sp>
        <p:nvSpPr>
          <p:cNvPr id="26627"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6628" name="图片 1"/>
          <p:cNvPicPr>
            <a:picLocks noChangeAspect="1"/>
          </p:cNvPicPr>
          <p:nvPr/>
        </p:nvPicPr>
        <p:blipFill>
          <a:blip r:embed="rId1"/>
          <a:stretch>
            <a:fillRect/>
          </a:stretch>
        </p:blipFill>
        <p:spPr>
          <a:xfrm>
            <a:off x="2347913" y="4305300"/>
            <a:ext cx="3230562" cy="2459038"/>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占位符 134145"/>
          <p:cNvSpPr>
            <a:spLocks noGrp="1"/>
          </p:cNvSpPr>
          <p:nvPr>
            <p:ph idx="1"/>
          </p:nvPr>
        </p:nvSpPr>
        <p:spPr>
          <a:xfrm>
            <a:off x="804863" y="808038"/>
            <a:ext cx="7843837" cy="5414962"/>
          </a:xfrm>
          <a:ln/>
        </p:spPr>
        <p:txBody>
          <a:bodyPr vert="horz" wrap="square" lIns="91440" tIns="45720" rIns="91440" bIns="45720" anchor="t" anchorCtr="0"/>
          <a:p>
            <a:pPr>
              <a:buNone/>
            </a:pPr>
            <a:r>
              <a:rPr lang="en-US" altLang="zh-CN" dirty="0">
                <a:solidFill>
                  <a:srgbClr val="000000"/>
                </a:solidFill>
              </a:rPr>
              <a:t>(2</a:t>
            </a:r>
            <a:r>
              <a:rPr lang="zh-CN" altLang="en-US" dirty="0">
                <a:solidFill>
                  <a:srgbClr val="000000"/>
                </a:solidFill>
              </a:rPr>
              <a:t>）滚柱式电动燃油泵。</a:t>
            </a:r>
            <a:endParaRPr lang="en-US" altLang="zh-CN" dirty="0">
              <a:solidFill>
                <a:srgbClr val="000000"/>
              </a:solidFill>
            </a:endParaRPr>
          </a:p>
          <a:p>
            <a:pPr>
              <a:buNone/>
            </a:pPr>
            <a:r>
              <a:rPr lang="en-US" altLang="zh-CN" dirty="0">
                <a:solidFill>
                  <a:srgbClr val="000000"/>
                </a:solidFill>
              </a:rPr>
              <a:t>     </a:t>
            </a:r>
            <a:r>
              <a:rPr lang="zh-CN" altLang="en-US" dirty="0">
                <a:solidFill>
                  <a:srgbClr val="000000"/>
                </a:solidFill>
              </a:rPr>
              <a:t>滚柱式电动燃油泵主要由燃油泵</a:t>
            </a:r>
            <a:r>
              <a:rPr lang="zh-CN" altLang="en-US" dirty="0">
                <a:solidFill>
                  <a:srgbClr val="FF0000"/>
                </a:solidFill>
              </a:rPr>
              <a:t>电动机</a:t>
            </a:r>
            <a:r>
              <a:rPr lang="zh-CN" altLang="en-US" dirty="0">
                <a:solidFill>
                  <a:srgbClr val="000000"/>
                </a:solidFill>
              </a:rPr>
              <a:t>、</a:t>
            </a:r>
            <a:r>
              <a:rPr lang="zh-CN" altLang="en-US" dirty="0">
                <a:solidFill>
                  <a:srgbClr val="FF0000"/>
                </a:solidFill>
              </a:rPr>
              <a:t>滚柱式燃油泵</a:t>
            </a:r>
            <a:r>
              <a:rPr lang="zh-CN" altLang="en-US" dirty="0">
                <a:solidFill>
                  <a:srgbClr val="000000"/>
                </a:solidFill>
              </a:rPr>
              <a:t>、</a:t>
            </a:r>
            <a:r>
              <a:rPr lang="zh-CN" altLang="en-US" dirty="0">
                <a:solidFill>
                  <a:srgbClr val="FF0000"/>
                </a:solidFill>
              </a:rPr>
              <a:t>出油阀</a:t>
            </a:r>
            <a:r>
              <a:rPr lang="zh-CN" altLang="en-US" dirty="0">
                <a:solidFill>
                  <a:srgbClr val="000000"/>
                </a:solidFill>
              </a:rPr>
              <a:t>、</a:t>
            </a:r>
            <a:r>
              <a:rPr lang="zh-CN" altLang="en-US" dirty="0">
                <a:solidFill>
                  <a:srgbClr val="FF0000"/>
                </a:solidFill>
              </a:rPr>
              <a:t>卸压阀</a:t>
            </a:r>
            <a:r>
              <a:rPr lang="zh-CN" altLang="en-US" dirty="0">
                <a:solidFill>
                  <a:srgbClr val="000000"/>
                </a:solidFill>
              </a:rPr>
              <a:t>等组成。其工作原理是当转子旋转时，位于转子槽内的滚柱在离心力的作用下，紧压在泵体内表面上，对周围起密封作用，在相邻两个滚柱之间形成工作腔。在燃油泵运转过程中，工作腔转过出油口后，其容积不断增大，形成一定的真空度，当转到与进油口连通时，将燃油吸入</a:t>
            </a:r>
            <a:r>
              <a:rPr lang="en-US" altLang="zh-CN" dirty="0">
                <a:solidFill>
                  <a:srgbClr val="000000"/>
                </a:solidFill>
              </a:rPr>
              <a:t>;</a:t>
            </a:r>
            <a:r>
              <a:rPr lang="zh-CN" altLang="en-US" dirty="0">
                <a:solidFill>
                  <a:srgbClr val="000000"/>
                </a:solidFill>
              </a:rPr>
              <a:t>而吸满燃油的工作腔转过进油口后，容积不断减小，使燃油压力提高，受压燃油流过电动机，从出油口输出。</a:t>
            </a:r>
            <a:endParaRPr lang="zh-CN" altLang="en-US" dirty="0">
              <a:solidFill>
                <a:srgbClr val="000000"/>
              </a:solidFill>
              <a:sym typeface="宋体" panose="02010600030101010101" pitchFamily="2" charset="-122"/>
            </a:endParaRPr>
          </a:p>
          <a:p>
            <a:pPr>
              <a:buNone/>
            </a:pPr>
            <a:endParaRPr lang="zh-CN" altLang="en-US" dirty="0">
              <a:solidFill>
                <a:srgbClr val="000000"/>
              </a:solidFill>
            </a:endParaRPr>
          </a:p>
          <a:p>
            <a:pPr>
              <a:buNone/>
            </a:pPr>
            <a:r>
              <a:rPr lang="zh-CN" altLang="en-US" dirty="0">
                <a:solidFill>
                  <a:srgbClr val="000000"/>
                </a:solidFill>
              </a:rPr>
              <a:t>    </a:t>
            </a:r>
            <a:endParaRPr lang="zh-CN" altLang="en-US" dirty="0">
              <a:solidFill>
                <a:srgbClr val="000000"/>
              </a:solidFill>
            </a:endParaRPr>
          </a:p>
        </p:txBody>
      </p:sp>
      <p:sp>
        <p:nvSpPr>
          <p:cNvPr id="2765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7652" name="图片 1"/>
          <p:cNvPicPr>
            <a:picLocks noChangeAspect="1"/>
          </p:cNvPicPr>
          <p:nvPr/>
        </p:nvPicPr>
        <p:blipFill>
          <a:blip r:embed="rId1"/>
          <a:stretch>
            <a:fillRect/>
          </a:stretch>
        </p:blipFill>
        <p:spPr>
          <a:xfrm>
            <a:off x="2881313" y="3343275"/>
            <a:ext cx="3914775" cy="3455988"/>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文本占位符 134145"/>
          <p:cNvSpPr>
            <a:spLocks noGrp="1"/>
          </p:cNvSpPr>
          <p:nvPr>
            <p:ph idx="1"/>
          </p:nvPr>
        </p:nvSpPr>
        <p:spPr>
          <a:xfrm>
            <a:off x="223838" y="822325"/>
            <a:ext cx="8763000" cy="5414963"/>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3</a:t>
            </a:r>
            <a:r>
              <a:rPr lang="zh-CN" altLang="en-US" dirty="0">
                <a:solidFill>
                  <a:srgbClr val="000000"/>
                </a:solidFill>
                <a:sym typeface="宋体" panose="02010600030101010101" pitchFamily="2" charset="-122"/>
              </a:rPr>
              <a:t>）电动燃油泵的控制</a:t>
            </a:r>
            <a:endParaRPr lang="en-US" altLang="zh-CN"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( 1 )ECU</a:t>
            </a:r>
            <a:r>
              <a:rPr lang="zh-CN" altLang="en-US" dirty="0">
                <a:solidFill>
                  <a:srgbClr val="000000"/>
                </a:solidFill>
                <a:sym typeface="宋体" panose="02010600030101010101" pitchFamily="2" charset="-122"/>
              </a:rPr>
              <a:t>控制的</a:t>
            </a:r>
            <a:r>
              <a:rPr lang="zh-CN" altLang="en-US" dirty="0">
                <a:solidFill>
                  <a:srgbClr val="FF0000"/>
                </a:solidFill>
                <a:sym typeface="宋体" panose="02010600030101010101" pitchFamily="2" charset="-122"/>
              </a:rPr>
              <a:t>燃油泵</a:t>
            </a:r>
            <a:r>
              <a:rPr lang="zh-CN" altLang="en-US" dirty="0">
                <a:solidFill>
                  <a:srgbClr val="000000"/>
                </a:solidFill>
                <a:sym typeface="宋体" panose="02010600030101010101" pitchFamily="2" charset="-122"/>
              </a:rPr>
              <a:t>控制电路如图</a:t>
            </a:r>
            <a:r>
              <a:rPr lang="en-US" altLang="zh-CN" dirty="0">
                <a:solidFill>
                  <a:srgbClr val="000000"/>
                </a:solidFill>
                <a:sym typeface="宋体" panose="02010600030101010101" pitchFamily="2" charset="-122"/>
              </a:rPr>
              <a:t>2-29</a:t>
            </a:r>
            <a:r>
              <a:rPr lang="zh-CN" altLang="en-US" dirty="0">
                <a:solidFill>
                  <a:srgbClr val="000000"/>
                </a:solidFill>
                <a:sym typeface="宋体" panose="02010600030101010101" pitchFamily="2" charset="-122"/>
              </a:rPr>
              <a:t>所示。</a:t>
            </a:r>
            <a:endParaRPr lang="en-US" altLang="zh-CN"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该电路主要</a:t>
            </a:r>
            <a:r>
              <a:rPr lang="zh-CN" altLang="en-US" dirty="0">
                <a:solidFill>
                  <a:srgbClr val="FF0000"/>
                </a:solidFill>
                <a:sym typeface="宋体" panose="02010600030101010101" pitchFamily="2" charset="-122"/>
              </a:rPr>
              <a:t>应用</a:t>
            </a:r>
            <a:r>
              <a:rPr lang="zh-CN" altLang="en-US" dirty="0">
                <a:solidFill>
                  <a:srgbClr val="000000"/>
                </a:solidFill>
                <a:sym typeface="宋体" panose="02010600030101010101" pitchFamily="2" charset="-122"/>
              </a:rPr>
              <a:t>在装用</a:t>
            </a:r>
            <a:r>
              <a:rPr lang="en-US" altLang="zh-CN" dirty="0">
                <a:solidFill>
                  <a:srgbClr val="000000"/>
                </a:solidFill>
                <a:sym typeface="宋体" panose="02010600030101010101" pitchFamily="2" charset="-122"/>
              </a:rPr>
              <a:t>D</a:t>
            </a:r>
            <a:r>
              <a:rPr lang="zh-CN" altLang="en-US" dirty="0">
                <a:solidFill>
                  <a:srgbClr val="000000"/>
                </a:solidFill>
                <a:sym typeface="宋体" panose="02010600030101010101" pitchFamily="2" charset="-122"/>
              </a:rPr>
              <a:t>型</a:t>
            </a:r>
            <a:r>
              <a:rPr lang="en-US" altLang="zh-CN" dirty="0">
                <a:solidFill>
                  <a:srgbClr val="000000"/>
                </a:solidFill>
                <a:sym typeface="宋体" panose="02010600030101010101" pitchFamily="2" charset="-122"/>
              </a:rPr>
              <a:t>EFI</a:t>
            </a:r>
            <a:r>
              <a:rPr lang="zh-CN" altLang="en-US" dirty="0">
                <a:solidFill>
                  <a:srgbClr val="000000"/>
                </a:solidFill>
                <a:sym typeface="宋体" panose="02010600030101010101" pitchFamily="2" charset="-122"/>
              </a:rPr>
              <a:t>和装用热式或卡门旋涡式空气流量计的</a:t>
            </a:r>
            <a:r>
              <a:rPr lang="en-US" altLang="zh-CN" dirty="0">
                <a:solidFill>
                  <a:srgbClr val="000000"/>
                </a:solidFill>
                <a:sym typeface="宋体" panose="02010600030101010101" pitchFamily="2" charset="-122"/>
              </a:rPr>
              <a:t>L</a:t>
            </a:r>
            <a:r>
              <a:rPr lang="zh-CN" altLang="en-US" dirty="0">
                <a:solidFill>
                  <a:srgbClr val="000000"/>
                </a:solidFill>
                <a:sym typeface="宋体" panose="02010600030101010101" pitchFamily="2" charset="-122"/>
              </a:rPr>
              <a:t>型</a:t>
            </a:r>
            <a:r>
              <a:rPr lang="en-US" altLang="zh-CN" dirty="0">
                <a:solidFill>
                  <a:srgbClr val="000000"/>
                </a:solidFill>
                <a:sym typeface="宋体" panose="02010600030101010101" pitchFamily="2" charset="-122"/>
              </a:rPr>
              <a:t>EFI</a:t>
            </a:r>
            <a:r>
              <a:rPr lang="zh-CN" altLang="en-US" dirty="0">
                <a:solidFill>
                  <a:srgbClr val="000000"/>
                </a:solidFill>
                <a:sym typeface="宋体" panose="02010600030101010101" pitchFamily="2" charset="-122"/>
              </a:rPr>
              <a:t>系统中，燃油泵控制</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根据发动机</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端子</a:t>
            </a:r>
            <a:r>
              <a:rPr lang="en-US" altLang="zh-CN" dirty="0">
                <a:solidFill>
                  <a:srgbClr val="000000"/>
                </a:solidFill>
                <a:sym typeface="宋体" panose="02010600030101010101" pitchFamily="2" charset="-122"/>
              </a:rPr>
              <a:t>FPC</a:t>
            </a:r>
            <a:r>
              <a:rPr lang="zh-CN" altLang="en-US" dirty="0">
                <a:solidFill>
                  <a:srgbClr val="000000"/>
                </a:solidFill>
                <a:sym typeface="宋体" panose="02010600030101010101" pitchFamily="2" charset="-122"/>
              </a:rPr>
              <a:t>和</a:t>
            </a:r>
            <a:r>
              <a:rPr lang="en-US" altLang="zh-CN" dirty="0">
                <a:solidFill>
                  <a:srgbClr val="000000"/>
                </a:solidFill>
                <a:sym typeface="宋体" panose="02010600030101010101" pitchFamily="2" charset="-122"/>
              </a:rPr>
              <a:t>DI</a:t>
            </a:r>
            <a:r>
              <a:rPr lang="zh-CN" altLang="en-US" dirty="0">
                <a:solidFill>
                  <a:srgbClr val="000000"/>
                </a:solidFill>
                <a:sym typeface="宋体" panose="02010600030101010101" pitchFamily="2" charset="-122"/>
              </a:rPr>
              <a:t>的信号，控制</a:t>
            </a:r>
            <a:r>
              <a:rPr lang="en-US" altLang="zh-CN" dirty="0">
                <a:solidFill>
                  <a:srgbClr val="000000"/>
                </a:solidFill>
                <a:sym typeface="宋体" panose="02010600030101010101" pitchFamily="2" charset="-122"/>
              </a:rPr>
              <a:t>+B</a:t>
            </a:r>
            <a:r>
              <a:rPr lang="zh-CN" altLang="en-US" dirty="0">
                <a:solidFill>
                  <a:srgbClr val="000000"/>
                </a:solidFill>
                <a:sym typeface="宋体" panose="02010600030101010101" pitchFamily="2" charset="-122"/>
              </a:rPr>
              <a:t>端子与</a:t>
            </a:r>
            <a:r>
              <a:rPr lang="en-US" altLang="zh-CN" dirty="0">
                <a:solidFill>
                  <a:srgbClr val="000000"/>
                </a:solidFill>
                <a:sym typeface="宋体" panose="02010600030101010101" pitchFamily="2" charset="-122"/>
              </a:rPr>
              <a:t>FP</a:t>
            </a:r>
            <a:r>
              <a:rPr lang="zh-CN" altLang="en-US" dirty="0">
                <a:solidFill>
                  <a:srgbClr val="000000"/>
                </a:solidFill>
                <a:sym typeface="宋体" panose="02010600030101010101" pitchFamily="2" charset="-122"/>
              </a:rPr>
              <a:t>端子的连通回路，以改变输送给燃油泵的电压，从而实现对燃油泵转速的控制。</a:t>
            </a:r>
            <a:endParaRPr lang="zh-CN" altLang="en-US" dirty="0">
              <a:solidFill>
                <a:srgbClr val="000000"/>
              </a:solidFill>
              <a:sym typeface="宋体" panose="02010600030101010101" pitchFamily="2" charset="-122"/>
            </a:endParaRPr>
          </a:p>
        </p:txBody>
      </p:sp>
      <p:sp>
        <p:nvSpPr>
          <p:cNvPr id="2867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8676" name="图片 2"/>
          <p:cNvPicPr>
            <a:picLocks noChangeAspect="1"/>
          </p:cNvPicPr>
          <p:nvPr/>
        </p:nvPicPr>
        <p:blipFill>
          <a:blip r:embed="rId1"/>
          <a:srcRect l="4852" t="6952"/>
          <a:stretch>
            <a:fillRect/>
          </a:stretch>
        </p:blipFill>
        <p:spPr>
          <a:xfrm>
            <a:off x="1646238" y="2892425"/>
            <a:ext cx="6384925" cy="3875088"/>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文本占位符 134145"/>
          <p:cNvSpPr>
            <a:spLocks noGrp="1"/>
          </p:cNvSpPr>
          <p:nvPr>
            <p:ph idx="1"/>
          </p:nvPr>
        </p:nvSpPr>
        <p:spPr>
          <a:xfrm>
            <a:off x="223838" y="822325"/>
            <a:ext cx="8355012" cy="5414963"/>
          </a:xfrm>
          <a:ln/>
        </p:spPr>
        <p:txBody>
          <a:bodyPr vert="horz" wrap="square" lIns="91440" tIns="45720" rIns="91440" bIns="45720" anchor="t" anchorCtr="0"/>
          <a:p>
            <a:pPr>
              <a:buNone/>
            </a:pP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当发动机高速、大负荷工作时，发动机</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的</a:t>
            </a:r>
            <a:r>
              <a:rPr lang="en-US" altLang="zh-CN" dirty="0">
                <a:solidFill>
                  <a:srgbClr val="000000"/>
                </a:solidFill>
                <a:sym typeface="宋体" panose="02010600030101010101" pitchFamily="2" charset="-122"/>
              </a:rPr>
              <a:t>FPC</a:t>
            </a:r>
            <a:r>
              <a:rPr lang="zh-CN" altLang="en-US" dirty="0">
                <a:solidFill>
                  <a:srgbClr val="000000"/>
                </a:solidFill>
                <a:sym typeface="宋体" panose="02010600030101010101" pitchFamily="2" charset="-122"/>
              </a:rPr>
              <a:t>端子向燃油泵控制</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发出指令，使</a:t>
            </a:r>
            <a:r>
              <a:rPr lang="en-US" altLang="zh-CN" dirty="0">
                <a:solidFill>
                  <a:srgbClr val="000000"/>
                </a:solidFill>
                <a:sym typeface="宋体" panose="02010600030101010101" pitchFamily="2" charset="-122"/>
              </a:rPr>
              <a:t>FP</a:t>
            </a:r>
            <a:r>
              <a:rPr lang="zh-CN" altLang="en-US" dirty="0">
                <a:solidFill>
                  <a:srgbClr val="000000"/>
                </a:solidFill>
                <a:sym typeface="宋体" panose="02010600030101010101" pitchFamily="2" charset="-122"/>
              </a:rPr>
              <a:t>端子向燃油泵提供</a:t>
            </a:r>
            <a:r>
              <a:rPr lang="en-US" altLang="zh-CN" dirty="0">
                <a:solidFill>
                  <a:srgbClr val="000000"/>
                </a:solidFill>
                <a:sym typeface="宋体" panose="02010600030101010101" pitchFamily="2" charset="-122"/>
              </a:rPr>
              <a:t>12V</a:t>
            </a:r>
            <a:r>
              <a:rPr lang="zh-CN" altLang="en-US" dirty="0">
                <a:solidFill>
                  <a:srgbClr val="000000"/>
                </a:solidFill>
                <a:sym typeface="宋体" panose="02010600030101010101" pitchFamily="2" charset="-122"/>
              </a:rPr>
              <a:t>的蓄电池电压，燃油泵以高速运转。</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当发动机低速、小负荷工作时，发动机</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的</a:t>
            </a:r>
            <a:r>
              <a:rPr lang="en-US" altLang="zh-CN" dirty="0">
                <a:solidFill>
                  <a:srgbClr val="000000"/>
                </a:solidFill>
                <a:sym typeface="宋体" panose="02010600030101010101" pitchFamily="2" charset="-122"/>
              </a:rPr>
              <a:t>DI</a:t>
            </a:r>
            <a:r>
              <a:rPr lang="zh-CN" altLang="en-US" dirty="0">
                <a:solidFill>
                  <a:srgbClr val="000000"/>
                </a:solidFill>
                <a:sym typeface="宋体" panose="02010600030101010101" pitchFamily="2" charset="-122"/>
              </a:rPr>
              <a:t>端子向燃油泵控制</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发出指令，使</a:t>
            </a:r>
            <a:r>
              <a:rPr lang="en-US" altLang="zh-CN" dirty="0">
                <a:solidFill>
                  <a:srgbClr val="000000"/>
                </a:solidFill>
                <a:sym typeface="宋体" panose="02010600030101010101" pitchFamily="2" charset="-122"/>
              </a:rPr>
              <a:t>FP</a:t>
            </a:r>
            <a:r>
              <a:rPr lang="zh-CN" altLang="en-US" dirty="0">
                <a:solidFill>
                  <a:srgbClr val="000000"/>
                </a:solidFill>
                <a:sym typeface="宋体" panose="02010600030101010101" pitchFamily="2" charset="-122"/>
              </a:rPr>
              <a:t>端子向燃油泵提供较低的电压（一般为</a:t>
            </a:r>
            <a:r>
              <a:rPr lang="en-US" altLang="zh-CN" dirty="0">
                <a:solidFill>
                  <a:srgbClr val="000000"/>
                </a:solidFill>
                <a:sym typeface="宋体" panose="02010600030101010101" pitchFamily="2" charset="-122"/>
              </a:rPr>
              <a:t>9V)</a:t>
            </a:r>
            <a:r>
              <a:rPr lang="zh-CN" altLang="en-US" dirty="0">
                <a:solidFill>
                  <a:srgbClr val="000000"/>
                </a:solidFill>
                <a:sym typeface="宋体" panose="02010600030101010101" pitchFamily="2" charset="-122"/>
              </a:rPr>
              <a:t>，燃油泵以低速运转。</a:t>
            </a:r>
            <a:endParaRPr lang="en-US" altLang="zh-CN" dirty="0">
              <a:solidFill>
                <a:srgbClr val="000000"/>
              </a:solidFill>
              <a:sym typeface="宋体" panose="02010600030101010101" pitchFamily="2" charset="-122"/>
            </a:endParaRPr>
          </a:p>
          <a:p>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的电源端子</a:t>
            </a:r>
            <a:r>
              <a:rPr lang="en-US" altLang="zh-CN" dirty="0">
                <a:solidFill>
                  <a:srgbClr val="000000"/>
                </a:solidFill>
                <a:sym typeface="宋体" panose="02010600030101010101" pitchFamily="2" charset="-122"/>
              </a:rPr>
              <a:t>+B</a:t>
            </a:r>
            <a:r>
              <a:rPr lang="zh-CN" altLang="en-US" dirty="0">
                <a:solidFill>
                  <a:srgbClr val="000000"/>
                </a:solidFill>
                <a:sym typeface="宋体" panose="02010600030101010101" pitchFamily="2" charset="-122"/>
              </a:rPr>
              <a:t>和燃油泵控制端子</a:t>
            </a:r>
            <a:r>
              <a:rPr lang="en-US" altLang="zh-CN" dirty="0">
                <a:solidFill>
                  <a:srgbClr val="000000"/>
                </a:solidFill>
                <a:sym typeface="宋体" panose="02010600030101010101" pitchFamily="2" charset="-122"/>
              </a:rPr>
              <a:t>FP</a:t>
            </a:r>
            <a:r>
              <a:rPr lang="zh-CN" altLang="en-US" dirty="0">
                <a:solidFill>
                  <a:srgbClr val="000000"/>
                </a:solidFill>
                <a:sym typeface="宋体" panose="02010600030101010101" pitchFamily="2" charset="-122"/>
              </a:rPr>
              <a:t>，分别由导线与诊断座上的相应端子相连，以便对燃油泵进行检查。</a:t>
            </a:r>
            <a:endParaRPr lang="zh-CN" altLang="en-US" dirty="0">
              <a:solidFill>
                <a:srgbClr val="000000"/>
              </a:solidFill>
              <a:sym typeface="宋体" panose="02010600030101010101" pitchFamily="2" charset="-122"/>
            </a:endParaRPr>
          </a:p>
        </p:txBody>
      </p:sp>
      <p:sp>
        <p:nvSpPr>
          <p:cNvPr id="2969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9700" name="图片 2"/>
          <p:cNvPicPr>
            <a:picLocks noChangeAspect="1"/>
          </p:cNvPicPr>
          <p:nvPr/>
        </p:nvPicPr>
        <p:blipFill>
          <a:blip r:embed="rId1"/>
          <a:srcRect l="4852" t="6952"/>
          <a:stretch>
            <a:fillRect/>
          </a:stretch>
        </p:blipFill>
        <p:spPr>
          <a:xfrm>
            <a:off x="1928813" y="3806825"/>
            <a:ext cx="4754562" cy="2886075"/>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文本占位符 134145"/>
          <p:cNvSpPr>
            <a:spLocks noGrp="1"/>
          </p:cNvSpPr>
          <p:nvPr>
            <p:ph idx="1"/>
          </p:nvPr>
        </p:nvSpPr>
        <p:spPr>
          <a:xfrm>
            <a:off x="0" y="1023938"/>
            <a:ext cx="9080500" cy="5414962"/>
          </a:xfrm>
          <a:ln/>
        </p:spPr>
        <p:txBody>
          <a:bodyPr vert="horz" wrap="square" lIns="91440" tIns="45720" rIns="91440" bIns="45720" anchor="t" anchorCtr="0"/>
          <a:p>
            <a:pPr>
              <a:buNone/>
            </a:pPr>
            <a:r>
              <a:rPr lang="en-US" altLang="zh-CN" dirty="0">
                <a:solidFill>
                  <a:srgbClr val="000000"/>
                </a:solidFill>
                <a:sym typeface="Arial" panose="020B0604020202020204" pitchFamily="34" charset="0"/>
              </a:rPr>
              <a:t>(2</a:t>
            </a:r>
            <a:r>
              <a:rPr lang="zh-CN" altLang="en-US" dirty="0">
                <a:solidFill>
                  <a:srgbClr val="000000"/>
                </a:solidFill>
                <a:sym typeface="Arial" panose="020B0604020202020204" pitchFamily="34" charset="0"/>
              </a:rPr>
              <a:t>）燃油泵</a:t>
            </a:r>
            <a:r>
              <a:rPr lang="zh-CN" altLang="en-US" dirty="0">
                <a:solidFill>
                  <a:srgbClr val="FF0000"/>
                </a:solidFill>
                <a:sym typeface="Arial" panose="020B0604020202020204" pitchFamily="34" charset="0"/>
              </a:rPr>
              <a:t>开关控制</a:t>
            </a:r>
            <a:r>
              <a:rPr lang="zh-CN" altLang="en-US" dirty="0">
                <a:solidFill>
                  <a:srgbClr val="000000"/>
                </a:solidFill>
                <a:sym typeface="Arial" panose="020B0604020202020204" pitchFamily="34" charset="0"/>
              </a:rPr>
              <a:t>的燃油泵控制电路如图</a:t>
            </a:r>
            <a:r>
              <a:rPr lang="en-US" altLang="zh-CN" dirty="0">
                <a:solidFill>
                  <a:srgbClr val="000000"/>
                </a:solidFill>
                <a:sym typeface="Arial" panose="020B0604020202020204" pitchFamily="34" charset="0"/>
              </a:rPr>
              <a:t>2-30</a:t>
            </a:r>
            <a:r>
              <a:rPr lang="zh-CN" altLang="en-US" dirty="0">
                <a:solidFill>
                  <a:srgbClr val="000000"/>
                </a:solidFill>
                <a:sym typeface="Arial" panose="020B0604020202020204" pitchFamily="34" charset="0"/>
              </a:rPr>
              <a:t>所示。</a:t>
            </a:r>
            <a:endParaRPr lang="en-US" altLang="zh-CN" dirty="0">
              <a:solidFill>
                <a:srgbClr val="000000"/>
              </a:solidFill>
              <a:sym typeface="Arial" panose="020B0604020202020204" pitchFamily="34" charset="0"/>
            </a:endParaRPr>
          </a:p>
          <a:p>
            <a:r>
              <a:rPr lang="zh-CN" altLang="en-US" dirty="0">
                <a:solidFill>
                  <a:srgbClr val="000000"/>
                </a:solidFill>
                <a:sym typeface="Arial" panose="020B0604020202020204" pitchFamily="34" charset="0"/>
              </a:rPr>
              <a:t>燃油泵开关控制的燃油泵控制电路主要用于装用叶片式空气流量计的</a:t>
            </a:r>
            <a:r>
              <a:rPr lang="en-US" altLang="zh-CN" dirty="0">
                <a:solidFill>
                  <a:srgbClr val="000000"/>
                </a:solidFill>
                <a:sym typeface="Arial" panose="020B0604020202020204" pitchFamily="34" charset="0"/>
              </a:rPr>
              <a:t>L</a:t>
            </a:r>
            <a:r>
              <a:rPr lang="zh-CN" altLang="en-US" dirty="0">
                <a:solidFill>
                  <a:srgbClr val="000000"/>
                </a:solidFill>
                <a:sym typeface="Arial" panose="020B0604020202020204" pitchFamily="34" charset="0"/>
              </a:rPr>
              <a:t>型</a:t>
            </a:r>
            <a:r>
              <a:rPr lang="en-US" altLang="zh-CN" dirty="0">
                <a:solidFill>
                  <a:srgbClr val="000000"/>
                </a:solidFill>
                <a:sym typeface="Arial" panose="020B0604020202020204" pitchFamily="34" charset="0"/>
              </a:rPr>
              <a:t>EFI</a:t>
            </a:r>
            <a:r>
              <a:rPr lang="zh-CN" altLang="en-US" dirty="0">
                <a:solidFill>
                  <a:srgbClr val="000000"/>
                </a:solidFill>
                <a:sym typeface="Arial" panose="020B0604020202020204" pitchFamily="34" charset="0"/>
              </a:rPr>
              <a:t>系统中。</a:t>
            </a:r>
            <a:endParaRPr lang="en-US" altLang="zh-CN" dirty="0">
              <a:solidFill>
                <a:srgbClr val="000000"/>
              </a:solidFill>
              <a:sym typeface="Arial" panose="020B0604020202020204" pitchFamily="34" charset="0"/>
            </a:endParaRPr>
          </a:p>
          <a:p>
            <a:r>
              <a:rPr lang="zh-CN" altLang="en-US" dirty="0">
                <a:solidFill>
                  <a:srgbClr val="000000"/>
                </a:solidFill>
                <a:sym typeface="Arial" panose="020B0604020202020204" pitchFamily="34" charset="0"/>
              </a:rPr>
              <a:t>当点火开关</a:t>
            </a:r>
            <a:r>
              <a:rPr lang="en-US" altLang="zh-CN" dirty="0">
                <a:solidFill>
                  <a:srgbClr val="000000"/>
                </a:solidFill>
                <a:sym typeface="Arial" panose="020B0604020202020204" pitchFamily="34" charset="0"/>
              </a:rPr>
              <a:t>ST</a:t>
            </a:r>
            <a:r>
              <a:rPr lang="zh-CN" altLang="en-US" dirty="0">
                <a:solidFill>
                  <a:srgbClr val="000000"/>
                </a:solidFill>
                <a:sym typeface="Arial" panose="020B0604020202020204" pitchFamily="34" charset="0"/>
              </a:rPr>
              <a:t>端子接通时，起动机继电器线圈通电使触电闭合，此时开路继电器中</a:t>
            </a:r>
            <a:r>
              <a:rPr lang="en-US" altLang="zh-CN" dirty="0">
                <a:solidFill>
                  <a:srgbClr val="000000"/>
                </a:solidFill>
                <a:sym typeface="Arial" panose="020B0604020202020204" pitchFamily="34" charset="0"/>
              </a:rPr>
              <a:t>Ll</a:t>
            </a:r>
            <a:r>
              <a:rPr lang="zh-CN" altLang="en-US" dirty="0">
                <a:solidFill>
                  <a:srgbClr val="000000"/>
                </a:solidFill>
                <a:sym typeface="Arial" panose="020B0604020202020204" pitchFamily="34" charset="0"/>
              </a:rPr>
              <a:t>线圈通电使其触电闭合，从而通过主继电器、开路继电器向燃油泵供电，油泵工作</a:t>
            </a:r>
            <a:r>
              <a:rPr lang="en-US" altLang="zh-CN" dirty="0">
                <a:solidFill>
                  <a:srgbClr val="000000"/>
                </a:solidFill>
                <a:sym typeface="Arial" panose="020B0604020202020204" pitchFamily="34" charset="0"/>
              </a:rPr>
              <a:t>;</a:t>
            </a:r>
            <a:r>
              <a:rPr lang="zh-CN" altLang="en-US" dirty="0">
                <a:solidFill>
                  <a:srgbClr val="000000"/>
                </a:solidFill>
                <a:sym typeface="Arial" panose="020B0604020202020204" pitchFamily="34" charset="0"/>
              </a:rPr>
              <a:t>发动机正常运转时，点火开关</a:t>
            </a:r>
            <a:r>
              <a:rPr lang="en-US" altLang="zh-CN" dirty="0">
                <a:solidFill>
                  <a:srgbClr val="000000"/>
                </a:solidFill>
                <a:sym typeface="Arial" panose="020B0604020202020204" pitchFamily="34" charset="0"/>
              </a:rPr>
              <a:t>IG</a:t>
            </a:r>
            <a:r>
              <a:rPr lang="zh-CN" altLang="en-US" dirty="0">
                <a:solidFill>
                  <a:srgbClr val="000000"/>
                </a:solidFill>
                <a:sym typeface="Arial" panose="020B0604020202020204" pitchFamily="34" charset="0"/>
              </a:rPr>
              <a:t>端子与电源接通，同时空气流量计测量板转动使油泵开关闭合，开路继电器</a:t>
            </a:r>
            <a:r>
              <a:rPr lang="en-US" altLang="zh-CN" dirty="0">
                <a:solidFill>
                  <a:srgbClr val="000000"/>
                </a:solidFill>
                <a:sym typeface="Arial" panose="020B0604020202020204" pitchFamily="34" charset="0"/>
              </a:rPr>
              <a:t>L2</a:t>
            </a:r>
            <a:r>
              <a:rPr lang="zh-CN" altLang="en-US" dirty="0">
                <a:solidFill>
                  <a:srgbClr val="000000"/>
                </a:solidFill>
                <a:sym typeface="Arial" panose="020B0604020202020204" pitchFamily="34" charset="0"/>
              </a:rPr>
              <a:t>通电，使开路继电器触电保持闭合，油泵继续工作。发动机停转时，</a:t>
            </a:r>
            <a:r>
              <a:rPr lang="en-US" altLang="zh-CN" dirty="0">
                <a:solidFill>
                  <a:srgbClr val="000000"/>
                </a:solidFill>
                <a:sym typeface="Arial" panose="020B0604020202020204" pitchFamily="34" charset="0"/>
              </a:rPr>
              <a:t>Ll</a:t>
            </a:r>
            <a:r>
              <a:rPr lang="zh-CN" altLang="en-US" dirty="0">
                <a:solidFill>
                  <a:srgbClr val="000000"/>
                </a:solidFill>
                <a:sym typeface="Arial" panose="020B0604020202020204" pitchFamily="34" charset="0"/>
              </a:rPr>
              <a:t>和</a:t>
            </a:r>
            <a:r>
              <a:rPr lang="en-US" altLang="zh-CN" dirty="0">
                <a:solidFill>
                  <a:srgbClr val="000000"/>
                </a:solidFill>
                <a:sym typeface="Arial" panose="020B0604020202020204" pitchFamily="34" charset="0"/>
              </a:rPr>
              <a:t>L2</a:t>
            </a:r>
            <a:r>
              <a:rPr lang="zh-CN" altLang="en-US" dirty="0">
                <a:solidFill>
                  <a:srgbClr val="000000"/>
                </a:solidFill>
                <a:sym typeface="Arial" panose="020B0604020202020204" pitchFamily="34" charset="0"/>
              </a:rPr>
              <a:t>线圈不通电，燃油泵停止工作。</a:t>
            </a:r>
            <a:endParaRPr lang="zh-CN" altLang="en-US" dirty="0">
              <a:solidFill>
                <a:srgbClr val="000000"/>
              </a:solidFill>
              <a:sym typeface="Arial" panose="020B0604020202020204" pitchFamily="34" charset="0"/>
            </a:endParaRPr>
          </a:p>
        </p:txBody>
      </p:sp>
      <p:sp>
        <p:nvSpPr>
          <p:cNvPr id="30723"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30724" name="图片 1"/>
          <p:cNvPicPr>
            <a:picLocks noChangeAspect="1"/>
          </p:cNvPicPr>
          <p:nvPr/>
        </p:nvPicPr>
        <p:blipFill>
          <a:blip r:embed="rId1"/>
          <a:stretch>
            <a:fillRect/>
          </a:stretch>
        </p:blipFill>
        <p:spPr>
          <a:xfrm>
            <a:off x="2017713" y="3609975"/>
            <a:ext cx="4773612" cy="317500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占位符 134145"/>
          <p:cNvSpPr>
            <a:spLocks noGrp="1"/>
          </p:cNvSpPr>
          <p:nvPr>
            <p:ph idx="1"/>
          </p:nvPr>
        </p:nvSpPr>
        <p:spPr>
          <a:xfrm>
            <a:off x="155575" y="914400"/>
            <a:ext cx="8823325" cy="5414963"/>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(3</a:t>
            </a:r>
            <a:r>
              <a:rPr lang="zh-CN" altLang="en-US" dirty="0">
                <a:solidFill>
                  <a:srgbClr val="000000"/>
                </a:solidFill>
                <a:sym typeface="宋体" panose="02010600030101010101" pitchFamily="2" charset="-122"/>
              </a:rPr>
              <a:t>）燃油泵</a:t>
            </a:r>
            <a:r>
              <a:rPr lang="zh-CN" altLang="en-US" dirty="0">
                <a:solidFill>
                  <a:srgbClr val="FF0000"/>
                </a:solidFill>
                <a:sym typeface="宋体" panose="02010600030101010101" pitchFamily="2" charset="-122"/>
              </a:rPr>
              <a:t>继电器控制</a:t>
            </a:r>
            <a:r>
              <a:rPr lang="zh-CN" altLang="en-US" dirty="0">
                <a:solidFill>
                  <a:srgbClr val="000000"/>
                </a:solidFill>
                <a:sym typeface="宋体" panose="02010600030101010101" pitchFamily="2" charset="-122"/>
              </a:rPr>
              <a:t>的燃油泵控制电路如图</a:t>
            </a:r>
            <a:r>
              <a:rPr lang="en-US" altLang="zh-CN" dirty="0">
                <a:solidFill>
                  <a:srgbClr val="000000"/>
                </a:solidFill>
                <a:sym typeface="宋体" panose="02010600030101010101" pitchFamily="2" charset="-122"/>
              </a:rPr>
              <a:t>2-31</a:t>
            </a:r>
            <a:r>
              <a:rPr lang="zh-CN" altLang="en-US" dirty="0">
                <a:solidFill>
                  <a:srgbClr val="000000"/>
                </a:solidFill>
                <a:sym typeface="宋体" panose="02010600030101010101" pitchFamily="2" charset="-122"/>
              </a:rPr>
              <a:t>所示。</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此控制电路根据发动机转速和负荷的变化，通过燃油泵继电器改变油泵的</a:t>
            </a:r>
            <a:r>
              <a:rPr lang="zh-CN" altLang="en-US" dirty="0">
                <a:solidFill>
                  <a:srgbClr val="FF0000"/>
                </a:solidFill>
                <a:sym typeface="宋体" panose="02010600030101010101" pitchFamily="2" charset="-122"/>
              </a:rPr>
              <a:t>供电线路</a:t>
            </a:r>
            <a:r>
              <a:rPr lang="zh-CN" altLang="en-US" dirty="0">
                <a:solidFill>
                  <a:srgbClr val="000000"/>
                </a:solidFill>
                <a:sym typeface="宋体" panose="02010600030101010101" pitchFamily="2" charset="-122"/>
              </a:rPr>
              <a:t>，从而控制油泵的</a:t>
            </a:r>
            <a:r>
              <a:rPr lang="zh-CN" altLang="en-US" dirty="0">
                <a:solidFill>
                  <a:srgbClr val="FF0000"/>
                </a:solidFill>
                <a:sym typeface="宋体" panose="02010600030101010101" pitchFamily="2" charset="-122"/>
              </a:rPr>
              <a:t>工作转速</a:t>
            </a:r>
            <a:r>
              <a:rPr lang="zh-CN" altLang="en-US" dirty="0">
                <a:solidFill>
                  <a:srgbClr val="000000"/>
                </a:solidFill>
                <a:sym typeface="宋体" panose="02010600030101010101" pitchFamily="2" charset="-122"/>
              </a:rPr>
              <a:t>。点火开关接通后，即通过主继电器将开路继电器</a:t>
            </a:r>
            <a:r>
              <a:rPr lang="en-US" altLang="zh-CN" dirty="0">
                <a:solidFill>
                  <a:srgbClr val="000000"/>
                </a:solidFill>
                <a:sym typeface="宋体" panose="02010600030101010101" pitchFamily="2" charset="-122"/>
              </a:rPr>
              <a:t>+B</a:t>
            </a:r>
            <a:r>
              <a:rPr lang="zh-CN" altLang="en-US" dirty="0">
                <a:solidFill>
                  <a:srgbClr val="000000"/>
                </a:solidFill>
                <a:sym typeface="宋体" panose="02010600030101010101" pitchFamily="2" charset="-122"/>
              </a:rPr>
              <a:t>端子与电源接通，起动时开路继电器的</a:t>
            </a:r>
            <a:r>
              <a:rPr lang="en-US" altLang="zh-CN" dirty="0">
                <a:solidFill>
                  <a:srgbClr val="000000"/>
                </a:solidFill>
                <a:sym typeface="宋体" panose="02010600030101010101" pitchFamily="2" charset="-122"/>
              </a:rPr>
              <a:t>Ll</a:t>
            </a:r>
            <a:r>
              <a:rPr lang="zh-CN" altLang="en-US" dirty="0">
                <a:solidFill>
                  <a:srgbClr val="000000"/>
                </a:solidFill>
                <a:sym typeface="宋体" panose="02010600030101010101" pitchFamily="2" charset="-122"/>
              </a:rPr>
              <a:t>线圈通电，发动机正常运转时，</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中的晶体管</a:t>
            </a:r>
            <a:r>
              <a:rPr lang="en-US" altLang="zh-CN" dirty="0">
                <a:solidFill>
                  <a:srgbClr val="000000"/>
                </a:solidFill>
                <a:sym typeface="宋体" panose="02010600030101010101" pitchFamily="2" charset="-122"/>
              </a:rPr>
              <a:t>VT</a:t>
            </a:r>
            <a:r>
              <a:rPr lang="zh-CN" altLang="en-US" dirty="0">
                <a:solidFill>
                  <a:srgbClr val="000000"/>
                </a:solidFill>
                <a:sym typeface="宋体" panose="02010600030101010101" pitchFamily="2" charset="-122"/>
              </a:rPr>
              <a:t>，导通，开路继电器的</a:t>
            </a:r>
            <a:r>
              <a:rPr lang="en-US" altLang="zh-CN" dirty="0">
                <a:solidFill>
                  <a:srgbClr val="000000"/>
                </a:solidFill>
                <a:sym typeface="宋体" panose="02010600030101010101" pitchFamily="2" charset="-122"/>
              </a:rPr>
              <a:t>L2</a:t>
            </a:r>
            <a:r>
              <a:rPr lang="zh-CN" altLang="en-US" dirty="0">
                <a:solidFill>
                  <a:srgbClr val="000000"/>
                </a:solidFill>
                <a:sym typeface="宋体" panose="02010600030101010101" pitchFamily="2" charset="-122"/>
              </a:rPr>
              <a:t>线圈通电，均使开路继电器触电闭合，油泵继电器</a:t>
            </a:r>
            <a:r>
              <a:rPr lang="en-US" altLang="zh-CN" dirty="0">
                <a:solidFill>
                  <a:srgbClr val="000000"/>
                </a:solidFill>
                <a:sym typeface="宋体" panose="02010600030101010101" pitchFamily="2" charset="-122"/>
              </a:rPr>
              <a:t>FP</a:t>
            </a:r>
            <a:r>
              <a:rPr lang="zh-CN" altLang="en-US" dirty="0">
                <a:solidFill>
                  <a:srgbClr val="000000"/>
                </a:solidFill>
                <a:sym typeface="宋体" panose="02010600030101010101" pitchFamily="2" charset="-122"/>
              </a:rPr>
              <a:t>端子与电源接通，燃油泵工作。发动机熄火后，</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中的晶体管</a:t>
            </a:r>
            <a:r>
              <a:rPr lang="en-US" altLang="zh-CN" dirty="0">
                <a:solidFill>
                  <a:srgbClr val="000000"/>
                </a:solidFill>
                <a:sym typeface="宋体" panose="02010600030101010101" pitchFamily="2" charset="-122"/>
              </a:rPr>
              <a:t>VT</a:t>
            </a:r>
            <a:r>
              <a:rPr lang="zh-CN" altLang="en-US" dirty="0">
                <a:solidFill>
                  <a:srgbClr val="000000"/>
                </a:solidFill>
                <a:sym typeface="宋体" panose="02010600030101010101" pitchFamily="2" charset="-122"/>
              </a:rPr>
              <a:t>截止，开路继电器内的</a:t>
            </a:r>
            <a:r>
              <a:rPr lang="en-US" altLang="zh-CN" dirty="0">
                <a:solidFill>
                  <a:srgbClr val="000000"/>
                </a:solidFill>
                <a:sym typeface="宋体" panose="02010600030101010101" pitchFamily="2" charset="-122"/>
              </a:rPr>
              <a:t>L1</a:t>
            </a:r>
            <a:r>
              <a:rPr lang="zh-CN" altLang="en-US" dirty="0">
                <a:solidFill>
                  <a:srgbClr val="000000"/>
                </a:solidFill>
                <a:sym typeface="宋体" panose="02010600030101010101" pitchFamily="2" charset="-122"/>
              </a:rPr>
              <a:t>和</a:t>
            </a:r>
            <a:r>
              <a:rPr lang="en-US" altLang="zh-CN" dirty="0">
                <a:solidFill>
                  <a:srgbClr val="000000"/>
                </a:solidFill>
                <a:sym typeface="宋体" panose="02010600030101010101" pitchFamily="2" charset="-122"/>
              </a:rPr>
              <a:t>L2</a:t>
            </a:r>
            <a:r>
              <a:rPr lang="zh-CN" altLang="en-US" dirty="0">
                <a:solidFill>
                  <a:srgbClr val="000000"/>
                </a:solidFill>
                <a:sym typeface="宋体" panose="02010600030101010101" pitchFamily="2" charset="-122"/>
              </a:rPr>
              <a:t>线圈均不通电，其开关断开燃油泵电路，燃油泵停止工作。</a:t>
            </a:r>
            <a:endParaRPr lang="zh-CN" altLang="en-US" dirty="0">
              <a:solidFill>
                <a:srgbClr val="000000"/>
              </a:solidFill>
              <a:sym typeface="宋体" panose="02010600030101010101" pitchFamily="2" charset="-122"/>
            </a:endParaRPr>
          </a:p>
        </p:txBody>
      </p:sp>
      <p:sp>
        <p:nvSpPr>
          <p:cNvPr id="31747"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31748" name="图片 1"/>
          <p:cNvPicPr>
            <a:picLocks noChangeAspect="1"/>
          </p:cNvPicPr>
          <p:nvPr/>
        </p:nvPicPr>
        <p:blipFill>
          <a:blip r:embed="rId1"/>
          <a:stretch>
            <a:fillRect/>
          </a:stretch>
        </p:blipFill>
        <p:spPr>
          <a:xfrm>
            <a:off x="1924050" y="3490913"/>
            <a:ext cx="5286375" cy="3084512"/>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32771" name="内容占位符 1"/>
          <p:cNvSpPr>
            <a:spLocks noGrp="1"/>
          </p:cNvSpPr>
          <p:nvPr>
            <p:ph idx="1"/>
          </p:nvPr>
        </p:nvSpPr>
        <p:spPr>
          <a:xfrm>
            <a:off x="788988" y="976313"/>
            <a:ext cx="7843837" cy="4953000"/>
          </a:xfrm>
          <a:ln/>
        </p:spPr>
        <p:txBody>
          <a:bodyPr vert="horz" wrap="square" lIns="91440" tIns="45720" rIns="91440" bIns="45720" anchor="t" anchorCtr="0"/>
          <a:p>
            <a:r>
              <a:rPr lang="en-US" altLang="zh-CN" dirty="0"/>
              <a:t>2.</a:t>
            </a:r>
            <a:r>
              <a:rPr lang="zh-CN" altLang="en-US" dirty="0"/>
              <a:t>燃油泵的控制电路</a:t>
            </a:r>
            <a:endParaRPr lang="en-US" altLang="zh-CN" dirty="0"/>
          </a:p>
          <a:p>
            <a:r>
              <a:rPr lang="zh-CN" altLang="en-US" dirty="0"/>
              <a:t>电控汽油喷射系统汽油泵控制的基本要求是</a:t>
            </a:r>
            <a:r>
              <a:rPr lang="en-US" altLang="zh-CN" dirty="0"/>
              <a:t>:</a:t>
            </a:r>
            <a:r>
              <a:rPr lang="zh-CN" altLang="en-US" dirty="0"/>
              <a:t>当点火开关打开后，</a:t>
            </a:r>
            <a:r>
              <a:rPr lang="en-US" altLang="zh-CN" dirty="0"/>
              <a:t>ECU</a:t>
            </a:r>
            <a:r>
              <a:rPr lang="zh-CN" altLang="en-US" dirty="0"/>
              <a:t>将控制汽油泵工作</a:t>
            </a:r>
            <a:r>
              <a:rPr lang="en-US" altLang="zh-CN" dirty="0"/>
              <a:t>2 ~ 5s</a:t>
            </a:r>
            <a:r>
              <a:rPr lang="zh-CN" altLang="en-US" dirty="0"/>
              <a:t>，以建立必须的油压。此时若不起动发动机，</a:t>
            </a:r>
            <a:r>
              <a:rPr lang="en-US" altLang="zh-CN" dirty="0"/>
              <a:t>ECU</a:t>
            </a:r>
            <a:r>
              <a:rPr lang="zh-CN" altLang="en-US" dirty="0"/>
              <a:t>将切断汽油泵的控制电路，汽油泵停止工作。在发动机起动过程和运转过程中，</a:t>
            </a:r>
            <a:r>
              <a:rPr lang="en-US" altLang="zh-CN" dirty="0"/>
              <a:t>ECU</a:t>
            </a:r>
            <a:r>
              <a:rPr lang="zh-CN" altLang="en-US" dirty="0"/>
              <a:t>控制汽油泵保持正常运转。</a:t>
            </a:r>
            <a:endParaRPr lang="en-US" altLang="zh-CN" dirty="0"/>
          </a:p>
          <a:p>
            <a:endParaRPr lang="en-US" altLang="zh-CN" dirty="0"/>
          </a:p>
          <a:p>
            <a:r>
              <a:rPr lang="zh-CN" altLang="en-US" dirty="0"/>
              <a:t>通常，汽油泵总是在一定的转速下运转，因而输出油量不变，但在发动机高速、大负荷工况下时，需油最大，有必要提高汽油泵转速以增加泵油量。当发动机工作在低速、中小负荷工况时，应使汽油泵低速运转以减少泵的磨损及不必要的电能消耗，因此在一些发动机中对汽油泵设置了</a:t>
            </a:r>
            <a:r>
              <a:rPr lang="zh-CN" altLang="en-US" dirty="0">
                <a:solidFill>
                  <a:srgbClr val="FF0000"/>
                </a:solidFill>
              </a:rPr>
              <a:t>转速控制机构</a:t>
            </a:r>
            <a:r>
              <a:rPr lang="zh-CN" altLang="en-US" dirty="0"/>
              <a:t>，常见汽油泵控制电路如下。</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33795" name="内容占位符 1"/>
          <p:cNvSpPr>
            <a:spLocks noGrp="1"/>
          </p:cNvSpPr>
          <p:nvPr>
            <p:ph idx="1"/>
          </p:nvPr>
        </p:nvSpPr>
        <p:spPr>
          <a:ln/>
        </p:spPr>
        <p:txBody>
          <a:bodyPr vert="horz" wrap="square" lIns="91440" tIns="45720" rIns="91440" bIns="45720" anchor="t" anchorCtr="0"/>
          <a:p>
            <a:r>
              <a:rPr lang="en-US" altLang="zh-CN" dirty="0"/>
              <a:t>1</a:t>
            </a:r>
            <a:r>
              <a:rPr lang="zh-CN" altLang="en-US" dirty="0"/>
              <a:t>）燃油泵开关控制的油泵电路</a:t>
            </a:r>
            <a:endParaRPr lang="en-US" altLang="zh-CN" dirty="0"/>
          </a:p>
          <a:p>
            <a:r>
              <a:rPr lang="zh-CN" altLang="en-US" dirty="0"/>
              <a:t>这种控制电路应用在</a:t>
            </a:r>
            <a:r>
              <a:rPr lang="en-US" altLang="zh-CN" dirty="0"/>
              <a:t>L</a:t>
            </a:r>
            <a:r>
              <a:rPr lang="zh-CN" altLang="en-US" dirty="0"/>
              <a:t>型叶片式空气流量计的燃油供给系统中，开关装在叶片式空气流量计内，图</a:t>
            </a:r>
            <a:r>
              <a:rPr lang="en-US" altLang="zh-CN" dirty="0"/>
              <a:t>2-32</a:t>
            </a:r>
            <a:r>
              <a:rPr lang="zh-CN" altLang="en-US" dirty="0"/>
              <a:t>所示为汽油泵开关控制的汽油泵电路。</a:t>
            </a:r>
            <a:endParaRPr lang="en-US" altLang="zh-CN" dirty="0"/>
          </a:p>
          <a:p>
            <a:r>
              <a:rPr lang="zh-CN" altLang="en-US" dirty="0"/>
              <a:t>点火开关接通起动端</a:t>
            </a:r>
            <a:r>
              <a:rPr lang="en-US" altLang="zh-CN" dirty="0"/>
              <a:t>( ST)</a:t>
            </a:r>
            <a:r>
              <a:rPr lang="zh-CN" altLang="en-US" dirty="0"/>
              <a:t>，主继电器开关闭合，同时断路继电器中线圈</a:t>
            </a:r>
            <a:r>
              <a:rPr lang="en-US" altLang="zh-CN" dirty="0"/>
              <a:t>L2</a:t>
            </a:r>
            <a:r>
              <a:rPr lang="zh-CN" altLang="en-US" dirty="0"/>
              <a:t>通电，断路继电器触点</a:t>
            </a:r>
            <a:r>
              <a:rPr lang="en-US" altLang="zh-CN" dirty="0"/>
              <a:t>K</a:t>
            </a:r>
            <a:r>
              <a:rPr lang="zh-CN" altLang="en-US" dirty="0"/>
              <a:t>闭合，电源向汽油泵电动机供电，汽油泵开始工作。</a:t>
            </a:r>
            <a:endParaRPr lang="zh-CN" altLang="en-US" dirty="0"/>
          </a:p>
        </p:txBody>
      </p:sp>
      <p:pic>
        <p:nvPicPr>
          <p:cNvPr id="33796" name="图片 2"/>
          <p:cNvPicPr>
            <a:picLocks noChangeAspect="1"/>
          </p:cNvPicPr>
          <p:nvPr/>
        </p:nvPicPr>
        <p:blipFill>
          <a:blip r:embed="rId1"/>
          <a:stretch>
            <a:fillRect/>
          </a:stretch>
        </p:blipFill>
        <p:spPr>
          <a:xfrm>
            <a:off x="1943100" y="3686175"/>
            <a:ext cx="5618163" cy="2914650"/>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34819" name="内容占位符 1"/>
          <p:cNvSpPr>
            <a:spLocks noGrp="1"/>
          </p:cNvSpPr>
          <p:nvPr>
            <p:ph idx="1"/>
          </p:nvPr>
        </p:nvSpPr>
        <p:spPr>
          <a:xfrm>
            <a:off x="830263" y="909638"/>
            <a:ext cx="7843837" cy="4953000"/>
          </a:xfrm>
          <a:ln/>
        </p:spPr>
        <p:txBody>
          <a:bodyPr vert="horz" wrap="square" lIns="91440" tIns="45720" rIns="91440" bIns="45720" anchor="t" anchorCtr="0"/>
          <a:p>
            <a:r>
              <a:rPr lang="zh-CN" altLang="en-US" dirty="0"/>
              <a:t>发动机起动后，吸入的空气流使空气流量计内的叶片转动，空气流量计中的汽油泵开关接通，断路继电器线圈</a:t>
            </a:r>
            <a:r>
              <a:rPr lang="en-US" altLang="zh-CN" dirty="0"/>
              <a:t>Ll</a:t>
            </a:r>
            <a:r>
              <a:rPr lang="zh-CN" altLang="en-US" dirty="0"/>
              <a:t>通电。这时，即使起动开关</a:t>
            </a:r>
            <a:r>
              <a:rPr lang="en-US" altLang="zh-CN" dirty="0"/>
              <a:t>(ST)</a:t>
            </a:r>
            <a:r>
              <a:rPr lang="zh-CN" altLang="en-US" dirty="0"/>
              <a:t>断开，其继电器触点仍呈接通状态。当发动机由于某种原因停止转动时，空气流量计的汽油泵开关断开，继电器线圈</a:t>
            </a:r>
            <a:r>
              <a:rPr lang="en-US" altLang="zh-CN" dirty="0"/>
              <a:t>Ll </a:t>
            </a:r>
            <a:r>
              <a:rPr lang="zh-CN" altLang="en-US" dirty="0"/>
              <a:t>断电，继电器触点断开，汽油泵停止工作。当</a:t>
            </a:r>
            <a:r>
              <a:rPr lang="en-US" altLang="zh-CN" dirty="0"/>
              <a:t>Ll</a:t>
            </a:r>
            <a:r>
              <a:rPr lang="zh-CN" altLang="en-US" dirty="0"/>
              <a:t>断电时产生的反电势通过电阻器</a:t>
            </a:r>
            <a:r>
              <a:rPr lang="en-US" altLang="zh-CN" dirty="0"/>
              <a:t>R</a:t>
            </a:r>
            <a:r>
              <a:rPr lang="zh-CN" altLang="en-US" dirty="0"/>
              <a:t>和电容器</a:t>
            </a:r>
            <a:r>
              <a:rPr lang="en-US" altLang="zh-CN" dirty="0"/>
              <a:t>C</a:t>
            </a:r>
            <a:r>
              <a:rPr lang="zh-CN" altLang="en-US" dirty="0"/>
              <a:t>组成的回路释放，以保护各开关触点。检查插座的</a:t>
            </a:r>
            <a:r>
              <a:rPr lang="en-US" altLang="zh-CN" dirty="0"/>
              <a:t>+B</a:t>
            </a:r>
            <a:r>
              <a:rPr lang="zh-CN" altLang="en-US" dirty="0"/>
              <a:t>和</a:t>
            </a:r>
            <a:r>
              <a:rPr lang="en-US" altLang="zh-CN" dirty="0"/>
              <a:t>Fp</a:t>
            </a:r>
            <a:r>
              <a:rPr lang="zh-CN" altLang="en-US" dirty="0"/>
              <a:t>端子短接，用于检查油泵和断路继电器的好坏。油泵检查开关用于检查叶片式空气流量计中油泵开关和断路继电器是否正常工作。</a:t>
            </a:r>
            <a:endParaRPr lang="zh-CN" altLang="en-US" dirty="0"/>
          </a:p>
        </p:txBody>
      </p:sp>
      <p:pic>
        <p:nvPicPr>
          <p:cNvPr id="34820" name="图片 2"/>
          <p:cNvPicPr>
            <a:picLocks noChangeAspect="1"/>
          </p:cNvPicPr>
          <p:nvPr/>
        </p:nvPicPr>
        <p:blipFill>
          <a:blip r:embed="rId1"/>
          <a:stretch>
            <a:fillRect/>
          </a:stretch>
        </p:blipFill>
        <p:spPr>
          <a:xfrm>
            <a:off x="2152650" y="3743325"/>
            <a:ext cx="5619750" cy="2913063"/>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占位符 134145"/>
          <p:cNvSpPr>
            <a:spLocks noGrp="1"/>
          </p:cNvSpPr>
          <p:nvPr>
            <p:ph idx="1"/>
          </p:nvPr>
        </p:nvSpPr>
        <p:spPr>
          <a:xfrm>
            <a:off x="438150" y="904875"/>
            <a:ext cx="8401050" cy="5414963"/>
          </a:xfrm>
          <a:ln/>
        </p:spPr>
        <p:txBody>
          <a:bodyPr vert="horz" wrap="square" lIns="91440" tIns="45720" rIns="91440" bIns="45720" anchor="t" anchorCtr="0"/>
          <a:p>
            <a:pPr>
              <a:buNone/>
            </a:pPr>
            <a:r>
              <a:rPr lang="zh-CN" altLang="en-US" sz="2400" dirty="0">
                <a:solidFill>
                  <a:srgbClr val="000000"/>
                </a:solidFill>
              </a:rPr>
              <a:t>2.</a:t>
            </a:r>
            <a:r>
              <a:rPr lang="en-US" altLang="zh-CN" sz="2400" dirty="0">
                <a:solidFill>
                  <a:srgbClr val="000000"/>
                </a:solidFill>
              </a:rPr>
              <a:t>4 </a:t>
            </a:r>
            <a:r>
              <a:rPr lang="zh-CN" altLang="en-US" sz="2400" dirty="0">
                <a:solidFill>
                  <a:srgbClr val="000000"/>
                </a:solidFill>
              </a:rPr>
              <a:t>发动机喷油系统的单片机控制</a:t>
            </a:r>
            <a:endParaRPr lang="zh-CN" altLang="en-US" sz="2400" dirty="0">
              <a:solidFill>
                <a:srgbClr val="000000"/>
              </a:solidFill>
            </a:endParaRPr>
          </a:p>
          <a:p>
            <a:pPr>
              <a:buNone/>
            </a:pPr>
            <a:r>
              <a:rPr lang="zh-CN" altLang="en-US" dirty="0">
                <a:solidFill>
                  <a:srgbClr val="000000"/>
                </a:solidFill>
              </a:rPr>
              <a:t>2.</a:t>
            </a:r>
            <a:r>
              <a:rPr lang="en-US" altLang="zh-CN" dirty="0">
                <a:solidFill>
                  <a:srgbClr val="000000"/>
                </a:solidFill>
              </a:rPr>
              <a:t>4</a:t>
            </a:r>
            <a:r>
              <a:rPr lang="zh-CN" altLang="en-US" dirty="0">
                <a:solidFill>
                  <a:srgbClr val="000000"/>
                </a:solidFill>
              </a:rPr>
              <a:t>.1 汽车燃油供给系统的概述</a:t>
            </a:r>
            <a:endParaRPr lang="zh-CN" altLang="en-US" dirty="0">
              <a:solidFill>
                <a:srgbClr val="000000"/>
              </a:solidFill>
            </a:endParaRPr>
          </a:p>
          <a:p>
            <a:pPr>
              <a:buNone/>
            </a:pPr>
            <a:r>
              <a:rPr lang="en-US" altLang="zh-CN" dirty="0">
                <a:solidFill>
                  <a:srgbClr val="000000"/>
                </a:solidFill>
              </a:rPr>
              <a:t>1.</a:t>
            </a:r>
            <a:r>
              <a:rPr lang="zh-CN" altLang="en-US" dirty="0">
                <a:solidFill>
                  <a:srgbClr val="000000"/>
                </a:solidFill>
              </a:rPr>
              <a:t>汽车燃油供给系统的发展过程</a:t>
            </a:r>
            <a:endParaRPr lang="en-US" altLang="zh-CN" dirty="0">
              <a:solidFill>
                <a:srgbClr val="000000"/>
              </a:solidFill>
            </a:endParaRPr>
          </a:p>
          <a:p>
            <a:r>
              <a:rPr lang="en-US" altLang="zh-CN" dirty="0">
                <a:solidFill>
                  <a:srgbClr val="000000"/>
                </a:solidFill>
              </a:rPr>
              <a:t>20</a:t>
            </a:r>
            <a:r>
              <a:rPr lang="zh-CN" altLang="en-US" dirty="0">
                <a:solidFill>
                  <a:srgbClr val="000000"/>
                </a:solidFill>
              </a:rPr>
              <a:t>世纪</a:t>
            </a:r>
            <a:r>
              <a:rPr lang="en-US" altLang="zh-CN" dirty="0">
                <a:solidFill>
                  <a:srgbClr val="000000"/>
                </a:solidFill>
              </a:rPr>
              <a:t>30</a:t>
            </a:r>
            <a:r>
              <a:rPr lang="zh-CN" altLang="en-US" dirty="0">
                <a:solidFill>
                  <a:srgbClr val="000000"/>
                </a:solidFill>
              </a:rPr>
              <a:t>年代，燃油供给系统首次被用于军用飞机发动机上。</a:t>
            </a:r>
            <a:r>
              <a:rPr lang="en-US" altLang="zh-CN" dirty="0">
                <a:solidFill>
                  <a:srgbClr val="000000"/>
                </a:solidFill>
              </a:rPr>
              <a:t>1954</a:t>
            </a:r>
            <a:r>
              <a:rPr lang="zh-CN" altLang="en-US" dirty="0">
                <a:solidFill>
                  <a:srgbClr val="000000"/>
                </a:solidFill>
              </a:rPr>
              <a:t>年，德国奔驰公司首次在奔驰</a:t>
            </a:r>
            <a:r>
              <a:rPr lang="en-US" altLang="zh-CN" dirty="0">
                <a:solidFill>
                  <a:srgbClr val="000000"/>
                </a:solidFill>
              </a:rPr>
              <a:t>300SL</a:t>
            </a:r>
            <a:r>
              <a:rPr lang="zh-CN" altLang="en-US" dirty="0">
                <a:solidFill>
                  <a:srgbClr val="000000"/>
                </a:solidFill>
              </a:rPr>
              <a:t>汽车上装用了机械式燃油供给系统，简称</a:t>
            </a:r>
            <a:r>
              <a:rPr lang="en-US" altLang="zh-CN" dirty="0">
                <a:solidFill>
                  <a:srgbClr val="000000"/>
                </a:solidFill>
              </a:rPr>
              <a:t>K</a:t>
            </a:r>
            <a:r>
              <a:rPr lang="zh-CN" altLang="en-US" dirty="0">
                <a:solidFill>
                  <a:srgbClr val="000000"/>
                </a:solidFill>
              </a:rPr>
              <a:t>型燃油供给系统。</a:t>
            </a:r>
            <a:endParaRPr lang="en-US" altLang="zh-CN" dirty="0">
              <a:solidFill>
                <a:srgbClr val="000000"/>
              </a:solidFill>
            </a:endParaRPr>
          </a:p>
          <a:p>
            <a:r>
              <a:rPr lang="en-US" altLang="zh-CN" dirty="0">
                <a:solidFill>
                  <a:srgbClr val="000000"/>
                </a:solidFill>
              </a:rPr>
              <a:t>20</a:t>
            </a:r>
            <a:r>
              <a:rPr lang="zh-CN" altLang="en-US" dirty="0">
                <a:solidFill>
                  <a:srgbClr val="000000"/>
                </a:solidFill>
              </a:rPr>
              <a:t>世纪</a:t>
            </a:r>
            <a:r>
              <a:rPr lang="en-US" altLang="zh-CN" dirty="0">
                <a:solidFill>
                  <a:srgbClr val="000000"/>
                </a:solidFill>
              </a:rPr>
              <a:t>60</a:t>
            </a:r>
            <a:r>
              <a:rPr lang="zh-CN" altLang="en-US" dirty="0">
                <a:solidFill>
                  <a:srgbClr val="000000"/>
                </a:solidFill>
              </a:rPr>
              <a:t>年代末期，在</a:t>
            </a:r>
            <a:r>
              <a:rPr lang="en-US" altLang="zh-CN" dirty="0">
                <a:solidFill>
                  <a:srgbClr val="000000"/>
                </a:solidFill>
              </a:rPr>
              <a:t>K</a:t>
            </a:r>
            <a:r>
              <a:rPr lang="zh-CN" altLang="en-US" dirty="0">
                <a:solidFill>
                  <a:srgbClr val="000000"/>
                </a:solidFill>
              </a:rPr>
              <a:t>型燃油供给系统的基础上出现了机电组合式燃油供给系统，简称</a:t>
            </a:r>
            <a:r>
              <a:rPr lang="en-US" altLang="zh-CN" dirty="0">
                <a:solidFill>
                  <a:srgbClr val="000000"/>
                </a:solidFill>
              </a:rPr>
              <a:t>KE</a:t>
            </a:r>
            <a:r>
              <a:rPr lang="zh-CN" altLang="en-US" dirty="0">
                <a:solidFill>
                  <a:srgbClr val="000000"/>
                </a:solidFill>
              </a:rPr>
              <a:t>型。如德国奔驰</a:t>
            </a:r>
            <a:r>
              <a:rPr lang="en-US" altLang="zh-CN" dirty="0">
                <a:solidFill>
                  <a:srgbClr val="000000"/>
                </a:solidFill>
              </a:rPr>
              <a:t>380SE</a:t>
            </a:r>
            <a:r>
              <a:rPr lang="zh-CN" altLang="en-US" dirty="0">
                <a:solidFill>
                  <a:srgbClr val="000000"/>
                </a:solidFill>
              </a:rPr>
              <a:t>，</a:t>
            </a:r>
            <a:r>
              <a:rPr lang="en-US" altLang="zh-CN" dirty="0">
                <a:solidFill>
                  <a:srgbClr val="000000"/>
                </a:solidFill>
              </a:rPr>
              <a:t>SOOSL</a:t>
            </a:r>
            <a:r>
              <a:rPr lang="zh-CN" altLang="en-US" dirty="0">
                <a:solidFill>
                  <a:srgbClr val="000000"/>
                </a:solidFill>
              </a:rPr>
              <a:t>轿车。</a:t>
            </a:r>
            <a:endParaRPr lang="en-US" altLang="zh-CN" dirty="0">
              <a:solidFill>
                <a:srgbClr val="000000"/>
              </a:solidFill>
            </a:endParaRPr>
          </a:p>
          <a:p>
            <a:r>
              <a:rPr lang="en-US" altLang="zh-CN" dirty="0">
                <a:solidFill>
                  <a:srgbClr val="000000"/>
                </a:solidFill>
              </a:rPr>
              <a:t>20</a:t>
            </a:r>
            <a:r>
              <a:rPr lang="zh-CN" altLang="en-US" dirty="0">
                <a:solidFill>
                  <a:srgbClr val="000000"/>
                </a:solidFill>
              </a:rPr>
              <a:t>世纪</a:t>
            </a:r>
            <a:r>
              <a:rPr lang="en-US" altLang="zh-CN" dirty="0">
                <a:solidFill>
                  <a:srgbClr val="000000"/>
                </a:solidFill>
              </a:rPr>
              <a:t>60</a:t>
            </a:r>
            <a:r>
              <a:rPr lang="zh-CN" altLang="en-US" dirty="0">
                <a:solidFill>
                  <a:srgbClr val="000000"/>
                </a:solidFill>
              </a:rPr>
              <a:t>年代后期，德国博世公司研制成功电控燃油供给系统</a:t>
            </a:r>
            <a:r>
              <a:rPr lang="en-US" altLang="zh-CN" dirty="0">
                <a:solidFill>
                  <a:srgbClr val="000000"/>
                </a:solidFill>
              </a:rPr>
              <a:t>EFI</a:t>
            </a:r>
            <a:r>
              <a:rPr lang="zh-CN" altLang="en-US" dirty="0">
                <a:solidFill>
                  <a:srgbClr val="000000"/>
                </a:solidFill>
              </a:rPr>
              <a:t>，并历经晶体管、集成电路到微机处理三大发展进程。</a:t>
            </a:r>
            <a:endParaRPr lang="en-US" altLang="zh-CN" dirty="0">
              <a:solidFill>
                <a:srgbClr val="000000"/>
              </a:solidFill>
            </a:endParaRPr>
          </a:p>
          <a:p>
            <a:r>
              <a:rPr lang="zh-CN" altLang="en-US" dirty="0">
                <a:solidFill>
                  <a:srgbClr val="000000"/>
                </a:solidFill>
              </a:rPr>
              <a:t>目前，各国汽车上应用的电控燃油供给系统都是以博世公司产品为原型发展而来的。目前，</a:t>
            </a:r>
            <a:r>
              <a:rPr lang="en-US" altLang="zh-CN" dirty="0">
                <a:solidFill>
                  <a:srgbClr val="000000"/>
                </a:solidFill>
              </a:rPr>
              <a:t>K</a:t>
            </a:r>
            <a:r>
              <a:rPr lang="zh-CN" altLang="en-US" dirty="0">
                <a:solidFill>
                  <a:srgbClr val="000000"/>
                </a:solidFill>
              </a:rPr>
              <a:t>型和</a:t>
            </a:r>
            <a:r>
              <a:rPr lang="en-US" altLang="zh-CN" dirty="0">
                <a:solidFill>
                  <a:srgbClr val="000000"/>
                </a:solidFill>
              </a:rPr>
              <a:t>KE</a:t>
            </a:r>
            <a:r>
              <a:rPr lang="zh-CN" altLang="en-US" dirty="0">
                <a:solidFill>
                  <a:srgbClr val="000000"/>
                </a:solidFill>
              </a:rPr>
              <a:t>型燃油供给系统已基本淘汰，</a:t>
            </a:r>
            <a:r>
              <a:rPr lang="en-US" altLang="zh-CN" dirty="0">
                <a:solidFill>
                  <a:srgbClr val="000000"/>
                </a:solidFill>
              </a:rPr>
              <a:t>EFI</a:t>
            </a:r>
            <a:r>
              <a:rPr lang="zh-CN" altLang="en-US" dirty="0">
                <a:solidFill>
                  <a:srgbClr val="000000"/>
                </a:solidFill>
              </a:rPr>
              <a:t>系统成为燃油供给系统的主流。</a:t>
            </a:r>
            <a:endParaRPr lang="zh-CN" altLang="en-US" dirty="0">
              <a:solidFill>
                <a:srgbClr val="000000"/>
              </a:solidFill>
            </a:endParaRPr>
          </a:p>
          <a:p>
            <a:pPr>
              <a:buNone/>
            </a:pPr>
            <a:r>
              <a:rPr lang="zh-CN" altLang="en-US" dirty="0">
                <a:solidFill>
                  <a:srgbClr val="000000"/>
                </a:solidFill>
              </a:rPr>
              <a:t>    </a:t>
            </a:r>
            <a:endParaRPr lang="zh-CN" altLang="en-US" dirty="0">
              <a:solidFill>
                <a:srgbClr val="000000"/>
              </a:solidFill>
            </a:endParaRPr>
          </a:p>
        </p:txBody>
      </p:sp>
      <p:sp>
        <p:nvSpPr>
          <p:cNvPr id="1741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35843"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35844" name="内容占位符 3"/>
          <p:cNvSpPr>
            <a:spLocks noGrp="1"/>
          </p:cNvSpPr>
          <p:nvPr>
            <p:ph idx="1"/>
          </p:nvPr>
        </p:nvSpPr>
        <p:spPr>
          <a:xfrm>
            <a:off x="290513" y="952500"/>
            <a:ext cx="8745537" cy="4953000"/>
          </a:xfrm>
          <a:ln/>
        </p:spPr>
        <p:txBody>
          <a:bodyPr vert="horz" wrap="square" lIns="91440" tIns="45720" rIns="91440" bIns="45720" anchor="t" anchorCtr="0"/>
          <a:p>
            <a:r>
              <a:rPr lang="en-US" altLang="zh-CN" dirty="0"/>
              <a:t>2</a:t>
            </a:r>
            <a:r>
              <a:rPr lang="zh-CN" altLang="en-US" dirty="0"/>
              <a:t>）油泵</a:t>
            </a:r>
            <a:r>
              <a:rPr lang="en-US" altLang="zh-CN" dirty="0"/>
              <a:t>ECU</a:t>
            </a:r>
            <a:r>
              <a:rPr lang="zh-CN" altLang="en-US" dirty="0"/>
              <a:t>控制的汽油泵控制电路这种控制电路应用在</a:t>
            </a:r>
            <a:r>
              <a:rPr lang="en-US" altLang="zh-CN" dirty="0"/>
              <a:t>D</a:t>
            </a:r>
            <a:r>
              <a:rPr lang="zh-CN" altLang="en-US" dirty="0"/>
              <a:t>型电控汽油喷射系统、热线或热膜式空气流量计及卡门旋涡式空气流量计的电控燃油供给系统中。油泵</a:t>
            </a:r>
            <a:r>
              <a:rPr lang="en-US" altLang="zh-CN" dirty="0"/>
              <a:t>ECU</a:t>
            </a:r>
            <a:r>
              <a:rPr lang="zh-CN" altLang="en-US" dirty="0"/>
              <a:t>控制的汽油泵控制电路如图</a:t>
            </a:r>
            <a:r>
              <a:rPr lang="en-US" altLang="zh-CN" dirty="0"/>
              <a:t>2-33</a:t>
            </a:r>
            <a:r>
              <a:rPr lang="zh-CN" altLang="en-US" dirty="0"/>
              <a:t>所示。</a:t>
            </a:r>
            <a:endParaRPr lang="en-US" altLang="zh-CN" dirty="0"/>
          </a:p>
          <a:p>
            <a:r>
              <a:rPr lang="zh-CN" altLang="en-US" dirty="0"/>
              <a:t>发动机起动时，点火开关的起动端</a:t>
            </a:r>
            <a:r>
              <a:rPr lang="en-US" altLang="zh-CN" dirty="0"/>
              <a:t>(ST)</a:t>
            </a:r>
            <a:r>
              <a:rPr lang="zh-CN" altLang="en-US" dirty="0"/>
              <a:t>接通，继电器线圈</a:t>
            </a:r>
            <a:r>
              <a:rPr lang="en-US" altLang="zh-CN" dirty="0"/>
              <a:t>L2</a:t>
            </a:r>
            <a:r>
              <a:rPr lang="zh-CN" altLang="en-US" dirty="0"/>
              <a:t>通电，其触点</a:t>
            </a:r>
            <a:r>
              <a:rPr lang="en-US" altLang="zh-CN" dirty="0"/>
              <a:t>K</a:t>
            </a:r>
            <a:r>
              <a:rPr lang="zh-CN" altLang="en-US" dirty="0"/>
              <a:t>闭合，汽油泵通电工作。发动机运转时，发动机转速信号</a:t>
            </a:r>
            <a:r>
              <a:rPr lang="en-US" altLang="zh-CN" dirty="0"/>
              <a:t>(Ne)</a:t>
            </a:r>
            <a:r>
              <a:rPr lang="zh-CN" altLang="en-US" dirty="0"/>
              <a:t>输入</a:t>
            </a:r>
            <a:r>
              <a:rPr lang="en-US" altLang="zh-CN" dirty="0"/>
              <a:t>ECU</a:t>
            </a:r>
            <a:r>
              <a:rPr lang="zh-CN" altLang="en-US" dirty="0"/>
              <a:t>，</a:t>
            </a:r>
            <a:r>
              <a:rPr lang="en-US" altLang="zh-CN" dirty="0"/>
              <a:t>ECU</a:t>
            </a:r>
            <a:r>
              <a:rPr lang="zh-CN" altLang="en-US" dirty="0"/>
              <a:t>内三极管</a:t>
            </a:r>
            <a:r>
              <a:rPr lang="en-US" altLang="zh-CN" dirty="0"/>
              <a:t>VT</a:t>
            </a:r>
            <a:r>
              <a:rPr lang="zh-CN" altLang="en-US" dirty="0"/>
              <a:t>导通，继电器线圈</a:t>
            </a:r>
            <a:r>
              <a:rPr lang="en-US" altLang="zh-CN" dirty="0"/>
              <a:t>Ll</a:t>
            </a:r>
            <a:r>
              <a:rPr lang="zh-CN" altLang="en-US" dirty="0"/>
              <a:t>通电。因此，只要发动机运转，继电器触点总是闭合的。</a:t>
            </a:r>
            <a:r>
              <a:rPr lang="en-US" altLang="zh-CN" dirty="0"/>
              <a:t>ECU</a:t>
            </a:r>
            <a:r>
              <a:rPr lang="zh-CN" altLang="en-US" dirty="0"/>
              <a:t>通过发动机转速信号来检测发动机的运转状态。如果发动机停止转动，三极管</a:t>
            </a:r>
            <a:r>
              <a:rPr lang="en-US" altLang="zh-CN" dirty="0"/>
              <a:t>VT</a:t>
            </a:r>
            <a:r>
              <a:rPr lang="zh-CN" altLang="en-US" dirty="0"/>
              <a:t>截止，继电器</a:t>
            </a:r>
            <a:r>
              <a:rPr lang="en-US" altLang="zh-CN" dirty="0"/>
              <a:t>Ll</a:t>
            </a:r>
            <a:r>
              <a:rPr lang="zh-CN" altLang="en-US" dirty="0"/>
              <a:t>断电，其触点断开，汽油泵停止工作。</a:t>
            </a:r>
            <a:endParaRPr lang="zh-CN" altLang="en-US" dirty="0"/>
          </a:p>
        </p:txBody>
      </p:sp>
      <p:pic>
        <p:nvPicPr>
          <p:cNvPr id="35845" name="图片 4"/>
          <p:cNvPicPr>
            <a:picLocks noChangeAspect="1"/>
          </p:cNvPicPr>
          <p:nvPr/>
        </p:nvPicPr>
        <p:blipFill>
          <a:blip r:embed="rId1"/>
          <a:stretch>
            <a:fillRect/>
          </a:stretch>
        </p:blipFill>
        <p:spPr>
          <a:xfrm>
            <a:off x="2820988" y="3663950"/>
            <a:ext cx="5114925" cy="3094038"/>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36867"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36868" name="内容占位符 1"/>
          <p:cNvSpPr>
            <a:spLocks noGrp="1"/>
          </p:cNvSpPr>
          <p:nvPr>
            <p:ph idx="1"/>
          </p:nvPr>
        </p:nvSpPr>
        <p:spPr>
          <a:ln/>
        </p:spPr>
        <p:txBody>
          <a:bodyPr vert="horz" wrap="square" lIns="91440" tIns="45720" rIns="91440" bIns="45720" anchor="t" anchorCtr="0"/>
          <a:p>
            <a:r>
              <a:rPr lang="en-US" altLang="zh-CN" dirty="0"/>
              <a:t>3</a:t>
            </a:r>
            <a:r>
              <a:rPr lang="zh-CN" altLang="en-US" dirty="0"/>
              <a:t>）具有转速控制的汽油泵控制电路</a:t>
            </a:r>
            <a:endParaRPr lang="en-US" altLang="zh-CN" dirty="0"/>
          </a:p>
          <a:p>
            <a:r>
              <a:rPr lang="en-US" altLang="zh-CN" dirty="0"/>
              <a:t>(1)</a:t>
            </a:r>
            <a:r>
              <a:rPr lang="zh-CN" altLang="en-US" dirty="0"/>
              <a:t>电阻式转速控制电路如图</a:t>
            </a:r>
            <a:r>
              <a:rPr lang="en-US" altLang="zh-CN" dirty="0"/>
              <a:t>2-34</a:t>
            </a:r>
            <a:r>
              <a:rPr lang="zh-CN" altLang="en-US" dirty="0"/>
              <a:t>所示。</a:t>
            </a:r>
            <a:endParaRPr lang="en-US" altLang="zh-CN" dirty="0"/>
          </a:p>
          <a:p>
            <a:r>
              <a:rPr lang="zh-CN" altLang="en-US" dirty="0"/>
              <a:t>它是在汽油泵控制电路中，增设了一个电阻（降压电阻</a:t>
            </a:r>
            <a:r>
              <a:rPr lang="en-US" altLang="zh-CN" dirty="0"/>
              <a:t>)</a:t>
            </a:r>
            <a:r>
              <a:rPr lang="zh-CN" altLang="en-US" dirty="0"/>
              <a:t>和汽油泵控制继电器。发动机工作时，</a:t>
            </a:r>
            <a:r>
              <a:rPr lang="en-US" altLang="zh-CN" dirty="0"/>
              <a:t>ECU</a:t>
            </a:r>
            <a:r>
              <a:rPr lang="zh-CN" altLang="en-US" dirty="0"/>
              <a:t>根据发动机转速和负荷，对汽油泵控制继电器进行控制，通过汽油泵控制继电器可以控制电阻是否串入汽油泵控制电路中，从而来控制汽油泵电机上的不同电压，实现汽油泵转速的变化。</a:t>
            </a:r>
            <a:endParaRPr lang="zh-CN" altLang="en-US" dirty="0"/>
          </a:p>
        </p:txBody>
      </p:sp>
      <p:pic>
        <p:nvPicPr>
          <p:cNvPr id="36869" name="图片 2"/>
          <p:cNvPicPr>
            <a:picLocks noChangeAspect="1"/>
          </p:cNvPicPr>
          <p:nvPr/>
        </p:nvPicPr>
        <p:blipFill>
          <a:blip r:embed="rId1"/>
          <a:stretch>
            <a:fillRect/>
          </a:stretch>
        </p:blipFill>
        <p:spPr>
          <a:xfrm>
            <a:off x="1828800" y="3594100"/>
            <a:ext cx="5486400" cy="300037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37891" name="图片 1"/>
          <p:cNvPicPr>
            <a:picLocks noChangeAspect="1"/>
          </p:cNvPicPr>
          <p:nvPr/>
        </p:nvPicPr>
        <p:blipFill>
          <a:blip r:embed="rId1"/>
          <a:stretch>
            <a:fillRect/>
          </a:stretch>
        </p:blipFill>
        <p:spPr>
          <a:xfrm>
            <a:off x="2095500" y="3438525"/>
            <a:ext cx="5486400" cy="3000375"/>
          </a:xfrm>
          <a:prstGeom prst="rect">
            <a:avLst/>
          </a:prstGeom>
          <a:noFill/>
          <a:ln w="9525">
            <a:noFill/>
          </a:ln>
        </p:spPr>
      </p:pic>
      <p:sp>
        <p:nvSpPr>
          <p:cNvPr id="37892" name="内容占位符 2"/>
          <p:cNvSpPr>
            <a:spLocks noGrp="1"/>
          </p:cNvSpPr>
          <p:nvPr>
            <p:ph idx="1"/>
          </p:nvPr>
        </p:nvSpPr>
        <p:spPr>
          <a:xfrm>
            <a:off x="822325" y="1225550"/>
            <a:ext cx="7843838" cy="4953000"/>
          </a:xfrm>
          <a:ln/>
        </p:spPr>
        <p:txBody>
          <a:bodyPr vert="horz" wrap="square" lIns="91440" tIns="45720" rIns="91440" bIns="45720" anchor="t" anchorCtr="0"/>
          <a:p>
            <a:r>
              <a:rPr lang="zh-CN" altLang="en-US" dirty="0"/>
              <a:t>发动机在低速或中小负荷下工作时，汽油泵控制继电器触点</a:t>
            </a:r>
            <a:r>
              <a:rPr lang="en-US" altLang="zh-CN" dirty="0"/>
              <a:t>B</a:t>
            </a:r>
            <a:r>
              <a:rPr lang="zh-CN" altLang="en-US" dirty="0"/>
              <a:t>闭合，电阻串入汽油泵电路中，汽油泵处于低速运转。当发动机处于高速、大负荷下工作时，</a:t>
            </a:r>
            <a:r>
              <a:rPr lang="en-US" altLang="zh-CN" dirty="0"/>
              <a:t>ECU</a:t>
            </a:r>
            <a:r>
              <a:rPr lang="zh-CN" altLang="en-US" dirty="0"/>
              <a:t>输出信号，切断汽油泵控制继电器线圈电路，继电器触点</a:t>
            </a:r>
            <a:r>
              <a:rPr lang="en-US" altLang="zh-CN" dirty="0"/>
              <a:t>A</a:t>
            </a:r>
            <a:r>
              <a:rPr lang="zh-CN" altLang="en-US" dirty="0"/>
              <a:t>闭合，此时电阻被旁路，汽油泵电动机直接与电源接通，高速运转。</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3891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38916" name="内容占位符 1"/>
          <p:cNvSpPr>
            <a:spLocks noGrp="1"/>
          </p:cNvSpPr>
          <p:nvPr>
            <p:ph idx="1"/>
          </p:nvPr>
        </p:nvSpPr>
        <p:spPr>
          <a:ln/>
        </p:spPr>
        <p:txBody>
          <a:bodyPr vert="horz" wrap="square" lIns="91440" tIns="45720" rIns="91440" bIns="45720" anchor="t" anchorCtr="0"/>
          <a:p>
            <a:r>
              <a:rPr lang="en-US" altLang="zh-CN" dirty="0"/>
              <a:t>(2</a:t>
            </a:r>
            <a:r>
              <a:rPr lang="zh-CN" altLang="en-US" dirty="0"/>
              <a:t>）油泵</a:t>
            </a:r>
            <a:r>
              <a:rPr lang="en-US" altLang="zh-CN" dirty="0"/>
              <a:t>ECU</a:t>
            </a:r>
            <a:r>
              <a:rPr lang="zh-CN" altLang="en-US" dirty="0"/>
              <a:t>和主</a:t>
            </a:r>
            <a:r>
              <a:rPr lang="en-US" altLang="zh-CN" dirty="0"/>
              <a:t>ECU</a:t>
            </a:r>
            <a:r>
              <a:rPr lang="zh-CN" altLang="en-US" dirty="0"/>
              <a:t>联合控制的油泵电路如图</a:t>
            </a:r>
            <a:r>
              <a:rPr lang="en-US" altLang="zh-CN" dirty="0"/>
              <a:t>2-35</a:t>
            </a:r>
            <a:r>
              <a:rPr lang="zh-CN" altLang="en-US" dirty="0"/>
              <a:t>所示。</a:t>
            </a:r>
            <a:endParaRPr lang="en-US" altLang="zh-CN" dirty="0"/>
          </a:p>
          <a:p>
            <a:r>
              <a:rPr lang="zh-CN" altLang="en-US" dirty="0"/>
              <a:t>这种方式是对汽油泵进行控制，特别是对汽油泵转速的控制，专设一个控制汽油泵工作的电子控制</a:t>
            </a:r>
            <a:r>
              <a:rPr lang="en-US" altLang="zh-CN" dirty="0"/>
              <a:t>ECU</a:t>
            </a:r>
            <a:r>
              <a:rPr lang="zh-CN" altLang="en-US" dirty="0"/>
              <a:t>。</a:t>
            </a:r>
            <a:endParaRPr lang="en-US" altLang="zh-CN" dirty="0"/>
          </a:p>
          <a:p>
            <a:r>
              <a:rPr lang="zh-CN" altLang="en-US" dirty="0">
                <a:solidFill>
                  <a:srgbClr val="111111"/>
                </a:solidFill>
              </a:rPr>
              <a:t>汽油泵</a:t>
            </a:r>
            <a:r>
              <a:rPr lang="en-US" altLang="zh-CN" dirty="0">
                <a:solidFill>
                  <a:srgbClr val="111111"/>
                </a:solidFill>
              </a:rPr>
              <a:t>ECU</a:t>
            </a:r>
            <a:r>
              <a:rPr lang="zh-CN" altLang="en-US" dirty="0">
                <a:solidFill>
                  <a:srgbClr val="111111"/>
                </a:solidFill>
              </a:rPr>
              <a:t>对汽油泵转速的控制也是通过控制加到汽油泵电动机上的不同电压来实现的。</a:t>
            </a:r>
            <a:endParaRPr lang="zh-CN" altLang="en-US" dirty="0"/>
          </a:p>
        </p:txBody>
      </p:sp>
      <p:pic>
        <p:nvPicPr>
          <p:cNvPr id="38917" name="图片 2"/>
          <p:cNvPicPr>
            <a:picLocks noChangeAspect="1"/>
          </p:cNvPicPr>
          <p:nvPr/>
        </p:nvPicPr>
        <p:blipFill>
          <a:blip r:embed="rId1"/>
          <a:stretch>
            <a:fillRect/>
          </a:stretch>
        </p:blipFill>
        <p:spPr>
          <a:xfrm>
            <a:off x="1947863" y="2917825"/>
            <a:ext cx="5781675" cy="3848100"/>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3993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2" name="文本框 1"/>
          <p:cNvSpPr txBox="1"/>
          <p:nvPr/>
        </p:nvSpPr>
        <p:spPr>
          <a:xfrm>
            <a:off x="200025" y="1054100"/>
            <a:ext cx="8753475" cy="2554288"/>
          </a:xfrm>
          <a:prstGeom prst="rect">
            <a:avLst/>
          </a:prstGeom>
          <a:noFill/>
        </p:spPr>
        <p:txBody>
          <a:bodyPr>
            <a:spAutoFit/>
          </a:bodyPr>
          <a:lstStyle/>
          <a:p>
            <a:pPr marL="342900" marR="0" indent="-342900" defTabSz="914400">
              <a:buClrTx/>
              <a:buSzTx/>
              <a:buFont typeface="Wingdings" panose="05000000000000000000" pitchFamily="2" charset="2"/>
              <a:buChar char="u"/>
              <a:defRPr/>
            </a:pPr>
            <a:r>
              <a:rPr kumimoji="0" lang="zh-CN" altLang="en-US" sz="2000" b="1" kern="1200" cap="none" spc="0" normalizeH="0" baseline="0" noProof="0" dirty="0">
                <a:solidFill>
                  <a:schemeClr val="folHlink"/>
                </a:solidFill>
                <a:latin typeface="+mn-lt"/>
                <a:ea typeface="+mn-ea"/>
                <a:cs typeface="+mn-cs"/>
              </a:rPr>
              <a:t>当发动机在起动阶段或高转速、大负荷下工作时，主</a:t>
            </a:r>
            <a:r>
              <a:rPr kumimoji="0" lang="en-US" altLang="zh-CN" sz="2000" b="1" kern="1200" cap="none" spc="0" normalizeH="0" baseline="0" noProof="0" dirty="0">
                <a:solidFill>
                  <a:schemeClr val="folHlink"/>
                </a:solidFill>
                <a:latin typeface="+mn-lt"/>
                <a:ea typeface="+mn-ea"/>
                <a:cs typeface="+mn-cs"/>
              </a:rPr>
              <a:t>ECU</a:t>
            </a:r>
            <a:r>
              <a:rPr kumimoji="0" lang="zh-CN" altLang="en-US" sz="2000" b="1" kern="1200" cap="none" spc="0" normalizeH="0" baseline="0" noProof="0" dirty="0">
                <a:solidFill>
                  <a:schemeClr val="folHlink"/>
                </a:solidFill>
                <a:latin typeface="+mn-lt"/>
                <a:ea typeface="+mn-ea"/>
                <a:cs typeface="+mn-cs"/>
              </a:rPr>
              <a:t>向汽油泵</a:t>
            </a:r>
            <a:r>
              <a:rPr kumimoji="0" lang="en-US" altLang="zh-CN" sz="2000" b="1" kern="1200" cap="none" spc="0" normalizeH="0" baseline="0" noProof="0" dirty="0">
                <a:solidFill>
                  <a:schemeClr val="folHlink"/>
                </a:solidFill>
                <a:latin typeface="+mn-lt"/>
                <a:ea typeface="+mn-ea"/>
                <a:cs typeface="+mn-cs"/>
              </a:rPr>
              <a:t>ECU</a:t>
            </a:r>
            <a:r>
              <a:rPr kumimoji="0" lang="zh-CN" altLang="en-US" sz="2000" b="1" kern="1200" cap="none" spc="0" normalizeH="0" baseline="0" noProof="0" dirty="0">
                <a:solidFill>
                  <a:schemeClr val="folHlink"/>
                </a:solidFill>
                <a:latin typeface="+mn-lt"/>
                <a:ea typeface="+mn-ea"/>
                <a:cs typeface="+mn-cs"/>
              </a:rPr>
              <a:t>的</a:t>
            </a:r>
            <a:r>
              <a:rPr kumimoji="0" lang="en-US" altLang="zh-CN" sz="2000" b="1" kern="1200" cap="none" spc="0" normalizeH="0" baseline="0" noProof="0" dirty="0">
                <a:solidFill>
                  <a:schemeClr val="folHlink"/>
                </a:solidFill>
                <a:latin typeface="+mn-lt"/>
                <a:ea typeface="+mn-ea"/>
                <a:cs typeface="+mn-cs"/>
              </a:rPr>
              <a:t>FPC</a:t>
            </a:r>
            <a:r>
              <a:rPr kumimoji="0" lang="zh-CN" altLang="en-US" sz="2000" b="1" kern="1200" cap="none" spc="0" normalizeH="0" baseline="0" noProof="0" dirty="0">
                <a:solidFill>
                  <a:schemeClr val="folHlink"/>
                </a:solidFill>
                <a:latin typeface="+mn-lt"/>
                <a:ea typeface="+mn-ea"/>
                <a:cs typeface="+mn-cs"/>
              </a:rPr>
              <a:t>端输入一个高电平信号，此时汽油泵</a:t>
            </a:r>
            <a:r>
              <a:rPr kumimoji="0" lang="en-US" altLang="zh-CN" sz="2000" b="1" kern="1200" cap="none" spc="0" normalizeH="0" baseline="0" noProof="0" dirty="0">
                <a:solidFill>
                  <a:schemeClr val="folHlink"/>
                </a:solidFill>
                <a:latin typeface="+mn-lt"/>
                <a:ea typeface="+mn-ea"/>
                <a:cs typeface="+mn-cs"/>
              </a:rPr>
              <a:t>ECU</a:t>
            </a:r>
            <a:r>
              <a:rPr kumimoji="0" lang="zh-CN" altLang="en-US" sz="2000" b="1" kern="1200" cap="none" spc="0" normalizeH="0" baseline="0" noProof="0" dirty="0">
                <a:solidFill>
                  <a:schemeClr val="folHlink"/>
                </a:solidFill>
                <a:latin typeface="+mn-lt"/>
                <a:ea typeface="+mn-ea"/>
                <a:cs typeface="+mn-cs"/>
              </a:rPr>
              <a:t>的</a:t>
            </a:r>
            <a:r>
              <a:rPr kumimoji="0" lang="en-US" altLang="zh-CN" sz="2000" b="1" kern="1200" cap="none" spc="0" normalizeH="0" baseline="0" noProof="0" dirty="0">
                <a:solidFill>
                  <a:schemeClr val="folHlink"/>
                </a:solidFill>
                <a:latin typeface="+mn-lt"/>
                <a:ea typeface="+mn-ea"/>
                <a:cs typeface="+mn-cs"/>
              </a:rPr>
              <a:t>FP</a:t>
            </a:r>
            <a:r>
              <a:rPr kumimoji="0" lang="zh-CN" altLang="en-US" sz="2000" b="1" kern="1200" cap="none" spc="0" normalizeH="0" baseline="0" noProof="0" dirty="0">
                <a:solidFill>
                  <a:schemeClr val="folHlink"/>
                </a:solidFill>
                <a:latin typeface="+mn-lt"/>
                <a:ea typeface="+mn-ea"/>
                <a:cs typeface="+mn-cs"/>
              </a:rPr>
              <a:t>端向汽油泵电动机供应较高的蓄电池电压，使汽油泵高速运转。</a:t>
            </a:r>
            <a:endParaRPr kumimoji="0" lang="en-US" altLang="zh-CN" sz="2000" b="1" kern="1200" cap="none" spc="0" normalizeH="0" baseline="0" noProof="0" dirty="0">
              <a:solidFill>
                <a:schemeClr val="folHlink"/>
              </a:solidFill>
              <a:latin typeface="+mn-lt"/>
              <a:ea typeface="+mn-ea"/>
              <a:cs typeface="+mn-cs"/>
            </a:endParaRPr>
          </a:p>
          <a:p>
            <a:pPr marL="342900" marR="0" indent="-342900" defTabSz="914400">
              <a:buClrTx/>
              <a:buSzTx/>
              <a:buFont typeface="Wingdings" panose="05000000000000000000" pitchFamily="2" charset="2"/>
              <a:buChar char="u"/>
              <a:defRPr/>
            </a:pPr>
            <a:r>
              <a:rPr kumimoji="0" lang="zh-CN" altLang="en-US" sz="2000" b="1" kern="1200" cap="none" spc="0" normalizeH="0" baseline="0" noProof="0" dirty="0">
                <a:solidFill>
                  <a:schemeClr val="folHlink"/>
                </a:solidFill>
                <a:latin typeface="+mn-lt"/>
                <a:ea typeface="+mn-ea"/>
                <a:cs typeface="+mn-cs"/>
              </a:rPr>
              <a:t>发动机起动后，当在怠速或小负荷工况下工作时，主</a:t>
            </a:r>
            <a:r>
              <a:rPr kumimoji="0" lang="en-US" altLang="zh-CN" sz="2000" b="1" kern="1200" cap="none" spc="0" normalizeH="0" baseline="0" noProof="0" dirty="0">
                <a:solidFill>
                  <a:schemeClr val="folHlink"/>
                </a:solidFill>
                <a:latin typeface="+mn-lt"/>
                <a:ea typeface="+mn-ea"/>
                <a:cs typeface="+mn-cs"/>
              </a:rPr>
              <a:t>ECU</a:t>
            </a:r>
            <a:r>
              <a:rPr kumimoji="0" lang="zh-CN" altLang="en-US" sz="2000" b="1" kern="1200" cap="none" spc="0" normalizeH="0" baseline="0" noProof="0" dirty="0">
                <a:solidFill>
                  <a:schemeClr val="folHlink"/>
                </a:solidFill>
                <a:latin typeface="+mn-lt"/>
                <a:ea typeface="+mn-ea"/>
                <a:cs typeface="+mn-cs"/>
              </a:rPr>
              <a:t>向汽油泵</a:t>
            </a:r>
            <a:r>
              <a:rPr kumimoji="0" lang="en-US" altLang="zh-CN" sz="2000" b="1" kern="1200" cap="none" spc="0" normalizeH="0" baseline="0" noProof="0" dirty="0">
                <a:solidFill>
                  <a:schemeClr val="folHlink"/>
                </a:solidFill>
                <a:latin typeface="+mn-lt"/>
                <a:ea typeface="+mn-ea"/>
                <a:cs typeface="+mn-cs"/>
              </a:rPr>
              <a:t>ECU</a:t>
            </a:r>
            <a:r>
              <a:rPr kumimoji="0" lang="zh-CN" altLang="en-US" sz="2000" b="1" kern="1200" cap="none" spc="0" normalizeH="0" baseline="0" noProof="0" dirty="0">
                <a:solidFill>
                  <a:schemeClr val="folHlink"/>
                </a:solidFill>
                <a:latin typeface="+mn-lt"/>
                <a:ea typeface="+mn-ea"/>
                <a:cs typeface="+mn-cs"/>
              </a:rPr>
              <a:t>的</a:t>
            </a:r>
            <a:r>
              <a:rPr kumimoji="0" lang="en-US" altLang="zh-CN" sz="2000" b="1" kern="1200" cap="none" spc="0" normalizeH="0" baseline="0" noProof="0" dirty="0">
                <a:solidFill>
                  <a:schemeClr val="folHlink"/>
                </a:solidFill>
                <a:latin typeface="+mn-lt"/>
                <a:ea typeface="+mn-ea"/>
                <a:cs typeface="+mn-cs"/>
              </a:rPr>
              <a:t>FPC</a:t>
            </a:r>
            <a:r>
              <a:rPr kumimoji="0" lang="zh-CN" altLang="en-US" sz="2000" b="1" kern="1200" cap="none" spc="0" normalizeH="0" baseline="0" noProof="0" dirty="0">
                <a:solidFill>
                  <a:schemeClr val="folHlink"/>
                </a:solidFill>
                <a:latin typeface="+mn-lt"/>
                <a:ea typeface="+mn-ea"/>
                <a:cs typeface="+mn-cs"/>
              </a:rPr>
              <a:t>端输入一个较低电平信号，此时油泵</a:t>
            </a:r>
            <a:r>
              <a:rPr kumimoji="0" lang="en-US" altLang="zh-CN" sz="2000" b="1" kern="1200" cap="none" spc="0" normalizeH="0" baseline="0" noProof="0" dirty="0">
                <a:solidFill>
                  <a:schemeClr val="folHlink"/>
                </a:solidFill>
                <a:latin typeface="+mn-lt"/>
                <a:ea typeface="+mn-ea"/>
                <a:cs typeface="+mn-cs"/>
              </a:rPr>
              <a:t>ECU</a:t>
            </a:r>
            <a:r>
              <a:rPr kumimoji="0" lang="zh-CN" altLang="en-US" sz="2000" b="1" kern="1200" cap="none" spc="0" normalizeH="0" baseline="0" noProof="0" dirty="0">
                <a:solidFill>
                  <a:schemeClr val="folHlink"/>
                </a:solidFill>
                <a:latin typeface="+mn-lt"/>
                <a:ea typeface="+mn-ea"/>
                <a:cs typeface="+mn-cs"/>
              </a:rPr>
              <a:t>的</a:t>
            </a:r>
            <a:r>
              <a:rPr kumimoji="0" lang="en-US" altLang="zh-CN" sz="2000" b="1" kern="1200" cap="none" spc="0" normalizeH="0" baseline="0" noProof="0" dirty="0">
                <a:solidFill>
                  <a:schemeClr val="folHlink"/>
                </a:solidFill>
                <a:latin typeface="+mn-lt"/>
                <a:ea typeface="+mn-ea"/>
                <a:cs typeface="+mn-cs"/>
              </a:rPr>
              <a:t>FP</a:t>
            </a:r>
            <a:r>
              <a:rPr kumimoji="0" lang="zh-CN" altLang="en-US" sz="2000" b="1" kern="1200" cap="none" spc="0" normalizeH="0" baseline="0" noProof="0" dirty="0">
                <a:solidFill>
                  <a:schemeClr val="folHlink"/>
                </a:solidFill>
                <a:latin typeface="+mn-lt"/>
                <a:ea typeface="+mn-ea"/>
                <a:cs typeface="+mn-cs"/>
              </a:rPr>
              <a:t>端向汽油泵电动机提供低于蓄电池的电压</a:t>
            </a:r>
            <a:r>
              <a:rPr kumimoji="0" lang="en-US" altLang="zh-CN" sz="2000" b="1" kern="1200" cap="none" spc="0" normalizeH="0" baseline="0" noProof="0" dirty="0">
                <a:solidFill>
                  <a:schemeClr val="folHlink"/>
                </a:solidFill>
                <a:latin typeface="+mn-lt"/>
                <a:ea typeface="+mn-ea"/>
                <a:cs typeface="+mn-cs"/>
              </a:rPr>
              <a:t>(</a:t>
            </a:r>
            <a:r>
              <a:rPr kumimoji="0" lang="zh-CN" altLang="en-US" sz="2000" b="1" kern="1200" cap="none" spc="0" normalizeH="0" baseline="0" noProof="0" dirty="0">
                <a:solidFill>
                  <a:schemeClr val="folHlink"/>
                </a:solidFill>
                <a:latin typeface="+mn-lt"/>
                <a:ea typeface="+mn-ea"/>
                <a:cs typeface="+mn-cs"/>
              </a:rPr>
              <a:t>约</a:t>
            </a:r>
            <a:r>
              <a:rPr kumimoji="0" lang="en-US" altLang="zh-CN" sz="2000" b="1" kern="1200" cap="none" spc="0" normalizeH="0" baseline="0" noProof="0" dirty="0">
                <a:solidFill>
                  <a:schemeClr val="folHlink"/>
                </a:solidFill>
                <a:latin typeface="+mn-lt"/>
                <a:ea typeface="+mn-ea"/>
                <a:cs typeface="+mn-cs"/>
              </a:rPr>
              <a:t>9V)</a:t>
            </a:r>
            <a:r>
              <a:rPr kumimoji="0" lang="zh-CN" altLang="en-US" sz="2000" b="1" kern="1200" cap="none" spc="0" normalizeH="0" baseline="0" noProof="0" dirty="0">
                <a:solidFill>
                  <a:schemeClr val="folHlink"/>
                </a:solidFill>
                <a:latin typeface="+mn-lt"/>
                <a:ea typeface="+mn-ea"/>
                <a:cs typeface="+mn-cs"/>
              </a:rPr>
              <a:t>，使汽油泵低速运转。</a:t>
            </a:r>
            <a:endParaRPr kumimoji="0" lang="en-US" altLang="zh-CN" sz="2000" b="1" kern="1200" cap="none" spc="0" normalizeH="0" baseline="0" noProof="0" dirty="0">
              <a:solidFill>
                <a:schemeClr val="folHlink"/>
              </a:solidFill>
              <a:latin typeface="+mn-lt"/>
              <a:ea typeface="+mn-ea"/>
              <a:cs typeface="+mn-cs"/>
            </a:endParaRPr>
          </a:p>
          <a:p>
            <a:pPr marL="342900" marR="0" indent="-342900" defTabSz="914400">
              <a:buClrTx/>
              <a:buSzTx/>
              <a:buFont typeface="Wingdings" panose="05000000000000000000" pitchFamily="2" charset="2"/>
              <a:buChar char="u"/>
              <a:defRPr/>
            </a:pPr>
            <a:r>
              <a:rPr kumimoji="0" lang="zh-CN" altLang="en-US" sz="2000" b="1" kern="1200" cap="none" spc="0" normalizeH="0" baseline="0" noProof="0" dirty="0">
                <a:solidFill>
                  <a:schemeClr val="folHlink"/>
                </a:solidFill>
                <a:latin typeface="+mn-lt"/>
                <a:ea typeface="+mn-ea"/>
                <a:cs typeface="+mn-cs"/>
              </a:rPr>
              <a:t>当发动机的转速低于最低转速时，油泵</a:t>
            </a:r>
            <a:r>
              <a:rPr kumimoji="0" lang="en-US" altLang="zh-CN" sz="2000" b="1" kern="1200" cap="none" spc="0" normalizeH="0" baseline="0" noProof="0" dirty="0">
                <a:solidFill>
                  <a:schemeClr val="folHlink"/>
                </a:solidFill>
                <a:latin typeface="+mn-lt"/>
                <a:ea typeface="+mn-ea"/>
                <a:cs typeface="+mn-cs"/>
              </a:rPr>
              <a:t>ECU</a:t>
            </a:r>
            <a:r>
              <a:rPr kumimoji="0" lang="zh-CN" altLang="en-US" sz="2000" b="1" kern="1200" cap="none" spc="0" normalizeH="0" baseline="0" noProof="0" dirty="0">
                <a:solidFill>
                  <a:schemeClr val="folHlink"/>
                </a:solidFill>
                <a:latin typeface="+mn-lt"/>
                <a:ea typeface="+mn-ea"/>
                <a:cs typeface="+mn-cs"/>
              </a:rPr>
              <a:t>断开汽油泵电路，使汽油泵停止工作，尽管此时点火开关处于接通状态，但是汽油泵也不工作。</a:t>
            </a:r>
            <a:endParaRPr kumimoji="0" lang="zh-CN" altLang="en-US" sz="2000" b="1" kern="1200" cap="none" spc="0" normalizeH="0" baseline="0" noProof="0" dirty="0">
              <a:solidFill>
                <a:schemeClr val="folHlink"/>
              </a:solidFill>
              <a:latin typeface="+mn-lt"/>
              <a:ea typeface="+mn-ea"/>
              <a:cs typeface="+mn-cs"/>
            </a:endParaRPr>
          </a:p>
        </p:txBody>
      </p:sp>
      <p:pic>
        <p:nvPicPr>
          <p:cNvPr id="39941" name="图片 6"/>
          <p:cNvPicPr>
            <a:picLocks noChangeAspect="1"/>
          </p:cNvPicPr>
          <p:nvPr/>
        </p:nvPicPr>
        <p:blipFill>
          <a:blip r:embed="rId1"/>
          <a:stretch>
            <a:fillRect/>
          </a:stretch>
        </p:blipFill>
        <p:spPr>
          <a:xfrm>
            <a:off x="2322513" y="3608388"/>
            <a:ext cx="4826000" cy="321310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0963"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40964" name="内容占位符 1"/>
          <p:cNvSpPr>
            <a:spLocks noGrp="1"/>
          </p:cNvSpPr>
          <p:nvPr>
            <p:ph idx="1"/>
          </p:nvPr>
        </p:nvSpPr>
        <p:spPr>
          <a:xfrm>
            <a:off x="166688" y="1209675"/>
            <a:ext cx="8507412" cy="4953000"/>
          </a:xfrm>
          <a:ln/>
        </p:spPr>
        <p:txBody>
          <a:bodyPr vert="horz" wrap="square" lIns="91440" tIns="45720" rIns="91440" bIns="45720" anchor="t" anchorCtr="0"/>
          <a:p>
            <a:r>
              <a:rPr lang="en-US" altLang="zh-CN" dirty="0"/>
              <a:t>( 3</a:t>
            </a:r>
            <a:r>
              <a:rPr lang="zh-CN" altLang="en-US" dirty="0"/>
              <a:t>）发动机主</a:t>
            </a:r>
            <a:r>
              <a:rPr lang="en-US" altLang="zh-CN" dirty="0"/>
              <a:t>ECU</a:t>
            </a:r>
            <a:r>
              <a:rPr lang="zh-CN" altLang="en-US" dirty="0"/>
              <a:t>直接控制的油泵控制电路如图</a:t>
            </a:r>
            <a:r>
              <a:rPr lang="en-US" altLang="zh-CN" dirty="0"/>
              <a:t>2-36</a:t>
            </a:r>
            <a:r>
              <a:rPr lang="zh-CN" altLang="en-US" dirty="0"/>
              <a:t>所示。</a:t>
            </a:r>
            <a:endParaRPr lang="en-US" altLang="zh-CN" dirty="0"/>
          </a:p>
          <a:p>
            <a:r>
              <a:rPr lang="zh-CN" altLang="en-US" dirty="0"/>
              <a:t>现代轿车上的电动燃油泵已大部分由发动机</a:t>
            </a:r>
            <a:r>
              <a:rPr lang="en-US" altLang="zh-CN" dirty="0"/>
              <a:t>ECU</a:t>
            </a:r>
            <a:r>
              <a:rPr lang="zh-CN" altLang="en-US" dirty="0"/>
              <a:t>直接控制，发动机工作时，根据转速和节气门位置传感器的信号，通过内部</a:t>
            </a:r>
            <a:r>
              <a:rPr lang="en-US" altLang="zh-CN" dirty="0"/>
              <a:t>IC</a:t>
            </a:r>
            <a:r>
              <a:rPr lang="zh-CN" altLang="en-US" dirty="0"/>
              <a:t>控制电路，控制功率管</a:t>
            </a:r>
            <a:r>
              <a:rPr lang="en-US" altLang="zh-CN" dirty="0"/>
              <a:t>VT</a:t>
            </a:r>
            <a:r>
              <a:rPr lang="zh-CN" altLang="en-US" dirty="0"/>
              <a:t>的导通和截止，来控制</a:t>
            </a:r>
            <a:r>
              <a:rPr lang="en-US" altLang="zh-CN" dirty="0"/>
              <a:t>B</a:t>
            </a:r>
            <a:r>
              <a:rPr lang="zh-CN" altLang="en-US" dirty="0"/>
              <a:t>点的分压值，保证油泵的工作电压和发动机的负荷相适应</a:t>
            </a:r>
            <a:r>
              <a:rPr lang="en-US" altLang="zh-CN" dirty="0"/>
              <a:t>,</a:t>
            </a:r>
            <a:r>
              <a:rPr lang="zh-CN" altLang="en-US" dirty="0"/>
              <a:t>以控制油泵的转速。在三极管截止时</a:t>
            </a:r>
            <a:r>
              <a:rPr lang="en-US" altLang="zh-CN" dirty="0"/>
              <a:t>,</a:t>
            </a:r>
            <a:r>
              <a:rPr lang="zh-CN" altLang="en-US" dirty="0"/>
              <a:t>油泵电动机的感应电流通过</a:t>
            </a:r>
            <a:r>
              <a:rPr lang="en-US" altLang="zh-CN" dirty="0"/>
              <a:t>VD</a:t>
            </a:r>
            <a:r>
              <a:rPr lang="zh-CN" altLang="en-US" dirty="0"/>
              <a:t>管构成回路，以保护发动机</a:t>
            </a:r>
            <a:r>
              <a:rPr lang="en-US" altLang="zh-CN" dirty="0"/>
              <a:t>ECU</a:t>
            </a:r>
            <a:r>
              <a:rPr lang="zh-CN" altLang="en-US" dirty="0"/>
              <a:t>和节省电能。</a:t>
            </a:r>
            <a:endParaRPr lang="zh-CN" altLang="en-US" dirty="0"/>
          </a:p>
        </p:txBody>
      </p:sp>
      <p:pic>
        <p:nvPicPr>
          <p:cNvPr id="40965" name="图片 2"/>
          <p:cNvPicPr>
            <a:picLocks noChangeAspect="1"/>
          </p:cNvPicPr>
          <p:nvPr/>
        </p:nvPicPr>
        <p:blipFill>
          <a:blip r:embed="rId1"/>
          <a:stretch>
            <a:fillRect/>
          </a:stretch>
        </p:blipFill>
        <p:spPr>
          <a:xfrm>
            <a:off x="4165600" y="3609975"/>
            <a:ext cx="2476500" cy="2552700"/>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占位符 134145"/>
          <p:cNvSpPr>
            <a:spLocks noGrp="1"/>
          </p:cNvSpPr>
          <p:nvPr>
            <p:ph idx="1"/>
          </p:nvPr>
        </p:nvSpPr>
        <p:spPr>
          <a:xfrm>
            <a:off x="125413" y="1023938"/>
            <a:ext cx="8702675" cy="5414962"/>
          </a:xfrm>
          <a:ln/>
        </p:spPr>
        <p:txBody>
          <a:bodyPr vert="horz" wrap="square" lIns="91440" tIns="45720" rIns="91440" bIns="45720" anchor="t" anchorCtr="0"/>
          <a:p>
            <a:r>
              <a:rPr lang="en-US" altLang="zh-CN" dirty="0">
                <a:solidFill>
                  <a:srgbClr val="00B050"/>
                </a:solidFill>
                <a:sym typeface="宋体" panose="02010600030101010101" pitchFamily="2" charset="-122"/>
              </a:rPr>
              <a:t>3.</a:t>
            </a:r>
            <a:r>
              <a:rPr lang="zh-CN" altLang="en-US" dirty="0">
                <a:solidFill>
                  <a:srgbClr val="00B050"/>
                </a:solidFill>
                <a:sym typeface="宋体" panose="02010600030101010101" pitchFamily="2" charset="-122"/>
              </a:rPr>
              <a:t>喷油器唢油器的功用是根据</a:t>
            </a:r>
            <a:r>
              <a:rPr lang="en-US" altLang="zh-CN" dirty="0">
                <a:solidFill>
                  <a:srgbClr val="00B050"/>
                </a:solidFill>
                <a:sym typeface="宋体" panose="02010600030101010101" pitchFamily="2" charset="-122"/>
              </a:rPr>
              <a:t>ECU</a:t>
            </a:r>
            <a:r>
              <a:rPr lang="zh-CN" altLang="en-US" dirty="0">
                <a:solidFill>
                  <a:srgbClr val="00B050"/>
                </a:solidFill>
                <a:sym typeface="宋体" panose="02010600030101010101" pitchFamily="2" charset="-122"/>
              </a:rPr>
              <a:t>的控制信号，向进气管内喷射适量的雾化汽油。</a:t>
            </a:r>
            <a:endParaRPr lang="en-US" altLang="zh-CN" dirty="0">
              <a:solidFill>
                <a:srgbClr val="00B050"/>
              </a:solidFill>
              <a:sym typeface="宋体" panose="02010600030101010101" pitchFamily="2" charset="-122"/>
            </a:endParaRPr>
          </a:p>
          <a:p>
            <a:r>
              <a:rPr lang="zh-CN" altLang="en-US" dirty="0">
                <a:solidFill>
                  <a:srgbClr val="00B050"/>
                </a:solidFill>
                <a:sym typeface="宋体" panose="02010600030101010101" pitchFamily="2" charset="-122"/>
              </a:rPr>
              <a:t>在</a:t>
            </a:r>
            <a:r>
              <a:rPr lang="en-US" altLang="zh-CN" dirty="0">
                <a:solidFill>
                  <a:srgbClr val="00B050"/>
                </a:solidFill>
                <a:sym typeface="宋体" panose="02010600030101010101" pitchFamily="2" charset="-122"/>
              </a:rPr>
              <a:t>EFI</a:t>
            </a:r>
            <a:r>
              <a:rPr lang="zh-CN" altLang="en-US" dirty="0">
                <a:solidFill>
                  <a:srgbClr val="00B050"/>
                </a:solidFill>
                <a:sym typeface="宋体" panose="02010600030101010101" pitchFamily="2" charset="-122"/>
              </a:rPr>
              <a:t>系统中使用的喷油器都是电磁式的，</a:t>
            </a:r>
            <a:r>
              <a:rPr lang="zh-CN" altLang="en-US" dirty="0">
                <a:solidFill>
                  <a:srgbClr val="FF0000"/>
                </a:solidFill>
                <a:sym typeface="宋体" panose="02010600030101010101" pitchFamily="2" charset="-122"/>
              </a:rPr>
              <a:t>单点喷射</a:t>
            </a:r>
            <a:r>
              <a:rPr lang="zh-CN" altLang="en-US" dirty="0">
                <a:solidFill>
                  <a:srgbClr val="00B050"/>
                </a:solidFill>
                <a:sym typeface="宋体" panose="02010600030101010101" pitchFamily="2" charset="-122"/>
              </a:rPr>
              <a:t>系统中喷油器装在节气门体上，向送气总管喷油，也称为中央喷射。</a:t>
            </a:r>
            <a:endParaRPr lang="en-US" altLang="zh-CN" dirty="0">
              <a:solidFill>
                <a:srgbClr val="00B050"/>
              </a:solidFill>
              <a:sym typeface="宋体" panose="02010600030101010101" pitchFamily="2" charset="-122"/>
            </a:endParaRPr>
          </a:p>
          <a:p>
            <a:r>
              <a:rPr lang="zh-CN" altLang="en-US" dirty="0">
                <a:solidFill>
                  <a:srgbClr val="FF0000"/>
                </a:solidFill>
                <a:sym typeface="宋体" panose="02010600030101010101" pitchFamily="2" charset="-122"/>
              </a:rPr>
              <a:t>多点喷射</a:t>
            </a:r>
            <a:r>
              <a:rPr lang="zh-CN" altLang="en-US" dirty="0">
                <a:solidFill>
                  <a:srgbClr val="00B050"/>
                </a:solidFill>
                <a:sym typeface="宋体" panose="02010600030101010101" pitchFamily="2" charset="-122"/>
              </a:rPr>
              <a:t>系统中喷油器的喷孔端通过绝缘隔热垫圈，安装在进气歧管上或汽缸盖上各缸的进气道处，另一端一般装在燃油分配总管上。</a:t>
            </a:r>
            <a:endParaRPr lang="en-US" altLang="zh-CN" dirty="0">
              <a:solidFill>
                <a:srgbClr val="00B050"/>
              </a:solidFill>
              <a:sym typeface="宋体" panose="02010600030101010101" pitchFamily="2" charset="-122"/>
            </a:endParaRPr>
          </a:p>
        </p:txBody>
      </p:sp>
      <p:sp>
        <p:nvSpPr>
          <p:cNvPr id="41987"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41988" name="图片 1"/>
          <p:cNvPicPr>
            <a:picLocks noChangeAspect="1"/>
          </p:cNvPicPr>
          <p:nvPr/>
        </p:nvPicPr>
        <p:blipFill>
          <a:blip r:embed="rId1"/>
          <a:stretch>
            <a:fillRect/>
          </a:stretch>
        </p:blipFill>
        <p:spPr>
          <a:xfrm>
            <a:off x="1531938" y="3732213"/>
            <a:ext cx="5889625" cy="2600325"/>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301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43012" name="内容占位符 1"/>
          <p:cNvSpPr>
            <a:spLocks noGrp="1"/>
          </p:cNvSpPr>
          <p:nvPr>
            <p:ph idx="1"/>
          </p:nvPr>
        </p:nvSpPr>
        <p:spPr>
          <a:xfrm>
            <a:off x="741363" y="785813"/>
            <a:ext cx="7843837" cy="4953000"/>
          </a:xfrm>
          <a:ln/>
        </p:spPr>
        <p:txBody>
          <a:bodyPr vert="horz" wrap="square" lIns="91440" tIns="45720" rIns="91440" bIns="45720" anchor="t" anchorCtr="0"/>
          <a:p>
            <a:r>
              <a:rPr lang="en-US" altLang="zh-CN" dirty="0"/>
              <a:t>1)</a:t>
            </a:r>
            <a:r>
              <a:rPr lang="zh-CN" altLang="en-US" dirty="0"/>
              <a:t>电磁喷油器的类型和结构</a:t>
            </a:r>
            <a:endParaRPr lang="en-US" altLang="zh-CN" dirty="0"/>
          </a:p>
          <a:p>
            <a:r>
              <a:rPr lang="zh-CN" altLang="en-US" dirty="0"/>
              <a:t>按喷口形式可分为</a:t>
            </a:r>
            <a:r>
              <a:rPr lang="zh-CN" altLang="en-US" dirty="0">
                <a:solidFill>
                  <a:srgbClr val="FF0000"/>
                </a:solidFill>
              </a:rPr>
              <a:t>孔式</a:t>
            </a:r>
            <a:r>
              <a:rPr lang="zh-CN" altLang="en-US" dirty="0"/>
              <a:t>和</a:t>
            </a:r>
            <a:r>
              <a:rPr lang="zh-CN" altLang="en-US" dirty="0">
                <a:solidFill>
                  <a:srgbClr val="FF0000"/>
                </a:solidFill>
              </a:rPr>
              <a:t>轴针式</a:t>
            </a:r>
            <a:r>
              <a:rPr lang="zh-CN" altLang="en-US" dirty="0"/>
              <a:t>两种，它们一般都由接线端子、滤网、弹簧、电磁线圈、磁心和针阀等组成。</a:t>
            </a:r>
            <a:endParaRPr lang="en-US" altLang="zh-CN" dirty="0"/>
          </a:p>
          <a:p>
            <a:r>
              <a:rPr lang="zh-CN" altLang="en-US" dirty="0"/>
              <a:t>轴针式可使汽油环状喷出，有利于雾化，针阀在喷口中往复运动，不易引起喷口阻塞</a:t>
            </a:r>
            <a:r>
              <a:rPr lang="en-US" altLang="zh-CN" dirty="0"/>
              <a:t>;</a:t>
            </a:r>
            <a:endParaRPr lang="en-US" altLang="zh-CN" dirty="0"/>
          </a:p>
          <a:p>
            <a:r>
              <a:rPr lang="zh-CN" altLang="en-US" dirty="0"/>
              <a:t>孔式喷油器有单孔的和多孔的，两种多孔的喷油器一般与四气门和五气门发动机相配用，孔式喷油器的最大优点是雾化质量高。</a:t>
            </a:r>
            <a:endParaRPr lang="zh-CN" altLang="en-US" dirty="0"/>
          </a:p>
        </p:txBody>
      </p:sp>
      <p:pic>
        <p:nvPicPr>
          <p:cNvPr id="43013" name="图片 2"/>
          <p:cNvPicPr>
            <a:picLocks noChangeAspect="1"/>
          </p:cNvPicPr>
          <p:nvPr/>
        </p:nvPicPr>
        <p:blipFill>
          <a:blip r:embed="rId1"/>
          <a:stretch>
            <a:fillRect/>
          </a:stretch>
        </p:blipFill>
        <p:spPr>
          <a:xfrm>
            <a:off x="865188" y="3360738"/>
            <a:ext cx="3681412" cy="3336925"/>
          </a:xfrm>
          <a:prstGeom prst="rect">
            <a:avLst/>
          </a:prstGeom>
          <a:noFill/>
          <a:ln w="9525">
            <a:noFill/>
          </a:ln>
        </p:spPr>
      </p:pic>
      <p:pic>
        <p:nvPicPr>
          <p:cNvPr id="43014" name="图片 3"/>
          <p:cNvPicPr>
            <a:picLocks noChangeAspect="1"/>
          </p:cNvPicPr>
          <p:nvPr/>
        </p:nvPicPr>
        <p:blipFill>
          <a:blip r:embed="rId2"/>
          <a:srcRect l="10587" t="12250" r="51309"/>
          <a:stretch>
            <a:fillRect/>
          </a:stretch>
        </p:blipFill>
        <p:spPr>
          <a:xfrm>
            <a:off x="5727700" y="3360738"/>
            <a:ext cx="2178050" cy="3133725"/>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403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44036" name="内容占位符 1"/>
          <p:cNvSpPr>
            <a:spLocks noGrp="1"/>
          </p:cNvSpPr>
          <p:nvPr>
            <p:ph idx="1"/>
          </p:nvPr>
        </p:nvSpPr>
        <p:spPr>
          <a:ln/>
        </p:spPr>
        <p:txBody>
          <a:bodyPr vert="horz" wrap="square" lIns="91440" tIns="45720" rIns="91440" bIns="45720" anchor="t" anchorCtr="0"/>
          <a:p>
            <a:endParaRPr lang="en-US" altLang="zh-CN" dirty="0"/>
          </a:p>
          <a:p>
            <a:r>
              <a:rPr lang="zh-CN" altLang="en-US" dirty="0"/>
              <a:t>按喷油器电磁线圈的阻值可分为高阻值喷油器和低阻值喷油器两种。高阻值喷油器的电磁线圈电阻为</a:t>
            </a:r>
            <a:r>
              <a:rPr lang="en-US" altLang="zh-CN" dirty="0"/>
              <a:t>12 </a:t>
            </a:r>
            <a:r>
              <a:rPr lang="zh-CN" altLang="en-US" dirty="0"/>
              <a:t>～</a:t>
            </a:r>
            <a:r>
              <a:rPr lang="en-US" altLang="zh-CN" dirty="0"/>
              <a:t>16</a:t>
            </a:r>
            <a:r>
              <a:rPr lang="zh-CN" altLang="en-US" dirty="0"/>
              <a:t>欧姆</a:t>
            </a:r>
            <a:r>
              <a:rPr lang="en-US" altLang="zh-CN" dirty="0"/>
              <a:t>;</a:t>
            </a:r>
            <a:r>
              <a:rPr lang="zh-CN" altLang="en-US" dirty="0"/>
              <a:t>低阻值喷油器的电磁线圈电阻为</a:t>
            </a:r>
            <a:r>
              <a:rPr lang="en-US" altLang="zh-CN" dirty="0"/>
              <a:t>2 ~3</a:t>
            </a:r>
            <a:r>
              <a:rPr lang="zh-CN" altLang="en-US" dirty="0"/>
              <a:t>欧姆。高阻值电磁线圈的电感较大，对控制信号的响应较慢。</a:t>
            </a:r>
            <a:endParaRPr lang="en-US" altLang="zh-CN" dirty="0"/>
          </a:p>
          <a:p>
            <a:endParaRPr lang="en-US" altLang="zh-CN" dirty="0"/>
          </a:p>
          <a:p>
            <a:r>
              <a:rPr lang="zh-CN" altLang="en-US" dirty="0"/>
              <a:t>按驱动方式不同，喷油器可分为电流驱动喷油器和电压驱动喷油器两种。</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2</a:t>
            </a:r>
            <a:r>
              <a:rPr lang="zh-CN" altLang="en-US" dirty="0">
                <a:solidFill>
                  <a:srgbClr val="000000"/>
                </a:solidFill>
                <a:sym typeface="宋体" panose="02010600030101010101" pitchFamily="2" charset="-122"/>
              </a:rPr>
              <a:t>）电磁喷油器的工作原理</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发动机工作时，</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a:t>
            </a:r>
            <a:r>
              <a:rPr lang="zh-CN" altLang="en-US" dirty="0">
                <a:solidFill>
                  <a:srgbClr val="FF0000"/>
                </a:solidFill>
                <a:sym typeface="宋体" panose="02010600030101010101" pitchFamily="2" charset="-122"/>
              </a:rPr>
              <a:t>传感器</a:t>
            </a:r>
            <a:r>
              <a:rPr lang="zh-CN" altLang="en-US" dirty="0">
                <a:solidFill>
                  <a:srgbClr val="000000"/>
                </a:solidFill>
                <a:sym typeface="宋体" panose="02010600030101010101" pitchFamily="2" charset="-122"/>
              </a:rPr>
              <a:t>输入的信号，经运算判断后输出控制信号，控制大功率三极管导通与截止，如图</a:t>
            </a:r>
            <a:r>
              <a:rPr lang="en-US" altLang="zh-CN" dirty="0">
                <a:solidFill>
                  <a:srgbClr val="000000"/>
                </a:solidFill>
                <a:sym typeface="宋体" panose="02010600030101010101" pitchFamily="2" charset="-122"/>
              </a:rPr>
              <a:t>2-37</a:t>
            </a:r>
            <a:r>
              <a:rPr lang="zh-CN" altLang="en-US" dirty="0">
                <a:solidFill>
                  <a:srgbClr val="000000"/>
                </a:solidFill>
                <a:sym typeface="宋体" panose="02010600030101010101" pitchFamily="2" charset="-122"/>
              </a:rPr>
              <a:t>所示。</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当三极管导通时，即接通喷油器电磁线圈电路</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产生电磁吸力，当电磁力超过弹簧力的时候，磁芯被吸起，和磁芯一体的针阀随之离开阀座，阀门打开，喷油器开始向进气歧管或总管喷射汽油。针阀开启的行程约为</a:t>
            </a:r>
            <a:r>
              <a:rPr lang="en-US" altLang="zh-CN" dirty="0">
                <a:solidFill>
                  <a:srgbClr val="000000"/>
                </a:solidFill>
                <a:sym typeface="宋体" panose="02010600030101010101" pitchFamily="2" charset="-122"/>
              </a:rPr>
              <a:t>0.1mm</a:t>
            </a:r>
            <a:r>
              <a:rPr lang="zh-CN" altLang="en-US" dirty="0">
                <a:solidFill>
                  <a:srgbClr val="000000"/>
                </a:solidFill>
                <a:sym typeface="宋体" panose="02010600030101010101" pitchFamily="2" charset="-122"/>
              </a:rPr>
              <a:t>。</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当大功率三极管截止时，则喷油器电磁线圈电路被切断，电磁力消失，弹簧力又使针阀返回到阀座上，阀门关闭，喷油器停止供油。</a:t>
            </a:r>
            <a:endParaRPr lang="zh-CN" altLang="en-US" dirty="0">
              <a:solidFill>
                <a:srgbClr val="000000"/>
              </a:solidFill>
              <a:sym typeface="宋体" panose="02010600030101010101" pitchFamily="2" charset="-122"/>
            </a:endParaRPr>
          </a:p>
        </p:txBody>
      </p:sp>
      <p:sp>
        <p:nvSpPr>
          <p:cNvPr id="45059"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5060"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45061" name="图片 1"/>
          <p:cNvPicPr>
            <a:picLocks noChangeAspect="1"/>
          </p:cNvPicPr>
          <p:nvPr/>
        </p:nvPicPr>
        <p:blipFill>
          <a:blip r:embed="rId1"/>
          <a:stretch>
            <a:fillRect/>
          </a:stretch>
        </p:blipFill>
        <p:spPr>
          <a:xfrm>
            <a:off x="2720975" y="4302125"/>
            <a:ext cx="3884613" cy="2009775"/>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占位符 134145"/>
          <p:cNvSpPr>
            <a:spLocks noGrp="1"/>
          </p:cNvSpPr>
          <p:nvPr>
            <p:ph idx="1"/>
          </p:nvPr>
        </p:nvSpPr>
        <p:spPr>
          <a:xfrm>
            <a:off x="192088" y="1069975"/>
            <a:ext cx="8750300" cy="5414963"/>
          </a:xfrm>
          <a:ln/>
        </p:spPr>
        <p:txBody>
          <a:bodyPr vert="horz" wrap="square" lIns="91440" tIns="45720" rIns="91440" bIns="45720" anchor="t" anchorCtr="0"/>
          <a:p>
            <a:pPr>
              <a:buNone/>
            </a:pPr>
            <a:r>
              <a:rPr lang="zh-CN" altLang="en-US" dirty="0">
                <a:solidFill>
                  <a:srgbClr val="000000"/>
                </a:solidFill>
              </a:rPr>
              <a:t>博世公司燃油供给系统的发展过程如下</a:t>
            </a:r>
            <a:r>
              <a:rPr lang="en-US" altLang="zh-CN" dirty="0">
                <a:solidFill>
                  <a:srgbClr val="000000"/>
                </a:solidFill>
              </a:rPr>
              <a:t>:</a:t>
            </a:r>
            <a:endParaRPr lang="en-US" altLang="zh-CN" dirty="0">
              <a:solidFill>
                <a:srgbClr val="000000"/>
              </a:solidFill>
            </a:endParaRPr>
          </a:p>
          <a:p>
            <a:r>
              <a:rPr lang="en-US" altLang="zh-CN" dirty="0">
                <a:solidFill>
                  <a:srgbClr val="000000"/>
                </a:solidFill>
              </a:rPr>
              <a:t>1967</a:t>
            </a:r>
            <a:r>
              <a:rPr lang="zh-CN" altLang="en-US" dirty="0">
                <a:solidFill>
                  <a:srgbClr val="000000"/>
                </a:solidFill>
              </a:rPr>
              <a:t>年，博世公司推出</a:t>
            </a:r>
            <a:r>
              <a:rPr lang="en-US" altLang="zh-CN" dirty="0">
                <a:solidFill>
                  <a:srgbClr val="000000"/>
                </a:solidFill>
              </a:rPr>
              <a:t>D</a:t>
            </a:r>
            <a:r>
              <a:rPr lang="zh-CN" altLang="en-US" dirty="0">
                <a:solidFill>
                  <a:srgbClr val="000000"/>
                </a:solidFill>
              </a:rPr>
              <a:t>型</a:t>
            </a:r>
            <a:r>
              <a:rPr lang="en-US" altLang="zh-CN" dirty="0">
                <a:solidFill>
                  <a:srgbClr val="000000"/>
                </a:solidFill>
              </a:rPr>
              <a:t>Jetronic</a:t>
            </a:r>
            <a:r>
              <a:rPr lang="zh-CN" altLang="en-US" dirty="0">
                <a:solidFill>
                  <a:srgbClr val="000000"/>
                </a:solidFill>
              </a:rPr>
              <a:t>模拟式燃油供给系统。</a:t>
            </a:r>
            <a:endParaRPr lang="en-US" altLang="zh-CN" dirty="0">
              <a:solidFill>
                <a:srgbClr val="000000"/>
              </a:solidFill>
            </a:endParaRPr>
          </a:p>
          <a:p>
            <a:r>
              <a:rPr lang="en-US" altLang="zh-CN" dirty="0">
                <a:solidFill>
                  <a:srgbClr val="000000"/>
                </a:solidFill>
              </a:rPr>
              <a:t>1973</a:t>
            </a:r>
            <a:r>
              <a:rPr lang="zh-CN" altLang="en-US" dirty="0">
                <a:solidFill>
                  <a:srgbClr val="000000"/>
                </a:solidFill>
              </a:rPr>
              <a:t>年，博世公司推出</a:t>
            </a:r>
            <a:r>
              <a:rPr lang="en-US" altLang="zh-CN" dirty="0">
                <a:solidFill>
                  <a:srgbClr val="000000"/>
                </a:solidFill>
              </a:rPr>
              <a:t>L</a:t>
            </a:r>
            <a:r>
              <a:rPr lang="zh-CN" altLang="en-US" dirty="0">
                <a:solidFill>
                  <a:srgbClr val="000000"/>
                </a:solidFill>
              </a:rPr>
              <a:t>型</a:t>
            </a:r>
            <a:r>
              <a:rPr lang="en-US" altLang="zh-CN" dirty="0">
                <a:solidFill>
                  <a:srgbClr val="000000"/>
                </a:solidFill>
              </a:rPr>
              <a:t>Jetronic </a:t>
            </a:r>
            <a:r>
              <a:rPr lang="zh-CN" altLang="en-US" dirty="0">
                <a:solidFill>
                  <a:srgbClr val="000000"/>
                </a:solidFill>
              </a:rPr>
              <a:t>的燃油供给系统。该系统采用了测量空气流量的方法控制喷油量，提高了控制精度，同时还开发出机械式燃油供给系统。</a:t>
            </a:r>
            <a:endParaRPr lang="en-US" altLang="zh-CN" dirty="0">
              <a:solidFill>
                <a:srgbClr val="000000"/>
              </a:solidFill>
            </a:endParaRPr>
          </a:p>
          <a:p>
            <a:r>
              <a:rPr lang="en-US" altLang="zh-CN" dirty="0">
                <a:solidFill>
                  <a:srgbClr val="000000"/>
                </a:solidFill>
              </a:rPr>
              <a:t>1979</a:t>
            </a:r>
            <a:r>
              <a:rPr lang="zh-CN" altLang="en-US" dirty="0">
                <a:solidFill>
                  <a:srgbClr val="000000"/>
                </a:solidFill>
              </a:rPr>
              <a:t>年，博世公司推出了集点火与喷油于一体的 </a:t>
            </a:r>
            <a:r>
              <a:rPr lang="en-US" altLang="zh-CN" dirty="0">
                <a:solidFill>
                  <a:srgbClr val="000000"/>
                </a:solidFill>
              </a:rPr>
              <a:t>Motronic</a:t>
            </a:r>
            <a:r>
              <a:rPr lang="zh-CN" altLang="en-US" dirty="0">
                <a:solidFill>
                  <a:srgbClr val="000000"/>
                </a:solidFill>
              </a:rPr>
              <a:t>数字式发动机综合电子控制系统。在这期间，美国通用汽车公司</a:t>
            </a:r>
            <a:r>
              <a:rPr lang="en-US" altLang="zh-CN" dirty="0">
                <a:solidFill>
                  <a:srgbClr val="000000"/>
                </a:solidFill>
              </a:rPr>
              <a:t>(General Motors Corporation</a:t>
            </a:r>
            <a:r>
              <a:rPr lang="zh-CN" altLang="en-US" dirty="0">
                <a:solidFill>
                  <a:srgbClr val="000000"/>
                </a:solidFill>
              </a:rPr>
              <a:t>，</a:t>
            </a:r>
            <a:r>
              <a:rPr lang="en-US" altLang="zh-CN" dirty="0">
                <a:solidFill>
                  <a:srgbClr val="000000"/>
                </a:solidFill>
              </a:rPr>
              <a:t>GM)</a:t>
            </a:r>
            <a:r>
              <a:rPr lang="zh-CN" altLang="en-US" dirty="0">
                <a:solidFill>
                  <a:srgbClr val="000000"/>
                </a:solidFill>
              </a:rPr>
              <a:t>的 </a:t>
            </a:r>
            <a:r>
              <a:rPr lang="en-US" altLang="zh-CN" dirty="0">
                <a:solidFill>
                  <a:srgbClr val="000000"/>
                </a:solidFill>
              </a:rPr>
              <a:t>DEFI</a:t>
            </a:r>
            <a:r>
              <a:rPr lang="zh-CN" altLang="en-US" dirty="0">
                <a:solidFill>
                  <a:srgbClr val="000000"/>
                </a:solidFill>
              </a:rPr>
              <a:t>，福特公司</a:t>
            </a:r>
            <a:r>
              <a:rPr lang="en-US" altLang="zh-CN" dirty="0">
                <a:solidFill>
                  <a:srgbClr val="000000"/>
                </a:solidFill>
              </a:rPr>
              <a:t>(Ford)</a:t>
            </a:r>
            <a:r>
              <a:rPr lang="zh-CN" altLang="en-US" dirty="0">
                <a:solidFill>
                  <a:srgbClr val="000000"/>
                </a:solidFill>
              </a:rPr>
              <a:t>的</a:t>
            </a:r>
            <a:r>
              <a:rPr lang="en-US" altLang="zh-CN" dirty="0">
                <a:solidFill>
                  <a:srgbClr val="000000"/>
                </a:solidFill>
              </a:rPr>
              <a:t>EEC</a:t>
            </a:r>
            <a:r>
              <a:rPr lang="zh-CN" altLang="en-US" dirty="0">
                <a:solidFill>
                  <a:srgbClr val="000000"/>
                </a:solidFill>
              </a:rPr>
              <a:t>、丰田公司的</a:t>
            </a:r>
            <a:r>
              <a:rPr lang="en-US" altLang="zh-CN" dirty="0">
                <a:solidFill>
                  <a:srgbClr val="000000"/>
                </a:solidFill>
              </a:rPr>
              <a:t>TCCS </a:t>
            </a:r>
            <a:r>
              <a:rPr lang="zh-CN" altLang="en-US" dirty="0">
                <a:solidFill>
                  <a:srgbClr val="000000"/>
                </a:solidFill>
              </a:rPr>
              <a:t>等纷纷出场。这些都是综合控制的电子系统。</a:t>
            </a:r>
            <a:endParaRPr lang="en-US" altLang="zh-CN" dirty="0">
              <a:solidFill>
                <a:srgbClr val="000000"/>
              </a:solidFill>
            </a:endParaRPr>
          </a:p>
          <a:p>
            <a:r>
              <a:rPr lang="en-US" altLang="zh-CN" dirty="0">
                <a:solidFill>
                  <a:srgbClr val="000000"/>
                </a:solidFill>
              </a:rPr>
              <a:t>1995</a:t>
            </a:r>
            <a:r>
              <a:rPr lang="zh-CN" altLang="en-US" dirty="0">
                <a:solidFill>
                  <a:srgbClr val="000000"/>
                </a:solidFill>
              </a:rPr>
              <a:t>年，美国在轿车上全部采用了电控汽油喷射系统，欧洲的轿车采用燃油供给系统的占</a:t>
            </a:r>
            <a:r>
              <a:rPr lang="en-US" altLang="zh-CN" dirty="0">
                <a:solidFill>
                  <a:srgbClr val="000000"/>
                </a:solidFill>
              </a:rPr>
              <a:t>90%</a:t>
            </a:r>
            <a:r>
              <a:rPr lang="zh-CN" altLang="en-US" dirty="0">
                <a:solidFill>
                  <a:srgbClr val="000000"/>
                </a:solidFill>
              </a:rPr>
              <a:t>以上。</a:t>
            </a:r>
            <a:endParaRPr lang="en-US" altLang="zh-CN" dirty="0">
              <a:solidFill>
                <a:srgbClr val="000000"/>
              </a:solidFill>
            </a:endParaRPr>
          </a:p>
          <a:p>
            <a:r>
              <a:rPr lang="zh-CN" altLang="en-US" dirty="0">
                <a:solidFill>
                  <a:srgbClr val="000000"/>
                </a:solidFill>
              </a:rPr>
              <a:t>目前汽车工业发达的国家在汽油车上均采用燃油供给系统，以满足日益严格的排放要求。</a:t>
            </a:r>
            <a:endParaRPr lang="zh-CN" altLang="en-US" dirty="0">
              <a:solidFill>
                <a:srgbClr val="000000"/>
              </a:solidFill>
            </a:endParaRPr>
          </a:p>
        </p:txBody>
      </p:sp>
      <p:sp>
        <p:nvSpPr>
          <p:cNvPr id="1843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占位符 134145"/>
          <p:cNvSpPr>
            <a:spLocks noGrp="1"/>
          </p:cNvSpPr>
          <p:nvPr>
            <p:ph idx="1"/>
          </p:nvPr>
        </p:nvSpPr>
        <p:spPr>
          <a:xfrm>
            <a:off x="830263" y="1023938"/>
            <a:ext cx="7843837" cy="5414962"/>
          </a:xfrm>
          <a:ln/>
        </p:spPr>
        <p:txBody>
          <a:bodyPr vert="horz" wrap="square" lIns="91440" tIns="45720" rIns="91440" bIns="45720" anchor="t" anchorCtr="0"/>
          <a:p>
            <a:endParaRPr lang="en-US" altLang="zh-CN" dirty="0">
              <a:solidFill>
                <a:srgbClr val="000000"/>
              </a:solidFill>
              <a:sym typeface="宋体" panose="02010600030101010101" pitchFamily="2" charset="-122"/>
            </a:endParaRPr>
          </a:p>
          <a:p>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喷油器的喷油量取决于</a:t>
            </a:r>
            <a:r>
              <a:rPr lang="zh-CN" altLang="en-US" dirty="0">
                <a:solidFill>
                  <a:srgbClr val="FF0000"/>
                </a:solidFill>
                <a:sym typeface="宋体" panose="02010600030101010101" pitchFamily="2" charset="-122"/>
              </a:rPr>
              <a:t>节油器打开的时间</a:t>
            </a:r>
            <a:r>
              <a:rPr lang="zh-CN" altLang="en-US" dirty="0">
                <a:solidFill>
                  <a:srgbClr val="000000"/>
                </a:solidFill>
                <a:sym typeface="宋体" panose="02010600030101010101" pitchFamily="2" charset="-122"/>
              </a:rPr>
              <a:t>、</a:t>
            </a:r>
            <a:r>
              <a:rPr lang="zh-CN" altLang="en-US" dirty="0">
                <a:solidFill>
                  <a:srgbClr val="FF0000"/>
                </a:solidFill>
                <a:sym typeface="宋体" panose="02010600030101010101" pitchFamily="2" charset="-122"/>
              </a:rPr>
              <a:t>针阀的行程</a:t>
            </a:r>
            <a:r>
              <a:rPr lang="zh-CN" altLang="en-US" dirty="0">
                <a:solidFill>
                  <a:srgbClr val="000000"/>
                </a:solidFill>
                <a:sym typeface="宋体" panose="02010600030101010101" pitchFamily="2" charset="-122"/>
              </a:rPr>
              <a:t>、</a:t>
            </a:r>
            <a:r>
              <a:rPr lang="zh-CN" altLang="en-US" dirty="0">
                <a:solidFill>
                  <a:srgbClr val="FF0000"/>
                </a:solidFill>
                <a:sym typeface="宋体" panose="02010600030101010101" pitchFamily="2" charset="-122"/>
              </a:rPr>
              <a:t>喷孔面积</a:t>
            </a:r>
            <a:r>
              <a:rPr lang="zh-CN" altLang="en-US" dirty="0">
                <a:solidFill>
                  <a:srgbClr val="000000"/>
                </a:solidFill>
                <a:sym typeface="宋体" panose="02010600030101010101" pitchFamily="2" charset="-122"/>
              </a:rPr>
              <a:t>、</a:t>
            </a:r>
            <a:r>
              <a:rPr lang="zh-CN" altLang="en-US" dirty="0">
                <a:solidFill>
                  <a:srgbClr val="FF0000"/>
                </a:solidFill>
                <a:sym typeface="宋体" panose="02010600030101010101" pitchFamily="2" charset="-122"/>
              </a:rPr>
              <a:t>喷射环境压力与燃油压力</a:t>
            </a:r>
            <a:r>
              <a:rPr lang="zh-CN" altLang="en-US" dirty="0">
                <a:solidFill>
                  <a:srgbClr val="000000"/>
                </a:solidFill>
                <a:sym typeface="宋体" panose="02010600030101010101" pitchFamily="2" charset="-122"/>
              </a:rPr>
              <a:t>等因素。</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对一个已制造成的喷油器，</a:t>
            </a:r>
            <a:r>
              <a:rPr lang="zh-CN" altLang="en-US" dirty="0">
                <a:solidFill>
                  <a:srgbClr val="FF0000"/>
                </a:solidFill>
                <a:sym typeface="宋体" panose="02010600030101010101" pitchFamily="2" charset="-122"/>
              </a:rPr>
              <a:t>针阀的行程和喷孔面积</a:t>
            </a:r>
            <a:r>
              <a:rPr lang="zh-CN" altLang="en-US" dirty="0">
                <a:solidFill>
                  <a:srgbClr val="000000"/>
                </a:solidFill>
                <a:sym typeface="宋体" panose="02010600030101010101" pitchFamily="2" charset="-122"/>
              </a:rPr>
              <a:t>已确定，而</a:t>
            </a:r>
            <a:r>
              <a:rPr lang="zh-CN" altLang="en-US" dirty="0">
                <a:solidFill>
                  <a:srgbClr val="FF0000"/>
                </a:solidFill>
                <a:sym typeface="宋体" panose="02010600030101010101" pitchFamily="2" charset="-122"/>
              </a:rPr>
              <a:t>燃油压力与唢射环境压力之差</a:t>
            </a:r>
            <a:r>
              <a:rPr lang="zh-CN" altLang="en-US" dirty="0">
                <a:solidFill>
                  <a:srgbClr val="000000"/>
                </a:solidFill>
                <a:sym typeface="宋体" panose="02010600030101010101" pitchFamily="2" charset="-122"/>
              </a:rPr>
              <a:t>由压力调节器调为定值，因此，喷油量就由</a:t>
            </a:r>
            <a:r>
              <a:rPr lang="zh-CN" altLang="en-US" dirty="0">
                <a:solidFill>
                  <a:srgbClr val="FF0000"/>
                </a:solidFill>
                <a:sym typeface="宋体" panose="02010600030101010101" pitchFamily="2" charset="-122"/>
              </a:rPr>
              <a:t>针阀开启时间</a:t>
            </a:r>
            <a:r>
              <a:rPr lang="zh-CN" altLang="en-US" dirty="0">
                <a:solidFill>
                  <a:srgbClr val="000000"/>
                </a:solidFill>
                <a:sym typeface="宋体" panose="02010600030101010101" pitchFamily="2" charset="-122"/>
              </a:rPr>
              <a:t>这一个因素来决定，即由</a:t>
            </a:r>
            <a:r>
              <a:rPr lang="zh-CN" altLang="en-US" dirty="0">
                <a:solidFill>
                  <a:srgbClr val="FF0000"/>
                </a:solidFill>
                <a:sym typeface="宋体" panose="02010600030101010101" pitchFamily="2" charset="-122"/>
              </a:rPr>
              <a:t>电磁线圈的通电时间</a:t>
            </a:r>
            <a:r>
              <a:rPr lang="zh-CN" altLang="en-US" dirty="0">
                <a:solidFill>
                  <a:srgbClr val="000000"/>
                </a:solidFill>
                <a:sym typeface="宋体" panose="02010600030101010101" pitchFamily="2" charset="-122"/>
              </a:rPr>
              <a:t>来决定。喷油器每次喷油的时间为</a:t>
            </a:r>
            <a:r>
              <a:rPr lang="en-US" altLang="zh-CN" dirty="0">
                <a:solidFill>
                  <a:srgbClr val="000000"/>
                </a:solidFill>
                <a:sym typeface="宋体" panose="02010600030101010101" pitchFamily="2" charset="-122"/>
              </a:rPr>
              <a:t>2ms ~ 10ms</a:t>
            </a:r>
            <a:r>
              <a:rPr lang="zh-CN" altLang="en-US" dirty="0">
                <a:solidFill>
                  <a:srgbClr val="000000"/>
                </a:solidFill>
                <a:sym typeface="宋体" panose="02010600030101010101" pitchFamily="2" charset="-122"/>
              </a:rPr>
              <a:t>。</a:t>
            </a:r>
            <a:endParaRPr lang="en-US" altLang="zh-CN" dirty="0">
              <a:solidFill>
                <a:srgbClr val="000000"/>
              </a:solidFill>
              <a:sym typeface="宋体" panose="02010600030101010101" pitchFamily="2" charset="-122"/>
            </a:endParaRPr>
          </a:p>
        </p:txBody>
      </p:sp>
      <p:sp>
        <p:nvSpPr>
          <p:cNvPr id="46083"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6084"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文本占位符 134145"/>
          <p:cNvSpPr>
            <a:spLocks noGrp="1"/>
          </p:cNvSpPr>
          <p:nvPr>
            <p:ph idx="1"/>
          </p:nvPr>
        </p:nvSpPr>
        <p:spPr>
          <a:xfrm>
            <a:off x="207963" y="1023938"/>
            <a:ext cx="8466137" cy="5414962"/>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3 </a:t>
            </a:r>
            <a:r>
              <a:rPr lang="zh-CN" altLang="en-US" dirty="0">
                <a:solidFill>
                  <a:srgbClr val="000000"/>
                </a:solidFill>
                <a:sym typeface="宋体" panose="02010600030101010101" pitchFamily="2" charset="-122"/>
              </a:rPr>
              <a:t>）喷油器的驱动</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各种车型喷油器的控制电路基本相同，一般都是通过点火开关和主继电器</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或熔丝</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给喷油器供电的，</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控制喷油器</a:t>
            </a:r>
            <a:r>
              <a:rPr lang="zh-CN" altLang="en-US" dirty="0">
                <a:solidFill>
                  <a:srgbClr val="FF0000"/>
                </a:solidFill>
                <a:sym typeface="宋体" panose="02010600030101010101" pitchFamily="2" charset="-122"/>
              </a:rPr>
              <a:t>搭铁</a:t>
            </a:r>
            <a:r>
              <a:rPr lang="zh-CN" altLang="en-US" dirty="0">
                <a:solidFill>
                  <a:srgbClr val="000000"/>
                </a:solidFill>
                <a:sym typeface="宋体" panose="02010600030101010101" pitchFamily="2" charset="-122"/>
              </a:rPr>
              <a:t>。只是不同发动机喷油器数量、喷射方式、分组方式不同和</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控制端子数量不同，其驱动方式有</a:t>
            </a:r>
            <a:r>
              <a:rPr lang="zh-CN" altLang="en-US" dirty="0">
                <a:solidFill>
                  <a:srgbClr val="FF0000"/>
                </a:solidFill>
                <a:sym typeface="宋体" panose="02010600030101010101" pitchFamily="2" charset="-122"/>
              </a:rPr>
              <a:t>电流驱动</a:t>
            </a:r>
            <a:r>
              <a:rPr lang="zh-CN" altLang="en-US" dirty="0">
                <a:solidFill>
                  <a:srgbClr val="000000"/>
                </a:solidFill>
                <a:sym typeface="宋体" panose="02010600030101010101" pitchFamily="2" charset="-122"/>
              </a:rPr>
              <a:t>和</a:t>
            </a:r>
            <a:r>
              <a:rPr lang="zh-CN" altLang="en-US" dirty="0">
                <a:solidFill>
                  <a:srgbClr val="FF0000"/>
                </a:solidFill>
                <a:sym typeface="宋体" panose="02010600030101010101" pitchFamily="2" charset="-122"/>
              </a:rPr>
              <a:t>电压驱动</a:t>
            </a:r>
            <a:r>
              <a:rPr lang="zh-CN" altLang="en-US" dirty="0">
                <a:solidFill>
                  <a:srgbClr val="000000"/>
                </a:solidFill>
                <a:sym typeface="宋体" panose="02010600030101010101" pitchFamily="2" charset="-122"/>
              </a:rPr>
              <a:t>。</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电压驱动是按照</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输出电压信号驱动喷油器工作的电压驱动既适用于</a:t>
            </a:r>
            <a:r>
              <a:rPr lang="zh-CN" altLang="en-US" dirty="0">
                <a:solidFill>
                  <a:srgbClr val="FF0000"/>
                </a:solidFill>
                <a:sym typeface="宋体" panose="02010600030101010101" pitchFamily="2" charset="-122"/>
              </a:rPr>
              <a:t>高阻式</a:t>
            </a:r>
            <a:r>
              <a:rPr lang="zh-CN" altLang="en-US" dirty="0">
                <a:solidFill>
                  <a:srgbClr val="000000"/>
                </a:solidFill>
                <a:sym typeface="宋体" panose="02010600030101010101" pitchFamily="2" charset="-122"/>
              </a:rPr>
              <a:t>的喷油器又适用</a:t>
            </a:r>
            <a:r>
              <a:rPr lang="zh-CN" altLang="en-US" dirty="0">
                <a:solidFill>
                  <a:srgbClr val="FF0000"/>
                </a:solidFill>
                <a:sym typeface="宋体" panose="02010600030101010101" pitchFamily="2" charset="-122"/>
              </a:rPr>
              <a:t>低阻式</a:t>
            </a:r>
            <a:r>
              <a:rPr lang="zh-CN" altLang="en-US" dirty="0">
                <a:solidFill>
                  <a:srgbClr val="000000"/>
                </a:solidFill>
                <a:sym typeface="宋体" panose="02010600030101010101" pitchFamily="2" charset="-122"/>
              </a:rPr>
              <a:t>的喷油器</a:t>
            </a:r>
            <a:r>
              <a:rPr lang="en-US" altLang="zh-CN" dirty="0">
                <a:solidFill>
                  <a:srgbClr val="000000"/>
                </a:solidFill>
                <a:sym typeface="宋体" panose="02010600030101010101" pitchFamily="2" charset="-122"/>
              </a:rPr>
              <a:t>;</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电流驱动是按照</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输出较大的电流进行驱动的，电流驱动只适用</a:t>
            </a:r>
            <a:r>
              <a:rPr lang="zh-CN" altLang="en-US" dirty="0">
                <a:solidFill>
                  <a:srgbClr val="FF0000"/>
                </a:solidFill>
                <a:sym typeface="宋体" panose="02010600030101010101" pitchFamily="2" charset="-122"/>
              </a:rPr>
              <a:t>低阻式</a:t>
            </a:r>
            <a:r>
              <a:rPr lang="zh-CN" altLang="en-US" dirty="0">
                <a:solidFill>
                  <a:srgbClr val="000000"/>
                </a:solidFill>
                <a:sym typeface="宋体" panose="02010600030101010101" pitchFamily="2" charset="-122"/>
              </a:rPr>
              <a:t>喷油器，喷油器驱动方式如图</a:t>
            </a:r>
            <a:r>
              <a:rPr lang="en-US" altLang="zh-CN" dirty="0">
                <a:solidFill>
                  <a:srgbClr val="000000"/>
                </a:solidFill>
                <a:sym typeface="宋体" panose="02010600030101010101" pitchFamily="2" charset="-122"/>
              </a:rPr>
              <a:t>2-38</a:t>
            </a:r>
            <a:r>
              <a:rPr lang="zh-CN" altLang="en-US" dirty="0">
                <a:solidFill>
                  <a:srgbClr val="000000"/>
                </a:solidFill>
                <a:sym typeface="宋体" panose="02010600030101010101" pitchFamily="2" charset="-122"/>
              </a:rPr>
              <a:t>所示。</a:t>
            </a:r>
            <a:endParaRPr lang="en-US" altLang="zh-CN" dirty="0">
              <a:solidFill>
                <a:srgbClr val="000000"/>
              </a:solidFill>
              <a:sym typeface="宋体" panose="02010600030101010101" pitchFamily="2" charset="-122"/>
            </a:endParaRPr>
          </a:p>
        </p:txBody>
      </p:sp>
      <p:sp>
        <p:nvSpPr>
          <p:cNvPr id="47107"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7108"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47109" name="图片 1"/>
          <p:cNvPicPr>
            <a:picLocks noChangeAspect="1"/>
          </p:cNvPicPr>
          <p:nvPr/>
        </p:nvPicPr>
        <p:blipFill>
          <a:blip r:embed="rId1"/>
          <a:stretch>
            <a:fillRect/>
          </a:stretch>
        </p:blipFill>
        <p:spPr>
          <a:xfrm>
            <a:off x="1893888" y="4081463"/>
            <a:ext cx="5094287" cy="2619375"/>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813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48132" name="内容占位符 1"/>
          <p:cNvSpPr>
            <a:spLocks noGrp="1"/>
          </p:cNvSpPr>
          <p:nvPr>
            <p:ph idx="1"/>
          </p:nvPr>
        </p:nvSpPr>
        <p:spPr>
          <a:xfrm>
            <a:off x="741363" y="1471613"/>
            <a:ext cx="6019800" cy="4953000"/>
          </a:xfrm>
          <a:ln/>
        </p:spPr>
        <p:txBody>
          <a:bodyPr vert="horz" wrap="square" lIns="91440" tIns="45720" rIns="91440" bIns="45720" anchor="t" anchorCtr="0"/>
          <a:p>
            <a:r>
              <a:rPr lang="zh-CN" altLang="en-US" dirty="0"/>
              <a:t>低电阻喷油器可与电压驱动方式或者与电流驱动方式配合使用。</a:t>
            </a:r>
            <a:endParaRPr lang="en-US" altLang="zh-CN" dirty="0"/>
          </a:p>
          <a:p>
            <a:r>
              <a:rPr lang="zh-CN" altLang="en-US" dirty="0"/>
              <a:t>低电阻喷油器与电压驱动方式配合使用时，应在驱动回路中加入</a:t>
            </a:r>
            <a:r>
              <a:rPr lang="zh-CN" altLang="en-US" dirty="0">
                <a:solidFill>
                  <a:srgbClr val="FF0000"/>
                </a:solidFill>
              </a:rPr>
              <a:t>附加电阻</a:t>
            </a:r>
            <a:r>
              <a:rPr lang="zh-CN" altLang="en-US" dirty="0"/>
              <a:t>，这是因为在低电阻喷油器中减少了电磁线圈的电阻和匝数，减少了电感，其</a:t>
            </a:r>
            <a:r>
              <a:rPr lang="zh-CN" altLang="en-US" dirty="0">
                <a:solidFill>
                  <a:srgbClr val="FF0000"/>
                </a:solidFill>
              </a:rPr>
              <a:t>优点</a:t>
            </a:r>
            <a:r>
              <a:rPr lang="zh-CN" altLang="en-US" dirty="0"/>
              <a:t>是喷油器本身响应性好。</a:t>
            </a:r>
            <a:r>
              <a:rPr lang="zh-CN" altLang="en-US" dirty="0">
                <a:solidFill>
                  <a:srgbClr val="FF0000"/>
                </a:solidFill>
              </a:rPr>
              <a:t>但</a:t>
            </a:r>
            <a:r>
              <a:rPr lang="zh-CN" altLang="en-US" dirty="0"/>
              <a:t>由于电磁线圈电阻的减少会使电流增大，线圈发热而损坏，因此在回路中串入附加电阻。</a:t>
            </a:r>
            <a:endParaRPr lang="en-US" altLang="zh-CN" dirty="0"/>
          </a:p>
          <a:p>
            <a:endParaRPr lang="zh-CN" altLang="en-US" dirty="0"/>
          </a:p>
        </p:txBody>
      </p:sp>
      <p:pic>
        <p:nvPicPr>
          <p:cNvPr id="48133" name="图片 2"/>
          <p:cNvPicPr>
            <a:picLocks noChangeAspect="1"/>
          </p:cNvPicPr>
          <p:nvPr/>
        </p:nvPicPr>
        <p:blipFill>
          <a:blip r:embed="rId1"/>
          <a:stretch>
            <a:fillRect/>
          </a:stretch>
        </p:blipFill>
        <p:spPr>
          <a:xfrm>
            <a:off x="6761163" y="1879600"/>
            <a:ext cx="1912937" cy="2863850"/>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915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49156" name="内容占位符 1"/>
          <p:cNvSpPr>
            <a:spLocks noGrp="1"/>
          </p:cNvSpPr>
          <p:nvPr>
            <p:ph idx="1"/>
          </p:nvPr>
        </p:nvSpPr>
        <p:spPr>
          <a:xfrm>
            <a:off x="365125" y="1168400"/>
            <a:ext cx="6642100" cy="4953000"/>
          </a:xfrm>
          <a:ln/>
        </p:spPr>
        <p:txBody>
          <a:bodyPr vert="horz" wrap="square" lIns="91440" tIns="45720" rIns="91440" bIns="45720" anchor="t" anchorCtr="0"/>
          <a:p>
            <a:r>
              <a:rPr lang="zh-CN" altLang="en-US" dirty="0"/>
              <a:t>在电流驱动的回路中没有使用附加电阻。</a:t>
            </a:r>
            <a:endParaRPr lang="en-US" altLang="zh-CN" dirty="0"/>
          </a:p>
          <a:p>
            <a:r>
              <a:rPr lang="zh-CN" altLang="en-US" dirty="0"/>
              <a:t>低电阻喷油器直接与电源连接，因而回路阻抗小，触发脉冲接通后，电磁线圈电流上升很快，针阀能够快速打开，缩短了</a:t>
            </a:r>
            <a:r>
              <a:rPr lang="zh-CN" altLang="en-US" dirty="0">
                <a:solidFill>
                  <a:srgbClr val="FF0000"/>
                </a:solidFill>
              </a:rPr>
              <a:t>无效喷射时间</a:t>
            </a:r>
            <a:r>
              <a:rPr lang="zh-CN" altLang="en-US" dirty="0"/>
              <a:t>（针阀开启与喷油信号导通有三段迟滞期，称为无效喷射期，其对应的时间称为无效喷射时间</a:t>
            </a:r>
            <a:r>
              <a:rPr lang="en-US" altLang="zh-CN" dirty="0"/>
              <a:t>)</a:t>
            </a:r>
            <a:r>
              <a:rPr lang="zh-CN" altLang="en-US" dirty="0"/>
              <a:t>。</a:t>
            </a:r>
            <a:endParaRPr lang="en-US" altLang="zh-CN" dirty="0"/>
          </a:p>
          <a:p>
            <a:r>
              <a:rPr lang="zh-CN" altLang="en-US" dirty="0"/>
              <a:t>电流驱动方式的回路中，增加了电流的控制回路。当脉冲电流使电磁线圈电路接通后，它能控制回路中的工作电流。</a:t>
            </a:r>
            <a:endParaRPr lang="en-US" altLang="zh-CN" dirty="0"/>
          </a:p>
          <a:p>
            <a:r>
              <a:rPr lang="zh-CN" altLang="en-US" dirty="0"/>
              <a:t>为了满足既要打开速度快，又要防止电流过大使线圈过热损坏的条件，</a:t>
            </a:r>
            <a:r>
              <a:rPr lang="en-US" altLang="zh-CN" dirty="0">
                <a:solidFill>
                  <a:srgbClr val="FF0000"/>
                </a:solidFill>
              </a:rPr>
              <a:t>ECU</a:t>
            </a:r>
            <a:r>
              <a:rPr lang="zh-CN" altLang="en-US" dirty="0"/>
              <a:t>控制线圈电流在开始通电时，提供</a:t>
            </a:r>
            <a:r>
              <a:rPr lang="zh-CN" altLang="en-US" dirty="0">
                <a:solidFill>
                  <a:srgbClr val="FF0000"/>
                </a:solidFill>
              </a:rPr>
              <a:t>较大</a:t>
            </a:r>
            <a:r>
              <a:rPr lang="zh-CN" altLang="en-US" dirty="0"/>
              <a:t>的电流</a:t>
            </a:r>
            <a:r>
              <a:rPr lang="zh-CN" altLang="en-US" dirty="0">
                <a:solidFill>
                  <a:srgbClr val="FF0000"/>
                </a:solidFill>
              </a:rPr>
              <a:t>打开</a:t>
            </a:r>
            <a:r>
              <a:rPr lang="zh-CN" altLang="en-US" dirty="0"/>
              <a:t>后，则提供</a:t>
            </a:r>
            <a:r>
              <a:rPr lang="zh-CN" altLang="en-US" dirty="0">
                <a:solidFill>
                  <a:srgbClr val="FF0000"/>
                </a:solidFill>
              </a:rPr>
              <a:t>较小</a:t>
            </a:r>
            <a:r>
              <a:rPr lang="zh-CN" altLang="en-US" dirty="0"/>
              <a:t>的</a:t>
            </a:r>
            <a:r>
              <a:rPr lang="zh-CN" altLang="en-US" dirty="0">
                <a:solidFill>
                  <a:srgbClr val="FF0000"/>
                </a:solidFill>
              </a:rPr>
              <a:t>保持电流</a:t>
            </a:r>
            <a:r>
              <a:rPr lang="zh-CN" altLang="en-US" dirty="0"/>
              <a:t>。</a:t>
            </a:r>
            <a:endParaRPr lang="en-US" altLang="zh-CN" dirty="0"/>
          </a:p>
          <a:p>
            <a:r>
              <a:rPr lang="zh-CN" altLang="en-US" dirty="0"/>
              <a:t>电压驱动的高阻喷油器的喷油滞后时间最长，电压驱动的低阻喷油器次之，电流驱动的喷油滞后时间最短。</a:t>
            </a:r>
            <a:endParaRPr lang="zh-CN" altLang="en-US" dirty="0"/>
          </a:p>
        </p:txBody>
      </p:sp>
      <p:pic>
        <p:nvPicPr>
          <p:cNvPr id="49157" name="图片 2"/>
          <p:cNvPicPr>
            <a:picLocks noChangeAspect="1"/>
          </p:cNvPicPr>
          <p:nvPr/>
        </p:nvPicPr>
        <p:blipFill>
          <a:blip r:embed="rId1"/>
          <a:stretch>
            <a:fillRect/>
          </a:stretch>
        </p:blipFill>
        <p:spPr>
          <a:xfrm>
            <a:off x="7099300" y="1389063"/>
            <a:ext cx="1671638" cy="3124200"/>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017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50180" name="内容占位符 1"/>
          <p:cNvSpPr>
            <a:spLocks noGrp="1"/>
          </p:cNvSpPr>
          <p:nvPr>
            <p:ph idx="1"/>
          </p:nvPr>
        </p:nvSpPr>
        <p:spPr>
          <a:ln/>
        </p:spPr>
        <p:txBody>
          <a:bodyPr vert="horz" wrap="square" lIns="91440" tIns="45720" rIns="91440" bIns="45720" anchor="t" anchorCtr="0"/>
          <a:p>
            <a:r>
              <a:rPr lang="zh-CN" altLang="en-US" dirty="0"/>
              <a:t>附加电阻与喷油器的连接方式如图</a:t>
            </a:r>
            <a:r>
              <a:rPr lang="en-US" altLang="zh-CN" dirty="0"/>
              <a:t>2-39</a:t>
            </a:r>
            <a:r>
              <a:rPr lang="zh-CN" altLang="en-US" dirty="0"/>
              <a:t>所示。</a:t>
            </a:r>
            <a:endParaRPr lang="en-US" altLang="zh-CN" dirty="0"/>
          </a:p>
          <a:p>
            <a:r>
              <a:rPr lang="zh-CN" altLang="en-US" dirty="0"/>
              <a:t>一种是每个喷油器各自串人一个附加电阻的独立式，如图</a:t>
            </a:r>
            <a:r>
              <a:rPr lang="en-US" altLang="zh-CN" dirty="0"/>
              <a:t>2-39 ( a)</a:t>
            </a:r>
            <a:r>
              <a:rPr lang="zh-CN" altLang="en-US" dirty="0"/>
              <a:t>所示，一个喷油器一个附加电阻的</a:t>
            </a:r>
            <a:r>
              <a:rPr lang="zh-CN" altLang="en-US" dirty="0">
                <a:solidFill>
                  <a:srgbClr val="FF0000"/>
                </a:solidFill>
              </a:rPr>
              <a:t>优点</a:t>
            </a:r>
            <a:r>
              <a:rPr lang="zh-CN" altLang="en-US" dirty="0"/>
              <a:t>是当一个电阻损坏时，只影响一个汽缸的工作</a:t>
            </a:r>
            <a:r>
              <a:rPr lang="en-US" altLang="zh-CN" dirty="0"/>
              <a:t>;</a:t>
            </a:r>
            <a:r>
              <a:rPr lang="zh-CN" altLang="en-US" dirty="0"/>
              <a:t>其</a:t>
            </a:r>
            <a:r>
              <a:rPr lang="zh-CN" altLang="en-US" dirty="0">
                <a:solidFill>
                  <a:srgbClr val="FF0000"/>
                </a:solidFill>
              </a:rPr>
              <a:t>缺点</a:t>
            </a:r>
            <a:r>
              <a:rPr lang="zh-CN" altLang="en-US" dirty="0"/>
              <a:t>是由于串入电阻的阻值不可能完全一致，造成各缸供油量不同，从而影响各缸的功率平衡。</a:t>
            </a:r>
            <a:endParaRPr lang="en-US" altLang="zh-CN" dirty="0"/>
          </a:p>
          <a:p>
            <a:r>
              <a:rPr lang="zh-CN" altLang="en-US" dirty="0"/>
              <a:t>另一种是几个喷油器共用一个电阻的连接方式，如图</a:t>
            </a:r>
            <a:r>
              <a:rPr lang="en-US" altLang="zh-CN" dirty="0"/>
              <a:t>2-39 (b)</a:t>
            </a:r>
            <a:r>
              <a:rPr lang="zh-CN" altLang="en-US" dirty="0"/>
              <a:t>是两个喷油器连接一个附加电阻的情形，图</a:t>
            </a:r>
            <a:r>
              <a:rPr lang="en-US" altLang="zh-CN" dirty="0"/>
              <a:t>2-39( c)</a:t>
            </a:r>
            <a:r>
              <a:rPr lang="zh-CN" altLang="en-US" dirty="0"/>
              <a:t>是三个喷油器连接一个附加电阻的情形，其</a:t>
            </a:r>
            <a:r>
              <a:rPr lang="zh-CN" altLang="en-US" dirty="0">
                <a:solidFill>
                  <a:srgbClr val="FF0000"/>
                </a:solidFill>
              </a:rPr>
              <a:t>优点</a:t>
            </a:r>
            <a:r>
              <a:rPr lang="zh-CN" altLang="en-US" dirty="0"/>
              <a:t>是各缸工作的一致性容易保证</a:t>
            </a:r>
            <a:r>
              <a:rPr lang="en-US" altLang="zh-CN" dirty="0"/>
              <a:t>;</a:t>
            </a:r>
            <a:r>
              <a:rPr lang="zh-CN" altLang="en-US" dirty="0"/>
              <a:t>其</a:t>
            </a:r>
            <a:r>
              <a:rPr lang="zh-CN" altLang="en-US" dirty="0">
                <a:solidFill>
                  <a:srgbClr val="FF0000"/>
                </a:solidFill>
              </a:rPr>
              <a:t>缺点</a:t>
            </a:r>
            <a:r>
              <a:rPr lang="zh-CN" altLang="en-US" dirty="0"/>
              <a:t>是一个电阻损坏后，全组的汽缸都无法工作。</a:t>
            </a:r>
            <a:endParaRPr lang="zh-CN" altLang="en-US" dirty="0"/>
          </a:p>
        </p:txBody>
      </p:sp>
      <p:pic>
        <p:nvPicPr>
          <p:cNvPr id="50181" name="图片 2"/>
          <p:cNvPicPr>
            <a:picLocks noChangeAspect="1"/>
          </p:cNvPicPr>
          <p:nvPr/>
        </p:nvPicPr>
        <p:blipFill>
          <a:blip r:embed="rId1"/>
          <a:stretch>
            <a:fillRect/>
          </a:stretch>
        </p:blipFill>
        <p:spPr>
          <a:xfrm>
            <a:off x="1525588" y="4237038"/>
            <a:ext cx="6470650" cy="2187575"/>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文本占位符 134145"/>
          <p:cNvSpPr>
            <a:spLocks noGrp="1"/>
          </p:cNvSpPr>
          <p:nvPr>
            <p:ph idx="1"/>
          </p:nvPr>
        </p:nvSpPr>
        <p:spPr>
          <a:xfrm>
            <a:off x="647700" y="1381125"/>
            <a:ext cx="7843838" cy="5414963"/>
          </a:xfrm>
          <a:ln/>
        </p:spPr>
        <p:txBody>
          <a:bodyPr vert="horz" wrap="square" lIns="91440" tIns="45720" rIns="91440" bIns="45720" anchor="t" anchorCtr="0"/>
          <a:p>
            <a:r>
              <a:rPr lang="en-US" altLang="zh-CN" dirty="0">
                <a:solidFill>
                  <a:srgbClr val="000000"/>
                </a:solidFill>
                <a:sym typeface="宋体" panose="02010600030101010101" pitchFamily="2" charset="-122"/>
              </a:rPr>
              <a:t>1.</a:t>
            </a:r>
            <a:r>
              <a:rPr lang="zh-CN" altLang="en-US" dirty="0">
                <a:solidFill>
                  <a:srgbClr val="000000"/>
                </a:solidFill>
                <a:sym typeface="宋体" panose="02010600030101010101" pitchFamily="2" charset="-122"/>
              </a:rPr>
              <a:t>喷油正时控制</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喷油正时又称为喷油时刻，也就是喷油器什么时刻开始喷油。对于间歇喷射的发动机，按照喷油时刻可分为同步喷射和异步喷射两种类型。</a:t>
            </a:r>
            <a:endParaRPr lang="en-US" altLang="zh-CN" dirty="0">
              <a:solidFill>
                <a:srgbClr val="000000"/>
              </a:solidFill>
              <a:sym typeface="宋体" panose="02010600030101010101" pitchFamily="2" charset="-122"/>
            </a:endParaRPr>
          </a:p>
          <a:p>
            <a:r>
              <a:rPr lang="en-US" altLang="zh-CN" dirty="0">
                <a:solidFill>
                  <a:srgbClr val="000000"/>
                </a:solidFill>
                <a:sym typeface="宋体" panose="02010600030101010101" pitchFamily="2" charset="-122"/>
              </a:rPr>
              <a:t>1)</a:t>
            </a:r>
            <a:r>
              <a:rPr lang="zh-CN" altLang="en-US" dirty="0">
                <a:solidFill>
                  <a:srgbClr val="000000"/>
                </a:solidFill>
                <a:sym typeface="宋体" panose="02010600030101010101" pitchFamily="2" charset="-122"/>
              </a:rPr>
              <a:t>同步喷射</a:t>
            </a:r>
            <a:endParaRPr lang="en-US" altLang="zh-CN" dirty="0">
              <a:solidFill>
                <a:srgbClr val="000000"/>
              </a:solidFill>
              <a:sym typeface="宋体" panose="02010600030101010101" pitchFamily="2" charset="-122"/>
            </a:endParaRPr>
          </a:p>
          <a:p>
            <a:r>
              <a:rPr lang="zh-CN" altLang="en-US" dirty="0">
                <a:solidFill>
                  <a:srgbClr val="FF0000"/>
                </a:solidFill>
                <a:sym typeface="宋体" panose="02010600030101010101" pitchFamily="2" charset="-122"/>
              </a:rPr>
              <a:t>同步喷射</a:t>
            </a:r>
            <a:r>
              <a:rPr lang="zh-CN" altLang="en-US" dirty="0">
                <a:solidFill>
                  <a:srgbClr val="000000"/>
                </a:solidFill>
                <a:sym typeface="宋体" panose="02010600030101010101" pitchFamily="2" charset="-122"/>
              </a:rPr>
              <a:t>，即燃油的喷射与发动机的旋转同步，根据发动机各缸工作循环，在既定的曲轴位置进行喷油，同步喷油具有</a:t>
            </a:r>
            <a:r>
              <a:rPr lang="zh-CN" altLang="en-US" dirty="0">
                <a:solidFill>
                  <a:srgbClr val="FF0000"/>
                </a:solidFill>
                <a:sym typeface="宋体" panose="02010600030101010101" pitchFamily="2" charset="-122"/>
              </a:rPr>
              <a:t>规律性</a:t>
            </a:r>
            <a:r>
              <a:rPr lang="zh-CN" altLang="en-US" dirty="0">
                <a:solidFill>
                  <a:srgbClr val="000000"/>
                </a:solidFill>
                <a:sym typeface="宋体" panose="02010600030101010101" pitchFamily="2" charset="-122"/>
              </a:rPr>
              <a:t>。</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在多点同步喷射的控制系统中，根据喷射时序的不同，可分为</a:t>
            </a:r>
            <a:r>
              <a:rPr lang="zh-CN" altLang="en-US" dirty="0">
                <a:solidFill>
                  <a:srgbClr val="FF0000"/>
                </a:solidFill>
                <a:sym typeface="宋体" panose="02010600030101010101" pitchFamily="2" charset="-122"/>
              </a:rPr>
              <a:t>顺序喷射</a:t>
            </a:r>
            <a:r>
              <a:rPr lang="zh-CN" altLang="en-US" dirty="0">
                <a:solidFill>
                  <a:srgbClr val="000000"/>
                </a:solidFill>
                <a:sym typeface="宋体" panose="02010600030101010101" pitchFamily="2" charset="-122"/>
              </a:rPr>
              <a:t>、</a:t>
            </a:r>
            <a:r>
              <a:rPr lang="zh-CN" altLang="en-US" dirty="0">
                <a:solidFill>
                  <a:srgbClr val="FF0000"/>
                </a:solidFill>
                <a:sym typeface="宋体" panose="02010600030101010101" pitchFamily="2" charset="-122"/>
              </a:rPr>
              <a:t>同时喷射</a:t>
            </a:r>
            <a:r>
              <a:rPr lang="zh-CN" altLang="en-US" dirty="0">
                <a:solidFill>
                  <a:srgbClr val="000000"/>
                </a:solidFill>
                <a:sym typeface="宋体" panose="02010600030101010101" pitchFamily="2" charset="-122"/>
              </a:rPr>
              <a:t>和</a:t>
            </a:r>
            <a:r>
              <a:rPr lang="zh-CN" altLang="en-US" dirty="0">
                <a:solidFill>
                  <a:srgbClr val="FF0000"/>
                </a:solidFill>
                <a:sym typeface="宋体" panose="02010600030101010101" pitchFamily="2" charset="-122"/>
              </a:rPr>
              <a:t>分组喷射</a:t>
            </a:r>
            <a:r>
              <a:rPr lang="zh-CN" altLang="en-US" dirty="0">
                <a:solidFill>
                  <a:srgbClr val="000000"/>
                </a:solidFill>
                <a:sym typeface="宋体" panose="02010600030101010101" pitchFamily="2" charset="-122"/>
              </a:rPr>
              <a:t>三种方式。</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对单点喷射系统而言，为了使各缸的混合气浓度基本一致，一般采用顺序喷射方式，即发动机汽缸每个进气行程中完成一次喷油，并具有一定的提前角。对单点喷射的四缸发动机，曲轴每转一周，喷油器就喷油两次。</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p:txBody>
      </p:sp>
      <p:sp>
        <p:nvSpPr>
          <p:cNvPr id="51203"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1204"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51205" name="文本框 1"/>
          <p:cNvSpPr txBox="1"/>
          <p:nvPr/>
        </p:nvSpPr>
        <p:spPr>
          <a:xfrm>
            <a:off x="647700" y="889000"/>
            <a:ext cx="4805363" cy="5238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r>
              <a:rPr lang="en-US" altLang="zh-CN" sz="2800" b="0" dirty="0">
                <a:solidFill>
                  <a:srgbClr val="00B050"/>
                </a:solidFill>
                <a:latin typeface="方正粗黑宋简体" panose="02000000000000000000" pitchFamily="2" charset="-122"/>
                <a:ea typeface="方正粗黑宋简体" panose="02000000000000000000" pitchFamily="2" charset="-122"/>
              </a:rPr>
              <a:t>2.4.3  </a:t>
            </a:r>
            <a:r>
              <a:rPr lang="zh-CN" altLang="en-US" sz="2800" b="0" dirty="0">
                <a:solidFill>
                  <a:srgbClr val="00B050"/>
                </a:solidFill>
                <a:latin typeface="方正粗黑宋简体" panose="02000000000000000000" pitchFamily="2" charset="-122"/>
                <a:ea typeface="方正粗黑宋简体" panose="02000000000000000000" pitchFamily="2" charset="-122"/>
              </a:rPr>
              <a:t>汽车燃油喷射系统</a:t>
            </a:r>
            <a:endParaRPr lang="zh-CN" altLang="en-US" sz="2800" b="0" dirty="0">
              <a:solidFill>
                <a:srgbClr val="00B050"/>
              </a:solidFill>
              <a:latin typeface="方正粗黑宋简体" panose="02000000000000000000" pitchFamily="2" charset="-122"/>
              <a:ea typeface="方正粗黑宋简体" panose="02000000000000000000"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2227"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52228" name="内容占位符 1"/>
          <p:cNvSpPr>
            <a:spLocks noGrp="1"/>
          </p:cNvSpPr>
          <p:nvPr>
            <p:ph idx="1"/>
          </p:nvPr>
        </p:nvSpPr>
        <p:spPr>
          <a:ln/>
        </p:spPr>
        <p:txBody>
          <a:bodyPr vert="horz" wrap="square" lIns="91440" tIns="45720" rIns="91440" bIns="45720" anchor="t" anchorCtr="0"/>
          <a:p>
            <a:r>
              <a:rPr lang="en-US" altLang="zh-CN" dirty="0"/>
              <a:t>(1</a:t>
            </a:r>
            <a:r>
              <a:rPr lang="zh-CN" altLang="en-US" dirty="0"/>
              <a:t>）顺序喷射正时控制。</a:t>
            </a:r>
            <a:endParaRPr lang="en-US" altLang="zh-CN" dirty="0"/>
          </a:p>
          <a:p>
            <a:r>
              <a:rPr lang="zh-CN" altLang="en-US" dirty="0"/>
              <a:t>发动机一个工作循环期间，各缸喷油器都轮流喷油一次，和发动机的点火顺序相对应，喷油是在</a:t>
            </a:r>
            <a:r>
              <a:rPr lang="zh-CN" altLang="en-US" dirty="0">
                <a:solidFill>
                  <a:srgbClr val="FF0000"/>
                </a:solidFill>
              </a:rPr>
              <a:t>排气上止点前</a:t>
            </a:r>
            <a:r>
              <a:rPr lang="zh-CN" altLang="en-US" dirty="0"/>
              <a:t>一定的曲轴转角位置开始，一般在</a:t>
            </a:r>
            <a:r>
              <a:rPr lang="zh-CN" altLang="en-US" dirty="0">
                <a:solidFill>
                  <a:srgbClr val="FF0000"/>
                </a:solidFill>
              </a:rPr>
              <a:t>进气门打开之前</a:t>
            </a:r>
            <a:r>
              <a:rPr lang="zh-CN" altLang="en-US" dirty="0"/>
              <a:t>完成喷油。顺序喷射电路如图</a:t>
            </a:r>
            <a:r>
              <a:rPr lang="en-US" altLang="zh-CN" dirty="0"/>
              <a:t>2-40</a:t>
            </a:r>
            <a:r>
              <a:rPr lang="zh-CN" altLang="en-US" dirty="0"/>
              <a:t>所示，喷油器驱动</a:t>
            </a:r>
            <a:r>
              <a:rPr lang="zh-CN" altLang="en-US" dirty="0">
                <a:solidFill>
                  <a:srgbClr val="FF0000"/>
                </a:solidFill>
              </a:rPr>
              <a:t>回路数</a:t>
            </a:r>
            <a:r>
              <a:rPr lang="zh-CN" altLang="en-US" dirty="0"/>
              <a:t>与</a:t>
            </a:r>
            <a:r>
              <a:rPr lang="zh-CN" altLang="en-US" dirty="0">
                <a:solidFill>
                  <a:srgbClr val="FF0000"/>
                </a:solidFill>
              </a:rPr>
              <a:t>汽缸</a:t>
            </a:r>
            <a:r>
              <a:rPr lang="zh-CN" altLang="en-US" dirty="0"/>
              <a:t>数目相等，顺序喷射控制各缸混合气浓度分配均匀，控制精度高。</a:t>
            </a:r>
            <a:endParaRPr lang="zh-CN" altLang="en-US" dirty="0"/>
          </a:p>
        </p:txBody>
      </p:sp>
      <p:pic>
        <p:nvPicPr>
          <p:cNvPr id="52229" name="图片 2"/>
          <p:cNvPicPr>
            <a:picLocks noChangeAspect="1"/>
          </p:cNvPicPr>
          <p:nvPr/>
        </p:nvPicPr>
        <p:blipFill>
          <a:blip r:embed="rId1"/>
          <a:stretch>
            <a:fillRect/>
          </a:stretch>
        </p:blipFill>
        <p:spPr>
          <a:xfrm>
            <a:off x="1868488" y="3613150"/>
            <a:ext cx="5589587" cy="196215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53251" name="文本框 1"/>
          <p:cNvSpPr txBox="1"/>
          <p:nvPr/>
        </p:nvSpPr>
        <p:spPr>
          <a:xfrm>
            <a:off x="257175" y="889000"/>
            <a:ext cx="8370888" cy="22463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spcBef>
                <a:spcPct val="0"/>
              </a:spcBef>
              <a:buClrTx/>
            </a:pPr>
            <a:r>
              <a:rPr lang="zh-CN" altLang="en-US" dirty="0">
                <a:solidFill>
                  <a:srgbClr val="111111"/>
                </a:solidFill>
                <a:latin typeface="等线" panose="02010600030101010101" pitchFamily="2" charset="-122"/>
                <a:ea typeface="等线" panose="02010600030101010101" pitchFamily="2" charset="-122"/>
              </a:rPr>
              <a:t>在顺序喷射正时控制中，</a:t>
            </a:r>
            <a:r>
              <a:rPr lang="en-US" altLang="zh-CN" dirty="0">
                <a:solidFill>
                  <a:srgbClr val="111111"/>
                </a:solidFill>
                <a:latin typeface="等线" panose="02010600030101010101" pitchFamily="2" charset="-122"/>
                <a:ea typeface="等线" panose="02010600030101010101" pitchFamily="2" charset="-122"/>
              </a:rPr>
              <a:t>ECU</a:t>
            </a:r>
            <a:r>
              <a:rPr lang="zh-CN" altLang="en-US" dirty="0">
                <a:solidFill>
                  <a:srgbClr val="111111"/>
                </a:solidFill>
                <a:latin typeface="等线" panose="02010600030101010101" pitchFamily="2" charset="-122"/>
                <a:ea typeface="等线" panose="02010600030101010101" pitchFamily="2" charset="-122"/>
              </a:rPr>
              <a:t>首先要判断哪一个汽缸的活塞运行至</a:t>
            </a:r>
            <a:r>
              <a:rPr lang="zh-CN" altLang="en-US" dirty="0">
                <a:solidFill>
                  <a:srgbClr val="FF0000"/>
                </a:solidFill>
                <a:latin typeface="等线" panose="02010600030101010101" pitchFamily="2" charset="-122"/>
                <a:ea typeface="等线" panose="02010600030101010101" pitchFamily="2" charset="-122"/>
              </a:rPr>
              <a:t>排气上止点前</a:t>
            </a:r>
            <a:r>
              <a:rPr lang="zh-CN" altLang="en-US" dirty="0">
                <a:solidFill>
                  <a:srgbClr val="111111"/>
                </a:solidFill>
                <a:latin typeface="等线" panose="02010600030101010101" pitchFamily="2" charset="-122"/>
                <a:ea typeface="等线" panose="02010600030101010101" pitchFamily="2" charset="-122"/>
              </a:rPr>
              <a:t>某一角度，这就需要根据凸轮轴位置传感器</a:t>
            </a:r>
            <a:r>
              <a:rPr lang="en-US" altLang="zh-CN" dirty="0">
                <a:solidFill>
                  <a:srgbClr val="FF0000"/>
                </a:solidFill>
                <a:latin typeface="等线" panose="02010600030101010101" pitchFamily="2" charset="-122"/>
                <a:ea typeface="等线" panose="02010600030101010101" pitchFamily="2" charset="-122"/>
              </a:rPr>
              <a:t>G</a:t>
            </a:r>
            <a:r>
              <a:rPr lang="zh-CN" altLang="en-US" dirty="0">
                <a:solidFill>
                  <a:srgbClr val="FF0000"/>
                </a:solidFill>
                <a:latin typeface="等线" panose="02010600030101010101" pitchFamily="2" charset="-122"/>
                <a:ea typeface="等线" panose="02010600030101010101" pitchFamily="2" charset="-122"/>
              </a:rPr>
              <a:t>信号</a:t>
            </a:r>
            <a:r>
              <a:rPr lang="zh-CN" altLang="en-US" dirty="0">
                <a:solidFill>
                  <a:srgbClr val="111111"/>
                </a:solidFill>
                <a:latin typeface="等线" panose="02010600030101010101" pitchFamily="2" charset="-122"/>
                <a:ea typeface="等线" panose="02010600030101010101" pitchFamily="2" charset="-122"/>
              </a:rPr>
              <a:t>、曲轴位置传感器</a:t>
            </a:r>
            <a:r>
              <a:rPr lang="en-US" altLang="zh-CN" dirty="0">
                <a:solidFill>
                  <a:srgbClr val="FF0000"/>
                </a:solidFill>
                <a:latin typeface="等线" panose="02010600030101010101" pitchFamily="2" charset="-122"/>
                <a:ea typeface="等线" panose="02010600030101010101" pitchFamily="2" charset="-122"/>
              </a:rPr>
              <a:t>Ne</a:t>
            </a:r>
            <a:r>
              <a:rPr lang="zh-CN" altLang="en-US" dirty="0">
                <a:solidFill>
                  <a:srgbClr val="FF0000"/>
                </a:solidFill>
                <a:latin typeface="等线" panose="02010600030101010101" pitchFamily="2" charset="-122"/>
                <a:ea typeface="等线" panose="02010600030101010101" pitchFamily="2" charset="-122"/>
              </a:rPr>
              <a:t>信号</a:t>
            </a:r>
            <a:r>
              <a:rPr lang="zh-CN" altLang="en-US" dirty="0">
                <a:solidFill>
                  <a:srgbClr val="111111"/>
                </a:solidFill>
                <a:latin typeface="等线" panose="02010600030101010101" pitchFamily="2" charset="-122"/>
                <a:ea typeface="等线" panose="02010600030101010101" pitchFamily="2" charset="-122"/>
              </a:rPr>
              <a:t>和发动机的</a:t>
            </a:r>
            <a:r>
              <a:rPr lang="zh-CN" altLang="en-US" dirty="0">
                <a:solidFill>
                  <a:srgbClr val="FF0000"/>
                </a:solidFill>
                <a:latin typeface="等线" panose="02010600030101010101" pitchFamily="2" charset="-122"/>
                <a:ea typeface="等线" panose="02010600030101010101" pitchFamily="2" charset="-122"/>
              </a:rPr>
              <a:t>做功顺序</a:t>
            </a:r>
            <a:r>
              <a:rPr lang="zh-CN" altLang="en-US" dirty="0">
                <a:solidFill>
                  <a:srgbClr val="111111"/>
                </a:solidFill>
                <a:latin typeface="等线" panose="02010600030101010101" pitchFamily="2" charset="-122"/>
                <a:ea typeface="等线" panose="02010600030101010101" pitchFamily="2" charset="-122"/>
              </a:rPr>
              <a:t>来确定各缸工作位置。当确定某缸活塞运行至</a:t>
            </a:r>
            <a:r>
              <a:rPr lang="zh-CN" altLang="en-US" dirty="0">
                <a:solidFill>
                  <a:srgbClr val="FF0000"/>
                </a:solidFill>
                <a:latin typeface="等线" panose="02010600030101010101" pitchFamily="2" charset="-122"/>
                <a:ea typeface="等线" panose="02010600030101010101" pitchFamily="2" charset="-122"/>
              </a:rPr>
              <a:t>排气行程上止点前</a:t>
            </a:r>
            <a:r>
              <a:rPr lang="zh-CN" altLang="en-US" dirty="0">
                <a:solidFill>
                  <a:srgbClr val="111111"/>
                </a:solidFill>
                <a:latin typeface="等线" panose="02010600030101010101" pitchFamily="2" charset="-122"/>
                <a:ea typeface="等线" panose="02010600030101010101" pitchFamily="2" charset="-122"/>
              </a:rPr>
              <a:t>某一位置时，</a:t>
            </a:r>
            <a:r>
              <a:rPr lang="en-US" altLang="zh-CN" dirty="0">
                <a:solidFill>
                  <a:srgbClr val="111111"/>
                </a:solidFill>
                <a:latin typeface="等线" panose="02010600030101010101" pitchFamily="2" charset="-122"/>
                <a:ea typeface="等线" panose="02010600030101010101" pitchFamily="2" charset="-122"/>
              </a:rPr>
              <a:t>ECU</a:t>
            </a:r>
            <a:r>
              <a:rPr lang="zh-CN" altLang="en-US" dirty="0">
                <a:solidFill>
                  <a:srgbClr val="111111"/>
                </a:solidFill>
                <a:latin typeface="等线" panose="02010600030101010101" pitchFamily="2" charset="-122"/>
                <a:ea typeface="等线" panose="02010600030101010101" pitchFamily="2" charset="-122"/>
              </a:rPr>
              <a:t>输出喷油控制信号，接通喷油器电磁线圈电路，该缸开始喷油。如图</a:t>
            </a:r>
            <a:r>
              <a:rPr lang="en-US" altLang="zh-CN" dirty="0">
                <a:solidFill>
                  <a:srgbClr val="111111"/>
                </a:solidFill>
                <a:latin typeface="等线" panose="02010600030101010101" pitchFamily="2" charset="-122"/>
                <a:ea typeface="等线" panose="02010600030101010101" pitchFamily="2" charset="-122"/>
              </a:rPr>
              <a:t>2-41</a:t>
            </a:r>
            <a:r>
              <a:rPr lang="zh-CN" altLang="en-US" dirty="0">
                <a:solidFill>
                  <a:srgbClr val="111111"/>
                </a:solidFill>
                <a:latin typeface="等线" panose="02010600030101010101" pitchFamily="2" charset="-122"/>
                <a:ea typeface="等线" panose="02010600030101010101" pitchFamily="2" charset="-122"/>
              </a:rPr>
              <a:t>所示，北京切诺基四缸发动机的喷油控制是在各缸</a:t>
            </a:r>
            <a:r>
              <a:rPr lang="zh-CN" altLang="en-US" dirty="0">
                <a:solidFill>
                  <a:srgbClr val="FF0000"/>
                </a:solidFill>
                <a:latin typeface="等线" panose="02010600030101010101" pitchFamily="2" charset="-122"/>
                <a:ea typeface="等线" panose="02010600030101010101" pitchFamily="2" charset="-122"/>
              </a:rPr>
              <a:t>排气上止点前</a:t>
            </a:r>
            <a:r>
              <a:rPr lang="en-US" altLang="zh-CN" dirty="0">
                <a:solidFill>
                  <a:srgbClr val="FF0000"/>
                </a:solidFill>
                <a:latin typeface="等线" panose="02010600030101010101" pitchFamily="2" charset="-122"/>
                <a:ea typeface="等线" panose="02010600030101010101" pitchFamily="2" charset="-122"/>
              </a:rPr>
              <a:t>64°</a:t>
            </a:r>
            <a:r>
              <a:rPr lang="zh-CN" altLang="en-US" dirty="0">
                <a:solidFill>
                  <a:srgbClr val="111111"/>
                </a:solidFill>
                <a:latin typeface="等线" panose="02010600030101010101" pitchFamily="2" charset="-122"/>
                <a:ea typeface="等线" panose="02010600030101010101" pitchFamily="2" charset="-122"/>
              </a:rPr>
              <a:t>曲轴转角开始喷油的，喷油顺序和做功顺序一致，为</a:t>
            </a:r>
            <a:r>
              <a:rPr lang="en-US" altLang="zh-CN" dirty="0">
                <a:solidFill>
                  <a:srgbClr val="111111"/>
                </a:solidFill>
                <a:latin typeface="等线" panose="02010600030101010101" pitchFamily="2" charset="-122"/>
                <a:ea typeface="等线" panose="02010600030101010101" pitchFamily="2" charset="-122"/>
              </a:rPr>
              <a:t>1→3→4→2</a:t>
            </a:r>
            <a:r>
              <a:rPr lang="zh-CN" altLang="en-US" dirty="0">
                <a:solidFill>
                  <a:srgbClr val="111111"/>
                </a:solidFill>
                <a:latin typeface="等线" panose="02010600030101010101" pitchFamily="2" charset="-122"/>
                <a:ea typeface="等线" panose="02010600030101010101" pitchFamily="2" charset="-122"/>
              </a:rPr>
              <a:t>。</a:t>
            </a:r>
            <a:endParaRPr lang="zh-CN" altLang="en-US" dirty="0">
              <a:solidFill>
                <a:srgbClr val="111111"/>
              </a:solidFill>
              <a:latin typeface="等线" panose="02010600030101010101" pitchFamily="2" charset="-122"/>
              <a:ea typeface="等线" panose="02010600030101010101" pitchFamily="2" charset="-122"/>
            </a:endParaRPr>
          </a:p>
        </p:txBody>
      </p:sp>
      <p:pic>
        <p:nvPicPr>
          <p:cNvPr id="53252" name="图片 5"/>
          <p:cNvPicPr>
            <a:picLocks noChangeAspect="1"/>
          </p:cNvPicPr>
          <p:nvPr/>
        </p:nvPicPr>
        <p:blipFill>
          <a:blip r:embed="rId1"/>
          <a:stretch>
            <a:fillRect/>
          </a:stretch>
        </p:blipFill>
        <p:spPr>
          <a:xfrm>
            <a:off x="0" y="3054350"/>
            <a:ext cx="5589588" cy="1962150"/>
          </a:xfrm>
          <a:prstGeom prst="rect">
            <a:avLst/>
          </a:prstGeom>
          <a:noFill/>
          <a:ln w="9525">
            <a:noFill/>
          </a:ln>
        </p:spPr>
      </p:pic>
      <p:pic>
        <p:nvPicPr>
          <p:cNvPr id="53253" name="图片 1"/>
          <p:cNvPicPr>
            <a:picLocks noChangeAspect="1"/>
          </p:cNvPicPr>
          <p:nvPr/>
        </p:nvPicPr>
        <p:blipFill>
          <a:blip r:embed="rId2"/>
          <a:stretch>
            <a:fillRect/>
          </a:stretch>
        </p:blipFill>
        <p:spPr>
          <a:xfrm>
            <a:off x="5056188" y="4781550"/>
            <a:ext cx="4105275" cy="207645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427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54276" name="内容占位符 1"/>
          <p:cNvSpPr>
            <a:spLocks noGrp="1"/>
          </p:cNvSpPr>
          <p:nvPr>
            <p:ph idx="1"/>
          </p:nvPr>
        </p:nvSpPr>
        <p:spPr>
          <a:ln/>
        </p:spPr>
        <p:txBody>
          <a:bodyPr vert="horz" wrap="square" lIns="91440" tIns="45720" rIns="91440" bIns="45720" anchor="t" anchorCtr="0"/>
          <a:p>
            <a:r>
              <a:rPr lang="en-US" altLang="zh-CN" dirty="0"/>
              <a:t>(2</a:t>
            </a:r>
            <a:r>
              <a:rPr lang="zh-CN" altLang="en-US" dirty="0"/>
              <a:t>）分组喷射正时控制。</a:t>
            </a:r>
            <a:endParaRPr lang="en-US" altLang="zh-CN" dirty="0"/>
          </a:p>
          <a:p>
            <a:r>
              <a:rPr lang="zh-CN" altLang="en-US" dirty="0"/>
              <a:t>把喷油器分成几组，每组两个或每组</a:t>
            </a:r>
            <a:r>
              <a:rPr lang="en-US" altLang="zh-CN" dirty="0"/>
              <a:t>3</a:t>
            </a:r>
            <a:r>
              <a:rPr lang="zh-CN" altLang="en-US" dirty="0"/>
              <a:t>个喷油器，同组的</a:t>
            </a:r>
            <a:r>
              <a:rPr lang="en-US" altLang="zh-CN" dirty="0"/>
              <a:t>2~3</a:t>
            </a:r>
            <a:r>
              <a:rPr lang="zh-CN" altLang="en-US" dirty="0"/>
              <a:t>个喷油器共用一个</a:t>
            </a:r>
            <a:r>
              <a:rPr lang="en-US" altLang="zh-CN" dirty="0"/>
              <a:t>ECU</a:t>
            </a:r>
            <a:r>
              <a:rPr lang="zh-CN" altLang="en-US" dirty="0"/>
              <a:t>中的驱动器，图</a:t>
            </a:r>
            <a:r>
              <a:rPr lang="en-US" altLang="zh-CN" dirty="0"/>
              <a:t>2-42</a:t>
            </a:r>
            <a:r>
              <a:rPr lang="zh-CN" altLang="en-US" dirty="0"/>
              <a:t>所示为分组喷射电路，以各组最先进入做功的缸为基准，在该缸</a:t>
            </a:r>
            <a:r>
              <a:rPr lang="zh-CN" altLang="en-US" dirty="0">
                <a:solidFill>
                  <a:srgbClr val="FF0000"/>
                </a:solidFill>
              </a:rPr>
              <a:t>排气行程上止点前</a:t>
            </a:r>
            <a:r>
              <a:rPr lang="zh-CN" altLang="en-US" dirty="0"/>
              <a:t>某一位置，</a:t>
            </a:r>
            <a:r>
              <a:rPr lang="en-US" altLang="zh-CN" dirty="0"/>
              <a:t>ECU</a:t>
            </a:r>
            <a:r>
              <a:rPr lang="zh-CN" altLang="en-US" dirty="0"/>
              <a:t>输出指令信号，接通该组喷油器</a:t>
            </a:r>
            <a:r>
              <a:rPr lang="zh-CN" altLang="en-US" dirty="0">
                <a:solidFill>
                  <a:srgbClr val="FF0000"/>
                </a:solidFill>
              </a:rPr>
              <a:t>电磁线圈</a:t>
            </a:r>
            <a:r>
              <a:rPr lang="zh-CN" altLang="en-US" dirty="0"/>
              <a:t>电路，该组喷油器开始喷油。四缸发动机是把喷油器分为两组，发动机工作时，两组喷油器轮流交替喷油，一般曲轴每转一转，只有一组喷油器喷油，图</a:t>
            </a:r>
            <a:r>
              <a:rPr lang="en-US" altLang="zh-CN" dirty="0"/>
              <a:t>2-43</a:t>
            </a:r>
            <a:r>
              <a:rPr lang="zh-CN" altLang="en-US" dirty="0"/>
              <a:t>所示为分组喷射正时图。</a:t>
            </a:r>
            <a:endParaRPr lang="zh-CN" altLang="en-US" dirty="0"/>
          </a:p>
        </p:txBody>
      </p:sp>
      <p:pic>
        <p:nvPicPr>
          <p:cNvPr id="54277" name="图片 2"/>
          <p:cNvPicPr>
            <a:picLocks noChangeAspect="1"/>
          </p:cNvPicPr>
          <p:nvPr/>
        </p:nvPicPr>
        <p:blipFill>
          <a:blip r:embed="rId1"/>
          <a:stretch>
            <a:fillRect/>
          </a:stretch>
        </p:blipFill>
        <p:spPr>
          <a:xfrm>
            <a:off x="2305050" y="4056063"/>
            <a:ext cx="4894263" cy="2276475"/>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矩形 134147"/>
          <p:cNvSpPr/>
          <p:nvPr/>
        </p:nvSpPr>
        <p:spPr>
          <a:xfrm>
            <a:off x="352425" y="1025525"/>
            <a:ext cx="8218488"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529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55300" name="内容占位符 1"/>
          <p:cNvSpPr>
            <a:spLocks noGrp="1"/>
          </p:cNvSpPr>
          <p:nvPr>
            <p:ph idx="1"/>
          </p:nvPr>
        </p:nvSpPr>
        <p:spPr>
          <a:ln/>
        </p:spPr>
        <p:txBody>
          <a:bodyPr vert="horz" wrap="square" lIns="91440" tIns="45720" rIns="91440" bIns="45720" anchor="t" anchorCtr="0"/>
          <a:p>
            <a:r>
              <a:rPr lang="en-US" altLang="zh-CN" dirty="0"/>
              <a:t>(3</a:t>
            </a:r>
            <a:r>
              <a:rPr lang="zh-CN" altLang="en-US" dirty="0"/>
              <a:t>）同时喷射正时控制。所有喷油器共用一个驱动器，图</a:t>
            </a:r>
            <a:r>
              <a:rPr lang="en-US" altLang="zh-CN" dirty="0"/>
              <a:t>2-44</a:t>
            </a:r>
            <a:r>
              <a:rPr lang="zh-CN" altLang="en-US" dirty="0"/>
              <a:t>所示为同时喷射电路</a:t>
            </a:r>
            <a:r>
              <a:rPr lang="en-US" altLang="zh-CN" dirty="0"/>
              <a:t>,</a:t>
            </a:r>
            <a:r>
              <a:rPr lang="zh-CN" altLang="en-US" dirty="0"/>
              <a:t>由</a:t>
            </a:r>
            <a:r>
              <a:rPr lang="en-US" altLang="zh-CN" dirty="0"/>
              <a:t>ECU</a:t>
            </a:r>
            <a:r>
              <a:rPr lang="zh-CN" altLang="en-US" dirty="0"/>
              <a:t>控制同时喷油停油，则各缸由喷油至进气的时间间隔都不相同，各进气歧管存油及蒸发的时间长短不一样，各缸喷油时间不是最佳，可能会导致各缸形成的混合气浓度不一致。</a:t>
            </a:r>
            <a:endParaRPr lang="en-US" altLang="zh-CN" dirty="0"/>
          </a:p>
        </p:txBody>
      </p:sp>
      <p:pic>
        <p:nvPicPr>
          <p:cNvPr id="55301" name="图片 2"/>
          <p:cNvPicPr>
            <a:picLocks noChangeAspect="1"/>
          </p:cNvPicPr>
          <p:nvPr/>
        </p:nvPicPr>
        <p:blipFill>
          <a:blip r:embed="rId1"/>
          <a:stretch>
            <a:fillRect/>
          </a:stretch>
        </p:blipFill>
        <p:spPr>
          <a:xfrm>
            <a:off x="1855788" y="3348038"/>
            <a:ext cx="5400675" cy="2263775"/>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endParaRPr lang="zh-CN" altLang="en-US" dirty="0">
              <a:solidFill>
                <a:srgbClr val="000000"/>
              </a:solidFill>
            </a:endParaRPr>
          </a:p>
          <a:p>
            <a:pPr>
              <a:buNone/>
            </a:pPr>
            <a:r>
              <a:rPr lang="en-US" altLang="zh-CN" dirty="0">
                <a:solidFill>
                  <a:srgbClr val="000000"/>
                </a:solidFill>
              </a:rPr>
              <a:t>2.</a:t>
            </a:r>
            <a:r>
              <a:rPr lang="zh-CN" altLang="en-US" dirty="0">
                <a:solidFill>
                  <a:srgbClr val="000000"/>
                </a:solidFill>
              </a:rPr>
              <a:t>电控熄油供给系统的优点</a:t>
            </a:r>
            <a:endParaRPr lang="en-US" altLang="zh-CN" dirty="0">
              <a:solidFill>
                <a:srgbClr val="000000"/>
              </a:solidFill>
            </a:endParaRPr>
          </a:p>
          <a:p>
            <a:r>
              <a:rPr lang="en-US" altLang="zh-CN" dirty="0">
                <a:solidFill>
                  <a:srgbClr val="000000"/>
                </a:solidFill>
              </a:rPr>
              <a:t>(1</a:t>
            </a:r>
            <a:r>
              <a:rPr lang="zh-CN" altLang="en-US" dirty="0">
                <a:solidFill>
                  <a:srgbClr val="000000"/>
                </a:solidFill>
              </a:rPr>
              <a:t>）能提供发动机在各种工况下最合适的混合气浓度。</a:t>
            </a:r>
            <a:endParaRPr lang="en-US" altLang="zh-CN" dirty="0">
              <a:solidFill>
                <a:srgbClr val="000000"/>
              </a:solidFill>
            </a:endParaRPr>
          </a:p>
          <a:p>
            <a:r>
              <a:rPr lang="en-US" altLang="zh-CN" dirty="0">
                <a:solidFill>
                  <a:srgbClr val="000000"/>
                </a:solidFill>
              </a:rPr>
              <a:t>(2</a:t>
            </a:r>
            <a:r>
              <a:rPr lang="zh-CN" altLang="en-US" dirty="0">
                <a:solidFill>
                  <a:srgbClr val="000000"/>
                </a:solidFill>
              </a:rPr>
              <a:t>）使用排放控制系统后，降低了</a:t>
            </a:r>
            <a:r>
              <a:rPr lang="en-US" altLang="zh-CN" dirty="0">
                <a:solidFill>
                  <a:srgbClr val="000000"/>
                </a:solidFill>
              </a:rPr>
              <a:t>HC</a:t>
            </a:r>
            <a:r>
              <a:rPr lang="zh-CN" altLang="en-US" dirty="0">
                <a:solidFill>
                  <a:srgbClr val="000000"/>
                </a:solidFill>
              </a:rPr>
              <a:t>、</a:t>
            </a:r>
            <a:r>
              <a:rPr lang="en-US" altLang="zh-CN" dirty="0">
                <a:solidFill>
                  <a:srgbClr val="000000"/>
                </a:solidFill>
              </a:rPr>
              <a:t>CO</a:t>
            </a:r>
            <a:r>
              <a:rPr lang="zh-CN" altLang="en-US" dirty="0">
                <a:solidFill>
                  <a:srgbClr val="000000"/>
                </a:solidFill>
              </a:rPr>
              <a:t>和</a:t>
            </a:r>
            <a:r>
              <a:rPr lang="en-US" altLang="zh-CN" dirty="0">
                <a:solidFill>
                  <a:srgbClr val="000000"/>
                </a:solidFill>
              </a:rPr>
              <a:t>NO,</a:t>
            </a:r>
            <a:r>
              <a:rPr lang="zh-CN" altLang="en-US" dirty="0">
                <a:solidFill>
                  <a:srgbClr val="000000"/>
                </a:solidFill>
              </a:rPr>
              <a:t>等有害气体的排放。</a:t>
            </a:r>
            <a:endParaRPr lang="en-US" altLang="zh-CN" dirty="0">
              <a:solidFill>
                <a:srgbClr val="000000"/>
              </a:solidFill>
            </a:endParaRPr>
          </a:p>
          <a:p>
            <a:r>
              <a:rPr lang="en-US" altLang="zh-CN" dirty="0">
                <a:solidFill>
                  <a:srgbClr val="000000"/>
                </a:solidFill>
              </a:rPr>
              <a:t>( 3)</a:t>
            </a:r>
            <a:r>
              <a:rPr lang="zh-CN" altLang="en-US" dirty="0">
                <a:solidFill>
                  <a:srgbClr val="000000"/>
                </a:solidFill>
              </a:rPr>
              <a:t>增大了燃油的喷射压力，因此雾化比较好。</a:t>
            </a:r>
            <a:endParaRPr lang="en-US" altLang="zh-CN" dirty="0">
              <a:solidFill>
                <a:srgbClr val="000000"/>
              </a:solidFill>
            </a:endParaRPr>
          </a:p>
          <a:p>
            <a:r>
              <a:rPr lang="en-US" altLang="zh-CN" dirty="0">
                <a:solidFill>
                  <a:srgbClr val="000000"/>
                </a:solidFill>
              </a:rPr>
              <a:t>(4)</a:t>
            </a:r>
            <a:r>
              <a:rPr lang="zh-CN" altLang="en-US" dirty="0">
                <a:solidFill>
                  <a:srgbClr val="000000"/>
                </a:solidFill>
              </a:rPr>
              <a:t>在不同地区行驶时，发动机控制</a:t>
            </a:r>
            <a:r>
              <a:rPr lang="en-US" altLang="zh-CN" dirty="0">
                <a:solidFill>
                  <a:srgbClr val="000000"/>
                </a:solidFill>
              </a:rPr>
              <a:t>ECU</a:t>
            </a:r>
            <a:r>
              <a:rPr lang="zh-CN" altLang="en-US" dirty="0">
                <a:solidFill>
                  <a:srgbClr val="000000"/>
                </a:solidFill>
              </a:rPr>
              <a:t>能及时准确地做出补偿。</a:t>
            </a:r>
            <a:endParaRPr lang="en-US" altLang="zh-CN" dirty="0">
              <a:solidFill>
                <a:srgbClr val="000000"/>
              </a:solidFill>
            </a:endParaRPr>
          </a:p>
          <a:p>
            <a:r>
              <a:rPr lang="en-US" altLang="zh-CN" dirty="0">
                <a:solidFill>
                  <a:srgbClr val="000000"/>
                </a:solidFill>
              </a:rPr>
              <a:t>(5</a:t>
            </a:r>
            <a:r>
              <a:rPr lang="zh-CN" altLang="en-US" dirty="0">
                <a:solidFill>
                  <a:srgbClr val="000000"/>
                </a:solidFill>
              </a:rPr>
              <a:t>）在汽车加减速行驶的过渡运转阶段，燃油控制系统能迅速地做出反应。</a:t>
            </a:r>
            <a:endParaRPr lang="en-US" altLang="zh-CN" dirty="0">
              <a:solidFill>
                <a:srgbClr val="000000"/>
              </a:solidFill>
            </a:endParaRPr>
          </a:p>
          <a:p>
            <a:r>
              <a:rPr lang="en-US" altLang="zh-CN" dirty="0">
                <a:solidFill>
                  <a:srgbClr val="000000"/>
                </a:solidFill>
              </a:rPr>
              <a:t>(6</a:t>
            </a:r>
            <a:r>
              <a:rPr lang="zh-CN" altLang="en-US" dirty="0">
                <a:solidFill>
                  <a:srgbClr val="000000"/>
                </a:solidFill>
              </a:rPr>
              <a:t>）具有减速断油功能</a:t>
            </a:r>
            <a:r>
              <a:rPr lang="en-US" altLang="zh-CN" dirty="0">
                <a:solidFill>
                  <a:srgbClr val="000000"/>
                </a:solidFill>
              </a:rPr>
              <a:t>,</a:t>
            </a:r>
            <a:r>
              <a:rPr lang="zh-CN" altLang="en-US" dirty="0">
                <a:solidFill>
                  <a:srgbClr val="000000"/>
                </a:solidFill>
              </a:rPr>
              <a:t>既能降低排放</a:t>
            </a:r>
            <a:r>
              <a:rPr lang="en-US" altLang="zh-CN" dirty="0">
                <a:solidFill>
                  <a:srgbClr val="000000"/>
                </a:solidFill>
              </a:rPr>
              <a:t>,</a:t>
            </a:r>
            <a:r>
              <a:rPr lang="zh-CN" altLang="en-US" dirty="0">
                <a:solidFill>
                  <a:srgbClr val="000000"/>
                </a:solidFill>
              </a:rPr>
              <a:t>也能节省燃油。</a:t>
            </a:r>
            <a:endParaRPr lang="en-US" altLang="zh-CN" dirty="0">
              <a:solidFill>
                <a:srgbClr val="000000"/>
              </a:solidFill>
            </a:endParaRPr>
          </a:p>
          <a:p>
            <a:r>
              <a:rPr lang="en-US" altLang="zh-CN" dirty="0">
                <a:solidFill>
                  <a:srgbClr val="000000"/>
                </a:solidFill>
              </a:rPr>
              <a:t>(7)</a:t>
            </a:r>
            <a:r>
              <a:rPr lang="zh-CN" altLang="en-US" dirty="0">
                <a:solidFill>
                  <a:srgbClr val="000000"/>
                </a:solidFill>
              </a:rPr>
              <a:t>在进气系统中，由于没有像化油器那样的喉管部位，因而进气阻力小。</a:t>
            </a:r>
            <a:endParaRPr lang="en-US" altLang="zh-CN" dirty="0">
              <a:solidFill>
                <a:srgbClr val="000000"/>
              </a:solidFill>
            </a:endParaRPr>
          </a:p>
          <a:p>
            <a:r>
              <a:rPr lang="en-US" altLang="zh-CN" dirty="0">
                <a:solidFill>
                  <a:srgbClr val="000000"/>
                </a:solidFill>
              </a:rPr>
              <a:t>(8</a:t>
            </a:r>
            <a:r>
              <a:rPr lang="zh-CN" altLang="en-US" dirty="0">
                <a:solidFill>
                  <a:srgbClr val="000000"/>
                </a:solidFill>
              </a:rPr>
              <a:t>）发动机起动容易，暖机性能提高。</a:t>
            </a:r>
            <a:endParaRPr lang="zh-CN" altLang="en-US" sz="1800" dirty="0">
              <a:solidFill>
                <a:srgbClr val="000000"/>
              </a:solidFill>
              <a:sym typeface="Arial" panose="020B0604020202020204" pitchFamily="34" charset="0"/>
            </a:endParaRPr>
          </a:p>
          <a:p>
            <a:pPr>
              <a:buNone/>
            </a:pPr>
            <a:endParaRPr lang="zh-CN" altLang="en-US" sz="1400" dirty="0">
              <a:solidFill>
                <a:srgbClr val="000000"/>
              </a:solidFill>
            </a:endParaRPr>
          </a:p>
        </p:txBody>
      </p:sp>
      <p:sp>
        <p:nvSpPr>
          <p:cNvPr id="1945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矩形 134147"/>
          <p:cNvSpPr/>
          <p:nvPr/>
        </p:nvSpPr>
        <p:spPr>
          <a:xfrm>
            <a:off x="352425" y="1025525"/>
            <a:ext cx="8218488"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6323"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56324" name="内容占位符 1"/>
          <p:cNvSpPr>
            <a:spLocks noGrp="1"/>
          </p:cNvSpPr>
          <p:nvPr>
            <p:ph idx="1"/>
          </p:nvPr>
        </p:nvSpPr>
        <p:spPr>
          <a:ln/>
        </p:spPr>
        <p:txBody>
          <a:bodyPr vert="horz" wrap="square" lIns="91440" tIns="45720" rIns="91440" bIns="45720" anchor="t" anchorCtr="0"/>
          <a:p>
            <a:r>
              <a:rPr lang="en-US" altLang="zh-CN" dirty="0"/>
              <a:t>ECU</a:t>
            </a:r>
            <a:r>
              <a:rPr lang="zh-CN" altLang="en-US" dirty="0"/>
              <a:t>根据曲轴位置传感器的基准信号确定喷油控制信号，以发动机最先进入做功行程的缸为基准，在该缸</a:t>
            </a:r>
            <a:r>
              <a:rPr lang="zh-CN" altLang="en-US" dirty="0">
                <a:solidFill>
                  <a:srgbClr val="FF0000"/>
                </a:solidFill>
              </a:rPr>
              <a:t>排气行程上止点前</a:t>
            </a:r>
            <a:r>
              <a:rPr lang="zh-CN" altLang="en-US" dirty="0"/>
              <a:t>某一位置，</a:t>
            </a:r>
            <a:r>
              <a:rPr lang="en-US" altLang="zh-CN" dirty="0"/>
              <a:t>ECU</a:t>
            </a:r>
            <a:r>
              <a:rPr lang="zh-CN" altLang="en-US" dirty="0"/>
              <a:t>输出指令信号，接通所有喷油器电磁线圈电路，各缸喷油器开始喷油。因此，这种控制方式不需要汽缸判别信号，通常曲轴每转一转，各缸喷油器同时喷射一次，同时喷射正时图如图</a:t>
            </a:r>
            <a:r>
              <a:rPr lang="en-US" altLang="zh-CN" dirty="0"/>
              <a:t>2-45</a:t>
            </a:r>
            <a:r>
              <a:rPr lang="zh-CN" altLang="en-US" dirty="0"/>
              <a:t>所示。</a:t>
            </a:r>
            <a:endParaRPr lang="zh-CN" altLang="en-US" dirty="0"/>
          </a:p>
        </p:txBody>
      </p:sp>
      <p:pic>
        <p:nvPicPr>
          <p:cNvPr id="56325" name="图片 3"/>
          <p:cNvPicPr>
            <a:picLocks noChangeAspect="1"/>
          </p:cNvPicPr>
          <p:nvPr/>
        </p:nvPicPr>
        <p:blipFill>
          <a:blip r:embed="rId1"/>
          <a:stretch>
            <a:fillRect/>
          </a:stretch>
        </p:blipFill>
        <p:spPr>
          <a:xfrm>
            <a:off x="1441450" y="3490913"/>
            <a:ext cx="6621463" cy="2671762"/>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矩形 134147"/>
          <p:cNvSpPr/>
          <p:nvPr/>
        </p:nvSpPr>
        <p:spPr>
          <a:xfrm>
            <a:off x="352425" y="1025525"/>
            <a:ext cx="8218488"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7347"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57348" name="内容占位符 1"/>
          <p:cNvSpPr>
            <a:spLocks noGrp="1"/>
          </p:cNvSpPr>
          <p:nvPr>
            <p:ph idx="1"/>
          </p:nvPr>
        </p:nvSpPr>
        <p:spPr>
          <a:xfrm>
            <a:off x="498475" y="1025525"/>
            <a:ext cx="8175625" cy="4953000"/>
          </a:xfrm>
          <a:ln/>
        </p:spPr>
        <p:txBody>
          <a:bodyPr vert="horz" wrap="square" lIns="91440" tIns="45720" rIns="91440" bIns="45720" anchor="t" anchorCtr="0"/>
          <a:p>
            <a:r>
              <a:rPr lang="en-US" altLang="zh-CN" dirty="0"/>
              <a:t>2</a:t>
            </a:r>
            <a:r>
              <a:rPr lang="zh-CN" altLang="en-US" dirty="0"/>
              <a:t>）异步喷射</a:t>
            </a:r>
            <a:endParaRPr lang="en-US" altLang="zh-CN" dirty="0"/>
          </a:p>
          <a:p>
            <a:r>
              <a:rPr lang="zh-CN" altLang="en-US" dirty="0"/>
              <a:t>异步喷射，喷油与发动机的曲轴旋转角度无关，无规律性，它是在同步喷油的基础上，为改善发动机的性能额外增加的喷油，即发动机在起动和加速时，为了保证起动迅速、加速响应快，</a:t>
            </a:r>
            <a:r>
              <a:rPr lang="en-US" altLang="zh-CN" dirty="0"/>
              <a:t>ECU</a:t>
            </a:r>
            <a:r>
              <a:rPr lang="zh-CN" altLang="en-US" dirty="0"/>
              <a:t>会根据</a:t>
            </a:r>
            <a:r>
              <a:rPr lang="zh-CN" altLang="en-US" dirty="0">
                <a:solidFill>
                  <a:srgbClr val="FF0000"/>
                </a:solidFill>
              </a:rPr>
              <a:t>水温</a:t>
            </a:r>
            <a:r>
              <a:rPr lang="zh-CN" altLang="en-US" dirty="0"/>
              <a:t>、</a:t>
            </a:r>
            <a:r>
              <a:rPr lang="zh-CN" altLang="en-US" dirty="0">
                <a:solidFill>
                  <a:srgbClr val="FF0000"/>
                </a:solidFill>
              </a:rPr>
              <a:t>油门变化</a:t>
            </a:r>
            <a:r>
              <a:rPr lang="zh-CN" altLang="en-US" dirty="0"/>
              <a:t>程度适当地增加供油量，此时应采取与曲轴转角无关的异步喷射。异步喷射主要有</a:t>
            </a:r>
            <a:r>
              <a:rPr lang="zh-CN" altLang="en-US" dirty="0">
                <a:solidFill>
                  <a:srgbClr val="FF0000"/>
                </a:solidFill>
              </a:rPr>
              <a:t>起动异步修正喷油</a:t>
            </a:r>
            <a:r>
              <a:rPr lang="zh-CN" altLang="en-US" dirty="0"/>
              <a:t>和</a:t>
            </a:r>
            <a:r>
              <a:rPr lang="zh-CN" altLang="en-US" dirty="0">
                <a:solidFill>
                  <a:srgbClr val="FF0000"/>
                </a:solidFill>
              </a:rPr>
              <a:t>加速异步修正喷油</a:t>
            </a:r>
            <a:r>
              <a:rPr lang="zh-CN" altLang="en-US" dirty="0"/>
              <a:t>两种。</a:t>
            </a:r>
            <a:endParaRPr lang="en-US" altLang="zh-CN" dirty="0"/>
          </a:p>
          <a:p>
            <a:r>
              <a:rPr lang="en-US" altLang="zh-CN" dirty="0"/>
              <a:t>(1)</a:t>
            </a:r>
            <a:r>
              <a:rPr lang="zh-CN" altLang="en-US" dirty="0"/>
              <a:t>起动时异步喷油正时控制。</a:t>
            </a:r>
            <a:endParaRPr lang="en-US" altLang="zh-CN" dirty="0"/>
          </a:p>
          <a:p>
            <a:r>
              <a:rPr lang="zh-CN" altLang="en-US" dirty="0"/>
              <a:t>在同步喷油基础上，为改善发动机的起动性能，再增加一次异步喷油。在起动开关处于接通状态时，</a:t>
            </a:r>
            <a:r>
              <a:rPr lang="en-US" altLang="zh-CN" dirty="0"/>
              <a:t>ECU</a:t>
            </a:r>
            <a:r>
              <a:rPr lang="zh-CN" altLang="en-US" dirty="0"/>
              <a:t>接收到第一个凸轮轴位置传感器信号后，接收到第一个曲轴位置传感器信号时，开始进行起动时的异步喷油。</a:t>
            </a:r>
            <a:endParaRPr lang="en-US" altLang="zh-CN" dirty="0"/>
          </a:p>
          <a:p>
            <a:r>
              <a:rPr lang="en-US" altLang="zh-CN" dirty="0"/>
              <a:t>(2</a:t>
            </a:r>
            <a:r>
              <a:rPr lang="zh-CN" altLang="en-US" dirty="0"/>
              <a:t>）加速时异步喷油正时控制。</a:t>
            </a:r>
            <a:endParaRPr lang="en-US" altLang="zh-CN" dirty="0"/>
          </a:p>
          <a:p>
            <a:r>
              <a:rPr lang="zh-CN" altLang="en-US" dirty="0"/>
              <a:t>为了改善加速性能，</a:t>
            </a:r>
            <a:r>
              <a:rPr lang="en-US" altLang="zh-CN" dirty="0"/>
              <a:t>ECU</a:t>
            </a:r>
            <a:r>
              <a:rPr lang="zh-CN" altLang="en-US" dirty="0"/>
              <a:t>根据节气门位置传感器中</a:t>
            </a:r>
            <a:r>
              <a:rPr lang="zh-CN" altLang="en-US" dirty="0">
                <a:solidFill>
                  <a:srgbClr val="FF0000"/>
                </a:solidFill>
              </a:rPr>
              <a:t>怠速信号</a:t>
            </a:r>
            <a:r>
              <a:rPr lang="zh-CN" altLang="en-US" dirty="0"/>
              <a:t>从接通到断开时，增加一次固定量的喷油。</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文本占位符 134145"/>
          <p:cNvSpPr>
            <a:spLocks noGrp="1"/>
          </p:cNvSpPr>
          <p:nvPr>
            <p:ph idx="1"/>
          </p:nvPr>
        </p:nvSpPr>
        <p:spPr>
          <a:xfrm>
            <a:off x="465138" y="1023938"/>
            <a:ext cx="8208962" cy="5414962"/>
          </a:xfrm>
          <a:ln/>
        </p:spPr>
        <p:txBody>
          <a:bodyPr vert="horz" wrap="square" lIns="91440" tIns="45720" rIns="91440" bIns="45720" anchor="t" anchorCtr="0"/>
          <a:p>
            <a:r>
              <a:rPr lang="zh-CN" altLang="en-US" dirty="0">
                <a:solidFill>
                  <a:srgbClr val="000000"/>
                </a:solidFill>
                <a:sym typeface="宋体" panose="02010600030101010101" pitchFamily="2" charset="-122"/>
              </a:rPr>
              <a:t>⒉</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喷油量控制</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当喷油器的结构和喷油压差一定时，喷油量的多少取决于</a:t>
            </a:r>
            <a:r>
              <a:rPr lang="zh-CN" altLang="en-US" dirty="0">
                <a:solidFill>
                  <a:srgbClr val="FF0000"/>
                </a:solidFill>
                <a:sym typeface="宋体" panose="02010600030101010101" pitchFamily="2" charset="-122"/>
              </a:rPr>
              <a:t>喷油时间</a:t>
            </a:r>
            <a:r>
              <a:rPr lang="zh-CN" altLang="en-US" dirty="0">
                <a:solidFill>
                  <a:srgbClr val="000000"/>
                </a:solidFill>
                <a:sym typeface="宋体" panose="02010600030101010101" pitchFamily="2" charset="-122"/>
              </a:rPr>
              <a:t>。在汽油电控燃油喷射系统中，喷油量的控制是通过对喷油器通电时间的控制来实现的。</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根据输入装置的信号，对喷油器的通电时间进行精确控制，使发动机在各种运行工况下都能获得最佳的混合气浓度</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以提高发动机的经济性和降低排放污染。</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喷油量控制有发动机</a:t>
            </a:r>
            <a:r>
              <a:rPr lang="zh-CN" altLang="en-US" dirty="0">
                <a:solidFill>
                  <a:srgbClr val="FF0000"/>
                </a:solidFill>
                <a:sym typeface="宋体" panose="02010600030101010101" pitchFamily="2" charset="-122"/>
              </a:rPr>
              <a:t>起动时</a:t>
            </a:r>
            <a:r>
              <a:rPr lang="zh-CN" altLang="en-US" dirty="0">
                <a:solidFill>
                  <a:srgbClr val="000000"/>
                </a:solidFill>
                <a:sym typeface="宋体" panose="02010600030101010101" pitchFamily="2" charset="-122"/>
              </a:rPr>
              <a:t>喷油量的控制和发动机</a:t>
            </a:r>
            <a:r>
              <a:rPr lang="zh-CN" altLang="en-US" dirty="0">
                <a:solidFill>
                  <a:srgbClr val="FF0000"/>
                </a:solidFill>
                <a:sym typeface="宋体" panose="02010600030101010101" pitchFamily="2" charset="-122"/>
              </a:rPr>
              <a:t>起动后</a:t>
            </a:r>
            <a:r>
              <a:rPr lang="zh-CN" altLang="en-US" dirty="0">
                <a:solidFill>
                  <a:srgbClr val="000000"/>
                </a:solidFill>
                <a:sym typeface="宋体" panose="02010600030101010101" pitchFamily="2" charset="-122"/>
              </a:rPr>
              <a:t>喷油量的控制。</a:t>
            </a:r>
            <a:endParaRPr lang="zh-CN" altLang="en-US" dirty="0">
              <a:solidFill>
                <a:srgbClr val="000000"/>
              </a:solidFill>
              <a:sym typeface="宋体" panose="02010600030101010101" pitchFamily="2" charset="-122"/>
            </a:endParaRPr>
          </a:p>
        </p:txBody>
      </p:sp>
      <p:sp>
        <p:nvSpPr>
          <p:cNvPr id="59395"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9396"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041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60420" name="内容占位符 1"/>
          <p:cNvSpPr>
            <a:spLocks noGrp="1"/>
          </p:cNvSpPr>
          <p:nvPr>
            <p:ph idx="1"/>
          </p:nvPr>
        </p:nvSpPr>
        <p:spPr>
          <a:xfrm>
            <a:off x="830263" y="1209675"/>
            <a:ext cx="4889500" cy="4953000"/>
          </a:xfrm>
          <a:ln/>
        </p:spPr>
        <p:txBody>
          <a:bodyPr vert="horz" wrap="square" lIns="91440" tIns="45720" rIns="91440" bIns="45720" anchor="t" anchorCtr="0"/>
          <a:p>
            <a:r>
              <a:rPr lang="en-US" altLang="zh-CN" dirty="0"/>
              <a:t>1</a:t>
            </a:r>
            <a:r>
              <a:rPr lang="zh-CN" altLang="en-US" dirty="0"/>
              <a:t>）发动机起动时喷油量的控制</a:t>
            </a:r>
            <a:endParaRPr lang="en-US" altLang="zh-CN" dirty="0"/>
          </a:p>
          <a:p>
            <a:r>
              <a:rPr lang="zh-CN" altLang="en-US" dirty="0"/>
              <a:t>发动机起动时，转速波动大，进气管压力不稳定，不能通过精确检测发动机每个工作循环的进气量来计算喷油器的通电时间。因此</a:t>
            </a:r>
            <a:r>
              <a:rPr lang="en-US" altLang="zh-CN" dirty="0"/>
              <a:t>,</a:t>
            </a:r>
            <a:r>
              <a:rPr lang="zh-CN" altLang="en-US" dirty="0"/>
              <a:t>在起动状态时，</a:t>
            </a:r>
            <a:r>
              <a:rPr lang="en-US" altLang="zh-CN" dirty="0"/>
              <a:t>ECU</a:t>
            </a:r>
            <a:r>
              <a:rPr lang="zh-CN" altLang="en-US" dirty="0"/>
              <a:t>根据当时的发动机冷却液温度，由存储器中的冷却液温度</a:t>
            </a:r>
            <a:r>
              <a:rPr lang="en-US" altLang="zh-CN" dirty="0"/>
              <a:t>——</a:t>
            </a:r>
            <a:r>
              <a:rPr lang="zh-CN" altLang="en-US" dirty="0"/>
              <a:t>喷油时间图找出相应的基本喷油时间。图</a:t>
            </a:r>
            <a:r>
              <a:rPr lang="en-US" altLang="zh-CN" dirty="0"/>
              <a:t>2-46</a:t>
            </a:r>
            <a:r>
              <a:rPr lang="zh-CN" altLang="en-US" dirty="0"/>
              <a:t>所示为水温</a:t>
            </a:r>
            <a:r>
              <a:rPr lang="en-US" altLang="zh-CN" dirty="0"/>
              <a:t>——</a:t>
            </a:r>
            <a:r>
              <a:rPr lang="zh-CN" altLang="en-US" dirty="0"/>
              <a:t>基本喷油时间图，然后用进气温度和蓄电池电压等参数进行修正，得到起动时的实际喷油时间。</a:t>
            </a:r>
            <a:endParaRPr lang="zh-CN" altLang="en-US" dirty="0"/>
          </a:p>
        </p:txBody>
      </p:sp>
      <p:pic>
        <p:nvPicPr>
          <p:cNvPr id="60421" name="图片 2"/>
          <p:cNvPicPr>
            <a:picLocks noChangeAspect="1"/>
          </p:cNvPicPr>
          <p:nvPr/>
        </p:nvPicPr>
        <p:blipFill>
          <a:blip r:embed="rId1"/>
          <a:stretch>
            <a:fillRect/>
          </a:stretch>
        </p:blipFill>
        <p:spPr>
          <a:xfrm>
            <a:off x="6026150" y="1812925"/>
            <a:ext cx="2647950" cy="3265488"/>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文本占位符 134145"/>
          <p:cNvSpPr>
            <a:spLocks noGrp="1"/>
          </p:cNvSpPr>
          <p:nvPr>
            <p:ph idx="1"/>
          </p:nvPr>
        </p:nvSpPr>
        <p:spPr>
          <a:xfrm>
            <a:off x="157163" y="993775"/>
            <a:ext cx="8804275" cy="5414963"/>
          </a:xfrm>
          <a:ln/>
        </p:spPr>
        <p:txBody>
          <a:bodyPr vert="horz" wrap="square" lIns="91440" tIns="45720" rIns="91440" bIns="45720" anchor="t" anchorCtr="0"/>
          <a:p>
            <a:r>
              <a:rPr lang="zh-CN" altLang="en-US" dirty="0">
                <a:solidFill>
                  <a:srgbClr val="000000"/>
                </a:solidFill>
                <a:sym typeface="宋体" panose="02010600030101010101" pitchFamily="2" charset="-122"/>
              </a:rPr>
              <a:t>图</a:t>
            </a:r>
            <a:r>
              <a:rPr lang="en-US" altLang="zh-CN" dirty="0">
                <a:solidFill>
                  <a:srgbClr val="000000"/>
                </a:solidFill>
                <a:sym typeface="宋体" panose="02010600030101010101" pitchFamily="2" charset="-122"/>
              </a:rPr>
              <a:t>2-47</a:t>
            </a:r>
            <a:r>
              <a:rPr lang="zh-CN" altLang="en-US" dirty="0">
                <a:solidFill>
                  <a:srgbClr val="000000"/>
                </a:solidFill>
                <a:sym typeface="宋体" panose="02010600030101010101" pitchFamily="2" charset="-122"/>
              </a:rPr>
              <a:t>所示为喷油时间的确定，在发动机转速低于规定值或点火开关接通</a:t>
            </a:r>
            <a:r>
              <a:rPr lang="en-US" altLang="zh-CN" dirty="0">
                <a:solidFill>
                  <a:srgbClr val="000000"/>
                </a:solidFill>
                <a:sym typeface="宋体" panose="02010600030101010101" pitchFamily="2" charset="-122"/>
              </a:rPr>
              <a:t>STA</a:t>
            </a:r>
            <a:r>
              <a:rPr lang="zh-CN" altLang="en-US" dirty="0">
                <a:solidFill>
                  <a:srgbClr val="000000"/>
                </a:solidFill>
                <a:sym typeface="宋体" panose="02010600030101010101" pitchFamily="2" charset="-122"/>
              </a:rPr>
              <a:t>挡时，根据冷却液温度传感器信号，</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确定</a:t>
            </a:r>
            <a:r>
              <a:rPr lang="zh-CN" altLang="en-US" dirty="0">
                <a:solidFill>
                  <a:srgbClr val="FF0000"/>
                </a:solidFill>
                <a:sym typeface="宋体" panose="02010600030101010101" pitchFamily="2" charset="-122"/>
              </a:rPr>
              <a:t>基本喷油时间</a:t>
            </a:r>
            <a:r>
              <a:rPr lang="zh-CN" altLang="en-US" dirty="0">
                <a:solidFill>
                  <a:srgbClr val="000000"/>
                </a:solidFill>
                <a:sym typeface="宋体" panose="02010600030101010101" pitchFamily="2" charset="-122"/>
              </a:rPr>
              <a:t>；根据</a:t>
            </a:r>
            <a:r>
              <a:rPr lang="zh-CN" altLang="en-US" dirty="0">
                <a:solidFill>
                  <a:srgbClr val="FF0000"/>
                </a:solidFill>
                <a:sym typeface="宋体" panose="02010600030101010101" pitchFamily="2" charset="-122"/>
              </a:rPr>
              <a:t>进气温度</a:t>
            </a:r>
            <a:r>
              <a:rPr lang="zh-CN" altLang="en-US" dirty="0">
                <a:solidFill>
                  <a:srgbClr val="000000"/>
                </a:solidFill>
                <a:sym typeface="宋体" panose="02010600030101010101" pitchFamily="2" charset="-122"/>
              </a:rPr>
              <a:t>信号对喷油脉宽做</a:t>
            </a:r>
            <a:r>
              <a:rPr lang="zh-CN" altLang="en-US" dirty="0">
                <a:solidFill>
                  <a:srgbClr val="FF0000"/>
                </a:solidFill>
                <a:sym typeface="宋体" panose="02010600030101010101" pitchFamily="2" charset="-122"/>
              </a:rPr>
              <a:t>修正</a:t>
            </a:r>
            <a:r>
              <a:rPr lang="zh-CN" altLang="en-US" dirty="0">
                <a:solidFill>
                  <a:srgbClr val="000000"/>
                </a:solidFill>
                <a:sym typeface="宋体" panose="02010600030101010101" pitchFamily="2" charset="-122"/>
              </a:rPr>
              <a:t>（延长或缩短</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，空气温度升高、密度减小，进气量减少，喷油时间应缩短，相反则应延长喷油时间。根据</a:t>
            </a:r>
            <a:r>
              <a:rPr lang="zh-CN" altLang="en-US" dirty="0">
                <a:solidFill>
                  <a:srgbClr val="FF0000"/>
                </a:solidFill>
                <a:sym typeface="宋体" panose="02010600030101010101" pitchFamily="2" charset="-122"/>
              </a:rPr>
              <a:t>蓄电池电压</a:t>
            </a:r>
            <a:r>
              <a:rPr lang="zh-CN" altLang="en-US" dirty="0">
                <a:solidFill>
                  <a:srgbClr val="000000"/>
                </a:solidFill>
                <a:sym typeface="宋体" panose="02010600030101010101" pitchFamily="2" charset="-122"/>
              </a:rPr>
              <a:t>相应延长喷油时间，以实现喷油量的进一步修正，即电压修正。电磁式喷油器针阀的实际打开时刻晚于</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控制其打开的信号时刻，即存在一段</a:t>
            </a:r>
            <a:r>
              <a:rPr lang="zh-CN" altLang="en-US" dirty="0">
                <a:solidFill>
                  <a:srgbClr val="FF0000"/>
                </a:solidFill>
                <a:sym typeface="宋体" panose="02010600030101010101" pitchFamily="2" charset="-122"/>
              </a:rPr>
              <a:t>滞后</a:t>
            </a:r>
            <a:r>
              <a:rPr lang="zh-CN" altLang="en-US" dirty="0">
                <a:solidFill>
                  <a:srgbClr val="000000"/>
                </a:solidFill>
                <a:sym typeface="宋体" panose="02010600030101010101" pitchFamily="2" charset="-122"/>
              </a:rPr>
              <a:t>，故喷油器打开的实际时间较</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计算出的需要打开的时间短，此时间差称为</a:t>
            </a:r>
            <a:r>
              <a:rPr lang="zh-CN" altLang="en-US" dirty="0">
                <a:solidFill>
                  <a:srgbClr val="FF0000"/>
                </a:solidFill>
                <a:sym typeface="宋体" panose="02010600030101010101" pitchFamily="2" charset="-122"/>
              </a:rPr>
              <a:t>无效喷射时间</a:t>
            </a:r>
            <a:r>
              <a:rPr lang="zh-CN"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0.3ms ~ 0.8ms)</a:t>
            </a:r>
            <a:r>
              <a:rPr lang="zh-CN" altLang="en-US" dirty="0">
                <a:solidFill>
                  <a:srgbClr val="000000"/>
                </a:solidFill>
                <a:sym typeface="宋体" panose="02010600030101010101" pitchFamily="2" charset="-122"/>
              </a:rPr>
              <a:t>，图</a:t>
            </a:r>
            <a:r>
              <a:rPr lang="en-US" altLang="zh-CN" dirty="0">
                <a:solidFill>
                  <a:srgbClr val="000000"/>
                </a:solidFill>
                <a:sym typeface="宋体" panose="02010600030101010101" pitchFamily="2" charset="-122"/>
              </a:rPr>
              <a:t>2-48</a:t>
            </a:r>
            <a:r>
              <a:rPr lang="zh-CN" altLang="en-US" dirty="0">
                <a:solidFill>
                  <a:srgbClr val="000000"/>
                </a:solidFill>
                <a:sym typeface="宋体" panose="02010600030101010101" pitchFamily="2" charset="-122"/>
              </a:rPr>
              <a:t>所示为喷油滞后图。</a:t>
            </a:r>
            <a:endParaRPr lang="zh-CN" altLang="en-US" dirty="0">
              <a:solidFill>
                <a:srgbClr val="000000"/>
              </a:solidFill>
              <a:sym typeface="宋体" panose="02010600030101010101" pitchFamily="2" charset="-122"/>
            </a:endParaRPr>
          </a:p>
        </p:txBody>
      </p:sp>
      <p:sp>
        <p:nvSpPr>
          <p:cNvPr id="61443"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1444"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61445" name="图片 2"/>
          <p:cNvPicPr>
            <a:picLocks noChangeAspect="1"/>
          </p:cNvPicPr>
          <p:nvPr/>
        </p:nvPicPr>
        <p:blipFill>
          <a:blip r:embed="rId1"/>
          <a:stretch>
            <a:fillRect/>
          </a:stretch>
        </p:blipFill>
        <p:spPr>
          <a:xfrm>
            <a:off x="1882775" y="3995738"/>
            <a:ext cx="5561013" cy="2324100"/>
          </a:xfrm>
          <a:prstGeom prst="rect">
            <a:avLst/>
          </a:prstGeom>
          <a:noFill/>
          <a:ln w="9525">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文本占位符 134145"/>
          <p:cNvSpPr>
            <a:spLocks noGrp="1"/>
          </p:cNvSpPr>
          <p:nvPr>
            <p:ph idx="1"/>
          </p:nvPr>
        </p:nvSpPr>
        <p:spPr>
          <a:xfrm>
            <a:off x="830263" y="1023938"/>
            <a:ext cx="7843837" cy="5414962"/>
          </a:xfrm>
          <a:ln/>
        </p:spPr>
        <p:txBody>
          <a:bodyPr vert="horz" wrap="square" lIns="91440" tIns="45720" rIns="91440" bIns="45720" anchor="t" anchorCtr="0"/>
          <a:p>
            <a:r>
              <a:rPr lang="zh-CN" altLang="en-US" dirty="0">
                <a:solidFill>
                  <a:srgbClr val="000000"/>
                </a:solidFill>
                <a:sym typeface="宋体" panose="02010600030101010101" pitchFamily="2" charset="-122"/>
              </a:rPr>
              <a:t>蓄电池电压越低，滞后时间越长，因此，</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根据蓄电池电压延长喷油时间，修正喷油址，使实际喷油时间更接近于</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计算值，图</a:t>
            </a:r>
            <a:r>
              <a:rPr lang="en-US" altLang="zh-CN" dirty="0">
                <a:solidFill>
                  <a:srgbClr val="000000"/>
                </a:solidFill>
                <a:sym typeface="宋体" panose="02010600030101010101" pitchFamily="2" charset="-122"/>
              </a:rPr>
              <a:t>2-49</a:t>
            </a:r>
            <a:r>
              <a:rPr lang="zh-CN" altLang="en-US" dirty="0">
                <a:solidFill>
                  <a:srgbClr val="000000"/>
                </a:solidFill>
                <a:sym typeface="宋体" panose="02010600030101010101" pitchFamily="2" charset="-122"/>
              </a:rPr>
              <a:t>所示为蓄电池电压对喷射时间的修正。</a:t>
            </a:r>
            <a:endParaRPr lang="zh-CN" altLang="en-US" dirty="0">
              <a:solidFill>
                <a:srgbClr val="000000"/>
              </a:solidFill>
              <a:sym typeface="宋体" panose="02010600030101010101" pitchFamily="2" charset="-122"/>
            </a:endParaRPr>
          </a:p>
          <a:p>
            <a:endParaRPr lang="en-US" altLang="zh-CN" dirty="0">
              <a:solidFill>
                <a:srgbClr val="000000"/>
              </a:solidFill>
              <a:sym typeface="宋体" panose="02010600030101010101" pitchFamily="2" charset="-122"/>
            </a:endParaRPr>
          </a:p>
          <a:p>
            <a:endParaRPr lang="en-US" altLang="zh-CN" dirty="0">
              <a:solidFill>
                <a:srgbClr val="000000"/>
              </a:solidFill>
              <a:sym typeface="宋体" panose="02010600030101010101" pitchFamily="2" charset="-122"/>
            </a:endParaRPr>
          </a:p>
          <a:p>
            <a:endParaRPr lang="en-US" altLang="zh-CN" dirty="0">
              <a:solidFill>
                <a:srgbClr val="000000"/>
              </a:solidFill>
              <a:sym typeface="宋体" panose="02010600030101010101" pitchFamily="2" charset="-122"/>
            </a:endParaRPr>
          </a:p>
          <a:p>
            <a:endParaRPr lang="en-US" altLang="zh-CN" dirty="0">
              <a:solidFill>
                <a:srgbClr val="000000"/>
              </a:solidFill>
              <a:sym typeface="宋体" panose="02010600030101010101" pitchFamily="2" charset="-122"/>
            </a:endParaRPr>
          </a:p>
          <a:p>
            <a:endParaRPr lang="en-US" altLang="zh-CN" dirty="0">
              <a:solidFill>
                <a:srgbClr val="000000"/>
              </a:solidFill>
              <a:sym typeface="宋体" panose="02010600030101010101" pitchFamily="2" charset="-122"/>
            </a:endParaRPr>
          </a:p>
          <a:p>
            <a:endParaRPr lang="en-US" altLang="zh-CN" dirty="0">
              <a:solidFill>
                <a:srgbClr val="000000"/>
              </a:solidFill>
              <a:sym typeface="宋体" panose="02010600030101010101" pitchFamily="2" charset="-122"/>
            </a:endParaRPr>
          </a:p>
          <a:p>
            <a:endParaRPr lang="en-US" altLang="zh-CN" dirty="0">
              <a:solidFill>
                <a:srgbClr val="000000"/>
              </a:solidFill>
              <a:sym typeface="宋体" panose="02010600030101010101" pitchFamily="2" charset="-122"/>
            </a:endParaRPr>
          </a:p>
          <a:p>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安装冷起动喷油器的发动机由温度</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时间开关控制，或由温度</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时间开关和</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同时控制冷起动喷油器向进气总管喷入部分附加燃油来加浓混合气，以利于冷起动。</a:t>
            </a:r>
            <a:endParaRPr lang="zh-CN" altLang="en-US" dirty="0">
              <a:solidFill>
                <a:srgbClr val="000000"/>
              </a:solidFill>
              <a:sym typeface="宋体" panose="02010600030101010101" pitchFamily="2" charset="-122"/>
            </a:endParaRPr>
          </a:p>
        </p:txBody>
      </p:sp>
      <p:sp>
        <p:nvSpPr>
          <p:cNvPr id="62467"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2468"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62469" name="图片 5"/>
          <p:cNvPicPr>
            <a:picLocks noChangeAspect="1"/>
          </p:cNvPicPr>
          <p:nvPr/>
        </p:nvPicPr>
        <p:blipFill>
          <a:blip r:embed="rId1"/>
          <a:stretch>
            <a:fillRect/>
          </a:stretch>
        </p:blipFill>
        <p:spPr>
          <a:xfrm>
            <a:off x="3019425" y="2079625"/>
            <a:ext cx="3387725" cy="2749550"/>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文本占位符 134145"/>
          <p:cNvSpPr>
            <a:spLocks noGrp="1"/>
          </p:cNvSpPr>
          <p:nvPr>
            <p:ph idx="1"/>
          </p:nvPr>
        </p:nvSpPr>
        <p:spPr>
          <a:xfrm>
            <a:off x="830263" y="1023938"/>
            <a:ext cx="7843837" cy="5414962"/>
          </a:xfrm>
          <a:ln/>
        </p:spPr>
        <p:txBody>
          <a:bodyPr vert="horz" wrap="square" lIns="91440" tIns="45720" rIns="91440" bIns="45720" anchor="t" anchorCtr="0"/>
          <a:p>
            <a:r>
              <a:rPr lang="en-US" altLang="zh-CN" dirty="0">
                <a:solidFill>
                  <a:srgbClr val="000000"/>
                </a:solidFill>
                <a:sym typeface="宋体" panose="02010600030101010101" pitchFamily="2" charset="-122"/>
              </a:rPr>
              <a:t>2</a:t>
            </a:r>
            <a:r>
              <a:rPr lang="zh-CN" altLang="en-US" dirty="0">
                <a:solidFill>
                  <a:srgbClr val="000000"/>
                </a:solidFill>
                <a:sym typeface="宋体" panose="02010600030101010101" pitchFamily="2" charset="-122"/>
              </a:rPr>
              <a:t>）发动机起动后喷油量的控制</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当发动机起动后转速超过预定值时，</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确定的喷油量是由</a:t>
            </a:r>
            <a:r>
              <a:rPr lang="zh-CN" altLang="en-US" dirty="0">
                <a:solidFill>
                  <a:srgbClr val="FF0000"/>
                </a:solidFill>
                <a:sym typeface="宋体" panose="02010600030101010101" pitchFamily="2" charset="-122"/>
              </a:rPr>
              <a:t>基本喷油量</a:t>
            </a:r>
            <a:r>
              <a:rPr lang="zh-CN" altLang="en-US" dirty="0">
                <a:solidFill>
                  <a:srgbClr val="000000"/>
                </a:solidFill>
                <a:sym typeface="宋体" panose="02010600030101010101" pitchFamily="2" charset="-122"/>
              </a:rPr>
              <a:t>和</a:t>
            </a:r>
            <a:r>
              <a:rPr lang="zh-CN" altLang="en-US" dirty="0">
                <a:solidFill>
                  <a:srgbClr val="FF0000"/>
                </a:solidFill>
                <a:sym typeface="宋体" panose="02010600030101010101" pitchFamily="2" charset="-122"/>
              </a:rPr>
              <a:t>修正喷油量</a:t>
            </a:r>
            <a:r>
              <a:rPr lang="zh-CN" altLang="en-US" dirty="0">
                <a:solidFill>
                  <a:srgbClr val="000000"/>
                </a:solidFill>
                <a:sym typeface="宋体" panose="02010600030101010101" pitchFamily="2" charset="-122"/>
              </a:rPr>
              <a:t>组成的。</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喷油量取决于喷油器喷油持续时间</a:t>
            </a:r>
            <a:r>
              <a:rPr lang="en-US" altLang="zh-CN" dirty="0">
                <a:solidFill>
                  <a:srgbClr val="000000"/>
                </a:solidFill>
                <a:sym typeface="宋体" panose="02010600030101010101" pitchFamily="2" charset="-122"/>
              </a:rPr>
              <a:t>;</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基本喷油量</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或基本喷油时间</a:t>
            </a:r>
            <a:r>
              <a:rPr lang="en-US" altLang="zh-CN" dirty="0">
                <a:solidFill>
                  <a:srgbClr val="000000"/>
                </a:solidFill>
                <a:sym typeface="宋体" panose="02010600030101010101" pitchFamily="2" charset="-122"/>
              </a:rPr>
              <a:t>Tp)</a:t>
            </a:r>
            <a:r>
              <a:rPr lang="zh-CN" altLang="en-US" dirty="0">
                <a:solidFill>
                  <a:srgbClr val="000000"/>
                </a:solidFill>
                <a:sym typeface="宋体" panose="02010600030101010101" pitchFamily="2" charset="-122"/>
              </a:rPr>
              <a:t>是在标准大气状态（温度为</a:t>
            </a:r>
            <a:r>
              <a:rPr lang="en-US" altLang="zh-CN" dirty="0">
                <a:solidFill>
                  <a:srgbClr val="000000"/>
                </a:solidFill>
                <a:sym typeface="宋体" panose="02010600030101010101" pitchFamily="2" charset="-122"/>
              </a:rPr>
              <a:t>20℃</a:t>
            </a:r>
            <a:r>
              <a:rPr lang="zh-CN" altLang="en-US" dirty="0">
                <a:solidFill>
                  <a:srgbClr val="000000"/>
                </a:solidFill>
                <a:sym typeface="宋体" panose="02010600030101010101" pitchFamily="2" charset="-122"/>
              </a:rPr>
              <a:t>，大气压为</a:t>
            </a:r>
            <a:r>
              <a:rPr lang="en-US" altLang="zh-CN" dirty="0">
                <a:solidFill>
                  <a:srgbClr val="000000"/>
                </a:solidFill>
                <a:sym typeface="宋体" panose="02010600030101010101" pitchFamily="2" charset="-122"/>
              </a:rPr>
              <a:t>101kPa)</a:t>
            </a:r>
            <a:r>
              <a:rPr lang="zh-CN" altLang="en-US" dirty="0">
                <a:solidFill>
                  <a:srgbClr val="000000"/>
                </a:solidFill>
                <a:sym typeface="宋体" panose="02010600030101010101" pitchFamily="2" charset="-122"/>
              </a:rPr>
              <a:t>下，根据发动机每个工作循环的</a:t>
            </a:r>
            <a:r>
              <a:rPr lang="zh-CN" altLang="en-US" dirty="0">
                <a:solidFill>
                  <a:srgbClr val="FF0000"/>
                </a:solidFill>
                <a:sym typeface="宋体" panose="02010600030101010101" pitchFamily="2" charset="-122"/>
              </a:rPr>
              <a:t>进气量</a:t>
            </a:r>
            <a:r>
              <a:rPr lang="zh-CN" altLang="en-US" dirty="0">
                <a:solidFill>
                  <a:srgbClr val="000000"/>
                </a:solidFill>
                <a:sym typeface="宋体" panose="02010600030101010101" pitchFamily="2" charset="-122"/>
              </a:rPr>
              <a:t>、</a:t>
            </a:r>
            <a:r>
              <a:rPr lang="zh-CN" altLang="en-US" dirty="0">
                <a:solidFill>
                  <a:srgbClr val="FF0000"/>
                </a:solidFill>
                <a:sym typeface="宋体" panose="02010600030101010101" pitchFamily="2" charset="-122"/>
              </a:rPr>
              <a:t>发动机转速</a:t>
            </a:r>
            <a:r>
              <a:rPr lang="en-US" altLang="zh-CN" dirty="0">
                <a:solidFill>
                  <a:srgbClr val="FF0000"/>
                </a:solidFill>
                <a:sym typeface="宋体" panose="02010600030101010101" pitchFamily="2" charset="-122"/>
              </a:rPr>
              <a:t>Ne</a:t>
            </a:r>
            <a:r>
              <a:rPr lang="zh-CN" altLang="en-US" dirty="0">
                <a:solidFill>
                  <a:srgbClr val="000000"/>
                </a:solidFill>
                <a:sym typeface="宋体" panose="02010600030101010101" pitchFamily="2" charset="-122"/>
              </a:rPr>
              <a:t>和</a:t>
            </a:r>
            <a:r>
              <a:rPr lang="zh-CN" altLang="en-US" dirty="0">
                <a:solidFill>
                  <a:srgbClr val="FF0000"/>
                </a:solidFill>
                <a:sym typeface="宋体" panose="02010600030101010101" pitchFamily="2" charset="-122"/>
              </a:rPr>
              <a:t>设定的空燃比</a:t>
            </a:r>
            <a:r>
              <a:rPr lang="zh-CN" altLang="en-US" dirty="0">
                <a:solidFill>
                  <a:srgbClr val="000000"/>
                </a:solidFill>
                <a:sym typeface="宋体" panose="02010600030101010101" pitchFamily="2" charset="-122"/>
              </a:rPr>
              <a:t>（目标空燃比）是确定的</a:t>
            </a:r>
            <a:r>
              <a:rPr lang="en-US" altLang="zh-CN" dirty="0">
                <a:solidFill>
                  <a:srgbClr val="000000"/>
                </a:solidFill>
                <a:sym typeface="宋体" panose="02010600030101010101" pitchFamily="2" charset="-122"/>
              </a:rPr>
              <a:t>;</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修正喷油量是</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根据发动机各种实际运转情况，对基本喷油量进行适当修正，使发动机在不同运转条件下都能获得最佳浓度的混合气。</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基本喷油量是</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通过控制基本喷油时间来控制的，</a:t>
            </a:r>
            <a:r>
              <a:rPr lang="en-US" altLang="zh-CN" dirty="0">
                <a:solidFill>
                  <a:srgbClr val="000000"/>
                </a:solidFill>
                <a:sym typeface="宋体" panose="02010600030101010101" pitchFamily="2" charset="-122"/>
              </a:rPr>
              <a:t>L</a:t>
            </a:r>
            <a:r>
              <a:rPr lang="zh-CN" altLang="en-US" dirty="0">
                <a:solidFill>
                  <a:srgbClr val="000000"/>
                </a:solidFill>
                <a:sym typeface="宋体" panose="02010600030101010101" pitchFamily="2" charset="-122"/>
              </a:rPr>
              <a:t>型</a:t>
            </a:r>
            <a:r>
              <a:rPr lang="en-US" altLang="zh-CN" dirty="0">
                <a:solidFill>
                  <a:srgbClr val="000000"/>
                </a:solidFill>
                <a:sym typeface="宋体" panose="02010600030101010101" pitchFamily="2" charset="-122"/>
              </a:rPr>
              <a:t>EFI</a:t>
            </a:r>
            <a:r>
              <a:rPr lang="zh-CN" altLang="en-US" dirty="0">
                <a:solidFill>
                  <a:srgbClr val="000000"/>
                </a:solidFill>
                <a:sym typeface="宋体" panose="02010600030101010101" pitchFamily="2" charset="-122"/>
              </a:rPr>
              <a:t>系统和</a:t>
            </a:r>
            <a:r>
              <a:rPr lang="en-US" altLang="zh-CN" dirty="0">
                <a:solidFill>
                  <a:srgbClr val="000000"/>
                </a:solidFill>
                <a:sym typeface="宋体" panose="02010600030101010101" pitchFamily="2" charset="-122"/>
              </a:rPr>
              <a:t>D</a:t>
            </a:r>
            <a:r>
              <a:rPr lang="zh-CN" altLang="en-US" dirty="0">
                <a:solidFill>
                  <a:srgbClr val="000000"/>
                </a:solidFill>
                <a:sym typeface="宋体" panose="02010600030101010101" pitchFamily="2" charset="-122"/>
              </a:rPr>
              <a:t>型</a:t>
            </a:r>
            <a:r>
              <a:rPr lang="en-US" altLang="zh-CN" dirty="0">
                <a:solidFill>
                  <a:srgbClr val="000000"/>
                </a:solidFill>
                <a:sym typeface="宋体" panose="02010600030101010101" pitchFamily="2" charset="-122"/>
              </a:rPr>
              <a:t>EFI</a:t>
            </a:r>
            <a:r>
              <a:rPr lang="zh-CN" altLang="en-US" dirty="0">
                <a:solidFill>
                  <a:srgbClr val="000000"/>
                </a:solidFill>
                <a:sym typeface="宋体" panose="02010600030101010101" pitchFamily="2" charset="-122"/>
              </a:rPr>
              <a:t>系统的控制方法不同。</a:t>
            </a:r>
            <a:endParaRPr lang="zh-CN" altLang="en-US" dirty="0">
              <a:solidFill>
                <a:srgbClr val="000000"/>
              </a:solidFill>
              <a:sym typeface="宋体" panose="02010600030101010101" pitchFamily="2" charset="-122"/>
            </a:endParaRPr>
          </a:p>
        </p:txBody>
      </p:sp>
      <p:sp>
        <p:nvSpPr>
          <p:cNvPr id="63491"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3492"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文本框 1"/>
          <p:cNvSpPr txBox="1"/>
          <p:nvPr/>
        </p:nvSpPr>
        <p:spPr>
          <a:xfrm>
            <a:off x="0" y="855663"/>
            <a:ext cx="7124700" cy="60023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spcBef>
                <a:spcPct val="0"/>
              </a:spcBef>
              <a:buClrTx/>
            </a:pPr>
            <a:r>
              <a:rPr lang="en-US" altLang="zh-CN" sz="2400" dirty="0">
                <a:solidFill>
                  <a:srgbClr val="111111"/>
                </a:solidFill>
                <a:latin typeface="等线" panose="02010600030101010101" pitchFamily="2" charset="-122"/>
                <a:ea typeface="等线" panose="02010600030101010101" pitchFamily="2" charset="-122"/>
              </a:rPr>
              <a:t>3</a:t>
            </a:r>
            <a:r>
              <a:rPr lang="zh-CN" altLang="en-US" sz="2400" dirty="0">
                <a:solidFill>
                  <a:srgbClr val="111111"/>
                </a:solidFill>
                <a:latin typeface="等线" panose="02010600030101010101" pitchFamily="2" charset="-122"/>
                <a:ea typeface="等线" panose="02010600030101010101" pitchFamily="2" charset="-122"/>
              </a:rPr>
              <a:t>）修正喷油量的控制</a:t>
            </a:r>
            <a:endParaRPr lang="en-US" altLang="zh-CN" sz="2400" dirty="0">
              <a:solidFill>
                <a:srgbClr val="111111"/>
              </a:solidFill>
              <a:latin typeface="等线" panose="02010600030101010101" pitchFamily="2" charset="-122"/>
              <a:ea typeface="等线" panose="02010600030101010101" pitchFamily="2" charset="-122"/>
            </a:endParaRPr>
          </a:p>
          <a:p>
            <a:pPr marL="342900" lvl="0" indent="-342900">
              <a:spcBef>
                <a:spcPct val="0"/>
              </a:spcBef>
              <a:buClrTx/>
            </a:pPr>
            <a:r>
              <a:rPr lang="en-US" altLang="zh-CN" sz="2400" dirty="0">
                <a:solidFill>
                  <a:srgbClr val="111111"/>
                </a:solidFill>
                <a:latin typeface="等线" panose="02010600030101010101" pitchFamily="2" charset="-122"/>
                <a:ea typeface="等线" panose="02010600030101010101" pitchFamily="2" charset="-122"/>
              </a:rPr>
              <a:t>(1)</a:t>
            </a:r>
            <a:r>
              <a:rPr lang="zh-CN" altLang="en-US" sz="2400" dirty="0">
                <a:solidFill>
                  <a:srgbClr val="FF0000"/>
                </a:solidFill>
                <a:latin typeface="等线" panose="02010600030101010101" pitchFamily="2" charset="-122"/>
                <a:ea typeface="等线" panose="02010600030101010101" pitchFamily="2" charset="-122"/>
              </a:rPr>
              <a:t>起动后加浓修正</a:t>
            </a:r>
            <a:r>
              <a:rPr lang="zh-CN" altLang="en-US" sz="2400" dirty="0">
                <a:solidFill>
                  <a:srgbClr val="111111"/>
                </a:solidFill>
                <a:latin typeface="等线" panose="02010600030101010101" pitchFamily="2" charset="-122"/>
                <a:ea typeface="等线" panose="02010600030101010101" pitchFamily="2" charset="-122"/>
              </a:rPr>
              <a:t>。发动机完成起动后，点火开关由</a:t>
            </a:r>
            <a:r>
              <a:rPr lang="en-US" altLang="zh-CN" sz="2400" dirty="0">
                <a:solidFill>
                  <a:srgbClr val="111111"/>
                </a:solidFill>
                <a:latin typeface="等线" panose="02010600030101010101" pitchFamily="2" charset="-122"/>
                <a:ea typeface="等线" panose="02010600030101010101" pitchFamily="2" charset="-122"/>
              </a:rPr>
              <a:t>STA</a:t>
            </a:r>
            <a:r>
              <a:rPr lang="zh-CN" altLang="en-US" sz="2400" dirty="0">
                <a:solidFill>
                  <a:srgbClr val="111111"/>
                </a:solidFill>
                <a:latin typeface="等线" panose="02010600030101010101" pitchFamily="2" charset="-122"/>
                <a:ea typeface="等线" panose="02010600030101010101" pitchFamily="2" charset="-122"/>
              </a:rPr>
              <a:t>位置转到</a:t>
            </a:r>
            <a:r>
              <a:rPr lang="en-US" altLang="zh-CN" sz="2400" dirty="0">
                <a:solidFill>
                  <a:srgbClr val="111111"/>
                </a:solidFill>
                <a:latin typeface="等线" panose="02010600030101010101" pitchFamily="2" charset="-122"/>
                <a:ea typeface="等线" panose="02010600030101010101" pitchFamily="2" charset="-122"/>
              </a:rPr>
              <a:t>ON</a:t>
            </a:r>
            <a:r>
              <a:rPr lang="zh-CN" altLang="en-US" sz="2400" dirty="0">
                <a:solidFill>
                  <a:srgbClr val="111111"/>
                </a:solidFill>
                <a:latin typeface="等线" panose="02010600030101010101" pitchFamily="2" charset="-122"/>
                <a:ea typeface="等线" panose="02010600030101010101" pitchFamily="2" charset="-122"/>
              </a:rPr>
              <a:t>位置，或发动机转速已达到或超过预定值，</a:t>
            </a:r>
            <a:r>
              <a:rPr lang="en-US" altLang="zh-CN" sz="2400" dirty="0">
                <a:solidFill>
                  <a:srgbClr val="111111"/>
                </a:solidFill>
                <a:latin typeface="等线" panose="02010600030101010101" pitchFamily="2" charset="-122"/>
                <a:ea typeface="等线" panose="02010600030101010101" pitchFamily="2" charset="-122"/>
              </a:rPr>
              <a:t>ECU</a:t>
            </a:r>
            <a:r>
              <a:rPr lang="zh-CN" altLang="en-US" sz="2400" dirty="0">
                <a:solidFill>
                  <a:srgbClr val="111111"/>
                </a:solidFill>
                <a:latin typeface="等线" panose="02010600030101010101" pitchFamily="2" charset="-122"/>
                <a:ea typeface="等线" panose="02010600030101010101" pitchFamily="2" charset="-122"/>
              </a:rPr>
              <a:t>额外增加喷油量，使发动机保持稳定运行。喷油量的初始修正值根据冷却液温度所确定，然后随温度升高按某一固定速度下降，逐步达到正常。相关的控制信号有</a:t>
            </a:r>
            <a:r>
              <a:rPr lang="zh-CN" altLang="en-US" sz="2400" dirty="0">
                <a:solidFill>
                  <a:srgbClr val="FF0000"/>
                </a:solidFill>
                <a:latin typeface="等线" panose="02010600030101010101" pitchFamily="2" charset="-122"/>
                <a:ea typeface="等线" panose="02010600030101010101" pitchFamily="2" charset="-122"/>
              </a:rPr>
              <a:t>发动机转速信号</a:t>
            </a:r>
            <a:r>
              <a:rPr lang="en-US" altLang="zh-CN" sz="2400" dirty="0">
                <a:solidFill>
                  <a:srgbClr val="FF0000"/>
                </a:solidFill>
                <a:latin typeface="等线" panose="02010600030101010101" pitchFamily="2" charset="-122"/>
                <a:ea typeface="等线" panose="02010600030101010101" pitchFamily="2" charset="-122"/>
              </a:rPr>
              <a:t>(Ne)</a:t>
            </a:r>
            <a:r>
              <a:rPr lang="zh-CN" altLang="en-US" sz="2400" dirty="0">
                <a:solidFill>
                  <a:srgbClr val="111111"/>
                </a:solidFill>
                <a:latin typeface="等线" panose="02010600030101010101" pitchFamily="2" charset="-122"/>
                <a:ea typeface="等线" panose="02010600030101010101" pitchFamily="2" charset="-122"/>
              </a:rPr>
              <a:t>、</a:t>
            </a:r>
            <a:r>
              <a:rPr lang="zh-CN" altLang="en-US" sz="2400" dirty="0">
                <a:solidFill>
                  <a:srgbClr val="FF0000"/>
                </a:solidFill>
                <a:latin typeface="等线" panose="02010600030101010101" pitchFamily="2" charset="-122"/>
                <a:ea typeface="等线" panose="02010600030101010101" pitchFamily="2" charset="-122"/>
              </a:rPr>
              <a:t>点火开关信号</a:t>
            </a:r>
            <a:r>
              <a:rPr lang="zh-CN" altLang="en-US" sz="2400" dirty="0">
                <a:solidFill>
                  <a:srgbClr val="111111"/>
                </a:solidFill>
                <a:latin typeface="等线" panose="02010600030101010101" pitchFamily="2" charset="-122"/>
                <a:ea typeface="等线" panose="02010600030101010101" pitchFamily="2" charset="-122"/>
              </a:rPr>
              <a:t>和</a:t>
            </a:r>
            <a:r>
              <a:rPr lang="zh-CN" altLang="en-US" sz="2400" dirty="0">
                <a:solidFill>
                  <a:srgbClr val="FF0000"/>
                </a:solidFill>
                <a:latin typeface="等线" panose="02010600030101010101" pitchFamily="2" charset="-122"/>
                <a:ea typeface="等线" panose="02010600030101010101" pitchFamily="2" charset="-122"/>
              </a:rPr>
              <a:t>冷却液温度信号</a:t>
            </a:r>
            <a:r>
              <a:rPr lang="en-US" altLang="zh-CN" sz="2400" dirty="0">
                <a:solidFill>
                  <a:srgbClr val="FF0000"/>
                </a:solidFill>
                <a:latin typeface="等线" panose="02010600030101010101" pitchFamily="2" charset="-122"/>
                <a:ea typeface="等线" panose="02010600030101010101" pitchFamily="2" charset="-122"/>
              </a:rPr>
              <a:t>(THW)</a:t>
            </a:r>
            <a:r>
              <a:rPr lang="zh-CN" altLang="en-US" sz="2400" dirty="0">
                <a:solidFill>
                  <a:srgbClr val="111111"/>
                </a:solidFill>
                <a:latin typeface="等线" panose="02010600030101010101" pitchFamily="2" charset="-122"/>
                <a:ea typeface="等线" panose="02010600030101010101" pitchFamily="2" charset="-122"/>
              </a:rPr>
              <a:t>。</a:t>
            </a:r>
            <a:endParaRPr lang="en-US" altLang="zh-CN" sz="2400" dirty="0">
              <a:solidFill>
                <a:srgbClr val="111111"/>
              </a:solidFill>
              <a:latin typeface="等线" panose="02010600030101010101" pitchFamily="2" charset="-122"/>
              <a:ea typeface="等线" panose="02010600030101010101" pitchFamily="2" charset="-122"/>
            </a:endParaRPr>
          </a:p>
          <a:p>
            <a:pPr marL="342900" lvl="0" indent="-342900">
              <a:spcBef>
                <a:spcPct val="0"/>
              </a:spcBef>
              <a:buClrTx/>
            </a:pPr>
            <a:r>
              <a:rPr lang="en-US" altLang="zh-CN" sz="2400" dirty="0">
                <a:solidFill>
                  <a:srgbClr val="111111"/>
                </a:solidFill>
                <a:latin typeface="等线" panose="02010600030101010101" pitchFamily="2" charset="-122"/>
                <a:ea typeface="等线" panose="02010600030101010101" pitchFamily="2" charset="-122"/>
              </a:rPr>
              <a:t>(2</a:t>
            </a:r>
            <a:r>
              <a:rPr lang="zh-CN" altLang="en-US" sz="2400" dirty="0">
                <a:solidFill>
                  <a:srgbClr val="111111"/>
                </a:solidFill>
                <a:latin typeface="等线" panose="02010600030101010101" pitchFamily="2" charset="-122"/>
                <a:ea typeface="等线" panose="02010600030101010101" pitchFamily="2" charset="-122"/>
              </a:rPr>
              <a:t>）</a:t>
            </a:r>
            <a:r>
              <a:rPr lang="zh-CN" altLang="en-US" sz="2400" dirty="0">
                <a:solidFill>
                  <a:srgbClr val="FF0000"/>
                </a:solidFill>
                <a:latin typeface="等线" panose="02010600030101010101" pitchFamily="2" charset="-122"/>
                <a:ea typeface="等线" panose="02010600030101010101" pitchFamily="2" charset="-122"/>
              </a:rPr>
              <a:t>暖机加浓修正</a:t>
            </a:r>
            <a:r>
              <a:rPr lang="zh-CN" altLang="en-US" sz="2400" dirty="0">
                <a:solidFill>
                  <a:srgbClr val="111111"/>
                </a:solidFill>
                <a:latin typeface="等线" panose="02010600030101010101" pitchFamily="2" charset="-122"/>
                <a:ea typeface="等线" panose="02010600030101010101" pitchFamily="2" charset="-122"/>
              </a:rPr>
              <a:t>。当冷却液温度低时，</a:t>
            </a:r>
            <a:r>
              <a:rPr lang="en-US" altLang="zh-CN" sz="2400" dirty="0">
                <a:solidFill>
                  <a:srgbClr val="111111"/>
                </a:solidFill>
                <a:latin typeface="等线" panose="02010600030101010101" pitchFamily="2" charset="-122"/>
                <a:ea typeface="等线" panose="02010600030101010101" pitchFamily="2" charset="-122"/>
              </a:rPr>
              <a:t>ECU</a:t>
            </a:r>
            <a:r>
              <a:rPr lang="zh-CN" altLang="en-US" sz="2400" dirty="0">
                <a:solidFill>
                  <a:srgbClr val="111111"/>
                </a:solidFill>
                <a:latin typeface="等线" panose="02010600030101010101" pitchFamily="2" charset="-122"/>
                <a:ea typeface="等线" panose="02010600030101010101" pitchFamily="2" charset="-122"/>
              </a:rPr>
              <a:t>根据其信号相应地增加喷油量。暖机加浓还出现在怠速触点信号</a:t>
            </a:r>
            <a:r>
              <a:rPr lang="en-US" altLang="zh-CN" sz="2400" dirty="0">
                <a:solidFill>
                  <a:srgbClr val="111111"/>
                </a:solidFill>
                <a:latin typeface="等线" panose="02010600030101010101" pitchFamily="2" charset="-122"/>
                <a:ea typeface="等线" panose="02010600030101010101" pitchFamily="2" charset="-122"/>
              </a:rPr>
              <a:t>IDL</a:t>
            </a:r>
            <a:r>
              <a:rPr lang="zh-CN" altLang="en-US" sz="2400" dirty="0">
                <a:solidFill>
                  <a:srgbClr val="111111"/>
                </a:solidFill>
                <a:latin typeface="等线" panose="02010600030101010101" pitchFamily="2" charset="-122"/>
                <a:ea typeface="等线" panose="02010600030101010101" pitchFamily="2" charset="-122"/>
              </a:rPr>
              <a:t>接通或断开时，根据发动机转速，</a:t>
            </a:r>
            <a:r>
              <a:rPr lang="en-US" altLang="zh-CN" sz="2400" dirty="0">
                <a:solidFill>
                  <a:srgbClr val="111111"/>
                </a:solidFill>
                <a:latin typeface="等线" panose="02010600030101010101" pitchFamily="2" charset="-122"/>
                <a:ea typeface="等线" panose="02010600030101010101" pitchFamily="2" charset="-122"/>
              </a:rPr>
              <a:t>ECU</a:t>
            </a:r>
            <a:r>
              <a:rPr lang="zh-CN" altLang="en-US" sz="2400" dirty="0">
                <a:solidFill>
                  <a:srgbClr val="111111"/>
                </a:solidFill>
                <a:latin typeface="等线" panose="02010600030101010101" pitchFamily="2" charset="-122"/>
                <a:ea typeface="等线" panose="02010600030101010101" pitchFamily="2" charset="-122"/>
              </a:rPr>
              <a:t>控制喷油量有少量的变化。暖机加浓的修正时间较长，在冷却液温度达到规定值以前一直持续进行，随</a:t>
            </a:r>
            <a:r>
              <a:rPr lang="zh-CN" altLang="en-US" sz="2400" dirty="0">
                <a:solidFill>
                  <a:srgbClr val="FF0000"/>
                </a:solidFill>
                <a:latin typeface="等线" panose="02010600030101010101" pitchFamily="2" charset="-122"/>
                <a:ea typeface="等线" panose="02010600030101010101" pitchFamily="2" charset="-122"/>
              </a:rPr>
              <a:t>冷却液温度</a:t>
            </a:r>
            <a:r>
              <a:rPr lang="zh-CN" altLang="en-US" sz="2400" dirty="0">
                <a:solidFill>
                  <a:srgbClr val="111111"/>
                </a:solidFill>
                <a:latin typeface="等线" panose="02010600030101010101" pitchFamily="2" charset="-122"/>
                <a:ea typeface="等线" panose="02010600030101010101" pitchFamily="2" charset="-122"/>
              </a:rPr>
              <a:t>的上升而逐渐衰减，图</a:t>
            </a:r>
            <a:r>
              <a:rPr lang="en-US" altLang="zh-CN" sz="2400" dirty="0">
                <a:solidFill>
                  <a:srgbClr val="111111"/>
                </a:solidFill>
                <a:latin typeface="等线" panose="02010600030101010101" pitchFamily="2" charset="-122"/>
                <a:ea typeface="等线" panose="02010600030101010101" pitchFamily="2" charset="-122"/>
              </a:rPr>
              <a:t>2-51</a:t>
            </a:r>
            <a:r>
              <a:rPr lang="zh-CN" altLang="en-US" sz="2400" dirty="0">
                <a:solidFill>
                  <a:srgbClr val="111111"/>
                </a:solidFill>
                <a:latin typeface="等线" panose="02010600030101010101" pitchFamily="2" charset="-122"/>
                <a:ea typeface="等线" panose="02010600030101010101" pitchFamily="2" charset="-122"/>
              </a:rPr>
              <a:t>所示为暖机加浓修正曲线。</a:t>
            </a:r>
            <a:endParaRPr lang="zh-CN" altLang="en-US" sz="2400" dirty="0">
              <a:solidFill>
                <a:srgbClr val="111111"/>
              </a:solidFill>
              <a:latin typeface="等线" panose="02010600030101010101" pitchFamily="2" charset="-122"/>
              <a:ea typeface="等线" panose="02010600030101010101" pitchFamily="2" charset="-122"/>
            </a:endParaRPr>
          </a:p>
        </p:txBody>
      </p:sp>
      <p:pic>
        <p:nvPicPr>
          <p:cNvPr id="64515" name="图片 1"/>
          <p:cNvPicPr>
            <a:picLocks noChangeAspect="1"/>
          </p:cNvPicPr>
          <p:nvPr/>
        </p:nvPicPr>
        <p:blipFill>
          <a:blip r:embed="rId1"/>
          <a:stretch>
            <a:fillRect/>
          </a:stretch>
        </p:blipFill>
        <p:spPr>
          <a:xfrm>
            <a:off x="6970713" y="2990850"/>
            <a:ext cx="2090737" cy="1898650"/>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标题 1"/>
          <p:cNvSpPr>
            <a:spLocks noGrp="1"/>
          </p:cNvSpPr>
          <p:nvPr>
            <p:ph type="title"/>
          </p:nvPr>
        </p:nvSpPr>
        <p:spPr>
          <a:ln/>
        </p:spPr>
        <p:txBody>
          <a:bodyPr vert="horz" wrap="square" lIns="91440" tIns="45720" rIns="91440" bIns="45720" anchor="ctr" anchorCtr="0"/>
          <a:p>
            <a:endParaRPr lang="zh-CN" altLang="en-US" dirty="0"/>
          </a:p>
        </p:txBody>
      </p:sp>
      <p:sp>
        <p:nvSpPr>
          <p:cNvPr id="65539" name="内容占位符 2"/>
          <p:cNvSpPr>
            <a:spLocks noGrp="1"/>
          </p:cNvSpPr>
          <p:nvPr>
            <p:ph idx="1"/>
          </p:nvPr>
        </p:nvSpPr>
        <p:spPr>
          <a:xfrm>
            <a:off x="315913" y="1525588"/>
            <a:ext cx="8162925" cy="4953000"/>
          </a:xfrm>
          <a:ln/>
        </p:spPr>
        <p:txBody>
          <a:bodyPr vert="horz" wrap="square" lIns="91440" tIns="45720" rIns="91440" bIns="45720" anchor="t" anchorCtr="0"/>
          <a:p>
            <a:r>
              <a:rPr lang="en-US" altLang="zh-CN" dirty="0"/>
              <a:t>( 3</a:t>
            </a:r>
            <a:r>
              <a:rPr lang="zh-CN" altLang="en-US" dirty="0"/>
              <a:t>）</a:t>
            </a:r>
            <a:r>
              <a:rPr lang="zh-CN" altLang="en-US" dirty="0">
                <a:solidFill>
                  <a:srgbClr val="FF0000"/>
                </a:solidFill>
              </a:rPr>
              <a:t>进气温度与大气压力的修正</a:t>
            </a:r>
            <a:r>
              <a:rPr lang="zh-CN" altLang="en-US" dirty="0"/>
              <a:t>。</a:t>
            </a:r>
            <a:r>
              <a:rPr lang="zh-CN" altLang="en-US" dirty="0">
                <a:solidFill>
                  <a:srgbClr val="FF0000"/>
                </a:solidFill>
              </a:rPr>
              <a:t>进气密度</a:t>
            </a:r>
            <a:r>
              <a:rPr lang="zh-CN" altLang="en-US" dirty="0"/>
              <a:t>随发动机的进气温度和大气压力而变化</a:t>
            </a:r>
            <a:r>
              <a:rPr lang="en-US" altLang="zh-CN" dirty="0"/>
              <a:t>,</a:t>
            </a:r>
            <a:r>
              <a:rPr lang="zh-CN" altLang="en-US" dirty="0"/>
              <a:t>为此，</a:t>
            </a:r>
            <a:r>
              <a:rPr lang="en-US" altLang="zh-CN" dirty="0"/>
              <a:t>ECU</a:t>
            </a:r>
            <a:r>
              <a:rPr lang="zh-CN" altLang="en-US" dirty="0"/>
              <a:t>根据</a:t>
            </a:r>
            <a:r>
              <a:rPr lang="zh-CN" altLang="en-US" dirty="0">
                <a:solidFill>
                  <a:srgbClr val="FF0000"/>
                </a:solidFill>
              </a:rPr>
              <a:t>进气温度</a:t>
            </a:r>
            <a:r>
              <a:rPr lang="zh-CN" altLang="en-US" dirty="0"/>
              <a:t>和</a:t>
            </a:r>
            <a:r>
              <a:rPr lang="zh-CN" altLang="en-US" dirty="0">
                <a:solidFill>
                  <a:srgbClr val="FF0000"/>
                </a:solidFill>
              </a:rPr>
              <a:t>大气压力</a:t>
            </a:r>
            <a:r>
              <a:rPr lang="zh-CN" altLang="en-US" dirty="0"/>
              <a:t>等信号修正喷油时间，使空燃比满足需求。</a:t>
            </a:r>
            <a:endParaRPr lang="en-US" altLang="zh-CN" dirty="0"/>
          </a:p>
          <a:p>
            <a:r>
              <a:rPr lang="zh-CN" altLang="en-US" dirty="0"/>
              <a:t>基本喷油量是以标准大气状态为基准进行计算的。</a:t>
            </a:r>
            <a:endParaRPr lang="en-US" altLang="zh-CN" dirty="0"/>
          </a:p>
          <a:p>
            <a:r>
              <a:rPr lang="zh-CN" altLang="en-US" dirty="0"/>
              <a:t>当进气温度低时，空气密度增大，故相同体积的空气，当温度低时质量大，所以当进气温度低于</a:t>
            </a:r>
            <a:r>
              <a:rPr lang="en-US" altLang="zh-CN" dirty="0"/>
              <a:t>20℃</a:t>
            </a:r>
            <a:r>
              <a:rPr lang="zh-CN" altLang="en-US" dirty="0"/>
              <a:t>时，</a:t>
            </a:r>
            <a:r>
              <a:rPr lang="en-US" altLang="zh-CN" dirty="0"/>
              <a:t>ECU</a:t>
            </a:r>
            <a:r>
              <a:rPr lang="zh-CN" altLang="en-US" dirty="0"/>
              <a:t>增加喷油量，使混合气不致</a:t>
            </a:r>
            <a:r>
              <a:rPr lang="zh-CN" altLang="en-US" dirty="0">
                <a:solidFill>
                  <a:srgbClr val="FF0000"/>
                </a:solidFill>
              </a:rPr>
              <a:t>过稀</a:t>
            </a:r>
            <a:r>
              <a:rPr lang="en-US" altLang="zh-CN" dirty="0"/>
              <a:t>;</a:t>
            </a:r>
            <a:r>
              <a:rPr lang="zh-CN" altLang="en-US" dirty="0"/>
              <a:t>反之，当进气温度高于</a:t>
            </a:r>
            <a:r>
              <a:rPr lang="en-US" altLang="zh-CN" dirty="0"/>
              <a:t>20℃</a:t>
            </a:r>
            <a:r>
              <a:rPr lang="zh-CN" altLang="en-US" dirty="0"/>
              <a:t>时，</a:t>
            </a:r>
            <a:r>
              <a:rPr lang="en-US" altLang="zh-CN" dirty="0"/>
              <a:t>ECU</a:t>
            </a:r>
            <a:r>
              <a:rPr lang="zh-CN" altLang="en-US" dirty="0"/>
              <a:t>使喷油址减少，以防混合气</a:t>
            </a:r>
            <a:r>
              <a:rPr lang="zh-CN" altLang="en-US" dirty="0">
                <a:solidFill>
                  <a:srgbClr val="FF0000"/>
                </a:solidFill>
              </a:rPr>
              <a:t>偏浓</a:t>
            </a:r>
            <a:r>
              <a:rPr lang="zh-CN" altLang="en-US" dirty="0"/>
              <a:t>。</a:t>
            </a:r>
            <a:endParaRPr lang="en-US" altLang="zh-CN" dirty="0"/>
          </a:p>
          <a:p>
            <a:r>
              <a:rPr lang="zh-CN" altLang="en-US" dirty="0"/>
              <a:t>当汽车在高原地区行驶时，大气压力降低，空气密度减小，在发动机进气量体积相同的情况下，空气质量减少。因此，</a:t>
            </a:r>
            <a:r>
              <a:rPr lang="en-US" altLang="zh-CN" dirty="0"/>
              <a:t>ECU</a:t>
            </a:r>
            <a:r>
              <a:rPr lang="zh-CN" altLang="en-US" dirty="0"/>
              <a:t>根据大气压力传感器的信号，对喷油量进行修正。当大气压低于</a:t>
            </a:r>
            <a:r>
              <a:rPr lang="en-US" altLang="zh-CN" dirty="0"/>
              <a:t>101kPa</a:t>
            </a:r>
            <a:r>
              <a:rPr lang="zh-CN" altLang="en-US" dirty="0"/>
              <a:t>时，将减小喷油量，以免混合气过浓</a:t>
            </a:r>
            <a:r>
              <a:rPr lang="en-US" altLang="zh-CN" dirty="0"/>
              <a:t>;</a:t>
            </a:r>
            <a:r>
              <a:rPr lang="zh-CN" altLang="en-US" dirty="0"/>
              <a:t>反之，将适当增加喷油量。</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( 4</a:t>
            </a:r>
            <a:r>
              <a:rPr lang="zh-CN" altLang="en-US" dirty="0">
                <a:solidFill>
                  <a:srgbClr val="000000"/>
                </a:solidFill>
                <a:sym typeface="宋体" panose="02010600030101010101" pitchFamily="2" charset="-122"/>
              </a:rPr>
              <a:t>）</a:t>
            </a:r>
            <a:r>
              <a:rPr lang="zh-CN" altLang="en-US" dirty="0">
                <a:solidFill>
                  <a:srgbClr val="FF0000"/>
                </a:solidFill>
                <a:sym typeface="宋体" panose="02010600030101010101" pitchFamily="2" charset="-122"/>
              </a:rPr>
              <a:t>大负荷加浓</a:t>
            </a:r>
            <a:r>
              <a:rPr lang="zh-CN" altLang="en-US" dirty="0">
                <a:solidFill>
                  <a:srgbClr val="000000"/>
                </a:solidFill>
                <a:sym typeface="宋体" panose="02010600030101010101" pitchFamily="2" charset="-122"/>
              </a:rPr>
              <a:t>。相对于部分负荷，当发动机在节气门全开情况下大负荷运转时，要求使用</a:t>
            </a:r>
            <a:r>
              <a:rPr lang="zh-CN" altLang="en-US" dirty="0">
                <a:solidFill>
                  <a:srgbClr val="FF0000"/>
                </a:solidFill>
                <a:sym typeface="宋体" panose="02010600030101010101" pitchFamily="2" charset="-122"/>
              </a:rPr>
              <a:t>浓混合气</a:t>
            </a:r>
            <a:r>
              <a:rPr lang="zh-CN" altLang="en-US" dirty="0">
                <a:solidFill>
                  <a:srgbClr val="000000"/>
                </a:solidFill>
                <a:sym typeface="宋体" panose="02010600030101010101" pitchFamily="2" charset="-122"/>
              </a:rPr>
              <a:t>以输出更大的扭矩，</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根据发动机负荷增加喷油量。发动机</a:t>
            </a:r>
            <a:r>
              <a:rPr lang="zh-CN" altLang="en-US" dirty="0">
                <a:solidFill>
                  <a:srgbClr val="FF0000"/>
                </a:solidFill>
                <a:sym typeface="宋体" panose="02010600030101010101" pitchFamily="2" charset="-122"/>
              </a:rPr>
              <a:t>负荷状况</a:t>
            </a:r>
            <a:r>
              <a:rPr lang="zh-CN" altLang="en-US" dirty="0">
                <a:solidFill>
                  <a:srgbClr val="000000"/>
                </a:solidFill>
                <a:sym typeface="宋体" panose="02010600030101010101" pitchFamily="2" charset="-122"/>
              </a:rPr>
              <a:t>可以根据</a:t>
            </a:r>
            <a:r>
              <a:rPr lang="zh-CN" altLang="en-US" dirty="0">
                <a:solidFill>
                  <a:srgbClr val="FF0000"/>
                </a:solidFill>
                <a:sym typeface="宋体" panose="02010600030101010101" pitchFamily="2" charset="-122"/>
              </a:rPr>
              <a:t>节气门开度</a:t>
            </a:r>
            <a:r>
              <a:rPr lang="zh-CN" altLang="en-US" dirty="0">
                <a:solidFill>
                  <a:srgbClr val="000000"/>
                </a:solidFill>
                <a:sym typeface="宋体" panose="02010600030101010101" pitchFamily="2" charset="-122"/>
              </a:rPr>
              <a:t>或</a:t>
            </a:r>
            <a:r>
              <a:rPr lang="zh-CN" altLang="en-US" dirty="0">
                <a:solidFill>
                  <a:srgbClr val="FF0000"/>
                </a:solidFill>
                <a:sym typeface="宋体" panose="02010600030101010101" pitchFamily="2" charset="-122"/>
              </a:rPr>
              <a:t>进气量</a:t>
            </a:r>
            <a:r>
              <a:rPr lang="zh-CN" altLang="en-US" dirty="0">
                <a:solidFill>
                  <a:srgbClr val="000000"/>
                </a:solidFill>
                <a:sym typeface="宋体" panose="02010600030101010101" pitchFamily="2" charset="-122"/>
              </a:rPr>
              <a:t>的大小来确定，因此，</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可根据进气压力传感器或空气流量计、节气门位置传感器输送的信号判断发动机负荷状况，决定相应增加的喷油量，应将空燃比设定在与扭矩最大值相对应的</a:t>
            </a:r>
            <a:r>
              <a:rPr lang="en-US" altLang="zh-CN" dirty="0">
                <a:solidFill>
                  <a:srgbClr val="000000"/>
                </a:solidFill>
                <a:sym typeface="宋体" panose="02010600030101010101" pitchFamily="2" charset="-122"/>
              </a:rPr>
              <a:t>12.5</a:t>
            </a:r>
            <a:r>
              <a:rPr lang="zh-CN" altLang="en-US" dirty="0">
                <a:solidFill>
                  <a:srgbClr val="000000"/>
                </a:solidFill>
                <a:sym typeface="宋体" panose="02010600030101010101" pitchFamily="2" charset="-122"/>
              </a:rPr>
              <a:t>附近，图</a:t>
            </a:r>
            <a:r>
              <a:rPr lang="en-US" altLang="zh-CN" dirty="0">
                <a:solidFill>
                  <a:srgbClr val="000000"/>
                </a:solidFill>
                <a:sym typeface="宋体" panose="02010600030101010101" pitchFamily="2" charset="-122"/>
              </a:rPr>
              <a:t>2-53</a:t>
            </a:r>
            <a:r>
              <a:rPr lang="zh-CN" altLang="en-US" dirty="0">
                <a:solidFill>
                  <a:srgbClr val="000000"/>
                </a:solidFill>
                <a:sym typeface="宋体" panose="02010600030101010101" pitchFamily="2" charset="-122"/>
              </a:rPr>
              <a:t>所示为扭矩、排气温度与空燃比的关系。</a:t>
            </a: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从图</a:t>
            </a:r>
            <a:r>
              <a:rPr lang="en-US" altLang="zh-CN" dirty="0">
                <a:solidFill>
                  <a:srgbClr val="000000"/>
                </a:solidFill>
                <a:sym typeface="宋体" panose="02010600030101010101" pitchFamily="2" charset="-122"/>
              </a:rPr>
              <a:t>2-53</a:t>
            </a:r>
            <a:r>
              <a:rPr lang="zh-CN" altLang="en-US" dirty="0">
                <a:solidFill>
                  <a:srgbClr val="000000"/>
                </a:solidFill>
                <a:sym typeface="宋体" panose="02010600030101010101" pitchFamily="2" charset="-122"/>
              </a:rPr>
              <a:t>还可以看出，如果空燃比变小，则燃烧温度下降，排气温度也下降，为此</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当空燃比为</a:t>
            </a:r>
            <a:r>
              <a:rPr lang="en-US" altLang="zh-CN" dirty="0">
                <a:solidFill>
                  <a:srgbClr val="000000"/>
                </a:solidFill>
                <a:sym typeface="宋体" panose="02010600030101010101" pitchFamily="2" charset="-122"/>
              </a:rPr>
              <a:t>12.5</a:t>
            </a:r>
            <a:r>
              <a:rPr lang="zh-CN" altLang="en-US" dirty="0">
                <a:solidFill>
                  <a:srgbClr val="000000"/>
                </a:solidFill>
                <a:sym typeface="宋体" panose="02010600030101010101" pitchFamily="2" charset="-122"/>
              </a:rPr>
              <a:t>，排气系统部件（排气管、氧传感器、催化转换器）的温度超过许用温度时，也有将空燃比设定在较小值的情况。</a:t>
            </a:r>
            <a:endParaRPr lang="zh-CN" altLang="en-US" dirty="0">
              <a:solidFill>
                <a:srgbClr val="000000"/>
              </a:solidFill>
              <a:sym typeface="宋体" panose="02010600030101010101" pitchFamily="2" charset="-122"/>
            </a:endParaRPr>
          </a:p>
        </p:txBody>
      </p:sp>
      <p:sp>
        <p:nvSpPr>
          <p:cNvPr id="66563"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6564"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66565" name="图片 1"/>
          <p:cNvPicPr>
            <a:picLocks noChangeAspect="1"/>
          </p:cNvPicPr>
          <p:nvPr/>
        </p:nvPicPr>
        <p:blipFill>
          <a:blip r:embed="rId1"/>
          <a:stretch>
            <a:fillRect/>
          </a:stretch>
        </p:blipFill>
        <p:spPr>
          <a:xfrm>
            <a:off x="3443288" y="3244850"/>
            <a:ext cx="2790825" cy="198120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内容占位符 2"/>
          <p:cNvSpPr>
            <a:spLocks noGrp="1"/>
          </p:cNvSpPr>
          <p:nvPr>
            <p:ph idx="1"/>
          </p:nvPr>
        </p:nvSpPr>
        <p:spPr>
          <a:ln/>
        </p:spPr>
        <p:txBody>
          <a:bodyPr vert="horz" wrap="square" lIns="91440" tIns="45720" rIns="91440" bIns="45720" anchor="t" anchorCtr="0"/>
          <a:p>
            <a:r>
              <a:rPr lang="en-US" altLang="zh-CN" dirty="0"/>
              <a:t>3.</a:t>
            </a:r>
            <a:r>
              <a:rPr lang="zh-CN" altLang="en-US" dirty="0"/>
              <a:t>电控油供给系统的类型</a:t>
            </a:r>
            <a:endParaRPr lang="en-US" altLang="zh-CN" dirty="0"/>
          </a:p>
          <a:p>
            <a:r>
              <a:rPr lang="en-US" altLang="zh-CN" dirty="0"/>
              <a:t>(1</a:t>
            </a:r>
            <a:r>
              <a:rPr lang="zh-CN" altLang="en-US" dirty="0"/>
              <a:t>）按喷射方式分类，电控燃油供给系统可分为同时喷射、分组喷射和顺序喷射</a:t>
            </a:r>
            <a:r>
              <a:rPr lang="en-US" altLang="zh-CN" dirty="0"/>
              <a:t>3</a:t>
            </a:r>
            <a:r>
              <a:rPr lang="zh-CN" altLang="en-US" dirty="0"/>
              <a:t>种。</a:t>
            </a:r>
            <a:endParaRPr lang="en-US" altLang="zh-CN" dirty="0"/>
          </a:p>
          <a:p>
            <a:r>
              <a:rPr lang="zh-CN" altLang="en-US" dirty="0"/>
              <a:t>同时喷射</a:t>
            </a:r>
            <a:r>
              <a:rPr lang="en-US" altLang="zh-CN" dirty="0"/>
              <a:t>:</a:t>
            </a:r>
            <a:r>
              <a:rPr lang="zh-CN" altLang="en-US" dirty="0"/>
              <a:t>将各汽缸的喷油器并联，所有喷油器由电脑的同一个指令控制，同时喷油，同时断油。</a:t>
            </a:r>
            <a:endParaRPr lang="en-US" altLang="zh-CN" dirty="0"/>
          </a:p>
          <a:p>
            <a:r>
              <a:rPr lang="zh-CN" altLang="en-US" dirty="0"/>
              <a:t>分组喷射</a:t>
            </a:r>
            <a:r>
              <a:rPr lang="en-US" altLang="zh-CN" dirty="0"/>
              <a:t>:</a:t>
            </a:r>
            <a:r>
              <a:rPr lang="zh-CN" altLang="en-US" dirty="0"/>
              <a:t>将各汽缸的喷油器分成几组，同一组喷油器同时喷油或断油。</a:t>
            </a:r>
            <a:endParaRPr lang="en-US" altLang="zh-CN" dirty="0"/>
          </a:p>
          <a:p>
            <a:r>
              <a:rPr lang="zh-CN" altLang="en-US" dirty="0"/>
              <a:t>顺序喷射</a:t>
            </a:r>
            <a:r>
              <a:rPr lang="en-US" altLang="zh-CN" dirty="0"/>
              <a:t>:</a:t>
            </a:r>
            <a:r>
              <a:rPr lang="zh-CN" altLang="en-US" dirty="0"/>
              <a:t>喷油器由电脑分别控制，按发动机各汽缸的工作顺序喷油。</a:t>
            </a:r>
            <a:endParaRPr lang="zh-CN" altLang="en-US" dirty="0"/>
          </a:p>
        </p:txBody>
      </p:sp>
      <p:pic>
        <p:nvPicPr>
          <p:cNvPr id="20483" name="图片 1"/>
          <p:cNvPicPr>
            <a:picLocks noChangeAspect="1"/>
          </p:cNvPicPr>
          <p:nvPr/>
        </p:nvPicPr>
        <p:blipFill>
          <a:blip r:embed="rId1"/>
          <a:stretch>
            <a:fillRect/>
          </a:stretch>
        </p:blipFill>
        <p:spPr>
          <a:xfrm>
            <a:off x="1736725" y="4225925"/>
            <a:ext cx="6526213" cy="2441575"/>
          </a:xfrm>
          <a:prstGeom prst="rect">
            <a:avLst/>
          </a:prstGeom>
          <a:noFill/>
          <a:ln w="9525">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7587"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67588" name="内容占位符 1"/>
          <p:cNvSpPr>
            <a:spLocks noGrp="1"/>
          </p:cNvSpPr>
          <p:nvPr>
            <p:ph idx="1"/>
          </p:nvPr>
        </p:nvSpPr>
        <p:spPr>
          <a:ln/>
        </p:spPr>
        <p:txBody>
          <a:bodyPr vert="horz" wrap="square" lIns="91440" tIns="45720" rIns="91440" bIns="45720" anchor="t" anchorCtr="0"/>
          <a:p>
            <a:r>
              <a:rPr lang="en-US" altLang="zh-CN" dirty="0"/>
              <a:t>( 5 </a:t>
            </a:r>
            <a:r>
              <a:rPr lang="zh-CN" altLang="en-US" dirty="0"/>
              <a:t>）</a:t>
            </a:r>
            <a:r>
              <a:rPr lang="zh-CN" altLang="en-US" dirty="0">
                <a:solidFill>
                  <a:srgbClr val="FF0000"/>
                </a:solidFill>
              </a:rPr>
              <a:t>加速时空燃比控制</a:t>
            </a:r>
            <a:r>
              <a:rPr lang="zh-CN" altLang="en-US" dirty="0"/>
              <a:t>。当汽车加速时，为了保证发动机能够输出较大的扭矩，改善加速性能</a:t>
            </a:r>
            <a:r>
              <a:rPr lang="en-US" altLang="zh-CN" dirty="0"/>
              <a:t>,</a:t>
            </a:r>
            <a:r>
              <a:rPr lang="zh-CN" altLang="en-US" dirty="0"/>
              <a:t>必须增大喷油量。加速时，节气门突然开大，节气门位置传感器信号的变化速率增大，与此同时，空气流量突然增大，进气歧管压力突然增大，进气量传感器的信号突然升高，</a:t>
            </a:r>
            <a:r>
              <a:rPr lang="en-US" altLang="zh-CN" dirty="0"/>
              <a:t>ECU </a:t>
            </a:r>
            <a:r>
              <a:rPr lang="zh-CN" altLang="en-US" dirty="0"/>
              <a:t>接到这些信号后</a:t>
            </a:r>
            <a:r>
              <a:rPr lang="en-US" altLang="zh-CN" dirty="0"/>
              <a:t>,</a:t>
            </a:r>
            <a:r>
              <a:rPr lang="zh-CN" altLang="en-US" dirty="0"/>
              <a:t>立即发出增大喷油量的控制指令，加浓混合气。</a:t>
            </a:r>
            <a:endParaRPr lang="en-US" altLang="zh-CN" dirty="0"/>
          </a:p>
          <a:p>
            <a:r>
              <a:rPr lang="zh-CN" altLang="en-US" dirty="0"/>
              <a:t>喷油增加的程度和加浓的时间与加速时</a:t>
            </a:r>
            <a:r>
              <a:rPr lang="zh-CN" altLang="en-US" dirty="0">
                <a:solidFill>
                  <a:srgbClr val="FF0000"/>
                </a:solidFill>
              </a:rPr>
              <a:t>冷却液温度</a:t>
            </a:r>
            <a:r>
              <a:rPr lang="zh-CN" altLang="en-US" dirty="0"/>
              <a:t>有关，冷却液温度越低</a:t>
            </a:r>
            <a:r>
              <a:rPr lang="en-US" altLang="zh-CN" dirty="0"/>
              <a:t>,</a:t>
            </a:r>
            <a:r>
              <a:rPr lang="zh-CN" altLang="en-US" dirty="0"/>
              <a:t>喷油增加的程度越大，加浓时间越长，图</a:t>
            </a:r>
            <a:r>
              <a:rPr lang="en-US" altLang="zh-CN" dirty="0"/>
              <a:t>2-54</a:t>
            </a:r>
            <a:r>
              <a:rPr lang="zh-CN" altLang="en-US" dirty="0"/>
              <a:t>所示为加速喷油量的修正。</a:t>
            </a:r>
            <a:endParaRPr lang="zh-CN" altLang="en-US" dirty="0"/>
          </a:p>
        </p:txBody>
      </p:sp>
      <p:pic>
        <p:nvPicPr>
          <p:cNvPr id="67589" name="图片 2"/>
          <p:cNvPicPr>
            <a:picLocks noChangeAspect="1"/>
          </p:cNvPicPr>
          <p:nvPr/>
        </p:nvPicPr>
        <p:blipFill>
          <a:blip r:embed="rId1"/>
          <a:stretch>
            <a:fillRect/>
          </a:stretch>
        </p:blipFill>
        <p:spPr>
          <a:xfrm>
            <a:off x="6359525" y="3879850"/>
            <a:ext cx="2543175" cy="2714625"/>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861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68612" name="内容占位符 1"/>
          <p:cNvSpPr>
            <a:spLocks noGrp="1"/>
          </p:cNvSpPr>
          <p:nvPr>
            <p:ph idx="1"/>
          </p:nvPr>
        </p:nvSpPr>
        <p:spPr>
          <a:xfrm>
            <a:off x="215900" y="927100"/>
            <a:ext cx="8794750" cy="4953000"/>
          </a:xfrm>
          <a:ln/>
        </p:spPr>
        <p:txBody>
          <a:bodyPr vert="horz" wrap="square" lIns="91440" tIns="45720" rIns="91440" bIns="45720" anchor="t" anchorCtr="0"/>
          <a:p>
            <a:r>
              <a:rPr lang="en-US" altLang="zh-CN" dirty="0"/>
              <a:t>( 6</a:t>
            </a:r>
            <a:r>
              <a:rPr lang="zh-CN" altLang="en-US" dirty="0"/>
              <a:t>）空燃比反馈修正。</a:t>
            </a:r>
            <a:endParaRPr lang="en-US" altLang="zh-CN" dirty="0"/>
          </a:p>
          <a:p>
            <a:r>
              <a:rPr lang="zh-CN" altLang="en-US" dirty="0"/>
              <a:t>燃油供给系统利用氧传感器进行空燃比的反馈控制，并且利用氧传感器形成闭环控制。</a:t>
            </a:r>
            <a:r>
              <a:rPr lang="en-US" altLang="zh-CN" dirty="0"/>
              <a:t>ECU</a:t>
            </a:r>
            <a:r>
              <a:rPr lang="zh-CN" altLang="en-US" dirty="0"/>
              <a:t>根据氧传感器的信号，使空燃比保持在理论空燃比</a:t>
            </a:r>
            <a:r>
              <a:rPr lang="en-US" altLang="zh-CN" dirty="0"/>
              <a:t>14.7</a:t>
            </a:r>
            <a:r>
              <a:rPr lang="zh-CN" altLang="en-US" dirty="0"/>
              <a:t>附近。因此，闭环控制可达到较高的空燃比控制精度，为了使三元催化转换装置对排气净化处理达到最佳效果，闭环控制的汽油喷射系统只能运行在理论空燃比</a:t>
            </a:r>
            <a:r>
              <a:rPr lang="en-US" altLang="zh-CN" dirty="0"/>
              <a:t>14.7</a:t>
            </a:r>
            <a:r>
              <a:rPr lang="zh-CN" altLang="en-US" dirty="0"/>
              <a:t>附近很窄的范围内。混合气的空燃比、氧传感器输出电压和空燃比反馈修正系数间的关系如图</a:t>
            </a:r>
            <a:r>
              <a:rPr lang="en-US" altLang="zh-CN" dirty="0"/>
              <a:t>2-55</a:t>
            </a:r>
            <a:r>
              <a:rPr lang="zh-CN" altLang="en-US" dirty="0"/>
              <a:t>所示。</a:t>
            </a:r>
            <a:endParaRPr lang="zh-CN" altLang="en-US" dirty="0"/>
          </a:p>
        </p:txBody>
      </p:sp>
      <p:pic>
        <p:nvPicPr>
          <p:cNvPr id="68613" name="图片 2"/>
          <p:cNvPicPr>
            <a:picLocks noChangeAspect="1"/>
          </p:cNvPicPr>
          <p:nvPr/>
        </p:nvPicPr>
        <p:blipFill>
          <a:blip r:embed="rId1"/>
          <a:stretch>
            <a:fillRect/>
          </a:stretch>
        </p:blipFill>
        <p:spPr>
          <a:xfrm>
            <a:off x="2228850" y="3233738"/>
            <a:ext cx="4619625" cy="3190875"/>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963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69636" name="内容占位符 1"/>
          <p:cNvSpPr>
            <a:spLocks noGrp="1"/>
          </p:cNvSpPr>
          <p:nvPr>
            <p:ph idx="1"/>
          </p:nvPr>
        </p:nvSpPr>
        <p:spPr>
          <a:xfrm>
            <a:off x="838200" y="1039813"/>
            <a:ext cx="7843838" cy="4953000"/>
          </a:xfrm>
          <a:ln/>
        </p:spPr>
        <p:txBody>
          <a:bodyPr vert="horz" wrap="square" lIns="91440" tIns="45720" rIns="91440" bIns="45720" anchor="t" anchorCtr="0"/>
          <a:p>
            <a:r>
              <a:rPr lang="zh-CN" altLang="en-US" dirty="0"/>
              <a:t>氧传感器输出电压的平均值称为</a:t>
            </a:r>
            <a:r>
              <a:rPr lang="zh-CN" altLang="en-US" dirty="0">
                <a:solidFill>
                  <a:srgbClr val="FF0000"/>
                </a:solidFill>
              </a:rPr>
              <a:t>比较电压</a:t>
            </a:r>
            <a:r>
              <a:rPr lang="zh-CN" altLang="en-US" dirty="0"/>
              <a:t>。</a:t>
            </a:r>
            <a:endParaRPr lang="en-US" altLang="zh-CN" dirty="0"/>
          </a:p>
          <a:p>
            <a:r>
              <a:rPr lang="zh-CN" altLang="en-US" dirty="0"/>
              <a:t>当</a:t>
            </a:r>
            <a:r>
              <a:rPr lang="en-US" altLang="zh-CN" dirty="0"/>
              <a:t>ECU</a:t>
            </a:r>
            <a:r>
              <a:rPr lang="zh-CN" altLang="en-US" dirty="0"/>
              <a:t>接收到氧传感器的电压信号高于比较电压（</a:t>
            </a:r>
            <a:r>
              <a:rPr lang="en-US" altLang="zh-CN" dirty="0"/>
              <a:t>0.5V)</a:t>
            </a:r>
            <a:r>
              <a:rPr lang="zh-CN" altLang="en-US" dirty="0"/>
              <a:t>时，表明混合气偏浓，</a:t>
            </a:r>
            <a:r>
              <a:rPr lang="en-US" altLang="zh-CN" dirty="0"/>
              <a:t>ECU</a:t>
            </a:r>
            <a:r>
              <a:rPr lang="zh-CN" altLang="en-US" dirty="0"/>
              <a:t>首先发出指令使空燃比修正系数骤降一个值，使喷油量减少，然后逐渐减小修正系数，使混合气逐渐变稀，空燃比逐渐增大</a:t>
            </a:r>
            <a:r>
              <a:rPr lang="en-US" altLang="zh-CN" dirty="0"/>
              <a:t>;</a:t>
            </a:r>
            <a:endParaRPr lang="en-US" altLang="zh-CN" dirty="0"/>
          </a:p>
          <a:p>
            <a:r>
              <a:rPr lang="zh-CN" altLang="en-US" dirty="0"/>
              <a:t>反之，</a:t>
            </a:r>
            <a:r>
              <a:rPr lang="en-US" altLang="zh-CN" dirty="0"/>
              <a:t>ECU</a:t>
            </a:r>
            <a:r>
              <a:rPr lang="zh-CN" altLang="en-US" dirty="0"/>
              <a:t>首先发出指令使空燃比修正系数骤升一个值，使喷油量增大，然后逐渐增大修正系数，使混合气逐渐变浓，空燃比逐渐减小。</a:t>
            </a:r>
            <a:endParaRPr lang="en-US" altLang="zh-CN" dirty="0"/>
          </a:p>
          <a:p>
            <a:r>
              <a:rPr lang="zh-CN" altLang="en-US" dirty="0"/>
              <a:t>闭环控制时氧传感器的信号电压在低电平（ </a:t>
            </a:r>
            <a:r>
              <a:rPr lang="en-US" altLang="zh-CN" dirty="0"/>
              <a:t>0.1 ~ 0.3V)</a:t>
            </a:r>
            <a:r>
              <a:rPr lang="zh-CN" altLang="en-US" dirty="0"/>
              <a:t>和高电平（</a:t>
            </a:r>
            <a:r>
              <a:rPr lang="en-US" altLang="zh-CN" dirty="0"/>
              <a:t>0.7 ~ 0.9V)</a:t>
            </a:r>
            <a:r>
              <a:rPr lang="zh-CN" altLang="en-US" dirty="0"/>
              <a:t>之间不断变化。为了保证发动机具有良好的工作性能，混合气的空燃比并不是在发动机所有工况下都进行反馈控制的。</a:t>
            </a:r>
            <a:endParaRPr lang="en-US" altLang="zh-CN" dirty="0"/>
          </a:p>
          <a:p>
            <a:r>
              <a:rPr lang="zh-CN" altLang="en-US" dirty="0"/>
              <a:t>因此，在下述工况时，仍需采用开环控制</a:t>
            </a:r>
            <a:r>
              <a:rPr lang="en-US" altLang="zh-CN" dirty="0"/>
              <a:t>:</a:t>
            </a:r>
            <a:r>
              <a:rPr lang="zh-CN" altLang="en-US" dirty="0"/>
              <a:t>发动机起动工况、起动后的暖机加浓工况、发动机大负荷工况、加速工况、减速工况、氧传感器有故障时以及氧传感器温度低于正常工作温度时（当氧化锆型氧传感器的温度低于</a:t>
            </a:r>
            <a:r>
              <a:rPr lang="en-US" altLang="zh-CN" dirty="0"/>
              <a:t>300℃</a:t>
            </a:r>
            <a:r>
              <a:rPr lang="zh-CN" altLang="en-US" dirty="0"/>
              <a:t>、氧化钛型氧传感器温度低于</a:t>
            </a:r>
            <a:r>
              <a:rPr lang="en-US" altLang="zh-CN" dirty="0"/>
              <a:t>600℃</a:t>
            </a:r>
            <a:r>
              <a:rPr lang="zh-CN" altLang="en-US" dirty="0"/>
              <a:t>时，氧传感器不能输出信号电压</a:t>
            </a:r>
            <a:r>
              <a:rPr lang="en-US" altLang="zh-CN" dirty="0"/>
              <a:t>)</a:t>
            </a:r>
            <a:r>
              <a:rPr lang="zh-CN" altLang="en-US" dirty="0"/>
              <a:t>。</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7065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70660" name="内容占位符 1"/>
          <p:cNvSpPr>
            <a:spLocks noGrp="1"/>
          </p:cNvSpPr>
          <p:nvPr>
            <p:ph idx="1"/>
          </p:nvPr>
        </p:nvSpPr>
        <p:spPr>
          <a:xfrm>
            <a:off x="606425" y="1209675"/>
            <a:ext cx="8067675" cy="4953000"/>
          </a:xfrm>
          <a:ln/>
        </p:spPr>
        <p:txBody>
          <a:bodyPr vert="horz" wrap="square" lIns="91440" tIns="45720" rIns="91440" bIns="45720" anchor="t" anchorCtr="0"/>
          <a:p>
            <a:r>
              <a:rPr lang="en-US" altLang="zh-CN" dirty="0"/>
              <a:t>( 7</a:t>
            </a:r>
            <a:r>
              <a:rPr lang="zh-CN" altLang="en-US" dirty="0"/>
              <a:t>）蓄电池电压修正。</a:t>
            </a:r>
            <a:endParaRPr lang="en-US" altLang="zh-CN" dirty="0"/>
          </a:p>
          <a:p>
            <a:r>
              <a:rPr lang="zh-CN" altLang="en-US" dirty="0"/>
              <a:t>电磁式喷油器是电感元件，当喷油脉冲到来时，喷油器针阀的开启和关闭都滞后一定时间，其修正控制与起动时喷油的控制一样。</a:t>
            </a:r>
            <a:endParaRPr lang="en-US" altLang="zh-CN" dirty="0"/>
          </a:p>
          <a:p>
            <a:endParaRPr lang="en-US" altLang="zh-CN" dirty="0"/>
          </a:p>
          <a:p>
            <a:r>
              <a:rPr lang="en-US" altLang="zh-CN" dirty="0"/>
              <a:t>(8</a:t>
            </a:r>
            <a:r>
              <a:rPr lang="zh-CN" altLang="en-US" dirty="0"/>
              <a:t>）空燃比学习修正。</a:t>
            </a:r>
            <a:endParaRPr lang="en-US" altLang="zh-CN" dirty="0"/>
          </a:p>
          <a:p>
            <a:r>
              <a:rPr lang="zh-CN" altLang="en-US" dirty="0"/>
              <a:t>所谓学习修正，是微机学习一定时间反馈修正量后，及时在发动机工作过程中进行转换，以这个修正量对基本喷油时间进行修正，其目的是为发动机进一步提高空燃比的控制精度。</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71683"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71684" name="内容占位符 1"/>
          <p:cNvSpPr>
            <a:spLocks noGrp="1"/>
          </p:cNvSpPr>
          <p:nvPr>
            <p:ph idx="1"/>
          </p:nvPr>
        </p:nvSpPr>
        <p:spPr>
          <a:xfrm>
            <a:off x="284163" y="1209675"/>
            <a:ext cx="5535612" cy="4953000"/>
          </a:xfrm>
          <a:ln/>
        </p:spPr>
        <p:txBody>
          <a:bodyPr vert="horz" wrap="square" lIns="91440" tIns="45720" rIns="91440" bIns="45720" anchor="t" anchorCtr="0"/>
          <a:p>
            <a:r>
              <a:rPr lang="en-US" altLang="zh-CN" dirty="0"/>
              <a:t>3.</a:t>
            </a:r>
            <a:r>
              <a:rPr lang="zh-CN" altLang="en-US" dirty="0"/>
              <a:t>断油控制</a:t>
            </a:r>
            <a:endParaRPr lang="en-US" altLang="zh-CN" dirty="0"/>
          </a:p>
          <a:p>
            <a:r>
              <a:rPr lang="zh-CN" altLang="en-US" dirty="0"/>
              <a:t>断油控制是指</a:t>
            </a:r>
            <a:r>
              <a:rPr lang="en-US" altLang="zh-CN" dirty="0"/>
              <a:t>ECU</a:t>
            </a:r>
            <a:r>
              <a:rPr lang="zh-CN" altLang="en-US" dirty="0"/>
              <a:t>停止向喷油器发出燃油喷射信号，喷油器停止喷油，可分为以下几种情况。</a:t>
            </a:r>
            <a:endParaRPr lang="en-US" altLang="zh-CN" dirty="0"/>
          </a:p>
          <a:p>
            <a:r>
              <a:rPr lang="en-US" altLang="zh-CN" dirty="0"/>
              <a:t>1</a:t>
            </a:r>
            <a:r>
              <a:rPr lang="zh-CN" altLang="en-US" dirty="0"/>
              <a:t>）超速断油控制</a:t>
            </a:r>
            <a:endParaRPr lang="en-US" altLang="zh-CN" dirty="0"/>
          </a:p>
          <a:p>
            <a:r>
              <a:rPr lang="zh-CN" altLang="en-US" dirty="0"/>
              <a:t>超速断油是在发动机转速超过允许的最高转速时，由</a:t>
            </a:r>
            <a:r>
              <a:rPr lang="en-US" altLang="zh-CN" dirty="0"/>
              <a:t>ECU</a:t>
            </a:r>
            <a:r>
              <a:rPr lang="zh-CN" altLang="en-US" dirty="0"/>
              <a:t>自动中断喷油，以防止发动机超速运转，造成机件损坏，也有利于减小燃油消耗量，减少有害排放物。</a:t>
            </a:r>
            <a:endParaRPr lang="en-US" altLang="zh-CN" dirty="0"/>
          </a:p>
          <a:p>
            <a:r>
              <a:rPr lang="zh-CN" altLang="en-US" dirty="0"/>
              <a:t>超速断油控制过程是由</a:t>
            </a:r>
            <a:r>
              <a:rPr lang="en-US" altLang="zh-CN" dirty="0"/>
              <a:t>ECU</a:t>
            </a:r>
            <a:r>
              <a:rPr lang="zh-CN" altLang="en-US" dirty="0"/>
              <a:t>将转速传感器检测的发动机实际转速与控制程序设定的发动机最高极限转速（一般为</a:t>
            </a:r>
            <a:r>
              <a:rPr lang="en-US" altLang="zh-CN" dirty="0"/>
              <a:t>6000 ~ 7000r/min)</a:t>
            </a:r>
            <a:r>
              <a:rPr lang="zh-CN" altLang="en-US" dirty="0"/>
              <a:t>相比较，当实际转速超过此极限转速时，</a:t>
            </a:r>
            <a:r>
              <a:rPr lang="en-US" altLang="zh-CN" dirty="0"/>
              <a:t>ECU</a:t>
            </a:r>
            <a:r>
              <a:rPr lang="zh-CN" altLang="en-US" dirty="0"/>
              <a:t>就切断送给喷油器的喷油脉冲，使喷油器停止喷油，从而限制发动机转速进一步升高</a:t>
            </a:r>
            <a:r>
              <a:rPr lang="en-US" altLang="zh-CN" dirty="0"/>
              <a:t>;</a:t>
            </a:r>
            <a:r>
              <a:rPr lang="zh-CN" altLang="en-US" dirty="0"/>
              <a:t>当断油后发动机转速下降至低于极限转速约</a:t>
            </a:r>
            <a:r>
              <a:rPr lang="en-US" altLang="zh-CN" dirty="0"/>
              <a:t>80r/min</a:t>
            </a:r>
            <a:r>
              <a:rPr lang="zh-CN" altLang="en-US" dirty="0"/>
              <a:t>时，断油控制结束，恢复喷油。</a:t>
            </a:r>
            <a:endParaRPr lang="zh-CN" altLang="en-US" dirty="0"/>
          </a:p>
        </p:txBody>
      </p:sp>
      <p:pic>
        <p:nvPicPr>
          <p:cNvPr id="71685" name="图片 1"/>
          <p:cNvPicPr>
            <a:picLocks noChangeAspect="1"/>
          </p:cNvPicPr>
          <p:nvPr/>
        </p:nvPicPr>
        <p:blipFill>
          <a:blip r:embed="rId1"/>
          <a:stretch>
            <a:fillRect/>
          </a:stretch>
        </p:blipFill>
        <p:spPr>
          <a:xfrm>
            <a:off x="5819775" y="2162175"/>
            <a:ext cx="3324225" cy="3048000"/>
          </a:xfrm>
          <a:prstGeom prst="rect">
            <a:avLst/>
          </a:prstGeom>
          <a:noFill/>
          <a:ln w="9525">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72707"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72708" name="内容占位符 1"/>
          <p:cNvSpPr>
            <a:spLocks noGrp="1"/>
          </p:cNvSpPr>
          <p:nvPr>
            <p:ph idx="1"/>
          </p:nvPr>
        </p:nvSpPr>
        <p:spPr>
          <a:ln/>
        </p:spPr>
        <p:txBody>
          <a:bodyPr vert="horz" wrap="square" lIns="91440" tIns="45720" rIns="91440" bIns="45720" anchor="t" anchorCtr="0"/>
          <a:p>
            <a:r>
              <a:rPr lang="en-US" altLang="zh-CN" dirty="0"/>
              <a:t>2</a:t>
            </a:r>
            <a:r>
              <a:rPr lang="zh-CN" altLang="en-US" dirty="0"/>
              <a:t>）减速断油控制</a:t>
            </a:r>
            <a:endParaRPr lang="en-US" altLang="zh-CN" dirty="0"/>
          </a:p>
          <a:p>
            <a:r>
              <a:rPr lang="zh-CN" altLang="en-US" dirty="0"/>
              <a:t>汽车在高速行驶中突然松开油门踏板减速时，发动机仍在汽车惯性的带动下高速运转，由于节气门已关闭，所以进入汽缸的混合气数量很少，在高速运转下燃烧不完全，使废气中的有害排放物增多。</a:t>
            </a:r>
            <a:endParaRPr lang="en-US" altLang="zh-CN" dirty="0"/>
          </a:p>
          <a:p>
            <a:r>
              <a:rPr lang="zh-CN" altLang="en-US" dirty="0"/>
              <a:t>减速断油控制就是当发动机在高速运转中突然减速时，由</a:t>
            </a:r>
            <a:r>
              <a:rPr lang="en-US" altLang="zh-CN" dirty="0"/>
              <a:t>ECU</a:t>
            </a:r>
            <a:r>
              <a:rPr lang="zh-CN" altLang="en-US" dirty="0"/>
              <a:t>自动中断燃油喷射，直至发动机转速下降到设定的低转速时再恢复喷油，其目的是为了控制急减速时有害物的排放，减少燃油消耗量，促使发动机转速尽快下降，有利于汽车减速。</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7373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73732" name="内容占位符 1"/>
          <p:cNvSpPr>
            <a:spLocks noGrp="1"/>
          </p:cNvSpPr>
          <p:nvPr>
            <p:ph idx="1"/>
          </p:nvPr>
        </p:nvSpPr>
        <p:spPr>
          <a:ln/>
        </p:spPr>
        <p:txBody>
          <a:bodyPr vert="horz" wrap="square" lIns="91440" tIns="45720" rIns="91440" bIns="45720" anchor="t" anchorCtr="0"/>
          <a:p>
            <a:r>
              <a:rPr lang="zh-CN" altLang="en-US" dirty="0"/>
              <a:t>减速断油控制过程是由</a:t>
            </a:r>
            <a:r>
              <a:rPr lang="en-US" altLang="zh-CN" dirty="0"/>
              <a:t>ECU</a:t>
            </a:r>
            <a:r>
              <a:rPr lang="zh-CN" altLang="en-US" dirty="0"/>
              <a:t>根据节气门位置、发动机转速、水温等运转参数做出综合判断，在满足一定条件时，执行减速断油控制，这些条件如下</a:t>
            </a:r>
            <a:r>
              <a:rPr lang="en-US" altLang="zh-CN" dirty="0"/>
              <a:t>:</a:t>
            </a:r>
            <a:endParaRPr lang="en-US" altLang="zh-CN" dirty="0"/>
          </a:p>
          <a:p>
            <a:endParaRPr lang="en-US" altLang="zh-CN" dirty="0"/>
          </a:p>
          <a:p>
            <a:r>
              <a:rPr lang="en-US" altLang="zh-CN" dirty="0"/>
              <a:t>( 1</a:t>
            </a:r>
            <a:r>
              <a:rPr lang="zh-CN" altLang="en-US" dirty="0"/>
              <a:t>）节气门位置传感器中的怠速开关接通</a:t>
            </a:r>
            <a:r>
              <a:rPr lang="en-US" altLang="zh-CN" dirty="0"/>
              <a:t>;</a:t>
            </a:r>
            <a:endParaRPr lang="en-US" altLang="zh-CN" dirty="0"/>
          </a:p>
          <a:p>
            <a:r>
              <a:rPr lang="en-US" altLang="zh-CN" dirty="0"/>
              <a:t>(2</a:t>
            </a:r>
            <a:r>
              <a:rPr lang="zh-CN" altLang="en-US" dirty="0"/>
              <a:t>）发动机水温已达正常温度</a:t>
            </a:r>
            <a:r>
              <a:rPr lang="en-US" altLang="zh-CN" dirty="0"/>
              <a:t>;</a:t>
            </a:r>
            <a:endParaRPr lang="en-US" altLang="zh-CN" dirty="0"/>
          </a:p>
          <a:p>
            <a:r>
              <a:rPr lang="en-US" altLang="zh-CN" dirty="0"/>
              <a:t>(3</a:t>
            </a:r>
            <a:r>
              <a:rPr lang="zh-CN" altLang="en-US" dirty="0"/>
              <a:t>）发动机转速高于某一数值。</a:t>
            </a:r>
            <a:endParaRPr lang="en-US" altLang="zh-CN"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标题 1"/>
          <p:cNvSpPr>
            <a:spLocks noGrp="1"/>
          </p:cNvSpPr>
          <p:nvPr>
            <p:ph type="title"/>
          </p:nvPr>
        </p:nvSpPr>
        <p:spPr>
          <a:ln/>
        </p:spPr>
        <p:txBody>
          <a:bodyPr vert="horz" wrap="square" lIns="91440" tIns="45720" rIns="91440" bIns="45720" anchor="ctr" anchorCtr="0"/>
          <a:p>
            <a:pPr>
              <a:buNone/>
            </a:pPr>
            <a:endParaRPr lang="zh-CN" altLang="en-US" dirty="0"/>
          </a:p>
        </p:txBody>
      </p:sp>
      <p:sp>
        <p:nvSpPr>
          <p:cNvPr id="74755" name="内容占位符 2"/>
          <p:cNvSpPr>
            <a:spLocks noGrp="1"/>
          </p:cNvSpPr>
          <p:nvPr>
            <p:ph idx="1"/>
          </p:nvPr>
        </p:nvSpPr>
        <p:spPr>
          <a:xfrm>
            <a:off x="457200" y="1117600"/>
            <a:ext cx="3482975" cy="4953000"/>
          </a:xfrm>
          <a:ln/>
        </p:spPr>
        <p:txBody>
          <a:bodyPr vert="horz" wrap="square" lIns="91440" tIns="45720" rIns="91440" bIns="45720" anchor="t" anchorCtr="0"/>
          <a:p>
            <a:r>
              <a:rPr lang="zh-CN" altLang="en-US" dirty="0"/>
              <a:t>该转速称为减速断油转速，其数值由</a:t>
            </a:r>
            <a:r>
              <a:rPr lang="en-US" altLang="zh-CN" dirty="0"/>
              <a:t>ECU</a:t>
            </a:r>
            <a:r>
              <a:rPr lang="zh-CN" altLang="en-US" dirty="0"/>
              <a:t>根据发动机水温、负荷等参数确定，如图</a:t>
            </a:r>
            <a:r>
              <a:rPr lang="en-US" altLang="zh-CN" dirty="0"/>
              <a:t>2-58</a:t>
            </a:r>
            <a:r>
              <a:rPr lang="zh-CN" altLang="en-US" dirty="0"/>
              <a:t>所示。</a:t>
            </a:r>
            <a:endParaRPr lang="en-US" altLang="zh-CN" dirty="0"/>
          </a:p>
          <a:p>
            <a:r>
              <a:rPr lang="zh-CN" altLang="en-US" dirty="0"/>
              <a:t>如果发动机转速和冷却液温度对应的工况是</a:t>
            </a:r>
            <a:r>
              <a:rPr lang="en-US" altLang="zh-CN" dirty="0"/>
              <a:t>A</a:t>
            </a:r>
            <a:r>
              <a:rPr lang="zh-CN" altLang="en-US" dirty="0"/>
              <a:t>区，</a:t>
            </a:r>
            <a:r>
              <a:rPr lang="en-US" altLang="zh-CN" dirty="0"/>
              <a:t>ECU</a:t>
            </a:r>
            <a:r>
              <a:rPr lang="zh-CN" altLang="en-US" dirty="0"/>
              <a:t>就控制断油，当转速下降到</a:t>
            </a:r>
            <a:r>
              <a:rPr lang="en-US" altLang="zh-CN" dirty="0"/>
              <a:t>C</a:t>
            </a:r>
            <a:r>
              <a:rPr lang="zh-CN" altLang="en-US" dirty="0"/>
              <a:t>区边界时就恢复供油</a:t>
            </a:r>
            <a:r>
              <a:rPr lang="en-US" altLang="zh-CN" dirty="0"/>
              <a:t>;</a:t>
            </a:r>
            <a:endParaRPr lang="en-US" altLang="zh-CN" dirty="0"/>
          </a:p>
          <a:p>
            <a:r>
              <a:rPr lang="zh-CN" altLang="en-US" dirty="0"/>
              <a:t>如果在</a:t>
            </a:r>
            <a:r>
              <a:rPr lang="en-US" altLang="zh-CN" dirty="0"/>
              <a:t>B</a:t>
            </a:r>
            <a:r>
              <a:rPr lang="zh-CN" altLang="en-US" dirty="0"/>
              <a:t>区，也停止供油</a:t>
            </a:r>
            <a:r>
              <a:rPr lang="en-US" altLang="zh-CN" dirty="0"/>
              <a:t>;</a:t>
            </a:r>
            <a:r>
              <a:rPr lang="zh-CN" altLang="en-US" dirty="0"/>
              <a:t>如果在</a:t>
            </a:r>
            <a:r>
              <a:rPr lang="en-US" altLang="zh-CN" dirty="0"/>
              <a:t>C</a:t>
            </a:r>
            <a:r>
              <a:rPr lang="zh-CN" altLang="en-US" dirty="0"/>
              <a:t>区，则不停止供油。在</a:t>
            </a:r>
            <a:r>
              <a:rPr lang="en-US" altLang="zh-CN" dirty="0"/>
              <a:t>C</a:t>
            </a:r>
            <a:r>
              <a:rPr lang="zh-CN" altLang="en-US" dirty="0"/>
              <a:t>区内喷油器保持供油，是为了保证发动机不熄火而能正常地稳定运行。</a:t>
            </a:r>
            <a:endParaRPr lang="en-US" altLang="zh-CN" dirty="0"/>
          </a:p>
          <a:p>
            <a:endParaRPr lang="zh-CN" altLang="en-US" dirty="0"/>
          </a:p>
        </p:txBody>
      </p:sp>
      <p:pic>
        <p:nvPicPr>
          <p:cNvPr id="74756" name="图片 3"/>
          <p:cNvPicPr>
            <a:picLocks noChangeAspect="1"/>
          </p:cNvPicPr>
          <p:nvPr/>
        </p:nvPicPr>
        <p:blipFill>
          <a:blip r:embed="rId1"/>
          <a:stretch>
            <a:fillRect/>
          </a:stretch>
        </p:blipFill>
        <p:spPr>
          <a:xfrm>
            <a:off x="4100513" y="1200150"/>
            <a:ext cx="4533900" cy="2857500"/>
          </a:xfrm>
          <a:prstGeom prst="rect">
            <a:avLst/>
          </a:prstGeom>
          <a:noFill/>
          <a:ln w="9525">
            <a:noFill/>
          </a:ln>
        </p:spPr>
      </p:pic>
      <p:sp>
        <p:nvSpPr>
          <p:cNvPr id="74757" name="文本框 4"/>
          <p:cNvSpPr txBox="1"/>
          <p:nvPr/>
        </p:nvSpPr>
        <p:spPr>
          <a:xfrm>
            <a:off x="3865563" y="4230688"/>
            <a:ext cx="5211762" cy="2247900"/>
          </a:xfrm>
          <a:prstGeom prst="rect">
            <a:avLst/>
          </a:prstGeom>
          <a:noFill/>
          <a:ln w="57150" cap="flat" cmpd="sng">
            <a:solidFill>
              <a:srgbClr val="FF0000"/>
            </a:solidFill>
            <a:prstDash val="solid"/>
            <a:miter/>
            <a:headEnd type="none" w="med" len="med"/>
            <a:tailEnd type="none" w="med" len="med"/>
          </a:ln>
        </p:spPr>
        <p:txBody>
          <a:bodyPr>
            <a:spAutoFit/>
          </a:bodyPr>
          <a:p>
            <a:pPr marL="342900" indent="-342900">
              <a:buFont typeface="Arial" panose="020B0604020202020204" pitchFamily="34" charset="0"/>
              <a:buChar char="•"/>
            </a:pPr>
            <a:r>
              <a:rPr lang="zh-CN" altLang="en-US" sz="2000" b="1" dirty="0">
                <a:solidFill>
                  <a:srgbClr val="328F03"/>
                </a:solidFill>
                <a:latin typeface="Times New Roman" panose="02020603050405020304" pitchFamily="18" charset="0"/>
              </a:rPr>
              <a:t>通常，水温愈低，发动机负荷愈大</a:t>
            </a:r>
            <a:r>
              <a:rPr lang="en-US" altLang="zh-CN" sz="2000" b="1" dirty="0">
                <a:solidFill>
                  <a:srgbClr val="328F03"/>
                </a:solidFill>
                <a:latin typeface="Times New Roman" panose="02020603050405020304" pitchFamily="18" charset="0"/>
              </a:rPr>
              <a:t>(</a:t>
            </a:r>
            <a:r>
              <a:rPr lang="zh-CN" altLang="en-US" sz="2000" b="1" dirty="0">
                <a:solidFill>
                  <a:srgbClr val="328F03"/>
                </a:solidFill>
                <a:latin typeface="Times New Roman" panose="02020603050405020304" pitchFamily="18" charset="0"/>
              </a:rPr>
              <a:t>如使用空调时</a:t>
            </a:r>
            <a:r>
              <a:rPr lang="en-US" altLang="zh-CN" sz="2000" b="1" dirty="0">
                <a:solidFill>
                  <a:srgbClr val="328F03"/>
                </a:solidFill>
                <a:latin typeface="Times New Roman" panose="02020603050405020304" pitchFamily="18" charset="0"/>
              </a:rPr>
              <a:t>)</a:t>
            </a:r>
            <a:r>
              <a:rPr lang="zh-CN" altLang="en-US" sz="2000" b="1" dirty="0">
                <a:solidFill>
                  <a:srgbClr val="328F03"/>
                </a:solidFill>
                <a:latin typeface="Times New Roman" panose="02020603050405020304" pitchFamily="18" charset="0"/>
              </a:rPr>
              <a:t>，该转速愈高。</a:t>
            </a:r>
            <a:endParaRPr lang="en-US" altLang="zh-CN" sz="2000" b="1" dirty="0">
              <a:solidFill>
                <a:srgbClr val="328F03"/>
              </a:solidFill>
              <a:latin typeface="Times New Roman" panose="02020603050405020304" pitchFamily="18" charset="0"/>
            </a:endParaRPr>
          </a:p>
          <a:p>
            <a:pPr marL="342900" indent="-342900">
              <a:buFont typeface="Arial" panose="020B0604020202020204" pitchFamily="34" charset="0"/>
              <a:buChar char="•"/>
            </a:pPr>
            <a:r>
              <a:rPr lang="zh-CN" altLang="en-US" sz="2000" b="1" dirty="0">
                <a:solidFill>
                  <a:srgbClr val="328F03"/>
                </a:solidFill>
                <a:latin typeface="Times New Roman" panose="02020603050405020304" pitchFamily="18" charset="0"/>
              </a:rPr>
              <a:t>当上述三个条件都满足时，计算机就执行减速断油控制，切断喷油脉冲。</a:t>
            </a:r>
            <a:endParaRPr lang="en-US" altLang="zh-CN" sz="2000" b="1" dirty="0">
              <a:solidFill>
                <a:srgbClr val="328F03"/>
              </a:solidFill>
              <a:latin typeface="Times New Roman" panose="02020603050405020304" pitchFamily="18" charset="0"/>
            </a:endParaRPr>
          </a:p>
          <a:p>
            <a:pPr marL="342900" indent="-342900">
              <a:buFont typeface="Arial" panose="020B0604020202020204" pitchFamily="34" charset="0"/>
              <a:buChar char="•"/>
            </a:pPr>
            <a:r>
              <a:rPr lang="zh-CN" altLang="en-US" sz="2000" b="1" dirty="0">
                <a:solidFill>
                  <a:srgbClr val="328F03"/>
                </a:solidFill>
                <a:latin typeface="Times New Roman" panose="02020603050405020304" pitchFamily="18" charset="0"/>
              </a:rPr>
              <a:t>上述条件只要有一个不满足（如发动机转速已下降至低于减速断油转速</a:t>
            </a:r>
            <a:r>
              <a:rPr lang="en-US" altLang="zh-CN" sz="2000" b="1" dirty="0">
                <a:solidFill>
                  <a:srgbClr val="328F03"/>
                </a:solidFill>
                <a:latin typeface="Times New Roman" panose="02020603050405020304" pitchFamily="18" charset="0"/>
              </a:rPr>
              <a:t>)</a:t>
            </a:r>
            <a:r>
              <a:rPr lang="zh-CN" altLang="en-US" sz="2000" b="1" dirty="0">
                <a:solidFill>
                  <a:srgbClr val="328F03"/>
                </a:solidFill>
                <a:latin typeface="Times New Roman" panose="02020603050405020304" pitchFamily="18" charset="0"/>
              </a:rPr>
              <a:t>，计算机就立即停止执行减速断油，恢复喷油。</a:t>
            </a:r>
            <a:endParaRPr lang="zh-CN" altLang="en-US" sz="2000" b="1" dirty="0">
              <a:solidFill>
                <a:srgbClr val="328F03"/>
              </a:solidFill>
              <a:latin typeface="Times New Roman" panose="02020603050405020304"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标题 1"/>
          <p:cNvSpPr>
            <a:spLocks noGrp="1"/>
          </p:cNvSpPr>
          <p:nvPr>
            <p:ph type="title"/>
          </p:nvPr>
        </p:nvSpPr>
        <p:spPr>
          <a:ln/>
        </p:spPr>
        <p:txBody>
          <a:bodyPr vert="horz" wrap="square" lIns="91440" tIns="45720" rIns="91440" bIns="45720" anchor="ctr" anchorCtr="0"/>
          <a:p>
            <a:pPr>
              <a:buNone/>
            </a:pPr>
            <a:endParaRPr lang="zh-CN" altLang="en-US" dirty="0"/>
          </a:p>
        </p:txBody>
      </p:sp>
      <p:sp>
        <p:nvSpPr>
          <p:cNvPr id="75779" name="内容占位符 2"/>
          <p:cNvSpPr>
            <a:spLocks noGrp="1"/>
          </p:cNvSpPr>
          <p:nvPr>
            <p:ph idx="1"/>
          </p:nvPr>
        </p:nvSpPr>
        <p:spPr>
          <a:xfrm>
            <a:off x="457200" y="1209675"/>
            <a:ext cx="8216900" cy="4953000"/>
          </a:xfrm>
          <a:ln/>
        </p:spPr>
        <p:txBody>
          <a:bodyPr vert="horz" wrap="square" lIns="91440" tIns="45720" rIns="91440" bIns="45720" anchor="t" anchorCtr="0"/>
          <a:p>
            <a:r>
              <a:rPr lang="en-US" altLang="zh-CN" dirty="0"/>
              <a:t>3</a:t>
            </a:r>
            <a:r>
              <a:rPr lang="zh-CN" altLang="en-US" dirty="0"/>
              <a:t>）消除溢油断油控制</a:t>
            </a:r>
            <a:endParaRPr lang="en-US" altLang="zh-CN" dirty="0"/>
          </a:p>
          <a:p>
            <a:r>
              <a:rPr lang="zh-CN" altLang="en-US" dirty="0"/>
              <a:t>起动时汽油喷射系统向发动机提供很浓的混合气，若多次起动发动机仍未起动成功，即在汽缸内的浓混合气可能会浸湿火花塞，而不能跳火，这种情况称为</a:t>
            </a:r>
            <a:r>
              <a:rPr lang="zh-CN" altLang="en-US" dirty="0">
                <a:solidFill>
                  <a:srgbClr val="FF0000"/>
                </a:solidFill>
              </a:rPr>
              <a:t>溢油或淹缸</a:t>
            </a:r>
            <a:r>
              <a:rPr lang="zh-CN" altLang="en-US" dirty="0"/>
              <a:t>。此时驾驶员可将油门踏板踩到底，并转动点火开关，起动发动机。计算机在这种情况下会自动中断燃油喷射，以排出汽缸中多余的燃油，使火花塞干燥。计算机只有在点火开关、发动机转速及节气门位置同时满足以下条件时，才能进入消除油状态。</a:t>
            </a:r>
            <a:endParaRPr lang="en-US" altLang="zh-CN" dirty="0"/>
          </a:p>
          <a:p>
            <a:r>
              <a:rPr lang="en-US" altLang="zh-CN" dirty="0"/>
              <a:t>(1)</a:t>
            </a:r>
            <a:r>
              <a:rPr lang="zh-CN" altLang="en-US" dirty="0"/>
              <a:t>点火开关处于起动位置。</a:t>
            </a:r>
            <a:endParaRPr lang="en-US" altLang="zh-CN" dirty="0"/>
          </a:p>
          <a:p>
            <a:r>
              <a:rPr lang="en-US" altLang="zh-CN" dirty="0"/>
              <a:t>(2</a:t>
            </a:r>
            <a:r>
              <a:rPr lang="zh-CN" altLang="en-US" dirty="0"/>
              <a:t>）发动机转速低于</a:t>
            </a:r>
            <a:r>
              <a:rPr lang="en-US" altLang="zh-CN" dirty="0"/>
              <a:t>500r/min</a:t>
            </a:r>
            <a:r>
              <a:rPr lang="zh-CN" altLang="en-US" dirty="0"/>
              <a:t>。</a:t>
            </a:r>
            <a:endParaRPr lang="en-US" altLang="zh-CN" dirty="0"/>
          </a:p>
          <a:p>
            <a:r>
              <a:rPr lang="en-US" altLang="zh-CN" dirty="0"/>
              <a:t>( 3</a:t>
            </a:r>
            <a:r>
              <a:rPr lang="zh-CN" altLang="en-US" dirty="0"/>
              <a:t>）节气门全开。</a:t>
            </a:r>
            <a:endParaRPr lang="en-US" altLang="zh-CN" dirty="0"/>
          </a:p>
          <a:p>
            <a:r>
              <a:rPr lang="zh-CN" altLang="en-US" dirty="0"/>
              <a:t>因此，电子控制汽油喷射式发动机在起动时，不必踩下油门踏板，否则有可能因进入溢油消除状态而使发动机无法起动。</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标题 1"/>
          <p:cNvSpPr>
            <a:spLocks noGrp="1"/>
          </p:cNvSpPr>
          <p:nvPr>
            <p:ph type="title"/>
          </p:nvPr>
        </p:nvSpPr>
        <p:spPr>
          <a:ln/>
        </p:spPr>
        <p:txBody>
          <a:bodyPr vert="horz" wrap="square" lIns="91440" tIns="45720" rIns="91440" bIns="45720" anchor="ctr" anchorCtr="0"/>
          <a:p>
            <a:pPr>
              <a:buNone/>
            </a:pPr>
            <a:endParaRPr lang="zh-CN" altLang="en-US" dirty="0"/>
          </a:p>
        </p:txBody>
      </p:sp>
      <p:sp>
        <p:nvSpPr>
          <p:cNvPr id="76803" name="内容占位符 2"/>
          <p:cNvSpPr>
            <a:spLocks noGrp="1"/>
          </p:cNvSpPr>
          <p:nvPr>
            <p:ph idx="1"/>
          </p:nvPr>
        </p:nvSpPr>
        <p:spPr>
          <a:ln/>
        </p:spPr>
        <p:txBody>
          <a:bodyPr vert="horz" wrap="square" lIns="91440" tIns="45720" rIns="91440" bIns="45720" anchor="t" anchorCtr="0"/>
          <a:p>
            <a:r>
              <a:rPr lang="en-US" altLang="zh-CN" dirty="0"/>
              <a:t>4</a:t>
            </a:r>
            <a:r>
              <a:rPr lang="zh-CN" altLang="en-US" dirty="0"/>
              <a:t>）减扭矩断油控制</a:t>
            </a:r>
            <a:endParaRPr lang="en-US" altLang="zh-CN" dirty="0"/>
          </a:p>
          <a:p>
            <a:r>
              <a:rPr lang="zh-CN" altLang="en-US" dirty="0"/>
              <a:t>装有电子控制自动变速器的汽车在行驶中自动升挡时，控制变速器的计算机会向其喷射系统的计算机发出减扭矩信号。汽油喷射系统的计算机在收到这一减扭矩信号时，暂时中断个别汽缸（如二缸、三缸）的喷油，以降低发动机转速，从而减轻换挡冲击。</a:t>
            </a:r>
            <a:endParaRPr lang="en-US" altLang="zh-CN" dirty="0"/>
          </a:p>
          <a:p>
            <a:endParaRPr lang="en-US" altLang="zh-CN" dirty="0"/>
          </a:p>
          <a:p>
            <a:r>
              <a:rPr lang="en-US" altLang="zh-CN" dirty="0"/>
              <a:t>5</a:t>
            </a:r>
            <a:r>
              <a:rPr lang="zh-CN" altLang="en-US" dirty="0"/>
              <a:t>）汽车超速行驶断油控制</a:t>
            </a:r>
            <a:endParaRPr lang="en-US" altLang="zh-CN" dirty="0"/>
          </a:p>
          <a:p>
            <a:r>
              <a:rPr lang="zh-CN" altLang="en-US" dirty="0"/>
              <a:t>一些电喷汽车，设有超速行驶断油功能。当汽车行驶超过设定的最高车速时，停止供油。</a:t>
            </a:r>
            <a:r>
              <a:rPr lang="en-US" altLang="zh-CN" dirty="0"/>
              <a:t>ECU</a:t>
            </a:r>
            <a:r>
              <a:rPr lang="zh-CN" altLang="en-US" dirty="0"/>
              <a:t>根据节气门位置传感器、发动机转速传感器、冷却液温度传感器、空调开关及速度传感器的信号来完成这种断油控制功能。</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76263" y="889000"/>
            <a:ext cx="8467725" cy="4953000"/>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r>
              <a:rPr kumimoji="0" lang="en-US" altLang="zh-CN" sz="2000" b="1" i="0" u="none" strike="noStrike" kern="1200" cap="none" spc="0" normalizeH="0" baseline="0" noProof="0" dirty="0">
                <a:ln>
                  <a:noFill/>
                </a:ln>
                <a:solidFill>
                  <a:schemeClr val="folHlink"/>
                </a:solidFill>
                <a:effectLst/>
                <a:uLnTx/>
                <a:uFillTx/>
                <a:latin typeface="+mn-lt"/>
                <a:ea typeface="+mn-ea"/>
                <a:cs typeface="+mn-cs"/>
              </a:rPr>
              <a:t>(2</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）按空气量的计量方式分类，电控燃油供给系统可分为</a:t>
            </a:r>
            <a:r>
              <a:rPr kumimoji="0" lang="en-US" altLang="zh-CN" sz="2000" b="1" i="0" u="none" strike="noStrike" kern="1200" cap="none" spc="0" normalizeH="0" baseline="0" noProof="0" dirty="0">
                <a:ln>
                  <a:noFill/>
                </a:ln>
                <a:solidFill>
                  <a:schemeClr val="folHlink"/>
                </a:solidFill>
                <a:effectLst/>
                <a:uLnTx/>
                <a:uFillTx/>
                <a:latin typeface="+mn-lt"/>
                <a:ea typeface="+mn-ea"/>
                <a:cs typeface="+mn-cs"/>
              </a:rPr>
              <a:t>D</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型电控燃油喷射系统和</a:t>
            </a:r>
            <a:r>
              <a:rPr kumimoji="0" lang="en-US" altLang="zh-CN" sz="2000" b="1" i="0" u="none" strike="noStrike" kern="1200" cap="none" spc="0" normalizeH="0" baseline="0" noProof="0" dirty="0">
                <a:ln>
                  <a:noFill/>
                </a:ln>
                <a:solidFill>
                  <a:schemeClr val="folHlink"/>
                </a:solidFill>
                <a:effectLst/>
                <a:uLnTx/>
                <a:uFillTx/>
                <a:latin typeface="+mn-lt"/>
                <a:ea typeface="+mn-ea"/>
                <a:cs typeface="+mn-cs"/>
              </a:rPr>
              <a:t>L</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型电控燃油喷射系统两种</a:t>
            </a: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rPr>
              <a:t>D</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型电控燃油喷射系统将</a:t>
            </a:r>
            <a:r>
              <a:rPr kumimoji="0" lang="zh-CN" altLang="en-US" sz="2000" b="1" i="0" u="none" strike="noStrike" kern="1200" cap="none" spc="0" normalizeH="0" baseline="0" noProof="0" dirty="0">
                <a:ln>
                  <a:noFill/>
                </a:ln>
                <a:solidFill>
                  <a:srgbClr val="FF0000"/>
                </a:solidFill>
                <a:effectLst/>
                <a:uLnTx/>
                <a:uFillTx/>
                <a:latin typeface="+mn-lt"/>
                <a:ea typeface="+mn-ea"/>
                <a:cs typeface="+mn-cs"/>
              </a:rPr>
              <a:t>歧管绝对压力信号</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和</a:t>
            </a:r>
            <a:r>
              <a:rPr kumimoji="0" lang="zh-CN" altLang="en-US" sz="2000" b="1" i="0" u="none" strike="noStrike" kern="1200" cap="none" spc="0" normalizeH="0" baseline="0" noProof="0" dirty="0">
                <a:ln>
                  <a:noFill/>
                </a:ln>
                <a:solidFill>
                  <a:srgbClr val="FF0000"/>
                </a:solidFill>
                <a:effectLst/>
                <a:uLnTx/>
                <a:uFillTx/>
                <a:latin typeface="+mn-lt"/>
                <a:ea typeface="+mn-ea"/>
                <a:cs typeface="+mn-cs"/>
              </a:rPr>
              <a:t>转速信号</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输送到</a:t>
            </a:r>
            <a:r>
              <a:rPr kumimoji="0" lang="en-US" altLang="zh-CN" sz="2000" b="1" i="0" u="none" strike="noStrike" kern="1200" cap="none" spc="0" normalizeH="0" baseline="0" noProof="0" dirty="0">
                <a:ln>
                  <a:noFill/>
                </a:ln>
                <a:solidFill>
                  <a:schemeClr val="folHlink"/>
                </a:solidFill>
                <a:effectLst/>
                <a:uLnTx/>
                <a:uFillTx/>
                <a:latin typeface="+mn-lt"/>
                <a:ea typeface="+mn-ea"/>
                <a:cs typeface="+mn-cs"/>
              </a:rPr>
              <a:t>ECU</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，由</a:t>
            </a:r>
            <a:r>
              <a:rPr kumimoji="0" lang="en-US" altLang="zh-CN" sz="2000" b="1" i="0" u="none" strike="noStrike" kern="1200" cap="none" spc="0" normalizeH="0" baseline="0" noProof="0" dirty="0">
                <a:ln>
                  <a:noFill/>
                </a:ln>
                <a:solidFill>
                  <a:schemeClr val="folHlink"/>
                </a:solidFill>
                <a:effectLst/>
                <a:uLnTx/>
                <a:uFillTx/>
                <a:latin typeface="+mn-lt"/>
                <a:ea typeface="+mn-ea"/>
                <a:cs typeface="+mn-cs"/>
              </a:rPr>
              <a:t>ECU</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根据该信号计算出充气量，再产生与之相对应的喷油脉冲，控制喷油器喷射适量的汽油</a:t>
            </a: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rPr>
              <a:t>L</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型电控燃油喷射系统利用</a:t>
            </a:r>
            <a:r>
              <a:rPr kumimoji="0" lang="zh-CN" altLang="en-US" sz="2000" b="1" i="0" u="none" strike="noStrike" kern="1200" cap="none" spc="0" normalizeH="0" baseline="0" noProof="0" dirty="0">
                <a:ln>
                  <a:noFill/>
                </a:ln>
                <a:solidFill>
                  <a:srgbClr val="FF0000"/>
                </a:solidFill>
                <a:effectLst/>
                <a:uLnTx/>
                <a:uFillTx/>
                <a:latin typeface="+mn-lt"/>
                <a:ea typeface="+mn-ea"/>
                <a:cs typeface="+mn-cs"/>
              </a:rPr>
              <a:t>空气流量计</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直接测量发动机的</a:t>
            </a:r>
            <a:r>
              <a:rPr kumimoji="0" lang="zh-CN" altLang="en-US" sz="2000" b="1" i="0" u="none" strike="noStrike" kern="1200" cap="none" spc="0" normalizeH="0" baseline="0" noProof="0" dirty="0">
                <a:ln>
                  <a:noFill/>
                </a:ln>
                <a:solidFill>
                  <a:srgbClr val="FF0000"/>
                </a:solidFill>
                <a:effectLst/>
                <a:uLnTx/>
                <a:uFillTx/>
                <a:latin typeface="+mn-lt"/>
                <a:ea typeface="+mn-ea"/>
                <a:cs typeface="+mn-cs"/>
              </a:rPr>
              <a:t>进气量</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，电脑不必进行推算，可根据</a:t>
            </a:r>
            <a:r>
              <a:rPr kumimoji="0" lang="zh-CN" altLang="en-US" sz="2000" b="1" i="0" u="none" strike="noStrike" kern="1200" cap="none" spc="0" normalizeH="0" baseline="0" noProof="0" dirty="0">
                <a:ln>
                  <a:noFill/>
                </a:ln>
                <a:solidFill>
                  <a:srgbClr val="FF0000"/>
                </a:solidFill>
                <a:effectLst/>
                <a:uLnTx/>
                <a:uFillTx/>
                <a:latin typeface="+mn-lt"/>
                <a:ea typeface="+mn-ea"/>
                <a:cs typeface="+mn-cs"/>
              </a:rPr>
              <a:t>空气流量计信号</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和</a:t>
            </a:r>
            <a:r>
              <a:rPr kumimoji="0" lang="zh-CN" altLang="en-US" sz="2000" b="1" i="0" u="none" strike="noStrike" kern="1200" cap="none" spc="0" normalizeH="0" baseline="0" noProof="0" dirty="0">
                <a:ln>
                  <a:noFill/>
                </a:ln>
                <a:solidFill>
                  <a:srgbClr val="FF0000"/>
                </a:solidFill>
                <a:effectLst/>
                <a:uLnTx/>
                <a:uFillTx/>
                <a:latin typeface="+mn-lt"/>
                <a:ea typeface="+mn-ea"/>
                <a:cs typeface="+mn-cs"/>
              </a:rPr>
              <a:t>转速信号</a:t>
            </a:r>
            <a:r>
              <a:rPr kumimoji="0" lang="zh-CN" altLang="en-US" sz="2000" b="1" i="0" u="none" strike="noStrike" kern="1200" cap="none" spc="0" normalizeH="0" baseline="0" noProof="0" dirty="0">
                <a:ln>
                  <a:noFill/>
                </a:ln>
                <a:solidFill>
                  <a:schemeClr val="folHlink"/>
                </a:solidFill>
                <a:effectLst/>
                <a:uLnTx/>
                <a:uFillTx/>
                <a:latin typeface="+mn-lt"/>
                <a:ea typeface="+mn-ea"/>
                <a:cs typeface="+mn-cs"/>
              </a:rPr>
              <a:t>计算与该进气量相应的喷油量。</a:t>
            </a:r>
            <a:endParaRPr kumimoji="0" lang="zh-CN" altLang="en-US" sz="2000" b="1" i="0" u="none" strike="noStrike" kern="1200" cap="none" spc="0" normalizeH="0" baseline="0" noProof="0" dirty="0">
              <a:ln>
                <a:noFill/>
              </a:ln>
              <a:solidFill>
                <a:schemeClr val="folHlink"/>
              </a:solidFill>
              <a:effectLst/>
              <a:uLnTx/>
              <a:uFillTx/>
              <a:latin typeface="+mn-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占位符 134145"/>
          <p:cNvSpPr>
            <a:spLocks noGrp="1"/>
          </p:cNvSpPr>
          <p:nvPr>
            <p:ph idx="1"/>
          </p:nvPr>
        </p:nvSpPr>
        <p:spPr>
          <a:xfrm>
            <a:off x="688975" y="990600"/>
            <a:ext cx="7843838" cy="5414963"/>
          </a:xfrm>
          <a:ln/>
        </p:spPr>
        <p:txBody>
          <a:bodyPr vert="horz" wrap="square" lIns="91440" tIns="45720" rIns="91440" bIns="45720" anchor="t" anchorCtr="0"/>
          <a:p>
            <a:pPr>
              <a:buNone/>
            </a:pPr>
            <a:r>
              <a:rPr lang="en-US" altLang="zh-CN" sz="2400" dirty="0">
                <a:solidFill>
                  <a:srgbClr val="000000"/>
                </a:solidFill>
              </a:rPr>
              <a:t>(3</a:t>
            </a:r>
            <a:r>
              <a:rPr lang="zh-CN" altLang="en-US" sz="2400" dirty="0">
                <a:solidFill>
                  <a:srgbClr val="000000"/>
                </a:solidFill>
              </a:rPr>
              <a:t>）按喷射位置分类，电控燃油供给系统可分为多点喷射系统和单点喷射系统两种。</a:t>
            </a:r>
            <a:endParaRPr lang="en-US" altLang="zh-CN" sz="2400" dirty="0">
              <a:solidFill>
                <a:srgbClr val="000000"/>
              </a:solidFill>
            </a:endParaRPr>
          </a:p>
          <a:p>
            <a:r>
              <a:rPr lang="zh-CN" altLang="en-US" sz="2400" dirty="0">
                <a:solidFill>
                  <a:srgbClr val="000000"/>
                </a:solidFill>
              </a:rPr>
              <a:t>多点喷射系统每缸进气门处装有一个喷射装置，由</a:t>
            </a:r>
            <a:r>
              <a:rPr lang="en-US" altLang="zh-CN" sz="2400" dirty="0">
                <a:solidFill>
                  <a:srgbClr val="000000"/>
                </a:solidFill>
              </a:rPr>
              <a:t>ECU</a:t>
            </a:r>
            <a:r>
              <a:rPr lang="zh-CN" altLang="en-US" sz="2400" dirty="0">
                <a:solidFill>
                  <a:srgbClr val="000000"/>
                </a:solidFill>
              </a:rPr>
              <a:t>控制喷射。其燃油分配均匀性好，但控制系统复杂，成本高。多点喷射系统主要用于中、高级轿车。</a:t>
            </a:r>
            <a:endParaRPr lang="en-US" altLang="zh-CN" sz="2400" dirty="0">
              <a:solidFill>
                <a:srgbClr val="000000"/>
              </a:solidFill>
            </a:endParaRPr>
          </a:p>
          <a:p>
            <a:r>
              <a:rPr lang="zh-CN" altLang="en-US" sz="2400" dirty="0">
                <a:solidFill>
                  <a:srgbClr val="000000"/>
                </a:solidFill>
              </a:rPr>
              <a:t>单点喷射系统在节气门上方装一个中央喷射装置，由</a:t>
            </a:r>
            <a:r>
              <a:rPr lang="en-US" altLang="zh-CN" sz="2400" dirty="0">
                <a:solidFill>
                  <a:srgbClr val="000000"/>
                </a:solidFill>
              </a:rPr>
              <a:t>1~2</a:t>
            </a:r>
            <a:r>
              <a:rPr lang="zh-CN" altLang="en-US" sz="2400" dirty="0">
                <a:solidFill>
                  <a:srgbClr val="000000"/>
                </a:solidFill>
              </a:rPr>
              <a:t>个喷油器集中喷油。其结构简单、故障少、维修调整方便，广泛应用于普通轿车和货车。</a:t>
            </a:r>
            <a:endParaRPr lang="zh-CN" altLang="en-US" dirty="0">
              <a:solidFill>
                <a:srgbClr val="000000"/>
              </a:solidFill>
            </a:endParaRPr>
          </a:p>
        </p:txBody>
      </p:sp>
      <p:sp>
        <p:nvSpPr>
          <p:cNvPr id="2253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2532" name="图片 1"/>
          <p:cNvPicPr>
            <a:picLocks noChangeAspect="1"/>
          </p:cNvPicPr>
          <p:nvPr/>
        </p:nvPicPr>
        <p:blipFill>
          <a:blip r:embed="rId1"/>
          <a:stretch>
            <a:fillRect/>
          </a:stretch>
        </p:blipFill>
        <p:spPr>
          <a:xfrm>
            <a:off x="1550988" y="4113213"/>
            <a:ext cx="5889625" cy="2601912"/>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占位符 134145"/>
          <p:cNvSpPr>
            <a:spLocks noGrp="1"/>
          </p:cNvSpPr>
          <p:nvPr>
            <p:ph idx="1"/>
          </p:nvPr>
        </p:nvSpPr>
        <p:spPr>
          <a:xfrm>
            <a:off x="455613" y="849313"/>
            <a:ext cx="8375650" cy="5414962"/>
          </a:xfrm>
          <a:ln/>
        </p:spPr>
        <p:txBody>
          <a:bodyPr vert="horz" wrap="square" lIns="91440" tIns="45720" rIns="91440" bIns="45720" anchor="t" anchorCtr="0"/>
          <a:p>
            <a:r>
              <a:rPr lang="en-US" altLang="zh-CN" dirty="0">
                <a:solidFill>
                  <a:srgbClr val="000000"/>
                </a:solidFill>
              </a:rPr>
              <a:t>(4</a:t>
            </a:r>
            <a:r>
              <a:rPr lang="zh-CN" altLang="en-US" dirty="0">
                <a:solidFill>
                  <a:srgbClr val="000000"/>
                </a:solidFill>
              </a:rPr>
              <a:t>）按有无反馈信号分类，电控燃油供给系统可分为开环控制系统和闭环控制系统两种。</a:t>
            </a:r>
            <a:endParaRPr lang="en-US" altLang="zh-CN" dirty="0">
              <a:solidFill>
                <a:srgbClr val="000000"/>
              </a:solidFill>
            </a:endParaRPr>
          </a:p>
          <a:p>
            <a:r>
              <a:rPr lang="zh-CN" altLang="en-US" dirty="0">
                <a:solidFill>
                  <a:srgbClr val="000000"/>
                </a:solidFill>
              </a:rPr>
              <a:t>开环控制系统</a:t>
            </a:r>
            <a:r>
              <a:rPr lang="en-US" altLang="zh-CN" dirty="0">
                <a:solidFill>
                  <a:srgbClr val="000000"/>
                </a:solidFill>
              </a:rPr>
              <a:t>:(</a:t>
            </a:r>
            <a:r>
              <a:rPr lang="zh-CN" altLang="en-US" dirty="0">
                <a:solidFill>
                  <a:srgbClr val="000000"/>
                </a:solidFill>
              </a:rPr>
              <a:t>未设置氧传感器</a:t>
            </a:r>
            <a:r>
              <a:rPr lang="en-US" altLang="zh-CN" dirty="0">
                <a:solidFill>
                  <a:srgbClr val="000000"/>
                </a:solidFill>
              </a:rPr>
              <a:t>)</a:t>
            </a:r>
            <a:r>
              <a:rPr lang="zh-CN" altLang="en-US" dirty="0">
                <a:solidFill>
                  <a:srgbClr val="000000"/>
                </a:solidFill>
              </a:rPr>
              <a:t>通过实验室确定的发动机各工况的最佳供油参数预先存入电脑，在发动机工作时，电脑根据系统中各传感器的输入信号，判断自身所处的运行工况，并计算出最佳喷油量。其精度直接依赖于所设定的基准数据和喷油器调整标定的精度。当使用工况超出预定范围时，不能实现最佳控制。</a:t>
            </a:r>
            <a:endParaRPr lang="en-US" altLang="zh-CN" dirty="0">
              <a:solidFill>
                <a:srgbClr val="000000"/>
              </a:solidFill>
            </a:endParaRPr>
          </a:p>
          <a:p>
            <a:endParaRPr lang="en-US" altLang="zh-CN" dirty="0">
              <a:solidFill>
                <a:srgbClr val="000000"/>
              </a:solidFill>
            </a:endParaRPr>
          </a:p>
          <a:p>
            <a:endParaRPr lang="en-US" altLang="zh-CN" dirty="0">
              <a:solidFill>
                <a:srgbClr val="000000"/>
              </a:solidFill>
            </a:endParaRPr>
          </a:p>
          <a:p>
            <a:endParaRPr lang="en-US" altLang="zh-CN" dirty="0">
              <a:solidFill>
                <a:srgbClr val="000000"/>
              </a:solidFill>
            </a:endParaRPr>
          </a:p>
          <a:p>
            <a:r>
              <a:rPr lang="zh-CN" altLang="en-US" dirty="0">
                <a:solidFill>
                  <a:srgbClr val="000000"/>
                </a:solidFill>
              </a:rPr>
              <a:t>闭环控制系统</a:t>
            </a:r>
            <a:r>
              <a:rPr lang="en-US" altLang="zh-CN" dirty="0">
                <a:solidFill>
                  <a:srgbClr val="000000"/>
                </a:solidFill>
              </a:rPr>
              <a:t>:(</a:t>
            </a:r>
            <a:r>
              <a:rPr lang="zh-CN" altLang="en-US" dirty="0">
                <a:solidFill>
                  <a:srgbClr val="000000"/>
                </a:solidFill>
              </a:rPr>
              <a:t>设置氧传感器）在系统中，发动机排气管上加装了氧传感器，根据排气中含氧量的变化，判断实际进人汽缸的混合气空燃比，将信号反馈回电脑，通过电脑与原来设定的目标空燃比进行比较，并根据误差修正喷油量。空燃比控制精度较高。</a:t>
            </a:r>
            <a:endParaRPr lang="zh-CN" altLang="en-US" dirty="0">
              <a:solidFill>
                <a:srgbClr val="000000"/>
              </a:solidFill>
            </a:endParaRPr>
          </a:p>
        </p:txBody>
      </p:sp>
      <p:sp>
        <p:nvSpPr>
          <p:cNvPr id="2355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3556" name="图片 1"/>
          <p:cNvPicPr>
            <a:picLocks noChangeAspect="1"/>
          </p:cNvPicPr>
          <p:nvPr/>
        </p:nvPicPr>
        <p:blipFill>
          <a:blip r:embed="rId1"/>
          <a:stretch>
            <a:fillRect/>
          </a:stretch>
        </p:blipFill>
        <p:spPr>
          <a:xfrm>
            <a:off x="1573213" y="3070225"/>
            <a:ext cx="5500687" cy="1139825"/>
          </a:xfrm>
          <a:prstGeom prst="rect">
            <a:avLst/>
          </a:prstGeom>
          <a:noFill/>
          <a:ln w="9525">
            <a:noFill/>
          </a:ln>
        </p:spPr>
      </p:pic>
      <p:pic>
        <p:nvPicPr>
          <p:cNvPr id="23557" name="图片 2"/>
          <p:cNvPicPr>
            <a:picLocks noChangeAspect="1"/>
          </p:cNvPicPr>
          <p:nvPr/>
        </p:nvPicPr>
        <p:blipFill>
          <a:blip r:embed="rId2"/>
          <a:stretch>
            <a:fillRect/>
          </a:stretch>
        </p:blipFill>
        <p:spPr>
          <a:xfrm>
            <a:off x="1970088" y="5443538"/>
            <a:ext cx="4572000" cy="129540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占位符 134145"/>
          <p:cNvSpPr>
            <a:spLocks noGrp="1"/>
          </p:cNvSpPr>
          <p:nvPr>
            <p:ph idx="1"/>
          </p:nvPr>
        </p:nvSpPr>
        <p:spPr>
          <a:xfrm>
            <a:off x="430213" y="1023938"/>
            <a:ext cx="8375650" cy="5414962"/>
          </a:xfrm>
          <a:ln/>
        </p:spPr>
        <p:txBody>
          <a:bodyPr vert="horz" wrap="square" lIns="91440" tIns="45720" rIns="91440" bIns="45720" anchor="t" anchorCtr="0"/>
          <a:p>
            <a:pPr marL="0" indent="0">
              <a:buNone/>
            </a:pPr>
            <a:r>
              <a:rPr lang="en-US" altLang="zh-CN" dirty="0">
                <a:solidFill>
                  <a:srgbClr val="000000"/>
                </a:solidFill>
              </a:rPr>
              <a:t>2.4.2 </a:t>
            </a:r>
            <a:r>
              <a:rPr lang="zh-CN" altLang="en-US" dirty="0">
                <a:solidFill>
                  <a:srgbClr val="000000"/>
                </a:solidFill>
              </a:rPr>
              <a:t>汽车燃油供给系统的组成</a:t>
            </a:r>
            <a:endParaRPr lang="zh-CN" altLang="en-US" dirty="0">
              <a:solidFill>
                <a:srgbClr val="000000"/>
              </a:solidFill>
            </a:endParaRPr>
          </a:p>
        </p:txBody>
      </p:sp>
      <p:sp>
        <p:nvSpPr>
          <p:cNvPr id="2457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4580" name="图片 1"/>
          <p:cNvPicPr>
            <a:picLocks noChangeAspect="1"/>
          </p:cNvPicPr>
          <p:nvPr/>
        </p:nvPicPr>
        <p:blipFill>
          <a:blip r:embed="rId1"/>
          <a:stretch>
            <a:fillRect/>
          </a:stretch>
        </p:blipFill>
        <p:spPr>
          <a:xfrm>
            <a:off x="822325" y="1887538"/>
            <a:ext cx="7399338" cy="4313237"/>
          </a:xfrm>
          <a:prstGeom prst="rect">
            <a:avLst/>
          </a:prstGeom>
          <a:noFill/>
          <a:ln w="9525">
            <a:noFill/>
          </a:ln>
        </p:spPr>
      </p:pic>
    </p:spTree>
  </p:cSld>
  <p:clrMapOvr>
    <a:masterClrMapping/>
  </p:clrMapOvr>
</p:sld>
</file>

<file path=ppt/tags/tag1.xml><?xml version="1.0" encoding="utf-8"?>
<p:tagLst xmlns:p="http://schemas.openxmlformats.org/presentationml/2006/main">
  <p:tag name="commondata" val="eyJoZGlkIjoiNWU4OTcwOGU0NmVlOWY3OTVlODkyYzY0YWNlNzM4YTgifQ=="/>
</p:tagLst>
</file>

<file path=ppt/theme/theme1.xml><?xml version="1.0" encoding="utf-8"?>
<a:theme xmlns:a="http://schemas.openxmlformats.org/drawingml/2006/main" name="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1_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1_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13549</Words>
  <Application>WPS 演示</Application>
  <PresentationFormat>全屏显示(4:3)</PresentationFormat>
  <Paragraphs>401</Paragraphs>
  <Slides>59</Slides>
  <Notes>1</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59</vt:i4>
      </vt:variant>
    </vt:vector>
  </HeadingPairs>
  <TitlesOfParts>
    <vt:vector size="77" baseType="lpstr">
      <vt:lpstr>Arial</vt:lpstr>
      <vt:lpstr>宋体</vt:lpstr>
      <vt:lpstr>Wingdings</vt:lpstr>
      <vt:lpstr>Times New Roman</vt:lpstr>
      <vt:lpstr>Gulim</vt:lpstr>
      <vt:lpstr>AMGDT</vt:lpstr>
      <vt:lpstr>Calibri</vt:lpstr>
      <vt:lpstr>楷体</vt:lpstr>
      <vt:lpstr>Verdana</vt:lpstr>
      <vt:lpstr>方正粗黑宋简体</vt:lpstr>
      <vt:lpstr>等线</vt:lpstr>
      <vt:lpstr>Gulim</vt:lpstr>
      <vt:lpstr>Malgun Gothic</vt:lpstr>
      <vt:lpstr>微软雅黑</vt:lpstr>
      <vt:lpstr>Arial Unicode MS</vt:lpstr>
      <vt:lpstr>Business2</vt:lpstr>
      <vt:lpstr>1_Business2</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汽车单片机 </dc:title>
  <dc:creator>zxp</dc:creator>
  <cp:category>Business</cp:category>
  <cp:lastModifiedBy>zxp</cp:lastModifiedBy>
  <cp:revision>142</cp:revision>
  <dcterms:created xsi:type="dcterms:W3CDTF">2008-02-21T03:07:57Z</dcterms:created>
  <dcterms:modified xsi:type="dcterms:W3CDTF">2024-05-30T09:23:58Z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6C4B0938DC81483694C782AE95945803_12</vt:lpwstr>
  </property>
</Properties>
</file>