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10"/>
  </p:notesMasterIdLst>
  <p:sldIdLst>
    <p:sldId id="333" r:id="rId6"/>
    <p:sldId id="335" r:id="rId7"/>
    <p:sldId id="336" r:id="rId8"/>
    <p:sldId id="337" r:id="rId9"/>
    <p:sldId id="339" r:id="rId11"/>
    <p:sldId id="345" r:id="rId12"/>
    <p:sldId id="341" r:id="rId13"/>
    <p:sldId id="346" r:id="rId14"/>
    <p:sldId id="342" r:id="rId15"/>
    <p:sldId id="347" r:id="rId16"/>
    <p:sldId id="343" r:id="rId17"/>
    <p:sldId id="348" r:id="rId18"/>
    <p:sldId id="344" r:id="rId19"/>
    <p:sldId id="349" r:id="rId20"/>
  </p:sldIdLst>
  <p:sldSz cx="9144000" cy="6858000" type="screen4x3"/>
  <p:notesSz cx="6858000" cy="9144000"/>
  <p:custDataLst>
    <p:tags r:id="rId24"/>
  </p:custDataLst>
  <p:defaultTextStyle>
    <a:defPPr>
      <a:defRPr lang="en-US"/>
    </a:defPPr>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1pPr>
    <a:lvl2pPr marL="457200" lvl="1"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2pPr>
    <a:lvl3pPr marL="914400" lvl="2"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3pPr>
    <a:lvl4pPr marL="1371600" lvl="3"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4pPr>
    <a:lvl5pPr marL="1828800" lvl="4"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5pPr>
    <a:lvl6pPr marL="2286000" lvl="5"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6pPr>
    <a:lvl7pPr marL="2743200" lvl="6"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7pPr>
    <a:lvl8pPr marL="3200400" lvl="7"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8pPr>
    <a:lvl9pPr marL="3657600" lvl="8"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9pPr>
  </p:defaultTextStyle>
  <p:extLst>
    <p:ext uri="{EFAFB233-063F-42B5-8137-9DF3F51BA10A}">
      <p15:sldGuideLst xmlns:p15="http://schemas.microsoft.com/office/powerpoint/2012/main">
        <p15:guide id="1" orient="horz" pos="2228" userDrawn="1">
          <p15:clr>
            <a:srgbClr val="A4A3A4"/>
          </p15:clr>
        </p15:guide>
        <p15:guide id="2" pos="29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111"/>
    <a:srgbClr val="D0D505"/>
    <a:srgbClr val="2B7C02"/>
    <a:srgbClr val="328F03"/>
    <a:srgbClr val="213200"/>
    <a:srgbClr val="E8F0E4"/>
    <a:srgbClr val="0033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1459"/>
  </p:normalViewPr>
  <p:slideViewPr>
    <p:cSldViewPr snapToGrid="0" showGuides="1">
      <p:cViewPr varScale="1">
        <p:scale>
          <a:sx n="105" d="100"/>
          <a:sy n="105" d="100"/>
        </p:scale>
        <p:origin x="1794" y="108"/>
      </p:cViewPr>
      <p:guideLst>
        <p:guide orient="horz" pos="2228"/>
        <p:guide pos="293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buFont typeface="Arial" panose="020B0604020202020204" pitchFamily="34" charset="0"/>
              <a:buNone/>
              <a:defRPr sz="1200" noProof="1">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15364"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eaLnBrk="1" hangingPunct="1">
              <a:buFont typeface="Arial" panose="020B0604020202020204" pitchFamily="34" charset="0"/>
              <a:buNone/>
              <a:defRPr sz="1200" noProof="1" smtClean="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6921118-75B8-4B46-B54D-AA7C11BC5148}" type="slidenum">
              <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ea"/>
              </a:rPr>
            </a:fld>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TextEdit="1"/>
          </p:cNvSpPr>
          <p:nvPr>
            <p:ph type="sldImg"/>
          </p:nvPr>
        </p:nvSpPr>
        <p:spPr>
          <a:ln>
            <a:miter lim="800000"/>
          </a:ln>
        </p:spPr>
      </p:sp>
      <p:sp>
        <p:nvSpPr>
          <p:cNvPr id="20483" name="文本占位符 2"/>
          <p:cNvSpPr>
            <a:spLocks noGrp="1"/>
          </p:cNvSpPr>
          <p:nvPr>
            <p:ph type="body"/>
          </p:nvPr>
        </p:nvSpPr>
        <p:spPr/>
        <p:txBody>
          <a:bodyPr wrap="square" lIns="91440" tIns="45720" rIns="91440" bIns="45720" anchor="t" anchorCtr="0"/>
          <a:p>
            <a:pPr lvl="0" eaLnBrk="1" hangingPunct="1"/>
            <a:endParaRPr lang="zh-CN" altLang="en-US" dirty="0">
              <a:ea typeface="宋体" panose="02010600030101010101" pitchFamily="2" charset="-122"/>
            </a:endParaRPr>
          </a:p>
        </p:txBody>
      </p:sp>
      <p:sp>
        <p:nvSpPr>
          <p:cNvPr id="9219" name="灯片编号占位符 3"/>
          <p:cNvSpPr txBox="1">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rtlCol="0" anchor="b" anchorCtr="0" compatLnSpc="1"/>
          <a:lstStyle>
            <a:lvl1pPr>
              <a:buFont typeface="Arial" panose="020B0604020202020204" pitchFamily="34" charset="0"/>
              <a:defRPr sz="1400">
                <a:solidFill>
                  <a:schemeClr val="bg1"/>
                </a:solidFill>
                <a:latin typeface="Times New Roman" panose="02020603050405020304" pitchFamily="18" charset="0"/>
                <a:ea typeface="Gulim" pitchFamily="2" charset="-127"/>
              </a:defRPr>
            </a:lvl1pPr>
            <a:lvl2pPr marL="742950" indent="-285750">
              <a:buFont typeface="Arial" panose="020B0604020202020204" pitchFamily="34" charset="0"/>
              <a:defRPr sz="1400">
                <a:solidFill>
                  <a:schemeClr val="bg1"/>
                </a:solidFill>
                <a:latin typeface="Times New Roman" panose="02020603050405020304" pitchFamily="18" charset="0"/>
                <a:ea typeface="Gulim" pitchFamily="2" charset="-127"/>
              </a:defRPr>
            </a:lvl2pPr>
            <a:lvl3pPr marL="1143000" indent="-228600">
              <a:buFont typeface="Arial" panose="020B0604020202020204" pitchFamily="34" charset="0"/>
              <a:defRPr sz="1400">
                <a:solidFill>
                  <a:schemeClr val="bg1"/>
                </a:solidFill>
                <a:latin typeface="Times New Roman" panose="02020603050405020304" pitchFamily="18" charset="0"/>
                <a:ea typeface="Gulim" pitchFamily="2" charset="-127"/>
              </a:defRPr>
            </a:lvl3pPr>
            <a:lvl4pPr marL="1600200" indent="-228600">
              <a:buFont typeface="Arial" panose="020B0604020202020204" pitchFamily="34" charset="0"/>
              <a:defRPr sz="1400">
                <a:solidFill>
                  <a:schemeClr val="bg1"/>
                </a:solidFill>
                <a:latin typeface="Times New Roman" panose="02020603050405020304" pitchFamily="18" charset="0"/>
                <a:ea typeface="Gulim" pitchFamily="2" charset="-127"/>
              </a:defRPr>
            </a:lvl4pPr>
            <a:lvl5pPr marL="2057400" indent="-228600">
              <a:buFont typeface="Arial" panose="020B0604020202020204" pitchFamily="34" charset="0"/>
              <a:defRPr sz="1400">
                <a:solidFill>
                  <a:schemeClr val="bg1"/>
                </a:solidFill>
                <a:latin typeface="Times New Roman" panose="02020603050405020304" pitchFamily="18" charset="0"/>
                <a:ea typeface="Gulim" pitchFamily="2" charset="-127"/>
              </a:defRPr>
            </a:lvl5pPr>
            <a:lvl6pPr marL="25146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6pPr>
            <a:lvl7pPr marL="29718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7pPr>
            <a:lvl8pPr marL="34290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8pPr>
            <a:lvl9pPr marL="38862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6E6C8EC-AB64-4121-9F70-9F23E3E48294}" type="slidenum">
              <a:rPr kumimoji="0" altLang="en-US" sz="12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2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8803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0263"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830620"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8803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824664-E532-4DC9-A131-A7F8039CDDC9}" type="slidenum">
              <a:rPr kumimoji="0" altLang="en-US" sz="1400" b="0" i="0" u="none" strike="noStrike" kern="1200" cap="none" spc="0" normalizeH="0" baseline="0" noProof="1" dirty="0"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CA778F5-05FD-4296-9F5D-4EA22252592D}" type="slidenum">
              <a:rPr kumimoji="0" altLang="en-US" sz="1400" b="0" i="0" u="none" strike="noStrike" kern="1200" cap="none" spc="0" normalizeH="0" baseline="0" noProof="1" dirty="0"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103E648-153A-4026-AF1C-BC110FB55188}" type="slidenum">
              <a:rPr kumimoji="0" altLang="en-US" sz="1400" b="0" i="0" u="none" strike="noStrike" kern="1200" cap="none" spc="0" normalizeH="0" baseline="0" noProof="1" dirty="0"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7B63A6-72AA-42EC-9947-FDEB1B6DF44C}" type="slidenum">
              <a:rPr kumimoji="0" altLang="en-US" sz="1400" b="0" i="0" u="none" strike="noStrike" kern="1200" cap="none" spc="0" normalizeH="0" baseline="0" noProof="1" dirty="0"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1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1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279FE2-161B-4BFA-83CB-45C6EDAC0566}" type="slidenum">
              <a:rPr kumimoji="0" altLang="en-US" sz="1400" b="0" i="0" u="none" strike="noStrike" kern="1200" cap="none" spc="0" normalizeH="0" baseline="0" noProof="1" dirty="0"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681ED9C-8EF6-4846-806A-FC9E17EC01D0}" type="slidenum">
              <a:rPr kumimoji="0" altLang="en-US" sz="1400" b="0" i="0" u="none" strike="noStrike" kern="1200" cap="none" spc="0" normalizeH="0" baseline="0" noProof="1" dirty="0"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44BA4CA-D1EB-4B18-9A8B-79D8ED5C416D}" type="slidenum">
              <a:rPr kumimoji="0" altLang="en-US" sz="1400" b="0" i="0" u="none" strike="noStrike" kern="1200" cap="none" spc="0" normalizeH="0" baseline="0" noProof="1" dirty="0"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2ACAABE-86CC-4458-A4B4-5B378D4525E7}" type="slidenum">
              <a:rPr kumimoji="0" altLang="en-US" sz="1400" b="0" i="0" u="none" strike="noStrike" kern="1200" cap="none" spc="0" normalizeH="0" baseline="0" noProof="1" dirty="0"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0E20D32-8A61-4C9E-A840-E087CCEDE88C}" type="slidenum">
              <a:rPr kumimoji="0" altLang="en-US" sz="1400" b="0" i="0" u="none" strike="noStrike" kern="1200" cap="none" spc="0" normalizeH="0" baseline="0" noProof="1" dirty="0"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93DF0CB-6316-4B9E-8B63-480DB67A41F6}" type="slidenum">
              <a:rPr kumimoji="0" altLang="en-US" sz="1400" b="0" i="0" u="none" strike="noStrike" kern="1200" cap="none" spc="0" normalizeH="0" baseline="0" noProof="1" dirty="0"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34D8021-E666-4C0B-A33B-DF0D4E1A42D5}" type="slidenum">
              <a:rPr kumimoji="0" altLang="en-US" sz="1400" b="0" i="0" u="none" strike="noStrike" kern="1200" cap="none" spc="0" normalizeH="0" baseline="0" noProof="1" dirty="0"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0263"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830620"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0263"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830620"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8803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Rectangle 22"/>
          <p:cNvSpPr>
            <a:spLocks noGrp="1"/>
          </p:cNvSpPr>
          <p:nvPr>
            <p:ph type="body"/>
          </p:nvPr>
        </p:nvSpPr>
        <p:spPr>
          <a:xfrm>
            <a:off x="830263" y="1209675"/>
            <a:ext cx="7843837" cy="49530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1027" name="Title Placeholder 5"/>
          <p:cNvSpPr>
            <a:spLocks noGrp="1"/>
          </p:cNvSpPr>
          <p:nvPr>
            <p:ph type="title"/>
          </p:nvPr>
        </p:nvSpPr>
        <p:spPr>
          <a:xfrm>
            <a:off x="457200" y="274638"/>
            <a:ext cx="8229600" cy="1143000"/>
          </a:xfrm>
          <a:prstGeom prst="rect">
            <a:avLst/>
          </a:prstGeom>
          <a:noFill/>
          <a:ln w="9525">
            <a:noFill/>
          </a:ln>
        </p:spPr>
        <p:txBody>
          <a:bodyPr anchor="ctr" anchorCtr="0"/>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Rectangle 22"/>
          <p:cNvSpPr>
            <a:spLocks noGrp="1"/>
          </p:cNvSpPr>
          <p:nvPr>
            <p:ph type="body"/>
          </p:nvPr>
        </p:nvSpPr>
        <p:spPr>
          <a:xfrm>
            <a:off x="830263" y="1209675"/>
            <a:ext cx="7843837" cy="49530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2051" name="Title Placeholder 5"/>
          <p:cNvSpPr>
            <a:spLocks noGrp="1"/>
          </p:cNvSpPr>
          <p:nvPr>
            <p:ph type="title"/>
          </p:nvPr>
        </p:nvSpPr>
        <p:spPr>
          <a:xfrm>
            <a:off x="457200" y="274638"/>
            <a:ext cx="8229600" cy="1143000"/>
          </a:xfrm>
          <a:prstGeom prst="rect">
            <a:avLst/>
          </a:prstGeom>
          <a:noFill/>
          <a:ln w="9525">
            <a:noFill/>
          </a:ln>
        </p:spPr>
        <p:txBody>
          <a:bodyPr anchor="ctr" anchorCtr="0"/>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3074" name="标题 3073"/>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3074"/>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日期占位符 3075"/>
          <p:cNvSpPr>
            <a:spLocks noGrp="1"/>
          </p:cNvSpPr>
          <p:nvPr>
            <p:ph type="dt" sz="half" idx="2"/>
          </p:nvPr>
        </p:nvSpPr>
        <p:spPr>
          <a:xfrm>
            <a:off x="457200" y="6245225"/>
            <a:ext cx="2133600" cy="476250"/>
          </a:xfrm>
          <a:prstGeom prst="rect">
            <a:avLst/>
          </a:prstGeom>
          <a:noFill/>
          <a:ln w="9525">
            <a:noFill/>
            <a:miter/>
          </a:ln>
        </p:spPr>
        <p:txBody>
          <a:bodyPr vert="horz" wrap="square" lIns="91440" tIns="45720" rIns="91440" bIns="45720" numCol="1" anchor="t" anchorCtr="0" compatLnSpc="1"/>
          <a:lstStyle>
            <a:lvl1pPr eaLnBrk="1" hangingPunct="1">
              <a:buFont typeface="Arial" panose="020B0604020202020204" pitchFamily="34" charset="0"/>
              <a:buNone/>
              <a:defRPr noProof="1">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3077"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eaLnBrk="1" hangingPunct="1">
              <a:buFont typeface="Arial" panose="020B0604020202020204" pitchFamily="34" charset="0"/>
              <a:buNone/>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lvl1pPr algn="r" eaLnBrk="1" hangingPunct="1">
              <a:buFont typeface="Arial" panose="020B0604020202020204" pitchFamily="34" charset="0"/>
              <a:buNone/>
              <a:defRPr noProof="1" dirty="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F104404-3E0C-4BC9-8C94-2E228C40A369}" type="slidenum">
              <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Rectangle 22"/>
          <p:cNvSpPr>
            <a:spLocks noGrp="1"/>
          </p:cNvSpPr>
          <p:nvPr>
            <p:ph type="body"/>
          </p:nvPr>
        </p:nvSpPr>
        <p:spPr>
          <a:xfrm>
            <a:off x="830263" y="1209675"/>
            <a:ext cx="7843837" cy="49530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1027" name="Title Placeholder 5"/>
          <p:cNvSpPr>
            <a:spLocks noGrp="1"/>
          </p:cNvSpPr>
          <p:nvPr>
            <p:ph type="title"/>
          </p:nvPr>
        </p:nvSpPr>
        <p:spPr>
          <a:xfrm>
            <a:off x="457200" y="274638"/>
            <a:ext cx="8229600" cy="1143000"/>
          </a:xfrm>
          <a:prstGeom prst="rect">
            <a:avLst/>
          </a:prstGeom>
          <a:noFill/>
          <a:ln w="9525">
            <a:noFill/>
          </a:ln>
        </p:spPr>
        <p:txBody>
          <a:bodyPr anchor="ctr" anchorCtr="0"/>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382"/>
          <p:cNvSpPr>
            <a:spLocks noGrp="1"/>
          </p:cNvSpPr>
          <p:nvPr>
            <p:ph type="ctrTitle" sz="quarter" idx="4294967295"/>
          </p:nvPr>
        </p:nvSpPr>
        <p:spPr>
          <a:xfrm>
            <a:off x="819150" y="1165225"/>
            <a:ext cx="8115300" cy="896938"/>
          </a:xfrm>
          <a:ln>
            <a:miter/>
          </a:ln>
        </p:spPr>
        <p:txBody>
          <a:bodyPr vert="horz" wrap="square" lIns="91440" tIns="45720" rIns="91440" bIns="45720" numCol="1" anchor="ctr" anchorCtr="0" compatLnSpc="1">
            <a:spAutoFit/>
          </a:bodyPr>
          <a:lstStyle>
            <a:lvl1pPr lvl="0">
              <a:defRPr kern="1200"/>
            </a:lvl1pPr>
          </a:lstStyle>
          <a:p>
            <a:pPr marL="0" marR="0" lvl="0" indent="0" algn="ctr" defTabSz="914400" rtl="0" eaLnBrk="1" fontAlgn="base" latinLnBrk="0" hangingPunct="1">
              <a:lnSpc>
                <a:spcPct val="80000"/>
              </a:lnSpc>
              <a:spcBef>
                <a:spcPct val="0"/>
              </a:spcBef>
              <a:spcAft>
                <a:spcPct val="0"/>
              </a:spcAft>
              <a:buClr>
                <a:srgbClr val="000000"/>
              </a:buClr>
              <a:buSzTx/>
              <a:buFontTx/>
              <a:buNone/>
              <a:defRPr/>
            </a:pPr>
            <a:r>
              <a:rPr kumimoji="0" lang="zh-CN" altLang="en-US" sz="6600" b="1" i="0" u="none" strike="noStrike" kern="1200" cap="none" spc="0" normalizeH="0" baseline="0" noProof="1">
                <a:ln>
                  <a:noFill/>
                </a:ln>
                <a:solidFill>
                  <a:srgbClr val="0D291B"/>
                </a:solidFill>
                <a:effectLst/>
                <a:uLnTx/>
                <a:uFillTx/>
                <a:latin typeface="楷体" panose="02010609060101010101" pitchFamily="49" charset="-122"/>
                <a:ea typeface="楷体" panose="02010609060101010101" pitchFamily="49" charset="-122"/>
                <a:cs typeface="+mj-cs"/>
              </a:rPr>
              <a:t>汽车单片机</a:t>
            </a:r>
            <a:r>
              <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rPr>
              <a:t>应用技术</a:t>
            </a:r>
            <a:endPar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endParaRPr>
          </a:p>
        </p:txBody>
      </p:sp>
      <p:sp>
        <p:nvSpPr>
          <p:cNvPr id="16387" name="Rectangle 4"/>
          <p:cNvSpPr/>
          <p:nvPr/>
        </p:nvSpPr>
        <p:spPr>
          <a:xfrm>
            <a:off x="3225800" y="2708275"/>
            <a:ext cx="3617913" cy="795338"/>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endParaRPr lang="en-US" altLang="zh-CN" sz="4100" dirty="0">
              <a:solidFill>
                <a:srgbClr val="000000"/>
              </a:solidFill>
              <a:latin typeface="Verdana" panose="020B0604030504040204" pitchFamily="34" charset="0"/>
            </a:endParaRPr>
          </a:p>
        </p:txBody>
      </p:sp>
      <p:sp>
        <p:nvSpPr>
          <p:cNvPr id="16388" name="Rectangle 4"/>
          <p:cNvSpPr/>
          <p:nvPr/>
        </p:nvSpPr>
        <p:spPr>
          <a:xfrm>
            <a:off x="3225800" y="2708275"/>
            <a:ext cx="3617913" cy="795338"/>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4100" dirty="0">
                <a:solidFill>
                  <a:srgbClr val="000000"/>
                </a:solidFill>
                <a:latin typeface="Times New Roman" panose="02020603050405020304" pitchFamily="18" charset="0"/>
              </a:rPr>
              <a:t> </a:t>
            </a:r>
            <a:endParaRPr lang="en-US" altLang="zh-CN" sz="4100" dirty="0">
              <a:solidFill>
                <a:srgbClr val="000000"/>
              </a:solidFill>
              <a:latin typeface="Verdana" panose="020B0604030504040204" pitchFamily="34" charset="0"/>
            </a:endParaRPr>
          </a:p>
        </p:txBody>
      </p:sp>
      <p:sp>
        <p:nvSpPr>
          <p:cNvPr id="16389" name="文本框 5128"/>
          <p:cNvSpPr txBox="1"/>
          <p:nvPr/>
        </p:nvSpPr>
        <p:spPr>
          <a:xfrm>
            <a:off x="2809875" y="4114800"/>
            <a:ext cx="4194175" cy="82994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gn="ctr" eaLnBrk="1" hangingPunct="1">
              <a:spcBef>
                <a:spcPct val="0"/>
              </a:spcBef>
              <a:buClrTx/>
              <a:buFont typeface="Arial" panose="020B0604020202020204" pitchFamily="34" charset="0"/>
              <a:buNone/>
            </a:pPr>
            <a:r>
              <a:rPr lang="zh-CN" altLang="en-US" sz="4800" dirty="0">
                <a:solidFill>
                  <a:schemeClr val="tx1"/>
                </a:solidFill>
                <a:latin typeface="Times New Roman" panose="02020603050405020304" pitchFamily="18" charset="0"/>
                <a:ea typeface="宋体" panose="02010600030101010101" pitchFamily="2" charset="-122"/>
                <a:sym typeface="+mn-ea"/>
              </a:rPr>
              <a:t>主编：向楠</a:t>
            </a:r>
            <a:endParaRPr lang="zh-CN" altLang="en-US" sz="4800" dirty="0">
              <a:solidFill>
                <a:srgbClr val="000000"/>
              </a:solidFill>
              <a:latin typeface="Times New Roman" panose="02020603050405020304" pitchFamily="18" charset="0"/>
            </a:endParaRPr>
          </a:p>
        </p:txBody>
      </p:sp>
      <p:sp>
        <p:nvSpPr>
          <p:cNvPr id="16390" name="Rectangle 4"/>
          <p:cNvSpPr/>
          <p:nvPr/>
        </p:nvSpPr>
        <p:spPr>
          <a:xfrm>
            <a:off x="1423988" y="2820988"/>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rgbClr val="000000"/>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rgbClr val="000000"/>
              </a:solidFill>
              <a:latin typeface="Times New Roman" panose="02020603050405020304" pitchFamily="18" charset="0"/>
              <a:ea typeface="Gulim" pitchFamily="2" charset="-127"/>
              <a:sym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占位符 134145"/>
          <p:cNvSpPr>
            <a:spLocks noGrp="1"/>
          </p:cNvSpPr>
          <p:nvPr>
            <p:ph idx="1"/>
          </p:nvPr>
        </p:nvSpPr>
        <p:spPr>
          <a:xfrm>
            <a:off x="830263" y="1023938"/>
            <a:ext cx="7843837" cy="5414962"/>
          </a:xfrm>
        </p:spPr>
        <p:txBody>
          <a:bodyPr vert="horz" wrap="square" lIns="91440" tIns="45720" rIns="91440" bIns="45720" anchor="t" anchorCtr="0"/>
          <a:p>
            <a:pPr>
              <a:buNone/>
            </a:pPr>
            <a:r>
              <a:rPr lang="zh-CN" altLang="en-US" dirty="0">
                <a:solidFill>
                  <a:srgbClr val="000000"/>
                </a:solidFill>
              </a:rPr>
              <a:t>AGND：模拟信号地。两种不同的地最后总接在一起，以便提高干扰能力。</a:t>
            </a:r>
            <a:endParaRPr lang="zh-CN" altLang="en-US"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DAC0832与DAC0830、DAC0831这二种芯片引脚和逻辑性能完全兼容，只是精度指标不同。</a:t>
            </a:r>
            <a:endParaRPr lang="zh-CN" altLang="en-US" dirty="0">
              <a:solidFill>
                <a:srgbClr val="000000"/>
              </a:solidFill>
            </a:endParaRPr>
          </a:p>
        </p:txBody>
      </p:sp>
      <p:sp>
        <p:nvSpPr>
          <p:cNvPr id="23555" name="矩形 134147"/>
          <p:cNvSpPr/>
          <p:nvPr/>
        </p:nvSpPr>
        <p:spPr>
          <a:xfrm>
            <a:off x="741363" y="1024255"/>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23556"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pic>
        <p:nvPicPr>
          <p:cNvPr id="19460" name="图片 1"/>
          <p:cNvPicPr>
            <a:picLocks noChangeAspect="1"/>
          </p:cNvPicPr>
          <p:nvPr/>
        </p:nvPicPr>
        <p:blipFill>
          <a:blip r:embed="rId1"/>
          <a:stretch>
            <a:fillRect/>
          </a:stretch>
        </p:blipFill>
        <p:spPr>
          <a:xfrm>
            <a:off x="2389505" y="3238500"/>
            <a:ext cx="4547870" cy="2886075"/>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占位符 134145"/>
          <p:cNvSpPr>
            <a:spLocks noGrp="1"/>
          </p:cNvSpPr>
          <p:nvPr>
            <p:ph idx="1"/>
          </p:nvPr>
        </p:nvSpPr>
        <p:spPr>
          <a:xfrm>
            <a:off x="830263" y="1023938"/>
            <a:ext cx="7843837" cy="5414962"/>
          </a:xfrm>
        </p:spPr>
        <p:txBody>
          <a:bodyPr vert="horz" wrap="square" lIns="91440" tIns="45720" rIns="91440" bIns="45720" anchor="t" anchorCtr="0"/>
          <a:p>
            <a:pPr>
              <a:buNone/>
            </a:pPr>
            <a:r>
              <a:rPr lang="zh-CN" altLang="en-US" dirty="0">
                <a:solidFill>
                  <a:srgbClr val="000000"/>
                </a:solidFill>
              </a:rPr>
              <a:t>4. DAC0832与AT89C51的接口设计</a:t>
            </a:r>
            <a:endParaRPr lang="zh-CN" altLang="en-US"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在DAC0832内部有两个寄存器，可以实现直通、单缓冲和双缓冲三种工作方式。</a:t>
            </a:r>
            <a:endParaRPr lang="zh-CN" altLang="en-US"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直通方式是指两个寄存器都处于开通状态，即所有有关的控制信号都处于有效状态，输入寄存器和DAC寄存器中的数据随DI0~DI7的变化而变化，也就是说，输入的数据会被直接转换成模拟信号输出。这种方式在微机控制系统中很少采用。</a:t>
            </a: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p:txBody>
      </p:sp>
      <p:sp>
        <p:nvSpPr>
          <p:cNvPr id="24579"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24580"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占位符 134145"/>
          <p:cNvSpPr>
            <a:spLocks noGrp="1"/>
          </p:cNvSpPr>
          <p:nvPr>
            <p:ph idx="1"/>
          </p:nvPr>
        </p:nvSpPr>
        <p:spPr>
          <a:xfrm>
            <a:off x="830263" y="1023938"/>
            <a:ext cx="7843837" cy="5414962"/>
          </a:xfrm>
        </p:spPr>
        <p:txBody>
          <a:bodyPr vert="horz" wrap="square" lIns="91440" tIns="45720" rIns="91440" bIns="45720" anchor="t" anchorCtr="0"/>
          <a:p>
            <a:pPr>
              <a:buNone/>
            </a:pPr>
            <a:r>
              <a:rPr lang="zh-CN" altLang="en-US" dirty="0">
                <a:solidFill>
                  <a:srgbClr val="000000"/>
                </a:solidFill>
              </a:rPr>
              <a:t>单缓冲器方式即输入寄存器的信号和DAC寄存器的信号同时控制，使一个数据直接写入DAC寄存器。这种方式适用于只有一路模拟量输出或几路模拟量不需要同步输出的系统。接口电路可设计为如图2-4所示电路。</a:t>
            </a:r>
            <a:endParaRPr lang="zh-CN" altLang="en-US" dirty="0">
              <a:solidFill>
                <a:srgbClr val="000000"/>
              </a:solidFill>
            </a:endParaRPr>
          </a:p>
        </p:txBody>
      </p:sp>
      <p:sp>
        <p:nvSpPr>
          <p:cNvPr id="24579"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24580"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pic>
        <p:nvPicPr>
          <p:cNvPr id="3" name="图片 2"/>
          <p:cNvPicPr>
            <a:picLocks noChangeAspect="1"/>
          </p:cNvPicPr>
          <p:nvPr/>
        </p:nvPicPr>
        <p:blipFill>
          <a:blip r:embed="rId1"/>
          <a:stretch>
            <a:fillRect/>
          </a:stretch>
        </p:blipFill>
        <p:spPr>
          <a:xfrm>
            <a:off x="137160" y="3007360"/>
            <a:ext cx="8909685" cy="3420745"/>
          </a:xfrm>
          <a:prstGeom prst="rect">
            <a:avLst/>
          </a:prstGeom>
        </p:spPr>
      </p:pic>
      <p:pic>
        <p:nvPicPr>
          <p:cNvPr id="4" name="图片 3"/>
          <p:cNvPicPr>
            <a:picLocks noChangeAspect="1"/>
          </p:cNvPicPr>
          <p:nvPr/>
        </p:nvPicPr>
        <p:blipFill>
          <a:blip r:embed="rId2"/>
          <a:stretch>
            <a:fillRect/>
          </a:stretch>
        </p:blipFill>
        <p:spPr>
          <a:xfrm>
            <a:off x="5441315" y="2024380"/>
            <a:ext cx="3465830" cy="178181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占位符 134145"/>
          <p:cNvSpPr>
            <a:spLocks noGrp="1"/>
          </p:cNvSpPr>
          <p:nvPr>
            <p:ph idx="1"/>
          </p:nvPr>
        </p:nvSpPr>
        <p:spPr>
          <a:xfrm>
            <a:off x="830263" y="1023938"/>
            <a:ext cx="7843837" cy="5414962"/>
          </a:xfrm>
        </p:spPr>
        <p:txBody>
          <a:bodyPr vert="horz" wrap="square" lIns="91440" tIns="45720" rIns="91440" bIns="45720" anchor="t" anchorCtr="0"/>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图中仅由CS来控制数据是否允许送入到DAC0832内部，数据进入到DAC0832后直接启动转换。</a:t>
            </a: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p:txBody>
      </p:sp>
      <p:sp>
        <p:nvSpPr>
          <p:cNvPr id="25603"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25605"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pic>
        <p:nvPicPr>
          <p:cNvPr id="3" name="图片 2"/>
          <p:cNvPicPr>
            <a:picLocks noChangeAspect="1"/>
          </p:cNvPicPr>
          <p:nvPr/>
        </p:nvPicPr>
        <p:blipFill>
          <a:blip r:embed="rId1"/>
          <a:stretch>
            <a:fillRect/>
          </a:stretch>
        </p:blipFill>
        <p:spPr>
          <a:xfrm>
            <a:off x="622935" y="1313815"/>
            <a:ext cx="7897495" cy="30321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占位符 134145"/>
          <p:cNvSpPr>
            <a:spLocks noGrp="1"/>
          </p:cNvSpPr>
          <p:nvPr>
            <p:ph idx="1"/>
          </p:nvPr>
        </p:nvSpPr>
        <p:spPr>
          <a:xfrm>
            <a:off x="830263" y="1023938"/>
            <a:ext cx="7843837" cy="5414962"/>
          </a:xfrm>
        </p:spPr>
        <p:txBody>
          <a:bodyPr vert="horz" wrap="square" lIns="91440" tIns="45720" rIns="91440" bIns="45720" anchor="t" anchorCtr="0"/>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双缓冲器方式即输入寄存器的信号和DAC寄存器信号分开控制，这种方式适用于几个模拟量需同时输出的系统。图2-4是双缓冲工作方式电路，在WR1、WR2接地时（即恒为有效状态）输入寄存器仅由CS管脚信号控制，DAC寄存器仅由XFER管脚信号控制。</a:t>
            </a:r>
            <a:endParaRPr lang="zh-CN" altLang="en-US" dirty="0">
              <a:solidFill>
                <a:srgbClr val="000000"/>
              </a:solidFill>
            </a:endParaRPr>
          </a:p>
        </p:txBody>
      </p:sp>
      <p:sp>
        <p:nvSpPr>
          <p:cNvPr id="25603"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25605"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pic>
        <p:nvPicPr>
          <p:cNvPr id="2" name="图片 1"/>
          <p:cNvPicPr>
            <a:picLocks noChangeAspect="1"/>
          </p:cNvPicPr>
          <p:nvPr/>
        </p:nvPicPr>
        <p:blipFill>
          <a:blip r:embed="rId1"/>
          <a:stretch>
            <a:fillRect/>
          </a:stretch>
        </p:blipFill>
        <p:spPr>
          <a:xfrm>
            <a:off x="2653665" y="815975"/>
            <a:ext cx="4018915" cy="32994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占位符 134145"/>
          <p:cNvSpPr>
            <a:spLocks noGrp="1"/>
          </p:cNvSpPr>
          <p:nvPr>
            <p:ph idx="1"/>
          </p:nvPr>
        </p:nvSpPr>
        <p:spPr>
          <a:xfrm>
            <a:off x="555625" y="995363"/>
            <a:ext cx="7843838" cy="5414962"/>
          </a:xfrm>
        </p:spPr>
        <p:txBody>
          <a:bodyPr vert="horz" wrap="square" lIns="91440" tIns="45720" rIns="91440" bIns="45720" anchor="t" anchorCtr="0"/>
          <a:p>
            <a:pPr>
              <a:buNone/>
            </a:pPr>
            <a:r>
              <a:rPr lang="zh-CN" altLang="en-US" dirty="0">
                <a:solidFill>
                  <a:srgbClr val="000000"/>
                </a:solidFill>
              </a:rPr>
              <a:t>  2.2单片机与D/A转换器接口</a:t>
            </a:r>
            <a:endParaRPr lang="zh-CN" altLang="en-US" dirty="0">
              <a:solidFill>
                <a:srgbClr val="000000"/>
              </a:solidFill>
            </a:endParaRPr>
          </a:p>
          <a:p>
            <a:pPr>
              <a:buNone/>
            </a:pPr>
            <a:r>
              <a:rPr lang="zh-CN" altLang="en-US" dirty="0">
                <a:solidFill>
                  <a:srgbClr val="000000"/>
                </a:solidFill>
              </a:rPr>
              <a:t>1. D/A转换器概述</a:t>
            </a:r>
            <a:endParaRPr lang="zh-CN" altLang="en-US" dirty="0">
              <a:solidFill>
                <a:srgbClr val="000000"/>
              </a:solidFill>
            </a:endParaRPr>
          </a:p>
          <a:p>
            <a:pPr>
              <a:buNone/>
            </a:pPr>
            <a:r>
              <a:rPr lang="zh-CN" altLang="en-US" dirty="0">
                <a:solidFill>
                  <a:srgbClr val="000000"/>
                </a:solidFill>
              </a:rPr>
              <a:t>D/A转换器的基本功能是将一个用</a:t>
            </a:r>
            <a:r>
              <a:rPr lang="zh-CN" altLang="en-US" dirty="0">
                <a:solidFill>
                  <a:srgbClr val="FF0000"/>
                </a:solidFill>
              </a:rPr>
              <a:t>二进制表示的数字量</a:t>
            </a:r>
            <a:r>
              <a:rPr lang="zh-CN" altLang="en-US" dirty="0">
                <a:solidFill>
                  <a:srgbClr val="000000"/>
                </a:solidFill>
              </a:rPr>
              <a:t>转换成相应的</a:t>
            </a:r>
            <a:r>
              <a:rPr lang="zh-CN" altLang="en-US" dirty="0">
                <a:solidFill>
                  <a:srgbClr val="FF0000"/>
                </a:solidFill>
              </a:rPr>
              <a:t>模拟量</a:t>
            </a:r>
            <a:r>
              <a:rPr lang="zh-CN" altLang="en-US" dirty="0">
                <a:solidFill>
                  <a:srgbClr val="000000"/>
                </a:solidFill>
              </a:rPr>
              <a:t>。实现这种转换的基本方法是对应于二进制数的每一位产生一个相应的电压（电流），而这个电压（电流）的大小则正比于相应的二进制位的权。它的主要技术指标有：</a:t>
            </a:r>
            <a:endParaRPr lang="zh-CN" altLang="en-US" dirty="0">
              <a:solidFill>
                <a:srgbClr val="000000"/>
              </a:solidFill>
            </a:endParaRPr>
          </a:p>
          <a:p>
            <a:pPr>
              <a:buNone/>
            </a:pPr>
            <a:r>
              <a:rPr lang="zh-CN" altLang="en-US" dirty="0">
                <a:solidFill>
                  <a:srgbClr val="000000"/>
                </a:solidFill>
              </a:rPr>
              <a:t>（1）分辩率。通常用数字量的数位表示，一般为8位，12位，16位等。分辩率10位，表示它可能对满量程的1/2</a:t>
            </a:r>
            <a:r>
              <a:rPr lang="zh-CN" altLang="en-US" baseline="30000" dirty="0">
                <a:solidFill>
                  <a:srgbClr val="000000"/>
                </a:solidFill>
              </a:rPr>
              <a:t>10</a:t>
            </a:r>
            <a:r>
              <a:rPr lang="zh-CN" altLang="en-US" dirty="0">
                <a:solidFill>
                  <a:srgbClr val="000000"/>
                </a:solidFill>
              </a:rPr>
              <a:t>=1/1024的增量作出反应。</a:t>
            </a:r>
            <a:endParaRPr lang="zh-CN" altLang="en-US" dirty="0">
              <a:solidFill>
                <a:srgbClr val="000000"/>
              </a:solidFill>
            </a:endParaRPr>
          </a:p>
          <a:p>
            <a:pPr>
              <a:buNone/>
            </a:pPr>
            <a:r>
              <a:rPr lang="zh-CN" altLang="en-US" dirty="0">
                <a:solidFill>
                  <a:srgbClr val="000000"/>
                </a:solidFill>
              </a:rPr>
              <a:t>（2）输入编码形式。如二进制码，BCD码等。</a:t>
            </a:r>
            <a:endParaRPr lang="zh-CN" altLang="en-US" dirty="0">
              <a:solidFill>
                <a:srgbClr val="000000"/>
              </a:solidFill>
            </a:endParaRPr>
          </a:p>
          <a:p>
            <a:pPr>
              <a:buNone/>
            </a:pPr>
            <a:r>
              <a:rPr lang="zh-CN" altLang="en-US" dirty="0">
                <a:solidFill>
                  <a:srgbClr val="000000"/>
                </a:solidFill>
              </a:rPr>
              <a:t>（3）转换线性。通常给出在一定温度下的最大非线性度，一般为0.01~0.03%。</a:t>
            </a:r>
            <a:endParaRPr lang="zh-CN" altLang="en-US" dirty="0">
              <a:solidFill>
                <a:srgbClr val="000000"/>
              </a:solidFill>
            </a:endParaRPr>
          </a:p>
          <a:p>
            <a:pPr>
              <a:buNone/>
            </a:pPr>
            <a:r>
              <a:rPr lang="zh-CN" altLang="en-US" dirty="0">
                <a:solidFill>
                  <a:srgbClr val="000000"/>
                </a:solidFill>
              </a:rPr>
              <a:t>（4）转换时间。通常为几十纳秒~几微秒。</a:t>
            </a:r>
            <a:endParaRPr lang="zh-CN" altLang="en-US" dirty="0">
              <a:solidFill>
                <a:srgbClr val="000000"/>
              </a:solidFill>
            </a:endParaRPr>
          </a:p>
          <a:p>
            <a:pPr>
              <a:buNone/>
            </a:pPr>
            <a:r>
              <a:rPr lang="zh-CN" altLang="en-US" dirty="0">
                <a:solidFill>
                  <a:srgbClr val="000000"/>
                </a:solidFill>
              </a:rPr>
              <a:t>（5）输出量。有电压输出量或电流输出量。</a:t>
            </a:r>
            <a:endParaRPr lang="zh-CN" altLang="en-US" dirty="0">
              <a:solidFill>
                <a:srgbClr val="000000"/>
              </a:solidFill>
            </a:endParaRPr>
          </a:p>
          <a:p>
            <a:pPr>
              <a:buNone/>
            </a:pPr>
            <a:endParaRPr lang="zh-CN" altLang="en-US" dirty="0">
              <a:solidFill>
                <a:srgbClr val="000000"/>
              </a:solidFill>
            </a:endParaRPr>
          </a:p>
        </p:txBody>
      </p:sp>
      <p:sp>
        <p:nvSpPr>
          <p:cNvPr id="17411"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pic>
        <p:nvPicPr>
          <p:cNvPr id="17412" name="图片 2"/>
          <p:cNvPicPr>
            <a:picLocks noChangeAspect="1"/>
          </p:cNvPicPr>
          <p:nvPr/>
        </p:nvPicPr>
        <p:blipFill>
          <a:blip r:embed="rId1"/>
          <a:stretch>
            <a:fillRect/>
          </a:stretch>
        </p:blipFill>
        <p:spPr>
          <a:xfrm>
            <a:off x="6843713" y="0"/>
            <a:ext cx="2308225" cy="1385888"/>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占位符 134145"/>
          <p:cNvSpPr>
            <a:spLocks noGrp="1"/>
          </p:cNvSpPr>
          <p:nvPr>
            <p:ph idx="1"/>
          </p:nvPr>
        </p:nvSpPr>
        <p:spPr>
          <a:xfrm>
            <a:off x="830263" y="1023938"/>
            <a:ext cx="7843837" cy="5414962"/>
          </a:xfrm>
        </p:spPr>
        <p:txBody>
          <a:bodyPr vert="horz" wrap="square" lIns="91440" tIns="45720" rIns="91440" bIns="45720" anchor="t" anchorCtr="0"/>
          <a:p>
            <a:pPr>
              <a:buNone/>
            </a:pPr>
            <a:r>
              <a:rPr lang="zh-CN" altLang="en-US" dirty="0">
                <a:solidFill>
                  <a:srgbClr val="000000"/>
                </a:solidFill>
              </a:rPr>
              <a:t>2.DAC0832主要特性</a:t>
            </a:r>
            <a:endParaRPr lang="zh-CN" altLang="en-US" dirty="0">
              <a:solidFill>
                <a:srgbClr val="000000"/>
              </a:solidFill>
            </a:endParaRPr>
          </a:p>
          <a:p>
            <a:pPr>
              <a:buNone/>
            </a:pPr>
            <a:r>
              <a:rPr lang="zh-CN" altLang="en-US" dirty="0">
                <a:solidFill>
                  <a:srgbClr val="000000"/>
                </a:solidFill>
              </a:rPr>
              <a:t>DAC0832是采用CMOS工艺制成的双列直插式单片8位D/A转换器。它可直接与AT89C51单片机相连，以</a:t>
            </a:r>
            <a:r>
              <a:rPr lang="zh-CN" altLang="en-US" dirty="0">
                <a:solidFill>
                  <a:srgbClr val="FF0000"/>
                </a:solidFill>
              </a:rPr>
              <a:t>电流</a:t>
            </a:r>
            <a:r>
              <a:rPr lang="zh-CN" altLang="en-US" dirty="0">
                <a:solidFill>
                  <a:srgbClr val="000000"/>
                </a:solidFill>
              </a:rPr>
              <a:t>形式输出；当转换为</a:t>
            </a:r>
            <a:r>
              <a:rPr lang="zh-CN" altLang="en-US" dirty="0">
                <a:solidFill>
                  <a:srgbClr val="FF0000"/>
                </a:solidFill>
              </a:rPr>
              <a:t>电压</a:t>
            </a:r>
            <a:r>
              <a:rPr lang="zh-CN" altLang="en-US" dirty="0">
                <a:solidFill>
                  <a:srgbClr val="000000"/>
                </a:solidFill>
              </a:rPr>
              <a:t>输出时，可外接运算放大器。其主要特性有：</a:t>
            </a:r>
            <a:endParaRPr lang="zh-CN" altLang="en-US" dirty="0">
              <a:solidFill>
                <a:srgbClr val="000000"/>
              </a:solidFill>
            </a:endParaRPr>
          </a:p>
          <a:p>
            <a:pPr>
              <a:buNone/>
            </a:pPr>
            <a:r>
              <a:rPr lang="zh-CN" altLang="en-US" dirty="0">
                <a:solidFill>
                  <a:srgbClr val="000000"/>
                </a:solidFill>
              </a:rPr>
              <a:t>（1）输出电流线性度可在满量程下调节。</a:t>
            </a:r>
            <a:endParaRPr lang="zh-CN" altLang="en-US" dirty="0">
              <a:solidFill>
                <a:srgbClr val="000000"/>
              </a:solidFill>
            </a:endParaRPr>
          </a:p>
          <a:p>
            <a:pPr>
              <a:buNone/>
            </a:pPr>
            <a:r>
              <a:rPr lang="zh-CN" altLang="en-US" dirty="0">
                <a:solidFill>
                  <a:srgbClr val="000000"/>
                </a:solidFill>
              </a:rPr>
              <a:t>（2）转换时间为1μs。</a:t>
            </a:r>
            <a:endParaRPr lang="zh-CN" altLang="en-US" dirty="0">
              <a:solidFill>
                <a:srgbClr val="000000"/>
              </a:solidFill>
            </a:endParaRPr>
          </a:p>
          <a:p>
            <a:pPr>
              <a:buNone/>
            </a:pPr>
            <a:r>
              <a:rPr lang="zh-CN" altLang="en-US" dirty="0">
                <a:solidFill>
                  <a:srgbClr val="000000"/>
                </a:solidFill>
              </a:rPr>
              <a:t>（3）数据输入可采用双缓冲、单缓冲或直通方式。</a:t>
            </a:r>
            <a:endParaRPr lang="zh-CN" altLang="en-US" dirty="0">
              <a:solidFill>
                <a:srgbClr val="000000"/>
              </a:solidFill>
            </a:endParaRPr>
          </a:p>
          <a:p>
            <a:pPr>
              <a:buNone/>
            </a:pPr>
            <a:r>
              <a:rPr lang="zh-CN" altLang="en-US" dirty="0">
                <a:solidFill>
                  <a:srgbClr val="000000"/>
                </a:solidFill>
              </a:rPr>
              <a:t>（4）增益温度补偿为0.02%FS/℃。</a:t>
            </a:r>
            <a:r>
              <a:rPr lang="zh-CN" altLang="en-US" dirty="0">
                <a:solidFill>
                  <a:srgbClr val="000000"/>
                </a:solidFill>
                <a:highlight>
                  <a:srgbClr val="FFFF00"/>
                </a:highlight>
              </a:rPr>
              <a:t>（温度每变化1℃，输出信号就会产生相当于满量程输出的0.</a:t>
            </a:r>
            <a:r>
              <a:rPr lang="en-US" altLang="zh-CN" dirty="0">
                <a:solidFill>
                  <a:srgbClr val="000000"/>
                </a:solidFill>
                <a:highlight>
                  <a:srgbClr val="FFFF00"/>
                </a:highlight>
              </a:rPr>
              <a:t>02</a:t>
            </a:r>
            <a:r>
              <a:rPr lang="zh-CN" altLang="en-US" dirty="0">
                <a:solidFill>
                  <a:srgbClr val="000000"/>
                </a:solidFill>
                <a:highlight>
                  <a:srgbClr val="FFFF00"/>
                </a:highlight>
              </a:rPr>
              <a:t>%的漂移，fs是满量程的意思。  ）</a:t>
            </a:r>
            <a:endParaRPr lang="zh-CN" altLang="en-US" dirty="0">
              <a:solidFill>
                <a:srgbClr val="000000"/>
              </a:solidFill>
            </a:endParaRPr>
          </a:p>
          <a:p>
            <a:pPr>
              <a:buNone/>
            </a:pPr>
            <a:r>
              <a:rPr lang="zh-CN" altLang="en-US" dirty="0">
                <a:solidFill>
                  <a:srgbClr val="000000"/>
                </a:solidFill>
              </a:rPr>
              <a:t>（5）每次输入数字为8位二进制数。</a:t>
            </a:r>
            <a:endParaRPr lang="zh-CN" altLang="en-US" dirty="0">
              <a:solidFill>
                <a:srgbClr val="000000"/>
              </a:solidFill>
            </a:endParaRPr>
          </a:p>
          <a:p>
            <a:pPr>
              <a:buNone/>
            </a:pPr>
            <a:r>
              <a:rPr lang="zh-CN" altLang="en-US" dirty="0">
                <a:solidFill>
                  <a:srgbClr val="000000"/>
                </a:solidFill>
              </a:rPr>
              <a:t>（6）功耗20</a:t>
            </a:r>
            <a:r>
              <a:rPr lang="en-US" altLang="zh-CN" dirty="0">
                <a:solidFill>
                  <a:srgbClr val="000000"/>
                </a:solidFill>
              </a:rPr>
              <a:t>M</a:t>
            </a:r>
            <a:r>
              <a:rPr lang="zh-CN" altLang="en-US" dirty="0">
                <a:solidFill>
                  <a:srgbClr val="000000"/>
                </a:solidFill>
              </a:rPr>
              <a:t>W。</a:t>
            </a:r>
            <a:endParaRPr lang="zh-CN" altLang="en-US" dirty="0">
              <a:solidFill>
                <a:srgbClr val="000000"/>
              </a:solidFill>
            </a:endParaRPr>
          </a:p>
          <a:p>
            <a:pPr>
              <a:buNone/>
            </a:pPr>
            <a:r>
              <a:rPr lang="zh-CN" altLang="en-US" dirty="0">
                <a:solidFill>
                  <a:srgbClr val="000000"/>
                </a:solidFill>
              </a:rPr>
              <a:t>（7）逻辑电平输入与TTL</a:t>
            </a:r>
            <a:r>
              <a:rPr lang="zh-CN" altLang="en-US" dirty="0">
                <a:solidFill>
                  <a:srgbClr val="000000"/>
                </a:solidFill>
                <a:highlight>
                  <a:srgbClr val="FFFF00"/>
                </a:highlight>
              </a:rPr>
              <a:t>（晶体管逻辑电路</a:t>
            </a:r>
            <a:r>
              <a:rPr lang="zh-CN" altLang="en-US" dirty="0">
                <a:solidFill>
                  <a:srgbClr val="000000"/>
                </a:solidFill>
              </a:rPr>
              <a:t>）兼容。</a:t>
            </a:r>
            <a:endParaRPr lang="zh-CN" altLang="en-US" dirty="0">
              <a:solidFill>
                <a:srgbClr val="000000"/>
              </a:solidFill>
            </a:endParaRPr>
          </a:p>
          <a:p>
            <a:pPr>
              <a:buNone/>
            </a:pPr>
            <a:r>
              <a:rPr lang="zh-CN" altLang="en-US" dirty="0">
                <a:solidFill>
                  <a:srgbClr val="000000"/>
                </a:solidFill>
              </a:rPr>
              <a:t>（8）供电电源为单一电源，可在5~15V内。</a:t>
            </a:r>
            <a:endParaRPr lang="zh-CN" altLang="en-US" dirty="0">
              <a:solidFill>
                <a:srgbClr val="000000"/>
              </a:solidFill>
            </a:endParaRPr>
          </a:p>
          <a:p>
            <a:pPr>
              <a:buNone/>
            </a:pPr>
            <a:endParaRPr lang="zh-CN" altLang="en-US" dirty="0">
              <a:solidFill>
                <a:srgbClr val="000000"/>
              </a:solidFill>
            </a:endParaRPr>
          </a:p>
        </p:txBody>
      </p:sp>
      <p:sp>
        <p:nvSpPr>
          <p:cNvPr id="18435"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18436"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pic>
        <p:nvPicPr>
          <p:cNvPr id="18437" name="图片 1"/>
          <p:cNvPicPr>
            <a:picLocks noChangeAspect="1"/>
          </p:cNvPicPr>
          <p:nvPr/>
        </p:nvPicPr>
        <p:blipFill>
          <a:blip r:embed="rId1"/>
          <a:srcRect l="15038" t="9866" r="10001" b="65199"/>
          <a:stretch>
            <a:fillRect/>
          </a:stretch>
        </p:blipFill>
        <p:spPr>
          <a:xfrm>
            <a:off x="6816725" y="5073015"/>
            <a:ext cx="2327275" cy="1720215"/>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19458" name="文本占位符 134145"/>
              <p:cNvSpPr>
                <a:spLocks noGrp="1"/>
              </p:cNvSpPr>
              <p:nvPr>
                <p:ph idx="1"/>
              </p:nvPr>
            </p:nvSpPr>
            <p:spPr>
              <a:xfrm>
                <a:off x="844550" y="1023938"/>
                <a:ext cx="7843838" cy="5414962"/>
              </a:xfrm>
            </p:spPr>
            <p:txBody>
              <a:bodyPr vert="horz" wrap="square" lIns="91440" tIns="45720" rIns="91440" bIns="45720" anchor="t" anchorCtr="0"/>
              <a:p>
                <a:pPr>
                  <a:buNone/>
                </a:pPr>
                <a:r>
                  <a:rPr lang="zh-CN" altLang="en-US" dirty="0">
                    <a:solidFill>
                      <a:srgbClr val="000000"/>
                    </a:solidFill>
                  </a:rPr>
                  <a:t>3. DAC0832内部结构及外部引脚</a:t>
                </a:r>
                <a:endParaRPr lang="zh-CN" altLang="en-US" dirty="0">
                  <a:solidFill>
                    <a:srgbClr val="000000"/>
                  </a:solidFill>
                </a:endParaRPr>
              </a:p>
              <a:p>
                <a:pPr>
                  <a:buNone/>
                </a:pPr>
                <a:r>
                  <a:rPr lang="zh-CN" altLang="en-US" dirty="0">
                    <a:solidFill>
                      <a:srgbClr val="000000"/>
                    </a:solidFill>
                  </a:rPr>
                  <a:t>DAC0832 D/A转换器，其内部结构由一个数据寄存器、DAC寄存器和D/A转换器三大部分组成。DAC0832内部结构图如2-2所示。</a:t>
                </a: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        图2-2  DAC0832内部结构图</a:t>
                </a:r>
                <a:endParaRPr lang="zh-CN" altLang="en-US" dirty="0">
                  <a:solidFill>
                    <a:srgbClr val="000000"/>
                  </a:solidFill>
                </a:endParaRPr>
              </a:p>
              <a:p>
                <a:pPr>
                  <a:buNone/>
                </a:pPr>
                <a:r>
                  <a:rPr lang="zh-CN" altLang="en-US" dirty="0">
                    <a:solidFill>
                      <a:srgbClr val="000000"/>
                    </a:solidFill>
                  </a:rPr>
                  <a:t>输入数据寄存器和DAC寄存器用以实现两次缓冲，在ILE管脚为高电平时，这两个寄存器分别受</a:t>
                </a:r>
                <a14:m>
                  <m:oMath xmlns:m="http://schemas.openxmlformats.org/officeDocument/2006/math">
                    <m:acc>
                      <m:accPr>
                        <m:chr m:val="̅"/>
                        <m:ctrlPr>
                          <a:rPr lang="en-US" altLang="zh-CN" i="1" dirty="0">
                            <a:solidFill>
                              <a:srgbClr val="000000"/>
                            </a:solidFill>
                            <a:latin typeface="Cambria Math" panose="02040503050406030204" charset="0"/>
                            <a:cs typeface="Cambria Math" panose="02040503050406030204" charset="0"/>
                          </a:rPr>
                        </m:ctrlPr>
                      </m:accPr>
                      <m:e>
                        <m:r>
                          <a:rPr lang="en-US" altLang="zh-CN" i="1" dirty="0">
                            <a:solidFill>
                              <a:srgbClr val="000000"/>
                            </a:solidFill>
                            <a:latin typeface="Cambria Math" panose="02040503050406030204" charset="0"/>
                            <a:cs typeface="Cambria Math" panose="02040503050406030204" charset="0"/>
                          </a:rPr>
                          <m:t>𝒄𝒔</m:t>
                        </m:r>
                      </m:e>
                    </m:acc>
                  </m:oMath>
                </a14:m>
                <a:r>
                  <a:rPr lang="en-US" altLang="zh-CN" dirty="0">
                    <a:solidFill>
                      <a:srgbClr val="000000"/>
                    </a:solidFill>
                  </a:rPr>
                  <a:t> </a:t>
                </a:r>
                <a:r>
                  <a:rPr lang="zh-CN" altLang="en-US" dirty="0">
                    <a:solidFill>
                      <a:srgbClr val="000000"/>
                    </a:solidFill>
                  </a:rPr>
                  <a:t>、</a:t>
                </a:r>
                <a:r>
                  <a:rPr lang="en-US" altLang="zh-CN" dirty="0">
                    <a:solidFill>
                      <a:srgbClr val="000000"/>
                    </a:solidFill>
                  </a:rPr>
                  <a:t> </a:t>
                </a:r>
                <a14:m>
                  <m:oMath xmlns:m="http://schemas.openxmlformats.org/officeDocument/2006/math">
                    <m:acc>
                      <m:accPr>
                        <m:chr m:val="̅"/>
                        <m:ctrlPr>
                          <a:rPr lang="en-US" altLang="zh-CN" i="1" dirty="0">
                            <a:solidFill>
                              <a:srgbClr val="000000"/>
                            </a:solidFill>
                            <a:latin typeface="Cambria Math" panose="02040503050406030204" charset="0"/>
                            <a:cs typeface="Cambria Math" panose="02040503050406030204" charset="0"/>
                          </a:rPr>
                        </m:ctrlPr>
                      </m:accPr>
                      <m:e>
                        <m:r>
                          <a:rPr lang="en-US" altLang="zh-CN" i="1" dirty="0">
                            <a:solidFill>
                              <a:srgbClr val="000000"/>
                            </a:solidFill>
                            <a:latin typeface="Cambria Math" panose="02040503050406030204" charset="0"/>
                            <a:cs typeface="Cambria Math" panose="02040503050406030204" charset="0"/>
                          </a:rPr>
                          <m:t>𝑾𝑹</m:t>
                        </m:r>
                        <m:r>
                          <a:rPr lang="en-US" altLang="zh-CN" i="1" dirty="0">
                            <a:solidFill>
                              <a:srgbClr val="000000"/>
                            </a:solidFill>
                            <a:latin typeface="Cambria Math" panose="02040503050406030204" charset="0"/>
                            <a:cs typeface="Cambria Math" panose="02040503050406030204" charset="0"/>
                          </a:rPr>
                          <m:t>𝟏</m:t>
                        </m:r>
                      </m:e>
                    </m:acc>
                  </m:oMath>
                </a14:m>
                <a:r>
                  <a:rPr lang="en-US" altLang="zh-CN" dirty="0">
                    <a:solidFill>
                      <a:srgbClr val="000000"/>
                    </a:solidFill>
                  </a:rPr>
                  <a:t>  </a:t>
                </a:r>
                <a:r>
                  <a:rPr lang="zh-CN" altLang="en-US" dirty="0">
                    <a:solidFill>
                      <a:srgbClr val="000000"/>
                    </a:solidFill>
                  </a:rPr>
                  <a:t>和</a:t>
                </a:r>
                <a:r>
                  <a:rPr lang="en-US" altLang="zh-CN" dirty="0">
                    <a:solidFill>
                      <a:srgbClr val="000000"/>
                    </a:solidFill>
                  </a:rPr>
                  <a:t>  </a:t>
                </a:r>
                <a14:m>
                  <m:oMath xmlns:m="http://schemas.openxmlformats.org/officeDocument/2006/math">
                    <m:r>
                      <a:rPr lang="en-US" altLang="zh-CN" i="1" dirty="0">
                        <a:solidFill>
                          <a:srgbClr val="000000"/>
                        </a:solidFill>
                        <a:latin typeface="Cambria Math" panose="02040503050406030204" charset="0"/>
                        <a:cs typeface="Cambria Math" panose="02040503050406030204" charset="0"/>
                      </a:rPr>
                      <m:t>𝑾𝑹</m:t>
                    </m:r>
                    <m:r>
                      <a:rPr lang="en-US" altLang="zh-CN" i="1" dirty="0">
                        <a:solidFill>
                          <a:srgbClr val="000000"/>
                        </a:solidFill>
                        <a:latin typeface="Cambria Math" panose="02040503050406030204" charset="0"/>
                        <a:cs typeface="Cambria Math" panose="02040503050406030204" charset="0"/>
                      </a:rPr>
                      <m:t>𝟐</m:t>
                    </m:r>
                  </m:oMath>
                </a14:m>
                <a:r>
                  <a:rPr lang="en-US" altLang="zh-CN" dirty="0">
                    <a:solidFill>
                      <a:srgbClr val="000000"/>
                    </a:solidFill>
                  </a:rPr>
                  <a:t> </a:t>
                </a:r>
                <a:r>
                  <a:rPr lang="zh-CN" altLang="en-US" dirty="0">
                    <a:solidFill>
                      <a:srgbClr val="000000"/>
                    </a:solidFill>
                  </a:rPr>
                  <a:t>、</a:t>
                </a:r>
                <a14:m>
                  <m:oMath xmlns:m="http://schemas.openxmlformats.org/officeDocument/2006/math">
                    <m:r>
                      <a:rPr lang="en-US" altLang="zh-CN" i="1" dirty="0">
                        <a:solidFill>
                          <a:srgbClr val="000000"/>
                        </a:solidFill>
                        <a:latin typeface="Cambria Math" panose="02040503050406030204" charset="0"/>
                        <a:cs typeface="Cambria Math" panose="02040503050406030204" charset="0"/>
                      </a:rPr>
                      <m:t>𝑿𝑭𝑬𝑹</m:t>
                    </m:r>
                  </m:oMath>
                </a14:m>
                <a:r>
                  <a:rPr lang="zh-CN" altLang="en-US" dirty="0">
                    <a:solidFill>
                      <a:srgbClr val="000000"/>
                    </a:solidFill>
                  </a:rPr>
                  <a:t>控制。当多芯片同时工作时，可用同步信号实现各模拟量同时输出。DAC0832的外部引脚如图2-3所示。 </a:t>
                </a:r>
                <a:endParaRPr lang="zh-CN" altLang="en-US" dirty="0">
                  <a:solidFill>
                    <a:srgbClr val="000000"/>
                  </a:solidFill>
                </a:endParaRPr>
              </a:p>
            </p:txBody>
          </p:sp>
        </mc:Choice>
        <mc:Fallback>
          <p:sp>
            <p:nvSpPr>
              <p:cNvPr id="19458" name="文本占位符 134145"/>
              <p:cNvSpPr>
                <a:spLocks noRot="1" noChangeAspect="1" noMove="1" noResize="1" noEditPoints="1" noAdjustHandles="1" noChangeArrowheads="1" noChangeShapeType="1" noTextEdit="1"/>
              </p:cNvSpPr>
              <p:nvPr>
                <p:ph idx="1"/>
              </p:nvPr>
            </p:nvSpPr>
            <p:spPr>
              <a:xfrm>
                <a:off x="844550" y="1023938"/>
                <a:ext cx="7843838" cy="5414962"/>
              </a:xfrm>
              <a:blipFill rotWithShape="1">
                <a:blip r:embed="rId1"/>
                <a:stretch>
                  <a:fillRect t="-6" r="4"/>
                </a:stretch>
              </a:blipFill>
            </p:spPr>
            <p:txBody>
              <a:bodyPr/>
              <a:lstStyle/>
              <a:p>
                <a:r>
                  <a:rPr lang="zh-CN" altLang="en-US">
                    <a:noFill/>
                  </a:rPr>
                  <a:t> </a:t>
                </a:r>
              </a:p>
            </p:txBody>
          </p:sp>
        </mc:Fallback>
      </mc:AlternateContent>
      <p:sp>
        <p:nvSpPr>
          <p:cNvPr id="19459"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pic>
        <p:nvPicPr>
          <p:cNvPr id="19460" name="图片 1"/>
          <p:cNvPicPr>
            <a:picLocks noChangeAspect="1"/>
          </p:cNvPicPr>
          <p:nvPr/>
        </p:nvPicPr>
        <p:blipFill>
          <a:blip r:embed="rId2"/>
          <a:stretch>
            <a:fillRect/>
          </a:stretch>
        </p:blipFill>
        <p:spPr>
          <a:xfrm>
            <a:off x="1657350" y="2216150"/>
            <a:ext cx="3822700" cy="2425700"/>
          </a:xfrm>
          <a:prstGeom prst="rect">
            <a:avLst/>
          </a:prstGeom>
          <a:noFill/>
          <a:ln w="9525">
            <a:noFill/>
          </a:ln>
        </p:spPr>
      </p:pic>
      <p:pic>
        <p:nvPicPr>
          <p:cNvPr id="19461" name="图片 1" descr="QQ截图20160426201632"/>
          <p:cNvPicPr>
            <a:picLocks noChangeAspect="1"/>
          </p:cNvPicPr>
          <p:nvPr/>
        </p:nvPicPr>
        <p:blipFill>
          <a:blip r:embed="rId3"/>
          <a:stretch>
            <a:fillRect/>
          </a:stretch>
        </p:blipFill>
        <p:spPr>
          <a:xfrm>
            <a:off x="5951538" y="2090738"/>
            <a:ext cx="2297112" cy="2640012"/>
          </a:xfrm>
          <a:prstGeom prst="rect">
            <a:avLst/>
          </a:prstGeom>
          <a:noFill/>
          <a:ln w="9525">
            <a:noFill/>
          </a:ln>
        </p:spPr>
      </p:pic>
      <p:sp>
        <p:nvSpPr>
          <p:cNvPr id="19462"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21506" name="文本占位符 134145"/>
              <p:cNvSpPr>
                <a:spLocks noGrp="1"/>
              </p:cNvSpPr>
              <p:nvPr>
                <p:ph idx="1"/>
              </p:nvPr>
            </p:nvSpPr>
            <p:spPr>
              <a:xfrm>
                <a:off x="342900" y="1024255"/>
                <a:ext cx="8569325" cy="5414645"/>
              </a:xfrm>
            </p:spPr>
            <p:txBody>
              <a:bodyPr vert="horz" wrap="square" lIns="91440" tIns="45720" rIns="91440" bIns="45720" anchor="t" anchorCtr="0"/>
              <a:p>
                <a:pPr>
                  <a:buNone/>
                </a:pPr>
                <a:r>
                  <a:rPr lang="zh-CN" altLang="en-US" dirty="0">
                    <a:solidFill>
                      <a:srgbClr val="000000"/>
                    </a:solidFill>
                  </a:rPr>
                  <a:t>各引脚功能简介如下：</a:t>
                </a:r>
                <a:endParaRPr lang="zh-CN" altLang="en-US" dirty="0">
                  <a:solidFill>
                    <a:srgbClr val="000000"/>
                  </a:solidFill>
                </a:endParaRPr>
              </a:p>
              <a:p>
                <a14:m>
                  <m:oMath xmlns:m="http://schemas.openxmlformats.org/officeDocument/2006/math">
                    <m:r>
                      <m:rPr>
                        <m:sty m:val="p"/>
                      </m:rPr>
                      <a:rPr lang="en-US" altLang="zh-CN" dirty="0">
                        <a:solidFill>
                          <a:srgbClr val="000000"/>
                        </a:solidFill>
                        <a:latin typeface="Cambria Math" panose="02040503050406030204" charset="0"/>
                        <a:cs typeface="Cambria Math" panose="02040503050406030204" charset="0"/>
                      </a:rPr>
                      <m:t>CS</m:t>
                    </m:r>
                  </m:oMath>
                </a14:m>
                <a:r>
                  <a:rPr lang="zh-CN" altLang="en-US" b="0" dirty="0">
                    <a:solidFill>
                      <a:srgbClr val="000000"/>
                    </a:solidFill>
                    <a:latin typeface="Cambria Math" panose="02040503050406030204" charset="0"/>
                    <a:cs typeface="Cambria Math" panose="02040503050406030204" charset="0"/>
                  </a:rPr>
                  <a:t>（</a:t>
                </a:r>
                <a:r>
                  <a:rPr lang="zh-CN" altLang="en-US" b="0" dirty="0">
                    <a:solidFill>
                      <a:srgbClr val="000000"/>
                    </a:solidFill>
                    <a:highlight>
                      <a:srgbClr val="FFFF00"/>
                    </a:highlight>
                    <a:latin typeface="Cambria Math" panose="02040503050406030204" charset="0"/>
                    <a:cs typeface="Cambria Math" panose="02040503050406030204" charset="0"/>
                  </a:rPr>
                  <a:t>选中的芯片）</a:t>
                </a:r>
                <a:r>
                  <a:rPr lang="zh-CN" altLang="en-US" dirty="0">
                    <a:solidFill>
                      <a:srgbClr val="000000"/>
                    </a:solidFill>
                  </a:rPr>
                  <a:t>：片选信号，低电平有效。与ILE相配合，可对写信号WR1是否有效，起到控制作用。</a:t>
                </a:r>
                <a:endParaRPr lang="zh-CN" altLang="en-US" dirty="0">
                  <a:solidFill>
                    <a:srgbClr val="000000"/>
                  </a:solidFill>
                </a:endParaRPr>
              </a:p>
              <a:p>
                <a:r>
                  <a:rPr lang="zh-CN" altLang="en-US" dirty="0">
                    <a:solidFill>
                      <a:srgbClr val="000000"/>
                    </a:solidFill>
                  </a:rPr>
                  <a:t>ILE：允许输入锁存信号，高电平有效，输入寄存器的锁存信号由ILE、CS和WR1的逻辑组合产生。</a:t>
                </a:r>
                <a:endParaRPr lang="zh-CN" altLang="en-US" dirty="0">
                  <a:solidFill>
                    <a:srgbClr val="000000"/>
                  </a:solidFill>
                </a:endParaRPr>
              </a:p>
              <a:p>
                <a:r>
                  <a:rPr lang="zh-CN" altLang="en-US" dirty="0">
                    <a:solidFill>
                      <a:srgbClr val="000000"/>
                    </a:solidFill>
                  </a:rPr>
                  <a:t>当ILE为高电平，CS为低电平，WR1输入负脉冲时，输入寄存器的锁存信号产生正脉冲。</a:t>
                </a:r>
                <a:endParaRPr lang="zh-CN" altLang="en-US" dirty="0">
                  <a:solidFill>
                    <a:srgbClr val="000000"/>
                  </a:solidFill>
                </a:endParaRPr>
              </a:p>
              <a:p>
                <a:r>
                  <a:rPr lang="zh-CN" altLang="en-US" dirty="0">
                    <a:solidFill>
                      <a:srgbClr val="000000"/>
                    </a:solidFill>
                  </a:rPr>
                  <a:t>当输入寄存器的锁存信号为高电平时输入线上的信息打入输入锁存器；当输入寄存器的锁存信号为低电平时，输入锁存器的输出不变。</a:t>
                </a: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p:txBody>
          </p:sp>
        </mc:Choice>
        <mc:Fallback>
          <p:sp>
            <p:nvSpPr>
              <p:cNvPr id="21506" name="文本占位符 134145"/>
              <p:cNvSpPr>
                <a:spLocks noRot="1" noChangeAspect="1" noMove="1" noResize="1" noEditPoints="1" noAdjustHandles="1" noChangeArrowheads="1" noChangeShapeType="1" noTextEdit="1"/>
              </p:cNvSpPr>
              <p:nvPr>
                <p:ph idx="1"/>
              </p:nvPr>
            </p:nvSpPr>
            <p:spPr>
              <a:xfrm>
                <a:off x="342900" y="1024255"/>
                <a:ext cx="8569325" cy="5414645"/>
              </a:xfrm>
              <a:blipFill rotWithShape="1">
                <a:blip r:embed="rId1"/>
                <a:stretch>
                  <a:fillRect/>
                </a:stretch>
              </a:blipFill>
            </p:spPr>
            <p:txBody>
              <a:bodyPr/>
              <a:lstStyle/>
              <a:p>
                <a:r>
                  <a:rPr lang="zh-CN" altLang="en-US">
                    <a:noFill/>
                  </a:rPr>
                  <a:t> </a:t>
                </a:r>
              </a:p>
            </p:txBody>
          </p:sp>
        </mc:Fallback>
      </mc:AlternateContent>
      <p:sp>
        <p:nvSpPr>
          <p:cNvPr id="21507"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21508"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pic>
        <p:nvPicPr>
          <p:cNvPr id="19460" name="图片 1"/>
          <p:cNvPicPr>
            <a:picLocks noChangeAspect="1"/>
          </p:cNvPicPr>
          <p:nvPr/>
        </p:nvPicPr>
        <p:blipFill>
          <a:blip r:embed="rId2"/>
          <a:stretch>
            <a:fillRect/>
          </a:stretch>
        </p:blipFill>
        <p:spPr>
          <a:xfrm>
            <a:off x="4762500" y="4230370"/>
            <a:ext cx="3822700" cy="242570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占位符 134145"/>
          <p:cNvSpPr>
            <a:spLocks noGrp="1"/>
          </p:cNvSpPr>
          <p:nvPr>
            <p:ph idx="1"/>
          </p:nvPr>
        </p:nvSpPr>
        <p:spPr>
          <a:xfrm>
            <a:off x="830263" y="1023938"/>
            <a:ext cx="7843837" cy="5414962"/>
          </a:xfrm>
        </p:spPr>
        <p:txBody>
          <a:bodyPr vert="horz" wrap="square" lIns="91440" tIns="45720" rIns="91440" bIns="45720" anchor="t" anchorCtr="0"/>
          <a:p>
            <a:pPr>
              <a:buNone/>
            </a:pPr>
            <a:endParaRPr lang="zh-CN" altLang="en-US" dirty="0">
              <a:solidFill>
                <a:srgbClr val="000000"/>
              </a:solidFill>
            </a:endParaRPr>
          </a:p>
          <a:p>
            <a:pPr>
              <a:buNone/>
            </a:pPr>
            <a:endParaRPr lang="zh-CN" altLang="en-US" dirty="0">
              <a:solidFill>
                <a:srgbClr val="000000"/>
              </a:solidFill>
            </a:endParaRPr>
          </a:p>
          <a:p>
            <a:r>
              <a:rPr lang="zh-CN" altLang="en-US" dirty="0">
                <a:solidFill>
                  <a:srgbClr val="000000"/>
                </a:solidFill>
              </a:rPr>
              <a:t>WR1：输入寄存器写信号，低电平有效。</a:t>
            </a:r>
            <a:endParaRPr lang="zh-CN" altLang="en-US" dirty="0">
              <a:solidFill>
                <a:srgbClr val="000000"/>
              </a:solidFill>
            </a:endParaRPr>
          </a:p>
          <a:p>
            <a:pPr>
              <a:buNone/>
            </a:pPr>
            <a:r>
              <a:rPr lang="zh-CN" altLang="en-US" dirty="0">
                <a:solidFill>
                  <a:srgbClr val="000000"/>
                </a:solidFill>
              </a:rPr>
              <a:t>当WR1、CS和ILE均有效时，可将数据写入8位输入寄存器。</a:t>
            </a:r>
            <a:endParaRPr lang="zh-CN" altLang="en-US" dirty="0">
              <a:solidFill>
                <a:srgbClr val="000000"/>
              </a:solidFill>
            </a:endParaRPr>
          </a:p>
          <a:p>
            <a:pPr>
              <a:buNone/>
            </a:pPr>
            <a:endParaRPr lang="zh-CN" altLang="en-US" dirty="0">
              <a:solidFill>
                <a:srgbClr val="000000"/>
              </a:solidFill>
            </a:endParaRPr>
          </a:p>
          <a:p>
            <a:r>
              <a:rPr lang="zh-CN" altLang="en-US" dirty="0">
                <a:solidFill>
                  <a:srgbClr val="000000"/>
                </a:solidFill>
                <a:sym typeface="+mn-ea"/>
              </a:rPr>
              <a:t>WR2：DAC寄存器写信号，低电平有效。当WR2有效时，在XFER</a:t>
            </a:r>
            <a:r>
              <a:rPr lang="zh-CN" altLang="en-US" dirty="0">
                <a:solidFill>
                  <a:srgbClr val="FF0000"/>
                </a:solidFill>
                <a:sym typeface="+mn-ea"/>
              </a:rPr>
              <a:t>传送控制信号</a:t>
            </a:r>
            <a:r>
              <a:rPr lang="zh-CN" altLang="en-US" dirty="0">
                <a:solidFill>
                  <a:srgbClr val="000000"/>
                </a:solidFill>
                <a:sym typeface="+mn-ea"/>
              </a:rPr>
              <a:t>作用下，可将锁存在输入寄存器的8位数据送到DAC寄存器。</a:t>
            </a:r>
            <a:endParaRPr lang="zh-CN" altLang="en-US" dirty="0">
              <a:solidFill>
                <a:srgbClr val="000000"/>
              </a:solidFill>
            </a:endParaRPr>
          </a:p>
          <a:p>
            <a:pPr>
              <a:buNone/>
            </a:pPr>
            <a:endParaRPr lang="zh-CN" altLang="en-US" dirty="0">
              <a:solidFill>
                <a:srgbClr val="000000"/>
              </a:solidFill>
            </a:endParaRPr>
          </a:p>
        </p:txBody>
      </p:sp>
      <p:sp>
        <p:nvSpPr>
          <p:cNvPr id="21507"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21508"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pic>
        <p:nvPicPr>
          <p:cNvPr id="19460" name="图片 1"/>
          <p:cNvPicPr>
            <a:picLocks noChangeAspect="1"/>
          </p:cNvPicPr>
          <p:nvPr/>
        </p:nvPicPr>
        <p:blipFill>
          <a:blip r:embed="rId1"/>
          <a:stretch>
            <a:fillRect/>
          </a:stretch>
        </p:blipFill>
        <p:spPr>
          <a:xfrm>
            <a:off x="4348480" y="4013200"/>
            <a:ext cx="3822700" cy="242570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占位符 134145"/>
          <p:cNvSpPr>
            <a:spLocks noGrp="1"/>
          </p:cNvSpPr>
          <p:nvPr>
            <p:ph idx="1"/>
          </p:nvPr>
        </p:nvSpPr>
        <p:spPr>
          <a:xfrm>
            <a:off x="437515" y="1024255"/>
            <a:ext cx="8236585" cy="5414645"/>
          </a:xfrm>
        </p:spPr>
        <p:txBody>
          <a:bodyPr vert="horz" wrap="square" lIns="91440" tIns="45720" rIns="91440" bIns="45720" anchor="t" anchorCtr="0"/>
          <a:p>
            <a:pPr>
              <a:buNone/>
            </a:pPr>
            <a:endParaRPr lang="zh-CN" altLang="en-US" dirty="0">
              <a:solidFill>
                <a:srgbClr val="000000"/>
              </a:solidFill>
            </a:endParaRPr>
          </a:p>
          <a:p>
            <a:pPr>
              <a:buNone/>
            </a:pPr>
            <a:r>
              <a:rPr lang="zh-CN" altLang="en-US" dirty="0">
                <a:solidFill>
                  <a:srgbClr val="000000"/>
                </a:solidFill>
              </a:rPr>
              <a:t>XFER：数据传送信号，低电平有效。</a:t>
            </a:r>
            <a:endParaRPr lang="zh-CN" altLang="en-US" dirty="0">
              <a:solidFill>
                <a:srgbClr val="000000"/>
              </a:solidFill>
            </a:endParaRPr>
          </a:p>
          <a:p>
            <a:pPr>
              <a:buNone/>
            </a:pPr>
            <a:r>
              <a:rPr lang="zh-CN" altLang="en-US" dirty="0">
                <a:solidFill>
                  <a:srgbClr val="000000"/>
                </a:solidFill>
              </a:rPr>
              <a:t>当WR2、XFER均有效时，则在DAC寄存器的锁存信号产生正脉冲，当DAC寄存器的锁存信号为</a:t>
            </a:r>
            <a:r>
              <a:rPr lang="zh-CN" altLang="en-US" dirty="0">
                <a:solidFill>
                  <a:srgbClr val="000000"/>
                </a:solidFill>
                <a:highlight>
                  <a:srgbClr val="FFFF00"/>
                </a:highlight>
              </a:rPr>
              <a:t>高电平</a:t>
            </a:r>
            <a:r>
              <a:rPr lang="zh-CN" altLang="en-US" dirty="0">
                <a:solidFill>
                  <a:srgbClr val="000000"/>
                </a:solidFill>
              </a:rPr>
              <a:t>时，DAC寄存器的输出和输入寄存器的状态一致。</a:t>
            </a:r>
            <a:endParaRPr lang="zh-CN" altLang="en-US" dirty="0">
              <a:solidFill>
                <a:srgbClr val="000000"/>
              </a:solidFill>
            </a:endParaRPr>
          </a:p>
          <a:p>
            <a:pPr>
              <a:buNone/>
            </a:pPr>
            <a:r>
              <a:rPr lang="zh-CN" altLang="en-US" dirty="0">
                <a:solidFill>
                  <a:srgbClr val="000000"/>
                </a:solidFill>
              </a:rPr>
              <a:t>DAC寄存器锁存信号的</a:t>
            </a:r>
            <a:r>
              <a:rPr lang="zh-CN" altLang="en-US" dirty="0">
                <a:solidFill>
                  <a:srgbClr val="000000"/>
                </a:solidFill>
                <a:highlight>
                  <a:srgbClr val="FFFF00"/>
                </a:highlight>
              </a:rPr>
              <a:t>负跳变</a:t>
            </a:r>
            <a:r>
              <a:rPr lang="zh-CN" altLang="en-US" dirty="0">
                <a:solidFill>
                  <a:srgbClr val="000000"/>
                </a:solidFill>
              </a:rPr>
              <a:t>，输入寄存器的内容打入DAC寄存器。</a:t>
            </a: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p:txBody>
      </p:sp>
      <p:sp>
        <p:nvSpPr>
          <p:cNvPr id="22531"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22532"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pic>
        <p:nvPicPr>
          <p:cNvPr id="19460" name="图片 1"/>
          <p:cNvPicPr>
            <a:picLocks noChangeAspect="1"/>
          </p:cNvPicPr>
          <p:nvPr/>
        </p:nvPicPr>
        <p:blipFill>
          <a:blip r:embed="rId1"/>
          <a:stretch>
            <a:fillRect/>
          </a:stretch>
        </p:blipFill>
        <p:spPr>
          <a:xfrm>
            <a:off x="3253105" y="3299460"/>
            <a:ext cx="4834890" cy="306768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占位符 134145"/>
          <p:cNvSpPr>
            <a:spLocks noGrp="1"/>
          </p:cNvSpPr>
          <p:nvPr>
            <p:ph idx="1"/>
          </p:nvPr>
        </p:nvSpPr>
        <p:spPr>
          <a:xfrm>
            <a:off x="830263" y="1023938"/>
            <a:ext cx="7843837" cy="5414962"/>
          </a:xfrm>
        </p:spPr>
        <p:txBody>
          <a:bodyPr vert="horz" wrap="square" lIns="91440" tIns="45720" rIns="91440" bIns="45720" anchor="t" anchorCtr="0"/>
          <a:p>
            <a:pPr>
              <a:buNone/>
            </a:pPr>
            <a:r>
              <a:rPr lang="zh-CN" altLang="en-US" dirty="0">
                <a:solidFill>
                  <a:srgbClr val="000000"/>
                </a:solidFill>
              </a:rPr>
              <a:t>Vref：基准电源输入端，极限电压为±25V。</a:t>
            </a:r>
            <a:endParaRPr lang="zh-CN" altLang="en-US"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DI0~DI7： 8位数字量输入端，DI7为最高位，DI0为最低位。</a:t>
            </a:r>
            <a:endParaRPr lang="zh-CN" altLang="en-US"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Iout1：DAC的电流输出1，当DAC寄存器各位为1时，输出电流为最大。当DAC寄存器各位为0时，输出电流为0。</a:t>
            </a: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p:txBody>
      </p:sp>
      <p:sp>
        <p:nvSpPr>
          <p:cNvPr id="22531"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22532"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pic>
        <p:nvPicPr>
          <p:cNvPr id="19460" name="图片 1"/>
          <p:cNvPicPr>
            <a:picLocks noChangeAspect="1"/>
          </p:cNvPicPr>
          <p:nvPr/>
        </p:nvPicPr>
        <p:blipFill>
          <a:blip r:embed="rId1"/>
          <a:stretch>
            <a:fillRect/>
          </a:stretch>
        </p:blipFill>
        <p:spPr>
          <a:xfrm>
            <a:off x="3552190" y="3429000"/>
            <a:ext cx="4547870" cy="2886075"/>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占位符 134145"/>
          <p:cNvSpPr>
            <a:spLocks noGrp="1"/>
          </p:cNvSpPr>
          <p:nvPr>
            <p:ph idx="1"/>
          </p:nvPr>
        </p:nvSpPr>
        <p:spPr>
          <a:xfrm>
            <a:off x="830263" y="1023938"/>
            <a:ext cx="7843837" cy="5414962"/>
          </a:xfrm>
        </p:spPr>
        <p:txBody>
          <a:bodyPr vert="horz" wrap="square" lIns="91440" tIns="45720" rIns="91440" bIns="45720" anchor="t" anchorCtr="0"/>
          <a:p>
            <a:pPr>
              <a:buNone/>
            </a:pPr>
            <a:r>
              <a:rPr lang="zh-CN" altLang="en-US" dirty="0">
                <a:solidFill>
                  <a:srgbClr val="000000"/>
                </a:solidFill>
              </a:rPr>
              <a:t>Iout2：DAC的电流输出2，它使Iout1+ Iout2恒为一常数。一般在单极性输出时Iout2接地，在双极性输出时接运算放大器。</a:t>
            </a:r>
            <a:endParaRPr lang="zh-CN" altLang="en-US"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Rfb：反馈电阻。在DAC0832芯片内有一个反馈电阻，可用作外部运放的分路反馈电阻。</a:t>
            </a:r>
            <a:endParaRPr lang="zh-CN" altLang="en-US"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Vcc：供电电源。</a:t>
            </a:r>
            <a:endParaRPr lang="zh-CN" altLang="en-US"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DGND：数字地。</a:t>
            </a:r>
            <a:endParaRPr lang="zh-CN" altLang="en-US" dirty="0">
              <a:solidFill>
                <a:srgbClr val="000000"/>
              </a:solidFill>
            </a:endParaRPr>
          </a:p>
          <a:p>
            <a:pPr>
              <a:buNone/>
            </a:pPr>
            <a:endParaRPr lang="zh-CN" altLang="en-US" dirty="0">
              <a:solidFill>
                <a:srgbClr val="000000"/>
              </a:solidFill>
            </a:endParaRPr>
          </a:p>
          <a:p>
            <a:pPr>
              <a:buNone/>
            </a:pPr>
            <a:endParaRPr lang="zh-CN" altLang="en-US" dirty="0">
              <a:solidFill>
                <a:srgbClr val="000000"/>
              </a:solidFill>
            </a:endParaRPr>
          </a:p>
        </p:txBody>
      </p:sp>
      <p:sp>
        <p:nvSpPr>
          <p:cNvPr id="23555"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23556" name="Rectangle 4"/>
          <p:cNvSpPr/>
          <p:nvPr/>
        </p:nvSpPr>
        <p:spPr>
          <a:xfrm>
            <a:off x="1622425" y="252413"/>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2500" dirty="0">
                <a:solidFill>
                  <a:schemeClr val="bg1"/>
                </a:solidFill>
                <a:latin typeface="Times New Roman" panose="02020603050405020304" pitchFamily="18" charset="0"/>
                <a:ea typeface="Gulim" pitchFamily="2" charset="-127"/>
                <a:sym typeface="宋体" panose="02010600030101010101" pitchFamily="2" charset="-122"/>
              </a:rPr>
              <a:t>情景二：  汽车发动机控制系统</a:t>
            </a:r>
            <a:endParaRPr lang="zh-CN" altLang="en-US" sz="2500" dirty="0">
              <a:solidFill>
                <a:schemeClr val="bg1"/>
              </a:solidFill>
              <a:latin typeface="Times New Roman" panose="02020603050405020304" pitchFamily="18" charset="0"/>
              <a:ea typeface="Gulim" pitchFamily="2" charset="-127"/>
              <a:sym typeface="宋体" panose="02010600030101010101" pitchFamily="2" charset="-122"/>
            </a:endParaRPr>
          </a:p>
        </p:txBody>
      </p:sp>
      <p:pic>
        <p:nvPicPr>
          <p:cNvPr id="19460" name="图片 1"/>
          <p:cNvPicPr>
            <a:picLocks noChangeAspect="1"/>
          </p:cNvPicPr>
          <p:nvPr/>
        </p:nvPicPr>
        <p:blipFill>
          <a:blip r:embed="rId1"/>
          <a:stretch>
            <a:fillRect/>
          </a:stretch>
        </p:blipFill>
        <p:spPr>
          <a:xfrm>
            <a:off x="3957320" y="3238500"/>
            <a:ext cx="4547870" cy="2886075"/>
          </a:xfrm>
          <a:prstGeom prst="rect">
            <a:avLst/>
          </a:prstGeom>
          <a:noFill/>
          <a:ln w="9525">
            <a:noFill/>
          </a:ln>
        </p:spPr>
      </p:pic>
    </p:spTree>
  </p:cSld>
  <p:clrMapOvr>
    <a:masterClrMapping/>
  </p:clrMapOvr>
</p:sld>
</file>

<file path=ppt/tags/tag1.xml><?xml version="1.0" encoding="utf-8"?>
<p:tagLst xmlns:p="http://schemas.openxmlformats.org/presentationml/2006/main">
  <p:tag name="commondata" val="eyJoZGlkIjoiNWU4OTcwOGU0NmVlOWY3OTVlODkyYzY0YWNlNzM4YTgifQ=="/>
</p:tagLst>
</file>

<file path=ppt/theme/theme1.xml><?xml version="1.0" encoding="utf-8"?>
<a:theme xmlns:a="http://schemas.openxmlformats.org/drawingml/2006/main" name="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1_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1_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2286</Words>
  <Application>WPS 演示</Application>
  <PresentationFormat>全屏显示(4:3)</PresentationFormat>
  <Paragraphs>146</Paragraphs>
  <Slides>14</Slides>
  <Notes>1</Notes>
  <HiddenSlides>0</HiddenSlides>
  <MMClips>0</MMClips>
  <ScaleCrop>false</ScaleCrop>
  <HeadingPairs>
    <vt:vector size="6" baseType="variant">
      <vt:variant>
        <vt:lpstr>已用的字体</vt:lpstr>
      </vt:variant>
      <vt:variant>
        <vt:i4>12</vt:i4>
      </vt:variant>
      <vt:variant>
        <vt:lpstr>主题</vt:lpstr>
      </vt:variant>
      <vt:variant>
        <vt:i4>4</vt:i4>
      </vt:variant>
      <vt:variant>
        <vt:lpstr>幻灯片标题</vt:lpstr>
      </vt:variant>
      <vt:variant>
        <vt:i4>14</vt:i4>
      </vt:variant>
    </vt:vector>
  </HeadingPairs>
  <TitlesOfParts>
    <vt:vector size="30" baseType="lpstr">
      <vt:lpstr>Arial</vt:lpstr>
      <vt:lpstr>宋体</vt:lpstr>
      <vt:lpstr>Wingdings</vt:lpstr>
      <vt:lpstr>Times New Roman</vt:lpstr>
      <vt:lpstr>Gulim</vt:lpstr>
      <vt:lpstr>Malgun Gothic</vt:lpstr>
      <vt:lpstr>楷体</vt:lpstr>
      <vt:lpstr>Verdana</vt:lpstr>
      <vt:lpstr>Cambria Math</vt:lpstr>
      <vt:lpstr>微软雅黑</vt:lpstr>
      <vt:lpstr>Arial Unicode MS</vt:lpstr>
      <vt:lpstr>Calibri</vt:lpstr>
      <vt:lpstr>Business2</vt:lpstr>
      <vt:lpstr>1_Business2</vt:lpstr>
      <vt:lpstr>默认设计模板</vt:lpstr>
      <vt:lpstr>2_Business2</vt:lpstr>
      <vt:lpstr>汽车单片机应用技术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汽车单片机 </dc:title>
  <dc:creator/>
  <cp:category>Business</cp:category>
  <cp:lastModifiedBy>zxp</cp:lastModifiedBy>
  <cp:revision>44</cp:revision>
  <dcterms:created xsi:type="dcterms:W3CDTF">2008-02-21T03:07:00Z</dcterms:created>
  <dcterms:modified xsi:type="dcterms:W3CDTF">2024-05-30T09:23:07Z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342B673337DA423BB31C9B4989DECF0F_12</vt:lpwstr>
  </property>
</Properties>
</file>