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46"/>
  </p:notesMasterIdLst>
  <p:sldIdLst>
    <p:sldId id="333" r:id="rId5"/>
    <p:sldId id="335" r:id="rId6"/>
    <p:sldId id="376" r:id="rId7"/>
    <p:sldId id="336" r:id="rId8"/>
    <p:sldId id="377" r:id="rId9"/>
    <p:sldId id="378" r:id="rId10"/>
    <p:sldId id="379" r:id="rId11"/>
    <p:sldId id="380" r:id="rId12"/>
    <p:sldId id="381" r:id="rId13"/>
    <p:sldId id="382" r:id="rId14"/>
    <p:sldId id="398" r:id="rId15"/>
    <p:sldId id="399" r:id="rId16"/>
    <p:sldId id="400" r:id="rId17"/>
    <p:sldId id="402" r:id="rId18"/>
    <p:sldId id="401" r:id="rId19"/>
    <p:sldId id="403" r:id="rId20"/>
    <p:sldId id="405" r:id="rId21"/>
    <p:sldId id="404" r:id="rId22"/>
    <p:sldId id="406" r:id="rId23"/>
    <p:sldId id="407" r:id="rId24"/>
    <p:sldId id="408" r:id="rId25"/>
    <p:sldId id="419" r:id="rId26"/>
    <p:sldId id="418" r:id="rId27"/>
    <p:sldId id="417" r:id="rId28"/>
    <p:sldId id="416" r:id="rId29"/>
    <p:sldId id="415" r:id="rId30"/>
    <p:sldId id="414" r:id="rId31"/>
    <p:sldId id="413" r:id="rId32"/>
    <p:sldId id="412" r:id="rId33"/>
    <p:sldId id="411" r:id="rId34"/>
    <p:sldId id="410" r:id="rId35"/>
    <p:sldId id="409" r:id="rId36"/>
    <p:sldId id="420" r:id="rId37"/>
    <p:sldId id="421" r:id="rId38"/>
    <p:sldId id="422" r:id="rId39"/>
    <p:sldId id="423" r:id="rId40"/>
    <p:sldId id="427" r:id="rId41"/>
    <p:sldId id="426" r:id="rId42"/>
    <p:sldId id="428" r:id="rId43"/>
    <p:sldId id="425" r:id="rId44"/>
    <p:sldId id="424" r:id="rId45"/>
  </p:sldIdLst>
  <p:sldSz cx="9144000" cy="6858000" type="screen4x3"/>
  <p:notesSz cx="6858000" cy="9144000"/>
  <p:custDataLst>
    <p:tags r:id="rId50"/>
  </p:custDataLst>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9pPr>
  </p:defaultTextStyle>
  <p:extLst>
    <p:ext uri="{EFAFB233-063F-42B5-8137-9DF3F51BA10A}">
      <p15:sldGuideLst xmlns:p15="http://schemas.microsoft.com/office/powerpoint/2012/main">
        <p15:guide id="1" orient="horz" pos="2190"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8F03"/>
    <a:srgbClr val="111111"/>
    <a:srgbClr val="003300"/>
    <a:srgbClr val="D0D505"/>
    <a:srgbClr val="2B7C02"/>
    <a:srgbClr val="213200"/>
    <a:srgbClr val="E8F0E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1459"/>
  </p:normalViewPr>
  <p:slideViewPr>
    <p:cSldViewPr snapToGrid="0" showGuides="1">
      <p:cViewPr varScale="1">
        <p:scale>
          <a:sx n="115" d="100"/>
          <a:sy n="115" d="100"/>
        </p:scale>
        <p:origin x="1476" y="114"/>
      </p:cViewPr>
      <p:guideLst>
        <p:guide orient="horz" pos="2190"/>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xml"/><Relationship Id="rId5" Type="http://schemas.openxmlformats.org/officeDocument/2006/relationships/slide" Target="slides/slide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notesMaster" Target="notesMasters/notes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noProof="1">
                <a:ea typeface="宋体" panose="02010600030101010101" pitchFamily="2" charset="-122"/>
                <a:cs typeface="+mn-cs"/>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153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1B0176B-43D5-48DE-92D6-928B5B99B3B1}" type="slidenum">
              <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9F6357-3C64-47E3-A064-99FAFDEA1009}"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0677BBD-AB8C-4DCD-AC01-15C8D3ED56B4}"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161238D-D49F-470D-99F4-533A8D753385}"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BE7F091-F177-40D6-811A-8623C570CA60}"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10C5366-B0A3-44EF-A482-E5DEEDB9B486}"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C311701-E77D-425C-B95E-5ACAC0F97A22}"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1C01C7-6628-422B-BAE3-C0BC527686FC}"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8FB3B38-15DD-429D-A80A-1BC50F00DE94}"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463367D-A80B-47FB-BCF6-90C24B586D82}"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56229C-3566-4398-9AB8-06C9A77F1A14}"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55D78F-9E37-4D42-8FC0-A0A6B1B54478}"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vert="horz" wrap="square" lIns="91440" tIns="45720" rIns="91440" bIns="45720" numCol="1" anchor="t" anchorCtr="0" compatLnSpc="1"/>
          <a:lstStyle>
            <a:lvl1pPr eaLnBrk="1" hangingPunct="1">
              <a:buFont typeface="Arial" panose="020B0604020202020204" pitchFamily="34" charset="0"/>
              <a:buNone/>
              <a:defRPr noProof="1">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eaLnBrk="1" hangingPunct="1">
              <a:buFont typeface="Arial" panose="020B0604020202020204" pitchFamily="34" charset="0"/>
              <a:buNone/>
              <a:defRPr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eaLnBrk="1" hangingPunct="1">
              <a:buFont typeface="Arial" panose="020B0604020202020204" pitchFamily="34" charset="0"/>
              <a:buNone/>
              <a:defRPr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DE2D6B7-EE46-4A48-9C74-CE2E002F1611}" type="slidenum">
              <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16387"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endParaRPr lang="en-US" altLang="zh-CN" sz="4100" dirty="0">
              <a:solidFill>
                <a:srgbClr val="000000"/>
              </a:solidFill>
              <a:latin typeface="Verdana" panose="020B0604030504040204" pitchFamily="34" charset="0"/>
              <a:ea typeface="Gulim"/>
            </a:endParaRPr>
          </a:p>
        </p:txBody>
      </p:sp>
      <p:sp>
        <p:nvSpPr>
          <p:cNvPr id="16388"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4100" dirty="0">
                <a:solidFill>
                  <a:srgbClr val="000000"/>
                </a:solidFill>
                <a:latin typeface="Times New Roman" panose="02020603050405020304" pitchFamily="18" charset="0"/>
                <a:ea typeface="Gulim"/>
              </a:rPr>
              <a:t> </a:t>
            </a:r>
            <a:endParaRPr lang="en-US" altLang="zh-CN" sz="4100" dirty="0">
              <a:solidFill>
                <a:srgbClr val="000000"/>
              </a:solidFill>
              <a:latin typeface="Verdana" panose="020B0604030504040204" pitchFamily="34" charset="0"/>
              <a:ea typeface="Gulim"/>
            </a:endParaRPr>
          </a:p>
        </p:txBody>
      </p:sp>
      <p:sp>
        <p:nvSpPr>
          <p:cNvPr id="16389" name="文本框 5128"/>
          <p:cNvSpPr txBox="1"/>
          <p:nvPr/>
        </p:nvSpPr>
        <p:spPr>
          <a:xfrm>
            <a:off x="2809875" y="4114800"/>
            <a:ext cx="4111625"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4800" dirty="0">
                <a:solidFill>
                  <a:schemeClr val="tx1"/>
                </a:solidFill>
                <a:latin typeface="Times New Roman" panose="02020603050405020304" pitchFamily="18" charset="0"/>
                <a:ea typeface="宋体" panose="02010600030101010101" pitchFamily="2" charset="-122"/>
                <a:sym typeface="+mn-ea"/>
              </a:rPr>
              <a:t>主编：向楠</a:t>
            </a:r>
            <a:endParaRPr lang="zh-CN" altLang="en-US" sz="4800" dirty="0">
              <a:solidFill>
                <a:srgbClr val="000000"/>
              </a:solidFill>
              <a:latin typeface="Times New Roman" panose="02020603050405020304" pitchFamily="18" charset="0"/>
              <a:ea typeface="Gulim"/>
            </a:endParaRPr>
          </a:p>
        </p:txBody>
      </p:sp>
      <p:sp>
        <p:nvSpPr>
          <p:cNvPr id="16390" name="Rectangle 4"/>
          <p:cNvSpPr/>
          <p:nvPr/>
        </p:nvSpPr>
        <p:spPr>
          <a:xfrm>
            <a:off x="1423988" y="2820988"/>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rgbClr val="000000"/>
                </a:solidFill>
                <a:latin typeface="Times New Roman" panose="02020603050405020304" pitchFamily="18" charset="0"/>
                <a:ea typeface="Gulim"/>
                <a:sym typeface="宋体" panose="02010600030101010101" pitchFamily="2" charset="-122"/>
              </a:rPr>
              <a:t>情景二   汽车发动机控制系统</a:t>
            </a:r>
            <a:endParaRPr lang="zh-CN" altLang="en-US" sz="2500" dirty="0">
              <a:solidFill>
                <a:srgbClr val="000000"/>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34145"/>
          <p:cNvSpPr>
            <a:spLocks noGrp="1"/>
          </p:cNvSpPr>
          <p:nvPr>
            <p:ph idx="1"/>
          </p:nvPr>
        </p:nvSpPr>
        <p:spPr>
          <a:xfrm>
            <a:off x="430213" y="998538"/>
            <a:ext cx="8375650" cy="5414962"/>
          </a:xfrm>
          <a:ln/>
        </p:spPr>
        <p:txBody>
          <a:bodyPr vert="horz" wrap="square" lIns="91440" tIns="45720" rIns="91440" bIns="45720" anchor="t" anchorCtr="0"/>
          <a:p>
            <a:endParaRPr lang="en-US" altLang="zh-CN" dirty="0">
              <a:solidFill>
                <a:srgbClr val="000000"/>
              </a:solidFill>
            </a:endParaRPr>
          </a:p>
          <a:p>
            <a:r>
              <a:rPr lang="en-US" altLang="zh-CN" dirty="0">
                <a:solidFill>
                  <a:srgbClr val="000000"/>
                </a:solidFill>
              </a:rPr>
              <a:t>2.5.2 </a:t>
            </a:r>
            <a:r>
              <a:rPr lang="zh-CN" altLang="en-US" dirty="0">
                <a:solidFill>
                  <a:srgbClr val="000000"/>
                </a:solidFill>
              </a:rPr>
              <a:t>排放控制系统</a:t>
            </a:r>
            <a:endParaRPr lang="en-US" altLang="zh-CN" dirty="0">
              <a:solidFill>
                <a:srgbClr val="000000"/>
              </a:solidFill>
            </a:endParaRPr>
          </a:p>
          <a:p>
            <a:r>
              <a:rPr lang="en-US" altLang="zh-CN" dirty="0">
                <a:solidFill>
                  <a:srgbClr val="000000"/>
                </a:solidFill>
              </a:rPr>
              <a:t>1.</a:t>
            </a:r>
            <a:r>
              <a:rPr lang="zh-CN" altLang="en-US" dirty="0">
                <a:solidFill>
                  <a:srgbClr val="000000"/>
                </a:solidFill>
              </a:rPr>
              <a:t>三元催化转换器</a:t>
            </a:r>
            <a:endParaRPr lang="en-US" altLang="zh-CN" dirty="0">
              <a:solidFill>
                <a:srgbClr val="000000"/>
              </a:solidFill>
            </a:endParaRPr>
          </a:p>
          <a:p>
            <a:r>
              <a:rPr lang="zh-CN" altLang="en-US" dirty="0">
                <a:solidFill>
                  <a:srgbClr val="000000"/>
                </a:solidFill>
              </a:rPr>
              <a:t>催化转换器是利用催化剂的作用，使排气中的有害成分</a:t>
            </a:r>
            <a:r>
              <a:rPr lang="en-US" altLang="zh-CN" dirty="0">
                <a:solidFill>
                  <a:srgbClr val="000000"/>
                </a:solidFill>
              </a:rPr>
              <a:t>CO</a:t>
            </a:r>
            <a:r>
              <a:rPr lang="zh-CN" altLang="en-US" dirty="0">
                <a:solidFill>
                  <a:srgbClr val="000000"/>
                </a:solidFill>
              </a:rPr>
              <a:t>、</a:t>
            </a:r>
            <a:r>
              <a:rPr lang="en-US" altLang="zh-CN" dirty="0">
                <a:solidFill>
                  <a:srgbClr val="000000"/>
                </a:solidFill>
              </a:rPr>
              <a:t>HC</a:t>
            </a:r>
            <a:r>
              <a:rPr lang="zh-CN" altLang="en-US" dirty="0">
                <a:solidFill>
                  <a:srgbClr val="000000"/>
                </a:solidFill>
              </a:rPr>
              <a:t>和</a:t>
            </a:r>
            <a:r>
              <a:rPr lang="en-US" altLang="zh-CN" dirty="0">
                <a:solidFill>
                  <a:srgbClr val="000000"/>
                </a:solidFill>
              </a:rPr>
              <a:t>NO</a:t>
            </a:r>
            <a:r>
              <a:rPr lang="zh-CN" altLang="en-US" dirty="0">
                <a:solidFill>
                  <a:srgbClr val="000000"/>
                </a:solidFill>
              </a:rPr>
              <a:t>尽量进行化学反应，转化为对人体无害的</a:t>
            </a:r>
            <a:r>
              <a:rPr lang="en-US" altLang="zh-CN" dirty="0">
                <a:solidFill>
                  <a:srgbClr val="000000"/>
                </a:solidFill>
              </a:rPr>
              <a:t>CO</a:t>
            </a:r>
            <a:r>
              <a:rPr lang="en-US" altLang="zh-CN" baseline="-25000" dirty="0">
                <a:solidFill>
                  <a:srgbClr val="000000"/>
                </a:solidFill>
              </a:rPr>
              <a:t>2</a:t>
            </a:r>
            <a:r>
              <a:rPr lang="zh-CN" altLang="en-US" dirty="0">
                <a:solidFill>
                  <a:srgbClr val="000000"/>
                </a:solidFill>
              </a:rPr>
              <a:t>、</a:t>
            </a:r>
            <a:r>
              <a:rPr lang="en-US" altLang="zh-CN" dirty="0">
                <a:solidFill>
                  <a:srgbClr val="000000"/>
                </a:solidFill>
              </a:rPr>
              <a:t>H</a:t>
            </a:r>
            <a:r>
              <a:rPr lang="en-US" altLang="zh-CN" baseline="-25000" dirty="0">
                <a:solidFill>
                  <a:srgbClr val="000000"/>
                </a:solidFill>
              </a:rPr>
              <a:t>2</a:t>
            </a:r>
            <a:r>
              <a:rPr lang="en-US" altLang="zh-CN" dirty="0">
                <a:solidFill>
                  <a:srgbClr val="000000"/>
                </a:solidFill>
              </a:rPr>
              <a:t>O</a:t>
            </a:r>
            <a:r>
              <a:rPr lang="zh-CN" altLang="en-US" dirty="0">
                <a:solidFill>
                  <a:srgbClr val="000000"/>
                </a:solidFill>
              </a:rPr>
              <a:t>和</a:t>
            </a:r>
            <a:r>
              <a:rPr lang="en-US" altLang="zh-CN" dirty="0">
                <a:solidFill>
                  <a:srgbClr val="000000"/>
                </a:solidFill>
              </a:rPr>
              <a:t>N</a:t>
            </a:r>
            <a:r>
              <a:rPr lang="en-US" altLang="zh-CN" baseline="-25000" dirty="0">
                <a:solidFill>
                  <a:srgbClr val="000000"/>
                </a:solidFill>
              </a:rPr>
              <a:t>2</a:t>
            </a:r>
            <a:r>
              <a:rPr lang="zh-CN" altLang="en-US" dirty="0">
                <a:solidFill>
                  <a:srgbClr val="000000"/>
                </a:solidFill>
              </a:rPr>
              <a:t>的一种排气净化装置，也称为催化转换净化器。</a:t>
            </a:r>
            <a:endParaRPr lang="en-US" altLang="zh-CN" dirty="0">
              <a:solidFill>
                <a:srgbClr val="000000"/>
              </a:solidFill>
            </a:endParaRPr>
          </a:p>
          <a:p>
            <a:endParaRPr lang="en-US" altLang="zh-CN" dirty="0">
              <a:solidFill>
                <a:srgbClr val="000000"/>
              </a:solidFill>
            </a:endParaRPr>
          </a:p>
          <a:p>
            <a:r>
              <a:rPr lang="zh-CN" altLang="en-US" dirty="0">
                <a:solidFill>
                  <a:srgbClr val="000000"/>
                </a:solidFill>
              </a:rPr>
              <a:t>三元催化转换器可同时减少</a:t>
            </a:r>
            <a:r>
              <a:rPr lang="en-US" altLang="zh-CN" dirty="0">
                <a:solidFill>
                  <a:srgbClr val="000000"/>
                </a:solidFill>
              </a:rPr>
              <a:t>CO</a:t>
            </a:r>
            <a:r>
              <a:rPr lang="zh-CN" altLang="en-US" dirty="0">
                <a:solidFill>
                  <a:srgbClr val="000000"/>
                </a:solidFill>
              </a:rPr>
              <a:t>、</a:t>
            </a:r>
            <a:r>
              <a:rPr lang="en-US" altLang="zh-CN" dirty="0">
                <a:solidFill>
                  <a:srgbClr val="000000"/>
                </a:solidFill>
              </a:rPr>
              <a:t>HC </a:t>
            </a:r>
            <a:r>
              <a:rPr lang="zh-CN" altLang="en-US" dirty="0">
                <a:solidFill>
                  <a:srgbClr val="000000"/>
                </a:solidFill>
              </a:rPr>
              <a:t>和</a:t>
            </a:r>
            <a:r>
              <a:rPr lang="en-US" altLang="zh-CN" dirty="0">
                <a:solidFill>
                  <a:srgbClr val="000000"/>
                </a:solidFill>
              </a:rPr>
              <a:t>NO</a:t>
            </a:r>
            <a:r>
              <a:rPr lang="zh-CN" altLang="en-US" dirty="0">
                <a:solidFill>
                  <a:srgbClr val="000000"/>
                </a:solidFill>
              </a:rPr>
              <a:t>的排放，它以排气中的</a:t>
            </a:r>
            <a:r>
              <a:rPr lang="en-US" altLang="zh-CN" dirty="0">
                <a:solidFill>
                  <a:srgbClr val="000000"/>
                </a:solidFill>
              </a:rPr>
              <a:t>CO</a:t>
            </a:r>
            <a:r>
              <a:rPr lang="zh-CN" altLang="en-US" dirty="0">
                <a:solidFill>
                  <a:srgbClr val="000000"/>
                </a:solidFill>
              </a:rPr>
              <a:t>和</a:t>
            </a:r>
            <a:r>
              <a:rPr lang="en-US" altLang="zh-CN" dirty="0">
                <a:solidFill>
                  <a:srgbClr val="000000"/>
                </a:solidFill>
              </a:rPr>
              <a:t>HC</a:t>
            </a:r>
            <a:r>
              <a:rPr lang="zh-CN" altLang="en-US" dirty="0">
                <a:solidFill>
                  <a:srgbClr val="000000"/>
                </a:solidFill>
              </a:rPr>
              <a:t>作为还原剂，把</a:t>
            </a:r>
            <a:r>
              <a:rPr lang="en-US" altLang="zh-CN" dirty="0">
                <a:solidFill>
                  <a:srgbClr val="000000"/>
                </a:solidFill>
              </a:rPr>
              <a:t>NO</a:t>
            </a:r>
            <a:r>
              <a:rPr lang="zh-CN" altLang="en-US" dirty="0">
                <a:solidFill>
                  <a:srgbClr val="000000"/>
                </a:solidFill>
              </a:rPr>
              <a:t>还原为氮和氧，而</a:t>
            </a:r>
            <a:r>
              <a:rPr lang="en-US" altLang="zh-CN" dirty="0">
                <a:solidFill>
                  <a:srgbClr val="000000"/>
                </a:solidFill>
              </a:rPr>
              <a:t>CO</a:t>
            </a:r>
            <a:r>
              <a:rPr lang="zh-CN" altLang="en-US" dirty="0">
                <a:solidFill>
                  <a:srgbClr val="000000"/>
                </a:solidFill>
              </a:rPr>
              <a:t>和</a:t>
            </a:r>
            <a:r>
              <a:rPr lang="en-US" altLang="zh-CN" dirty="0">
                <a:solidFill>
                  <a:srgbClr val="000000"/>
                </a:solidFill>
              </a:rPr>
              <a:t>HC</a:t>
            </a:r>
            <a:r>
              <a:rPr lang="zh-CN" altLang="en-US" dirty="0">
                <a:solidFill>
                  <a:srgbClr val="000000"/>
                </a:solidFill>
              </a:rPr>
              <a:t>在还原反应中被氧化为</a:t>
            </a:r>
            <a:r>
              <a:rPr lang="en-US" altLang="zh-CN" dirty="0">
                <a:solidFill>
                  <a:srgbClr val="000000"/>
                </a:solidFill>
              </a:rPr>
              <a:t>CO</a:t>
            </a:r>
            <a:r>
              <a:rPr lang="en-US" altLang="zh-CN" baseline="-25000" dirty="0">
                <a:solidFill>
                  <a:srgbClr val="000000"/>
                </a:solidFill>
              </a:rPr>
              <a:t>2</a:t>
            </a:r>
            <a:r>
              <a:rPr lang="zh-CN" altLang="en-US" dirty="0">
                <a:solidFill>
                  <a:srgbClr val="000000"/>
                </a:solidFill>
              </a:rPr>
              <a:t>和</a:t>
            </a:r>
            <a:r>
              <a:rPr lang="en-US" altLang="zh-CN" dirty="0">
                <a:solidFill>
                  <a:srgbClr val="000000"/>
                </a:solidFill>
              </a:rPr>
              <a:t>H </a:t>
            </a:r>
            <a:r>
              <a:rPr lang="en-US" altLang="zh-CN" baseline="-25000" dirty="0">
                <a:solidFill>
                  <a:srgbClr val="000000"/>
                </a:solidFill>
              </a:rPr>
              <a:t>2</a:t>
            </a:r>
            <a:r>
              <a:rPr lang="en-US" altLang="zh-CN" dirty="0">
                <a:solidFill>
                  <a:srgbClr val="000000"/>
                </a:solidFill>
              </a:rPr>
              <a:t>O</a:t>
            </a:r>
            <a:r>
              <a:rPr lang="zh-CN" altLang="en-US" dirty="0">
                <a:solidFill>
                  <a:srgbClr val="000000"/>
                </a:solidFill>
              </a:rPr>
              <a:t>。使用三元催化转换器时，必须把可燃混合气空燃比控制在理论值</a:t>
            </a:r>
            <a:r>
              <a:rPr lang="en-US" altLang="zh-CN" dirty="0">
                <a:solidFill>
                  <a:srgbClr val="000000"/>
                </a:solidFill>
              </a:rPr>
              <a:t>(</a:t>
            </a:r>
            <a:r>
              <a:rPr lang="zh-CN" altLang="en-US" dirty="0">
                <a:solidFill>
                  <a:srgbClr val="000000"/>
                </a:solidFill>
              </a:rPr>
              <a:t>约</a:t>
            </a:r>
            <a:r>
              <a:rPr lang="en-US" altLang="zh-CN" dirty="0">
                <a:solidFill>
                  <a:srgbClr val="000000"/>
                </a:solidFill>
              </a:rPr>
              <a:t>14.7)</a:t>
            </a:r>
            <a:r>
              <a:rPr lang="zh-CN" altLang="en-US" dirty="0">
                <a:solidFill>
                  <a:srgbClr val="000000"/>
                </a:solidFill>
              </a:rPr>
              <a:t>附近，才能高效净化</a:t>
            </a:r>
            <a:r>
              <a:rPr lang="en-US" altLang="zh-CN" dirty="0">
                <a:solidFill>
                  <a:srgbClr val="000000"/>
                </a:solidFill>
              </a:rPr>
              <a:t>CO</a:t>
            </a:r>
            <a:r>
              <a:rPr lang="zh-CN" altLang="en-US" dirty="0">
                <a:solidFill>
                  <a:srgbClr val="000000"/>
                </a:solidFill>
              </a:rPr>
              <a:t>、</a:t>
            </a:r>
            <a:r>
              <a:rPr lang="en-US" altLang="zh-CN" dirty="0">
                <a:solidFill>
                  <a:srgbClr val="000000"/>
                </a:solidFill>
              </a:rPr>
              <a:t>HC</a:t>
            </a:r>
            <a:r>
              <a:rPr lang="zh-CN" altLang="en-US" dirty="0">
                <a:solidFill>
                  <a:srgbClr val="000000"/>
                </a:solidFill>
              </a:rPr>
              <a:t>和 </a:t>
            </a:r>
            <a:r>
              <a:rPr lang="en-US" altLang="zh-CN" dirty="0">
                <a:solidFill>
                  <a:srgbClr val="000000"/>
                </a:solidFill>
              </a:rPr>
              <a:t>NO</a:t>
            </a:r>
            <a:endParaRPr lang="en-US" altLang="zh-CN" dirty="0">
              <a:solidFill>
                <a:srgbClr val="000000"/>
              </a:solidFill>
            </a:endParaRPr>
          </a:p>
        </p:txBody>
      </p:sp>
      <p:sp>
        <p:nvSpPr>
          <p:cNvPr id="2560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ln/>
        </p:spPr>
        <p:txBody>
          <a:bodyPr vert="horz" wrap="square" lIns="91440" tIns="45720" rIns="91440" bIns="45720" anchor="ctr" anchorCtr="0"/>
          <a:p>
            <a:endParaRPr lang="zh-CN" altLang="en-US" dirty="0"/>
          </a:p>
        </p:txBody>
      </p:sp>
      <p:sp>
        <p:nvSpPr>
          <p:cNvPr id="26627" name="内容占位符 2"/>
          <p:cNvSpPr>
            <a:spLocks noGrp="1"/>
          </p:cNvSpPr>
          <p:nvPr>
            <p:ph idx="1"/>
          </p:nvPr>
        </p:nvSpPr>
        <p:spPr>
          <a:ln/>
        </p:spPr>
        <p:txBody>
          <a:bodyPr vert="horz" wrap="square" lIns="91440" tIns="45720" rIns="91440" bIns="45720" anchor="t" anchorCtr="0"/>
          <a:p>
            <a:r>
              <a:rPr lang="zh-CN" altLang="en-US" dirty="0">
                <a:solidFill>
                  <a:srgbClr val="000000"/>
                </a:solidFill>
              </a:rPr>
              <a:t>催化转换器（如图</a:t>
            </a:r>
            <a:r>
              <a:rPr lang="en-US" altLang="zh-CN" dirty="0">
                <a:solidFill>
                  <a:srgbClr val="000000"/>
                </a:solidFill>
              </a:rPr>
              <a:t>2-62</a:t>
            </a:r>
            <a:r>
              <a:rPr lang="zh-CN" altLang="en-US" dirty="0">
                <a:solidFill>
                  <a:srgbClr val="000000"/>
                </a:solidFill>
              </a:rPr>
              <a:t>所示）的外形如大型消声器，用耐高温耐腐蚀的不锈钢制成，安装在消声器之前，壳体内的催化剂是直径为</a:t>
            </a:r>
            <a:r>
              <a:rPr lang="en-US" altLang="zh-CN" dirty="0">
                <a:solidFill>
                  <a:srgbClr val="000000"/>
                </a:solidFill>
              </a:rPr>
              <a:t>2~ 4mm</a:t>
            </a:r>
            <a:r>
              <a:rPr lang="zh-CN" altLang="en-US" dirty="0">
                <a:solidFill>
                  <a:srgbClr val="000000"/>
                </a:solidFill>
              </a:rPr>
              <a:t>的氧化铝颗粒，在其多孔性的表面上涂有铂。催化剂表面积很大，每克表面积可达</a:t>
            </a:r>
            <a:r>
              <a:rPr lang="en-US" altLang="zh-CN" dirty="0">
                <a:solidFill>
                  <a:srgbClr val="000000"/>
                </a:solidFill>
              </a:rPr>
              <a:t>150 ~ 300m</a:t>
            </a:r>
            <a:r>
              <a:rPr lang="en-US" altLang="zh-CN" baseline="30000" dirty="0">
                <a:solidFill>
                  <a:srgbClr val="000000"/>
                </a:solidFill>
              </a:rPr>
              <a:t>2</a:t>
            </a:r>
            <a:r>
              <a:rPr lang="zh-CN" altLang="en-US" dirty="0">
                <a:solidFill>
                  <a:srgbClr val="000000"/>
                </a:solidFill>
              </a:rPr>
              <a:t>。催化转换器的结构应保证废气通过时和催化剂颗粒均匀接触。</a:t>
            </a:r>
            <a:endParaRPr lang="zh-CN" altLang="en-US" dirty="0">
              <a:solidFill>
                <a:srgbClr val="000000"/>
              </a:solidFill>
            </a:endParaRPr>
          </a:p>
          <a:p>
            <a:endParaRPr lang="zh-CN" altLang="en-US" dirty="0"/>
          </a:p>
        </p:txBody>
      </p:sp>
      <p:pic>
        <p:nvPicPr>
          <p:cNvPr id="26628" name="图片 1"/>
          <p:cNvPicPr>
            <a:picLocks noChangeAspect="1"/>
          </p:cNvPicPr>
          <p:nvPr/>
        </p:nvPicPr>
        <p:blipFill>
          <a:blip r:embed="rId1"/>
          <a:stretch>
            <a:fillRect/>
          </a:stretch>
        </p:blipFill>
        <p:spPr>
          <a:xfrm>
            <a:off x="1954213" y="3467100"/>
            <a:ext cx="5867400" cy="269557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ln/>
        </p:spPr>
        <p:txBody>
          <a:bodyPr vert="horz" wrap="square" lIns="91440" tIns="45720" rIns="91440" bIns="45720" anchor="ctr" anchorCtr="0"/>
          <a:p>
            <a:endParaRPr lang="zh-CN" altLang="en-US" dirty="0"/>
          </a:p>
        </p:txBody>
      </p:sp>
      <p:sp>
        <p:nvSpPr>
          <p:cNvPr id="27651" name="内容占位符 2"/>
          <p:cNvSpPr>
            <a:spLocks noGrp="1"/>
          </p:cNvSpPr>
          <p:nvPr>
            <p:ph idx="1"/>
          </p:nvPr>
        </p:nvSpPr>
        <p:spPr>
          <a:ln/>
        </p:spPr>
        <p:txBody>
          <a:bodyPr vert="horz" wrap="square" lIns="91440" tIns="45720" rIns="91440" bIns="45720" anchor="t" anchorCtr="0"/>
          <a:p>
            <a:r>
              <a:rPr lang="zh-CN" altLang="en-US" dirty="0"/>
              <a:t>催化转换器的使用条件相当严格。首先，装用催化转换器的发动机只能使用无铅汽油。如果使用有铅汽油，铅覆盖在催化剂表面将使催化剂“铅中毒”失效。其次，仅当温度超过</a:t>
            </a:r>
            <a:r>
              <a:rPr lang="en-US" altLang="zh-CN" dirty="0"/>
              <a:t>250 ~ 350℃</a:t>
            </a:r>
            <a:r>
              <a:rPr lang="zh-CN" altLang="en-US" dirty="0"/>
              <a:t>时，催化转换器才起催化反应。温度较低时，转换器的转化效率急剧下降。因此，催化转换器都安装在温度较高的排气管后面。再次，催化剂与载体的容积必须与发动机的排气量相匹配，具有足够的强度和抗热冲击性，才能保证对</a:t>
            </a:r>
            <a:r>
              <a:rPr lang="en-US" altLang="zh-CN" dirty="0"/>
              <a:t>CO</a:t>
            </a:r>
            <a:r>
              <a:rPr lang="zh-CN" altLang="en-US" dirty="0"/>
              <a:t>、</a:t>
            </a:r>
            <a:r>
              <a:rPr lang="en-US" altLang="zh-CN" dirty="0"/>
              <a:t>HC</a:t>
            </a:r>
            <a:r>
              <a:rPr lang="zh-CN" altLang="en-US" dirty="0"/>
              <a:t>和</a:t>
            </a:r>
            <a:r>
              <a:rPr lang="en-US" altLang="zh-CN" dirty="0"/>
              <a:t>NO</a:t>
            </a:r>
            <a:r>
              <a:rPr lang="zh-CN" altLang="en-US" dirty="0"/>
              <a:t>的高净化效率。最后，催化转换器必须配有温度控制装置或旁通管道，避免载体烧毁堵塞排气管道。</a:t>
            </a:r>
            <a:endParaRPr lang="en-US" altLang="zh-CN" dirty="0"/>
          </a:p>
          <a:p>
            <a:r>
              <a:rPr lang="zh-CN" altLang="en-US" dirty="0"/>
              <a:t>另外，因三元催化转换器固定不牢或汽车在不平路面上行驶时的颠簸，容易导致转换器中的催化剂载体损坏。装用蜂巢型转换器的汽车，一般汽车每行驶 </a:t>
            </a:r>
            <a:r>
              <a:rPr lang="en-US" altLang="zh-CN" dirty="0"/>
              <a:t>80000km</a:t>
            </a:r>
            <a:r>
              <a:rPr lang="zh-CN" altLang="en-US" dirty="0"/>
              <a:t>应更换转换器芯体</a:t>
            </a:r>
            <a:r>
              <a:rPr lang="en-US" altLang="zh-CN" dirty="0"/>
              <a:t>;</a:t>
            </a:r>
            <a:r>
              <a:rPr lang="zh-CN" altLang="en-US" dirty="0"/>
              <a:t>装用颗粒型转换器的汽车，其颗粒型催化剂的重量低于规定值时，应全部更换转换器芯体。</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a:ln/>
        </p:spPr>
        <p:txBody>
          <a:bodyPr vert="horz" wrap="square" lIns="91440" tIns="45720" rIns="91440" bIns="45720" anchor="ctr" anchorCtr="0"/>
          <a:p>
            <a:endParaRPr lang="zh-CN" altLang="en-US" dirty="0"/>
          </a:p>
        </p:txBody>
      </p:sp>
      <p:sp>
        <p:nvSpPr>
          <p:cNvPr id="28675" name="内容占位符 2"/>
          <p:cNvSpPr>
            <a:spLocks noGrp="1"/>
          </p:cNvSpPr>
          <p:nvPr>
            <p:ph idx="1"/>
          </p:nvPr>
        </p:nvSpPr>
        <p:spPr>
          <a:ln/>
        </p:spPr>
        <p:txBody>
          <a:bodyPr vert="horz" wrap="square" lIns="91440" tIns="45720" rIns="91440" bIns="45720" anchor="t" anchorCtr="0"/>
          <a:p>
            <a:endParaRPr lang="en-US" altLang="zh-CN" dirty="0"/>
          </a:p>
          <a:p>
            <a:r>
              <a:rPr lang="en-US" altLang="zh-CN" dirty="0"/>
              <a:t>2.</a:t>
            </a:r>
            <a:r>
              <a:rPr lang="zh-CN" altLang="en-US" dirty="0"/>
              <a:t>氧传感嚣</a:t>
            </a:r>
            <a:endParaRPr lang="en-US" altLang="zh-CN" dirty="0"/>
          </a:p>
          <a:p>
            <a:r>
              <a:rPr lang="zh-CN" altLang="en-US" dirty="0"/>
              <a:t>其功用是通过监测排气中氧离子的含量来获得混合气的空燃比信号，并将该信号转变为电信号输入</a:t>
            </a:r>
            <a:r>
              <a:rPr lang="en-US" altLang="zh-CN" dirty="0"/>
              <a:t>ECU</a:t>
            </a:r>
            <a:r>
              <a:rPr lang="zh-CN" altLang="en-US" dirty="0"/>
              <a:t>。</a:t>
            </a:r>
            <a:r>
              <a:rPr lang="en-US" altLang="zh-CN" dirty="0"/>
              <a:t>ECU</a:t>
            </a:r>
            <a:r>
              <a:rPr lang="zh-CN" altLang="en-US" dirty="0"/>
              <a:t>根据氧传感器信号，对喷油时间进行修正，实现空燃比反馈控制（闭环控制</a:t>
            </a:r>
            <a:r>
              <a:rPr lang="en-US" altLang="zh-CN" dirty="0"/>
              <a:t>)</a:t>
            </a:r>
            <a:r>
              <a:rPr lang="zh-CN" altLang="en-US" dirty="0"/>
              <a:t>，从而将过量空气系数控制在</a:t>
            </a:r>
            <a:r>
              <a:rPr lang="en-US" altLang="zh-CN" dirty="0"/>
              <a:t>0.98 ~ 1.02</a:t>
            </a:r>
            <a:r>
              <a:rPr lang="zh-CN" altLang="en-US" dirty="0"/>
              <a:t>范围内</a:t>
            </a:r>
            <a:r>
              <a:rPr lang="en-US" altLang="zh-CN" dirty="0"/>
              <a:t>(</a:t>
            </a:r>
            <a:r>
              <a:rPr lang="zh-CN" altLang="en-US" dirty="0"/>
              <a:t>空燃比</a:t>
            </a:r>
            <a:r>
              <a:rPr lang="en-US" altLang="zh-CN" dirty="0"/>
              <a:t>A/F</a:t>
            </a:r>
            <a:r>
              <a:rPr lang="zh-CN" altLang="en-US" dirty="0"/>
              <a:t>约为</a:t>
            </a:r>
            <a:r>
              <a:rPr lang="en-US" altLang="zh-CN" dirty="0"/>
              <a:t>14.7</a:t>
            </a:r>
            <a:r>
              <a:rPr lang="zh-CN" altLang="en-US" dirty="0"/>
              <a:t>，使发动机得到最佳浓度的混合气，从而降低有害气体的排放量和节约燃油。汽车发动机燃油喷射系统中采用比较广泛的氧传感器主要有氧化锆</a:t>
            </a:r>
            <a:r>
              <a:rPr lang="zh-CN" altLang="en-US" dirty="0"/>
              <a:t>氧传感器和氧化钛氧传感器两种类型。</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ln/>
        </p:spPr>
        <p:txBody>
          <a:bodyPr vert="horz" wrap="square" lIns="91440" tIns="45720" rIns="91440" bIns="45720" anchor="ctr" anchorCtr="0"/>
          <a:p>
            <a:endParaRPr lang="zh-CN" altLang="en-US" dirty="0"/>
          </a:p>
        </p:txBody>
      </p:sp>
      <p:sp>
        <p:nvSpPr>
          <p:cNvPr id="29699" name="内容占位符 2"/>
          <p:cNvSpPr>
            <a:spLocks noGrp="1"/>
          </p:cNvSpPr>
          <p:nvPr>
            <p:ph idx="1"/>
          </p:nvPr>
        </p:nvSpPr>
        <p:spPr>
          <a:ln/>
        </p:spPr>
        <p:txBody>
          <a:bodyPr vert="horz" wrap="square" lIns="91440" tIns="45720" rIns="91440" bIns="45720" anchor="t" anchorCtr="0"/>
          <a:p>
            <a:r>
              <a:rPr lang="en-US" altLang="zh-CN" dirty="0"/>
              <a:t>1</a:t>
            </a:r>
            <a:r>
              <a:rPr lang="zh-CN" altLang="en-US" dirty="0"/>
              <a:t>）氧化锆氧传感器</a:t>
            </a:r>
            <a:endParaRPr lang="en-US" altLang="zh-CN" dirty="0"/>
          </a:p>
          <a:p>
            <a:r>
              <a:rPr lang="zh-CN" altLang="en-US" dirty="0"/>
              <a:t>氧化锆氧传感器的主要元件是氧化锆（氧化锆固体电解质</a:t>
            </a:r>
            <a:r>
              <a:rPr lang="en-US" altLang="zh-CN" dirty="0"/>
              <a:t>)</a:t>
            </a:r>
            <a:r>
              <a:rPr lang="zh-CN" altLang="en-US" dirty="0"/>
              <a:t>烧结的多孔性试管状陶瓷体，称锆管。氧化锆氧传感器的基本结构如图</a:t>
            </a:r>
            <a:r>
              <a:rPr lang="en-US" altLang="zh-CN" dirty="0"/>
              <a:t>2-63</a:t>
            </a:r>
            <a:r>
              <a:rPr lang="zh-CN" altLang="en-US" dirty="0"/>
              <a:t>所示，锆管</a:t>
            </a:r>
            <a:r>
              <a:rPr lang="en-US" altLang="zh-CN" dirty="0"/>
              <a:t>2</a:t>
            </a:r>
            <a:r>
              <a:rPr lang="zh-CN" altLang="en-US" dirty="0"/>
              <a:t>固定在带有安装螺纹的传感器体中，锆管的内外表面都镀覆一层多孔铂膜作为电极，通过导线将信号引出。锆管内腔通过金属护套上的小孔与大气相通，外表面通过防护套管</a:t>
            </a:r>
            <a:r>
              <a:rPr lang="en-US" altLang="zh-CN" dirty="0"/>
              <a:t>8</a:t>
            </a:r>
            <a:r>
              <a:rPr lang="zh-CN" altLang="en-US" dirty="0"/>
              <a:t>上开有的槽口与排气管中的废气相接触，为了防止废气对铂膜的腐蚀，在锆管外表面的铂膜上还覆盖一层多孔性陶瓷层。</a:t>
            </a:r>
            <a:endParaRPr lang="zh-CN" altLang="en-US" dirty="0"/>
          </a:p>
        </p:txBody>
      </p:sp>
      <p:pic>
        <p:nvPicPr>
          <p:cNvPr id="29700" name="图片 1"/>
          <p:cNvPicPr>
            <a:picLocks noChangeAspect="1"/>
          </p:cNvPicPr>
          <p:nvPr/>
        </p:nvPicPr>
        <p:blipFill>
          <a:blip r:embed="rId1"/>
          <a:stretch>
            <a:fillRect/>
          </a:stretch>
        </p:blipFill>
        <p:spPr>
          <a:xfrm>
            <a:off x="2895600" y="3971925"/>
            <a:ext cx="4000500" cy="219075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a:ln/>
        </p:spPr>
        <p:txBody>
          <a:bodyPr vert="horz" wrap="square" lIns="91440" tIns="45720" rIns="91440" bIns="45720" anchor="ctr" anchorCtr="0"/>
          <a:p>
            <a:endParaRPr lang="zh-CN" altLang="en-US" dirty="0"/>
          </a:p>
        </p:txBody>
      </p:sp>
      <p:sp>
        <p:nvSpPr>
          <p:cNvPr id="30723" name="内容占位符 2"/>
          <p:cNvSpPr>
            <a:spLocks noGrp="1"/>
          </p:cNvSpPr>
          <p:nvPr>
            <p:ph idx="1"/>
          </p:nvPr>
        </p:nvSpPr>
        <p:spPr>
          <a:ln/>
        </p:spPr>
        <p:txBody>
          <a:bodyPr vert="horz" wrap="square" lIns="91440" tIns="45720" rIns="91440" bIns="45720" anchor="t" anchorCtr="0"/>
          <a:p>
            <a:r>
              <a:rPr lang="zh-CN" altLang="en-US" dirty="0"/>
              <a:t>由于锆管陶瓷体具有多孔性的特点，因此内腔大气中的氧能够渗入固体电解质内。当温度较高时，氧气将发生电离。若锆管内腔</a:t>
            </a:r>
            <a:r>
              <a:rPr lang="en-US" altLang="zh-CN" dirty="0"/>
              <a:t>(</a:t>
            </a:r>
            <a:r>
              <a:rPr lang="zh-CN" altLang="en-US" dirty="0"/>
              <a:t>大气）和锆管外侧（废气）两侧氧的含量不一致，即存在氧的浓度差时，固体电解质内的氧离子将从锆管的内腔向锆管的外表面扩散，此时锆管相当于一个微电池，在锆管两侧的铂电极之间产生电压。</a:t>
            </a:r>
            <a:endParaRPr lang="en-US" altLang="zh-CN" dirty="0"/>
          </a:p>
          <a:p>
            <a:r>
              <a:rPr lang="zh-CN" altLang="en-US" dirty="0"/>
              <a:t>铂电极之间的电压与两侧氧的浓度差有关，当混合气偏稀时，排气中氧的浓度较高，锆管内外两侧氧的浓度差小，两电极之间的电压很低，输出电压几乎为零。当混合气偏浓时，排气中氧的含量较低，同时也包含较多不完全燃烧的产物</a:t>
            </a:r>
            <a:r>
              <a:rPr lang="en-US" altLang="zh-CN" dirty="0"/>
              <a:t>(</a:t>
            </a:r>
            <a:r>
              <a:rPr lang="zh-CN" altLang="en-US" dirty="0"/>
              <a:t>如</a:t>
            </a:r>
            <a:r>
              <a:rPr lang="en-US" altLang="zh-CN" dirty="0"/>
              <a:t>CO</a:t>
            </a:r>
            <a:r>
              <a:rPr lang="zh-CN" altLang="en-US" dirty="0"/>
              <a:t>，</a:t>
            </a:r>
            <a:r>
              <a:rPr lang="en-US" altLang="zh-CN" dirty="0"/>
              <a:t>HC</a:t>
            </a:r>
            <a:r>
              <a:rPr lang="zh-CN" altLang="en-US" dirty="0"/>
              <a:t>等</a:t>
            </a:r>
            <a:r>
              <a:rPr lang="en-US" altLang="zh-CN" dirty="0"/>
              <a:t>)</a:t>
            </a:r>
            <a:r>
              <a:rPr lang="zh-CN" altLang="en-US" dirty="0"/>
              <a:t>。这些不完全燃烧的产物在锆管外表面铂的催化作用下与废气中残余的低浓度氧产生氧化反应</a:t>
            </a:r>
            <a:r>
              <a:rPr lang="en-US" altLang="zh-CN" dirty="0"/>
              <a:t>(</a:t>
            </a:r>
            <a:r>
              <a:rPr lang="zh-CN" altLang="en-US" dirty="0"/>
              <a:t>如</a:t>
            </a:r>
            <a:r>
              <a:rPr lang="en-US" altLang="zh-CN" dirty="0"/>
              <a:t>2CO + 0→CO,)</a:t>
            </a:r>
            <a:r>
              <a:rPr lang="zh-CN" altLang="en-US" dirty="0"/>
              <a:t>，使废气中残余的氧几乎被消耗殆尽，在锆管的外表面处氧的浓度几乎为零，这时锆管内外两侧氧的浓度差达到最大，在两电极间产生接近</a:t>
            </a:r>
            <a:r>
              <a:rPr lang="en-US" altLang="zh-CN" dirty="0"/>
              <a:t>IV</a:t>
            </a:r>
            <a:r>
              <a:rPr lang="zh-CN" altLang="en-US" dirty="0"/>
              <a:t>的最大输出电压。</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a:ln/>
        </p:spPr>
        <p:txBody>
          <a:bodyPr vert="horz" wrap="square" lIns="91440" tIns="45720" rIns="91440" bIns="45720" anchor="ctr" anchorCtr="0"/>
          <a:p>
            <a:endParaRPr lang="zh-CN" altLang="en-US" dirty="0"/>
          </a:p>
        </p:txBody>
      </p:sp>
      <p:sp>
        <p:nvSpPr>
          <p:cNvPr id="31747" name="内容占位符 2"/>
          <p:cNvSpPr>
            <a:spLocks noGrp="1"/>
          </p:cNvSpPr>
          <p:nvPr>
            <p:ph idx="1"/>
          </p:nvPr>
        </p:nvSpPr>
        <p:spPr>
          <a:ln/>
        </p:spPr>
        <p:txBody>
          <a:bodyPr vert="horz" wrap="square" lIns="91440" tIns="45720" rIns="91440" bIns="45720" anchor="t" anchorCtr="0"/>
          <a:p>
            <a:r>
              <a:rPr lang="zh-CN" altLang="en-US" dirty="0"/>
              <a:t>氧化锆氧传感器对空燃比在</a:t>
            </a:r>
            <a:r>
              <a:rPr lang="en-US" altLang="zh-CN" dirty="0"/>
              <a:t>14.7∶l</a:t>
            </a:r>
            <a:r>
              <a:rPr lang="zh-CN" altLang="en-US" dirty="0"/>
              <a:t>附近的变化非常敏感，在混合气由浓到稀或由稀到浓的变化过程中，与混合气浓度对应的输出电压在</a:t>
            </a:r>
            <a:r>
              <a:rPr lang="en-US" altLang="zh-CN" dirty="0"/>
              <a:t>A/F= 14.7</a:t>
            </a:r>
            <a:r>
              <a:rPr lang="zh-CN" altLang="en-US" dirty="0"/>
              <a:t>附近产生阶跃式的高低电压突变。这种类似于一个氧浓度开关的输出特性，对于单一空燃比目标值控制是十分有利的。汽油机运转时，对应的实际空燃比相对理论的空燃比上下偏离，氧传感器输出电平高低和宽度对应变化的电压脉冲信号，如图</a:t>
            </a:r>
            <a:r>
              <a:rPr lang="en-US" altLang="zh-CN" dirty="0"/>
              <a:t>2-64</a:t>
            </a:r>
            <a:r>
              <a:rPr lang="zh-CN" altLang="en-US" dirty="0"/>
              <a:t>所示。在需要进行空燃比反馈控制（即闭环控制</a:t>
            </a:r>
            <a:r>
              <a:rPr lang="en-US" altLang="zh-CN" dirty="0"/>
              <a:t>)</a:t>
            </a:r>
            <a:r>
              <a:rPr lang="zh-CN" altLang="en-US" dirty="0"/>
              <a:t>的运行工况下，</a:t>
            </a:r>
            <a:r>
              <a:rPr lang="en-US" altLang="zh-CN" dirty="0"/>
              <a:t>ECU</a:t>
            </a:r>
            <a:r>
              <a:rPr lang="zh-CN" altLang="en-US" dirty="0"/>
              <a:t>根据氧传感器的输人信号修正喷油量，把实际空燃比精确地控制在理论空燃比附近。</a:t>
            </a:r>
            <a:endParaRPr lang="zh-CN" altLang="en-US" dirty="0"/>
          </a:p>
        </p:txBody>
      </p:sp>
      <p:pic>
        <p:nvPicPr>
          <p:cNvPr id="31748" name="图片 3"/>
          <p:cNvPicPr>
            <a:picLocks noChangeAspect="1"/>
          </p:cNvPicPr>
          <p:nvPr/>
        </p:nvPicPr>
        <p:blipFill>
          <a:blip r:embed="rId1"/>
          <a:stretch>
            <a:fillRect/>
          </a:stretch>
        </p:blipFill>
        <p:spPr>
          <a:xfrm>
            <a:off x="2416175" y="4264025"/>
            <a:ext cx="4624388" cy="177165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ln/>
        </p:spPr>
        <p:txBody>
          <a:bodyPr vert="horz" wrap="square" lIns="91440" tIns="45720" rIns="91440" bIns="45720" anchor="ctr" anchorCtr="0"/>
          <a:p>
            <a:endParaRPr lang="zh-CN" altLang="en-US" dirty="0"/>
          </a:p>
        </p:txBody>
      </p:sp>
      <p:sp>
        <p:nvSpPr>
          <p:cNvPr id="32771" name="内容占位符 2"/>
          <p:cNvSpPr>
            <a:spLocks noGrp="1"/>
          </p:cNvSpPr>
          <p:nvPr>
            <p:ph idx="1"/>
          </p:nvPr>
        </p:nvSpPr>
        <p:spPr>
          <a:ln/>
        </p:spPr>
        <p:txBody>
          <a:bodyPr vert="horz" wrap="square" lIns="91440" tIns="45720" rIns="91440" bIns="45720" anchor="t" anchorCtr="0"/>
          <a:p>
            <a:r>
              <a:rPr lang="zh-CN" altLang="en-US" dirty="0"/>
              <a:t>氧化锆氧传感器是一种高温型传感器，正常工作温度为</a:t>
            </a:r>
            <a:r>
              <a:rPr lang="en-US" altLang="zh-CN" dirty="0"/>
              <a:t>600 ~ 800℃</a:t>
            </a:r>
            <a:r>
              <a:rPr lang="zh-CN" altLang="en-US" dirty="0"/>
              <a:t>，因此氧传感器一般布置在排气总管上或排气总管出口附近，利用废气的热量加热传感器，使其达到正常工作所需的温度。这种布置方式尽管具有结构简单、控制方便的特点，但是也存在传感器布置的灵活性较差、排气的极端高温可能造成传感器损坏的不足。为此，有些电控汽油机采用加热式氧化锆氧传感器，这种传感器的基本结构和工作原理与普通氧化锆氧传感器不同，在锆管内增加了一个陶瓷元件。</a:t>
            </a:r>
            <a:endParaRPr lang="en-US" altLang="zh-CN" dirty="0"/>
          </a:p>
          <a:p>
            <a:r>
              <a:rPr lang="zh-CN" altLang="en-US" dirty="0"/>
              <a:t>由于加热式氧化锆氧传感器所需的工作温度由陶瓷加热元件保证，这样不仅改善了传感器安装的灵活性，避免了排气极端高温对传感器的损伤，而且也有利于扩大闭环控制的工况范围。加热式氧化锆氧传感器一般布置在三元催化转换器上游，靠近三元催化转换器的适当位置。</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ln/>
        </p:spPr>
        <p:txBody>
          <a:bodyPr vert="horz" wrap="square" lIns="91440" tIns="45720" rIns="91440" bIns="45720" anchor="ctr" anchorCtr="0"/>
          <a:p>
            <a:endParaRPr lang="zh-CN" altLang="en-US" dirty="0"/>
          </a:p>
        </p:txBody>
      </p:sp>
      <p:sp>
        <p:nvSpPr>
          <p:cNvPr id="33795" name="内容占位符 2"/>
          <p:cNvSpPr>
            <a:spLocks noGrp="1"/>
          </p:cNvSpPr>
          <p:nvPr>
            <p:ph idx="1"/>
          </p:nvPr>
        </p:nvSpPr>
        <p:spPr>
          <a:xfrm>
            <a:off x="157163" y="1101725"/>
            <a:ext cx="5994400" cy="4953000"/>
          </a:xfrm>
          <a:ln/>
        </p:spPr>
        <p:txBody>
          <a:bodyPr vert="horz" wrap="square" lIns="91440" tIns="45720" rIns="91440" bIns="45720" anchor="t" anchorCtr="0"/>
          <a:p>
            <a:r>
              <a:rPr lang="en-US" altLang="zh-CN" dirty="0"/>
              <a:t>2</a:t>
            </a:r>
            <a:r>
              <a:rPr lang="zh-CN" altLang="en-US" dirty="0"/>
              <a:t>）氧化钛型氧传感器</a:t>
            </a:r>
            <a:endParaRPr lang="en-US" altLang="zh-CN" dirty="0"/>
          </a:p>
          <a:p>
            <a:r>
              <a:rPr lang="zh-CN" altLang="en-US" dirty="0"/>
              <a:t>氧化钛型氧传感器由二氧化钛制成，二氧化钛中氧分子比较活泼，在周围环境中氧的浓度发生变化时，二氧化钛将发生氧化或还原反应，同时材料的电阻值也随之发生变化，所以氧化钛氧传感器也称电阻型氧传感器。在大气环境条件下，二氧化钛的电阻很大，但当排气中氧的浓度减小时（即混合气稍浓时</a:t>
            </a:r>
            <a:r>
              <a:rPr lang="en-US" altLang="zh-CN" dirty="0"/>
              <a:t>)</a:t>
            </a:r>
            <a:r>
              <a:rPr lang="zh-CN" altLang="en-US" dirty="0"/>
              <a:t>，二氧化钛中氧分子发生脱离，使晶体出现空穴，材料中的自由电子增加，使材料的电阻值迅速减小。</a:t>
            </a:r>
            <a:endParaRPr lang="en-US" altLang="zh-CN" dirty="0"/>
          </a:p>
          <a:p>
            <a:r>
              <a:rPr lang="zh-CN" altLang="en-US" dirty="0"/>
              <a:t>反之，若混合气稍稀，即由于排气中氧的浓度增加，电阻迅速恢复原来的值。氧化钛型氧传感器空燃比</a:t>
            </a:r>
            <a:r>
              <a:rPr lang="en-US" altLang="zh-CN" dirty="0"/>
              <a:t>-</a:t>
            </a:r>
            <a:r>
              <a:rPr lang="zh-CN" altLang="en-US" dirty="0"/>
              <a:t>电阻特性如图</a:t>
            </a:r>
            <a:r>
              <a:rPr lang="en-US" altLang="zh-CN" dirty="0"/>
              <a:t>2-65</a:t>
            </a:r>
            <a:r>
              <a:rPr lang="zh-CN" altLang="en-US" dirty="0"/>
              <a:t>所示。氧化钛型氧传感器的工作温度为</a:t>
            </a:r>
            <a:r>
              <a:rPr lang="en-US" altLang="zh-CN" dirty="0"/>
              <a:t>300 ~ 900℃</a:t>
            </a:r>
            <a:r>
              <a:rPr lang="zh-CN" altLang="en-US" dirty="0"/>
              <a:t>，在这一温度范围内，二氧化钛的电阻对氧的浓度变化非常敏感，同时工作温度的变化对它的电阻也有一定的影响。</a:t>
            </a:r>
            <a:endParaRPr lang="zh-CN" altLang="en-US" dirty="0"/>
          </a:p>
        </p:txBody>
      </p:sp>
      <p:pic>
        <p:nvPicPr>
          <p:cNvPr id="33796" name="图片 3"/>
          <p:cNvPicPr>
            <a:picLocks noChangeAspect="1"/>
          </p:cNvPicPr>
          <p:nvPr/>
        </p:nvPicPr>
        <p:blipFill>
          <a:blip r:embed="rId1"/>
          <a:stretch>
            <a:fillRect/>
          </a:stretch>
        </p:blipFill>
        <p:spPr>
          <a:xfrm>
            <a:off x="6610350" y="2154238"/>
            <a:ext cx="2533650" cy="28479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ln/>
        </p:spPr>
        <p:txBody>
          <a:bodyPr vert="horz" wrap="square" lIns="91440" tIns="45720" rIns="91440" bIns="45720" anchor="ctr" anchorCtr="0"/>
          <a:p>
            <a:endParaRPr lang="zh-CN" altLang="en-US" dirty="0"/>
          </a:p>
        </p:txBody>
      </p:sp>
      <p:sp>
        <p:nvSpPr>
          <p:cNvPr id="34819" name="内容占位符 2"/>
          <p:cNvSpPr>
            <a:spLocks noGrp="1"/>
          </p:cNvSpPr>
          <p:nvPr>
            <p:ph idx="1"/>
          </p:nvPr>
        </p:nvSpPr>
        <p:spPr>
          <a:ln/>
        </p:spPr>
        <p:txBody>
          <a:bodyPr vert="horz" wrap="square" lIns="91440" tIns="45720" rIns="91440" bIns="45720" anchor="t" anchorCtr="0"/>
          <a:p>
            <a:r>
              <a:rPr lang="zh-CN" altLang="en-US" dirty="0"/>
              <a:t>为了提高氧化钛型氧传感器的检测精度</a:t>
            </a:r>
            <a:r>
              <a:rPr lang="en-US" altLang="zh-CN" dirty="0"/>
              <a:t>,</a:t>
            </a:r>
            <a:r>
              <a:rPr lang="zh-CN" altLang="en-US" dirty="0"/>
              <a:t>一般采用加热式氧化钛型氧传感器，以保证其工作温度恒定，对于非加热式氧化钛型氧传感器，则必须采取温度补偿措施。</a:t>
            </a:r>
            <a:endParaRPr lang="en-US" altLang="zh-CN" dirty="0"/>
          </a:p>
          <a:p>
            <a:r>
              <a:rPr lang="zh-CN" altLang="en-US" dirty="0"/>
              <a:t>非加热式氧化钛型氧传感器的基本结构如图</a:t>
            </a:r>
            <a:r>
              <a:rPr lang="en-US" altLang="zh-CN" dirty="0"/>
              <a:t>2-66 </a:t>
            </a:r>
            <a:r>
              <a:rPr lang="zh-CN" altLang="en-US" dirty="0"/>
              <a:t>所示。它由检测排气中氧含量的球状多孔性二氧化钛陶瓷、陶瓷绝缘体、电极、铂线及开有孔槽的金属防护套等组成。非加热式氧化钛型氧传感器一般安装在总管上或排气总管出口附近，利用排气中的高温使传感器在所需的工作温度范围内工作，加热式氧化钛氧传感器布置比较自由，一般安装在三元催化转换器上游附近。</a:t>
            </a:r>
            <a:endParaRPr lang="zh-CN" altLang="en-US" dirty="0"/>
          </a:p>
        </p:txBody>
      </p:sp>
      <p:pic>
        <p:nvPicPr>
          <p:cNvPr id="34820" name="图片 3"/>
          <p:cNvPicPr>
            <a:picLocks noChangeAspect="1"/>
          </p:cNvPicPr>
          <p:nvPr/>
        </p:nvPicPr>
        <p:blipFill>
          <a:blip r:embed="rId1"/>
          <a:stretch>
            <a:fillRect/>
          </a:stretch>
        </p:blipFill>
        <p:spPr>
          <a:xfrm>
            <a:off x="2682875" y="4211638"/>
            <a:ext cx="3806825" cy="2405062"/>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34145"/>
          <p:cNvSpPr>
            <a:spLocks noGrp="1"/>
          </p:cNvSpPr>
          <p:nvPr>
            <p:ph idx="1"/>
          </p:nvPr>
        </p:nvSpPr>
        <p:spPr>
          <a:xfrm>
            <a:off x="438150" y="904875"/>
            <a:ext cx="8401050" cy="5414963"/>
          </a:xfrm>
          <a:ln/>
        </p:spPr>
        <p:txBody>
          <a:bodyPr vert="horz" wrap="square" lIns="91440" tIns="45720" rIns="91440" bIns="45720" anchor="t" anchorCtr="0"/>
          <a:p>
            <a:pPr>
              <a:buNone/>
            </a:pPr>
            <a:r>
              <a:rPr lang="zh-CN" altLang="en-US" sz="2400" dirty="0">
                <a:solidFill>
                  <a:srgbClr val="000000"/>
                </a:solidFill>
              </a:rPr>
              <a:t>2.</a:t>
            </a:r>
            <a:r>
              <a:rPr lang="en-US" altLang="zh-CN" sz="2400" dirty="0">
                <a:solidFill>
                  <a:srgbClr val="000000"/>
                </a:solidFill>
              </a:rPr>
              <a:t>5 </a:t>
            </a:r>
            <a:r>
              <a:rPr lang="zh-CN" altLang="en-US" sz="2400" dirty="0">
                <a:solidFill>
                  <a:srgbClr val="000000"/>
                </a:solidFill>
              </a:rPr>
              <a:t>发动机辅助控制系统的单片机控制</a:t>
            </a:r>
            <a:endParaRPr lang="zh-CN" altLang="en-US" sz="2400" dirty="0">
              <a:solidFill>
                <a:srgbClr val="000000"/>
              </a:solidFill>
            </a:endParaRPr>
          </a:p>
          <a:p>
            <a:pPr>
              <a:buNone/>
            </a:pPr>
            <a:r>
              <a:rPr lang="zh-CN" altLang="en-US" dirty="0">
                <a:solidFill>
                  <a:srgbClr val="000000"/>
                </a:solidFill>
              </a:rPr>
              <a:t>2.</a:t>
            </a:r>
            <a:r>
              <a:rPr lang="en-US" altLang="zh-CN" dirty="0">
                <a:solidFill>
                  <a:srgbClr val="000000"/>
                </a:solidFill>
              </a:rPr>
              <a:t>5</a:t>
            </a:r>
            <a:r>
              <a:rPr lang="zh-CN" altLang="en-US" dirty="0">
                <a:solidFill>
                  <a:srgbClr val="000000"/>
                </a:solidFill>
              </a:rPr>
              <a:t>.1 怠速控制系统</a:t>
            </a:r>
            <a:endParaRPr lang="en-US" altLang="zh-CN" dirty="0">
              <a:solidFill>
                <a:srgbClr val="000000"/>
              </a:solidFill>
            </a:endParaRPr>
          </a:p>
          <a:p>
            <a:pPr>
              <a:buNone/>
            </a:pPr>
            <a:r>
              <a:rPr lang="en-US" altLang="zh-CN" dirty="0">
                <a:solidFill>
                  <a:srgbClr val="000000"/>
                </a:solidFill>
              </a:rPr>
              <a:t>1.</a:t>
            </a:r>
            <a:r>
              <a:rPr lang="zh-CN" altLang="en-US" dirty="0">
                <a:solidFill>
                  <a:srgbClr val="000000"/>
                </a:solidFill>
              </a:rPr>
              <a:t>怠速控制系统组成</a:t>
            </a:r>
            <a:endParaRPr lang="en-US" altLang="zh-CN" dirty="0">
              <a:solidFill>
                <a:srgbClr val="000000"/>
              </a:solidFill>
            </a:endParaRPr>
          </a:p>
          <a:p>
            <a:r>
              <a:rPr lang="zh-CN" altLang="en-US" dirty="0">
                <a:solidFill>
                  <a:srgbClr val="000000"/>
                </a:solidFill>
              </a:rPr>
              <a:t>化油器式发动机设有专门的怠速装置保证怠速的稳定，并可进行怠速调整（手动机械式</a:t>
            </a:r>
            <a:r>
              <a:rPr lang="en-US" altLang="zh-CN" dirty="0">
                <a:solidFill>
                  <a:srgbClr val="000000"/>
                </a:solidFill>
              </a:rPr>
              <a:t>)</a:t>
            </a:r>
            <a:r>
              <a:rPr lang="zh-CN" altLang="en-US" dirty="0">
                <a:solidFill>
                  <a:srgbClr val="000000"/>
                </a:solidFill>
              </a:rPr>
              <a:t>。</a:t>
            </a:r>
            <a:endParaRPr lang="en-US" altLang="zh-CN" dirty="0">
              <a:solidFill>
                <a:srgbClr val="000000"/>
              </a:solidFill>
            </a:endParaRPr>
          </a:p>
          <a:p>
            <a:r>
              <a:rPr lang="zh-CN" altLang="en-US" dirty="0">
                <a:solidFill>
                  <a:srgbClr val="000000"/>
                </a:solidFill>
              </a:rPr>
              <a:t>电控燃油喷射式发动机设有发动机怠速控制系统，它能根据发动机时速时负荷变化情况，如冷起动后的暖机、空调开机、动力转向开关接通、自动变速器切换到行进位等，自动调节发动机怠速转速，使发动机处在最佳的怠速状态（既保证怠速转速的稳定，又尽可能降低燃油消耗和排放污染</a:t>
            </a:r>
            <a:r>
              <a:rPr lang="en-US" altLang="zh-CN" dirty="0">
                <a:solidFill>
                  <a:srgbClr val="000000"/>
                </a:solidFill>
              </a:rPr>
              <a:t>)</a:t>
            </a:r>
            <a:r>
              <a:rPr lang="zh-CN" altLang="en-US" dirty="0">
                <a:solidFill>
                  <a:srgbClr val="000000"/>
                </a:solidFill>
              </a:rPr>
              <a:t>。配置怠速控制系统后，发动机的怠速转速在汽车使用期内，不会因发动机的老化、气缸积碳、火花塞间隙和温度等变化而发生改变。</a:t>
            </a:r>
            <a:endParaRPr lang="en-US" altLang="zh-CN" dirty="0">
              <a:solidFill>
                <a:srgbClr val="000000"/>
              </a:solidFill>
            </a:endParaRPr>
          </a:p>
        </p:txBody>
      </p:sp>
      <p:sp>
        <p:nvSpPr>
          <p:cNvPr id="1741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ln/>
        </p:spPr>
        <p:txBody>
          <a:bodyPr vert="horz" wrap="square" lIns="91440" tIns="45720" rIns="91440" bIns="45720" anchor="ctr" anchorCtr="0"/>
          <a:p>
            <a:endParaRPr lang="zh-CN" altLang="en-US" dirty="0"/>
          </a:p>
        </p:txBody>
      </p:sp>
      <p:sp>
        <p:nvSpPr>
          <p:cNvPr id="35843" name="内容占位符 2"/>
          <p:cNvSpPr>
            <a:spLocks noGrp="1"/>
          </p:cNvSpPr>
          <p:nvPr>
            <p:ph idx="1"/>
          </p:nvPr>
        </p:nvSpPr>
        <p:spPr>
          <a:xfrm>
            <a:off x="103188" y="1027113"/>
            <a:ext cx="8937625" cy="4953000"/>
          </a:xfrm>
          <a:ln/>
        </p:spPr>
        <p:txBody>
          <a:bodyPr vert="horz" wrap="square" lIns="91440" tIns="45720" rIns="91440" bIns="45720" anchor="t" anchorCtr="0"/>
          <a:p>
            <a:r>
              <a:rPr lang="zh-CN" altLang="en-US" dirty="0"/>
              <a:t>与氧化错氧传感器相比，氧化钛型氧传感器具有结构简单、体积小、价格便宜、抗腐蚀、抗污染能力强、经久耐用、可靠性高等优点。但温度对传感器电阻影响较大，需采用内装式加热元件或采取温度补偿等措施。</a:t>
            </a:r>
            <a:endParaRPr lang="en-US" altLang="zh-CN" dirty="0"/>
          </a:p>
          <a:p>
            <a:r>
              <a:rPr lang="zh-CN" altLang="en-US" dirty="0"/>
              <a:t>氧化钛型氧传感器在空燃比反馈控制系统中的作用与氧化错氧传感器相同。它们工作原理上的差异主要在于</a:t>
            </a:r>
            <a:r>
              <a:rPr lang="en-US" altLang="zh-CN" dirty="0"/>
              <a:t>:</a:t>
            </a:r>
            <a:r>
              <a:rPr lang="zh-CN" altLang="en-US" dirty="0"/>
              <a:t>氧化诰氧传感器将废气中氧的浓度变化转换成传感器电阻的变化，然后送入检测电路。</a:t>
            </a:r>
            <a:endParaRPr lang="en-US" altLang="zh-CN" dirty="0"/>
          </a:p>
          <a:p>
            <a:r>
              <a:rPr lang="zh-CN" altLang="en-US" dirty="0"/>
              <a:t>氧传感器在使用中出现故障检修时，对加热型氧传感器加热器的检查应测量其加热器线圈电阻。如丰田凌志</a:t>
            </a:r>
            <a:r>
              <a:rPr lang="en-US" altLang="zh-CN" dirty="0"/>
              <a:t>LS400</a:t>
            </a:r>
            <a:r>
              <a:rPr lang="zh-CN" altLang="en-US" dirty="0"/>
              <a:t>轿车氧传感器加热器线圈，在</a:t>
            </a:r>
            <a:r>
              <a:rPr lang="en-US" altLang="zh-CN" dirty="0"/>
              <a:t>20℃</a:t>
            </a:r>
            <a:r>
              <a:rPr lang="zh-CN" altLang="en-US" dirty="0"/>
              <a:t>时阻值应为</a:t>
            </a:r>
            <a:r>
              <a:rPr lang="en-US" altLang="zh-CN" dirty="0"/>
              <a:t>5.1l ~ 6.3Q</a:t>
            </a:r>
            <a:r>
              <a:rPr lang="zh-CN" altLang="en-US" dirty="0"/>
              <a:t>。若不符合规定，应更换氧传感器。</a:t>
            </a:r>
            <a:endParaRPr lang="en-US" altLang="zh-CN" dirty="0"/>
          </a:p>
          <a:p>
            <a:r>
              <a:rPr lang="zh-CN" altLang="en-US" dirty="0"/>
              <a:t>对氧传感器信号检查时，应连接好氧传感器线束连接器，使发动机以较高的转速运转，直到氧传感器工作温度达到</a:t>
            </a:r>
            <a:r>
              <a:rPr lang="en-US" altLang="zh-CN" dirty="0"/>
              <a:t>400℃</a:t>
            </a:r>
            <a:r>
              <a:rPr lang="zh-CN" altLang="en-US" dirty="0"/>
              <a:t>以上时再维持怠速运转，然后反复踩动加速踏板</a:t>
            </a:r>
            <a:r>
              <a:rPr lang="en-US" altLang="zh-CN" dirty="0"/>
              <a:t>,</a:t>
            </a:r>
            <a:r>
              <a:rPr lang="zh-CN" altLang="en-US" dirty="0"/>
              <a:t>并测量氧传感器输出信号电压，加速时应输出高电压信号（</a:t>
            </a:r>
            <a:r>
              <a:rPr lang="en-US" altLang="zh-CN" dirty="0"/>
              <a:t>0.75 ~ 0.90V)</a:t>
            </a:r>
            <a:r>
              <a:rPr lang="zh-CN" altLang="en-US" dirty="0"/>
              <a:t>，减速时应输出低电压信号</a:t>
            </a:r>
            <a:r>
              <a:rPr lang="en-US" altLang="zh-CN" dirty="0"/>
              <a:t>0.10 ~ 0.40V</a:t>
            </a:r>
            <a:r>
              <a:rPr lang="zh-CN" altLang="en-US" dirty="0"/>
              <a:t>。若不符合上述要求，应更换氧传感器。</a:t>
            </a:r>
            <a:endParaRPr lang="en-US" altLang="zh-CN" dirty="0"/>
          </a:p>
          <a:p>
            <a:r>
              <a:rPr lang="zh-CN" altLang="en-US" dirty="0"/>
              <a:t>另外，根据氧传感器的颜色可以判断其性能</a:t>
            </a:r>
            <a:r>
              <a:rPr lang="en-US" altLang="zh-CN" dirty="0"/>
              <a:t>:</a:t>
            </a:r>
            <a:r>
              <a:rPr lang="zh-CN" altLang="en-US" dirty="0"/>
              <a:t>淡灰色，属氧传感器的正常颜色</a:t>
            </a:r>
            <a:r>
              <a:rPr lang="en-US" altLang="zh-CN" dirty="0"/>
              <a:t>;</a:t>
            </a:r>
            <a:r>
              <a:rPr lang="zh-CN" altLang="en-US" dirty="0"/>
              <a:t>白色，是因硅污染造成的，必须更换氧传感器</a:t>
            </a:r>
            <a:r>
              <a:rPr lang="en-US" altLang="zh-CN" dirty="0"/>
              <a:t>;</a:t>
            </a:r>
            <a:r>
              <a:rPr lang="zh-CN" altLang="en-US" dirty="0"/>
              <a:t>棕色，是因铅污染造成的黑色，因积碳造成，一般在排除发动机积碳故障后，可以自动清除氧传感器上的彩工碳。</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ln/>
        </p:spPr>
        <p:txBody>
          <a:bodyPr vert="horz" wrap="square" lIns="91440" tIns="45720" rIns="91440" bIns="45720" anchor="ctr" anchorCtr="0"/>
          <a:p>
            <a:endParaRPr lang="zh-CN" altLang="en-US" dirty="0"/>
          </a:p>
        </p:txBody>
      </p:sp>
      <p:sp>
        <p:nvSpPr>
          <p:cNvPr id="36867" name="内容占位符 2"/>
          <p:cNvSpPr>
            <a:spLocks noGrp="1"/>
          </p:cNvSpPr>
          <p:nvPr>
            <p:ph idx="1"/>
          </p:nvPr>
        </p:nvSpPr>
        <p:spPr>
          <a:ln/>
        </p:spPr>
        <p:txBody>
          <a:bodyPr vert="horz" wrap="square" lIns="91440" tIns="45720" rIns="91440" bIns="45720" anchor="t" anchorCtr="0"/>
          <a:p>
            <a:r>
              <a:rPr lang="en-US" altLang="zh-CN" dirty="0"/>
              <a:t>3.</a:t>
            </a:r>
            <a:r>
              <a:rPr lang="zh-CN" altLang="en-US" dirty="0"/>
              <a:t>闭环控制</a:t>
            </a:r>
            <a:endParaRPr lang="en-US" altLang="zh-CN" dirty="0"/>
          </a:p>
          <a:p>
            <a:r>
              <a:rPr lang="zh-CN" altLang="en-US" dirty="0"/>
              <a:t>为了满足越来越严格的排放法规的要求，最有效地利用三元催化转换器对排气的催化净化效能，现代电控汽油机在绝大部分运行工况下对空燃比都实行</a:t>
            </a:r>
            <a:r>
              <a:rPr lang="zh-CN" altLang="en-US" dirty="0">
                <a:solidFill>
                  <a:srgbClr val="FF0000"/>
                </a:solidFill>
              </a:rPr>
              <a:t>闭环控制</a:t>
            </a:r>
            <a:r>
              <a:rPr lang="zh-CN" altLang="en-US" dirty="0"/>
              <a:t>。空燃比反馈控制系统工作原理如图</a:t>
            </a:r>
            <a:r>
              <a:rPr lang="en-US" altLang="zh-CN" dirty="0"/>
              <a:t>2-67</a:t>
            </a:r>
            <a:r>
              <a:rPr lang="zh-CN" altLang="en-US" dirty="0"/>
              <a:t>所示。</a:t>
            </a:r>
            <a:endParaRPr lang="en-US" altLang="zh-CN" dirty="0"/>
          </a:p>
          <a:p>
            <a:endParaRPr lang="zh-CN" altLang="en-US" dirty="0"/>
          </a:p>
        </p:txBody>
      </p:sp>
      <p:pic>
        <p:nvPicPr>
          <p:cNvPr id="36868" name="图片 1"/>
          <p:cNvPicPr>
            <a:picLocks noChangeAspect="1"/>
          </p:cNvPicPr>
          <p:nvPr/>
        </p:nvPicPr>
        <p:blipFill>
          <a:blip r:embed="rId1"/>
          <a:stretch>
            <a:fillRect/>
          </a:stretch>
        </p:blipFill>
        <p:spPr>
          <a:xfrm>
            <a:off x="2365375" y="3079750"/>
            <a:ext cx="4210050" cy="236220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ln/>
        </p:spPr>
        <p:txBody>
          <a:bodyPr vert="horz" wrap="square" lIns="91440" tIns="45720" rIns="91440" bIns="45720" anchor="ctr" anchorCtr="0"/>
          <a:p>
            <a:endParaRPr lang="zh-CN" altLang="en-US" dirty="0"/>
          </a:p>
        </p:txBody>
      </p:sp>
      <p:sp>
        <p:nvSpPr>
          <p:cNvPr id="37891" name="内容占位符 2"/>
          <p:cNvSpPr>
            <a:spLocks noGrp="1"/>
          </p:cNvSpPr>
          <p:nvPr>
            <p:ph idx="1"/>
          </p:nvPr>
        </p:nvSpPr>
        <p:spPr>
          <a:ln/>
        </p:spPr>
        <p:txBody>
          <a:bodyPr vert="horz" wrap="square" lIns="91440" tIns="45720" rIns="91440" bIns="45720" anchor="t" anchorCtr="0"/>
          <a:p>
            <a:r>
              <a:rPr lang="zh-CN" altLang="en-US" dirty="0"/>
              <a:t>在空燃比反馈控制过程中，</a:t>
            </a:r>
            <a:r>
              <a:rPr lang="zh-CN" altLang="en-US" dirty="0">
                <a:solidFill>
                  <a:srgbClr val="FF0000"/>
                </a:solidFill>
              </a:rPr>
              <a:t>空燃比</a:t>
            </a:r>
            <a:r>
              <a:rPr lang="zh-CN" altLang="en-US" dirty="0"/>
              <a:t>、</a:t>
            </a:r>
            <a:r>
              <a:rPr lang="zh-CN" altLang="en-US" dirty="0">
                <a:solidFill>
                  <a:srgbClr val="FF0000"/>
                </a:solidFill>
              </a:rPr>
              <a:t>氧传感器输出的电压信号</a:t>
            </a:r>
            <a:r>
              <a:rPr lang="zh-CN" altLang="en-US" dirty="0"/>
              <a:t>和</a:t>
            </a:r>
            <a:r>
              <a:rPr lang="zh-CN" altLang="en-US" dirty="0">
                <a:solidFill>
                  <a:srgbClr val="FF0000"/>
                </a:solidFill>
              </a:rPr>
              <a:t>空燃比反馈控制信号</a:t>
            </a:r>
            <a:r>
              <a:rPr lang="zh-CN" altLang="en-US" dirty="0"/>
              <a:t>三者之间的变化关系相互影响。</a:t>
            </a:r>
            <a:endParaRPr lang="en-US" altLang="zh-CN" dirty="0"/>
          </a:p>
          <a:p>
            <a:r>
              <a:rPr lang="zh-CN" altLang="en-US" dirty="0"/>
              <a:t>假定开始时混合气的实际空燃比</a:t>
            </a:r>
            <a:r>
              <a:rPr lang="zh-CN" altLang="en-US" dirty="0">
                <a:solidFill>
                  <a:srgbClr val="FF0000"/>
                </a:solidFill>
              </a:rPr>
              <a:t>略小于</a:t>
            </a:r>
            <a:r>
              <a:rPr lang="en-US" altLang="zh-CN" dirty="0"/>
              <a:t>14.7</a:t>
            </a:r>
            <a:r>
              <a:rPr lang="zh-CN" altLang="en-US" dirty="0"/>
              <a:t>，此时氧传感器输出高电平信号，</a:t>
            </a:r>
            <a:r>
              <a:rPr lang="en-US" altLang="zh-CN" dirty="0"/>
              <a:t>ECU</a:t>
            </a:r>
            <a:r>
              <a:rPr lang="zh-CN" altLang="en-US" dirty="0"/>
              <a:t>根据氧传感器的高电平信号，对基本喷油持续时间进行减量修正，实际喷油持续时间缩短，过程喷油量减少，修正过程按先快后缓的方式进行。由于喷油量持续减少，混合气逐渐变稀，当混合气的实际空燃比略大于</a:t>
            </a:r>
            <a:r>
              <a:rPr lang="en-US" altLang="zh-CN" dirty="0"/>
              <a:t>14.7</a:t>
            </a:r>
            <a:r>
              <a:rPr lang="zh-CN" altLang="en-US" dirty="0"/>
              <a:t>时，氧传感器的输出信号从高电平阶跃到低电平，</a:t>
            </a:r>
            <a:r>
              <a:rPr lang="en-US" altLang="zh-CN" dirty="0"/>
              <a:t>ECU</a:t>
            </a:r>
            <a:r>
              <a:rPr lang="zh-CN" altLang="en-US" dirty="0"/>
              <a:t>根据氧传感器的低电平信号，对基本喷油时间进行增量修正，修正过程仍按先快后缓的方式进行。</a:t>
            </a:r>
            <a:endParaRPr lang="en-US" altLang="zh-CN" dirty="0"/>
          </a:p>
          <a:p>
            <a:r>
              <a:rPr lang="zh-CN" altLang="en-US" dirty="0"/>
              <a:t>由于喷油量持续增加，混合气又逐渐由稀变浓，一旦空燃比小于</a:t>
            </a:r>
            <a:r>
              <a:rPr lang="en-US" altLang="zh-CN" dirty="0"/>
              <a:t>14.7</a:t>
            </a:r>
            <a:r>
              <a:rPr lang="zh-CN" altLang="en-US" dirty="0"/>
              <a:t>，氧传感器的输出信号将从低电平阶跃到高电平，然后</a:t>
            </a:r>
            <a:r>
              <a:rPr lang="en-US" altLang="zh-CN" dirty="0"/>
              <a:t>ECU</a:t>
            </a:r>
            <a:r>
              <a:rPr lang="zh-CN" altLang="en-US" dirty="0"/>
              <a:t>根据氧传感器的高电平信号，重复前面的由浓到稀的修正过程，如此反复循环，最终使混合气的实际空燃比始终稳定在</a:t>
            </a:r>
            <a:r>
              <a:rPr lang="zh-CN" altLang="en-US" dirty="0">
                <a:solidFill>
                  <a:srgbClr val="FF0000"/>
                </a:solidFill>
              </a:rPr>
              <a:t>理论空燃比附近</a:t>
            </a:r>
            <a:r>
              <a:rPr lang="zh-CN" altLang="en-US" dirty="0"/>
              <a:t>。从整个修正过程看，当实际混合气偏浓时，由于空燃比偏浓的时间比空燃比偏稀的时间长，故氧传感器输出高电位的时间也相对较长。</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1"/>
          <p:cNvSpPr>
            <a:spLocks noGrp="1"/>
          </p:cNvSpPr>
          <p:nvPr>
            <p:ph type="title"/>
          </p:nvPr>
        </p:nvSpPr>
        <p:spPr>
          <a:ln/>
        </p:spPr>
        <p:txBody>
          <a:bodyPr vert="horz" wrap="square" lIns="91440" tIns="45720" rIns="91440" bIns="45720" anchor="ctr" anchorCtr="0"/>
          <a:p>
            <a:endParaRPr lang="zh-CN" altLang="en-US" dirty="0"/>
          </a:p>
        </p:txBody>
      </p:sp>
      <p:sp>
        <p:nvSpPr>
          <p:cNvPr id="38915" name="内容占位符 2"/>
          <p:cNvSpPr>
            <a:spLocks noGrp="1"/>
          </p:cNvSpPr>
          <p:nvPr>
            <p:ph idx="1"/>
          </p:nvPr>
        </p:nvSpPr>
        <p:spPr>
          <a:xfrm>
            <a:off x="349250" y="1209675"/>
            <a:ext cx="8324850" cy="4953000"/>
          </a:xfrm>
          <a:ln/>
        </p:spPr>
        <p:txBody>
          <a:bodyPr vert="horz" wrap="square" lIns="91440" tIns="45720" rIns="91440" bIns="45720" anchor="t" anchorCtr="0"/>
          <a:p>
            <a:r>
              <a:rPr lang="zh-CN" altLang="en-US" dirty="0"/>
              <a:t>当电控系统对混合气空燃比实行反馈控制时，实际混合气的浓度基本上在理论空燃比附近变动。</a:t>
            </a:r>
            <a:endParaRPr lang="en-US" altLang="zh-CN" dirty="0"/>
          </a:p>
          <a:p>
            <a:r>
              <a:rPr lang="zh-CN" altLang="en-US" dirty="0"/>
              <a:t>但理论空燃比对发动机的有些工况并不适宜，如发动机的</a:t>
            </a:r>
            <a:r>
              <a:rPr lang="zh-CN" altLang="en-US" dirty="0">
                <a:solidFill>
                  <a:srgbClr val="FF0000"/>
                </a:solidFill>
              </a:rPr>
              <a:t>起动工况</a:t>
            </a:r>
            <a:r>
              <a:rPr lang="zh-CN" altLang="en-US" dirty="0"/>
              <a:t>、</a:t>
            </a:r>
            <a:r>
              <a:rPr lang="zh-CN" altLang="en-US" dirty="0">
                <a:solidFill>
                  <a:srgbClr val="FF0000"/>
                </a:solidFill>
              </a:rPr>
              <a:t>暖机工况</a:t>
            </a:r>
            <a:r>
              <a:rPr lang="zh-CN" altLang="en-US" dirty="0"/>
              <a:t>等。为了使发动机正常起动或暖机，需要</a:t>
            </a:r>
            <a:r>
              <a:rPr lang="zh-CN" altLang="en-US" dirty="0">
                <a:solidFill>
                  <a:srgbClr val="FF0000"/>
                </a:solidFill>
              </a:rPr>
              <a:t>较浓的混合气</a:t>
            </a:r>
            <a:r>
              <a:rPr lang="zh-CN" altLang="en-US" dirty="0"/>
              <a:t>，此时电控系统对空燃比实行</a:t>
            </a:r>
            <a:r>
              <a:rPr lang="zh-CN" altLang="en-US" dirty="0">
                <a:solidFill>
                  <a:srgbClr val="FF0000"/>
                </a:solidFill>
              </a:rPr>
              <a:t>开环控制</a:t>
            </a:r>
            <a:r>
              <a:rPr lang="zh-CN" altLang="en-US" dirty="0"/>
              <a:t>，向发动机提供偏浓的混合气。又如发动机在</a:t>
            </a:r>
            <a:r>
              <a:rPr lang="zh-CN" altLang="en-US" dirty="0">
                <a:solidFill>
                  <a:srgbClr val="FF0000"/>
                </a:solidFill>
              </a:rPr>
              <a:t>大负荷或高转速</a:t>
            </a:r>
            <a:r>
              <a:rPr lang="zh-CN" altLang="en-US" dirty="0"/>
              <a:t>工况时，需要较浓的功率混合气浓度，此时电控系统也将实行</a:t>
            </a:r>
            <a:r>
              <a:rPr lang="zh-CN" altLang="en-US" dirty="0">
                <a:solidFill>
                  <a:srgbClr val="FF0000"/>
                </a:solidFill>
              </a:rPr>
              <a:t>开环控制</a:t>
            </a:r>
            <a:r>
              <a:rPr lang="zh-CN" altLang="en-US" dirty="0"/>
              <a:t>，向发动机提供具有功率混合气浓度的混合气，以满足汽车对发动机动力的要求。</a:t>
            </a:r>
            <a:endParaRPr lang="en-US" altLang="zh-CN" dirty="0"/>
          </a:p>
          <a:p>
            <a:r>
              <a:rPr lang="zh-CN" altLang="en-US" dirty="0"/>
              <a:t>根据发动机各运行工况对混合气浓度的要求，电控系统将对空燃比实行</a:t>
            </a:r>
            <a:r>
              <a:rPr lang="zh-CN" altLang="en-US" dirty="0">
                <a:solidFill>
                  <a:srgbClr val="FF0000"/>
                </a:solidFill>
              </a:rPr>
              <a:t>开环控制</a:t>
            </a:r>
            <a:r>
              <a:rPr lang="zh-CN" altLang="en-US" dirty="0"/>
              <a:t>的工况有</a:t>
            </a:r>
            <a:r>
              <a:rPr lang="en-US" altLang="zh-CN" dirty="0"/>
              <a:t>:</a:t>
            </a:r>
            <a:r>
              <a:rPr lang="zh-CN" altLang="en-US" dirty="0"/>
              <a:t>发动机起动工况，冷起动后及暖机工况的前期，大负荷、高转速工况及加速工况等。</a:t>
            </a:r>
            <a:endParaRPr lang="en-US" altLang="zh-CN" dirty="0"/>
          </a:p>
          <a:p>
            <a:r>
              <a:rPr lang="zh-CN" altLang="en-US" dirty="0"/>
              <a:t>另外，如果由于发动机的原因或氧传感器的原因，造成氧传感器的输出电压持续处于低电平（如持续时间超过</a:t>
            </a:r>
            <a:r>
              <a:rPr lang="en-US" altLang="zh-CN" dirty="0"/>
              <a:t>10s </a:t>
            </a:r>
            <a:r>
              <a:rPr lang="zh-CN" altLang="en-US" dirty="0"/>
              <a:t>以上</a:t>
            </a:r>
            <a:r>
              <a:rPr lang="en-US" altLang="zh-CN" dirty="0"/>
              <a:t>)</a:t>
            </a:r>
            <a:r>
              <a:rPr lang="zh-CN" altLang="en-US" dirty="0"/>
              <a:t>，或者氧传感器的输出电压持续处于高电平</a:t>
            </a:r>
            <a:r>
              <a:rPr lang="en-US" altLang="zh-CN" dirty="0"/>
              <a:t>(</a:t>
            </a:r>
            <a:r>
              <a:rPr lang="zh-CN" altLang="en-US" dirty="0"/>
              <a:t>如持续时间超过</a:t>
            </a:r>
            <a:r>
              <a:rPr lang="en-US" altLang="zh-CN" dirty="0"/>
              <a:t>4s </a:t>
            </a:r>
            <a:r>
              <a:rPr lang="zh-CN" altLang="en-US" dirty="0"/>
              <a:t>以上</a:t>
            </a:r>
            <a:r>
              <a:rPr lang="en-US" altLang="zh-CN" dirty="0"/>
              <a:t>)</a:t>
            </a:r>
            <a:r>
              <a:rPr lang="zh-CN" altLang="en-US" dirty="0"/>
              <a:t>，则</a:t>
            </a:r>
            <a:r>
              <a:rPr lang="en-US" altLang="zh-CN" dirty="0"/>
              <a:t>ECU</a:t>
            </a:r>
            <a:r>
              <a:rPr lang="zh-CN" altLang="en-US" dirty="0"/>
              <a:t>将自动停止空燃比反馈控制，发动机将在空燃比开环控制状态运行。当氧传感器的工作温度小于</a:t>
            </a:r>
            <a:r>
              <a:rPr lang="en-US" altLang="zh-CN" dirty="0"/>
              <a:t>300℃</a:t>
            </a:r>
            <a:r>
              <a:rPr lang="zh-CN" altLang="en-US" dirty="0"/>
              <a:t>时，氧传感器不能正常工作，电控系统也将实行开环控制。</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a:ln/>
        </p:spPr>
        <p:txBody>
          <a:bodyPr vert="horz" wrap="square" lIns="91440" tIns="45720" rIns="91440" bIns="45720" anchor="ctr" anchorCtr="0"/>
          <a:p>
            <a:r>
              <a:rPr lang="en-US" altLang="zh-CN" dirty="0"/>
              <a:t>2.5.3 </a:t>
            </a:r>
            <a:r>
              <a:rPr lang="zh-CN" altLang="en-US" dirty="0"/>
              <a:t>进气控制系统</a:t>
            </a:r>
            <a:br>
              <a:rPr lang="en-US" altLang="zh-CN" dirty="0"/>
            </a:br>
            <a:endParaRPr lang="zh-CN" altLang="en-US" dirty="0"/>
          </a:p>
        </p:txBody>
      </p:sp>
      <p:sp>
        <p:nvSpPr>
          <p:cNvPr id="39939" name="内容占位符 2"/>
          <p:cNvSpPr>
            <a:spLocks noGrp="1"/>
          </p:cNvSpPr>
          <p:nvPr>
            <p:ph idx="1"/>
          </p:nvPr>
        </p:nvSpPr>
        <p:spPr>
          <a:xfrm>
            <a:off x="166688" y="846138"/>
            <a:ext cx="5453062" cy="4953000"/>
          </a:xfrm>
          <a:ln/>
        </p:spPr>
        <p:txBody>
          <a:bodyPr vert="horz" wrap="square" lIns="91440" tIns="45720" rIns="91440" bIns="45720" anchor="t" anchorCtr="0"/>
          <a:p>
            <a:r>
              <a:rPr lang="en-US" altLang="zh-CN" dirty="0"/>
              <a:t>1.</a:t>
            </a:r>
            <a:r>
              <a:rPr lang="zh-CN" altLang="en-US" dirty="0"/>
              <a:t>进气惯性增压控制系统</a:t>
            </a:r>
            <a:endParaRPr lang="en-US" altLang="zh-CN" dirty="0"/>
          </a:p>
          <a:p>
            <a:r>
              <a:rPr lang="zh-CN" altLang="en-US" dirty="0"/>
              <a:t>在发动机工作时，增大发动机的进气量（即提高充气效率</a:t>
            </a:r>
            <a:r>
              <a:rPr lang="en-US" altLang="zh-CN" dirty="0"/>
              <a:t>)</a:t>
            </a:r>
            <a:r>
              <a:rPr lang="zh-CN" altLang="en-US" dirty="0"/>
              <a:t>，可改善发动机的动力性能。在丰田皇冠</a:t>
            </a:r>
            <a:r>
              <a:rPr lang="en-US" altLang="zh-CN" dirty="0"/>
              <a:t>3.0</a:t>
            </a:r>
            <a:r>
              <a:rPr lang="zh-CN" altLang="en-US" dirty="0"/>
              <a:t>轿车装用的</a:t>
            </a:r>
            <a:r>
              <a:rPr lang="en-US" altLang="zh-CN" dirty="0"/>
              <a:t>2JZ-GE </a:t>
            </a:r>
            <a:r>
              <a:rPr lang="zh-CN" altLang="en-US" dirty="0"/>
              <a:t>发动机上采用了谐波增压进气系统</a:t>
            </a:r>
            <a:r>
              <a:rPr lang="en-US" altLang="zh-CN" dirty="0"/>
              <a:t>(ACIS)</a:t>
            </a:r>
            <a:r>
              <a:rPr lang="zh-CN" altLang="en-US" dirty="0"/>
              <a:t>。该系统利用进气系统的惯性来提高充气效率。</a:t>
            </a:r>
            <a:endParaRPr lang="en-US" altLang="zh-CN" dirty="0"/>
          </a:p>
          <a:p>
            <a:r>
              <a:rPr lang="en-US" altLang="zh-CN" dirty="0"/>
              <a:t>1</a:t>
            </a:r>
            <a:r>
              <a:rPr lang="zh-CN" altLang="en-US" dirty="0"/>
              <a:t>）系统组成及工作原理</a:t>
            </a:r>
            <a:endParaRPr lang="en-US" altLang="zh-CN" dirty="0"/>
          </a:p>
          <a:p>
            <a:r>
              <a:rPr lang="zh-CN" altLang="en-US" dirty="0"/>
              <a:t>图</a:t>
            </a:r>
            <a:r>
              <a:rPr lang="en-US" altLang="zh-CN" dirty="0"/>
              <a:t>2-68</a:t>
            </a:r>
            <a:r>
              <a:rPr lang="zh-CN" altLang="en-US" dirty="0"/>
              <a:t>所示为丰田</a:t>
            </a:r>
            <a:r>
              <a:rPr lang="en-US" altLang="zh-CN" dirty="0"/>
              <a:t>2JZ-GE</a:t>
            </a:r>
            <a:r>
              <a:rPr lang="zh-CN" altLang="en-US" dirty="0"/>
              <a:t>发动机的进气系统。图中所示的真空罐、电磁真空阀、真空马达、进气谐波增压阀</a:t>
            </a:r>
            <a:r>
              <a:rPr lang="en-US" altLang="zh-CN" dirty="0"/>
              <a:t>(IACV</a:t>
            </a:r>
            <a:r>
              <a:rPr lang="zh-CN" altLang="en-US" dirty="0"/>
              <a:t>，亦称进气增压控制阀</a:t>
            </a:r>
            <a:r>
              <a:rPr lang="en-US" altLang="zh-CN" dirty="0"/>
              <a:t>)</a:t>
            </a:r>
            <a:r>
              <a:rPr lang="zh-CN" altLang="en-US" dirty="0"/>
              <a:t>均为谐波增压进气系统的执行元件。</a:t>
            </a:r>
            <a:endParaRPr lang="en-US" altLang="zh-CN" dirty="0"/>
          </a:p>
          <a:p>
            <a:r>
              <a:rPr lang="zh-CN" altLang="en-US" dirty="0"/>
              <a:t>图</a:t>
            </a:r>
            <a:r>
              <a:rPr lang="en-US" altLang="zh-CN" dirty="0"/>
              <a:t>2-69</a:t>
            </a:r>
            <a:r>
              <a:rPr lang="zh-CN" altLang="en-US" dirty="0"/>
              <a:t>所示为丰田</a:t>
            </a:r>
            <a:r>
              <a:rPr lang="en-US" altLang="zh-CN" dirty="0"/>
              <a:t>2JZ-GE </a:t>
            </a:r>
            <a:r>
              <a:rPr lang="zh-CN" altLang="en-US" dirty="0"/>
              <a:t>发动机谐波增压进气系统原理图。在该系统中进气增压控制阀装在进气室中，由真空马达控制，真空马达与真空罐之间的真空管路由电磁真空阀控制</a:t>
            </a:r>
            <a:r>
              <a:rPr lang="en-US" altLang="zh-CN" dirty="0"/>
              <a:t>,</a:t>
            </a:r>
            <a:r>
              <a:rPr lang="zh-CN" altLang="en-US" dirty="0"/>
              <a:t>电磁真空阀由微电脑根据发动机转速控制。</a:t>
            </a:r>
            <a:endParaRPr lang="zh-CN" altLang="en-US" dirty="0"/>
          </a:p>
        </p:txBody>
      </p:sp>
      <p:pic>
        <p:nvPicPr>
          <p:cNvPr id="39940" name="图片 1"/>
          <p:cNvPicPr>
            <a:picLocks noChangeAspect="1"/>
          </p:cNvPicPr>
          <p:nvPr/>
        </p:nvPicPr>
        <p:blipFill>
          <a:blip r:embed="rId1"/>
          <a:stretch>
            <a:fillRect/>
          </a:stretch>
        </p:blipFill>
        <p:spPr>
          <a:xfrm>
            <a:off x="5619750" y="1498600"/>
            <a:ext cx="3284538" cy="2073275"/>
          </a:xfrm>
          <a:prstGeom prst="rect">
            <a:avLst/>
          </a:prstGeom>
          <a:noFill/>
          <a:ln w="9525">
            <a:noFill/>
          </a:ln>
        </p:spPr>
      </p:pic>
      <p:pic>
        <p:nvPicPr>
          <p:cNvPr id="39941" name="图片 2"/>
          <p:cNvPicPr>
            <a:picLocks noChangeAspect="1"/>
          </p:cNvPicPr>
          <p:nvPr/>
        </p:nvPicPr>
        <p:blipFill>
          <a:blip r:embed="rId2"/>
          <a:stretch>
            <a:fillRect/>
          </a:stretch>
        </p:blipFill>
        <p:spPr>
          <a:xfrm>
            <a:off x="5619750" y="3917950"/>
            <a:ext cx="3284538" cy="196215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ln/>
        </p:spPr>
        <p:txBody>
          <a:bodyPr vert="horz" wrap="square" lIns="91440" tIns="45720" rIns="91440" bIns="45720" anchor="ctr" anchorCtr="0"/>
          <a:p>
            <a:endParaRPr lang="zh-CN" altLang="en-US" dirty="0"/>
          </a:p>
        </p:txBody>
      </p:sp>
      <p:sp>
        <p:nvSpPr>
          <p:cNvPr id="40963" name="内容占位符 2"/>
          <p:cNvSpPr>
            <a:spLocks noGrp="1"/>
          </p:cNvSpPr>
          <p:nvPr>
            <p:ph idx="1"/>
          </p:nvPr>
        </p:nvSpPr>
        <p:spPr>
          <a:ln/>
        </p:spPr>
        <p:txBody>
          <a:bodyPr vert="horz" wrap="square" lIns="91440" tIns="45720" rIns="91440" bIns="45720" anchor="t" anchorCtr="0"/>
          <a:p>
            <a:r>
              <a:rPr lang="zh-CN" altLang="en-US" dirty="0"/>
              <a:t>发动机工作时，在进气行程中气体高速流向进气门，如果此时突然关闭进气门，进气门附近气体流动突然停止，但由于惯性，进气管仍在进气，于是进气门附近的气体被压缩，压力上升。当气体的惯性过后，被压缩的气体传到进气管口时又被发射回来，形成压力波。如果这一脉动压力波与进气门开闭相互配合好，使发射的压力波集中在要打开的进气门旁，打开进气门时就会形成增压进气的效果。</a:t>
            </a:r>
            <a:endParaRPr lang="en-US" altLang="zh-CN" dirty="0"/>
          </a:p>
          <a:p>
            <a:r>
              <a:rPr lang="zh-CN" altLang="en-US" dirty="0"/>
              <a:t>进气管较长时，压力波波长较大，可使中低转速区功率增大</a:t>
            </a:r>
            <a:r>
              <a:rPr lang="en-US" altLang="zh-CN" dirty="0"/>
              <a:t>;</a:t>
            </a:r>
            <a:r>
              <a:rPr lang="zh-CN" altLang="en-US" dirty="0"/>
              <a:t>进气管较短时，压力波波长较短，可使高转速区功率增大。如果进气管长度可变化，那么进气增压就可以兼顾增大功率和增大转矩两个转速区域。但是，普通发动机的进气管长度是不能改变的，因此普通发动机利用惯性增压的转速区是单一的，一般都按最大转矩所对应的转速区域设计。</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a:ln/>
        </p:spPr>
        <p:txBody>
          <a:bodyPr vert="horz" wrap="square" lIns="91440" tIns="45720" rIns="91440" bIns="45720" anchor="ctr" anchorCtr="0"/>
          <a:p>
            <a:endParaRPr lang="zh-CN" altLang="en-US" dirty="0"/>
          </a:p>
        </p:txBody>
      </p:sp>
      <p:sp>
        <p:nvSpPr>
          <p:cNvPr id="41987" name="内容占位符 2"/>
          <p:cNvSpPr>
            <a:spLocks noGrp="1"/>
          </p:cNvSpPr>
          <p:nvPr>
            <p:ph idx="1"/>
          </p:nvPr>
        </p:nvSpPr>
        <p:spPr>
          <a:xfrm>
            <a:off x="157163" y="1325563"/>
            <a:ext cx="4954587" cy="4953000"/>
          </a:xfrm>
          <a:ln/>
        </p:spPr>
        <p:txBody>
          <a:bodyPr vert="horz" wrap="square" lIns="91440" tIns="45720" rIns="91440" bIns="45720" anchor="t" anchorCtr="0"/>
          <a:p>
            <a:r>
              <a:rPr lang="en-US" altLang="zh-CN" dirty="0"/>
              <a:t>2</a:t>
            </a:r>
            <a:r>
              <a:rPr lang="zh-CN" altLang="en-US" dirty="0"/>
              <a:t>）谐波增压进气系统工作电路</a:t>
            </a:r>
            <a:endParaRPr lang="en-US" altLang="zh-CN" dirty="0"/>
          </a:p>
          <a:p>
            <a:r>
              <a:rPr lang="zh-CN" altLang="en-US" dirty="0"/>
              <a:t>在谐波增压进气系统中，微电脑通过控制电磁真空阀的</a:t>
            </a:r>
            <a:r>
              <a:rPr lang="zh-CN" altLang="en-US" dirty="0">
                <a:solidFill>
                  <a:srgbClr val="FF0000"/>
                </a:solidFill>
              </a:rPr>
              <a:t>搭铁电路</a:t>
            </a:r>
            <a:r>
              <a:rPr lang="zh-CN" altLang="en-US" dirty="0"/>
              <a:t>来控制进气系统的工作。电磁真空阀的工作电路如图</a:t>
            </a:r>
            <a:r>
              <a:rPr lang="en-US" altLang="zh-CN" dirty="0"/>
              <a:t>2-70</a:t>
            </a:r>
            <a:r>
              <a:rPr lang="zh-CN" altLang="en-US" dirty="0"/>
              <a:t>所示。</a:t>
            </a:r>
            <a:endParaRPr lang="en-US" altLang="zh-CN" dirty="0"/>
          </a:p>
          <a:p>
            <a:r>
              <a:rPr lang="zh-CN" altLang="en-US" dirty="0"/>
              <a:t>当发动机低速运转时，微电脑不接通</a:t>
            </a:r>
            <a:r>
              <a:rPr lang="en-US" altLang="zh-CN" dirty="0"/>
              <a:t>ACIS</a:t>
            </a:r>
            <a:r>
              <a:rPr lang="zh-CN" altLang="en-US" dirty="0"/>
              <a:t>端子的搭铁电路，电磁真空阀不动作，真空罐与真空马达的真空管路被切断，真空马达不动作，进气增压控制阀不打开，进气管内压力波的传递距离较长。当发动机高速运转时，微电脑接通</a:t>
            </a:r>
            <a:r>
              <a:rPr lang="en-US" altLang="zh-CN" dirty="0"/>
              <a:t>ACIS</a:t>
            </a:r>
            <a:r>
              <a:rPr lang="zh-CN" altLang="en-US" dirty="0"/>
              <a:t>端子的搭铁电路，电磁真空阀动作</a:t>
            </a:r>
            <a:r>
              <a:rPr lang="en-US" altLang="zh-CN" dirty="0"/>
              <a:t>,</a:t>
            </a:r>
            <a:r>
              <a:rPr lang="zh-CN" altLang="en-US" dirty="0"/>
              <a:t>真空罐的真空被引向真空马达，吸动真空马达的膜片，膜片通过联动机构将真空增压控制阀打开，进气管内压力波的传递距离较短。</a:t>
            </a:r>
            <a:endParaRPr lang="zh-CN" altLang="en-US" dirty="0"/>
          </a:p>
        </p:txBody>
      </p:sp>
      <p:pic>
        <p:nvPicPr>
          <p:cNvPr id="41988" name="图片 1"/>
          <p:cNvPicPr>
            <a:picLocks noChangeAspect="1"/>
          </p:cNvPicPr>
          <p:nvPr/>
        </p:nvPicPr>
        <p:blipFill>
          <a:blip r:embed="rId1"/>
          <a:stretch>
            <a:fillRect/>
          </a:stretch>
        </p:blipFill>
        <p:spPr>
          <a:xfrm>
            <a:off x="5329238" y="2535238"/>
            <a:ext cx="3473450" cy="3313112"/>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a:ln/>
        </p:spPr>
        <p:txBody>
          <a:bodyPr vert="horz" wrap="square" lIns="91440" tIns="45720" rIns="91440" bIns="45720" anchor="ctr" anchorCtr="0"/>
          <a:p>
            <a:endParaRPr lang="zh-CN" altLang="en-US" dirty="0"/>
          </a:p>
        </p:txBody>
      </p:sp>
      <p:sp>
        <p:nvSpPr>
          <p:cNvPr id="43011" name="内容占位符 2"/>
          <p:cNvSpPr>
            <a:spLocks noGrp="1"/>
          </p:cNvSpPr>
          <p:nvPr>
            <p:ph idx="1"/>
          </p:nvPr>
        </p:nvSpPr>
        <p:spPr>
          <a:xfrm>
            <a:off x="457200" y="1209675"/>
            <a:ext cx="8216900" cy="4953000"/>
          </a:xfrm>
          <a:ln/>
        </p:spPr>
        <p:txBody>
          <a:bodyPr vert="horz" wrap="square" lIns="91440" tIns="45720" rIns="91440" bIns="45720" anchor="t" anchorCtr="0"/>
          <a:p>
            <a:r>
              <a:rPr lang="en-US" altLang="zh-CN" dirty="0"/>
              <a:t>2.</a:t>
            </a:r>
            <a:r>
              <a:rPr lang="zh-CN" altLang="en-US" dirty="0"/>
              <a:t>动力阀控制系统</a:t>
            </a:r>
            <a:endParaRPr lang="en-US" altLang="zh-CN" dirty="0"/>
          </a:p>
          <a:p>
            <a:r>
              <a:rPr lang="en-US" altLang="zh-CN" dirty="0"/>
              <a:t>1</a:t>
            </a:r>
            <a:r>
              <a:rPr lang="zh-CN" altLang="en-US" dirty="0"/>
              <a:t>）功用</a:t>
            </a:r>
            <a:endParaRPr lang="en-US" altLang="zh-CN" dirty="0"/>
          </a:p>
          <a:p>
            <a:r>
              <a:rPr lang="zh-CN" altLang="en-US" dirty="0"/>
              <a:t>动力阀控制系统的功能是控制发动机进气道的空气流通截面大小，以适应发动机不同转速和负荷时的进气量要求，从而改善发动机的动力性。在进气量较少的低速、小负荷工况下，使进气道空气流通截面减小，可提高进气流速，增大进气流惯性，以提高发动机的充气效率。此外，随进气流速的提高，也可增加汽缸内的涡流强度，有利于低速小负荷工况下的燃烧和热效率的提高，从而改善发动机的低速性能。而在进气量较多的高速、大负荷工况下，适当增大进气道空气流通截面，不仅可以减小进气阻力，对由于进气流速过高而导致的燃烧室内气流扰动也可起到抑制作用，有助于改善发动机的高速性能。此系统在日本本田</a:t>
            </a:r>
            <a:r>
              <a:rPr lang="en-US" altLang="zh-CN" dirty="0"/>
              <a:t>ACCORD</a:t>
            </a:r>
            <a:r>
              <a:rPr lang="zh-CN" altLang="en-US" dirty="0"/>
              <a:t>等部分轿车发动机上被采用。</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ln/>
        </p:spPr>
        <p:txBody>
          <a:bodyPr vert="horz" wrap="square" lIns="91440" tIns="45720" rIns="91440" bIns="45720" anchor="ctr" anchorCtr="0"/>
          <a:p>
            <a:endParaRPr lang="zh-CN" altLang="en-US" dirty="0"/>
          </a:p>
        </p:txBody>
      </p:sp>
      <p:sp>
        <p:nvSpPr>
          <p:cNvPr id="44035" name="内容占位符 2"/>
          <p:cNvSpPr>
            <a:spLocks noGrp="1"/>
          </p:cNvSpPr>
          <p:nvPr>
            <p:ph idx="1"/>
          </p:nvPr>
        </p:nvSpPr>
        <p:spPr>
          <a:ln/>
        </p:spPr>
        <p:txBody>
          <a:bodyPr vert="horz" wrap="square" lIns="91440" tIns="45720" rIns="91440" bIns="45720" anchor="t" anchorCtr="0"/>
          <a:p>
            <a:r>
              <a:rPr lang="en-US" altLang="zh-CN" dirty="0"/>
              <a:t>2</a:t>
            </a:r>
            <a:r>
              <a:rPr lang="zh-CN" altLang="en-US" dirty="0"/>
              <a:t>）工作原理</a:t>
            </a:r>
            <a:endParaRPr lang="en-US" altLang="zh-CN" dirty="0"/>
          </a:p>
          <a:p>
            <a:r>
              <a:rPr lang="en-US" altLang="zh-CN" dirty="0"/>
              <a:t>ECU</a:t>
            </a:r>
            <a:r>
              <a:rPr lang="zh-CN" altLang="en-US" dirty="0"/>
              <a:t>控制的动力阀控制系统的工作原理为</a:t>
            </a:r>
            <a:r>
              <a:rPr lang="en-US" altLang="zh-CN" dirty="0"/>
              <a:t>:</a:t>
            </a:r>
            <a:r>
              <a:rPr lang="zh-CN" altLang="en-US" dirty="0"/>
              <a:t>控制进气道空气流通截面大小的动力阀安装在进气管上，动力阀的开闭由膜片真空室控制，</a:t>
            </a:r>
            <a:r>
              <a:rPr lang="en-US" altLang="zh-CN" dirty="0"/>
              <a:t>ECU</a:t>
            </a:r>
            <a:r>
              <a:rPr lang="zh-CN" altLang="en-US" dirty="0"/>
              <a:t>根据各传感器信号通过</a:t>
            </a:r>
            <a:r>
              <a:rPr lang="zh-CN" altLang="en-US" dirty="0">
                <a:solidFill>
                  <a:srgbClr val="FF0000"/>
                </a:solidFill>
              </a:rPr>
              <a:t>真空电磁阀</a:t>
            </a:r>
            <a:r>
              <a:rPr lang="en-US" altLang="zh-CN" dirty="0"/>
              <a:t>(VSV</a:t>
            </a:r>
            <a:r>
              <a:rPr lang="zh-CN" altLang="en-US" dirty="0"/>
              <a:t>阀）控制真空罐与真空室的真空通道。</a:t>
            </a:r>
            <a:endParaRPr lang="en-US" altLang="zh-CN" dirty="0"/>
          </a:p>
          <a:p>
            <a:r>
              <a:rPr lang="zh-CN" altLang="en-US" dirty="0"/>
              <a:t>发动机小负荷运转时，进气量较少，</a:t>
            </a:r>
            <a:r>
              <a:rPr lang="en-US" altLang="zh-CN" dirty="0"/>
              <a:t>ECU</a:t>
            </a:r>
            <a:r>
              <a:rPr lang="zh-CN" altLang="en-US" dirty="0">
                <a:solidFill>
                  <a:srgbClr val="FF0000"/>
                </a:solidFill>
              </a:rPr>
              <a:t>断开</a:t>
            </a:r>
            <a:r>
              <a:rPr lang="zh-CN" altLang="en-US" dirty="0"/>
              <a:t>真空电磁阀搭铁回路，真空罐中的真空度不能进入膜片真空室，动力阀处于关闭位置，进气通道变小。</a:t>
            </a:r>
            <a:endParaRPr lang="en-US" altLang="zh-CN" dirty="0"/>
          </a:p>
          <a:p>
            <a:r>
              <a:rPr lang="zh-CN" altLang="en-US" dirty="0"/>
              <a:t>当发动机大负荷运转时，进气量较多，</a:t>
            </a:r>
            <a:r>
              <a:rPr lang="en-US" altLang="zh-CN" dirty="0"/>
              <a:t>ECU</a:t>
            </a:r>
            <a:r>
              <a:rPr lang="zh-CN" altLang="en-US" dirty="0">
                <a:solidFill>
                  <a:srgbClr val="FF0000"/>
                </a:solidFill>
              </a:rPr>
              <a:t>接通</a:t>
            </a:r>
            <a:r>
              <a:rPr lang="zh-CN" altLang="en-US" dirty="0"/>
              <a:t>真空电磁阀搭铁回路，真空罐中的真空度经真空电磁阀进入膜片真空室，动力阀开启，进气通道变大。动力阀控制系统的主要控制信号有发动机转速、温度、空气量等。</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a:xfrm>
            <a:off x="636588" y="0"/>
            <a:ext cx="8229600" cy="1143000"/>
          </a:xfrm>
          <a:ln/>
        </p:spPr>
        <p:txBody>
          <a:bodyPr vert="horz" wrap="square" lIns="91440" tIns="45720" rIns="91440" bIns="45720" anchor="ctr" anchorCtr="0"/>
          <a:p>
            <a:r>
              <a:rPr lang="en-US" altLang="zh-CN" dirty="0"/>
              <a:t>2.5.4 </a:t>
            </a:r>
            <a:r>
              <a:rPr lang="zh-CN" altLang="en-US" dirty="0"/>
              <a:t>故障自诊断与失效保护、备用系统</a:t>
            </a:r>
            <a:endParaRPr lang="zh-CN" altLang="en-US" dirty="0"/>
          </a:p>
        </p:txBody>
      </p:sp>
      <p:sp>
        <p:nvSpPr>
          <p:cNvPr id="45059" name="内容占位符 2"/>
          <p:cNvSpPr>
            <a:spLocks noGrp="1"/>
          </p:cNvSpPr>
          <p:nvPr>
            <p:ph idx="1"/>
          </p:nvPr>
        </p:nvSpPr>
        <p:spPr>
          <a:xfrm>
            <a:off x="374650" y="1209675"/>
            <a:ext cx="4891088" cy="4953000"/>
          </a:xfrm>
          <a:ln/>
        </p:spPr>
        <p:txBody>
          <a:bodyPr vert="horz" wrap="square" lIns="91440" tIns="45720" rIns="91440" bIns="45720" anchor="t" anchorCtr="0"/>
          <a:p>
            <a:r>
              <a:rPr lang="en-US" altLang="zh-CN" dirty="0"/>
              <a:t>1.</a:t>
            </a:r>
            <a:r>
              <a:rPr lang="zh-CN" altLang="en-US" dirty="0"/>
              <a:t>故暲自设断系统</a:t>
            </a:r>
            <a:endParaRPr lang="en-US" altLang="zh-CN" dirty="0"/>
          </a:p>
          <a:p>
            <a:r>
              <a:rPr lang="zh-CN" altLang="en-US" dirty="0"/>
              <a:t>现代汽车发动机电控系统中，一般都设有故障自诊断功能，该系统可监测诊断发动机控制系统工作情况及工作中出现的故障。它一般具有如下功能</a:t>
            </a:r>
            <a:r>
              <a:rPr lang="en-US" altLang="zh-CN" dirty="0"/>
              <a:t>:</a:t>
            </a:r>
            <a:r>
              <a:rPr lang="zh-CN" altLang="en-US" dirty="0"/>
              <a:t>及时检测出电控系统出现的故障</a:t>
            </a:r>
            <a:r>
              <a:rPr lang="en-US" altLang="zh-CN" dirty="0"/>
              <a:t>;</a:t>
            </a:r>
            <a:r>
              <a:rPr lang="zh-CN" altLang="en-US" dirty="0"/>
              <a:t>将故障信息以代码形式存储在</a:t>
            </a:r>
            <a:r>
              <a:rPr lang="en-US" altLang="zh-CN" dirty="0"/>
              <a:t>ECU</a:t>
            </a:r>
            <a:r>
              <a:rPr lang="zh-CN" altLang="en-US" dirty="0"/>
              <a:t>的存储器内</a:t>
            </a:r>
            <a:r>
              <a:rPr lang="en-US" altLang="zh-CN" dirty="0"/>
              <a:t>;</a:t>
            </a:r>
            <a:r>
              <a:rPr lang="zh-CN" altLang="en-US" dirty="0"/>
              <a:t>给出故障指示或警告信息，如点亮仪表板上的“故障指示灯”</a:t>
            </a:r>
            <a:r>
              <a:rPr lang="en-US" altLang="zh-CN" dirty="0"/>
              <a:t>;</a:t>
            </a:r>
            <a:r>
              <a:rPr lang="zh-CN" altLang="en-US" dirty="0"/>
              <a:t>维修人员可以读取故障码，为诊断故障原因提供参考。</a:t>
            </a:r>
            <a:endParaRPr lang="en-US" altLang="zh-CN" dirty="0"/>
          </a:p>
          <a:p>
            <a:r>
              <a:rPr lang="zh-CN" altLang="en-US" dirty="0"/>
              <a:t>一般在仪表板下方或发动机舱内设有一个专用接口，可将故障码或诊断的传感器、执行器等信号的数据流由此读出，以便在控制系统出现故障时，能及时、快速地查找和排除。</a:t>
            </a:r>
            <a:endParaRPr lang="zh-CN" altLang="en-US" dirty="0"/>
          </a:p>
        </p:txBody>
      </p:sp>
      <p:pic>
        <p:nvPicPr>
          <p:cNvPr id="45060" name="图片 2"/>
          <p:cNvPicPr>
            <a:picLocks noChangeAspect="1"/>
          </p:cNvPicPr>
          <p:nvPr/>
        </p:nvPicPr>
        <p:blipFill>
          <a:blip r:embed="rId1"/>
          <a:stretch>
            <a:fillRect/>
          </a:stretch>
        </p:blipFill>
        <p:spPr>
          <a:xfrm>
            <a:off x="5357813" y="2809875"/>
            <a:ext cx="3786187" cy="3957638"/>
          </a:xfrm>
          <a:prstGeom prst="rect">
            <a:avLst/>
          </a:prstGeom>
          <a:noFill/>
          <a:ln w="9525">
            <a:noFill/>
          </a:ln>
        </p:spPr>
      </p:pic>
      <p:pic>
        <p:nvPicPr>
          <p:cNvPr id="45061" name="图片 5"/>
          <p:cNvPicPr>
            <a:picLocks noChangeAspect="1"/>
          </p:cNvPicPr>
          <p:nvPr/>
        </p:nvPicPr>
        <p:blipFill>
          <a:blip r:embed="rId2"/>
          <a:stretch>
            <a:fillRect/>
          </a:stretch>
        </p:blipFill>
        <p:spPr>
          <a:xfrm>
            <a:off x="6350000" y="731838"/>
            <a:ext cx="2444750" cy="1985962"/>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34145"/>
          <p:cNvSpPr>
            <a:spLocks noGrp="1"/>
          </p:cNvSpPr>
          <p:nvPr>
            <p:ph idx="1"/>
          </p:nvPr>
        </p:nvSpPr>
        <p:spPr>
          <a:xfrm>
            <a:off x="192088" y="1069975"/>
            <a:ext cx="8750300" cy="5414963"/>
          </a:xfrm>
          <a:ln/>
        </p:spPr>
        <p:txBody>
          <a:bodyPr vert="horz" wrap="square" lIns="91440" tIns="45720" rIns="91440" bIns="45720" anchor="t" anchorCtr="0"/>
          <a:p>
            <a:r>
              <a:rPr lang="zh-CN" altLang="en-US" dirty="0">
                <a:solidFill>
                  <a:srgbClr val="000000"/>
                </a:solidFill>
              </a:rPr>
              <a:t>电控汽油喷射发动机的怠速控制方式可分为两类</a:t>
            </a:r>
            <a:r>
              <a:rPr lang="en-US" altLang="zh-CN" dirty="0">
                <a:solidFill>
                  <a:srgbClr val="000000"/>
                </a:solidFill>
              </a:rPr>
              <a:t>:</a:t>
            </a:r>
            <a:endParaRPr lang="en-US" altLang="zh-CN" dirty="0">
              <a:solidFill>
                <a:srgbClr val="000000"/>
              </a:solidFill>
            </a:endParaRPr>
          </a:p>
          <a:p>
            <a:r>
              <a:rPr lang="zh-CN" altLang="en-US" dirty="0">
                <a:solidFill>
                  <a:srgbClr val="000000"/>
                </a:solidFill>
              </a:rPr>
              <a:t>一类是控制节气门关闭位置的节气门直动式</a:t>
            </a:r>
            <a:endParaRPr lang="en-US" altLang="zh-CN" dirty="0">
              <a:solidFill>
                <a:srgbClr val="000000"/>
              </a:solidFill>
            </a:endParaRPr>
          </a:p>
          <a:p>
            <a:r>
              <a:rPr lang="zh-CN" altLang="en-US" dirty="0">
                <a:solidFill>
                  <a:srgbClr val="000000"/>
                </a:solidFill>
              </a:rPr>
              <a:t>另一类是控制节气门旁通气道空气道的旁通空气式。空气量的控制方式如图</a:t>
            </a:r>
            <a:r>
              <a:rPr lang="en-US" altLang="zh-CN" dirty="0">
                <a:solidFill>
                  <a:srgbClr val="000000"/>
                </a:solidFill>
              </a:rPr>
              <a:t>2-59</a:t>
            </a:r>
            <a:r>
              <a:rPr lang="zh-CN" altLang="en-US" dirty="0">
                <a:solidFill>
                  <a:srgbClr val="000000"/>
                </a:solidFill>
              </a:rPr>
              <a:t>所示。</a:t>
            </a:r>
            <a:endParaRPr lang="en-US" altLang="zh-CN" dirty="0">
              <a:solidFill>
                <a:srgbClr val="000000"/>
              </a:solidFill>
            </a:endParaRPr>
          </a:p>
          <a:p>
            <a:r>
              <a:rPr lang="zh-CN" altLang="en-US" dirty="0">
                <a:solidFill>
                  <a:srgbClr val="000000"/>
                </a:solidFill>
              </a:rPr>
              <a:t>别克世纪型轿车和切诺基吉普车采用旁通空气式控制方式。旁通空气式怠速控制系由各种传感器、信号控制开关、电子控制器、怠速控制阀和节气门旁通空气道等组成。</a:t>
            </a:r>
            <a:endParaRPr lang="zh-CN" altLang="en-US" dirty="0">
              <a:solidFill>
                <a:srgbClr val="000000"/>
              </a:solidFill>
            </a:endParaRPr>
          </a:p>
        </p:txBody>
      </p:sp>
      <p:sp>
        <p:nvSpPr>
          <p:cNvPr id="1843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18436" name="图片 1"/>
          <p:cNvPicPr>
            <a:picLocks noChangeAspect="1"/>
          </p:cNvPicPr>
          <p:nvPr/>
        </p:nvPicPr>
        <p:blipFill>
          <a:blip r:embed="rId1"/>
          <a:stretch>
            <a:fillRect/>
          </a:stretch>
        </p:blipFill>
        <p:spPr>
          <a:xfrm>
            <a:off x="1741488" y="3713163"/>
            <a:ext cx="5983287" cy="218122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ln/>
        </p:spPr>
        <p:txBody>
          <a:bodyPr vert="horz" wrap="square" lIns="91440" tIns="45720" rIns="91440" bIns="45720" anchor="ctr" anchorCtr="0"/>
          <a:p>
            <a:endParaRPr lang="zh-CN" altLang="en-US" dirty="0"/>
          </a:p>
        </p:txBody>
      </p:sp>
      <p:sp>
        <p:nvSpPr>
          <p:cNvPr id="46083" name="内容占位符 2"/>
          <p:cNvSpPr>
            <a:spLocks noGrp="1"/>
          </p:cNvSpPr>
          <p:nvPr>
            <p:ph idx="1"/>
          </p:nvPr>
        </p:nvSpPr>
        <p:spPr>
          <a:xfrm>
            <a:off x="311150" y="919163"/>
            <a:ext cx="8521700" cy="4953000"/>
          </a:xfrm>
          <a:ln/>
        </p:spPr>
        <p:txBody>
          <a:bodyPr vert="horz" wrap="square" lIns="91440" tIns="45720" rIns="91440" bIns="45720" anchor="t" anchorCtr="0"/>
          <a:p>
            <a:r>
              <a:rPr lang="en-US" altLang="zh-CN" dirty="0"/>
              <a:t>1</a:t>
            </a:r>
            <a:r>
              <a:rPr lang="zh-CN" altLang="en-US" dirty="0"/>
              <a:t>）代码的显示方式</a:t>
            </a:r>
            <a:endParaRPr lang="en-US" altLang="zh-CN" dirty="0"/>
          </a:p>
          <a:p>
            <a:r>
              <a:rPr lang="en-US" altLang="zh-CN" dirty="0"/>
              <a:t>( 1</a:t>
            </a:r>
            <a:r>
              <a:rPr lang="zh-CN" altLang="en-US" dirty="0"/>
              <a:t>）</a:t>
            </a:r>
            <a:r>
              <a:rPr lang="zh-CN" altLang="en-US" dirty="0">
                <a:solidFill>
                  <a:srgbClr val="FF0000"/>
                </a:solidFill>
              </a:rPr>
              <a:t>利用仪表板上的故障指示灯显示。</a:t>
            </a:r>
            <a:r>
              <a:rPr lang="zh-CN" altLang="en-US" dirty="0"/>
              <a:t>故障指示灯为代表具体电子控制系统的标志或字母的黄色或红色方框警告灯。进入自诊断状态时，</a:t>
            </a:r>
            <a:r>
              <a:rPr lang="en-US" altLang="zh-CN" dirty="0"/>
              <a:t>ECU</a:t>
            </a:r>
            <a:r>
              <a:rPr lang="zh-CN" altLang="en-US" dirty="0"/>
              <a:t>控制检查故障指示灯的闪烁次数和点亮时间的长短表示故障代码，如丰田、大宇、切诺基等车型。</a:t>
            </a:r>
            <a:endParaRPr lang="en-US" altLang="zh-CN" dirty="0"/>
          </a:p>
          <a:p>
            <a:r>
              <a:rPr lang="en-US" altLang="zh-CN" dirty="0"/>
              <a:t>( 2</a:t>
            </a:r>
            <a:r>
              <a:rPr lang="zh-CN" altLang="en-US" dirty="0"/>
              <a:t>）</a:t>
            </a:r>
            <a:r>
              <a:rPr lang="zh-CN" altLang="en-US" dirty="0">
                <a:solidFill>
                  <a:srgbClr val="FF0000"/>
                </a:solidFill>
              </a:rPr>
              <a:t>用指针式电压表显示故障代码。</a:t>
            </a:r>
            <a:r>
              <a:rPr lang="zh-CN" altLang="en-US" dirty="0"/>
              <a:t>进入故障自诊断状态后，用万用表的直流电压挡检测故障诊断插座输出端上的电压，用指针摆动次数显示故障代码，如韩国现代、日本三菱等汽车。</a:t>
            </a:r>
            <a:endParaRPr lang="en-US" altLang="zh-CN" dirty="0"/>
          </a:p>
          <a:p>
            <a:r>
              <a:rPr lang="en-US" altLang="zh-CN" dirty="0"/>
              <a:t>(3)</a:t>
            </a:r>
            <a:r>
              <a:rPr lang="zh-CN" altLang="en-US" dirty="0">
                <a:solidFill>
                  <a:srgbClr val="FF0000"/>
                </a:solidFill>
              </a:rPr>
              <a:t>用发光二极管显示故障代码。</a:t>
            </a:r>
            <a:r>
              <a:rPr lang="zh-CN" altLang="en-US" dirty="0"/>
              <a:t>进入故障自诊断状态后，通过安装在</a:t>
            </a:r>
            <a:r>
              <a:rPr lang="en-US" altLang="zh-CN" dirty="0"/>
              <a:t>ECU(</a:t>
            </a:r>
            <a:r>
              <a:rPr lang="zh-CN" altLang="en-US" dirty="0"/>
              <a:t>日本尼桑汽车）或故障诊断插座上（奥迪轿车</a:t>
            </a:r>
            <a:r>
              <a:rPr lang="en-US" altLang="zh-CN" dirty="0"/>
              <a:t>)</a:t>
            </a:r>
            <a:r>
              <a:rPr lang="zh-CN" altLang="en-US" dirty="0"/>
              <a:t>的发光二极管显示故障代码。</a:t>
            </a:r>
            <a:endParaRPr lang="en-US" altLang="zh-CN" dirty="0"/>
          </a:p>
          <a:p>
            <a:r>
              <a:rPr lang="en-US" altLang="zh-CN" dirty="0"/>
              <a:t>(4</a:t>
            </a:r>
            <a:r>
              <a:rPr lang="zh-CN" altLang="en-US" dirty="0"/>
              <a:t>）</a:t>
            </a:r>
            <a:r>
              <a:rPr lang="zh-CN" altLang="en-US" dirty="0">
                <a:solidFill>
                  <a:srgbClr val="FF0000"/>
                </a:solidFill>
              </a:rPr>
              <a:t>利用仪表板数字式仪表显示故障代码。</a:t>
            </a:r>
            <a:r>
              <a:rPr lang="zh-CN" altLang="en-US" dirty="0"/>
              <a:t>例如，凯迪拉克</a:t>
            </a:r>
            <a:r>
              <a:rPr lang="en-US" altLang="zh-CN" dirty="0"/>
              <a:t>4.6L</a:t>
            </a:r>
            <a:r>
              <a:rPr lang="zh-CN" altLang="en-US" dirty="0"/>
              <a:t>轿车用车上数字式仪表显示故障代码。当操纵读码时，故障代码以数字形式出现在组合仪表显示器的某一部位上</a:t>
            </a:r>
            <a:r>
              <a:rPr lang="en-US" altLang="zh-CN" dirty="0"/>
              <a:t>(</a:t>
            </a:r>
            <a:r>
              <a:rPr lang="zh-CN" altLang="en-US" dirty="0"/>
              <a:t>一般是显示在数字式温度显示屏或燃油数据中心信息屏上</a:t>
            </a:r>
            <a:r>
              <a:rPr lang="en-US" altLang="zh-CN" dirty="0"/>
              <a:t>)</a:t>
            </a:r>
            <a:r>
              <a:rPr lang="zh-CN" altLang="en-US" dirty="0"/>
              <a:t>。</a:t>
            </a:r>
            <a:endParaRPr lang="en-US" altLang="zh-CN" dirty="0"/>
          </a:p>
          <a:p>
            <a:r>
              <a:rPr lang="en-US" altLang="zh-CN" dirty="0"/>
              <a:t>(5</a:t>
            </a:r>
            <a:r>
              <a:rPr lang="zh-CN" altLang="en-US" dirty="0"/>
              <a:t>）</a:t>
            </a:r>
            <a:r>
              <a:rPr lang="zh-CN" altLang="en-US" dirty="0">
                <a:solidFill>
                  <a:srgbClr val="FF0000"/>
                </a:solidFill>
              </a:rPr>
              <a:t>采用专用仪表显示故障代码。</a:t>
            </a:r>
            <a:r>
              <a:rPr lang="zh-CN" altLang="en-US" dirty="0"/>
              <a:t>利用汽车故障电脑诊断仪对日产车系进行故障码的读取</a:t>
            </a:r>
            <a:r>
              <a:rPr lang="en-US" altLang="zh-CN" dirty="0"/>
              <a:t>;</a:t>
            </a:r>
            <a:r>
              <a:rPr lang="zh-CN" altLang="en-US" dirty="0"/>
              <a:t>首先将诊断仪连接到车上的数据通信插座</a:t>
            </a:r>
            <a:r>
              <a:rPr lang="en-US" altLang="zh-CN" dirty="0"/>
              <a:t>DLC3</a:t>
            </a:r>
            <a:r>
              <a:rPr lang="zh-CN" altLang="en-US" dirty="0"/>
              <a:t>上，接通点火开关，按诊断仪的提示操纵诊断仪进行故障码的读取。</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a:ln/>
        </p:spPr>
        <p:txBody>
          <a:bodyPr vert="horz" wrap="square" lIns="91440" tIns="45720" rIns="91440" bIns="45720" anchor="ctr" anchorCtr="0"/>
          <a:p>
            <a:endParaRPr lang="zh-CN" altLang="en-US" dirty="0"/>
          </a:p>
        </p:txBody>
      </p:sp>
      <p:sp>
        <p:nvSpPr>
          <p:cNvPr id="47107" name="内容占位符 2"/>
          <p:cNvSpPr>
            <a:spLocks noGrp="1"/>
          </p:cNvSpPr>
          <p:nvPr>
            <p:ph idx="1"/>
          </p:nvPr>
        </p:nvSpPr>
        <p:spPr>
          <a:ln/>
        </p:spPr>
        <p:txBody>
          <a:bodyPr vert="horz" wrap="square" lIns="91440" tIns="45720" rIns="91440" bIns="45720" anchor="t" anchorCtr="0"/>
          <a:p>
            <a:r>
              <a:rPr lang="en-US" altLang="zh-CN" dirty="0"/>
              <a:t>2</a:t>
            </a:r>
            <a:r>
              <a:rPr lang="zh-CN" altLang="en-US" dirty="0"/>
              <a:t>）故障代码的读取方式</a:t>
            </a:r>
            <a:endParaRPr lang="en-US" altLang="zh-CN" dirty="0"/>
          </a:p>
          <a:p>
            <a:r>
              <a:rPr lang="en-US" altLang="zh-CN" dirty="0"/>
              <a:t>(1</a:t>
            </a:r>
            <a:r>
              <a:rPr lang="zh-CN" altLang="en-US" dirty="0"/>
              <a:t>）</a:t>
            </a:r>
            <a:r>
              <a:rPr lang="zh-CN" altLang="en-US" dirty="0">
                <a:solidFill>
                  <a:srgbClr val="FF0000"/>
                </a:solidFill>
              </a:rPr>
              <a:t>跨接导线读取法</a:t>
            </a:r>
            <a:r>
              <a:rPr lang="zh-CN" altLang="en-US" dirty="0"/>
              <a:t>。例如，丰田系列汽车只需把自诊断插座的护罩打开，用一根跨接导线两端分别插入自诊断插座的</a:t>
            </a:r>
            <a:r>
              <a:rPr lang="en-US" altLang="zh-CN" dirty="0"/>
              <a:t>TEl</a:t>
            </a:r>
            <a:r>
              <a:rPr lang="zh-CN" altLang="en-US" dirty="0"/>
              <a:t>和</a:t>
            </a:r>
            <a:r>
              <a:rPr lang="en-US" altLang="zh-CN" dirty="0"/>
              <a:t>El</a:t>
            </a:r>
            <a:r>
              <a:rPr lang="zh-CN" altLang="en-US" dirty="0"/>
              <a:t>插孔中，接通点火开关即进入故障自诊断状态。</a:t>
            </a:r>
            <a:endParaRPr lang="en-US" altLang="zh-CN" dirty="0"/>
          </a:p>
          <a:p>
            <a:r>
              <a:rPr lang="en-US" altLang="zh-CN" dirty="0"/>
              <a:t>(2)</a:t>
            </a:r>
            <a:r>
              <a:rPr lang="zh-CN" altLang="en-US" dirty="0">
                <a:solidFill>
                  <a:srgbClr val="FF0000"/>
                </a:solidFill>
              </a:rPr>
              <a:t>专用诊断开关法</a:t>
            </a:r>
            <a:r>
              <a:rPr lang="zh-CN" altLang="en-US" dirty="0"/>
              <a:t>。例如，日本尼桑桂冠轿车发动机电子控制器上装有旋钮式诊断开关和一个或两个故障指示灯发光二极管，按顺时针方向把旋钮式诊断开关拧到底，等待</a:t>
            </a:r>
            <a:r>
              <a:rPr lang="en-US" altLang="zh-CN" dirty="0"/>
              <a:t>2s</a:t>
            </a:r>
            <a:r>
              <a:rPr lang="zh-CN" altLang="en-US" dirty="0"/>
              <a:t>后按逆时针方向拧到底，此时发光二极管开始闪烁，便可通过发光二极管读取故障代码。</a:t>
            </a:r>
            <a:endParaRPr lang="en-US" altLang="zh-CN"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1"/>
          <p:cNvSpPr>
            <a:spLocks noGrp="1"/>
          </p:cNvSpPr>
          <p:nvPr>
            <p:ph type="title"/>
          </p:nvPr>
        </p:nvSpPr>
        <p:spPr>
          <a:ln/>
        </p:spPr>
        <p:txBody>
          <a:bodyPr vert="horz" wrap="square" lIns="91440" tIns="45720" rIns="91440" bIns="45720" anchor="ctr" anchorCtr="0"/>
          <a:p>
            <a:endParaRPr lang="zh-CN" altLang="en-US" dirty="0"/>
          </a:p>
        </p:txBody>
      </p:sp>
      <p:sp>
        <p:nvSpPr>
          <p:cNvPr id="48131" name="内容占位符 2"/>
          <p:cNvSpPr>
            <a:spLocks noGrp="1"/>
          </p:cNvSpPr>
          <p:nvPr>
            <p:ph idx="1"/>
          </p:nvPr>
        </p:nvSpPr>
        <p:spPr>
          <a:ln/>
        </p:spPr>
        <p:txBody>
          <a:bodyPr vert="horz" wrap="square" lIns="91440" tIns="45720" rIns="91440" bIns="45720" anchor="t" anchorCtr="0"/>
          <a:p>
            <a:r>
              <a:rPr lang="en-US" altLang="zh-CN" dirty="0"/>
              <a:t>( 3</a:t>
            </a:r>
            <a:r>
              <a:rPr lang="zh-CN" altLang="en-US" dirty="0"/>
              <a:t>）</a:t>
            </a:r>
            <a:r>
              <a:rPr lang="zh-CN" altLang="en-US" dirty="0">
                <a:solidFill>
                  <a:srgbClr val="FF0000"/>
                </a:solidFill>
              </a:rPr>
              <a:t>共同开关法</a:t>
            </a:r>
            <a:r>
              <a:rPr lang="zh-CN" altLang="en-US" dirty="0"/>
              <a:t>。在有些车系电子控制系统中，空调控制面板上的控制开关可兼作诊断开关。例如，通用汽车公司的凯迪拉克、福特汽车公司的林肯等轿车显示屏出现</a:t>
            </a:r>
            <a:r>
              <a:rPr lang="en-US" altLang="zh-CN" dirty="0"/>
              <a:t>88</a:t>
            </a:r>
            <a:r>
              <a:rPr lang="zh-CN" altLang="en-US" dirty="0"/>
              <a:t>代码时，即进入自诊断状态，数字显示仪表板上便可将故障代码显示出来。</a:t>
            </a:r>
            <a:endParaRPr lang="en-US" altLang="zh-CN" dirty="0"/>
          </a:p>
          <a:p>
            <a:r>
              <a:rPr lang="en-US" altLang="zh-CN" dirty="0"/>
              <a:t>(4</a:t>
            </a:r>
            <a:r>
              <a:rPr lang="zh-CN" altLang="en-US" dirty="0"/>
              <a:t>）</a:t>
            </a:r>
            <a:r>
              <a:rPr lang="zh-CN" altLang="en-US" dirty="0">
                <a:solidFill>
                  <a:srgbClr val="FF0000"/>
                </a:solidFill>
              </a:rPr>
              <a:t>用点火开关约定操作法</a:t>
            </a:r>
            <a:r>
              <a:rPr lang="zh-CN" altLang="en-US" dirty="0"/>
              <a:t>。约定操作法是汽车制造厂家已规定的方法，一般情况下点火开关在</a:t>
            </a:r>
            <a:r>
              <a:rPr lang="en-US" altLang="zh-CN" dirty="0"/>
              <a:t>5s</a:t>
            </a:r>
            <a:r>
              <a:rPr lang="zh-CN" altLang="en-US" dirty="0"/>
              <a:t>内通断三次即进入自诊断状态。例如，美国克莱斯勒汽车公司的部分车型及部分北京切诺基汽车均使用此种方法。</a:t>
            </a:r>
            <a:endParaRPr lang="en-US" altLang="zh-CN" dirty="0"/>
          </a:p>
          <a:p>
            <a:r>
              <a:rPr lang="en-US" altLang="zh-CN" dirty="0"/>
              <a:t>(5</a:t>
            </a:r>
            <a:r>
              <a:rPr lang="zh-CN" altLang="en-US" dirty="0">
                <a:solidFill>
                  <a:srgbClr val="FF0000"/>
                </a:solidFill>
              </a:rPr>
              <a:t>）用加速踏板的约定操作法</a:t>
            </a:r>
            <a:r>
              <a:rPr lang="zh-CN" altLang="en-US" dirty="0"/>
              <a:t>。首先闭合点火开关，不起动发动机，在</a:t>
            </a:r>
            <a:r>
              <a:rPr lang="en-US" altLang="zh-CN" dirty="0"/>
              <a:t>5s</a:t>
            </a:r>
            <a:r>
              <a:rPr lang="zh-CN" altLang="en-US" dirty="0"/>
              <a:t>内踩加速踏板五次，即进入故障自诊断状态，如德国的部分宝马轿车等。</a:t>
            </a:r>
            <a:endParaRPr lang="zh-CN" altLang="en-US"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49155" name="内容占位符 2"/>
          <p:cNvSpPr>
            <a:spLocks noGrp="1"/>
          </p:cNvSpPr>
          <p:nvPr>
            <p:ph idx="1"/>
          </p:nvPr>
        </p:nvSpPr>
        <p:spPr>
          <a:ln/>
        </p:spPr>
        <p:txBody>
          <a:bodyPr vert="horz" wrap="square" lIns="91440" tIns="45720" rIns="91440" bIns="45720" anchor="t" anchorCtr="0"/>
          <a:p>
            <a:r>
              <a:rPr lang="en-US" altLang="zh-CN" dirty="0"/>
              <a:t>3</a:t>
            </a:r>
            <a:r>
              <a:rPr lang="zh-CN" altLang="en-US" dirty="0"/>
              <a:t>）故障代码的清除</a:t>
            </a:r>
            <a:endParaRPr lang="en-US" altLang="zh-CN" dirty="0"/>
          </a:p>
          <a:p>
            <a:r>
              <a:rPr lang="zh-CN" altLang="en-US" dirty="0"/>
              <a:t>对电子控制系统维修和排除故障后，一定要把存在</a:t>
            </a:r>
            <a:r>
              <a:rPr lang="en-US" altLang="zh-CN" dirty="0"/>
              <a:t>ECU</a:t>
            </a:r>
            <a:r>
              <a:rPr lang="zh-CN" altLang="en-US" dirty="0"/>
              <a:t>的故障代码清除，如果不及时清除原有的故障代码，当系统再次出现故障需读取故障代码时，</a:t>
            </a:r>
            <a:r>
              <a:rPr lang="en-US" altLang="zh-CN" dirty="0"/>
              <a:t>ECU</a:t>
            </a:r>
            <a:r>
              <a:rPr lang="zh-CN" altLang="en-US" dirty="0"/>
              <a:t>会把新、旧故障代码一起输出，造成不必要的诊断错误。一般情况下，只要切断电子控制器</a:t>
            </a:r>
            <a:r>
              <a:rPr lang="en-US" altLang="zh-CN" dirty="0"/>
              <a:t>ECU</a:t>
            </a:r>
            <a:r>
              <a:rPr lang="zh-CN" altLang="en-US" dirty="0"/>
              <a:t>的电源</a:t>
            </a:r>
            <a:r>
              <a:rPr lang="en-US" altLang="zh-CN" dirty="0"/>
              <a:t>20 ~ 30s </a:t>
            </a:r>
            <a:r>
              <a:rPr lang="zh-CN" altLang="en-US" dirty="0"/>
              <a:t>以上，即可清除原有故障代码。</a:t>
            </a:r>
            <a:endParaRPr lang="en-US" altLang="zh-CN" dirty="0"/>
          </a:p>
          <a:p>
            <a:r>
              <a:rPr lang="zh-CN" altLang="en-US" dirty="0"/>
              <a:t>但对于有些电子控制系统或安全气囊、</a:t>
            </a:r>
            <a:r>
              <a:rPr lang="en-US" altLang="zh-CN" dirty="0"/>
              <a:t>ABS</a:t>
            </a:r>
            <a:r>
              <a:rPr lang="zh-CN" altLang="en-US" dirty="0"/>
              <a:t>等对行车安全关系比较重大的电子控制系统，用切断电子控制器</a:t>
            </a:r>
            <a:r>
              <a:rPr lang="en-US" altLang="zh-CN" dirty="0"/>
              <a:t>ECU</a:t>
            </a:r>
            <a:r>
              <a:rPr lang="zh-CN" altLang="en-US" dirty="0"/>
              <a:t>电源的方法往往无法清除原有故障代码，而要通过</a:t>
            </a:r>
            <a:r>
              <a:rPr lang="zh-CN" altLang="en-US" dirty="0">
                <a:solidFill>
                  <a:srgbClr val="FF0000"/>
                </a:solidFill>
              </a:rPr>
              <a:t>专用诊断仪器</a:t>
            </a:r>
            <a:r>
              <a:rPr lang="zh-CN" altLang="en-US" dirty="0"/>
              <a:t>或按照规定的操纵程序才能清除原有故障代码。</a:t>
            </a:r>
            <a:endParaRPr lang="en-US" altLang="zh-CN" dirty="0"/>
          </a:p>
          <a:p>
            <a:r>
              <a:rPr lang="zh-CN" altLang="en-US" dirty="0"/>
              <a:t>目前，汽车电控系统具有故障自诊断功能，但是各种汽车制造厂生产出来的汽车上的自诊断系统的故障代码形式、读取和显示方法、故障诊断接口等各不相同，这会给使用和维修带来不便。</a:t>
            </a:r>
            <a:r>
              <a:rPr lang="en-US" altLang="zh-CN" dirty="0"/>
              <a:t>20</a:t>
            </a:r>
            <a:r>
              <a:rPr lang="zh-CN" altLang="en-US" dirty="0"/>
              <a:t>世纪</a:t>
            </a:r>
            <a:r>
              <a:rPr lang="en-US" altLang="zh-CN" dirty="0"/>
              <a:t>80</a:t>
            </a:r>
            <a:r>
              <a:rPr lang="zh-CN" altLang="en-US" dirty="0"/>
              <a:t>年代至</a:t>
            </a:r>
            <a:r>
              <a:rPr lang="en-US" altLang="zh-CN" dirty="0"/>
              <a:t>90</a:t>
            </a:r>
            <a:r>
              <a:rPr lang="zh-CN" altLang="en-US" dirty="0"/>
              <a:t>年代，美国汽车工程师协会倡导提出了第二代车载自诊断系统（ </a:t>
            </a:r>
            <a:r>
              <a:rPr lang="en-US" altLang="zh-CN" dirty="0"/>
              <a:t>on-board diagnostics-Il</a:t>
            </a:r>
            <a:r>
              <a:rPr lang="zh-CN" altLang="en-US" dirty="0"/>
              <a:t>，</a:t>
            </a:r>
            <a:r>
              <a:rPr lang="en-US" altLang="zh-CN" dirty="0"/>
              <a:t>OBD-II)</a:t>
            </a:r>
            <a:r>
              <a:rPr lang="zh-CN" altLang="en-US" dirty="0"/>
              <a:t>，旨在使诊断测试模式、故障码、诊断接口、诊断工具等有关诊断系统的内容标准化。</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0179" name="内容占位符 2"/>
          <p:cNvSpPr>
            <a:spLocks noGrp="1"/>
          </p:cNvSpPr>
          <p:nvPr>
            <p:ph idx="1"/>
          </p:nvPr>
        </p:nvSpPr>
        <p:spPr>
          <a:ln/>
        </p:spPr>
        <p:txBody>
          <a:bodyPr vert="horz" wrap="square" lIns="91440" tIns="45720" rIns="91440" bIns="45720" anchor="t" anchorCtr="0"/>
          <a:p>
            <a:r>
              <a:rPr lang="en-US" altLang="zh-CN" dirty="0"/>
              <a:t>2.</a:t>
            </a:r>
            <a:r>
              <a:rPr lang="zh-CN" altLang="en-US" dirty="0"/>
              <a:t>失效保护和备用系统</a:t>
            </a:r>
            <a:endParaRPr lang="en-US" altLang="zh-CN" dirty="0"/>
          </a:p>
          <a:p>
            <a:endParaRPr lang="en-US" altLang="zh-CN" dirty="0"/>
          </a:p>
          <a:p>
            <a:r>
              <a:rPr lang="en-US" altLang="zh-CN" dirty="0"/>
              <a:t>1</a:t>
            </a:r>
            <a:r>
              <a:rPr lang="zh-CN" altLang="en-US" dirty="0"/>
              <a:t>）失效保护</a:t>
            </a:r>
            <a:endParaRPr lang="en-US" altLang="zh-CN" dirty="0"/>
          </a:p>
          <a:p>
            <a:r>
              <a:rPr lang="zh-CN" altLang="en-US" dirty="0">
                <a:solidFill>
                  <a:srgbClr val="FF0000"/>
                </a:solidFill>
              </a:rPr>
              <a:t>失效保护功能</a:t>
            </a:r>
            <a:r>
              <a:rPr lang="zh-CN" altLang="en-US" dirty="0"/>
              <a:t>又叫安全保险功能，它是微机检测出故障后采取的一种保险措施。当某个传感器出现故障时，如果发动机</a:t>
            </a:r>
            <a:r>
              <a:rPr lang="en-US" altLang="zh-CN" dirty="0"/>
              <a:t>ECU</a:t>
            </a:r>
            <a:r>
              <a:rPr lang="zh-CN" altLang="en-US" dirty="0"/>
              <a:t>仍然按正常方式继续控制发动机运转，就有可能使发动机或有关部件出现更严重的问题。</a:t>
            </a:r>
            <a:endParaRPr lang="en-US" altLang="zh-CN" dirty="0"/>
          </a:p>
          <a:p>
            <a:r>
              <a:rPr lang="zh-CN" altLang="en-US" dirty="0"/>
              <a:t>例如，水温传感器信号电路发生断路或短路故障时，</a:t>
            </a:r>
            <a:r>
              <a:rPr lang="en-US" altLang="zh-CN" dirty="0"/>
              <a:t>ECU</a:t>
            </a:r>
            <a:r>
              <a:rPr lang="zh-CN" altLang="en-US" dirty="0"/>
              <a:t>检测出水温低于零下</a:t>
            </a:r>
            <a:r>
              <a:rPr lang="en-US" altLang="zh-CN" dirty="0"/>
              <a:t>30℃</a:t>
            </a:r>
            <a:r>
              <a:rPr lang="zh-CN" altLang="en-US" dirty="0"/>
              <a:t>或高于</a:t>
            </a:r>
            <a:r>
              <a:rPr lang="en-US" altLang="zh-CN" dirty="0"/>
              <a:t>139℃</a:t>
            </a:r>
            <a:r>
              <a:rPr lang="zh-CN" altLang="en-US" dirty="0"/>
              <a:t>，如果此时误认为水温传感器的信号正确并继续按照正常方式进行修正，必将引起空燃比太大或太小，结果导致发动机失速或工作粗暴，甚至无法正常运转。</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1203" name="内容占位符 2"/>
          <p:cNvSpPr>
            <a:spLocks noGrp="1"/>
          </p:cNvSpPr>
          <p:nvPr>
            <p:ph idx="1"/>
          </p:nvPr>
        </p:nvSpPr>
        <p:spPr>
          <a:ln/>
        </p:spPr>
        <p:txBody>
          <a:bodyPr vert="horz" wrap="square" lIns="91440" tIns="45720" rIns="91440" bIns="45720" anchor="t" anchorCtr="0"/>
          <a:p>
            <a:r>
              <a:rPr lang="zh-CN" altLang="en-US" dirty="0"/>
              <a:t>又如，点火系统中点火器发生故障，当</a:t>
            </a:r>
            <a:r>
              <a:rPr lang="en-US" altLang="zh-CN" dirty="0"/>
              <a:t>ECU</a:t>
            </a:r>
            <a:r>
              <a:rPr lang="zh-CN" altLang="en-US" dirty="0"/>
              <a:t>接收不到点火器反馈信号时，如果喷油器继续喷油，大量未燃的可燃混合气就会排放到催化转换器中，使其温度迅速升高，超过其许用温度，导致其损坏。为了避免上述情况发生，电动机电控系统必须具备失效保护功能。具有故障自诊断功能的发动机电控系统，一般同时具有失效保护功能。</a:t>
            </a:r>
            <a:endParaRPr lang="en-US" altLang="zh-CN" dirty="0"/>
          </a:p>
          <a:p>
            <a:r>
              <a:rPr lang="zh-CN" altLang="en-US" dirty="0"/>
              <a:t>失效保护功能主要依靠</a:t>
            </a:r>
            <a:r>
              <a:rPr lang="en-US" altLang="zh-CN" dirty="0">
                <a:solidFill>
                  <a:srgbClr val="FF0000"/>
                </a:solidFill>
              </a:rPr>
              <a:t>ECU</a:t>
            </a:r>
            <a:r>
              <a:rPr lang="zh-CN" altLang="en-US" dirty="0">
                <a:solidFill>
                  <a:srgbClr val="FF0000"/>
                </a:solidFill>
              </a:rPr>
              <a:t>内的软件</a:t>
            </a:r>
            <a:r>
              <a:rPr lang="zh-CN" altLang="en-US" dirty="0"/>
              <a:t>来实现。当系统诊断出故障时，一方面</a:t>
            </a:r>
            <a:r>
              <a:rPr lang="en-US" altLang="zh-CN" dirty="0"/>
              <a:t>ECU</a:t>
            </a:r>
            <a:r>
              <a:rPr lang="zh-CN" altLang="en-US" dirty="0"/>
              <a:t>发出故障警告信号、保存故障码</a:t>
            </a:r>
            <a:r>
              <a:rPr lang="en-US" altLang="zh-CN" dirty="0"/>
              <a:t>;</a:t>
            </a:r>
            <a:r>
              <a:rPr lang="zh-CN" altLang="en-US" dirty="0"/>
              <a:t>另一方面</a:t>
            </a:r>
            <a:r>
              <a:rPr lang="en-US" altLang="zh-CN" dirty="0"/>
              <a:t>ECU</a:t>
            </a:r>
            <a:r>
              <a:rPr lang="zh-CN" altLang="en-US" dirty="0"/>
              <a:t>会自动启用失效保护功能，按照存储器内设定的程序和数据，使控制系统继续工作或强制停机。例如，系统检测出水温信号电路出现故障时，</a:t>
            </a:r>
            <a:r>
              <a:rPr lang="en-US" altLang="zh-CN" dirty="0"/>
              <a:t>ECU</a:t>
            </a:r>
            <a:r>
              <a:rPr lang="zh-CN" altLang="en-US" dirty="0"/>
              <a:t>会采用预先设置在存储器中的代用值，采取强制措施，停止喷油器喷油。</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2227" name="内容占位符 2"/>
          <p:cNvSpPr>
            <a:spLocks noGrp="1"/>
          </p:cNvSpPr>
          <p:nvPr>
            <p:ph idx="1"/>
          </p:nvPr>
        </p:nvSpPr>
        <p:spPr>
          <a:xfrm>
            <a:off x="349250" y="1209675"/>
            <a:ext cx="8324850" cy="4953000"/>
          </a:xfrm>
          <a:ln/>
        </p:spPr>
        <p:txBody>
          <a:bodyPr vert="horz" wrap="square" lIns="91440" tIns="45720" rIns="91440" bIns="45720" anchor="t" anchorCtr="0"/>
          <a:p>
            <a:r>
              <a:rPr lang="en-US" altLang="zh-CN" dirty="0"/>
              <a:t>2</a:t>
            </a:r>
            <a:r>
              <a:rPr lang="zh-CN" altLang="en-US" dirty="0"/>
              <a:t>）备用系统</a:t>
            </a:r>
            <a:endParaRPr lang="en-US" altLang="zh-CN" dirty="0"/>
          </a:p>
          <a:p>
            <a:r>
              <a:rPr lang="zh-CN" altLang="en-US" dirty="0"/>
              <a:t>备用系统也叫备用功能，它是当</a:t>
            </a:r>
            <a:r>
              <a:rPr lang="en-US" altLang="zh-CN" dirty="0"/>
              <a:t>ECU</a:t>
            </a:r>
            <a:r>
              <a:rPr lang="zh-CN" altLang="en-US" dirty="0"/>
              <a:t>内微机控制程序出现故障时，</a:t>
            </a:r>
            <a:r>
              <a:rPr lang="en-US" altLang="zh-CN" dirty="0"/>
              <a:t>ECU</a:t>
            </a:r>
            <a:r>
              <a:rPr lang="zh-CN" altLang="en-US" dirty="0"/>
              <a:t>把燃油喷射和点火正时控制在预定水平上，作为一种备用功能使车辆仍能继续慢速行驶到修理厂，所以也称之为跋行系统。</a:t>
            </a:r>
            <a:endParaRPr lang="en-US" altLang="zh-CN" dirty="0"/>
          </a:p>
          <a:p>
            <a:r>
              <a:rPr lang="zh-CN" altLang="en-US" dirty="0"/>
              <a:t>发动机</a:t>
            </a:r>
            <a:r>
              <a:rPr lang="en-US" altLang="zh-CN" dirty="0"/>
              <a:t>ECU</a:t>
            </a:r>
            <a:r>
              <a:rPr lang="zh-CN" altLang="en-US" dirty="0"/>
              <a:t>备用系统为专用后备电路，由集成电路组成。监视回路中装有监视计数器，正常工作情况下，微机定时进行清零。出现异常情况时，例行程序不能正常运行。如果这时计数器的定期清零工作不能进行，计算机显示溢出。当监视器发现计算机溢出时</a:t>
            </a:r>
            <a:r>
              <a:rPr lang="en-US" altLang="zh-CN" dirty="0"/>
              <a:t>,</a:t>
            </a:r>
            <a:r>
              <a:rPr lang="zh-CN" altLang="en-US" dirty="0"/>
              <a:t>就能检测出异常情况。当监视器检测出微机出现异常情况而满足启用备用系统的条件时，首先点亮“发动机故障灯”，警示驾驶员发动机已出现故障，需要进行维修</a:t>
            </a:r>
            <a:r>
              <a:rPr lang="en-US" altLang="zh-CN" dirty="0"/>
              <a:t>;</a:t>
            </a:r>
            <a:r>
              <a:rPr lang="zh-CN" altLang="en-US" dirty="0"/>
              <a:t>与此同时，</a:t>
            </a:r>
            <a:r>
              <a:rPr lang="en-US" altLang="zh-CN" dirty="0"/>
              <a:t>ECU</a:t>
            </a:r>
            <a:r>
              <a:rPr lang="zh-CN" altLang="en-US" dirty="0"/>
              <a:t>自动转换成简易控制的备用功能。</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3251" name="内容占位符 2"/>
          <p:cNvSpPr>
            <a:spLocks noGrp="1"/>
          </p:cNvSpPr>
          <p:nvPr>
            <p:ph idx="1"/>
          </p:nvPr>
        </p:nvSpPr>
        <p:spPr>
          <a:xfrm>
            <a:off x="557213" y="1209675"/>
            <a:ext cx="8116887" cy="4953000"/>
          </a:xfrm>
          <a:ln/>
        </p:spPr>
        <p:txBody>
          <a:bodyPr vert="horz" wrap="square" lIns="91440" tIns="45720" rIns="91440" bIns="45720" anchor="t" anchorCtr="0"/>
          <a:p>
            <a:r>
              <a:rPr lang="zh-CN" altLang="en-US" dirty="0"/>
              <a:t>备用系统在遇到下列情况之一时开始工作</a:t>
            </a:r>
            <a:r>
              <a:rPr lang="en-US" altLang="zh-CN" dirty="0"/>
              <a:t>:ECU</a:t>
            </a:r>
            <a:r>
              <a:rPr lang="zh-CN" altLang="en-US" dirty="0"/>
              <a:t>无点火信号输出时</a:t>
            </a:r>
            <a:r>
              <a:rPr lang="en-US" altLang="zh-CN" dirty="0"/>
              <a:t>;</a:t>
            </a:r>
            <a:r>
              <a:rPr lang="zh-CN" altLang="en-US" dirty="0"/>
              <a:t>对于博世</a:t>
            </a:r>
            <a:r>
              <a:rPr lang="en-US" altLang="zh-CN" dirty="0"/>
              <a:t>D</a:t>
            </a:r>
            <a:r>
              <a:rPr lang="zh-CN" altLang="en-US" dirty="0"/>
              <a:t>型汽油喷射系统</a:t>
            </a:r>
            <a:r>
              <a:rPr lang="en-US" altLang="zh-CN" dirty="0"/>
              <a:t>,</a:t>
            </a:r>
            <a:r>
              <a:rPr lang="zh-CN" altLang="en-US" dirty="0"/>
              <a:t>进气歧管压力传感器有故障时。</a:t>
            </a:r>
            <a:endParaRPr lang="en-US" altLang="zh-CN" dirty="0"/>
          </a:p>
          <a:p>
            <a:r>
              <a:rPr lang="zh-CN" altLang="en-US" dirty="0"/>
              <a:t>备用系统工作时，</a:t>
            </a:r>
            <a:r>
              <a:rPr lang="en-US" altLang="zh-CN" dirty="0"/>
              <a:t>ECU</a:t>
            </a:r>
            <a:r>
              <a:rPr lang="zh-CN" altLang="en-US" dirty="0"/>
              <a:t>根据起动</a:t>
            </a:r>
            <a:r>
              <a:rPr lang="en-US" altLang="zh-CN" dirty="0"/>
              <a:t>(ST)</a:t>
            </a:r>
            <a:r>
              <a:rPr lang="zh-CN" altLang="en-US" dirty="0"/>
              <a:t>信号和怠速（</a:t>
            </a:r>
            <a:r>
              <a:rPr lang="en-US" altLang="zh-CN" dirty="0"/>
              <a:t>IDL)</a:t>
            </a:r>
            <a:r>
              <a:rPr lang="zh-CN" altLang="en-US" dirty="0"/>
              <a:t>信号确定控制参数。备用功能只是建议控制，只能维持基本功能，使车辆能够慢速行驶，而不能保证发动机运行在最佳状态，不宜在备用状态下长时间行驶，应及时检查修理。</a:t>
            </a:r>
            <a:endParaRPr lang="en-US" altLang="zh-CN" dirty="0"/>
          </a:p>
          <a:p>
            <a:r>
              <a:rPr lang="zh-CN" altLang="en-US" dirty="0"/>
              <a:t>日本尼桑汽车电喷发动机在备用功能起动时，将用固定的喷油持续时间和点火提前角工作，其在起动、怠速和非怠速工况时的喷油持续时间和点火提前角如表</a:t>
            </a:r>
            <a:r>
              <a:rPr lang="en-US" altLang="zh-CN" dirty="0"/>
              <a:t>2-2</a:t>
            </a:r>
            <a:r>
              <a:rPr lang="zh-CN" altLang="en-US" dirty="0"/>
              <a:t>所示。</a:t>
            </a:r>
            <a:endParaRPr lang="zh-CN" altLang="en-US" dirty="0"/>
          </a:p>
        </p:txBody>
      </p:sp>
      <p:pic>
        <p:nvPicPr>
          <p:cNvPr id="53252" name="图片 3"/>
          <p:cNvPicPr>
            <a:picLocks noChangeAspect="1"/>
          </p:cNvPicPr>
          <p:nvPr/>
        </p:nvPicPr>
        <p:blipFill>
          <a:blip r:embed="rId1"/>
          <a:stretch>
            <a:fillRect/>
          </a:stretch>
        </p:blipFill>
        <p:spPr>
          <a:xfrm>
            <a:off x="1284288" y="4311650"/>
            <a:ext cx="6586537" cy="208915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1"/>
          <p:cNvSpPr>
            <a:spLocks noGrp="1"/>
          </p:cNvSpPr>
          <p:nvPr>
            <p:ph type="title"/>
          </p:nvPr>
        </p:nvSpPr>
        <p:spPr>
          <a:xfrm>
            <a:off x="636588" y="-188912"/>
            <a:ext cx="8229600" cy="1143000"/>
          </a:xfrm>
          <a:ln/>
        </p:spPr>
        <p:txBody>
          <a:bodyPr vert="horz" wrap="square" lIns="91440" tIns="45720" rIns="91440" bIns="45720" anchor="ctr" anchorCtr="0"/>
          <a:p>
            <a:pPr>
              <a:buNone/>
            </a:pPr>
            <a:r>
              <a:rPr lang="en-US" altLang="zh-CN" dirty="0"/>
              <a:t>2.6 </a:t>
            </a:r>
            <a:r>
              <a:rPr lang="zh-CN" altLang="en-US" dirty="0"/>
              <a:t>柴油机电控制系统的单片机控制</a:t>
            </a:r>
            <a:endParaRPr lang="zh-CN" altLang="en-US" dirty="0"/>
          </a:p>
        </p:txBody>
      </p:sp>
      <p:sp>
        <p:nvSpPr>
          <p:cNvPr id="54275" name="内容占位符 2"/>
          <p:cNvSpPr>
            <a:spLocks noGrp="1"/>
          </p:cNvSpPr>
          <p:nvPr>
            <p:ph idx="1"/>
          </p:nvPr>
        </p:nvSpPr>
        <p:spPr>
          <a:ln/>
        </p:spPr>
        <p:txBody>
          <a:bodyPr vert="horz" wrap="square" lIns="91440" tIns="45720" rIns="91440" bIns="45720" anchor="t" anchorCtr="0"/>
          <a:p>
            <a:r>
              <a:rPr lang="en-US" altLang="zh-CN" dirty="0"/>
              <a:t>2.6.1 </a:t>
            </a:r>
            <a:r>
              <a:rPr lang="zh-CN" altLang="en-US" dirty="0"/>
              <a:t>柴油机电子控制系统概述</a:t>
            </a:r>
            <a:endParaRPr lang="en-US" altLang="zh-CN" dirty="0"/>
          </a:p>
          <a:p>
            <a:r>
              <a:rPr lang="en-US" altLang="zh-CN" dirty="0"/>
              <a:t>1.</a:t>
            </a:r>
            <a:r>
              <a:rPr lang="zh-CN" altLang="en-US" dirty="0"/>
              <a:t>柴油机电子控制技术的发展与应用概况</a:t>
            </a:r>
            <a:endParaRPr lang="en-US" altLang="zh-CN" dirty="0"/>
          </a:p>
          <a:p>
            <a:r>
              <a:rPr lang="zh-CN" altLang="en-US" dirty="0"/>
              <a:t>电子控制技术不仅广泛应用于汽油发动机上，早在</a:t>
            </a:r>
            <a:r>
              <a:rPr lang="en-US" altLang="zh-CN" dirty="0"/>
              <a:t>20</a:t>
            </a:r>
            <a:r>
              <a:rPr lang="zh-CN" altLang="en-US" dirty="0"/>
              <a:t>世纪</a:t>
            </a:r>
            <a:r>
              <a:rPr lang="en-US" altLang="zh-CN" dirty="0"/>
              <a:t>70</a:t>
            </a:r>
            <a:r>
              <a:rPr lang="zh-CN" altLang="en-US" dirty="0"/>
              <a:t>年代，柴油机电控技术已受到许多技术发达国家的重视，并着手开发柴油机电子控制技术。</a:t>
            </a:r>
            <a:endParaRPr lang="en-US" altLang="zh-CN" dirty="0"/>
          </a:p>
          <a:p>
            <a:r>
              <a:rPr lang="zh-CN" altLang="en-US" dirty="0"/>
              <a:t>而进入</a:t>
            </a:r>
            <a:r>
              <a:rPr lang="en-US" altLang="zh-CN" dirty="0"/>
              <a:t>20</a:t>
            </a:r>
            <a:r>
              <a:rPr lang="zh-CN" altLang="en-US" dirty="0"/>
              <a:t>世纪</a:t>
            </a:r>
            <a:r>
              <a:rPr lang="en-US" altLang="zh-CN" dirty="0"/>
              <a:t>80</a:t>
            </a:r>
            <a:r>
              <a:rPr lang="zh-CN" altLang="en-US" dirty="0"/>
              <a:t>年代后，柴油机电子控制技术有了较快的发展，许多功能各异的柴油机电子控制装置和系统相继被开发研制和生产投放市场。柴油机电子控制技术的发展和应用使柴油机技术水平进人一个新的历史阶段。</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1"/>
          <p:cNvSpPr>
            <a:spLocks noGrp="1"/>
          </p:cNvSpPr>
          <p:nvPr>
            <p:ph type="title"/>
          </p:nvPr>
        </p:nvSpPr>
        <p:spPr>
          <a:xfrm>
            <a:off x="636588" y="-188912"/>
            <a:ext cx="8229600" cy="1143000"/>
          </a:xfrm>
          <a:ln/>
        </p:spPr>
        <p:txBody>
          <a:bodyPr vert="horz" wrap="square" lIns="91440" tIns="45720" rIns="91440" bIns="45720" anchor="ctr" anchorCtr="0"/>
          <a:p>
            <a:pPr>
              <a:buNone/>
            </a:pPr>
            <a:r>
              <a:rPr lang="en-US" altLang="zh-CN" dirty="0"/>
              <a:t>2.6 </a:t>
            </a:r>
            <a:r>
              <a:rPr lang="zh-CN" altLang="en-US" dirty="0"/>
              <a:t>柴油机电控制系统的单片机控制</a:t>
            </a:r>
            <a:endParaRPr lang="zh-CN" altLang="en-US" dirty="0"/>
          </a:p>
        </p:txBody>
      </p:sp>
      <p:sp>
        <p:nvSpPr>
          <p:cNvPr id="55299" name="内容占位符 2"/>
          <p:cNvSpPr>
            <a:spLocks noGrp="1"/>
          </p:cNvSpPr>
          <p:nvPr>
            <p:ph idx="1"/>
          </p:nvPr>
        </p:nvSpPr>
        <p:spPr>
          <a:ln/>
        </p:spPr>
        <p:txBody>
          <a:bodyPr vert="horz" wrap="square" lIns="91440" tIns="45720" rIns="91440" bIns="45720" anchor="t" anchorCtr="0"/>
          <a:p>
            <a:r>
              <a:rPr lang="zh-CN" altLang="en-US" dirty="0"/>
              <a:t>改善柴油机的动力性、经济性，降低排放和噪声，仍是柴油机研制和生产部门的主要目标。上述性能的改善在很大程度上取决于柴油机燃油系统的结构和工作特点。传统的机械控制式喷油泵对喷油量及喷油时刻</a:t>
            </a:r>
            <a:r>
              <a:rPr lang="en-US" altLang="zh-CN" dirty="0"/>
              <a:t>(</a:t>
            </a:r>
            <a:r>
              <a:rPr lang="zh-CN" altLang="en-US" dirty="0"/>
              <a:t>正时</a:t>
            </a:r>
            <a:r>
              <a:rPr lang="en-US" altLang="zh-CN" dirty="0"/>
              <a:t>)</a:t>
            </a:r>
            <a:r>
              <a:rPr lang="zh-CN" altLang="en-US" dirty="0"/>
              <a:t>的调节，是通过离心飞块在转速变化时所引起的离心力的变化使调节套筒</a:t>
            </a:r>
            <a:r>
              <a:rPr lang="en-US" altLang="zh-CN" dirty="0"/>
              <a:t>(</a:t>
            </a:r>
            <a:r>
              <a:rPr lang="zh-CN" altLang="en-US" dirty="0"/>
              <a:t>拉杆）移动来实现的，而中间还要通过一系列机械传动机构，因此从转速的变化，到离心力的变化，再到调节机构的移动，将产生滞后现象，而且调节的范围和精度也受到限制。同时影响供油量及喷油正时的因素不仅仅是转速和负荷</a:t>
            </a:r>
            <a:r>
              <a:rPr lang="en-US" altLang="zh-CN" dirty="0"/>
              <a:t>,</a:t>
            </a:r>
            <a:r>
              <a:rPr lang="zh-CN" altLang="en-US" dirty="0"/>
              <a:t>进气温度、冷却液温度、进气压力等因素也影响喷油量及喷油正时，对于这些影响因素的变化，普通机械控制式喷油泵是无能为力的。</a:t>
            </a:r>
            <a:endParaRPr lang="en-US" altLang="zh-CN" dirty="0"/>
          </a:p>
          <a:p>
            <a:r>
              <a:rPr lang="zh-CN" altLang="en-US" dirty="0"/>
              <a:t>柴油机电子控制系统则是将上述影响柴油机的动力性、经济性和排放有关的因素通过相应的传感器向电控单元输入信号，经分析、处理、计算后向执行器发出控制指令，由电动式执行器，如步进电机、电磁线圈等直接驱动控制套筒移动，实现对柴油机的电子控制。</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34145"/>
          <p:cNvSpPr>
            <a:spLocks noGrp="1"/>
          </p:cNvSpPr>
          <p:nvPr>
            <p:ph idx="1"/>
          </p:nvPr>
        </p:nvSpPr>
        <p:spPr>
          <a:xfrm>
            <a:off x="223838" y="890588"/>
            <a:ext cx="8670925" cy="5414962"/>
          </a:xfrm>
          <a:ln/>
        </p:spPr>
        <p:txBody>
          <a:bodyPr vert="horz" wrap="square" lIns="91440" tIns="45720" rIns="91440" bIns="45720" anchor="t" anchorCtr="0"/>
          <a:p>
            <a:r>
              <a:rPr lang="zh-CN" altLang="en-US" dirty="0">
                <a:solidFill>
                  <a:srgbClr val="000000"/>
                </a:solidFill>
              </a:rPr>
              <a:t>车速传感器提供车速信号，节气门位置传感器提供怠速触点开闭信号，这两个信号用来判断发动机是否处于怠速状态。</a:t>
            </a:r>
            <a:endParaRPr lang="en-US" altLang="zh-CN" dirty="0">
              <a:solidFill>
                <a:srgbClr val="000000"/>
              </a:solidFill>
            </a:endParaRPr>
          </a:p>
          <a:p>
            <a:r>
              <a:rPr lang="zh-CN" altLang="en-US" dirty="0">
                <a:solidFill>
                  <a:srgbClr val="000000"/>
                </a:solidFill>
              </a:rPr>
              <a:t>发动机怠速时，节气门关闭，节气门位置传感器的怠速触点</a:t>
            </a:r>
            <a:r>
              <a:rPr lang="en-US" altLang="zh-CN" dirty="0">
                <a:solidFill>
                  <a:srgbClr val="000000"/>
                </a:solidFill>
              </a:rPr>
              <a:t>IDL</a:t>
            </a:r>
            <a:r>
              <a:rPr lang="zh-CN" altLang="en-US" dirty="0">
                <a:solidFill>
                  <a:srgbClr val="000000"/>
                </a:solidFill>
              </a:rPr>
              <a:t>闭合，传感器输出端子</a:t>
            </a:r>
            <a:r>
              <a:rPr lang="en-US" altLang="zh-CN" dirty="0">
                <a:solidFill>
                  <a:srgbClr val="000000"/>
                </a:solidFill>
              </a:rPr>
              <a:t>IDL</a:t>
            </a:r>
            <a:r>
              <a:rPr lang="zh-CN" altLang="en-US" dirty="0">
                <a:solidFill>
                  <a:srgbClr val="000000"/>
                </a:solidFill>
              </a:rPr>
              <a:t>输出低电平信号。因此，当</a:t>
            </a:r>
            <a:r>
              <a:rPr lang="en-US" altLang="zh-CN" dirty="0">
                <a:solidFill>
                  <a:srgbClr val="000000"/>
                </a:solidFill>
              </a:rPr>
              <a:t>IDL</a:t>
            </a:r>
            <a:r>
              <a:rPr lang="zh-CN" altLang="en-US" dirty="0">
                <a:solidFill>
                  <a:srgbClr val="000000"/>
                </a:solidFill>
              </a:rPr>
              <a:t>端子输出低电平信号时，如果车速为零，说明发动机处于怠速状态</a:t>
            </a:r>
            <a:r>
              <a:rPr lang="en-US" altLang="zh-CN" dirty="0">
                <a:solidFill>
                  <a:srgbClr val="000000"/>
                </a:solidFill>
              </a:rPr>
              <a:t>;</a:t>
            </a:r>
            <a:r>
              <a:rPr lang="zh-CN" altLang="en-US" dirty="0">
                <a:solidFill>
                  <a:srgbClr val="000000"/>
                </a:solidFill>
              </a:rPr>
              <a:t>如果车速不为零，则说明发动机处于减速状态。</a:t>
            </a:r>
            <a:endParaRPr lang="en-US" altLang="zh-CN" dirty="0">
              <a:solidFill>
                <a:srgbClr val="000000"/>
              </a:solidFill>
            </a:endParaRPr>
          </a:p>
          <a:p>
            <a:r>
              <a:rPr lang="zh-CN" altLang="en-US" dirty="0">
                <a:solidFill>
                  <a:srgbClr val="000000"/>
                </a:solidFill>
              </a:rPr>
              <a:t>冷却液温度信号用于修正怠速转速。在 </a:t>
            </a:r>
            <a:r>
              <a:rPr lang="en-US" altLang="zh-CN" dirty="0">
                <a:solidFill>
                  <a:srgbClr val="000000"/>
                </a:solidFill>
              </a:rPr>
              <a:t>ECU</a:t>
            </a:r>
            <a:r>
              <a:rPr lang="zh-CN" altLang="en-US" dirty="0">
                <a:solidFill>
                  <a:srgbClr val="000000"/>
                </a:solidFill>
              </a:rPr>
              <a:t>内部</a:t>
            </a:r>
            <a:r>
              <a:rPr lang="en-US" altLang="zh-CN" dirty="0">
                <a:solidFill>
                  <a:srgbClr val="000000"/>
                </a:solidFill>
              </a:rPr>
              <a:t>,</a:t>
            </a:r>
            <a:r>
              <a:rPr lang="zh-CN" altLang="en-US" dirty="0">
                <a:solidFill>
                  <a:srgbClr val="000000"/>
                </a:solidFill>
              </a:rPr>
              <a:t>存储有不同水温对应的最佳怠速转速，不同温度下的怠速转速如图</a:t>
            </a:r>
            <a:r>
              <a:rPr lang="en-US" altLang="zh-CN" dirty="0">
                <a:solidFill>
                  <a:srgbClr val="000000"/>
                </a:solidFill>
              </a:rPr>
              <a:t>2-60</a:t>
            </a:r>
            <a:r>
              <a:rPr lang="zh-CN" altLang="en-US" dirty="0">
                <a:solidFill>
                  <a:srgbClr val="000000"/>
                </a:solidFill>
              </a:rPr>
              <a:t>所示。在冷车起动后的暖机过程中，</a:t>
            </a:r>
            <a:r>
              <a:rPr lang="en-US" altLang="zh-CN" dirty="0">
                <a:solidFill>
                  <a:srgbClr val="000000"/>
                </a:solidFill>
              </a:rPr>
              <a:t>ECU</a:t>
            </a:r>
            <a:r>
              <a:rPr lang="zh-CN" altLang="en-US" dirty="0">
                <a:solidFill>
                  <a:srgbClr val="000000"/>
                </a:solidFill>
              </a:rPr>
              <a:t>根据发动机温度信号，通过控制怠速控制阀的开度来控制相应的快怠速转速，并随发动机温度升高逐渐降低怠速转速。当冷却液温度达到正常工作温度时，怠速转速恢复正常。</a:t>
            </a:r>
            <a:endParaRPr lang="en-US" altLang="zh-CN" dirty="0">
              <a:solidFill>
                <a:srgbClr val="000000"/>
              </a:solidFill>
            </a:endParaRPr>
          </a:p>
          <a:p>
            <a:r>
              <a:rPr lang="zh-CN" altLang="en-US" dirty="0">
                <a:solidFill>
                  <a:srgbClr val="000000"/>
                </a:solidFill>
              </a:rPr>
              <a:t>空调开关、动力转向开关、空挡起动开关信号和电源信号等向</a:t>
            </a:r>
            <a:r>
              <a:rPr lang="en-US" altLang="zh-CN" dirty="0">
                <a:solidFill>
                  <a:srgbClr val="000000"/>
                </a:solidFill>
              </a:rPr>
              <a:t>ECU</a:t>
            </a:r>
            <a:r>
              <a:rPr lang="zh-CN" altLang="en-US" dirty="0">
                <a:solidFill>
                  <a:srgbClr val="000000"/>
                </a:solidFill>
              </a:rPr>
              <a:t>提供发动机负荷变化的状态信息。在 </a:t>
            </a:r>
            <a:r>
              <a:rPr lang="en-US" altLang="zh-CN" dirty="0">
                <a:solidFill>
                  <a:srgbClr val="000000"/>
                </a:solidFill>
              </a:rPr>
              <a:t>ECU</a:t>
            </a:r>
            <a:r>
              <a:rPr lang="zh-CN" altLang="en-US" dirty="0">
                <a:solidFill>
                  <a:srgbClr val="000000"/>
                </a:solidFill>
              </a:rPr>
              <a:t>内部，存储有不同负荷状态下对应的最佳怠速转速。</a:t>
            </a:r>
            <a:endParaRPr lang="en-US" altLang="zh-CN" dirty="0">
              <a:solidFill>
                <a:srgbClr val="000000"/>
              </a:solidFill>
            </a:endParaRPr>
          </a:p>
        </p:txBody>
      </p:sp>
      <p:sp>
        <p:nvSpPr>
          <p:cNvPr id="1945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6097588" y="5084763"/>
            <a:ext cx="1789112" cy="1662112"/>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6323" name="内容占位符 2"/>
          <p:cNvSpPr>
            <a:spLocks noGrp="1"/>
          </p:cNvSpPr>
          <p:nvPr>
            <p:ph idx="1"/>
          </p:nvPr>
        </p:nvSpPr>
        <p:spPr>
          <a:ln/>
        </p:spPr>
        <p:txBody>
          <a:bodyPr vert="horz" wrap="square" lIns="91440" tIns="45720" rIns="91440" bIns="45720" anchor="t" anchorCtr="0"/>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57347" name="内容占位符 2"/>
          <p:cNvSpPr>
            <a:spLocks noGrp="1"/>
          </p:cNvSpPr>
          <p:nvPr>
            <p:ph idx="1"/>
          </p:nvPr>
        </p:nvSpPr>
        <p:spPr>
          <a:ln/>
        </p:spPr>
        <p:txBody>
          <a:bodyPr vert="horz" wrap="square" lIns="91440" tIns="45720" rIns="91440" bIns="45720" anchor="t" anchorCtr="0"/>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ln/>
        </p:spPr>
        <p:txBody>
          <a:bodyPr vert="horz" wrap="square" lIns="91440" tIns="45720" rIns="91440" bIns="45720" anchor="t" anchorCtr="0"/>
          <a:p>
            <a:r>
              <a:rPr lang="en-US" altLang="zh-CN" dirty="0"/>
              <a:t>2.</a:t>
            </a:r>
            <a:r>
              <a:rPr lang="zh-CN" altLang="en-US" dirty="0"/>
              <a:t>急速控制原理</a:t>
            </a:r>
            <a:endParaRPr lang="en-US" altLang="zh-CN" dirty="0"/>
          </a:p>
          <a:p>
            <a:r>
              <a:rPr lang="zh-CN" altLang="en-US" dirty="0"/>
              <a:t>怠速控制内容一般包括起动后控制、冷车怠速控制、发动机负荷变化控制、电器负荷变化控制及减速控制等。</a:t>
            </a:r>
            <a:endParaRPr lang="en-US" altLang="zh-CN" dirty="0"/>
          </a:p>
          <a:p>
            <a:r>
              <a:rPr lang="zh-CN" altLang="en-US" dirty="0"/>
              <a:t>怠速控制的实质是控制怠速时的充气量</a:t>
            </a:r>
            <a:r>
              <a:rPr lang="en-US" altLang="zh-CN" dirty="0"/>
              <a:t>(</a:t>
            </a:r>
            <a:r>
              <a:rPr lang="zh-CN" altLang="en-US" dirty="0"/>
              <a:t>进气量</a:t>
            </a:r>
            <a:r>
              <a:rPr lang="en-US" altLang="zh-CN" dirty="0"/>
              <a:t>)</a:t>
            </a:r>
            <a:r>
              <a:rPr lang="zh-CN" altLang="en-US" dirty="0"/>
              <a:t>。</a:t>
            </a:r>
            <a:endParaRPr lang="en-US" altLang="zh-CN" dirty="0"/>
          </a:p>
          <a:p>
            <a:r>
              <a:rPr lang="zh-CN" altLang="en-US" dirty="0"/>
              <a:t>当发动机怠速负荷增大时，</a:t>
            </a:r>
            <a:r>
              <a:rPr lang="en-US" altLang="zh-CN" dirty="0"/>
              <a:t>ECU</a:t>
            </a:r>
            <a:r>
              <a:rPr lang="zh-CN" altLang="en-US" dirty="0"/>
              <a:t>控制怠速控制阀使进气量增大，从而使怠速转速提高，防止发动机运转不稳或熄火</a:t>
            </a:r>
            <a:r>
              <a:rPr lang="en-US" altLang="zh-CN" dirty="0"/>
              <a:t>;</a:t>
            </a:r>
            <a:r>
              <a:rPr lang="zh-CN" altLang="en-US" dirty="0"/>
              <a:t>当发动机怠速负荷减小时，</a:t>
            </a:r>
            <a:r>
              <a:rPr lang="en-US" altLang="zh-CN" dirty="0"/>
              <a:t>ECU</a:t>
            </a:r>
            <a:r>
              <a:rPr lang="zh-CN" altLang="en-US" dirty="0"/>
              <a:t>控制怠速控制阀使进气量减少，从而使怠速转速降低，以免怠速转速过高。</a:t>
            </a:r>
            <a:endParaRPr lang="en-US" altLang="zh-CN" dirty="0"/>
          </a:p>
          <a:p>
            <a:r>
              <a:rPr lang="zh-CN" altLang="en-US" dirty="0"/>
              <a:t>怠速时的喷油量则由</a:t>
            </a:r>
            <a:r>
              <a:rPr lang="en-US" altLang="zh-CN" dirty="0"/>
              <a:t>ECU</a:t>
            </a:r>
            <a:r>
              <a:rPr lang="zh-CN" altLang="en-US" dirty="0"/>
              <a:t>根据预先设定的</a:t>
            </a:r>
            <a:r>
              <a:rPr lang="zh-CN" altLang="en-US" dirty="0">
                <a:solidFill>
                  <a:srgbClr val="FF0000"/>
                </a:solidFill>
              </a:rPr>
              <a:t>怠速空燃比</a:t>
            </a:r>
            <a:r>
              <a:rPr lang="zh-CN" altLang="en-US" dirty="0"/>
              <a:t>和</a:t>
            </a:r>
            <a:r>
              <a:rPr lang="zh-CN" altLang="en-US" dirty="0">
                <a:solidFill>
                  <a:srgbClr val="FF0000"/>
                </a:solidFill>
              </a:rPr>
              <a:t>实际充气量</a:t>
            </a:r>
            <a:r>
              <a:rPr lang="zh-CN" altLang="en-US" dirty="0"/>
              <a:t>计算确定。</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576263" y="889000"/>
            <a:ext cx="8467725" cy="4953000"/>
          </a:xfrm>
          <a:ln/>
        </p:spPr>
        <p:txBody>
          <a:bodyPr vert="horz" wrap="square" lIns="91440" tIns="45720" rIns="91440" bIns="45720" anchor="t" anchorCtr="0"/>
          <a:p>
            <a:r>
              <a:rPr lang="en-US" altLang="zh-CN" dirty="0"/>
              <a:t>3.</a:t>
            </a:r>
            <a:r>
              <a:rPr lang="zh-CN" altLang="en-US" dirty="0"/>
              <a:t>怠速控制过程</a:t>
            </a:r>
            <a:endParaRPr lang="en-US" altLang="zh-CN" dirty="0"/>
          </a:p>
          <a:p>
            <a:r>
              <a:rPr lang="zh-CN" altLang="en-US" dirty="0"/>
              <a:t>在发动机怠速状态下，当空调开关、动力转向开关等接通或空挡起动开关断开时，发动机负荷就会增大，转速就会降低。如果转速降低过多，发动机就可能熄火，给车辆使用带来不便。因此，在接通空调开关或动力转向开关之前，需要先将怠速转速提高，防止发动机熄火。当空调开关或动力转向开关断开时，发动机负荷又会减小，转速就会升高，不仅油耗增大，而且会给汽车驾驶带来一定困难（如起步前冲、容易导致汽车追尾等</a:t>
            </a:r>
            <a:r>
              <a:rPr lang="en-US" altLang="zh-CN" dirty="0"/>
              <a:t>)</a:t>
            </a:r>
            <a:r>
              <a:rPr lang="zh-CN" altLang="en-US" dirty="0"/>
              <a:t>。因此在断开空调开关或动力转向开关之后，需要将怠速转速降低，防止怠速过高。另外，当电器负荷增大（如夜间行车接通前照灯、按喇叭等</a:t>
            </a:r>
            <a:r>
              <a:rPr lang="en-US" altLang="zh-CN" dirty="0"/>
              <a:t>)</a:t>
            </a:r>
            <a:r>
              <a:rPr lang="zh-CN" altLang="en-US" dirty="0"/>
              <a:t>时，电器系统的供电电压就会降低</a:t>
            </a:r>
            <a:r>
              <a:rPr lang="en-US" altLang="zh-CN" dirty="0"/>
              <a:t>,</a:t>
            </a:r>
            <a:r>
              <a:rPr lang="zh-CN" altLang="en-US" dirty="0"/>
              <a:t>如果电压过低，就会影响电控系统正常工作和用电设备正常用电，因此在电压降低时，需要提高怠速转速，以便提高电压。</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4145"/>
          <p:cNvSpPr>
            <a:spLocks noGrp="1"/>
          </p:cNvSpPr>
          <p:nvPr>
            <p:ph idx="1"/>
          </p:nvPr>
        </p:nvSpPr>
        <p:spPr>
          <a:xfrm>
            <a:off x="688975" y="990600"/>
            <a:ext cx="7843838" cy="5414963"/>
          </a:xfrm>
          <a:ln/>
        </p:spPr>
        <p:txBody>
          <a:bodyPr vert="horz" wrap="square" lIns="91440" tIns="45720" rIns="91440" bIns="45720" anchor="t" anchorCtr="0"/>
          <a:p>
            <a:r>
              <a:rPr lang="zh-CN" altLang="en-US" dirty="0">
                <a:solidFill>
                  <a:srgbClr val="000000"/>
                </a:solidFill>
              </a:rPr>
              <a:t>怠速转速控制过程如图</a:t>
            </a:r>
            <a:r>
              <a:rPr lang="en-US" altLang="zh-CN" dirty="0">
                <a:solidFill>
                  <a:srgbClr val="000000"/>
                </a:solidFill>
              </a:rPr>
              <a:t>2-61</a:t>
            </a:r>
            <a:r>
              <a:rPr lang="zh-CN" altLang="en-US" dirty="0">
                <a:solidFill>
                  <a:srgbClr val="000000"/>
                </a:solidFill>
              </a:rPr>
              <a:t>所示。</a:t>
            </a:r>
            <a:r>
              <a:rPr lang="en-US" altLang="zh-CN" dirty="0">
                <a:solidFill>
                  <a:srgbClr val="000000"/>
                </a:solidFill>
              </a:rPr>
              <a:t>ECU</a:t>
            </a:r>
            <a:r>
              <a:rPr lang="zh-CN" altLang="en-US" dirty="0">
                <a:solidFill>
                  <a:srgbClr val="000000"/>
                </a:solidFill>
              </a:rPr>
              <a:t>首先根据节气门位置传感器提供的怠速触点</a:t>
            </a:r>
            <a:r>
              <a:rPr lang="en-US" altLang="zh-CN" dirty="0">
                <a:solidFill>
                  <a:srgbClr val="000000"/>
                </a:solidFill>
              </a:rPr>
              <a:t>IDL</a:t>
            </a:r>
            <a:r>
              <a:rPr lang="zh-CN" altLang="en-US" dirty="0">
                <a:solidFill>
                  <a:srgbClr val="000000"/>
                </a:solidFill>
              </a:rPr>
              <a:t>信号和车速信号，判断发动机是否处于怠速状态。当判断为怠速工况时，再根据发动机冷却液温度传感器信号、空调开关及动力转向开关信号，从存储器存储的怠速转速数据中查询该工况下的目标转速（即能稳定运转的怠速转速</a:t>
            </a:r>
            <a:r>
              <a:rPr lang="en-US" altLang="zh-CN" dirty="0">
                <a:solidFill>
                  <a:srgbClr val="000000"/>
                </a:solidFill>
              </a:rPr>
              <a:t>)</a:t>
            </a:r>
            <a:r>
              <a:rPr lang="zh-CN" altLang="en-US" dirty="0">
                <a:solidFill>
                  <a:srgbClr val="000000"/>
                </a:solidFill>
              </a:rPr>
              <a:t>，然后将目标转速与曲轴位置传感器检测的发动机实际转速进行比较。</a:t>
            </a:r>
            <a:endParaRPr lang="zh-CN" altLang="en-US" dirty="0">
              <a:solidFill>
                <a:srgbClr val="000000"/>
              </a:solidFill>
            </a:endParaRPr>
          </a:p>
        </p:txBody>
      </p:sp>
      <p:sp>
        <p:nvSpPr>
          <p:cNvPr id="225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2532" name="图片 1"/>
          <p:cNvPicPr>
            <a:picLocks noChangeAspect="1"/>
          </p:cNvPicPr>
          <p:nvPr/>
        </p:nvPicPr>
        <p:blipFill>
          <a:blip r:embed="rId1"/>
          <a:stretch>
            <a:fillRect/>
          </a:stretch>
        </p:blipFill>
        <p:spPr>
          <a:xfrm>
            <a:off x="1920875" y="3697288"/>
            <a:ext cx="5380038" cy="261937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134145"/>
          <p:cNvSpPr>
            <a:spLocks noGrp="1"/>
          </p:cNvSpPr>
          <p:nvPr>
            <p:ph idx="1"/>
          </p:nvPr>
        </p:nvSpPr>
        <p:spPr>
          <a:xfrm>
            <a:off x="471488" y="1116013"/>
            <a:ext cx="8375650" cy="5414962"/>
          </a:xfrm>
          <a:ln/>
        </p:spPr>
        <p:txBody>
          <a:bodyPr vert="horz" wrap="square" lIns="91440" tIns="45720" rIns="91440" bIns="45720" anchor="t" anchorCtr="0"/>
          <a:p>
            <a:r>
              <a:rPr lang="zh-CN" altLang="en-US" dirty="0">
                <a:solidFill>
                  <a:srgbClr val="000000"/>
                </a:solidFill>
              </a:rPr>
              <a:t>当发动机负荷增大，需要发动机快怠速运转，目标转速高于实际转速时，</a:t>
            </a:r>
            <a:r>
              <a:rPr lang="en-US" altLang="zh-CN" dirty="0">
                <a:solidFill>
                  <a:srgbClr val="000000"/>
                </a:solidFill>
              </a:rPr>
              <a:t>ECU</a:t>
            </a:r>
            <a:r>
              <a:rPr lang="zh-CN" altLang="en-US" dirty="0">
                <a:solidFill>
                  <a:srgbClr val="000000"/>
                </a:solidFill>
              </a:rPr>
              <a:t>将控制怠速控制阀（增大比例电磁阀式怠速控制阀的占空比，或增加步进电机的步数</a:t>
            </a:r>
            <a:r>
              <a:rPr lang="en-US" altLang="zh-CN" dirty="0">
                <a:solidFill>
                  <a:srgbClr val="000000"/>
                </a:solidFill>
              </a:rPr>
              <a:t>)</a:t>
            </a:r>
            <a:r>
              <a:rPr lang="zh-CN" altLang="en-US" dirty="0">
                <a:solidFill>
                  <a:srgbClr val="000000"/>
                </a:solidFill>
              </a:rPr>
              <a:t>，增大旁通进气量来实现快怠速。反之，当发动机负荷减少，目标转速低于实际转速时，</a:t>
            </a:r>
            <a:r>
              <a:rPr lang="en-US" altLang="zh-CN" dirty="0">
                <a:solidFill>
                  <a:srgbClr val="000000"/>
                </a:solidFill>
              </a:rPr>
              <a:t>ECU</a:t>
            </a:r>
            <a:r>
              <a:rPr lang="zh-CN" altLang="en-US" dirty="0">
                <a:solidFill>
                  <a:srgbClr val="000000"/>
                </a:solidFill>
              </a:rPr>
              <a:t>将控制怠速控制阀，减小旁通进气量来调节怠速转速。例如，当接通空调（发动机负荷增大</a:t>
            </a:r>
            <a:r>
              <a:rPr lang="en-US" altLang="zh-CN" dirty="0">
                <a:solidFill>
                  <a:srgbClr val="000000"/>
                </a:solidFill>
              </a:rPr>
              <a:t>)</a:t>
            </a:r>
            <a:r>
              <a:rPr lang="zh-CN" altLang="en-US" dirty="0">
                <a:solidFill>
                  <a:srgbClr val="000000"/>
                </a:solidFill>
              </a:rPr>
              <a:t>时，需要发动机快怠速运转（目标转速，快怠速转速</a:t>
            </a:r>
            <a:r>
              <a:rPr lang="en-US" altLang="zh-CN" dirty="0">
                <a:solidFill>
                  <a:srgbClr val="000000"/>
                </a:solidFill>
              </a:rPr>
              <a:t>)</a:t>
            </a:r>
            <a:r>
              <a:rPr lang="zh-CN" altLang="en-US" dirty="0">
                <a:solidFill>
                  <a:srgbClr val="000000"/>
                </a:solidFill>
              </a:rPr>
              <a:t>。</a:t>
            </a:r>
            <a:endParaRPr lang="en-US" altLang="zh-CN" dirty="0">
              <a:solidFill>
                <a:srgbClr val="000000"/>
              </a:solidFill>
            </a:endParaRPr>
          </a:p>
          <a:p>
            <a:endParaRPr lang="en-US" altLang="zh-CN" dirty="0">
              <a:solidFill>
                <a:srgbClr val="000000"/>
              </a:solidFill>
            </a:endParaRPr>
          </a:p>
          <a:p>
            <a:r>
              <a:rPr lang="en-US" altLang="zh-CN" dirty="0">
                <a:solidFill>
                  <a:srgbClr val="000000"/>
                </a:solidFill>
              </a:rPr>
              <a:t>ECU</a:t>
            </a:r>
            <a:r>
              <a:rPr lang="zh-CN" altLang="en-US" dirty="0">
                <a:solidFill>
                  <a:srgbClr val="000000"/>
                </a:solidFill>
              </a:rPr>
              <a:t>就使怠速控制阀的阀门开大，增大旁通进气量。当旁通进气量增大时，因为怠速空燃比已由实验确定为一定值</a:t>
            </a:r>
            <a:r>
              <a:rPr lang="en-US" altLang="zh-CN" dirty="0">
                <a:solidFill>
                  <a:srgbClr val="000000"/>
                </a:solidFill>
              </a:rPr>
              <a:t>(</a:t>
            </a:r>
            <a:r>
              <a:rPr lang="zh-CN" altLang="en-US" dirty="0">
                <a:solidFill>
                  <a:srgbClr val="000000"/>
                </a:solidFill>
              </a:rPr>
              <a:t>一般为</a:t>
            </a:r>
            <a:r>
              <a:rPr lang="en-US" altLang="zh-CN" dirty="0">
                <a:solidFill>
                  <a:srgbClr val="000000"/>
                </a:solidFill>
              </a:rPr>
              <a:t>12∶1)</a:t>
            </a:r>
            <a:r>
              <a:rPr lang="zh-CN" altLang="en-US" dirty="0">
                <a:solidFill>
                  <a:srgbClr val="000000"/>
                </a:solidFill>
              </a:rPr>
              <a:t>，所以</a:t>
            </a:r>
            <a:r>
              <a:rPr lang="en-US" altLang="zh-CN" dirty="0">
                <a:solidFill>
                  <a:srgbClr val="000000"/>
                </a:solidFill>
              </a:rPr>
              <a:t>ECU</a:t>
            </a:r>
            <a:r>
              <a:rPr lang="zh-CN" altLang="en-US" dirty="0">
                <a:solidFill>
                  <a:srgbClr val="000000"/>
                </a:solidFill>
              </a:rPr>
              <a:t>将控制喷油器增大喷油量，发动机转速随之提高到快怠速转速运转。</a:t>
            </a:r>
            <a:endParaRPr lang="en-US" altLang="zh-CN" dirty="0">
              <a:solidFill>
                <a:srgbClr val="000000"/>
              </a:solidFill>
            </a:endParaRPr>
          </a:p>
        </p:txBody>
      </p:sp>
      <p:sp>
        <p:nvSpPr>
          <p:cNvPr id="2355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134145"/>
          <p:cNvSpPr>
            <a:spLocks noGrp="1" noChangeArrowheads="1"/>
          </p:cNvSpPr>
          <p:nvPr>
            <p:ph idx="1"/>
          </p:nvPr>
        </p:nvSpPr>
        <p:spPr>
          <a:xfrm>
            <a:off x="496888" y="1016000"/>
            <a:ext cx="8375650" cy="5414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国产汽车电控发动机的怠速转速如表</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2-1</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所示。当接通空调或动力转向泵时，其快怠速转速为</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950 ~ 1050r/min</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。快怠速时，转速大约升高</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200r/min</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同理，当断开空调</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发动机负荷减小</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，需要降低发动机转速，即目标转速低于实际转速时，</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ECU</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将使怠速控制阀的阀门关小，减少旁通进气量进行调节。</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需要特别说明的是，电控发动机的怠速转速在出厂时已经精确设定与调整了，使用中一般不会发生变化，无须进行调整。如出现怠速不稳、怠速忽高忽低或怠速熄火等现象，必须首先检测怠速控制系统工作是否正常，然后再按使用手册规定的方法进行调整。</a:t>
            </a:r>
            <a:endParaRPr kumimoji="0" lang="zh-CN" altLang="en-US" sz="2000" b="1"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000" b="1" i="0" u="none" strike="noStrike" kern="1200" cap="none" spc="0" normalizeH="0" baseline="0" noProof="0" dirty="0" smtClean="0">
              <a:ln>
                <a:noFill/>
              </a:ln>
              <a:solidFill>
                <a:srgbClr val="000000"/>
              </a:solidFill>
              <a:effectLst/>
              <a:uLnTx/>
              <a:uFillTx/>
              <a:latin typeface="+mn-lt"/>
              <a:ea typeface="+mn-ea"/>
              <a:cs typeface="+mn-cs"/>
            </a:endParaRPr>
          </a:p>
        </p:txBody>
      </p:sp>
      <p:sp>
        <p:nvSpPr>
          <p:cNvPr id="2457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4580" name="图片 1"/>
          <p:cNvPicPr>
            <a:picLocks noChangeAspect="1"/>
          </p:cNvPicPr>
          <p:nvPr/>
        </p:nvPicPr>
        <p:blipFill>
          <a:blip r:embed="rId1"/>
          <a:stretch>
            <a:fillRect/>
          </a:stretch>
        </p:blipFill>
        <p:spPr>
          <a:xfrm>
            <a:off x="1243013" y="4398963"/>
            <a:ext cx="6937375" cy="2246312"/>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NWU4OTcwOGU0NmVlOWY3OTVlODkyYzY0YWNlNzM4YTgifQ=="/>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11276</Words>
  <Application>WPS 演示</Application>
  <PresentationFormat>全屏显示(4:3)</PresentationFormat>
  <Paragraphs>190</Paragraphs>
  <Slides>41</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41</vt:i4>
      </vt:variant>
    </vt:vector>
  </HeadingPairs>
  <TitlesOfParts>
    <vt:vector size="57" baseType="lpstr">
      <vt:lpstr>Arial</vt:lpstr>
      <vt:lpstr>宋体</vt:lpstr>
      <vt:lpstr>Wingdings</vt:lpstr>
      <vt:lpstr>Times New Roman</vt:lpstr>
      <vt:lpstr>Gulim</vt:lpstr>
      <vt:lpstr>AMGDT</vt:lpstr>
      <vt:lpstr>Calibri</vt:lpstr>
      <vt:lpstr>楷体</vt:lpstr>
      <vt:lpstr>Verdana</vt:lpstr>
      <vt:lpstr>Gulim</vt:lpstr>
      <vt:lpstr>Malgun Gothic</vt:lpstr>
      <vt:lpstr>微软雅黑</vt:lpstr>
      <vt:lpstr>Arial Unicode MS</vt:lpstr>
      <vt:lpstr>Business2</vt:lpstr>
      <vt:lpstr>1_Business2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zxp</dc:creator>
  <cp:category>Business</cp:category>
  <cp:lastModifiedBy>zxp</cp:lastModifiedBy>
  <cp:revision>161</cp:revision>
  <dcterms:created xsi:type="dcterms:W3CDTF">2008-02-21T03:07:57Z</dcterms:created>
  <dcterms:modified xsi:type="dcterms:W3CDTF">2024-05-30T09:24:19Z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4FF3D048A0B4477CA8776B62D3052F9B_12</vt:lpwstr>
  </property>
</Properties>
</file>