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Lst>
  <p:notesMasterIdLst>
    <p:notesMasterId r:id="rId19"/>
  </p:notesMasterIdLst>
  <p:sldIdLst>
    <p:sldId id="262" r:id="rId9"/>
    <p:sldId id="323" r:id="rId10"/>
    <p:sldId id="340" r:id="rId11"/>
    <p:sldId id="362" r:id="rId12"/>
    <p:sldId id="333" r:id="rId13"/>
    <p:sldId id="363" r:id="rId14"/>
    <p:sldId id="326" r:id="rId15"/>
    <p:sldId id="327" r:id="rId16"/>
    <p:sldId id="349" r:id="rId17"/>
    <p:sldId id="328" r:id="rId18"/>
    <p:sldId id="341" r:id="rId20"/>
    <p:sldId id="355" r:id="rId21"/>
    <p:sldId id="329" r:id="rId22"/>
    <p:sldId id="356" r:id="rId23"/>
    <p:sldId id="330" r:id="rId24"/>
    <p:sldId id="357" r:id="rId25"/>
    <p:sldId id="331" r:id="rId26"/>
    <p:sldId id="361" r:id="rId27"/>
  </p:sldIdLst>
  <p:sldSz cx="9144000" cy="6858000" type="screen4x3"/>
  <p:notesSz cx="6858000" cy="9144000"/>
  <p:custDataLst>
    <p:tags r:id="rId31"/>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Times New Roman" panose="02020603050405020304" pitchFamily="18" charset="0"/>
        <a:ea typeface="Gulim" pitchFamily="2" charset="-127"/>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Times New Roman" panose="02020603050405020304" pitchFamily="18" charset="0"/>
        <a:ea typeface="Gulim" pitchFamily="2" charset="-127"/>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Times New Roman" panose="02020603050405020304" pitchFamily="18" charset="0"/>
        <a:ea typeface="Gulim" pitchFamily="2" charset="-127"/>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Times New Roman" panose="02020603050405020304" pitchFamily="18" charset="0"/>
        <a:ea typeface="Gulim" pitchFamily="2" charset="-127"/>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Times New Roman" panose="02020603050405020304" pitchFamily="18" charset="0"/>
        <a:ea typeface="Gulim" pitchFamily="2" charset="-127"/>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Times New Roman" panose="02020603050405020304" pitchFamily="18" charset="0"/>
        <a:ea typeface="Gulim" pitchFamily="2" charset="-127"/>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Times New Roman" panose="02020603050405020304" pitchFamily="18" charset="0"/>
        <a:ea typeface="Gulim" pitchFamily="2" charset="-127"/>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Times New Roman" panose="02020603050405020304" pitchFamily="18" charset="0"/>
        <a:ea typeface="Gulim" pitchFamily="2" charset="-127"/>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Times New Roman" panose="02020603050405020304" pitchFamily="18" charset="0"/>
        <a:ea typeface="Gulim" pitchFamily="2" charset="-127"/>
        <a:cs typeface="+mn-cs"/>
      </a:defRPr>
    </a:lvl9pPr>
  </p:defaultTextStyle>
  <p:extLst>
    <p:ext uri="{EFAFB233-063F-42B5-8137-9DF3F51BA10A}">
      <p15:sldGuideLst xmlns:p15="http://schemas.microsoft.com/office/powerpoint/2012/main">
        <p15:guide id="1" orient="horz" pos="2207" userDrawn="1">
          <p15:clr>
            <a:srgbClr val="A4A3A4"/>
          </p15:clr>
        </p15:guide>
        <p15:guide id="2" pos="29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D0D505"/>
    <a:srgbClr val="2B7C02"/>
    <a:srgbClr val="328F03"/>
    <a:srgbClr val="213200"/>
    <a:srgbClr val="E8F0E4"/>
    <a:srgbClr val="0033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459"/>
  </p:normalViewPr>
  <p:slideViewPr>
    <p:cSldViewPr snapToGrid="0" showGuides="1">
      <p:cViewPr varScale="1">
        <p:scale>
          <a:sx n="105" d="100"/>
          <a:sy n="105" d="100"/>
        </p:scale>
        <p:origin x="1794" y="108"/>
      </p:cViewPr>
      <p:guideLst>
        <p:guide orient="horz" pos="2207"/>
        <p:guide pos="293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1" Type="http://schemas.openxmlformats.org/officeDocument/2006/relationships/tags" Target="tags/tag19.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p>
            <a:pPr lvl="0" algn="r" eaLnBrk="1" fontAlgn="base" hangingPunct="1"/>
            <a:fld id="{BB962C8B-B14F-4D97-AF65-F5344CB8AC3E}" type="datetimeFigureOut">
              <a:rPr lang="en-US" altLang="en-US" sz="1200" strike="noStrike" noProof="1" dirty="0">
                <a:latin typeface="Times New Roman" panose="02020603050405020304" pitchFamily="18" charset="0"/>
                <a:ea typeface="宋体" panose="02010600030101010101" pitchFamily="2" charset="-122"/>
                <a:cs typeface="+mn-cs"/>
              </a:rPr>
            </a:fld>
            <a:endParaRPr lang="en-US" altLang="en-US" sz="1200" strike="noStrike" noProof="1">
              <a:latin typeface="Times New Roman" panose="02020603050405020304" pitchFamily="18" charset="0"/>
              <a:ea typeface="宋体" panose="02010600030101010101" pitchFamily="2" charset="-122"/>
              <a:cs typeface="+mn-cs"/>
            </a:endParaRPr>
          </a:p>
        </p:txBody>
      </p:sp>
      <p:sp>
        <p:nvSpPr>
          <p:cNvPr id="19460"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19461" name="备注占位符 4"/>
          <p:cNvSpPr>
            <a:spLocks noGrp="1"/>
          </p:cNvSpPr>
          <p:nvPr>
            <p:ph type="body" sz="quarter"/>
          </p:nvPr>
        </p:nvSpPr>
        <p:spPr>
          <a:xfrm>
            <a:off x="685800" y="4400550"/>
            <a:ext cx="5486400" cy="3600450"/>
          </a:xfrm>
          <a:prstGeom prst="rect">
            <a:avLst/>
          </a:prstGeom>
          <a:noFill/>
          <a:ln w="9525">
            <a:noFill/>
          </a:ln>
        </p:spPr>
        <p:txBody>
          <a:bodyPr vert="horz" wrap="square" lIns="91440" tIns="45720" rIns="91440" bIns="45720"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noProof="1" smtClean="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277D513-59C5-4F09-B0E6-6E2EEBCDB791}" type="slidenum">
              <a:rPr kumimoji="0" lang="zh-CN" altLang="en-US" sz="1200" b="0" i="0" u="none" strike="noStrike" kern="1200" cap="none" spc="0" normalizeH="0" baseline="0" noProof="1" smtClean="0">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2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noTextEdit="1"/>
          </p:cNvSpPr>
          <p:nvPr>
            <p:ph type="sldImg"/>
          </p:nvPr>
        </p:nvSpPr>
        <p:spPr>
          <a:ln>
            <a:miter/>
          </a:ln>
        </p:spPr>
      </p:sp>
      <p:sp>
        <p:nvSpPr>
          <p:cNvPr id="28674" name="文本占位符 2"/>
          <p:cNvSpPr>
            <a:spLocks noGrp="1"/>
          </p:cNvSpPr>
          <p:nvPr>
            <p:ph type="body"/>
          </p:nvPr>
        </p:nvSpPr>
        <p:spPr/>
        <p:txBody>
          <a:bodyPr wrap="square" lIns="91440" tIns="45720" rIns="91440" bIns="45720" anchor="t" anchorCtr="0"/>
          <a:lstStyle/>
          <a:p>
            <a:pPr lvl="0" eaLnBrk="1" hangingPunct="1"/>
            <a:endParaRPr lang="zh-CN" altLang="en-US" dirty="0">
              <a:ea typeface="宋体" panose="02010600030101010101" pitchFamily="2" charset="-122"/>
            </a:endParaRPr>
          </a:p>
        </p:txBody>
      </p:sp>
      <p:sp>
        <p:nvSpPr>
          <p:cNvPr id="28675" name="灯片编号占位符 3"/>
          <p:cNvSpPr>
            <a:spLocks noGrp="1"/>
          </p:cNvSpPr>
          <p:nvPr>
            <p:ph type="sldNum" sz="quarter"/>
          </p:nvPr>
        </p:nvSpPr>
        <p:spPr>
          <a:xfrm>
            <a:off x="3884613" y="8685213"/>
            <a:ext cx="2971800" cy="458787"/>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lIns="91440" tIns="45720" rIns="91440" bIns="45720" anchor="b" anchorCtr="0"/>
          <a:lstStyle/>
          <a:p>
            <a:pPr lvl="0" algn="r" eaLnBrk="1" hangingPunct="1"/>
            <a:fld id="{9A0DB2DC-4C9A-4742-B13C-FB6460FD3503}" type="slidenum">
              <a:rPr lang="en-US" altLang="en-US" sz="1200" dirty="0">
                <a:ea typeface="宋体" panose="02010600030101010101" pitchFamily="2" charset="-122"/>
              </a:rPr>
            </a:fld>
            <a:endParaRPr lang="en-US" altLang="en-US" sz="1200"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noTextEdit="1"/>
          </p:cNvSpPr>
          <p:nvPr>
            <p:ph type="sldImg"/>
          </p:nvPr>
        </p:nvSpPr>
        <p:spPr>
          <a:ln>
            <a:miter/>
          </a:ln>
        </p:spPr>
      </p:sp>
      <p:sp>
        <p:nvSpPr>
          <p:cNvPr id="30722" name="文本占位符 2"/>
          <p:cNvSpPr>
            <a:spLocks noGrp="1"/>
          </p:cNvSpPr>
          <p:nvPr>
            <p:ph type="body"/>
          </p:nvPr>
        </p:nvSpPr>
        <p:spPr/>
        <p:txBody>
          <a:bodyPr wrap="square" lIns="91440" tIns="45720" rIns="91440" bIns="45720" anchor="t" anchorCtr="0"/>
          <a:lstStyle/>
          <a:p>
            <a:pPr lvl="0" eaLnBrk="1" hangingPunct="1"/>
            <a:endParaRPr lang="zh-CN" altLang="en-US" dirty="0">
              <a:ea typeface="宋体" panose="02010600030101010101" pitchFamily="2" charset="-122"/>
            </a:endParaRPr>
          </a:p>
        </p:txBody>
      </p:sp>
      <p:sp>
        <p:nvSpPr>
          <p:cNvPr id="30723" name="灯片编号占位符 3"/>
          <p:cNvSpPr>
            <a:spLocks noGrp="1"/>
          </p:cNvSpPr>
          <p:nvPr>
            <p:ph type="sldNum" sz="quarter"/>
          </p:nvPr>
        </p:nvSpPr>
        <p:spPr>
          <a:xfrm>
            <a:off x="3884613" y="8685213"/>
            <a:ext cx="2971800" cy="458787"/>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lIns="91440" tIns="45720" rIns="91440" bIns="45720" anchor="b" anchorCtr="0"/>
          <a:lstStyle/>
          <a:p>
            <a:pPr lvl="0" algn="r" eaLnBrk="1" hangingPunct="1"/>
            <a:fld id="{9A0DB2DC-4C9A-4742-B13C-FB6460FD3503}" type="slidenum">
              <a:rPr lang="en-US" altLang="en-US" sz="1200" dirty="0">
                <a:latin typeface="Times New Roman" panose="02020603050405020304" pitchFamily="18" charset="0"/>
                <a:ea typeface="宋体" panose="02010600030101010101" pitchFamily="2" charset="-122"/>
              </a:rPr>
            </a:fld>
            <a:endParaRPr lang="en-US" altLang="en-US" sz="1200" dirty="0">
              <a:latin typeface="Times New Roman" panose="02020603050405020304" pitchFamily="18"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noTextEdit="1"/>
          </p:cNvSpPr>
          <p:nvPr>
            <p:ph type="sldImg"/>
          </p:nvPr>
        </p:nvSpPr>
        <p:spPr>
          <a:ln>
            <a:miter/>
          </a:ln>
        </p:spPr>
      </p:sp>
      <p:sp>
        <p:nvSpPr>
          <p:cNvPr id="32770" name="文本占位符 2"/>
          <p:cNvSpPr>
            <a:spLocks noGrp="1"/>
          </p:cNvSpPr>
          <p:nvPr>
            <p:ph type="body"/>
          </p:nvPr>
        </p:nvSpPr>
        <p:spPr/>
        <p:txBody>
          <a:bodyPr wrap="square" lIns="91440" tIns="45720" rIns="91440" bIns="45720" anchor="t" anchorCtr="0"/>
          <a:lstStyle/>
          <a:p>
            <a:pPr lvl="0" eaLnBrk="1" hangingPunct="1"/>
            <a:endParaRPr lang="zh-CN" altLang="en-US" dirty="0">
              <a:ea typeface="宋体" panose="02010600030101010101" pitchFamily="2" charset="-122"/>
            </a:endParaRPr>
          </a:p>
        </p:txBody>
      </p:sp>
      <p:sp>
        <p:nvSpPr>
          <p:cNvPr id="32771" name="灯片编号占位符 3"/>
          <p:cNvSpPr>
            <a:spLocks noGrp="1"/>
          </p:cNvSpPr>
          <p:nvPr>
            <p:ph type="sldNum" sz="quarter"/>
          </p:nvPr>
        </p:nvSpPr>
        <p:spPr>
          <a:xfrm>
            <a:off x="3884613" y="8685213"/>
            <a:ext cx="2971800" cy="458787"/>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lIns="91440" tIns="45720" rIns="91440" bIns="45720" anchor="b" anchorCtr="0"/>
          <a:lstStyle/>
          <a:p>
            <a:pPr lvl="0" algn="r" eaLnBrk="1" hangingPunct="1"/>
            <a:fld id="{9A0DB2DC-4C9A-4742-B13C-FB6460FD3503}" type="slidenum">
              <a:rPr lang="en-US" altLang="en-US" sz="1200" dirty="0">
                <a:latin typeface="Times New Roman" panose="02020603050405020304" pitchFamily="18" charset="0"/>
                <a:ea typeface="宋体" panose="02010600030101010101" pitchFamily="2" charset="-122"/>
              </a:rPr>
            </a:fld>
            <a:endParaRPr lang="en-US" altLang="en-US" sz="1200" dirty="0">
              <a:latin typeface="Times New Roman" panose="02020603050405020304" pitchFamily="18"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880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0263"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30620"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880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7" name="日期占位符 3075"/>
          <p:cNvSpPr>
            <a:spLocks noGrp="1"/>
          </p:cNvSpPr>
          <p:nvPr>
            <p:ph type="dt" sz="half" idx="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075"/>
          <p:cNvSpPr>
            <a:spLocks noGrp="1"/>
          </p:cNvSpPr>
          <p:nvPr>
            <p:ph type="dt" sz="half" idx="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075"/>
          <p:cNvSpPr>
            <a:spLocks noGrp="1"/>
          </p:cNvSpPr>
          <p:nvPr>
            <p:ph type="dt" sz="half" idx="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075"/>
          <p:cNvSpPr>
            <a:spLocks noGrp="1"/>
          </p:cNvSpPr>
          <p:nvPr>
            <p:ph type="dt" sz="half" idx="1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075"/>
          <p:cNvSpPr>
            <a:spLocks noGrp="1"/>
          </p:cNvSpPr>
          <p:nvPr>
            <p:ph type="dt" sz="half" idx="1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1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1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3075"/>
          <p:cNvSpPr>
            <a:spLocks noGrp="1"/>
          </p:cNvSpPr>
          <p:nvPr>
            <p:ph type="dt" sz="half" idx="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075"/>
          <p:cNvSpPr>
            <a:spLocks noGrp="1"/>
          </p:cNvSpPr>
          <p:nvPr>
            <p:ph type="dt" sz="half" idx="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7" name="日期占位符 3075"/>
          <p:cNvSpPr>
            <a:spLocks noGrp="1"/>
          </p:cNvSpPr>
          <p:nvPr>
            <p:ph type="dt" sz="half" idx="1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7" name="日期占位符 3075"/>
          <p:cNvSpPr>
            <a:spLocks noGrp="1"/>
          </p:cNvSpPr>
          <p:nvPr>
            <p:ph type="dt" sz="half" idx="1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075"/>
          <p:cNvSpPr>
            <a:spLocks noGrp="1"/>
          </p:cNvSpPr>
          <p:nvPr>
            <p:ph type="dt" sz="half" idx="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075"/>
          <p:cNvSpPr>
            <a:spLocks noGrp="1"/>
          </p:cNvSpPr>
          <p:nvPr>
            <p:ph type="dt" sz="half" idx="2"/>
          </p:nvPr>
        </p:nvSpPr>
        <p:spPr>
          <a:xfrm>
            <a:off x="457200" y="6245225"/>
            <a:ext cx="2133600" cy="476250"/>
          </a:xfrm>
          <a:prstGeom prst="rect">
            <a:avLst/>
          </a:prstGeom>
          <a:noFill/>
          <a:ln w="9525">
            <a:noFill/>
            <a:miter/>
          </a:ln>
        </p:spPr>
        <p:txBody>
          <a:bodyPr/>
          <a:lstStyle/>
          <a:p>
            <a:pPr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8"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9"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p>
            <a:pPr algn="r" eaLnBrk="1" fontAlgn="base" hangingPunct="1">
              <a:buNone/>
            </a:pPr>
            <a:fld id="{9A0DB2DC-4C9A-4742-B13C-FB6460FD3503}" type="slidenum">
              <a:rPr lang="en-US" altLang="en-US" strike="noStrike" noProof="1" dirty="0">
                <a:latin typeface="Times New Roman" panose="02020603050405020304" pitchFamily="18" charset="0"/>
                <a:ea typeface="宋体" panose="02010600030101010101" pitchFamily="2" charset="-122"/>
                <a:cs typeface="+mn-ea"/>
              </a:rPr>
            </a:fld>
            <a:endParaRPr lang="en-US" altLang="en-US" strike="noStrike" noProof="1">
              <a:ea typeface="宋体" panose="02010600030101010101" pitchFamily="2"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0263"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30620"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0263"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30620"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880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0263"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30620"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880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0263"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30620"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880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0263"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30620" y="1209675"/>
            <a:ext cx="3843480" cy="4953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880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880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folHlink"/>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1.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1.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Rectangle 22"/>
          <p:cNvSpPr>
            <a:spLocks noGrp="1"/>
          </p:cNvSpPr>
          <p:nvPr>
            <p:ph type="body"/>
          </p:nvPr>
        </p:nvSpPr>
        <p:spPr>
          <a:xfrm>
            <a:off x="830263" y="1209675"/>
            <a:ext cx="7843837" cy="4953000"/>
          </a:xfrm>
          <a:prstGeom prst="rect">
            <a:avLst/>
          </a:prstGeom>
          <a:noFill/>
          <a:ln w="9525">
            <a:noFill/>
          </a:ln>
        </p:spPr>
        <p:txBody>
          <a:bodyPr anchor="t" anchorCtr="0"/>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1027" name="Title Placeholder 5"/>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050" name="Rectangle 22"/>
          <p:cNvSpPr>
            <a:spLocks noGrp="1"/>
          </p:cNvSpPr>
          <p:nvPr>
            <p:ph type="body"/>
          </p:nvPr>
        </p:nvSpPr>
        <p:spPr>
          <a:xfrm>
            <a:off x="830263" y="1209675"/>
            <a:ext cx="7843837" cy="4953000"/>
          </a:xfrm>
          <a:prstGeom prst="rect">
            <a:avLst/>
          </a:prstGeom>
          <a:noFill/>
          <a:ln w="9525">
            <a:noFill/>
          </a:ln>
        </p:spPr>
        <p:txBody>
          <a:bodyPr anchor="t" anchorCtr="0"/>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2051" name="Title Placeholder 5"/>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3075" name="文本占位符 3074"/>
          <p:cNvSpPr>
            <a:spLocks noGrp="1"/>
          </p:cNvSpPr>
          <p:nvPr>
            <p:ph type="body"/>
          </p:nvPr>
        </p:nvSpPr>
        <p:spPr>
          <a:xfrm>
            <a:off x="457200" y="1600200"/>
            <a:ext cx="8229600" cy="4525963"/>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日期占位符 3075"/>
          <p:cNvSpPr>
            <a:spLocks noGrp="1"/>
          </p:cNvSpPr>
          <p:nvPr>
            <p:ph type="dt" sz="half" idx="2"/>
          </p:nvPr>
        </p:nvSpPr>
        <p:spPr>
          <a:xfrm>
            <a:off x="457200" y="6245225"/>
            <a:ext cx="2133600" cy="476250"/>
          </a:xfrm>
          <a:prstGeom prst="rect">
            <a:avLst/>
          </a:prstGeom>
          <a:noFill/>
          <a:ln w="9525">
            <a:noFill/>
            <a:miter/>
          </a:ln>
        </p:spPr>
        <p:txBody>
          <a:bodyPr/>
          <a:lstStyle>
            <a:lvl1pPr>
              <a:defRPr>
                <a:ea typeface="宋体" panose="02010600030101010101" pitchFamily="2" charset="-122"/>
              </a:defRPr>
            </a:lvl1pPr>
          </a:lstStyle>
          <a:p>
            <a:pPr lvl="0" eaLnBrk="1" fontAlgn="base" hangingPunct="1">
              <a:buNone/>
            </a:pPr>
            <a:fld id="{BB962C8B-B14F-4D97-AF65-F5344CB8AC3E}" type="datetimeFigureOut">
              <a:rPr lang="en-US" altLang="en-US" strike="noStrike" noProof="1" dirty="0">
                <a:latin typeface="Times New Roman" panose="02020603050405020304" pitchFamily="18" charset="0"/>
                <a:ea typeface="宋体" panose="02010600030101010101" pitchFamily="2" charset="-122"/>
                <a:cs typeface="+mn-cs"/>
              </a:rPr>
            </a:fld>
            <a:endParaRPr lang="en-US" altLang="en-US" strike="noStrike" noProof="1">
              <a:latin typeface="Times New Roman" panose="02020603050405020304" pitchFamily="18" charset="0"/>
              <a:ea typeface="宋体" panose="02010600030101010101" pitchFamily="2" charset="-122"/>
              <a:cs typeface="+mn-cs"/>
            </a:endParaRPr>
          </a:p>
        </p:txBody>
      </p:sp>
      <p:sp>
        <p:nvSpPr>
          <p:cNvPr id="3077"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defRPr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lvl1pPr algn="r">
              <a:defRPr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60D83A9-EA0E-4D3B-87D6-53716E7BBF6D}" type="slidenum">
              <a:rPr kumimoji="0" lang="zh-CN" altLang="en-US" sz="1400" b="0" i="0" u="none" strike="noStrike" kern="1200" cap="none" spc="0" normalizeH="0" baseline="0" noProof="1" dirty="0">
                <a:ln>
                  <a:noFill/>
                </a:ln>
                <a:solidFill>
                  <a:schemeClr val="bg1"/>
                </a:solidFill>
                <a:effectLst/>
                <a:uLnTx/>
                <a:uFillTx/>
                <a:latin typeface="Times New Roman" panose="02020603050405020304" pitchFamily="18" charset="0"/>
                <a:ea typeface="Gulim" pitchFamily="2" charset="-127"/>
                <a:cs typeface="+mn-ea"/>
              </a:rPr>
            </a:fld>
            <a:endParaRPr kumimoji="0" lang="zh-CN" altLang="en-US" sz="1400" b="0" i="0" u="none" strike="noStrike" kern="1200" cap="none" spc="0" normalizeH="0" baseline="0" noProof="1">
              <a:ln>
                <a:noFill/>
              </a:ln>
              <a:solidFill>
                <a:schemeClr val="bg1"/>
              </a:solidFill>
              <a:effectLst/>
              <a:uLnTx/>
              <a:uFillTx/>
              <a:latin typeface="Times New Roman" panose="02020603050405020304" pitchFamily="18" charset="0"/>
              <a:ea typeface="Gulim" pitchFamily="2" charset="-127"/>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4098" name="Rectangle 22"/>
          <p:cNvSpPr>
            <a:spLocks noGrp="1"/>
          </p:cNvSpPr>
          <p:nvPr>
            <p:ph type="body"/>
          </p:nvPr>
        </p:nvSpPr>
        <p:spPr>
          <a:xfrm>
            <a:off x="830263" y="1209675"/>
            <a:ext cx="7843837" cy="4953000"/>
          </a:xfrm>
          <a:prstGeom prst="rect">
            <a:avLst/>
          </a:prstGeom>
          <a:noFill/>
          <a:ln w="9525">
            <a:noFill/>
          </a:ln>
        </p:spPr>
        <p:txBody>
          <a:bodyPr anchor="t" anchorCtr="0"/>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4099" name="Title Placeholder 5"/>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5122" name="Rectangle 22"/>
          <p:cNvSpPr>
            <a:spLocks noGrp="1"/>
          </p:cNvSpPr>
          <p:nvPr>
            <p:ph type="body"/>
          </p:nvPr>
        </p:nvSpPr>
        <p:spPr>
          <a:xfrm>
            <a:off x="830263" y="1209675"/>
            <a:ext cx="7843837" cy="4953000"/>
          </a:xfrm>
          <a:prstGeom prst="rect">
            <a:avLst/>
          </a:prstGeom>
          <a:noFill/>
          <a:ln w="9525">
            <a:noFill/>
          </a:ln>
        </p:spPr>
        <p:txBody>
          <a:bodyPr anchor="t" anchorCtr="0"/>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5123" name="Title Placeholder 5"/>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6146" name="Rectangle 22"/>
          <p:cNvSpPr>
            <a:spLocks noGrp="1"/>
          </p:cNvSpPr>
          <p:nvPr>
            <p:ph type="body"/>
          </p:nvPr>
        </p:nvSpPr>
        <p:spPr>
          <a:xfrm>
            <a:off x="830263" y="1209675"/>
            <a:ext cx="7843837" cy="4953000"/>
          </a:xfrm>
          <a:prstGeom prst="rect">
            <a:avLst/>
          </a:prstGeom>
          <a:noFill/>
          <a:ln w="9525">
            <a:noFill/>
          </a:ln>
        </p:spPr>
        <p:txBody>
          <a:bodyPr anchor="t" anchorCtr="0"/>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6147" name="Title Placeholder 5"/>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7170" name="Rectangle 22"/>
          <p:cNvSpPr>
            <a:spLocks noGrp="1"/>
          </p:cNvSpPr>
          <p:nvPr>
            <p:ph type="body"/>
          </p:nvPr>
        </p:nvSpPr>
        <p:spPr>
          <a:xfrm>
            <a:off x="830263" y="1209675"/>
            <a:ext cx="7843837" cy="4953000"/>
          </a:xfrm>
          <a:prstGeom prst="rect">
            <a:avLst/>
          </a:prstGeom>
          <a:noFill/>
          <a:ln w="9525">
            <a:noFill/>
          </a:ln>
        </p:spPr>
        <p:txBody>
          <a:bodyPr anchor="t" anchorCtr="0"/>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p:txBody>
      </p:sp>
      <p:sp>
        <p:nvSpPr>
          <p:cNvPr id="7171" name="Title Placeholder 5"/>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algn="l" rtl="0" eaLnBrk="0" fontAlgn="base" hangingPunct="0">
        <a:spcBef>
          <a:spcPct val="0"/>
        </a:spcBef>
        <a:spcAft>
          <a:spcPct val="0"/>
        </a:spcAft>
        <a:defRPr sz="3200" b="1" kern="1200">
          <a:solidFill>
            <a:schemeClr val="accent2"/>
          </a:solidFill>
          <a:latin typeface="+mj-lt"/>
          <a:ea typeface="+mj-ea"/>
          <a:cs typeface="+mj-cs"/>
        </a:defRPr>
      </a:lvl1pPr>
      <a:lvl2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b="1">
          <a:solidFill>
            <a:schemeClr val="accent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u"/>
        <a:defRPr sz="2000" b="1" kern="1200">
          <a:solidFill>
            <a:schemeClr val="folHlink"/>
          </a:solidFill>
          <a:latin typeface="+mn-lt"/>
          <a:ea typeface="+mn-ea"/>
          <a:cs typeface="+mn-cs"/>
        </a:defRPr>
      </a:lvl1pPr>
      <a:lvl2pPr marL="742950" lvl="1" indent="-285750" algn="l" rtl="0" eaLnBrk="0" fontAlgn="base" hangingPunct="0">
        <a:spcBef>
          <a:spcPct val="20000"/>
        </a:spcBef>
        <a:spcAft>
          <a:spcPct val="0"/>
        </a:spcAft>
        <a:buClr>
          <a:schemeClr val="accent1"/>
        </a:buClr>
        <a:buSzPct val="60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folHlink"/>
        </a:buClr>
        <a:buSzPct val="60000"/>
        <a:buFont typeface="Wingdings" panose="05000000000000000000" pitchFamily="2" charset="2"/>
        <a:buChar char="n"/>
        <a:defRPr sz="16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1"/>
        </a:buClr>
        <a:buSzPct val="60000"/>
        <a:buFont typeface="Wingdings" panose="05000000000000000000" pitchFamily="2" charset="2"/>
        <a:buChar char="n"/>
        <a:defRPr sz="1600" kern="1200">
          <a:solidFill>
            <a:schemeClr val="tx1"/>
          </a:solidFill>
          <a:latin typeface="+mn-lt"/>
          <a:ea typeface="+mn-ea"/>
          <a:cs typeface="+mn-cs"/>
        </a:defRPr>
      </a:lvl4pPr>
      <a:lvl5pPr marL="2057400" lvl="4" indent="-228600" algn="l" rtl="0" eaLnBrk="0" fontAlgn="base" hangingPunct="0">
        <a:spcBef>
          <a:spcPct val="20000"/>
        </a:spcBef>
        <a:spcAft>
          <a:spcPct val="0"/>
        </a:spcAft>
        <a:buSzPct val="60000"/>
        <a:buFont typeface="Wingdings" panose="05000000000000000000" pitchFamily="2" charset="2"/>
        <a:buChar char="n"/>
        <a:defRPr sz="14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rgbClr val="000000"/>
        </a:buClr>
        <a:buSzPct val="60000"/>
        <a:buFont typeface="Wingdings" panose="05000000000000000000" pitchFamily="2" charset="2"/>
        <a:buChar char="n"/>
        <a:defRPr sz="1400" b="0" i="0" u="none" kern="1200" baseline="0">
          <a:solidFill>
            <a:schemeClr val="tx1"/>
          </a:solidFill>
          <a:latin typeface="+mn-lt"/>
          <a:ea typeface="+mn-ea"/>
          <a:cs typeface="+mn-cs"/>
        </a:defRPr>
      </a:lvl9pPr>
    </p:bodyStyle>
    <p:otherStyle>
      <a:lvl1pPr marL="0" lvl="0" indent="0" algn="ctr" defTabSz="914400" eaLnBrk="0" fontAlgn="base" latinLnBrk="0" hangingPunct="0">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2pPr>
      <a:lvl3pPr marL="914400" lvl="2"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3pPr>
      <a:lvl4pPr marL="1371600" lvl="3"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4pPr>
      <a:lvl5pPr marL="1828800" lvl="4"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5pPr>
      <a:lvl6pPr marL="2286000" lvl="5"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6pPr>
      <a:lvl7pPr marL="2743200" lvl="6"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7pPr>
      <a:lvl8pPr marL="3200400" lvl="7"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8pPr>
      <a:lvl9pPr marL="3657600" lvl="8" indent="0" algn="ctr" defTabSz="914400" eaLnBrk="1" fontAlgn="base" latinLnBrk="0" hangingPunct="1">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tags" Target="../tags/tag7.xml"/><Relationship Id="rId4" Type="http://schemas.openxmlformats.org/officeDocument/2006/relationships/image" Target="../media/image9.png"/><Relationship Id="rId3" Type="http://schemas.openxmlformats.org/officeDocument/2006/relationships/tags" Target="../tags/tag6.xml"/><Relationship Id="rId2" Type="http://schemas.openxmlformats.org/officeDocument/2006/relationships/image" Target="../media/image8.png"/><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5.xml"/><Relationship Id="rId4" Type="http://schemas.openxmlformats.org/officeDocument/2006/relationships/tags" Target="../tags/tag9.xml"/><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57.xml"/><Relationship Id="rId4" Type="http://schemas.openxmlformats.org/officeDocument/2006/relationships/tags" Target="../tags/tag11.xml"/><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57.xml"/><Relationship Id="rId4" Type="http://schemas.openxmlformats.org/officeDocument/2006/relationships/image" Target="../media/image12.png"/><Relationship Id="rId3" Type="http://schemas.openxmlformats.org/officeDocument/2006/relationships/tags" Target="../tags/tag14.xml"/><Relationship Id="rId2" Type="http://schemas.openxmlformats.org/officeDocument/2006/relationships/image" Target="../media/image11.png"/><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png"/><Relationship Id="rId3" Type="http://schemas.microsoft.com/office/2007/relationships/media" Target="file:///E:\&#35838;&#20214;\62850%20&#27773;&#36710;&#21333;&#29255;&#26426;&#24212;&#29992;&#25216;&#26415;%20%20&#31532;2&#29256;\&#33258;&#21160;&#19978;&#19979;&#26009;&#65292;&#35013;&#22841;.mp4" TargetMode="External"/><Relationship Id="rId2" Type="http://schemas.openxmlformats.org/officeDocument/2006/relationships/video" Target="file:///E:\&#35838;&#20214;\62850%20&#27773;&#36710;&#21333;&#29255;&#26426;&#24212;&#29992;&#25216;&#26415;%20%20&#31532;2&#29256;\&#33258;&#21160;&#19978;&#19979;&#26009;&#65292;&#35013;&#22841;.mp4" TargetMode="Externa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image" Target="../media/image17.png"/><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tags" Target="../tags/tag3.xml"/><Relationship Id="rId2" Type="http://schemas.openxmlformats.org/officeDocument/2006/relationships/image" Target="../media/image4.png"/><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5122" name="Rectangle 382"/>
          <p:cNvSpPr>
            <a:spLocks noGrp="1"/>
          </p:cNvSpPr>
          <p:nvPr>
            <p:ph type="ctrTitle" sz="quarter" idx="4294967295"/>
          </p:nvPr>
        </p:nvSpPr>
        <p:spPr>
          <a:xfrm>
            <a:off x="819150" y="1165225"/>
            <a:ext cx="8115300" cy="896938"/>
          </a:xfrm>
          <a:ln>
            <a:miter/>
          </a:ln>
        </p:spPr>
        <p:txBody>
          <a:bodyPr vert="horz" wrap="square" lIns="91440" tIns="45720" rIns="91440" bIns="45720" numCol="1" anchor="ctr" anchorCtr="0" compatLnSpc="1">
            <a:spAutoFit/>
          </a:bodyPr>
          <a:lstStyle>
            <a:lvl1pPr lvl="0">
              <a:defRPr kern="1200"/>
            </a:lvl1pPr>
          </a:lstStyle>
          <a:p>
            <a:pPr marL="0" marR="0" lvl="0" indent="0" algn="ctr" defTabSz="914400" rtl="0" eaLnBrk="1" fontAlgn="base" latinLnBrk="0" hangingPunct="1">
              <a:lnSpc>
                <a:spcPct val="80000"/>
              </a:lnSpc>
              <a:spcBef>
                <a:spcPct val="0"/>
              </a:spcBef>
              <a:spcAft>
                <a:spcPct val="0"/>
              </a:spcAft>
              <a:buClr>
                <a:srgbClr val="000000"/>
              </a:buClr>
              <a:buSzTx/>
              <a:buFontTx/>
              <a:buNone/>
              <a:defRPr/>
            </a:pPr>
            <a:r>
              <a:rPr kumimoji="0" lang="zh-CN" altLang="en-US" sz="6600" b="1" i="0" u="none" strike="noStrike" kern="1200" cap="none" spc="0" normalizeH="0" baseline="0" noProof="1">
                <a:ln>
                  <a:noFill/>
                </a:ln>
                <a:solidFill>
                  <a:srgbClr val="0D291B"/>
                </a:solidFill>
                <a:effectLst/>
                <a:uLnTx/>
                <a:uFillTx/>
                <a:latin typeface="楷体" panose="02010609060101010101" pitchFamily="49" charset="-122"/>
                <a:ea typeface="楷体" panose="02010609060101010101" pitchFamily="49" charset="-122"/>
                <a:cs typeface="+mj-cs"/>
              </a:rPr>
              <a:t>汽车单片机</a:t>
            </a:r>
            <a:r>
              <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rPr>
              <a:t>应用技术</a:t>
            </a:r>
            <a:endPar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endParaRPr>
          </a:p>
        </p:txBody>
      </p:sp>
      <p:sp>
        <p:nvSpPr>
          <p:cNvPr id="20483" name="Rectangle 4"/>
          <p:cNvSpPr/>
          <p:nvPr/>
        </p:nvSpPr>
        <p:spPr>
          <a:xfrm>
            <a:off x="3225800" y="2708275"/>
            <a:ext cx="3617913" cy="795338"/>
          </a:xfrm>
          <a:prstGeom prst="rect">
            <a:avLst/>
          </a:prstGeom>
          <a:noFill/>
          <a:ln w="9525">
            <a:noFill/>
          </a:ln>
        </p:spPr>
        <p:txBody>
          <a:bodyPr lIns="90170" tIns="46990" rIns="90170" bIns="46990" anchor="ctr" anchorCtr="0"/>
          <a:lstStyle/>
          <a:p>
            <a:pPr eaLnBrk="0" hangingPunct="0"/>
            <a:endParaRPr lang="en-US" altLang="zh-CN" sz="4100" b="1" dirty="0">
              <a:solidFill>
                <a:srgbClr val="000000"/>
              </a:solidFill>
              <a:latin typeface="Verdana" panose="020B0604030504040204" pitchFamily="34" charset="0"/>
              <a:ea typeface="宋体" panose="02010600030101010101" pitchFamily="2" charset="-122"/>
            </a:endParaRPr>
          </a:p>
        </p:txBody>
      </p:sp>
      <p:sp>
        <p:nvSpPr>
          <p:cNvPr id="20484" name="Rectangle 4"/>
          <p:cNvSpPr/>
          <p:nvPr/>
        </p:nvSpPr>
        <p:spPr>
          <a:xfrm>
            <a:off x="3225800" y="2708275"/>
            <a:ext cx="3617913" cy="795338"/>
          </a:xfrm>
          <a:prstGeom prst="rect">
            <a:avLst/>
          </a:prstGeom>
          <a:noFill/>
          <a:ln w="9525">
            <a:noFill/>
          </a:ln>
        </p:spPr>
        <p:txBody>
          <a:bodyPr lIns="90170" tIns="46990" rIns="90170" bIns="46990" anchor="ctr" anchorCtr="0"/>
          <a:lstStyle/>
          <a:p>
            <a:pPr eaLnBrk="0" hangingPunct="0"/>
            <a:r>
              <a:rPr lang="zh-CN" altLang="en-US" sz="4100" b="1" dirty="0">
                <a:solidFill>
                  <a:srgbClr val="000000"/>
                </a:solidFill>
                <a:latin typeface="Verdana" panose="020B0604030504040204" pitchFamily="34" charset="0"/>
                <a:ea typeface="宋体" panose="02010600030101010101" pitchFamily="2" charset="-122"/>
              </a:rPr>
              <a:t> </a:t>
            </a:r>
            <a:endParaRPr lang="en-US" altLang="zh-CN" sz="4100" b="1" dirty="0">
              <a:solidFill>
                <a:srgbClr val="000000"/>
              </a:solidFill>
              <a:latin typeface="Verdana" panose="020B0604030504040204" pitchFamily="34" charset="0"/>
              <a:ea typeface="宋体" panose="02010600030101010101" pitchFamily="2" charset="-122"/>
            </a:endParaRPr>
          </a:p>
        </p:txBody>
      </p:sp>
      <p:sp>
        <p:nvSpPr>
          <p:cNvPr id="20485" name="文本框 5128"/>
          <p:cNvSpPr txBox="1"/>
          <p:nvPr/>
        </p:nvSpPr>
        <p:spPr>
          <a:xfrm>
            <a:off x="2809875" y="4114800"/>
            <a:ext cx="3924300" cy="829945"/>
          </a:xfrm>
          <a:prstGeom prst="rect">
            <a:avLst/>
          </a:prstGeom>
          <a:noFill/>
          <a:ln w="9525">
            <a:noFill/>
          </a:ln>
        </p:spPr>
        <p:txBody>
          <a:bodyPr anchor="t" anchorCtr="0">
            <a:spAutoFit/>
          </a:bodyPr>
          <a:lstStyle/>
          <a:p>
            <a:pPr algn="ctr" eaLnBrk="0" hangingPunct="0"/>
            <a:r>
              <a:rPr lang="zh-CN" altLang="en-US" sz="4800" b="1" dirty="0">
                <a:solidFill>
                  <a:schemeClr val="tx1"/>
                </a:solidFill>
                <a:latin typeface="Times New Roman" panose="02020603050405020304" pitchFamily="18" charset="0"/>
                <a:ea typeface="宋体" panose="02010600030101010101" pitchFamily="2" charset="-122"/>
              </a:rPr>
              <a:t>主编：向</a:t>
            </a:r>
            <a:r>
              <a:rPr lang="zh-CN" altLang="en-US" sz="4800" b="1" dirty="0">
                <a:solidFill>
                  <a:schemeClr val="tx1"/>
                </a:solidFill>
                <a:latin typeface="Times New Roman" panose="02020603050405020304" pitchFamily="18" charset="0"/>
                <a:ea typeface="宋体" panose="02010600030101010101" pitchFamily="2" charset="-122"/>
              </a:rPr>
              <a:t>楠</a:t>
            </a:r>
            <a:endParaRPr lang="zh-CN" altLang="en-US" sz="4800" b="1" dirty="0">
              <a:solidFill>
                <a:schemeClr val="tx1"/>
              </a:solidFill>
              <a:latin typeface="Times New Roman" panose="02020603050405020304" pitchFamily="18"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占位符 134145"/>
          <p:cNvSpPr>
            <a:spLocks noGrp="1"/>
          </p:cNvSpPr>
          <p:nvPr>
            <p:ph idx="1"/>
          </p:nvPr>
        </p:nvSpPr>
        <p:spPr>
          <a:xfrm>
            <a:off x="536575" y="835025"/>
            <a:ext cx="8388350" cy="5603875"/>
          </a:xfrm>
        </p:spPr>
        <p:txBody>
          <a:bodyPr vert="horz" wrap="square" lIns="91440" tIns="45720" rIns="91440" bIns="45720" anchor="t" anchorCtr="0"/>
          <a:lstStyle/>
          <a:p>
            <a:pPr>
              <a:buNone/>
            </a:pPr>
            <a:r>
              <a:rPr lang="zh-CN" altLang="en-US" sz="3200" dirty="0">
                <a:solidFill>
                  <a:srgbClr val="000000"/>
                </a:solidFill>
              </a:rPr>
              <a:t>1.1概述</a:t>
            </a:r>
            <a:endParaRPr lang="zh-CN" altLang="en-US" sz="3200" dirty="0">
              <a:solidFill>
                <a:srgbClr val="000000"/>
              </a:solidFill>
            </a:endParaRPr>
          </a:p>
          <a:p>
            <a:pPr>
              <a:buNone/>
            </a:pPr>
            <a:r>
              <a:rPr lang="zh-CN" altLang="en-US" sz="3200" dirty="0">
                <a:solidFill>
                  <a:srgbClr val="000000"/>
                </a:solidFill>
              </a:rPr>
              <a:t>   </a:t>
            </a:r>
            <a:r>
              <a:rPr lang="zh-CN" altLang="en-US" sz="2800" dirty="0">
                <a:solidFill>
                  <a:srgbClr val="000000"/>
                </a:solidFill>
              </a:rPr>
              <a:t>1.1.1什么叫单片机</a:t>
            </a:r>
            <a:endParaRPr lang="zh-CN" altLang="en-US" sz="2800" dirty="0">
              <a:solidFill>
                <a:srgbClr val="000000"/>
              </a:solidFill>
            </a:endParaRPr>
          </a:p>
          <a:p>
            <a:pPr>
              <a:buNone/>
            </a:pPr>
            <a:r>
              <a:rPr lang="zh-CN" altLang="en-US" dirty="0">
                <a:solidFill>
                  <a:srgbClr val="000000"/>
                </a:solidFill>
              </a:rPr>
              <a:t>  </a:t>
            </a:r>
            <a:r>
              <a:rPr lang="zh-CN" altLang="en-US" sz="1800" dirty="0">
                <a:solidFill>
                  <a:srgbClr val="000000"/>
                </a:solidFill>
              </a:rPr>
              <a:t>          所谓单片机就是将计算机的CPU、RAM、ROM、定时器/计数器和各种I/O口（如并行口、串行口等）集成在一片芯片上而制成的大规模集成电路。形成芯片级的计算机。因此单片机早期的含义称为单片微型计算机，简称为单片机（Single Chip Microcomputer）。</a:t>
            </a:r>
            <a:endParaRPr lang="zh-CN" altLang="en-US" sz="1800" dirty="0">
              <a:solidFill>
                <a:srgbClr val="000000"/>
              </a:solidFill>
            </a:endParaRPr>
          </a:p>
          <a:p>
            <a:pPr>
              <a:buNone/>
            </a:pPr>
            <a:r>
              <a:rPr lang="zh-CN" altLang="en-US" sz="1800" dirty="0">
                <a:solidFill>
                  <a:srgbClr val="000000"/>
                </a:solidFill>
              </a:rPr>
              <a:t>     </a:t>
            </a:r>
            <a:endParaRPr lang="zh-CN" altLang="en-US" sz="1800" dirty="0">
              <a:solidFill>
                <a:srgbClr val="000000"/>
              </a:solidFill>
            </a:endParaRPr>
          </a:p>
        </p:txBody>
      </p:sp>
      <p:sp>
        <p:nvSpPr>
          <p:cNvPr id="27650" name="矩形 134147"/>
          <p:cNvSpPr/>
          <p:nvPr/>
        </p:nvSpPr>
        <p:spPr>
          <a:xfrm>
            <a:off x="741363" y="1054100"/>
            <a:ext cx="7843837" cy="538480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7033893" y="0"/>
            <a:ext cx="2110107" cy="1569720"/>
          </a:xfrm>
          <a:prstGeom prst="roundRect">
            <a:avLst/>
          </a:prstGeom>
        </p:spPr>
      </p:pic>
      <p:pic>
        <p:nvPicPr>
          <p:cNvPr id="27652" name="图片 1"/>
          <p:cNvPicPr>
            <a:picLocks noChangeAspect="1"/>
          </p:cNvPicPr>
          <p:nvPr>
            <p:custDataLst>
              <p:tags r:id="rId3"/>
            </p:custDataLst>
          </p:nvPr>
        </p:nvPicPr>
        <p:blipFill>
          <a:blip r:embed="rId4"/>
          <a:stretch>
            <a:fillRect/>
          </a:stretch>
        </p:blipFill>
        <p:spPr>
          <a:xfrm>
            <a:off x="2595563" y="3192463"/>
            <a:ext cx="4456112" cy="3198812"/>
          </a:xfrm>
          <a:prstGeom prst="rect">
            <a:avLst/>
          </a:prstGeom>
          <a:noFill/>
          <a:ln w="9525">
            <a:noFill/>
          </a:ln>
        </p:spPr>
      </p:pic>
      <p:sp>
        <p:nvSpPr>
          <p:cNvPr id="27653" name="文本框 2"/>
          <p:cNvSpPr txBox="1"/>
          <p:nvPr>
            <p:custDataLst>
              <p:tags r:id="rId5"/>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sym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占位符 134145"/>
          <p:cNvSpPr>
            <a:spLocks noGrp="1"/>
          </p:cNvSpPr>
          <p:nvPr>
            <p:ph idx="1"/>
          </p:nvPr>
        </p:nvSpPr>
        <p:spPr>
          <a:xfrm>
            <a:off x="0" y="706438"/>
            <a:ext cx="4994275" cy="5603875"/>
          </a:xfrm>
        </p:spPr>
        <p:txBody>
          <a:bodyPr vert="horz" wrap="square" lIns="91440" tIns="45720" rIns="91440" bIns="45720" anchor="t" anchorCtr="0"/>
          <a:lstStyle/>
          <a:p>
            <a:pPr>
              <a:buNone/>
            </a:pPr>
            <a:r>
              <a:rPr lang="zh-CN" altLang="en-US" sz="3200" dirty="0">
                <a:solidFill>
                  <a:srgbClr val="000000"/>
                </a:solidFill>
              </a:rPr>
              <a:t>1.1概述</a:t>
            </a:r>
            <a:endParaRPr lang="zh-CN" altLang="en-US" sz="3200" dirty="0">
              <a:solidFill>
                <a:srgbClr val="000000"/>
              </a:solidFill>
            </a:endParaRPr>
          </a:p>
          <a:p>
            <a:pPr>
              <a:buNone/>
            </a:pPr>
            <a:r>
              <a:rPr lang="zh-CN" altLang="en-US" sz="3200" dirty="0">
                <a:solidFill>
                  <a:srgbClr val="000000"/>
                </a:solidFill>
              </a:rPr>
              <a:t>   </a:t>
            </a:r>
            <a:r>
              <a:rPr lang="zh-CN" altLang="en-US" sz="2800" dirty="0">
                <a:solidFill>
                  <a:srgbClr val="000000"/>
                </a:solidFill>
              </a:rPr>
              <a:t>1.1.1什么叫单片机</a:t>
            </a:r>
            <a:r>
              <a:rPr lang="zh-CN" altLang="en-US" sz="1800" dirty="0">
                <a:solidFill>
                  <a:srgbClr val="000000"/>
                </a:solidFill>
              </a:rPr>
              <a:t>   </a:t>
            </a:r>
            <a:endParaRPr lang="zh-CN" altLang="en-US" sz="1800" dirty="0">
              <a:solidFill>
                <a:srgbClr val="000000"/>
              </a:solidFill>
            </a:endParaRPr>
          </a:p>
          <a:p>
            <a:pPr>
              <a:buNone/>
            </a:pPr>
            <a:r>
              <a:rPr lang="zh-CN" altLang="en-US" sz="1800" dirty="0">
                <a:solidFill>
                  <a:srgbClr val="000000"/>
                </a:solidFill>
              </a:rPr>
              <a:t>     CPU：是计算机的核心，叫做中央处理单元（Center Process Unit）。所有的数学运算和逻辑控制都由它完成。</a:t>
            </a:r>
            <a:endParaRPr lang="zh-CN" altLang="en-US" sz="1800" dirty="0">
              <a:solidFill>
                <a:srgbClr val="000000"/>
              </a:solidFill>
            </a:endParaRPr>
          </a:p>
          <a:p>
            <a:pPr>
              <a:buNone/>
            </a:pPr>
            <a:endParaRPr lang="zh-CN" altLang="en-US" sz="1800" dirty="0">
              <a:solidFill>
                <a:srgbClr val="000000"/>
              </a:solidFill>
            </a:endParaRPr>
          </a:p>
          <a:p>
            <a:pPr>
              <a:buNone/>
            </a:pPr>
            <a:r>
              <a:rPr lang="zh-CN" altLang="en-US" sz="1800" dirty="0">
                <a:solidFill>
                  <a:srgbClr val="000000"/>
                </a:solidFill>
              </a:rPr>
              <a:t>      RAM：随机存取存储器（Random Access Memory），存放运算过程中的数据。</a:t>
            </a:r>
            <a:endParaRPr lang="zh-CN" altLang="en-US" sz="1800" dirty="0">
              <a:solidFill>
                <a:srgbClr val="000000"/>
              </a:solidFill>
            </a:endParaRPr>
          </a:p>
          <a:p>
            <a:pPr>
              <a:buNone/>
            </a:pPr>
            <a:endParaRPr lang="zh-CN" altLang="en-US" sz="1800" dirty="0">
              <a:solidFill>
                <a:srgbClr val="000000"/>
              </a:solidFill>
            </a:endParaRPr>
          </a:p>
          <a:p>
            <a:pPr>
              <a:buNone/>
            </a:pPr>
            <a:r>
              <a:rPr lang="zh-CN" altLang="en-US" sz="1800" dirty="0">
                <a:solidFill>
                  <a:srgbClr val="000000"/>
                </a:solidFill>
              </a:rPr>
              <a:t>      ROM：只读存储器（Read Only Memory）。</a:t>
            </a:r>
            <a:endParaRPr lang="zh-CN" altLang="en-US" sz="1800" dirty="0">
              <a:solidFill>
                <a:srgbClr val="000000"/>
              </a:solidFill>
            </a:endParaRPr>
          </a:p>
          <a:p>
            <a:pPr>
              <a:buNone/>
            </a:pPr>
            <a:endParaRPr lang="zh-CN" altLang="en-US" sz="1800" dirty="0">
              <a:solidFill>
                <a:srgbClr val="000000"/>
              </a:solidFill>
            </a:endParaRPr>
          </a:p>
          <a:p>
            <a:pPr>
              <a:buNone/>
            </a:pPr>
            <a:r>
              <a:rPr lang="zh-CN" altLang="en-US" sz="1800" dirty="0">
                <a:solidFill>
                  <a:srgbClr val="000000"/>
                </a:solidFill>
              </a:rPr>
              <a:t>      定时器/计数器：计算机内部重要部件。</a:t>
            </a:r>
            <a:endParaRPr lang="zh-CN" altLang="en-US" sz="1800" dirty="0">
              <a:solidFill>
                <a:srgbClr val="000000"/>
              </a:solidFill>
            </a:endParaRPr>
          </a:p>
          <a:p>
            <a:pPr>
              <a:buNone/>
            </a:pPr>
            <a:endParaRPr lang="zh-CN" altLang="en-US" sz="1800" dirty="0">
              <a:solidFill>
                <a:srgbClr val="000000"/>
              </a:solidFill>
            </a:endParaRPr>
          </a:p>
          <a:p>
            <a:pPr>
              <a:buNone/>
            </a:pPr>
            <a:r>
              <a:rPr lang="zh-CN" altLang="en-US" sz="1800" dirty="0">
                <a:solidFill>
                  <a:srgbClr val="000000"/>
                </a:solidFill>
              </a:rPr>
              <a:t>      I/O：输入/输出口（Input/Output），包括并行口、串行口等。</a:t>
            </a:r>
            <a:endParaRPr lang="zh-CN" altLang="en-US" sz="1800" dirty="0">
              <a:solidFill>
                <a:srgbClr val="000000"/>
              </a:solidFill>
            </a:endParaRPr>
          </a:p>
          <a:p>
            <a:pPr>
              <a:buNone/>
            </a:pPr>
            <a:r>
              <a:rPr lang="zh-CN" altLang="en-US" sz="1800" dirty="0">
                <a:solidFill>
                  <a:srgbClr val="000000"/>
                </a:solidFill>
              </a:rPr>
              <a:t>           </a:t>
            </a:r>
            <a:endParaRPr lang="zh-CN" altLang="en-US" sz="1800" dirty="0">
              <a:solidFill>
                <a:srgbClr val="000000"/>
              </a:solidFill>
            </a:endParaRPr>
          </a:p>
        </p:txBody>
      </p:sp>
      <p:sp>
        <p:nvSpPr>
          <p:cNvPr id="29698" name="矩形 134147"/>
          <p:cNvSpPr/>
          <p:nvPr/>
        </p:nvSpPr>
        <p:spPr>
          <a:xfrm>
            <a:off x="741363" y="1054100"/>
            <a:ext cx="7843837" cy="538480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7033893" y="0"/>
            <a:ext cx="2110107" cy="1569720"/>
          </a:xfrm>
          <a:prstGeom prst="roundRect">
            <a:avLst/>
          </a:prstGeom>
        </p:spPr>
      </p:pic>
      <p:pic>
        <p:nvPicPr>
          <p:cNvPr id="100" name="图片 99"/>
          <p:cNvPicPr/>
          <p:nvPr/>
        </p:nvPicPr>
        <p:blipFill>
          <a:blip r:embed="rId3"/>
          <a:stretch>
            <a:fillRect/>
          </a:stretch>
        </p:blipFill>
        <p:spPr>
          <a:xfrm>
            <a:off x="4926965" y="2291715"/>
            <a:ext cx="4217035" cy="2639693"/>
          </a:xfrm>
          <a:prstGeom prst="roundRect">
            <a:avLst/>
          </a:prstGeom>
          <a:noFill/>
          <a:ln w="9525">
            <a:noFill/>
          </a:ln>
        </p:spPr>
      </p:pic>
      <p:sp>
        <p:nvSpPr>
          <p:cNvPr id="29701" name="文本框 2"/>
          <p:cNvSpPr txBox="1"/>
          <p:nvPr>
            <p:custDataLst>
              <p:tags r:id="rId4"/>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占位符 134145"/>
          <p:cNvSpPr>
            <a:spLocks noGrp="1"/>
          </p:cNvSpPr>
          <p:nvPr>
            <p:ph idx="1"/>
          </p:nvPr>
        </p:nvSpPr>
        <p:spPr>
          <a:xfrm>
            <a:off x="73025" y="706438"/>
            <a:ext cx="8897938" cy="5603875"/>
          </a:xfrm>
        </p:spPr>
        <p:txBody>
          <a:bodyPr vert="horz" wrap="square" lIns="91440" tIns="45720" rIns="91440" bIns="45720" anchor="t" anchorCtr="0"/>
          <a:lstStyle/>
          <a:p>
            <a:pPr>
              <a:buNone/>
            </a:pPr>
            <a:r>
              <a:rPr lang="zh-CN" altLang="en-US" sz="3200" dirty="0">
                <a:solidFill>
                  <a:srgbClr val="000000"/>
                </a:solidFill>
              </a:rPr>
              <a:t>1.1概述</a:t>
            </a:r>
            <a:endParaRPr lang="zh-CN" altLang="en-US" sz="3200" dirty="0">
              <a:solidFill>
                <a:srgbClr val="000000"/>
              </a:solidFill>
            </a:endParaRPr>
          </a:p>
          <a:p>
            <a:pPr>
              <a:buNone/>
            </a:pPr>
            <a:r>
              <a:rPr lang="zh-CN" altLang="en-US" sz="3200" dirty="0">
                <a:solidFill>
                  <a:srgbClr val="000000"/>
                </a:solidFill>
              </a:rPr>
              <a:t>   </a:t>
            </a:r>
            <a:r>
              <a:rPr lang="zh-CN" altLang="en-US" sz="2800" dirty="0">
                <a:solidFill>
                  <a:srgbClr val="000000"/>
                </a:solidFill>
              </a:rPr>
              <a:t>1.1.1什么叫单片机</a:t>
            </a:r>
            <a:r>
              <a:rPr lang="zh-CN" altLang="en-US" sz="1800" dirty="0">
                <a:solidFill>
                  <a:srgbClr val="000000"/>
                </a:solidFill>
              </a:rPr>
              <a:t>   </a:t>
            </a:r>
            <a:endParaRPr lang="zh-CN" altLang="en-US" sz="1800" dirty="0">
              <a:solidFill>
                <a:srgbClr val="000000"/>
              </a:solidFill>
            </a:endParaRPr>
          </a:p>
          <a:p>
            <a:pPr>
              <a:buNone/>
            </a:pPr>
            <a:r>
              <a:rPr lang="zh-CN" altLang="en-US" sz="1800" dirty="0">
                <a:solidFill>
                  <a:srgbClr val="000000"/>
                </a:solidFill>
              </a:rPr>
              <a:t>               单片机从其诞生就得到广泛应用，人们为增强其应用功能，将一些专用电路（A/D、D/A、比较器等）集成到单片机内部，使它的应用更方便，功能更强，现在单片机的含义本质是微控制器（Microcontroller），但习惯上仍然称为单片机。</a:t>
            </a:r>
            <a:endParaRPr lang="zh-CN" altLang="en-US" sz="1800" dirty="0">
              <a:solidFill>
                <a:srgbClr val="000000"/>
              </a:solidFill>
            </a:endParaRPr>
          </a:p>
        </p:txBody>
      </p:sp>
      <p:sp>
        <p:nvSpPr>
          <p:cNvPr id="31746" name="矩形 134147"/>
          <p:cNvSpPr/>
          <p:nvPr/>
        </p:nvSpPr>
        <p:spPr>
          <a:xfrm>
            <a:off x="741363" y="1054100"/>
            <a:ext cx="7843837" cy="538480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7033893" y="0"/>
            <a:ext cx="2110107" cy="1569720"/>
          </a:xfrm>
          <a:prstGeom prst="roundRect">
            <a:avLst/>
          </a:prstGeom>
        </p:spPr>
      </p:pic>
      <p:pic>
        <p:nvPicPr>
          <p:cNvPr id="100" name="图片 99"/>
          <p:cNvPicPr/>
          <p:nvPr/>
        </p:nvPicPr>
        <p:blipFill>
          <a:blip r:embed="rId3"/>
          <a:stretch>
            <a:fillRect/>
          </a:stretch>
        </p:blipFill>
        <p:spPr>
          <a:xfrm>
            <a:off x="2192655" y="3429000"/>
            <a:ext cx="4217035" cy="2639694"/>
          </a:xfrm>
          <a:prstGeom prst="roundRect">
            <a:avLst/>
          </a:prstGeom>
          <a:noFill/>
          <a:ln w="9525">
            <a:noFill/>
          </a:ln>
        </p:spPr>
      </p:pic>
      <p:sp>
        <p:nvSpPr>
          <p:cNvPr id="31749" name="文本框 2"/>
          <p:cNvSpPr txBox="1"/>
          <p:nvPr>
            <p:custDataLst>
              <p:tags r:id="rId4"/>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占位符 134145"/>
          <p:cNvSpPr>
            <a:spLocks noGrp="1"/>
          </p:cNvSpPr>
          <p:nvPr>
            <p:ph idx="1"/>
          </p:nvPr>
        </p:nvSpPr>
        <p:spPr>
          <a:xfrm>
            <a:off x="569913" y="1038225"/>
            <a:ext cx="8335962" cy="5540375"/>
          </a:xfrm>
        </p:spPr>
        <p:txBody>
          <a:bodyPr vert="horz" wrap="square" lIns="91440" tIns="45720" rIns="91440" bIns="45720" anchor="t" anchorCtr="0"/>
          <a:lstStyle/>
          <a:p>
            <a:pPr>
              <a:buNone/>
            </a:pPr>
            <a:r>
              <a:rPr lang="zh-CN" altLang="en-US" sz="2800" dirty="0">
                <a:solidFill>
                  <a:srgbClr val="000000"/>
                </a:solidFill>
              </a:rPr>
              <a:t>1.1.2.单片机的发展概况</a:t>
            </a:r>
            <a:endParaRPr lang="zh-CN" altLang="en-US" sz="2800" dirty="0">
              <a:solidFill>
                <a:srgbClr val="000000"/>
              </a:solidFill>
            </a:endParaRPr>
          </a:p>
          <a:p>
            <a:pPr>
              <a:buNone/>
            </a:pPr>
            <a:endParaRPr lang="zh-CN" altLang="en-US" sz="2800" dirty="0">
              <a:solidFill>
                <a:srgbClr val="000000"/>
              </a:solidFill>
            </a:endParaRPr>
          </a:p>
          <a:p>
            <a:pPr>
              <a:buNone/>
            </a:pPr>
            <a:r>
              <a:rPr lang="zh-CN" altLang="en-US" dirty="0">
                <a:solidFill>
                  <a:srgbClr val="000000"/>
                </a:solidFill>
              </a:rPr>
              <a:t>（1）第一代单片机   1976~1978</a:t>
            </a:r>
            <a:endParaRPr lang="zh-CN" altLang="en-US" dirty="0">
              <a:solidFill>
                <a:srgbClr val="000000"/>
              </a:solidFill>
            </a:endParaRPr>
          </a:p>
          <a:p>
            <a:pPr>
              <a:buNone/>
            </a:pPr>
            <a:r>
              <a:rPr lang="zh-CN" altLang="en-US" dirty="0">
                <a:solidFill>
                  <a:srgbClr val="000000"/>
                </a:solidFill>
              </a:rPr>
              <a:t>   </a:t>
            </a:r>
            <a:r>
              <a:rPr lang="zh-CN" altLang="en-US" sz="1800" dirty="0">
                <a:solidFill>
                  <a:srgbClr val="000000"/>
                </a:solidFill>
              </a:rPr>
              <a:t>  Intel公司的MCS-48系列、Zilog公司的Z8系列、Motorola公司的6801系列、8位单片机，属于Single Chip Microcomputer的范围。</a:t>
            </a:r>
            <a:endParaRPr lang="zh-CN" altLang="en-US" sz="1800" dirty="0">
              <a:solidFill>
                <a:srgbClr val="000000"/>
              </a:solidFill>
            </a:endParaRPr>
          </a:p>
          <a:p>
            <a:pPr>
              <a:buNone/>
            </a:pPr>
            <a:endParaRPr lang="zh-CN" altLang="en-US" sz="1800" dirty="0">
              <a:solidFill>
                <a:srgbClr val="000000"/>
              </a:solidFill>
            </a:endParaRPr>
          </a:p>
          <a:p>
            <a:pPr>
              <a:buNone/>
            </a:pPr>
            <a:r>
              <a:rPr lang="zh-CN" altLang="en-US" dirty="0">
                <a:solidFill>
                  <a:srgbClr val="000000"/>
                </a:solidFill>
              </a:rPr>
              <a:t>（2）第二代单片机    1978~1982</a:t>
            </a:r>
            <a:endParaRPr lang="zh-CN" altLang="en-US" dirty="0">
              <a:solidFill>
                <a:srgbClr val="000000"/>
              </a:solidFill>
            </a:endParaRPr>
          </a:p>
          <a:p>
            <a:pPr>
              <a:buNone/>
            </a:pPr>
            <a:r>
              <a:rPr lang="zh-CN" altLang="en-US" dirty="0">
                <a:solidFill>
                  <a:srgbClr val="000000"/>
                </a:solidFill>
              </a:rPr>
              <a:t>     随着电子技术的更新换代，单片机技术也步入了新的发展阶段，主要有</a:t>
            </a:r>
            <a:r>
              <a:rPr lang="zh-CN" altLang="en-US" sz="1800" dirty="0">
                <a:solidFill>
                  <a:srgbClr val="000000"/>
                </a:solidFill>
              </a:rPr>
              <a:t>Intel公司的MCS-51系列、</a:t>
            </a:r>
            <a:r>
              <a:rPr lang="en-US" altLang="zh-CN" sz="1800" dirty="0">
                <a:solidFill>
                  <a:srgbClr val="000000"/>
                </a:solidFill>
              </a:rPr>
              <a:t>ATMEL</a:t>
            </a:r>
            <a:r>
              <a:rPr lang="zh-CN" altLang="en-US" sz="1800" dirty="0">
                <a:solidFill>
                  <a:srgbClr val="000000"/>
                </a:solidFill>
              </a:rPr>
              <a:t>公司的</a:t>
            </a:r>
            <a:r>
              <a:rPr lang="en-US" altLang="zh-CN" sz="1800" dirty="0">
                <a:solidFill>
                  <a:srgbClr val="000000"/>
                </a:solidFill>
              </a:rPr>
              <a:t>AT</a:t>
            </a:r>
            <a:r>
              <a:rPr lang="zh-CN" altLang="en-US" sz="1800" dirty="0">
                <a:solidFill>
                  <a:srgbClr val="000000"/>
                </a:solidFill>
              </a:rPr>
              <a:t>系列、国产宏晶公司的</a:t>
            </a:r>
            <a:r>
              <a:rPr lang="en-US" altLang="zh-CN" sz="1800" dirty="0">
                <a:solidFill>
                  <a:srgbClr val="000000"/>
                </a:solidFill>
              </a:rPr>
              <a:t>STC</a:t>
            </a:r>
            <a:r>
              <a:rPr lang="zh-CN" altLang="en-US" sz="1800" dirty="0">
                <a:solidFill>
                  <a:srgbClr val="000000"/>
                </a:solidFill>
              </a:rPr>
              <a:t>系列等。这时的单片机功能已非常完善，确立了单片机的控制功能，超出了Single Chip Microcomputer的范围，属于Microcontroller。</a:t>
            </a:r>
            <a:endParaRPr lang="zh-CN" altLang="en-US" sz="1800" dirty="0">
              <a:solidFill>
                <a:srgbClr val="000000"/>
              </a:solidFill>
            </a:endParaRPr>
          </a:p>
          <a:p>
            <a:pPr>
              <a:buNone/>
            </a:pPr>
            <a:endParaRPr lang="zh-CN" altLang="en-US" sz="1800" dirty="0">
              <a:solidFill>
                <a:srgbClr val="000000"/>
              </a:solidFill>
            </a:endParaRPr>
          </a:p>
        </p:txBody>
      </p:sp>
      <p:sp>
        <p:nvSpPr>
          <p:cNvPr id="33794" name="矩形 134147"/>
          <p:cNvSpPr/>
          <p:nvPr/>
        </p:nvSpPr>
        <p:spPr>
          <a:xfrm>
            <a:off x="207963" y="701675"/>
            <a:ext cx="7843837" cy="538480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sp>
        <p:nvSpPr>
          <p:cNvPr id="33795" name="文本框 1"/>
          <p:cNvSpPr txBox="1"/>
          <p:nvPr>
            <p:custDataLst>
              <p:tags r:id="rId1"/>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sym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占位符 134145"/>
          <p:cNvSpPr>
            <a:spLocks noGrp="1"/>
          </p:cNvSpPr>
          <p:nvPr>
            <p:ph idx="1"/>
          </p:nvPr>
        </p:nvSpPr>
        <p:spPr>
          <a:xfrm>
            <a:off x="569913" y="946150"/>
            <a:ext cx="4395787" cy="5540375"/>
          </a:xfrm>
        </p:spPr>
        <p:txBody>
          <a:bodyPr vert="horz" wrap="square" lIns="91440" tIns="45720" rIns="91440" bIns="45720" anchor="t" anchorCtr="0"/>
          <a:lstStyle/>
          <a:p>
            <a:pPr>
              <a:buNone/>
            </a:pPr>
            <a:r>
              <a:rPr lang="zh-CN" altLang="en-US" sz="2800" dirty="0">
                <a:solidFill>
                  <a:srgbClr val="000000"/>
                </a:solidFill>
              </a:rPr>
              <a:t>1.1.2.单片机的发展概况</a:t>
            </a:r>
            <a:endParaRPr lang="zh-CN" altLang="en-US" sz="2800"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（3）第三代单片机   1982~现在</a:t>
            </a:r>
            <a:endParaRPr lang="zh-CN" altLang="en-US" dirty="0">
              <a:solidFill>
                <a:srgbClr val="000000"/>
              </a:solidFill>
            </a:endParaRPr>
          </a:p>
          <a:p>
            <a:pPr>
              <a:buNone/>
            </a:pPr>
            <a:r>
              <a:rPr lang="zh-CN" altLang="en-US" sz="1800" dirty="0">
                <a:solidFill>
                  <a:srgbClr val="000000"/>
                </a:solidFill>
              </a:rPr>
              <a:t>           全面发展单片机的控制功能，不断完善高档8位单片机，改善其结构，以满足不同客户的要求。另外还产生了16单片机和专用单片机MCS-96系列，功能齐全、性能更加稳定。</a:t>
            </a:r>
            <a:endParaRPr lang="zh-CN" altLang="en-US" sz="1800" dirty="0">
              <a:solidFill>
                <a:srgbClr val="000000"/>
              </a:solidFill>
            </a:endParaRPr>
          </a:p>
          <a:p>
            <a:pPr>
              <a:buNone/>
            </a:pPr>
            <a:endParaRPr lang="zh-CN" altLang="en-US" sz="1800" dirty="0">
              <a:solidFill>
                <a:srgbClr val="000000"/>
              </a:solidFill>
            </a:endParaRPr>
          </a:p>
          <a:p>
            <a:pPr>
              <a:buNone/>
            </a:pPr>
            <a:r>
              <a:rPr lang="zh-CN" altLang="en-US" dirty="0">
                <a:solidFill>
                  <a:srgbClr val="000000"/>
                </a:solidFill>
              </a:rPr>
              <a:t>（4）单片机的未来</a:t>
            </a:r>
            <a:endParaRPr lang="zh-CN" altLang="en-US" dirty="0">
              <a:solidFill>
                <a:srgbClr val="000000"/>
              </a:solidFill>
            </a:endParaRPr>
          </a:p>
          <a:p>
            <a:pPr>
              <a:buNone/>
            </a:pPr>
            <a:r>
              <a:rPr lang="zh-CN" altLang="en-US" sz="1800" dirty="0">
                <a:solidFill>
                  <a:srgbClr val="000000"/>
                </a:solidFill>
              </a:rPr>
              <a:t>            仍将以8位单片机为主流。8位单片机价格低廉，并能满足绝大部分应用场合。我们学习单片机也以MCS-51系列，现在市面上的许多单片机也都和MCS-51兼容。</a:t>
            </a:r>
            <a:endParaRPr lang="zh-CN" altLang="en-US" sz="1800" dirty="0">
              <a:solidFill>
                <a:srgbClr val="000000"/>
              </a:solidFill>
            </a:endParaRPr>
          </a:p>
        </p:txBody>
      </p:sp>
      <p:sp>
        <p:nvSpPr>
          <p:cNvPr id="34818" name="矩形 134147"/>
          <p:cNvSpPr/>
          <p:nvPr/>
        </p:nvSpPr>
        <p:spPr>
          <a:xfrm>
            <a:off x="741363" y="1054100"/>
            <a:ext cx="7843837" cy="538480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sp>
        <p:nvSpPr>
          <p:cNvPr id="34819" name="文本框 1"/>
          <p:cNvSpPr txBox="1"/>
          <p:nvPr>
            <p:custDataLst>
              <p:tags r:id="rId1"/>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endParaRPr>
          </a:p>
        </p:txBody>
      </p:sp>
      <p:pic>
        <p:nvPicPr>
          <p:cNvPr id="34820" name="图片 99"/>
          <p:cNvPicPr/>
          <p:nvPr/>
        </p:nvPicPr>
        <p:blipFill>
          <a:blip r:embed="rId2"/>
          <a:srcRect r="385" b="48598"/>
          <a:stretch>
            <a:fillRect/>
          </a:stretch>
        </p:blipFill>
        <p:spPr>
          <a:xfrm>
            <a:off x="4965700" y="809625"/>
            <a:ext cx="2370138" cy="3476625"/>
          </a:xfrm>
          <a:prstGeom prst="rect">
            <a:avLst/>
          </a:prstGeom>
          <a:noFill/>
          <a:ln w="9525">
            <a:noFill/>
          </a:ln>
        </p:spPr>
      </p:pic>
      <p:pic>
        <p:nvPicPr>
          <p:cNvPr id="34821" name="图片 1"/>
          <p:cNvPicPr/>
          <p:nvPr>
            <p:custDataLst>
              <p:tags r:id="rId3"/>
            </p:custDataLst>
          </p:nvPr>
        </p:nvPicPr>
        <p:blipFill>
          <a:blip r:embed="rId4"/>
          <a:srcRect l="2" t="51534" r="1801"/>
          <a:stretch>
            <a:fillRect/>
          </a:stretch>
        </p:blipFill>
        <p:spPr>
          <a:xfrm>
            <a:off x="6865938" y="3424238"/>
            <a:ext cx="2246312" cy="332422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占位符 134145"/>
          <p:cNvSpPr>
            <a:spLocks noGrp="1"/>
          </p:cNvSpPr>
          <p:nvPr>
            <p:ph idx="1"/>
          </p:nvPr>
        </p:nvSpPr>
        <p:spPr>
          <a:xfrm>
            <a:off x="569913" y="946150"/>
            <a:ext cx="8335962" cy="5540375"/>
          </a:xfrm>
        </p:spPr>
        <p:txBody>
          <a:bodyPr vert="horz" wrap="square" lIns="91440" tIns="45720" rIns="91440" bIns="45720" anchor="t" anchorCtr="0"/>
          <a:lstStyle/>
          <a:p>
            <a:pPr>
              <a:buNone/>
            </a:pPr>
            <a:r>
              <a:rPr lang="zh-CN" altLang="en-US" sz="2800" dirty="0">
                <a:solidFill>
                  <a:srgbClr val="000000"/>
                </a:solidFill>
              </a:rPr>
              <a:t>1.1.3单片机的应用</a:t>
            </a:r>
            <a:endParaRPr lang="zh-CN" altLang="en-US" sz="2800" dirty="0">
              <a:solidFill>
                <a:srgbClr val="000000"/>
              </a:solidFill>
            </a:endParaRPr>
          </a:p>
          <a:p>
            <a:pPr>
              <a:buNone/>
            </a:pPr>
            <a:r>
              <a:rPr lang="zh-CN" altLang="en-US" sz="1200" dirty="0">
                <a:solidFill>
                  <a:srgbClr val="000000"/>
                </a:solidFill>
              </a:rPr>
              <a:t>        </a:t>
            </a:r>
            <a:r>
              <a:rPr lang="zh-CN" altLang="en-US" dirty="0">
                <a:solidFill>
                  <a:srgbClr val="000000"/>
                </a:solidFill>
              </a:rPr>
              <a:t>        由于单片机有许多优点，因此其应用领域也非常广泛，已经渗透到我们生活的各个领域。单片机应用的主要领域有：</a:t>
            </a:r>
            <a:endParaRPr lang="zh-CN" altLang="en-US" dirty="0">
              <a:solidFill>
                <a:srgbClr val="000000"/>
              </a:solidFill>
            </a:endParaRPr>
          </a:p>
          <a:p>
            <a:pPr>
              <a:buNone/>
            </a:pPr>
            <a:endParaRPr lang="zh-CN" altLang="en-US" dirty="0">
              <a:solidFill>
                <a:srgbClr val="000000"/>
              </a:solidFill>
            </a:endParaRPr>
          </a:p>
          <a:p>
            <a:pPr>
              <a:buNone/>
            </a:pPr>
            <a:r>
              <a:rPr lang="zh-CN" altLang="en-US" dirty="0">
                <a:solidFill>
                  <a:srgbClr val="000000"/>
                </a:solidFill>
              </a:rPr>
              <a:t>（1）智能仪器仪表领域</a:t>
            </a:r>
            <a:endParaRPr lang="zh-CN" altLang="en-US" dirty="0">
              <a:solidFill>
                <a:srgbClr val="000000"/>
              </a:solidFill>
            </a:endParaRPr>
          </a:p>
          <a:p>
            <a:pPr>
              <a:buNone/>
            </a:pPr>
            <a:r>
              <a:rPr lang="zh-CN" altLang="en-US" sz="1200" dirty="0">
                <a:solidFill>
                  <a:srgbClr val="000000"/>
                </a:solidFill>
              </a:rPr>
              <a:t>                   </a:t>
            </a:r>
            <a:r>
              <a:rPr lang="zh-CN" altLang="en-US" sz="1800" dirty="0">
                <a:solidFill>
                  <a:srgbClr val="000000"/>
                </a:solidFill>
              </a:rPr>
              <a:t>单片机具有体积小、集成度高、控制能力强、稳定性好等优点，广泛应用于仪器仪表中，提高了仪器仪表的精度，促进了其智能化、数字化，而且功能比采用模拟电路和数字电路更加强大。例如，智能数字钟、多功能数字测量仪、数字存储示波器等。</a:t>
            </a:r>
            <a:endParaRPr lang="zh-CN" altLang="en-US" sz="1800" dirty="0">
              <a:solidFill>
                <a:srgbClr val="000000"/>
              </a:solidFill>
            </a:endParaRPr>
          </a:p>
          <a:p>
            <a:pPr>
              <a:buNone/>
            </a:pPr>
            <a:endParaRPr lang="zh-CN" altLang="en-US" sz="1200" dirty="0">
              <a:solidFill>
                <a:srgbClr val="000000"/>
              </a:solidFill>
            </a:endParaRPr>
          </a:p>
        </p:txBody>
      </p:sp>
      <p:sp>
        <p:nvSpPr>
          <p:cNvPr id="35842" name="矩形 134147"/>
          <p:cNvSpPr/>
          <p:nvPr/>
        </p:nvSpPr>
        <p:spPr>
          <a:xfrm>
            <a:off x="727075" y="869950"/>
            <a:ext cx="7842250" cy="556895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sp>
        <p:nvSpPr>
          <p:cNvPr id="35843" name="文本框 1"/>
          <p:cNvSpPr txBox="1"/>
          <p:nvPr>
            <p:custDataLst>
              <p:tags r:id="rId1"/>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sym typeface="宋体" panose="02010600030101010101" pitchFamily="2" charset="-122"/>
            </a:endParaRPr>
          </a:p>
        </p:txBody>
      </p:sp>
      <p:pic>
        <p:nvPicPr>
          <p:cNvPr id="100" name="图片 99"/>
          <p:cNvPicPr/>
          <p:nvPr/>
        </p:nvPicPr>
        <p:blipFill rotWithShape="1">
          <a:blip r:embed="rId2"/>
          <a:srcRect l="18594" t="1293" b="-1"/>
          <a:stretch>
            <a:fillRect/>
          </a:stretch>
        </p:blipFill>
        <p:spPr>
          <a:xfrm>
            <a:off x="4782312" y="3918647"/>
            <a:ext cx="3787013" cy="2754757"/>
          </a:xfrm>
          <a:prstGeom prst="rect">
            <a:avLst/>
          </a:prstGeom>
          <a:noFill/>
          <a:ln w="9525">
            <a:noFill/>
          </a:ln>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785" y="4267475"/>
            <a:ext cx="4164430" cy="224762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占位符 134145"/>
          <p:cNvSpPr>
            <a:spLocks noGrp="1"/>
          </p:cNvSpPr>
          <p:nvPr>
            <p:ph idx="1"/>
          </p:nvPr>
        </p:nvSpPr>
        <p:spPr>
          <a:xfrm>
            <a:off x="432435" y="946150"/>
            <a:ext cx="5417820" cy="5540375"/>
          </a:xfrm>
        </p:spPr>
        <p:txBody>
          <a:bodyPr vert="horz" wrap="square" lIns="91440" tIns="45720" rIns="91440" bIns="45720" anchor="t" anchorCtr="0"/>
          <a:lstStyle/>
          <a:p>
            <a:pPr>
              <a:buNone/>
            </a:pPr>
            <a:r>
              <a:rPr lang="zh-CN" altLang="en-US" sz="2800" dirty="0">
                <a:solidFill>
                  <a:srgbClr val="000000"/>
                </a:solidFill>
              </a:rPr>
              <a:t>1.1.3单片机的应用</a:t>
            </a:r>
            <a:endParaRPr lang="zh-CN" altLang="en-US" sz="2800" dirty="0">
              <a:solidFill>
                <a:srgbClr val="000000"/>
              </a:solidFill>
            </a:endParaRPr>
          </a:p>
          <a:p>
            <a:pPr>
              <a:buNone/>
            </a:pPr>
            <a:r>
              <a:rPr lang="zh-CN" altLang="en-US" dirty="0">
                <a:solidFill>
                  <a:srgbClr val="000000"/>
                </a:solidFill>
              </a:rPr>
              <a:t>（2）工业自动化控制领域</a:t>
            </a:r>
            <a:endParaRPr lang="zh-CN" altLang="en-US" dirty="0">
              <a:solidFill>
                <a:srgbClr val="000000"/>
              </a:solidFill>
            </a:endParaRPr>
          </a:p>
          <a:p>
            <a:pPr>
              <a:buNone/>
            </a:pPr>
            <a:r>
              <a:rPr lang="zh-CN" altLang="en-US" sz="1200" dirty="0">
                <a:solidFill>
                  <a:srgbClr val="000000"/>
                </a:solidFill>
              </a:rPr>
              <a:t>                   </a:t>
            </a:r>
            <a:r>
              <a:rPr lang="zh-CN" altLang="en-US" sz="1800" dirty="0">
                <a:solidFill>
                  <a:srgbClr val="000000"/>
                </a:solidFill>
              </a:rPr>
              <a:t>工业自动化是最早采用单片机控制的领域之一。如各种测控系统、过程控制、机电一体化、机器人控制等。在化工、建筑、冶金等工业领域都要用到单片机控制技术。例如自动生产线控制、电机转速控制、电梯智能化控制等。</a:t>
            </a:r>
            <a:endParaRPr lang="zh-CN" altLang="en-US" sz="1800" dirty="0">
              <a:solidFill>
                <a:srgbClr val="000000"/>
              </a:solidFill>
            </a:endParaRPr>
          </a:p>
          <a:p>
            <a:pPr>
              <a:buNone/>
            </a:pPr>
            <a:endParaRPr lang="zh-CN" altLang="en-US" sz="1800" dirty="0">
              <a:solidFill>
                <a:srgbClr val="000000"/>
              </a:solidFill>
            </a:endParaRPr>
          </a:p>
          <a:p>
            <a:pPr>
              <a:buNone/>
            </a:pPr>
            <a:r>
              <a:rPr lang="zh-CN" altLang="en-US" dirty="0">
                <a:solidFill>
                  <a:srgbClr val="000000"/>
                </a:solidFill>
              </a:rPr>
              <a:t>（3）智能家用电器领域</a:t>
            </a:r>
            <a:endParaRPr lang="zh-CN" altLang="en-US" dirty="0">
              <a:solidFill>
                <a:srgbClr val="000000"/>
              </a:solidFill>
            </a:endParaRPr>
          </a:p>
          <a:p>
            <a:pPr>
              <a:buNone/>
            </a:pPr>
            <a:r>
              <a:rPr lang="zh-CN" altLang="en-US" sz="1200" dirty="0">
                <a:solidFill>
                  <a:srgbClr val="000000"/>
                </a:solidFill>
              </a:rPr>
              <a:t>    </a:t>
            </a:r>
            <a:r>
              <a:rPr lang="zh-CN" altLang="en-US" sz="1800" dirty="0">
                <a:solidFill>
                  <a:srgbClr val="000000"/>
                </a:solidFill>
              </a:rPr>
              <a:t>各种智能化家用电器，如洗衣机、空调、电视机、录像机、微波炉、电冰箱、电饭煲以及各种视听设备，玩具、游戏机等。单片机控制器的引入, 不仅使产品的功能大大增强, 功能得到提高, 而且获得了良好的使用效果。</a:t>
            </a:r>
            <a:endParaRPr lang="zh-CN" altLang="en-US" sz="1200" dirty="0">
              <a:solidFill>
                <a:srgbClr val="000000"/>
              </a:solidFill>
            </a:endParaRPr>
          </a:p>
        </p:txBody>
      </p:sp>
      <p:sp>
        <p:nvSpPr>
          <p:cNvPr id="36866" name="矩形 134147"/>
          <p:cNvSpPr/>
          <p:nvPr/>
        </p:nvSpPr>
        <p:spPr>
          <a:xfrm>
            <a:off x="727075" y="869950"/>
            <a:ext cx="7842250" cy="556895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sp>
        <p:nvSpPr>
          <p:cNvPr id="36867" name="文本框 1"/>
          <p:cNvSpPr txBox="1"/>
          <p:nvPr>
            <p:custDataLst>
              <p:tags r:id="rId1"/>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sym typeface="宋体" panose="02010600030101010101" pitchFamily="2" charset="-122"/>
            </a:endParaRPr>
          </a:p>
        </p:txBody>
      </p:sp>
      <p:pic>
        <p:nvPicPr>
          <p:cNvPr id="5" name="自动上下料，装夹.mp4">
            <a:hlinkClick r:id="" action="ppaction://media"/>
          </p:cNvPr>
          <p:cNvPicPr>
            <a:picLocks noRot="1" noChangeAspect="1"/>
          </p:cNvPicPr>
          <p:nvPr>
            <a:videoFile r:link="rId2"/>
            <p:extLst>
              <p:ext uri="{DAA4B4D4-6D71-4841-9C94-3DE7FCFB9230}">
                <p14:media xmlns:p14="http://schemas.microsoft.com/office/powerpoint/2010/main" r:link="rId3"/>
              </p:ext>
            </p:extLst>
          </p:nvPr>
        </p:nvPicPr>
        <p:blipFill>
          <a:blip r:embed="rId4"/>
          <a:stretch>
            <a:fillRect/>
          </a:stretch>
        </p:blipFill>
        <p:spPr>
          <a:xfrm>
            <a:off x="6019800" y="0"/>
            <a:ext cx="3086100" cy="6858000"/>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cTn>
                <p:tgtEl>
                  <p:spTgt spid="5"/>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占位符 134145"/>
          <p:cNvSpPr>
            <a:spLocks noGrp="1"/>
          </p:cNvSpPr>
          <p:nvPr>
            <p:ph idx="1"/>
          </p:nvPr>
        </p:nvSpPr>
        <p:spPr>
          <a:xfrm>
            <a:off x="571500" y="1350963"/>
            <a:ext cx="8335963" cy="5356225"/>
          </a:xfrm>
        </p:spPr>
        <p:txBody>
          <a:bodyPr vert="horz" wrap="square" lIns="91440" tIns="45720" rIns="91440" bIns="45720" anchor="t" anchorCtr="0"/>
          <a:lstStyle/>
          <a:p>
            <a:pPr>
              <a:buNone/>
            </a:pPr>
            <a:r>
              <a:rPr lang="zh-CN" altLang="en-US" dirty="0">
                <a:solidFill>
                  <a:srgbClr val="000000"/>
                </a:solidFill>
              </a:rPr>
              <a:t>（4）办公自动化设备</a:t>
            </a:r>
            <a:endParaRPr lang="zh-CN" altLang="en-US" dirty="0">
              <a:solidFill>
                <a:srgbClr val="000000"/>
              </a:solidFill>
            </a:endParaRPr>
          </a:p>
          <a:p>
            <a:pPr>
              <a:buNone/>
            </a:pPr>
            <a:r>
              <a:rPr lang="zh-CN" altLang="en-US" sz="1200" dirty="0">
                <a:solidFill>
                  <a:srgbClr val="000000"/>
                </a:solidFill>
              </a:rPr>
              <a:t>                  </a:t>
            </a:r>
            <a:r>
              <a:rPr lang="zh-CN" altLang="en-US" sz="1800" dirty="0">
                <a:solidFill>
                  <a:srgbClr val="000000"/>
                </a:solidFill>
              </a:rPr>
              <a:t>现在公室中使用的大量通信和办公设备多数嵌入了单片机。如打印机、复印机、传真机、绘图机、电话以及通用计算机中的键盘译码、磁盘驱动等。</a:t>
            </a:r>
            <a:endParaRPr lang="zh-CN" altLang="en-US" sz="1800" dirty="0">
              <a:solidFill>
                <a:srgbClr val="000000"/>
              </a:solidFill>
            </a:endParaRPr>
          </a:p>
          <a:p>
            <a:pPr>
              <a:buNone/>
            </a:pPr>
            <a:endParaRPr lang="zh-CN" altLang="en-US" sz="1800" dirty="0">
              <a:solidFill>
                <a:srgbClr val="000000"/>
              </a:solidFill>
            </a:endParaRPr>
          </a:p>
          <a:p>
            <a:pPr>
              <a:buNone/>
            </a:pPr>
            <a:endParaRPr lang="zh-CN" altLang="en-US" sz="1800" dirty="0">
              <a:solidFill>
                <a:srgbClr val="000000"/>
              </a:solidFill>
            </a:endParaRPr>
          </a:p>
          <a:p>
            <a:pPr>
              <a:buNone/>
            </a:pPr>
            <a:endParaRPr lang="zh-CN" altLang="en-US" sz="1800" dirty="0">
              <a:solidFill>
                <a:srgbClr val="000000"/>
              </a:solidFill>
            </a:endParaRPr>
          </a:p>
          <a:p>
            <a:pPr>
              <a:buNone/>
            </a:pPr>
            <a:endParaRPr lang="zh-CN" altLang="en-US" sz="1800" dirty="0">
              <a:solidFill>
                <a:srgbClr val="000000"/>
              </a:solidFill>
            </a:endParaRPr>
          </a:p>
          <a:p>
            <a:pPr>
              <a:buNone/>
            </a:pPr>
            <a:r>
              <a:rPr lang="zh-CN" altLang="en-US" dirty="0">
                <a:solidFill>
                  <a:srgbClr val="000000"/>
                </a:solidFill>
              </a:rPr>
              <a:t>（5）医疗设备领域</a:t>
            </a:r>
            <a:endParaRPr lang="zh-CN" altLang="en-US" dirty="0">
              <a:solidFill>
                <a:srgbClr val="000000"/>
              </a:solidFill>
            </a:endParaRPr>
          </a:p>
          <a:p>
            <a:pPr>
              <a:buNone/>
            </a:pPr>
            <a:r>
              <a:rPr lang="zh-CN" altLang="en-US" sz="1200" dirty="0">
                <a:solidFill>
                  <a:srgbClr val="000000"/>
                </a:solidFill>
              </a:rPr>
              <a:t>                   </a:t>
            </a:r>
            <a:r>
              <a:rPr lang="zh-CN" altLang="en-US" sz="1800" dirty="0">
                <a:solidFill>
                  <a:srgbClr val="000000"/>
                </a:solidFill>
              </a:rPr>
              <a:t>单片机在医疗设备领域的应用相当广泛，例如医用呼吸机、各种医用分析仪、监护仪、超声波诊断设备以及病床呼叫系统等。</a:t>
            </a:r>
            <a:endParaRPr lang="zh-CN" altLang="en-US" sz="1800" dirty="0">
              <a:solidFill>
                <a:srgbClr val="000000"/>
              </a:solidFill>
            </a:endParaRPr>
          </a:p>
          <a:p>
            <a:pPr>
              <a:buNone/>
            </a:pPr>
            <a:endParaRPr lang="zh-CN" altLang="en-US" sz="1800" dirty="0">
              <a:solidFill>
                <a:srgbClr val="000000"/>
              </a:solidFill>
            </a:endParaRPr>
          </a:p>
        </p:txBody>
      </p:sp>
      <p:sp>
        <p:nvSpPr>
          <p:cNvPr id="37890" name="矩形 134147"/>
          <p:cNvSpPr/>
          <p:nvPr/>
        </p:nvSpPr>
        <p:spPr>
          <a:xfrm>
            <a:off x="727075" y="869950"/>
            <a:ext cx="7842250" cy="556895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sp>
        <p:nvSpPr>
          <p:cNvPr id="37891" name="文本框 1"/>
          <p:cNvSpPr txBox="1"/>
          <p:nvPr>
            <p:custDataLst>
              <p:tags r:id="rId1"/>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sym typeface="宋体" panose="02010600030101010101" pitchFamily="2" charset="-122"/>
            </a:endParaRPr>
          </a:p>
        </p:txBody>
      </p:sp>
      <p:pic>
        <p:nvPicPr>
          <p:cNvPr id="37892" name="图片 1"/>
          <p:cNvPicPr>
            <a:picLocks noChangeAspect="1"/>
          </p:cNvPicPr>
          <p:nvPr/>
        </p:nvPicPr>
        <p:blipFill>
          <a:blip r:embed="rId2"/>
          <a:stretch>
            <a:fillRect/>
          </a:stretch>
        </p:blipFill>
        <p:spPr>
          <a:xfrm>
            <a:off x="3128963" y="2392363"/>
            <a:ext cx="2886075" cy="1152525"/>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占位符 134145"/>
          <p:cNvSpPr>
            <a:spLocks noGrp="1"/>
          </p:cNvSpPr>
          <p:nvPr>
            <p:ph idx="1"/>
          </p:nvPr>
        </p:nvSpPr>
        <p:spPr>
          <a:xfrm>
            <a:off x="571500" y="1130300"/>
            <a:ext cx="8335963" cy="5356225"/>
          </a:xfrm>
        </p:spPr>
        <p:txBody>
          <a:bodyPr vert="horz" wrap="square" lIns="91440" tIns="45720" rIns="91440" bIns="45720" anchor="t" anchorCtr="0"/>
          <a:lstStyle/>
          <a:p>
            <a:pPr>
              <a:buNone/>
            </a:pPr>
            <a:endParaRPr lang="zh-CN" altLang="en-US" dirty="0">
              <a:solidFill>
                <a:srgbClr val="000000"/>
              </a:solidFill>
            </a:endParaRPr>
          </a:p>
          <a:p>
            <a:pPr>
              <a:buNone/>
            </a:pPr>
            <a:r>
              <a:rPr lang="zh-CN" altLang="en-US" dirty="0">
                <a:solidFill>
                  <a:srgbClr val="000000"/>
                </a:solidFill>
              </a:rPr>
              <a:t>（6）汽车与节能</a:t>
            </a:r>
            <a:endParaRPr lang="zh-CN" altLang="en-US" dirty="0">
              <a:solidFill>
                <a:srgbClr val="000000"/>
              </a:solidFill>
            </a:endParaRPr>
          </a:p>
          <a:p>
            <a:pPr>
              <a:buNone/>
            </a:pPr>
            <a:r>
              <a:rPr lang="zh-CN" altLang="en-US" sz="1200" dirty="0">
                <a:solidFill>
                  <a:srgbClr val="000000"/>
                </a:solidFill>
              </a:rPr>
              <a:t>                   </a:t>
            </a:r>
            <a:r>
              <a:rPr lang="zh-CN" altLang="en-US" sz="1800" dirty="0">
                <a:solidFill>
                  <a:srgbClr val="000000"/>
                </a:solidFill>
              </a:rPr>
              <a:t>在汽车上如：点火控制，排放控制，喷油控制，变速控制，防滑控制，空调控制，安全气囊控制，座椅控制，门锁控制，刮水器控制，防盗报警器控制，汽车灯光控制等。</a:t>
            </a:r>
            <a:endParaRPr lang="zh-CN" altLang="en-US" sz="1800" dirty="0">
              <a:solidFill>
                <a:srgbClr val="000000"/>
              </a:solidFill>
            </a:endParaRPr>
          </a:p>
          <a:p>
            <a:pPr>
              <a:buNone/>
            </a:pPr>
            <a:endParaRPr lang="zh-CN" altLang="en-US" sz="1800" dirty="0">
              <a:solidFill>
                <a:srgbClr val="000000"/>
              </a:solidFill>
            </a:endParaRPr>
          </a:p>
          <a:p>
            <a:pPr>
              <a:buNone/>
            </a:pPr>
            <a:endParaRPr lang="zh-CN" altLang="en-US" sz="1800" dirty="0">
              <a:solidFill>
                <a:srgbClr val="000000"/>
              </a:solidFill>
            </a:endParaRPr>
          </a:p>
          <a:p>
            <a:pPr>
              <a:buNone/>
            </a:pPr>
            <a:endParaRPr lang="zh-CN" altLang="en-US" sz="1800" dirty="0">
              <a:solidFill>
                <a:srgbClr val="000000"/>
              </a:solidFill>
            </a:endParaRPr>
          </a:p>
          <a:p>
            <a:pPr>
              <a:buNone/>
            </a:pPr>
            <a:endParaRPr lang="zh-CN" altLang="en-US" sz="1800" dirty="0">
              <a:solidFill>
                <a:srgbClr val="000000"/>
              </a:solidFill>
            </a:endParaRPr>
          </a:p>
          <a:p>
            <a:pPr>
              <a:buNone/>
            </a:pPr>
            <a:endParaRPr lang="zh-CN" altLang="en-US" sz="1800" dirty="0">
              <a:solidFill>
                <a:srgbClr val="000000"/>
              </a:solidFill>
            </a:endParaRPr>
          </a:p>
          <a:p>
            <a:pPr>
              <a:buNone/>
            </a:pPr>
            <a:r>
              <a:rPr lang="zh-CN" altLang="en-US" dirty="0">
                <a:solidFill>
                  <a:srgbClr val="000000"/>
                </a:solidFill>
              </a:rPr>
              <a:t>（7）商业营销设备</a:t>
            </a:r>
            <a:endParaRPr lang="zh-CN" altLang="en-US" dirty="0">
              <a:solidFill>
                <a:srgbClr val="000000"/>
              </a:solidFill>
            </a:endParaRPr>
          </a:p>
          <a:p>
            <a:pPr>
              <a:buNone/>
            </a:pPr>
            <a:r>
              <a:rPr lang="zh-CN" altLang="en-US" sz="1200" dirty="0">
                <a:solidFill>
                  <a:srgbClr val="000000"/>
                </a:solidFill>
              </a:rPr>
              <a:t>                   </a:t>
            </a:r>
            <a:r>
              <a:rPr lang="zh-CN" altLang="en-US" sz="1800" dirty="0">
                <a:solidFill>
                  <a:srgbClr val="000000"/>
                </a:solidFill>
              </a:rPr>
              <a:t>在商业营销系统中已广泛使用的电子秤、收款机、条形码阅读器、IC卡刷卡机、出租车计价器以及仓储安全监测系统、商场保安系统、空气调节系统、冷冻保险系统等都采用了单片机控制。</a:t>
            </a:r>
            <a:endParaRPr lang="zh-CN" altLang="en-US" sz="1800" dirty="0">
              <a:solidFill>
                <a:srgbClr val="000000"/>
              </a:solidFill>
            </a:endParaRPr>
          </a:p>
          <a:p>
            <a:pPr>
              <a:buNone/>
            </a:pPr>
            <a:r>
              <a:rPr lang="zh-CN" altLang="en-US" sz="1800" dirty="0">
                <a:solidFill>
                  <a:srgbClr val="000000"/>
                </a:solidFill>
              </a:rPr>
              <a:t>    单片机的应用远不止上面所列举的这些，在其他方面也有很多的应用，在此不再详述。</a:t>
            </a:r>
            <a:endParaRPr lang="zh-CN" altLang="en-US" sz="1800" dirty="0">
              <a:solidFill>
                <a:srgbClr val="000000"/>
              </a:solidFill>
            </a:endParaRPr>
          </a:p>
        </p:txBody>
      </p:sp>
      <p:sp>
        <p:nvSpPr>
          <p:cNvPr id="38914" name="矩形 134147"/>
          <p:cNvSpPr/>
          <p:nvPr/>
        </p:nvSpPr>
        <p:spPr>
          <a:xfrm>
            <a:off x="727075" y="869950"/>
            <a:ext cx="7842250" cy="556895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sp>
        <p:nvSpPr>
          <p:cNvPr id="38915" name="文本框 1"/>
          <p:cNvSpPr txBox="1"/>
          <p:nvPr>
            <p:custDataLst>
              <p:tags r:id="rId1"/>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endParaRPr>
          </a:p>
        </p:txBody>
      </p:sp>
      <p:pic>
        <p:nvPicPr>
          <p:cNvPr id="38916" name="图片 1"/>
          <p:cNvPicPr>
            <a:picLocks noChangeAspect="1"/>
          </p:cNvPicPr>
          <p:nvPr/>
        </p:nvPicPr>
        <p:blipFill>
          <a:blip r:embed="rId2"/>
          <a:stretch>
            <a:fillRect/>
          </a:stretch>
        </p:blipFill>
        <p:spPr>
          <a:xfrm>
            <a:off x="2897188" y="2703513"/>
            <a:ext cx="4694237" cy="172720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占位符 134145"/>
          <p:cNvSpPr>
            <a:spLocks noGrp="1"/>
          </p:cNvSpPr>
          <p:nvPr>
            <p:ph idx="1"/>
          </p:nvPr>
        </p:nvSpPr>
        <p:spPr>
          <a:xfrm>
            <a:off x="490538" y="1023938"/>
            <a:ext cx="8183562" cy="5414962"/>
          </a:xfrm>
        </p:spPr>
        <p:txBody>
          <a:bodyPr vert="horz" wrap="square" lIns="91440" tIns="45720" rIns="91440" bIns="45720" anchor="t" anchorCtr="0"/>
          <a:lstStyle/>
          <a:p>
            <a:pPr>
              <a:buNone/>
            </a:pPr>
            <a:r>
              <a:rPr lang="zh-CN" altLang="en-US" sz="3200" dirty="0">
                <a:solidFill>
                  <a:srgbClr val="000000"/>
                </a:solidFill>
              </a:rPr>
              <a:t>课程标准</a:t>
            </a:r>
            <a:endParaRPr lang="zh-CN" altLang="en-US" sz="3200" dirty="0">
              <a:solidFill>
                <a:srgbClr val="000000"/>
              </a:solidFill>
            </a:endParaRPr>
          </a:p>
          <a:p>
            <a:pPr>
              <a:buNone/>
            </a:pPr>
            <a:r>
              <a:rPr lang="zh-CN" altLang="en-US" sz="2800" dirty="0">
                <a:solidFill>
                  <a:srgbClr val="000000"/>
                </a:solidFill>
              </a:rPr>
              <a:t>   </a:t>
            </a:r>
            <a:endParaRPr lang="zh-CN" altLang="en-US" sz="2800" dirty="0">
              <a:solidFill>
                <a:srgbClr val="000000"/>
              </a:solidFill>
            </a:endParaRPr>
          </a:p>
          <a:p>
            <a:pPr>
              <a:buNone/>
            </a:pPr>
            <a:r>
              <a:rPr lang="zh-CN" altLang="en-US" sz="2800" dirty="0">
                <a:solidFill>
                  <a:srgbClr val="000000"/>
                </a:solidFill>
              </a:rPr>
              <a:t>   课程目标: </a:t>
            </a:r>
            <a:r>
              <a:rPr lang="zh-CN" altLang="en-US" dirty="0">
                <a:solidFill>
                  <a:srgbClr val="000000"/>
                </a:solidFill>
              </a:rPr>
              <a:t>通过对本课程的学习是学生了解现代汽车电子控制系统的工作方式，认识汽车机电设备的结构、运动、驱动、传感、控制方式，利用由</a:t>
            </a:r>
            <a:r>
              <a:rPr lang="zh-CN" altLang="en-US" dirty="0">
                <a:solidFill>
                  <a:srgbClr val="FF0000"/>
                </a:solidFill>
              </a:rPr>
              <a:t>单片机</a:t>
            </a:r>
            <a:r>
              <a:rPr lang="zh-CN" altLang="en-US" dirty="0">
                <a:solidFill>
                  <a:srgbClr val="000000"/>
                </a:solidFill>
              </a:rPr>
              <a:t>为核心控制器组成的各种汽车电控单元模块设备进行教学，是学生能够综合运用汽车机电知识对</a:t>
            </a:r>
            <a:r>
              <a:rPr lang="zh-CN" altLang="en-US" dirty="0">
                <a:solidFill>
                  <a:srgbClr val="FF0000"/>
                </a:solidFill>
              </a:rPr>
              <a:t>电控</a:t>
            </a:r>
            <a:r>
              <a:rPr lang="zh-CN" altLang="en-US" dirty="0">
                <a:solidFill>
                  <a:srgbClr val="000000"/>
                </a:solidFill>
              </a:rPr>
              <a:t>部分进行安装、检测、调试、故障分析和排除，不仅为相关课程</a:t>
            </a:r>
            <a:r>
              <a:rPr lang="zh-CN" altLang="en-US" dirty="0">
                <a:solidFill>
                  <a:srgbClr val="FF0000"/>
                </a:solidFill>
              </a:rPr>
              <a:t>汽车电控原理与检修</a:t>
            </a:r>
            <a:r>
              <a:rPr lang="zh-CN" altLang="en-US" dirty="0">
                <a:solidFill>
                  <a:srgbClr val="000000"/>
                </a:solidFill>
              </a:rPr>
              <a:t>、</a:t>
            </a:r>
            <a:r>
              <a:rPr lang="zh-CN" altLang="en-US" dirty="0">
                <a:solidFill>
                  <a:srgbClr val="FF0000"/>
                </a:solidFill>
              </a:rPr>
              <a:t>车载网络原理与检修</a:t>
            </a:r>
            <a:r>
              <a:rPr lang="zh-CN" altLang="en-US" dirty="0">
                <a:solidFill>
                  <a:srgbClr val="000000"/>
                </a:solidFill>
              </a:rPr>
              <a:t>和今后所从事的工作打下专业的基础，同时对学生解决问题的方法能力和社会能力的提高都起到了良好的作用。</a:t>
            </a:r>
            <a:endParaRPr lang="zh-CN" altLang="en-US" dirty="0">
              <a:solidFill>
                <a:srgbClr val="000000"/>
              </a:solidFill>
            </a:endParaRPr>
          </a:p>
          <a:p>
            <a:pPr>
              <a:buNone/>
            </a:pPr>
            <a:r>
              <a:rPr lang="zh-CN" altLang="en-US" sz="3200" dirty="0">
                <a:solidFill>
                  <a:srgbClr val="000000"/>
                </a:solidFill>
              </a:rPr>
              <a:t>学习内容</a:t>
            </a:r>
            <a:endParaRPr lang="zh-CN" altLang="en-US" sz="3200" dirty="0">
              <a:solidFill>
                <a:srgbClr val="000000"/>
              </a:solidFill>
            </a:endParaRPr>
          </a:p>
          <a:p>
            <a:pPr>
              <a:buNone/>
            </a:pPr>
            <a:r>
              <a:rPr lang="zh-CN" altLang="en-US" dirty="0">
                <a:solidFill>
                  <a:srgbClr val="000000"/>
                </a:solidFill>
              </a:rPr>
              <a:t>  </a:t>
            </a:r>
            <a:r>
              <a:rPr lang="zh-CN" altLang="en-US" sz="2800" dirty="0">
                <a:solidFill>
                  <a:srgbClr val="000000"/>
                </a:solidFill>
              </a:rPr>
              <a:t>  学习领域：</a:t>
            </a:r>
            <a:r>
              <a:rPr lang="zh-CN" altLang="en-US" dirty="0">
                <a:solidFill>
                  <a:srgbClr val="000000"/>
                </a:solidFill>
              </a:rPr>
              <a:t>    汽车单片机应用 </a:t>
            </a:r>
            <a:endParaRPr lang="zh-CN" altLang="en-US" dirty="0">
              <a:solidFill>
                <a:srgbClr val="000000"/>
              </a:solidFill>
            </a:endParaRPr>
          </a:p>
        </p:txBody>
      </p:sp>
      <p:sp>
        <p:nvSpPr>
          <p:cNvPr id="21506" name="Rectangle 4"/>
          <p:cNvSpPr/>
          <p:nvPr/>
        </p:nvSpPr>
        <p:spPr>
          <a:xfrm>
            <a:off x="1223963" y="215900"/>
            <a:ext cx="7051675" cy="490538"/>
          </a:xfrm>
          <a:prstGeom prst="rect">
            <a:avLst/>
          </a:prstGeom>
          <a:noFill/>
          <a:ln w="9525">
            <a:noFill/>
          </a:ln>
        </p:spPr>
        <p:txBody>
          <a:bodyPr lIns="90170" tIns="46990" rIns="90170" bIns="46990" anchor="ctr" anchorCtr="0"/>
          <a:lstStyle/>
          <a:p>
            <a:r>
              <a:rPr lang="zh-CN" altLang="en-US" sz="2500" b="1" dirty="0">
                <a:solidFill>
                  <a:schemeClr val="accent2"/>
                </a:solidFill>
                <a:latin typeface="Times New Roman" panose="02020603050405020304" pitchFamily="18" charset="0"/>
                <a:ea typeface="宋体" panose="02010600030101010101" pitchFamily="2" charset="-122"/>
              </a:rPr>
              <a:t>汽车单片机应用技术                    </a:t>
            </a:r>
            <a:endParaRPr lang="en-US" altLang="zh-CN" sz="2500" b="1" dirty="0">
              <a:solidFill>
                <a:schemeClr val="accent2"/>
              </a:solidFill>
              <a:latin typeface="Verdana" panose="020B0604030504040204" pitchFamily="34" charset="0"/>
              <a:ea typeface="宋体" panose="02010600030101010101" pitchFamily="2" charset="-122"/>
            </a:endParaRPr>
          </a:p>
        </p:txBody>
      </p:sp>
      <p:sp>
        <p:nvSpPr>
          <p:cNvPr id="21507" name="矩形 134147"/>
          <p:cNvSpPr/>
          <p:nvPr/>
        </p:nvSpPr>
        <p:spPr>
          <a:xfrm>
            <a:off x="741363" y="1054100"/>
            <a:ext cx="7843837" cy="538480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pic>
        <p:nvPicPr>
          <p:cNvPr id="21508" name="图片 1"/>
          <p:cNvPicPr>
            <a:picLocks noChangeAspect="1"/>
          </p:cNvPicPr>
          <p:nvPr>
            <p:custDataLst>
              <p:tags r:id="rId1"/>
            </p:custDataLst>
          </p:nvPr>
        </p:nvPicPr>
        <p:blipFill>
          <a:blip r:embed="rId2"/>
          <a:stretch>
            <a:fillRect/>
          </a:stretch>
        </p:blipFill>
        <p:spPr>
          <a:xfrm>
            <a:off x="6580188" y="0"/>
            <a:ext cx="2563812" cy="221297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vert="horz" wrap="square" lIns="91440" tIns="45720" rIns="91440" bIns="45720" anchor="ctr" anchorCtr="0"/>
          <a:lstStyle/>
          <a:p>
            <a:endParaRPr lang="zh-CN" altLang="en-US" dirty="0"/>
          </a:p>
        </p:txBody>
      </p:sp>
      <p:sp>
        <p:nvSpPr>
          <p:cNvPr id="22530" name="内容占位符 2"/>
          <p:cNvSpPr>
            <a:spLocks noGrp="1"/>
          </p:cNvSpPr>
          <p:nvPr>
            <p:ph idx="1"/>
          </p:nvPr>
        </p:nvSpPr>
        <p:spPr/>
        <p:txBody>
          <a:bodyPr vert="horz" wrap="square" lIns="91440" tIns="45720" rIns="91440" bIns="45720" anchor="t" anchorCtr="0"/>
          <a:lstStyle/>
          <a:p>
            <a:endParaRPr lang="zh-CN" altLang="en-US" dirty="0"/>
          </a:p>
        </p:txBody>
      </p:sp>
      <p:sp>
        <p:nvSpPr>
          <p:cNvPr id="4100" name="文本框 1"/>
          <p:cNvSpPr txBox="1">
            <a:spLocks noRot="1" noChangeAspect="1" noMove="1" noResize="1" noEditPoints="1" noAdjustHandles="1" noChangeArrowheads="1" noChangeShapeType="1" noTextEdit="1"/>
          </p:cNvSpPr>
          <p:nvPr>
            <p:custDataLst>
              <p:tags r:id="rId1"/>
            </p:custDataLst>
          </p:nvPr>
        </p:nvSpPr>
        <p:spPr bwMode="auto">
          <a:xfrm>
            <a:off x="655953" y="1033144"/>
            <a:ext cx="7832091" cy="5129531"/>
          </a:xfrm>
          <a:prstGeom prst="rect">
            <a:avLst/>
          </a:prstGeom>
          <a:blipFill>
            <a:blip r:embed="rId2"/>
            <a:stretch>
              <a:fillRect l="-1581" t="-996" r="-791" b="-149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R="0" defTabSz="914400">
              <a:buClrTx/>
              <a:buSzTx/>
              <a:buFont typeface="Arial" panose="020B0604020202020204" pitchFamily="34" charset="0"/>
              <a:buNone/>
              <a:defRPr/>
            </a:pPr>
            <a:r>
              <a:rPr kumimoji="0" lang="zh-CN" altLang="en-US" kern="1200" cap="none" spc="0" normalizeH="0" baseline="0" noProof="1">
                <a:noFill/>
                <a:latin typeface="Times New Roman" panose="02020603050405020304" pitchFamily="18" charset="0"/>
                <a:ea typeface="Gulim" pitchFamily="2" charset="-127"/>
                <a:cs typeface="+mn-cs"/>
              </a:rPr>
              <a:t> </a:t>
            </a:r>
            <a:endParaRPr kumimoji="0" lang="zh-CN" altLang="en-US" kern="1200" cap="none" spc="0" normalizeH="0" baseline="0" noProof="1">
              <a:noFill/>
              <a:latin typeface="Times New Roman" panose="02020603050405020304" pitchFamily="18" charset="0"/>
              <a:ea typeface="Gulim" pitchFamily="2" charset="-127"/>
              <a:cs typeface="+mn-cs"/>
            </a:endParaRPr>
          </a:p>
        </p:txBody>
      </p:sp>
      <p:sp>
        <p:nvSpPr>
          <p:cNvPr id="22532" name="文本框 3"/>
          <p:cNvSpPr txBox="1"/>
          <p:nvPr/>
        </p:nvSpPr>
        <p:spPr>
          <a:xfrm>
            <a:off x="725488" y="4549775"/>
            <a:ext cx="7539037" cy="954088"/>
          </a:xfrm>
          <a:prstGeom prst="rect">
            <a:avLst/>
          </a:prstGeom>
          <a:solidFill>
            <a:schemeClr val="bg1"/>
          </a:solidFill>
          <a:ln w="9525">
            <a:noFill/>
          </a:ln>
        </p:spPr>
        <p:txBody>
          <a:bodyPr anchor="t" anchorCtr="0">
            <a:spAutoFit/>
          </a:bodyPr>
          <a:lstStyle/>
          <a:p>
            <a:r>
              <a:rPr lang="zh-CN" altLang="en-US" sz="2800" b="1" dirty="0">
                <a:solidFill>
                  <a:schemeClr val="tx1"/>
                </a:solidFill>
                <a:latin typeface="Times New Roman" panose="02020603050405020304" pitchFamily="18" charset="0"/>
              </a:rPr>
              <a:t>理论课：向楠</a:t>
            </a:r>
            <a:r>
              <a:rPr lang="en-US" altLang="zh-CN" sz="2800" b="1" dirty="0">
                <a:solidFill>
                  <a:schemeClr val="tx1"/>
                </a:solidFill>
                <a:latin typeface="Times New Roman" panose="02020603050405020304" pitchFamily="18" charset="0"/>
              </a:rPr>
              <a:t>.</a:t>
            </a:r>
            <a:r>
              <a:rPr lang="zh-CN" altLang="en-US" sz="2800" b="1" dirty="0">
                <a:solidFill>
                  <a:schemeClr val="tx1"/>
                </a:solidFill>
                <a:latin typeface="Times New Roman" panose="02020603050405020304" pitchFamily="18" charset="0"/>
              </a:rPr>
              <a:t>汽车单片机及总线技术</a:t>
            </a:r>
            <a:r>
              <a:rPr lang="en-US" altLang="zh-CN" sz="2800" b="1" dirty="0">
                <a:solidFill>
                  <a:schemeClr val="tx1"/>
                </a:solidFill>
                <a:latin typeface="Times New Roman" panose="02020603050405020304" pitchFamily="18" charset="0"/>
              </a:rPr>
              <a:t>[M].</a:t>
            </a:r>
            <a:r>
              <a:rPr lang="zh-CN" altLang="en-US" sz="2800" b="1" dirty="0">
                <a:solidFill>
                  <a:schemeClr val="tx1"/>
                </a:solidFill>
                <a:latin typeface="Times New Roman" panose="02020603050405020304" pitchFamily="18" charset="0"/>
                <a:ea typeface="宋体" panose="02010600030101010101" pitchFamily="2" charset="-122"/>
              </a:rPr>
              <a:t>上海交通大学出版社，</a:t>
            </a:r>
            <a:r>
              <a:rPr lang="en-US" altLang="zh-CN" sz="2800" b="1" dirty="0">
                <a:solidFill>
                  <a:schemeClr val="tx1"/>
                </a:solidFill>
                <a:latin typeface="Times New Roman" panose="02020603050405020304" pitchFamily="18" charset="0"/>
                <a:ea typeface="宋体" panose="02010600030101010101" pitchFamily="2" charset="-122"/>
              </a:rPr>
              <a:t>2022</a:t>
            </a:r>
            <a:endParaRPr lang="en-US" altLang="zh-CN" sz="2800" b="1" dirty="0">
              <a:solidFill>
                <a:schemeClr val="tx1"/>
              </a:solidFill>
              <a:latin typeface="Times New Roman" panose="02020603050405020304" pitchFamily="18" charset="0"/>
              <a:ea typeface="宋体" panose="02010600030101010101" pitchFamily="2" charset="-122"/>
            </a:endParaRPr>
          </a:p>
        </p:txBody>
      </p:sp>
      <p:pic>
        <p:nvPicPr>
          <p:cNvPr id="22533" name="图片 1"/>
          <p:cNvPicPr>
            <a:picLocks noChangeAspect="1"/>
          </p:cNvPicPr>
          <p:nvPr>
            <p:custDataLst>
              <p:tags r:id="rId3"/>
            </p:custDataLst>
          </p:nvPr>
        </p:nvPicPr>
        <p:blipFill>
          <a:blip r:embed="rId4"/>
          <a:stretch>
            <a:fillRect/>
          </a:stretch>
        </p:blipFill>
        <p:spPr>
          <a:xfrm>
            <a:off x="6580188" y="0"/>
            <a:ext cx="2563812" cy="221297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23</a:t>
            </a:r>
            <a:r>
              <a:rPr lang="zh-CN" altLang="en-US"/>
              <a:t>汽车制造与试验技术</a:t>
            </a:r>
            <a:r>
              <a:rPr lang="en-US" altLang="zh-CN"/>
              <a:t>1</a:t>
            </a:r>
            <a:r>
              <a:rPr lang="zh-CN" altLang="en-US"/>
              <a:t>班</a:t>
            </a:r>
            <a:endParaRPr lang="zh-CN" altLang="en-US"/>
          </a:p>
          <a:p>
            <a:endParaRPr lang="zh-CN" altLang="en-US"/>
          </a:p>
          <a:p>
            <a:endParaRPr lang="zh-CN" altLang="en-US"/>
          </a:p>
          <a:p>
            <a:endParaRPr lang="zh-CN" altLang="en-US"/>
          </a:p>
          <a:p>
            <a:r>
              <a:rPr lang="en-US" altLang="zh-CN"/>
              <a:t>23</a:t>
            </a:r>
            <a:r>
              <a:rPr lang="zh-CN" altLang="en-US"/>
              <a:t>新能源汽车技术</a:t>
            </a:r>
            <a:r>
              <a:rPr lang="en-US" altLang="zh-CN"/>
              <a:t>1</a:t>
            </a:r>
            <a:r>
              <a:rPr lang="zh-CN" altLang="en-US"/>
              <a:t>班</a:t>
            </a:r>
            <a:endParaRPr lang="zh-CN" altLang="en-US"/>
          </a:p>
          <a:p>
            <a:endParaRPr lang="zh-CN" altLang="en-US"/>
          </a:p>
          <a:p>
            <a:endParaRPr lang="zh-CN" altLang="en-US"/>
          </a:p>
          <a:p>
            <a:pPr marL="0" indent="0">
              <a:buNone/>
            </a:pPr>
            <a:endParaRPr lang="zh-CN" altLang="en-US"/>
          </a:p>
          <a:p>
            <a:endParaRPr lang="zh-CN" altLang="en-US"/>
          </a:p>
          <a:p>
            <a:r>
              <a:rPr lang="en-US" altLang="zh-CN"/>
              <a:t>23</a:t>
            </a:r>
            <a:r>
              <a:rPr lang="zh-CN" altLang="en-US"/>
              <a:t>新能源汽车技术</a:t>
            </a:r>
            <a:r>
              <a:rPr lang="en-US" altLang="zh-CN"/>
              <a:t>3</a:t>
            </a:r>
            <a:r>
              <a:rPr lang="zh-CN" altLang="en-US"/>
              <a:t>班</a:t>
            </a:r>
            <a:endParaRPr lang="zh-CN" altLang="en-US"/>
          </a:p>
        </p:txBody>
      </p:sp>
      <p:pic>
        <p:nvPicPr>
          <p:cNvPr id="100" name="图片 99"/>
          <p:cNvPicPr/>
          <p:nvPr/>
        </p:nvPicPr>
        <p:blipFill>
          <a:blip r:embed="rId1"/>
          <a:stretch>
            <a:fillRect/>
          </a:stretch>
        </p:blipFill>
        <p:spPr>
          <a:xfrm>
            <a:off x="2928620" y="4832985"/>
            <a:ext cx="1905000" cy="1905000"/>
          </a:xfrm>
          <a:prstGeom prst="rect">
            <a:avLst/>
          </a:prstGeom>
          <a:noFill/>
          <a:ln w="9525">
            <a:noFill/>
          </a:ln>
        </p:spPr>
      </p:pic>
      <p:pic>
        <p:nvPicPr>
          <p:cNvPr id="101" name="图片 100"/>
          <p:cNvPicPr/>
          <p:nvPr/>
        </p:nvPicPr>
        <p:blipFill>
          <a:blip r:embed="rId2"/>
          <a:stretch>
            <a:fillRect/>
          </a:stretch>
        </p:blipFill>
        <p:spPr>
          <a:xfrm>
            <a:off x="4617720" y="672465"/>
            <a:ext cx="1905000" cy="1905000"/>
          </a:xfrm>
          <a:prstGeom prst="rect">
            <a:avLst/>
          </a:prstGeom>
          <a:noFill/>
          <a:ln w="9525">
            <a:noFill/>
          </a:ln>
        </p:spPr>
      </p:pic>
      <p:pic>
        <p:nvPicPr>
          <p:cNvPr id="102" name="图片 101"/>
          <p:cNvPicPr/>
          <p:nvPr/>
        </p:nvPicPr>
        <p:blipFill>
          <a:blip r:embed="rId3"/>
          <a:stretch>
            <a:fillRect/>
          </a:stretch>
        </p:blipFill>
        <p:spPr>
          <a:xfrm>
            <a:off x="3904615" y="2752725"/>
            <a:ext cx="1905000" cy="190500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82"/>
          <p:cNvSpPr>
            <a:spLocks noGrp="1"/>
          </p:cNvSpPr>
          <p:nvPr>
            <p:ph type="ctrTitle" sz="quarter" idx="4294967295"/>
          </p:nvPr>
        </p:nvSpPr>
        <p:spPr>
          <a:xfrm>
            <a:off x="819150" y="1165225"/>
            <a:ext cx="8115300" cy="896938"/>
          </a:xfrm>
          <a:ln>
            <a:miter/>
          </a:ln>
        </p:spPr>
        <p:txBody>
          <a:bodyPr vert="horz" wrap="square" lIns="91440" tIns="45720" rIns="91440" bIns="45720" numCol="1" anchor="ctr" anchorCtr="0" compatLnSpc="1">
            <a:spAutoFit/>
          </a:bodyPr>
          <a:lstStyle>
            <a:lvl1pPr lvl="0">
              <a:defRPr kern="1200"/>
            </a:lvl1pPr>
          </a:lstStyle>
          <a:p>
            <a:pPr marL="0" marR="0" lvl="0" indent="0" algn="ctr" defTabSz="914400" rtl="0" eaLnBrk="1" fontAlgn="base" latinLnBrk="0" hangingPunct="1">
              <a:lnSpc>
                <a:spcPct val="80000"/>
              </a:lnSpc>
              <a:spcBef>
                <a:spcPct val="0"/>
              </a:spcBef>
              <a:spcAft>
                <a:spcPct val="0"/>
              </a:spcAft>
              <a:buClr>
                <a:srgbClr val="000000"/>
              </a:buClr>
              <a:buSzTx/>
              <a:buFontTx/>
              <a:buNone/>
              <a:defRPr/>
            </a:pPr>
            <a:r>
              <a:rPr kumimoji="0" lang="zh-CN" altLang="en-US" sz="6600" b="1" i="0" u="none" strike="noStrike" kern="1200" cap="none" spc="0" normalizeH="0" baseline="0" noProof="1">
                <a:ln>
                  <a:noFill/>
                </a:ln>
                <a:solidFill>
                  <a:srgbClr val="0D291B"/>
                </a:solidFill>
                <a:effectLst/>
                <a:uLnTx/>
                <a:uFillTx/>
                <a:latin typeface="楷体" panose="02010609060101010101" pitchFamily="49" charset="-122"/>
                <a:ea typeface="楷体" panose="02010609060101010101" pitchFamily="49" charset="-122"/>
                <a:cs typeface="+mj-cs"/>
              </a:rPr>
              <a:t>汽车单片机</a:t>
            </a:r>
            <a:r>
              <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rPr>
              <a:t>应用技术</a:t>
            </a:r>
            <a:endPar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endParaRPr>
          </a:p>
        </p:txBody>
      </p:sp>
      <p:sp>
        <p:nvSpPr>
          <p:cNvPr id="23554" name="Rectangle 4"/>
          <p:cNvSpPr/>
          <p:nvPr/>
        </p:nvSpPr>
        <p:spPr>
          <a:xfrm>
            <a:off x="3225800" y="2708275"/>
            <a:ext cx="3617913" cy="795338"/>
          </a:xfrm>
          <a:prstGeom prst="rect">
            <a:avLst/>
          </a:prstGeom>
          <a:noFill/>
          <a:ln w="9525">
            <a:noFill/>
          </a:ln>
        </p:spPr>
        <p:txBody>
          <a:bodyPr lIns="90170" tIns="46990" rIns="90170" bIns="46990" anchor="ctr" anchorCtr="0"/>
          <a:lstStyle/>
          <a:p>
            <a:endParaRPr lang="en-US" altLang="zh-CN" sz="4100" b="1" dirty="0">
              <a:solidFill>
                <a:srgbClr val="000000"/>
              </a:solidFill>
              <a:latin typeface="Verdana" panose="020B0604030504040204" pitchFamily="34" charset="0"/>
              <a:ea typeface="宋体" panose="02010600030101010101" pitchFamily="2" charset="-122"/>
            </a:endParaRPr>
          </a:p>
        </p:txBody>
      </p:sp>
      <p:sp>
        <p:nvSpPr>
          <p:cNvPr id="23555" name="Rectangle 4"/>
          <p:cNvSpPr/>
          <p:nvPr/>
        </p:nvSpPr>
        <p:spPr>
          <a:xfrm>
            <a:off x="3225800" y="2708275"/>
            <a:ext cx="3617913" cy="795338"/>
          </a:xfrm>
          <a:prstGeom prst="rect">
            <a:avLst/>
          </a:prstGeom>
          <a:noFill/>
          <a:ln w="9525">
            <a:noFill/>
          </a:ln>
        </p:spPr>
        <p:txBody>
          <a:bodyPr lIns="90170" tIns="46990" rIns="90170" bIns="46990" anchor="ctr" anchorCtr="0"/>
          <a:lstStyle/>
          <a:p>
            <a:r>
              <a:rPr lang="zh-CN" altLang="en-US" sz="4100" b="1" dirty="0">
                <a:solidFill>
                  <a:srgbClr val="000000"/>
                </a:solidFill>
                <a:latin typeface="Times New Roman" panose="02020603050405020304" pitchFamily="18" charset="0"/>
                <a:ea typeface="宋体" panose="02010600030101010101" pitchFamily="2" charset="-122"/>
              </a:rPr>
              <a:t> </a:t>
            </a:r>
            <a:endParaRPr lang="en-US" altLang="zh-CN" sz="4100" b="1" dirty="0">
              <a:solidFill>
                <a:srgbClr val="000000"/>
              </a:solidFill>
              <a:latin typeface="Verdana" panose="020B0604030504040204" pitchFamily="34" charset="0"/>
              <a:ea typeface="宋体" panose="02010600030101010101" pitchFamily="2" charset="-122"/>
            </a:endParaRPr>
          </a:p>
        </p:txBody>
      </p:sp>
      <p:sp>
        <p:nvSpPr>
          <p:cNvPr id="23556" name="Rectangle 4"/>
          <p:cNvSpPr/>
          <p:nvPr/>
        </p:nvSpPr>
        <p:spPr>
          <a:xfrm>
            <a:off x="1350645" y="2499360"/>
            <a:ext cx="7051675" cy="3039110"/>
          </a:xfrm>
          <a:prstGeom prst="rect">
            <a:avLst/>
          </a:prstGeom>
          <a:noFill/>
          <a:ln w="9525">
            <a:noFill/>
          </a:ln>
        </p:spPr>
        <p:txBody>
          <a:bodyPr lIns="90170" tIns="46990" rIns="90170" bIns="46990" anchor="ctr" anchorCtr="0"/>
          <a:lstStyle/>
          <a:p>
            <a:r>
              <a:rPr lang="zh-CN" altLang="en-US" sz="2500" b="1" dirty="0">
                <a:solidFill>
                  <a:srgbClr val="000000"/>
                </a:solidFill>
                <a:latin typeface="Times New Roman" panose="02020603050405020304" pitchFamily="18" charset="0"/>
                <a:sym typeface="宋体" panose="02010600030101010101" pitchFamily="2" charset="-122"/>
              </a:rPr>
              <a:t>情境一： 单片机概述</a:t>
            </a:r>
            <a:endParaRPr lang="zh-CN" altLang="en-US" sz="2500" b="1" dirty="0">
              <a:solidFill>
                <a:srgbClr val="000000"/>
              </a:solidFill>
              <a:latin typeface="Times New Roman" panose="02020603050405020304" pitchFamily="18" charset="0"/>
              <a:sym typeface="宋体" panose="02010600030101010101" pitchFamily="2" charset="-122"/>
            </a:endParaRPr>
          </a:p>
          <a:p>
            <a:endParaRPr lang="zh-CN" altLang="en-US" sz="2500" b="1" dirty="0">
              <a:solidFill>
                <a:srgbClr val="000000"/>
              </a:solidFill>
              <a:latin typeface="Times New Roman" panose="02020603050405020304" pitchFamily="18" charset="0"/>
              <a:sym typeface="宋体" panose="02010600030101010101" pitchFamily="2" charset="-122"/>
            </a:endParaRPr>
          </a:p>
          <a:p>
            <a:r>
              <a:rPr lang="zh-CN" altLang="en-US" sz="2500" b="1" dirty="0">
                <a:solidFill>
                  <a:srgbClr val="000000"/>
                </a:solidFill>
                <a:latin typeface="Times New Roman" panose="02020603050405020304" pitchFamily="18" charset="0"/>
                <a:sym typeface="宋体" panose="02010600030101010101" pitchFamily="2" charset="-122"/>
              </a:rPr>
              <a:t>情境二：</a:t>
            </a:r>
            <a:r>
              <a:rPr lang="en-US" altLang="zh-CN" sz="2500" b="1" dirty="0">
                <a:solidFill>
                  <a:srgbClr val="000000"/>
                </a:solidFill>
                <a:latin typeface="Times New Roman" panose="02020603050405020304" pitchFamily="18" charset="0"/>
                <a:sym typeface="宋体" panose="02010600030101010101" pitchFamily="2" charset="-122"/>
              </a:rPr>
              <a:t> </a:t>
            </a:r>
            <a:r>
              <a:rPr lang="zh-CN" altLang="en-US" sz="2500" b="1" dirty="0">
                <a:solidFill>
                  <a:srgbClr val="000000"/>
                </a:solidFill>
                <a:latin typeface="Times New Roman" panose="02020603050405020304" pitchFamily="18" charset="0"/>
                <a:sym typeface="宋体" panose="02010600030101010101" pitchFamily="2" charset="-122"/>
              </a:rPr>
              <a:t>汽车发动机控制系统</a:t>
            </a:r>
            <a:endParaRPr lang="zh-CN" altLang="en-US" sz="2500" b="1" dirty="0">
              <a:solidFill>
                <a:srgbClr val="000000"/>
              </a:solidFill>
              <a:latin typeface="Times New Roman" panose="02020603050405020304" pitchFamily="18" charset="0"/>
              <a:sym typeface="宋体" panose="02010600030101010101" pitchFamily="2" charset="-122"/>
            </a:endParaRPr>
          </a:p>
          <a:p>
            <a:endParaRPr lang="zh-CN" altLang="en-US" sz="2500" b="1" dirty="0">
              <a:solidFill>
                <a:srgbClr val="000000"/>
              </a:solidFill>
              <a:latin typeface="Times New Roman" panose="02020603050405020304" pitchFamily="18" charset="0"/>
              <a:sym typeface="宋体" panose="02010600030101010101" pitchFamily="2" charset="-122"/>
            </a:endParaRPr>
          </a:p>
          <a:p>
            <a:r>
              <a:rPr lang="zh-CN" altLang="en-US" sz="2500" b="1" dirty="0">
                <a:solidFill>
                  <a:srgbClr val="000000"/>
                </a:solidFill>
                <a:latin typeface="Times New Roman" panose="02020603050405020304" pitchFamily="18" charset="0"/>
                <a:sym typeface="宋体" panose="02010600030101010101" pitchFamily="2" charset="-122"/>
              </a:rPr>
              <a:t>情境三：</a:t>
            </a:r>
            <a:r>
              <a:rPr lang="en-US" altLang="zh-CN" sz="2500" b="1" dirty="0">
                <a:solidFill>
                  <a:srgbClr val="000000"/>
                </a:solidFill>
                <a:latin typeface="Times New Roman" panose="02020603050405020304" pitchFamily="18" charset="0"/>
                <a:sym typeface="宋体" panose="02010600030101010101" pitchFamily="2" charset="-122"/>
              </a:rPr>
              <a:t> </a:t>
            </a:r>
            <a:r>
              <a:rPr lang="zh-CN" altLang="en-US" sz="2500" b="1" dirty="0">
                <a:solidFill>
                  <a:srgbClr val="000000"/>
                </a:solidFill>
                <a:latin typeface="Times New Roman" panose="02020603050405020304" pitchFamily="18" charset="0"/>
                <a:sym typeface="宋体" panose="02010600030101010101" pitchFamily="2" charset="-122"/>
              </a:rPr>
              <a:t>汽车电子安防控制系统</a:t>
            </a:r>
            <a:endParaRPr lang="zh-CN" altLang="en-US" sz="2500" b="1" dirty="0">
              <a:solidFill>
                <a:srgbClr val="000000"/>
              </a:solidFill>
              <a:latin typeface="Times New Roman" panose="02020603050405020304" pitchFamily="18" charset="0"/>
              <a:sym typeface="宋体" panose="02010600030101010101" pitchFamily="2" charset="-122"/>
            </a:endParaRPr>
          </a:p>
          <a:p>
            <a:endParaRPr lang="zh-CN" altLang="en-US" sz="2500" b="1" dirty="0">
              <a:solidFill>
                <a:srgbClr val="000000"/>
              </a:solidFill>
              <a:latin typeface="Times New Roman" panose="02020603050405020304" pitchFamily="18" charset="0"/>
              <a:sym typeface="宋体" panose="02010600030101010101" pitchFamily="2" charset="-122"/>
            </a:endParaRPr>
          </a:p>
          <a:p>
            <a:r>
              <a:rPr lang="zh-CN" altLang="en-US" sz="2500" b="1" dirty="0">
                <a:solidFill>
                  <a:srgbClr val="000000"/>
                </a:solidFill>
                <a:latin typeface="Times New Roman" panose="02020603050405020304" pitchFamily="18" charset="0"/>
                <a:sym typeface="宋体" panose="02010600030101010101" pitchFamily="2" charset="-122"/>
              </a:rPr>
              <a:t>情境四：汽车总线及网络系统</a:t>
            </a:r>
            <a:endParaRPr lang="zh-CN" altLang="en-US" sz="2500" b="1" dirty="0">
              <a:solidFill>
                <a:srgbClr val="000000"/>
              </a:solidFill>
              <a:latin typeface="Times New Roman" panose="02020603050405020304" pitchFamily="18" charset="0"/>
              <a:sym typeface="宋体" panose="02010600030101010101" pitchFamily="2" charset="-122"/>
            </a:endParaRPr>
          </a:p>
          <a:p>
            <a:endParaRPr lang="zh-CN" altLang="en-US" sz="2500" b="1" dirty="0">
              <a:solidFill>
                <a:srgbClr val="000000"/>
              </a:solidFill>
              <a:latin typeface="Times New Roman" panose="02020603050405020304" pitchFamily="18" charset="0"/>
              <a:sym typeface="宋体" panose="02010600030101010101" pitchFamily="2" charset="-122"/>
            </a:endParaRPr>
          </a:p>
          <a:p>
            <a:r>
              <a:rPr lang="zh-CN" altLang="en-US" sz="2500" b="1" dirty="0">
                <a:solidFill>
                  <a:srgbClr val="000000"/>
                </a:solidFill>
                <a:latin typeface="Times New Roman" panose="02020603050405020304" pitchFamily="18" charset="0"/>
                <a:sym typeface="宋体" panose="02010600030101010101" pitchFamily="2" charset="-122"/>
              </a:rPr>
              <a:t>情境五：</a:t>
            </a:r>
            <a:r>
              <a:rPr lang="en-US" altLang="zh-CN" sz="2500" b="1" dirty="0">
                <a:solidFill>
                  <a:srgbClr val="000000"/>
                </a:solidFill>
                <a:latin typeface="Times New Roman" panose="02020603050405020304" pitchFamily="18" charset="0"/>
                <a:sym typeface="宋体" panose="02010600030101010101" pitchFamily="2" charset="-122"/>
              </a:rPr>
              <a:t> </a:t>
            </a:r>
            <a:r>
              <a:rPr lang="zh-CN" altLang="en-US" sz="2500" b="1" dirty="0">
                <a:solidFill>
                  <a:srgbClr val="000000"/>
                </a:solidFill>
                <a:latin typeface="Times New Roman" panose="02020603050405020304" pitchFamily="18" charset="0"/>
                <a:sym typeface="宋体" panose="02010600030101010101" pitchFamily="2" charset="-122"/>
              </a:rPr>
              <a:t>大众车系总线系统及单片机控制</a:t>
            </a:r>
            <a:endParaRPr lang="zh-CN" altLang="en-US" sz="2500" b="1" dirty="0">
              <a:solidFill>
                <a:srgbClr val="000000"/>
              </a:solidFill>
              <a:latin typeface="Times New Roman" panose="02020603050405020304" pitchFamily="18" charset="0"/>
              <a:sym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82"/>
          <p:cNvSpPr>
            <a:spLocks noGrp="1"/>
          </p:cNvSpPr>
          <p:nvPr>
            <p:ph type="ctrTitle" sz="quarter" idx="4294967295"/>
          </p:nvPr>
        </p:nvSpPr>
        <p:spPr>
          <a:xfrm>
            <a:off x="819150" y="1165225"/>
            <a:ext cx="8115300" cy="896938"/>
          </a:xfrm>
          <a:ln>
            <a:miter/>
          </a:ln>
        </p:spPr>
        <p:txBody>
          <a:bodyPr vert="horz" wrap="square" lIns="91440" tIns="45720" rIns="91440" bIns="45720" numCol="1" anchor="ctr" anchorCtr="0" compatLnSpc="1">
            <a:spAutoFit/>
          </a:bodyPr>
          <a:lstStyle>
            <a:lvl1pPr lvl="0">
              <a:defRPr kern="1200"/>
            </a:lvl1pPr>
          </a:lstStyle>
          <a:p>
            <a:pPr marL="0" marR="0" lvl="0" indent="0" algn="ctr" defTabSz="914400" rtl="0" eaLnBrk="1" fontAlgn="base" latinLnBrk="0" hangingPunct="1">
              <a:lnSpc>
                <a:spcPct val="80000"/>
              </a:lnSpc>
              <a:spcBef>
                <a:spcPct val="0"/>
              </a:spcBef>
              <a:spcAft>
                <a:spcPct val="0"/>
              </a:spcAft>
              <a:buClr>
                <a:srgbClr val="000000"/>
              </a:buClr>
              <a:buSzTx/>
              <a:buFontTx/>
              <a:buNone/>
              <a:defRPr/>
            </a:pPr>
            <a:r>
              <a:rPr kumimoji="0" lang="zh-CN" altLang="en-US" sz="6600" b="1" i="0" u="none" strike="noStrike" kern="1200" cap="none" spc="0" normalizeH="0" baseline="0" noProof="1">
                <a:ln>
                  <a:noFill/>
                </a:ln>
                <a:solidFill>
                  <a:srgbClr val="0D291B"/>
                </a:solidFill>
                <a:effectLst/>
                <a:uLnTx/>
                <a:uFillTx/>
                <a:latin typeface="楷体" panose="02010609060101010101" pitchFamily="49" charset="-122"/>
                <a:ea typeface="楷体" panose="02010609060101010101" pitchFamily="49" charset="-122"/>
                <a:cs typeface="+mj-cs"/>
              </a:rPr>
              <a:t>汽车单片机</a:t>
            </a:r>
            <a:r>
              <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rPr>
              <a:t>应用技术</a:t>
            </a:r>
            <a:endParaRPr kumimoji="0" lang="zh-CN" altLang="en-US" sz="6600" b="1" i="0" u="none" strike="noStrike" kern="1200" cap="none" spc="0" normalizeH="0" baseline="0" noProof="1">
              <a:ln>
                <a:noFill/>
              </a:ln>
              <a:solidFill>
                <a:srgbClr val="000000"/>
              </a:solidFill>
              <a:effectLst>
                <a:outerShdw blurRad="38100" dist="38100" dir="2700000">
                  <a:srgbClr val="FFFFFF"/>
                </a:outerShdw>
              </a:effectLst>
              <a:uLnTx/>
              <a:uFillTx/>
              <a:latin typeface="+mj-lt"/>
              <a:ea typeface="楷体" panose="02010609060101010101" pitchFamily="49" charset="-122"/>
              <a:cs typeface="+mj-cs"/>
            </a:endParaRPr>
          </a:p>
        </p:txBody>
      </p:sp>
      <p:sp>
        <p:nvSpPr>
          <p:cNvPr id="23554" name="Rectangle 4"/>
          <p:cNvSpPr/>
          <p:nvPr/>
        </p:nvSpPr>
        <p:spPr>
          <a:xfrm>
            <a:off x="3225800" y="2708275"/>
            <a:ext cx="3617913" cy="795338"/>
          </a:xfrm>
          <a:prstGeom prst="rect">
            <a:avLst/>
          </a:prstGeom>
          <a:noFill/>
          <a:ln w="9525">
            <a:noFill/>
          </a:ln>
        </p:spPr>
        <p:txBody>
          <a:bodyPr lIns="90170" tIns="46990" rIns="90170" bIns="46990" anchor="ctr" anchorCtr="0"/>
          <a:lstStyle/>
          <a:p>
            <a:endParaRPr lang="en-US" altLang="zh-CN" sz="4100" b="1" dirty="0">
              <a:solidFill>
                <a:srgbClr val="000000"/>
              </a:solidFill>
              <a:latin typeface="Verdana" panose="020B0604030504040204" pitchFamily="34" charset="0"/>
              <a:ea typeface="宋体" panose="02010600030101010101" pitchFamily="2" charset="-122"/>
            </a:endParaRPr>
          </a:p>
        </p:txBody>
      </p:sp>
      <p:sp>
        <p:nvSpPr>
          <p:cNvPr id="23555" name="Rectangle 4"/>
          <p:cNvSpPr/>
          <p:nvPr/>
        </p:nvSpPr>
        <p:spPr>
          <a:xfrm>
            <a:off x="3225800" y="2708275"/>
            <a:ext cx="3617913" cy="795338"/>
          </a:xfrm>
          <a:prstGeom prst="rect">
            <a:avLst/>
          </a:prstGeom>
          <a:noFill/>
          <a:ln w="9525">
            <a:noFill/>
          </a:ln>
        </p:spPr>
        <p:txBody>
          <a:bodyPr lIns="90170" tIns="46990" rIns="90170" bIns="46990" anchor="ctr" anchorCtr="0"/>
          <a:lstStyle/>
          <a:p>
            <a:r>
              <a:rPr lang="zh-CN" altLang="en-US" sz="4100" b="1" dirty="0">
                <a:solidFill>
                  <a:srgbClr val="000000"/>
                </a:solidFill>
                <a:latin typeface="Times New Roman" panose="02020603050405020304" pitchFamily="18" charset="0"/>
                <a:ea typeface="宋体" panose="02010600030101010101" pitchFamily="2" charset="-122"/>
              </a:rPr>
              <a:t> </a:t>
            </a:r>
            <a:endParaRPr lang="en-US" altLang="zh-CN" sz="4100" b="1" dirty="0">
              <a:solidFill>
                <a:srgbClr val="000000"/>
              </a:solidFill>
              <a:latin typeface="Verdana" panose="020B0604030504040204" pitchFamily="34" charset="0"/>
              <a:ea typeface="宋体" panose="02010600030101010101" pitchFamily="2" charset="-122"/>
            </a:endParaRPr>
          </a:p>
        </p:txBody>
      </p:sp>
      <p:sp>
        <p:nvSpPr>
          <p:cNvPr id="23556" name="Rectangle 4"/>
          <p:cNvSpPr/>
          <p:nvPr/>
        </p:nvSpPr>
        <p:spPr>
          <a:xfrm>
            <a:off x="1350645" y="2499360"/>
            <a:ext cx="7051675" cy="3039110"/>
          </a:xfrm>
          <a:prstGeom prst="rect">
            <a:avLst/>
          </a:prstGeom>
          <a:noFill/>
          <a:ln w="9525">
            <a:noFill/>
          </a:ln>
        </p:spPr>
        <p:txBody>
          <a:bodyPr lIns="90170" tIns="46990" rIns="90170" bIns="46990" anchor="ctr" anchorCtr="0"/>
          <a:lstStyle/>
          <a:p>
            <a:r>
              <a:rPr lang="zh-CN" altLang="en-US" sz="2500" b="1" dirty="0">
                <a:solidFill>
                  <a:srgbClr val="000000"/>
                </a:solidFill>
                <a:latin typeface="Times New Roman" panose="02020603050405020304" pitchFamily="18" charset="0"/>
                <a:sym typeface="宋体" panose="02010600030101010101" pitchFamily="2" charset="-122"/>
              </a:rPr>
              <a:t>情境一： 单片机</a:t>
            </a:r>
            <a:r>
              <a:rPr lang="zh-CN" altLang="en-US" sz="2500" b="1" dirty="0" smtClean="0">
                <a:solidFill>
                  <a:srgbClr val="000000"/>
                </a:solidFill>
                <a:latin typeface="Times New Roman" panose="02020603050405020304" pitchFamily="18" charset="0"/>
                <a:sym typeface="宋体" panose="02010600030101010101" pitchFamily="2" charset="-122"/>
              </a:rPr>
              <a:t>概述</a:t>
            </a:r>
            <a:endParaRPr lang="en-US" altLang="zh-CN" sz="2500" b="1" dirty="0" smtClean="0">
              <a:solidFill>
                <a:srgbClr val="000000"/>
              </a:solidFill>
              <a:latin typeface="Times New Roman" panose="02020603050405020304" pitchFamily="18" charset="0"/>
              <a:sym typeface="宋体" panose="02010600030101010101" pitchFamily="2" charset="-122"/>
            </a:endParaRPr>
          </a:p>
          <a:p>
            <a:endParaRPr lang="zh-CN" altLang="en-US" sz="2500" b="1" dirty="0">
              <a:solidFill>
                <a:srgbClr val="000000"/>
              </a:solidFill>
              <a:latin typeface="Times New Roman" panose="02020603050405020304" pitchFamily="18" charset="0"/>
              <a:sym typeface="宋体" panose="02010600030101010101" pitchFamily="2" charset="-122"/>
            </a:endParaRPr>
          </a:p>
          <a:p>
            <a:pPr indent="457200"/>
            <a:r>
              <a:rPr lang="zh-CN" altLang="en-US" sz="2000" b="1" dirty="0">
                <a:solidFill>
                  <a:srgbClr val="111111"/>
                </a:solidFill>
                <a:latin typeface="+mn-ea"/>
                <a:ea typeface="+mn-ea"/>
              </a:rPr>
              <a:t>各位</a:t>
            </a:r>
            <a:r>
              <a:rPr lang="zh-CN" altLang="en-US" sz="2000" b="1" dirty="0" smtClean="0">
                <a:solidFill>
                  <a:srgbClr val="111111"/>
                </a:solidFill>
                <a:latin typeface="+mn-ea"/>
                <a:ea typeface="+mn-ea"/>
              </a:rPr>
              <a:t>同学，单片机在</a:t>
            </a:r>
            <a:r>
              <a:rPr lang="zh-CN" altLang="en-US" sz="2000" b="1" dirty="0">
                <a:solidFill>
                  <a:srgbClr val="111111"/>
                </a:solidFill>
                <a:latin typeface="+mn-ea"/>
                <a:ea typeface="+mn-ea"/>
              </a:rPr>
              <a:t>实际生活中的应用非常广泛，特别是在实时检测或自动控制系统中</a:t>
            </a:r>
            <a:r>
              <a:rPr lang="zh-CN" altLang="en-US" sz="2000" b="1" dirty="0" smtClean="0">
                <a:solidFill>
                  <a:srgbClr val="111111"/>
                </a:solidFill>
                <a:latin typeface="+mn-ea"/>
                <a:ea typeface="+mn-ea"/>
              </a:rPr>
              <a:t>，单片机作为</a:t>
            </a:r>
            <a:r>
              <a:rPr lang="zh-CN" altLang="en-US" sz="2000" b="1" dirty="0">
                <a:solidFill>
                  <a:srgbClr val="111111"/>
                </a:solidFill>
                <a:latin typeface="+mn-ea"/>
                <a:ea typeface="+mn-ea"/>
              </a:rPr>
              <a:t>核心部件来实现相应的功能</a:t>
            </a:r>
            <a:r>
              <a:rPr lang="zh-CN" altLang="en-US" sz="2000" b="1" dirty="0" smtClean="0">
                <a:solidFill>
                  <a:srgbClr val="111111"/>
                </a:solidFill>
                <a:latin typeface="+mn-ea"/>
                <a:ea typeface="+mn-ea"/>
              </a:rPr>
              <a:t>。</a:t>
            </a:r>
            <a:endParaRPr lang="en-US" altLang="zh-CN" sz="2000" b="1" dirty="0" smtClean="0">
              <a:solidFill>
                <a:srgbClr val="111111"/>
              </a:solidFill>
              <a:latin typeface="+mn-ea"/>
              <a:ea typeface="+mn-ea"/>
            </a:endParaRPr>
          </a:p>
          <a:p>
            <a:pPr indent="457200"/>
            <a:r>
              <a:rPr lang="zh-CN" altLang="en-US" sz="2000" b="1" dirty="0" smtClean="0">
                <a:solidFill>
                  <a:srgbClr val="111111"/>
                </a:solidFill>
                <a:latin typeface="+mn-ea"/>
                <a:ea typeface="+mn-ea"/>
              </a:rPr>
              <a:t>单片机具有</a:t>
            </a:r>
            <a:r>
              <a:rPr lang="zh-CN" altLang="en-US" sz="2000" b="1" dirty="0">
                <a:solidFill>
                  <a:srgbClr val="111111"/>
                </a:solidFill>
                <a:latin typeface="+mn-ea"/>
                <a:ea typeface="+mn-ea"/>
              </a:rPr>
              <a:t>体积小、功能强、价格低、面向应用、易于嵌入设备等一系列优点，在工农业、国防、交通、民用等领域得到了广泛应用，已成为从事电子</a:t>
            </a:r>
            <a:r>
              <a:rPr lang="zh-CN" altLang="en-US" sz="2000" b="1" dirty="0" smtClean="0">
                <a:solidFill>
                  <a:srgbClr val="111111"/>
                </a:solidFill>
                <a:latin typeface="+mn-ea"/>
                <a:ea typeface="+mn-ea"/>
              </a:rPr>
              <a:t>电气、</a:t>
            </a:r>
            <a:r>
              <a:rPr lang="zh-CN" altLang="en-US" sz="2000" b="1" dirty="0">
                <a:solidFill>
                  <a:srgbClr val="111111"/>
                </a:solidFill>
                <a:latin typeface="+mn-ea"/>
                <a:ea typeface="+mn-ea"/>
              </a:rPr>
              <a:t>自动控制、汽车工程人员的必备知识</a:t>
            </a:r>
            <a:r>
              <a:rPr lang="zh-CN" altLang="en-US" sz="2000" b="1" dirty="0" smtClean="0">
                <a:solidFill>
                  <a:srgbClr val="111111"/>
                </a:solidFill>
                <a:latin typeface="+mn-ea"/>
                <a:ea typeface="+mn-ea"/>
              </a:rPr>
              <a:t>。</a:t>
            </a:r>
            <a:endParaRPr lang="en-US" altLang="zh-CN" sz="2000" b="1" dirty="0" smtClean="0">
              <a:solidFill>
                <a:srgbClr val="111111"/>
              </a:solidFill>
              <a:latin typeface="+mn-ea"/>
              <a:ea typeface="+mn-ea"/>
            </a:endParaRPr>
          </a:p>
          <a:p>
            <a:pPr indent="457200"/>
            <a:r>
              <a:rPr lang="zh-CN" altLang="en-US" sz="2000" b="1" dirty="0" smtClean="0">
                <a:solidFill>
                  <a:srgbClr val="111111"/>
                </a:solidFill>
                <a:latin typeface="+mn-ea"/>
                <a:ea typeface="+mn-ea"/>
              </a:rPr>
              <a:t>那么，学习</a:t>
            </a:r>
            <a:r>
              <a:rPr lang="zh-CN" altLang="en-US" sz="2000" b="1" dirty="0">
                <a:solidFill>
                  <a:srgbClr val="111111"/>
                </a:solidFill>
                <a:latin typeface="+mn-ea"/>
                <a:ea typeface="+mn-ea"/>
              </a:rPr>
              <a:t>本章以后，我们可以</a:t>
            </a:r>
            <a:r>
              <a:rPr lang="zh-CN" altLang="en-US" sz="2000" b="1" dirty="0" smtClean="0">
                <a:solidFill>
                  <a:srgbClr val="111111"/>
                </a:solidFill>
                <a:latin typeface="+mn-ea"/>
                <a:ea typeface="+mn-ea"/>
              </a:rPr>
              <a:t>实现单片机自制简易</a:t>
            </a:r>
            <a:r>
              <a:rPr lang="zh-CN" altLang="en-US" sz="2000" b="1" dirty="0">
                <a:solidFill>
                  <a:srgbClr val="111111"/>
                </a:solidFill>
                <a:latin typeface="+mn-ea"/>
                <a:ea typeface="+mn-ea"/>
              </a:rPr>
              <a:t>花样霓虹灯的设计、</a:t>
            </a:r>
            <a:r>
              <a:rPr lang="zh-CN" altLang="en-US" sz="2000" b="1" dirty="0" smtClean="0">
                <a:solidFill>
                  <a:srgbClr val="111111"/>
                </a:solidFill>
                <a:latin typeface="+mn-ea"/>
                <a:ea typeface="+mn-ea"/>
              </a:rPr>
              <a:t>定时计数秒表、串行</a:t>
            </a:r>
            <a:r>
              <a:rPr lang="zh-CN" altLang="en-US" sz="2000" b="1" dirty="0">
                <a:solidFill>
                  <a:srgbClr val="111111"/>
                </a:solidFill>
                <a:latin typeface="+mn-ea"/>
                <a:ea typeface="+mn-ea"/>
              </a:rPr>
              <a:t>数据传输、汽车各种智能</a:t>
            </a:r>
            <a:r>
              <a:rPr lang="zh-CN" altLang="en-US" sz="2000" b="1" dirty="0" smtClean="0">
                <a:solidFill>
                  <a:srgbClr val="111111"/>
                </a:solidFill>
                <a:latin typeface="+mn-ea"/>
                <a:ea typeface="+mn-ea"/>
              </a:rPr>
              <a:t>设备控制等。</a:t>
            </a:r>
            <a:r>
              <a:rPr lang="zh-CN" altLang="en-US" sz="2000" b="1" dirty="0">
                <a:solidFill>
                  <a:srgbClr val="111111"/>
                </a:solidFill>
                <a:latin typeface="+mn-ea"/>
                <a:ea typeface="+mn-ea"/>
              </a:rPr>
              <a:t>请同学们学完本章后，自己试着动手设计一款你所喜欢</a:t>
            </a:r>
            <a:r>
              <a:rPr lang="zh-CN" altLang="en-US" sz="2000" b="1" dirty="0" smtClean="0">
                <a:solidFill>
                  <a:srgbClr val="111111"/>
                </a:solidFill>
                <a:latin typeface="+mn-ea"/>
                <a:ea typeface="+mn-ea"/>
              </a:rPr>
              <a:t>的单片机产品</a:t>
            </a:r>
            <a:r>
              <a:rPr lang="zh-CN" altLang="en-US" sz="2000" b="1" dirty="0">
                <a:solidFill>
                  <a:srgbClr val="111111"/>
                </a:solidFill>
                <a:latin typeface="+mn-ea"/>
                <a:ea typeface="+mn-ea"/>
              </a:rPr>
              <a:t>吧。</a:t>
            </a:r>
            <a:endParaRPr lang="zh-CN" altLang="en-US" sz="2000" b="1" dirty="0">
              <a:solidFill>
                <a:srgbClr val="111111"/>
              </a:solidFill>
              <a:latin typeface="+mn-ea"/>
              <a:ea typeface="+mn-ea"/>
              <a:sym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占位符 134145"/>
          <p:cNvSpPr>
            <a:spLocks noGrp="1"/>
          </p:cNvSpPr>
          <p:nvPr>
            <p:ph idx="1"/>
          </p:nvPr>
        </p:nvSpPr>
        <p:spPr>
          <a:xfrm>
            <a:off x="830263" y="1023938"/>
            <a:ext cx="7843837" cy="5414962"/>
          </a:xfrm>
        </p:spPr>
        <p:txBody>
          <a:bodyPr vert="horz" wrap="square" lIns="91440" tIns="45720" rIns="91440" bIns="45720" anchor="t" anchorCtr="0"/>
          <a:lstStyle/>
          <a:p>
            <a:pPr>
              <a:buNone/>
            </a:pPr>
            <a:r>
              <a:rPr lang="zh-CN" altLang="en-US" sz="3200" dirty="0">
                <a:solidFill>
                  <a:srgbClr val="000000"/>
                </a:solidFill>
              </a:rPr>
              <a:t>学习目标 </a:t>
            </a:r>
            <a:endParaRPr lang="zh-CN" altLang="en-US" sz="3200" dirty="0">
              <a:solidFill>
                <a:srgbClr val="000000"/>
              </a:solidFill>
            </a:endParaRPr>
          </a:p>
          <a:p>
            <a:pPr>
              <a:buNone/>
            </a:pPr>
            <a:r>
              <a:rPr lang="zh-CN" altLang="en-US" sz="2800" dirty="0">
                <a:solidFill>
                  <a:srgbClr val="000000"/>
                </a:solidFill>
              </a:rPr>
              <a:t>1.专业能力目标：</a:t>
            </a:r>
            <a:endParaRPr lang="zh-CN" altLang="en-US" sz="2800" dirty="0">
              <a:solidFill>
                <a:srgbClr val="000000"/>
              </a:solidFill>
            </a:endParaRPr>
          </a:p>
          <a:p>
            <a:pPr>
              <a:buNone/>
            </a:pPr>
            <a:r>
              <a:rPr lang="zh-CN" altLang="en-US" dirty="0">
                <a:solidFill>
                  <a:srgbClr val="000000"/>
                </a:solidFill>
              </a:rPr>
              <a:t>（1）能够掌握MCS-51单片机内部的基本组成及结构特点。</a:t>
            </a:r>
            <a:endParaRPr lang="zh-CN" altLang="en-US" dirty="0">
              <a:solidFill>
                <a:srgbClr val="000000"/>
              </a:solidFill>
            </a:endParaRPr>
          </a:p>
          <a:p>
            <a:pPr>
              <a:buNone/>
            </a:pPr>
            <a:r>
              <a:rPr lang="zh-CN" altLang="en-US" dirty="0">
                <a:solidFill>
                  <a:srgbClr val="000000"/>
                </a:solidFill>
              </a:rPr>
              <a:t>（2）理解并掌握MCS-51单片机最小系统电路及</a:t>
            </a:r>
            <a:r>
              <a:rPr lang="en-US" altLang="zh-CN" dirty="0">
                <a:solidFill>
                  <a:srgbClr val="000000"/>
                </a:solidFill>
              </a:rPr>
              <a:t>AT89S52</a:t>
            </a:r>
            <a:r>
              <a:rPr lang="zh-CN" altLang="en-US" dirty="0">
                <a:solidFill>
                  <a:srgbClr val="000000"/>
                </a:solidFill>
              </a:rPr>
              <a:t>的引脚功能、存储器结构等，学会分析MCS-51单片机的基本工作过程，外设控制电路和软件编程的方法。</a:t>
            </a:r>
            <a:endParaRPr lang="zh-CN" altLang="en-US" dirty="0">
              <a:solidFill>
                <a:srgbClr val="000000"/>
              </a:solidFill>
            </a:endParaRPr>
          </a:p>
          <a:p>
            <a:pPr>
              <a:buNone/>
            </a:pPr>
            <a:r>
              <a:rPr lang="zh-CN" altLang="en-US" dirty="0">
                <a:solidFill>
                  <a:srgbClr val="000000"/>
                </a:solidFill>
              </a:rPr>
              <a:t>（3）重点掌握单片机中断的结构和应用、定时计数器及串口通信知识。</a:t>
            </a:r>
            <a:endParaRPr lang="zh-CN" altLang="en-US" dirty="0">
              <a:solidFill>
                <a:srgbClr val="000000"/>
              </a:solidFill>
            </a:endParaRPr>
          </a:p>
          <a:p>
            <a:pPr>
              <a:buNone/>
            </a:pPr>
            <a:r>
              <a:rPr lang="zh-CN" altLang="en-US" dirty="0">
                <a:solidFill>
                  <a:srgbClr val="000000"/>
                </a:solidFill>
              </a:rPr>
              <a:t>（4）能够设计针对复杂工程问题的解决方案，设计满足特定需求的单片机系统，并能够在设计环节体现出创新意识，可以全面考虑社会、健康、安全、法律、文化以及环境等因素，具备安全操作规程和环境保护意识</a:t>
            </a:r>
            <a:r>
              <a:rPr lang="zh-CN" altLang="en-US" sz="1800" dirty="0">
                <a:solidFill>
                  <a:srgbClr val="000000"/>
                </a:solidFill>
              </a:rPr>
              <a:t>。</a:t>
            </a:r>
            <a:endParaRPr lang="zh-CN" altLang="en-US" sz="3200" dirty="0">
              <a:solidFill>
                <a:srgbClr val="000000"/>
              </a:solidFill>
            </a:endParaRPr>
          </a:p>
        </p:txBody>
      </p:sp>
      <p:sp>
        <p:nvSpPr>
          <p:cNvPr id="24578" name="矩形 134147"/>
          <p:cNvSpPr/>
          <p:nvPr/>
        </p:nvSpPr>
        <p:spPr>
          <a:xfrm>
            <a:off x="741363" y="1054100"/>
            <a:ext cx="7843837" cy="538480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sp>
        <p:nvSpPr>
          <p:cNvPr id="24579" name="Rectangle 4"/>
          <p:cNvSpPr/>
          <p:nvPr/>
        </p:nvSpPr>
        <p:spPr>
          <a:xfrm>
            <a:off x="1320800" y="373063"/>
            <a:ext cx="7035800" cy="76200"/>
          </a:xfrm>
          <a:prstGeom prst="rect">
            <a:avLst/>
          </a:prstGeom>
          <a:noFill/>
          <a:ln w="9525">
            <a:noFill/>
          </a:ln>
        </p:spPr>
        <p:txBody>
          <a:bodyPr lIns="90170" tIns="46990" rIns="90170" bIns="46990" anchor="ctr" anchorCtr="0"/>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sym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占位符 134145"/>
          <p:cNvSpPr>
            <a:spLocks noGrp="1"/>
          </p:cNvSpPr>
          <p:nvPr>
            <p:ph idx="1"/>
          </p:nvPr>
        </p:nvSpPr>
        <p:spPr>
          <a:xfrm>
            <a:off x="830263" y="1023938"/>
            <a:ext cx="7843837" cy="5414962"/>
          </a:xfrm>
        </p:spPr>
        <p:txBody>
          <a:bodyPr vert="horz" wrap="square" lIns="91440" tIns="45720" rIns="91440" bIns="45720" anchor="t" anchorCtr="0"/>
          <a:lstStyle/>
          <a:p>
            <a:pPr>
              <a:buNone/>
            </a:pPr>
            <a:r>
              <a:rPr lang="zh-CN" altLang="en-US" sz="2800" dirty="0">
                <a:solidFill>
                  <a:srgbClr val="000000"/>
                </a:solidFill>
              </a:rPr>
              <a:t>2.方法能力目标：</a:t>
            </a:r>
            <a:endParaRPr lang="zh-CN" altLang="en-US" sz="2800" dirty="0">
              <a:solidFill>
                <a:srgbClr val="000000"/>
              </a:solidFill>
            </a:endParaRPr>
          </a:p>
          <a:p>
            <a:pPr>
              <a:buNone/>
            </a:pPr>
            <a:r>
              <a:rPr lang="zh-CN" altLang="en-US" dirty="0">
                <a:solidFill>
                  <a:srgbClr val="000000"/>
                </a:solidFill>
              </a:rPr>
              <a:t>（1）通过对本章的学习，掌握单片机基本知识，掌握在工程实践中理解并遵守工程职业道德和规范，履行责任，培养人文社会科学素养、社会责任感。</a:t>
            </a:r>
            <a:endParaRPr lang="zh-CN" altLang="en-US" dirty="0">
              <a:solidFill>
                <a:srgbClr val="000000"/>
              </a:solidFill>
            </a:endParaRPr>
          </a:p>
          <a:p>
            <a:pPr>
              <a:buNone/>
            </a:pPr>
            <a:r>
              <a:rPr lang="zh-CN" altLang="en-US" dirty="0">
                <a:solidFill>
                  <a:srgbClr val="000000"/>
                </a:solidFill>
              </a:rPr>
              <a:t>（</a:t>
            </a:r>
            <a:r>
              <a:rPr lang="en-US" altLang="zh-CN" dirty="0">
                <a:solidFill>
                  <a:srgbClr val="000000"/>
                </a:solidFill>
              </a:rPr>
              <a:t>2</a:t>
            </a:r>
            <a:r>
              <a:rPr lang="zh-CN" altLang="en-US" dirty="0">
                <a:solidFill>
                  <a:srgbClr val="000000"/>
                </a:solidFill>
              </a:rPr>
              <a:t>）能够对复杂工程问题，开发、选择和使用恰当的单片机技术、资源、现代工程工具和信息技术工具，可以对复杂工程问题进行预测和模拟，能够理解其局限性。</a:t>
            </a:r>
            <a:endParaRPr lang="zh-CN" altLang="en-US" dirty="0">
              <a:solidFill>
                <a:srgbClr val="000000"/>
              </a:solidFill>
            </a:endParaRPr>
          </a:p>
          <a:p>
            <a:pPr>
              <a:buNone/>
            </a:pPr>
            <a:r>
              <a:rPr lang="zh-CN" altLang="en-US" dirty="0">
                <a:solidFill>
                  <a:srgbClr val="000000"/>
                </a:solidFill>
              </a:rPr>
              <a:t>（</a:t>
            </a:r>
            <a:r>
              <a:rPr lang="en-US" altLang="zh-CN" dirty="0">
                <a:solidFill>
                  <a:srgbClr val="000000"/>
                </a:solidFill>
              </a:rPr>
              <a:t>3</a:t>
            </a:r>
            <a:r>
              <a:rPr lang="zh-CN" altLang="en-US" dirty="0">
                <a:solidFill>
                  <a:srgbClr val="000000"/>
                </a:solidFill>
              </a:rPr>
              <a:t>）能够灵活应用单片机的基本原理，识别、表达并通过文献研究分析复杂工程问题，以获得有效结论。</a:t>
            </a:r>
            <a:endParaRPr lang="zh-CN" altLang="en-US" dirty="0">
              <a:solidFill>
                <a:srgbClr val="000000"/>
              </a:solidFill>
            </a:endParaRPr>
          </a:p>
          <a:p>
            <a:pPr>
              <a:buNone/>
            </a:pPr>
            <a:r>
              <a:rPr lang="zh-CN" altLang="en-US" dirty="0">
                <a:solidFill>
                  <a:srgbClr val="000000"/>
                </a:solidFill>
              </a:rPr>
              <a:t>（</a:t>
            </a:r>
            <a:r>
              <a:rPr lang="en-US" altLang="zh-CN" dirty="0">
                <a:solidFill>
                  <a:srgbClr val="000000"/>
                </a:solidFill>
              </a:rPr>
              <a:t>4</a:t>
            </a:r>
            <a:r>
              <a:rPr lang="zh-CN" altLang="en-US" dirty="0">
                <a:solidFill>
                  <a:srgbClr val="000000"/>
                </a:solidFill>
              </a:rPr>
              <a:t>）能够根据工程任务要求，提出解决具体问题的硬件接口电路及软件驱动，并加以实现。提升解决实际问题的思维能力和自主学习与创新的能力。</a:t>
            </a:r>
            <a:endParaRPr lang="zh-CN" altLang="en-US" dirty="0">
              <a:solidFill>
                <a:srgbClr val="000000"/>
              </a:solidFill>
            </a:endParaRPr>
          </a:p>
        </p:txBody>
      </p:sp>
      <p:sp>
        <p:nvSpPr>
          <p:cNvPr id="25602" name="矩形 134147"/>
          <p:cNvSpPr/>
          <p:nvPr/>
        </p:nvSpPr>
        <p:spPr>
          <a:xfrm>
            <a:off x="741363" y="1054100"/>
            <a:ext cx="7843837" cy="538480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sp>
        <p:nvSpPr>
          <p:cNvPr id="25603" name="文本框 1"/>
          <p:cNvSpPr txBox="1"/>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sym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占位符 134145"/>
          <p:cNvSpPr>
            <a:spLocks noGrp="1"/>
          </p:cNvSpPr>
          <p:nvPr>
            <p:ph idx="1"/>
          </p:nvPr>
        </p:nvSpPr>
        <p:spPr>
          <a:xfrm>
            <a:off x="830263" y="1023938"/>
            <a:ext cx="7843837" cy="5414962"/>
          </a:xfrm>
        </p:spPr>
        <p:txBody>
          <a:bodyPr vert="horz" wrap="square" lIns="91440" tIns="45720" rIns="91440" bIns="45720" anchor="t" anchorCtr="0"/>
          <a:lstStyle/>
          <a:p>
            <a:pPr>
              <a:buNone/>
            </a:pPr>
            <a:r>
              <a:rPr lang="zh-CN" altLang="en-US" sz="2800" dirty="0">
                <a:solidFill>
                  <a:srgbClr val="000000"/>
                </a:solidFill>
              </a:rPr>
              <a:t>3.社会能力目标：</a:t>
            </a:r>
            <a:endParaRPr lang="zh-CN" altLang="en-US" sz="2800" dirty="0">
              <a:solidFill>
                <a:srgbClr val="000000"/>
              </a:solidFill>
            </a:endParaRPr>
          </a:p>
          <a:p>
            <a:pPr>
              <a:buNone/>
            </a:pPr>
            <a:r>
              <a:rPr lang="zh-CN" altLang="en-US" dirty="0">
                <a:solidFill>
                  <a:srgbClr val="000000"/>
                </a:solidFill>
              </a:rPr>
              <a:t>（1）培养良好的心理素质和克服困难的能力，以及团队合作能力。</a:t>
            </a:r>
            <a:endParaRPr lang="zh-CN" altLang="en-US" dirty="0">
              <a:solidFill>
                <a:srgbClr val="000000"/>
              </a:solidFill>
            </a:endParaRPr>
          </a:p>
          <a:p>
            <a:pPr>
              <a:buNone/>
            </a:pPr>
            <a:r>
              <a:rPr lang="zh-CN" altLang="en-US" dirty="0">
                <a:solidFill>
                  <a:srgbClr val="000000"/>
                </a:solidFill>
              </a:rPr>
              <a:t>（2）培养良好的自身修养、职业道德能力、克服困难的能力和批评与自我批评的能力。</a:t>
            </a:r>
            <a:endParaRPr lang="zh-CN" altLang="en-US" dirty="0">
              <a:solidFill>
                <a:srgbClr val="000000"/>
              </a:solidFill>
            </a:endParaRPr>
          </a:p>
          <a:p>
            <a:pPr>
              <a:buNone/>
            </a:pPr>
            <a:r>
              <a:rPr lang="zh-CN" altLang="en-US" dirty="0">
                <a:solidFill>
                  <a:srgbClr val="000000"/>
                </a:solidFill>
              </a:rPr>
              <a:t>（</a:t>
            </a:r>
            <a:r>
              <a:rPr lang="en-US" altLang="zh-CN" dirty="0">
                <a:solidFill>
                  <a:srgbClr val="000000"/>
                </a:solidFill>
              </a:rPr>
              <a:t>3</a:t>
            </a:r>
            <a:r>
              <a:rPr lang="zh-CN" altLang="en-US" dirty="0">
                <a:solidFill>
                  <a:srgbClr val="000000"/>
                </a:solidFill>
              </a:rPr>
              <a:t>）能够运用单片机知识就复杂工程问题与业界同行及社会公众进行有效沟通和交流，包括撰写报告和设计文稿、陈述发言、清晰表达或回应指令。</a:t>
            </a:r>
            <a:endParaRPr lang="zh-CN" altLang="en-US" dirty="0">
              <a:solidFill>
                <a:srgbClr val="000000"/>
              </a:solidFill>
            </a:endParaRPr>
          </a:p>
          <a:p>
            <a:pPr>
              <a:buNone/>
            </a:pPr>
            <a:endParaRPr lang="zh-CN" altLang="en-US" dirty="0">
              <a:solidFill>
                <a:srgbClr val="000000"/>
              </a:solidFill>
            </a:endParaRPr>
          </a:p>
          <a:p>
            <a:pPr>
              <a:buNone/>
            </a:pPr>
            <a:r>
              <a:rPr lang="en-US" altLang="zh-CN" dirty="0">
                <a:solidFill>
                  <a:srgbClr val="000000"/>
                </a:solidFill>
              </a:rPr>
              <a:t>4</a:t>
            </a:r>
            <a:r>
              <a:rPr lang="zh-CN" altLang="en-US" dirty="0">
                <a:solidFill>
                  <a:srgbClr val="000000"/>
                </a:solidFill>
              </a:rPr>
              <a:t>.思政目标：</a:t>
            </a:r>
            <a:endParaRPr lang="zh-CN" altLang="en-US" dirty="0">
              <a:solidFill>
                <a:srgbClr val="000000"/>
              </a:solidFill>
            </a:endParaRPr>
          </a:p>
          <a:p>
            <a:pPr>
              <a:buNone/>
            </a:pPr>
            <a:r>
              <a:rPr lang="zh-CN" altLang="en-US" dirty="0">
                <a:solidFill>
                  <a:srgbClr val="000000"/>
                </a:solidFill>
              </a:rPr>
              <a:t>（</a:t>
            </a:r>
            <a:r>
              <a:rPr lang="en-US" altLang="zh-CN" dirty="0">
                <a:solidFill>
                  <a:srgbClr val="000000"/>
                </a:solidFill>
              </a:rPr>
              <a:t>1</a:t>
            </a:r>
            <a:r>
              <a:rPr lang="zh-CN" altLang="en-US" dirty="0">
                <a:solidFill>
                  <a:srgbClr val="000000"/>
                </a:solidFill>
              </a:rPr>
              <a:t>）激发学生的爱国情怀，增强学生的民族文化认同感，提升民族自信心。</a:t>
            </a:r>
            <a:endParaRPr lang="zh-CN" altLang="en-US" dirty="0">
              <a:solidFill>
                <a:srgbClr val="000000"/>
              </a:solidFill>
            </a:endParaRPr>
          </a:p>
          <a:p>
            <a:pPr>
              <a:buNone/>
            </a:pPr>
            <a:r>
              <a:rPr lang="zh-CN" altLang="en-US" dirty="0">
                <a:solidFill>
                  <a:srgbClr val="000000"/>
                </a:solidFill>
              </a:rPr>
              <a:t>（</a:t>
            </a:r>
            <a:r>
              <a:rPr lang="en-US" altLang="zh-CN" dirty="0">
                <a:solidFill>
                  <a:srgbClr val="000000"/>
                </a:solidFill>
              </a:rPr>
              <a:t>2</a:t>
            </a:r>
            <a:r>
              <a:rPr lang="zh-CN" altLang="en-US" dirty="0">
                <a:solidFill>
                  <a:srgbClr val="000000"/>
                </a:solidFill>
              </a:rPr>
              <a:t>）让学生了解科技强国的重要性。</a:t>
            </a:r>
            <a:endParaRPr lang="zh-CN" altLang="en-US" dirty="0">
              <a:solidFill>
                <a:srgbClr val="000000"/>
              </a:solidFill>
            </a:endParaRPr>
          </a:p>
          <a:p>
            <a:pPr>
              <a:buNone/>
            </a:pPr>
            <a:endParaRPr lang="zh-CN" altLang="en-US" dirty="0">
              <a:solidFill>
                <a:srgbClr val="000000"/>
              </a:solidFill>
            </a:endParaRPr>
          </a:p>
        </p:txBody>
      </p:sp>
      <p:sp>
        <p:nvSpPr>
          <p:cNvPr id="26626" name="矩形 134147"/>
          <p:cNvSpPr/>
          <p:nvPr/>
        </p:nvSpPr>
        <p:spPr>
          <a:xfrm>
            <a:off x="741363" y="1054100"/>
            <a:ext cx="7843837" cy="5384800"/>
          </a:xfrm>
          <a:prstGeom prst="rect">
            <a:avLst/>
          </a:prstGeom>
          <a:noFill/>
          <a:ln w="9525">
            <a:noFill/>
          </a:ln>
        </p:spPr>
        <p:txBody>
          <a:bodyPr anchor="t" anchorCtr="0"/>
          <a:lstStyle/>
          <a:p>
            <a:pPr marL="342900" indent="-342900" eaLnBrk="0" hangingPunct="0">
              <a:spcBef>
                <a:spcPct val="20000"/>
              </a:spcBef>
              <a:buClr>
                <a:schemeClr val="folHlink"/>
              </a:buClr>
              <a:buFont typeface="Wingdings" panose="05000000000000000000" pitchFamily="2" charset="2"/>
            </a:pPr>
            <a:endParaRPr lang="zh-CN" altLang="en-US" sz="2000" b="1" dirty="0">
              <a:solidFill>
                <a:srgbClr val="000000"/>
              </a:solidFill>
              <a:latin typeface="Times New Roman" panose="02020603050405020304" pitchFamily="18" charset="0"/>
              <a:ea typeface="宋体" panose="02010600030101010101" pitchFamily="2" charset="-122"/>
            </a:endParaRPr>
          </a:p>
        </p:txBody>
      </p:sp>
      <p:sp>
        <p:nvSpPr>
          <p:cNvPr id="26627" name="文本框 1"/>
          <p:cNvSpPr txBox="1"/>
          <p:nvPr>
            <p:custDataLst>
              <p:tags r:id="rId1"/>
            </p:custDataLst>
          </p:nvPr>
        </p:nvSpPr>
        <p:spPr>
          <a:xfrm>
            <a:off x="2286000" y="227013"/>
            <a:ext cx="4572000" cy="474662"/>
          </a:xfrm>
          <a:prstGeom prst="rect">
            <a:avLst/>
          </a:prstGeom>
          <a:noFill/>
          <a:ln w="9525">
            <a:noFill/>
          </a:ln>
        </p:spPr>
        <p:txBody>
          <a:bodyPr anchor="t" anchorCtr="0">
            <a:spAutoFit/>
          </a:bodyPr>
          <a:lstStyle/>
          <a:p>
            <a:r>
              <a:rPr lang="en-US" altLang="zh-CN" sz="2500" b="1" dirty="0">
                <a:solidFill>
                  <a:schemeClr val="accent2"/>
                </a:solidFill>
                <a:latin typeface="Times New Roman" panose="02020603050405020304" pitchFamily="18" charset="0"/>
                <a:sym typeface="宋体" panose="02010600030101010101" pitchFamily="2" charset="-122"/>
              </a:rPr>
              <a:t> </a:t>
            </a:r>
            <a:r>
              <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rPr>
              <a:t>情境一：  单片机概述</a:t>
            </a:r>
            <a:endParaRPr lang="zh-CN" altLang="en-US" sz="2500" b="1" dirty="0">
              <a:solidFill>
                <a:schemeClr val="accent2"/>
              </a:solidFill>
              <a:latin typeface="Times New Roman" panose="02020603050405020304" pitchFamily="18" charset="0"/>
              <a:ea typeface="Gulim" pitchFamily="2" charset="-127"/>
              <a:sym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COMMONDATA" val="eyJoZGlkIjoiNWU4OTcwOGU0NmVlOWY3OTVlODkyYzY0YWNlNzM4YTg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1_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1_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2_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2_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2_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3_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3_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3_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_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4_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4_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Business2">
  <a:themeElements>
    <a:clrScheme name="">
      <a:dk1>
        <a:srgbClr val="4D4D4D"/>
      </a:dk1>
      <a:lt1>
        <a:srgbClr val="FFFFFF"/>
      </a:lt1>
      <a:dk2>
        <a:srgbClr val="F2EF62"/>
      </a:dk2>
      <a:lt2>
        <a:srgbClr val="DDDDDD"/>
      </a:lt2>
      <a:accent1>
        <a:srgbClr val="8FAD2F"/>
      </a:accent1>
      <a:accent2>
        <a:srgbClr val="DBE8B2"/>
      </a:accent2>
      <a:accent3>
        <a:srgbClr val="FFFFFF"/>
      </a:accent3>
      <a:accent4>
        <a:srgbClr val="414141"/>
      </a:accent4>
      <a:accent5>
        <a:srgbClr val="C6D3AD"/>
      </a:accent5>
      <a:accent6>
        <a:srgbClr val="C4D09F"/>
      </a:accent6>
      <a:hlink>
        <a:srgbClr val="BAD16F"/>
      </a:hlink>
      <a:folHlink>
        <a:srgbClr val="5078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usiness2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Business2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Business2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3568</Words>
  <Application>WPS 演示</Application>
  <PresentationFormat>全屏显示(4:3)</PresentationFormat>
  <Paragraphs>174</Paragraphs>
  <Slides>18</Slides>
  <Notes>3</Notes>
  <HiddenSlides>0</HiddenSlides>
  <MMClips>1</MMClips>
  <ScaleCrop>false</ScaleCrop>
  <HeadingPairs>
    <vt:vector size="6" baseType="variant">
      <vt:variant>
        <vt:lpstr>已用的字体</vt:lpstr>
      </vt:variant>
      <vt:variant>
        <vt:i4>11</vt:i4>
      </vt:variant>
      <vt:variant>
        <vt:lpstr>主题</vt:lpstr>
      </vt:variant>
      <vt:variant>
        <vt:i4>7</vt:i4>
      </vt:variant>
      <vt:variant>
        <vt:lpstr>幻灯片标题</vt:lpstr>
      </vt:variant>
      <vt:variant>
        <vt:i4>18</vt:i4>
      </vt:variant>
    </vt:vector>
  </HeadingPairs>
  <TitlesOfParts>
    <vt:vector size="36" baseType="lpstr">
      <vt:lpstr>Arial</vt:lpstr>
      <vt:lpstr>宋体</vt:lpstr>
      <vt:lpstr>Wingdings</vt:lpstr>
      <vt:lpstr>Times New Roman</vt:lpstr>
      <vt:lpstr>Gulim</vt:lpstr>
      <vt:lpstr>Malgun Gothic</vt:lpstr>
      <vt:lpstr>楷体</vt:lpstr>
      <vt:lpstr>Verdana</vt:lpstr>
      <vt:lpstr>微软雅黑</vt:lpstr>
      <vt:lpstr>Arial Unicode MS</vt:lpstr>
      <vt:lpstr>Calibri</vt:lpstr>
      <vt:lpstr>Business2</vt:lpstr>
      <vt:lpstr>1_Business2</vt:lpstr>
      <vt:lpstr>默认设计模板</vt:lpstr>
      <vt:lpstr>2_Business2</vt:lpstr>
      <vt:lpstr>3_Business2</vt:lpstr>
      <vt:lpstr>4_Business2</vt:lpstr>
      <vt:lpstr>5_Business2</vt:lpstr>
      <vt:lpstr>汽车单片机应用技术</vt:lpstr>
      <vt:lpstr>PowerPoint 演示文稿</vt:lpstr>
      <vt:lpstr>PowerPoint 演示文稿</vt:lpstr>
      <vt:lpstr>PowerPoint 演示文稿</vt:lpstr>
      <vt:lpstr>汽车单片机应用技术</vt:lpstr>
      <vt:lpstr>汽车单片机应用技术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汽车单片机 </dc:title>
  <dc:creator/>
  <cp:category>Business</cp:category>
  <cp:lastModifiedBy>zxp</cp:lastModifiedBy>
  <cp:revision>41</cp:revision>
  <dcterms:created xsi:type="dcterms:W3CDTF">2008-02-21T03:07:00Z</dcterms:created>
  <dcterms:modified xsi:type="dcterms:W3CDTF">2024-05-30T09:21:07Z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99148E17C94E4B0B963300A20E134AEC_12</vt:lpwstr>
  </property>
</Properties>
</file>