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9"/>
  </p:notesMasterIdLst>
  <p:handoutMasterIdLst>
    <p:handoutMasterId r:id="rId76"/>
  </p:handoutMasterIdLst>
  <p:sldIdLst>
    <p:sldId id="256" r:id="rId4"/>
    <p:sldId id="11090212" r:id="rId5"/>
    <p:sldId id="11090213" r:id="rId6"/>
    <p:sldId id="259" r:id="rId7"/>
    <p:sldId id="11090228" r:id="rId8"/>
    <p:sldId id="11090231" r:id="rId9"/>
    <p:sldId id="11090233" r:id="rId10"/>
    <p:sldId id="11090586" r:id="rId11"/>
    <p:sldId id="11090232" r:id="rId12"/>
    <p:sldId id="11090499" r:id="rId13"/>
    <p:sldId id="11090587" r:id="rId14"/>
    <p:sldId id="11090588" r:id="rId15"/>
    <p:sldId id="11090589" r:id="rId16"/>
    <p:sldId id="11090590" r:id="rId17"/>
    <p:sldId id="11090591" r:id="rId18"/>
    <p:sldId id="11090592" r:id="rId19"/>
    <p:sldId id="11090258" r:id="rId20"/>
    <p:sldId id="11090259" r:id="rId21"/>
    <p:sldId id="11090593" r:id="rId22"/>
    <p:sldId id="11090594" r:id="rId23"/>
    <p:sldId id="11090595" r:id="rId24"/>
    <p:sldId id="11090596" r:id="rId25"/>
    <p:sldId id="11090597" r:id="rId26"/>
    <p:sldId id="11090598" r:id="rId27"/>
    <p:sldId id="11090505" r:id="rId28"/>
    <p:sldId id="11090538" r:id="rId29"/>
    <p:sldId id="11090601" r:id="rId30"/>
    <p:sldId id="11090602" r:id="rId31"/>
    <p:sldId id="11090603" r:id="rId32"/>
    <p:sldId id="11090604" r:id="rId33"/>
    <p:sldId id="11090606" r:id="rId34"/>
    <p:sldId id="11090607" r:id="rId35"/>
    <p:sldId id="11090608" r:id="rId36"/>
    <p:sldId id="11090609" r:id="rId37"/>
    <p:sldId id="11090610" r:id="rId38"/>
    <p:sldId id="11090611" r:id="rId39"/>
    <p:sldId id="11090612" r:id="rId40"/>
    <p:sldId id="11090613" r:id="rId41"/>
    <p:sldId id="11090615" r:id="rId42"/>
    <p:sldId id="11090616" r:id="rId43"/>
    <p:sldId id="11090617" r:id="rId44"/>
    <p:sldId id="11090618" r:id="rId45"/>
    <p:sldId id="11090619" r:id="rId46"/>
    <p:sldId id="11090620" r:id="rId47"/>
    <p:sldId id="11090621" r:id="rId48"/>
    <p:sldId id="11090622" r:id="rId49"/>
    <p:sldId id="11090623" r:id="rId50"/>
    <p:sldId id="11090624" r:id="rId51"/>
    <p:sldId id="11090625" r:id="rId52"/>
    <p:sldId id="11090626" r:id="rId53"/>
    <p:sldId id="11090627" r:id="rId54"/>
    <p:sldId id="11090628" r:id="rId55"/>
    <p:sldId id="11090629" r:id="rId56"/>
    <p:sldId id="11090630" r:id="rId57"/>
    <p:sldId id="11090631" r:id="rId58"/>
    <p:sldId id="11090632" r:id="rId60"/>
    <p:sldId id="11090633" r:id="rId61"/>
    <p:sldId id="11090634" r:id="rId62"/>
    <p:sldId id="11090635" r:id="rId63"/>
    <p:sldId id="11090636" r:id="rId64"/>
    <p:sldId id="11090637" r:id="rId65"/>
    <p:sldId id="11090638" r:id="rId66"/>
    <p:sldId id="11090639" r:id="rId67"/>
    <p:sldId id="11090640" r:id="rId68"/>
    <p:sldId id="11090641" r:id="rId69"/>
    <p:sldId id="11090642" r:id="rId70"/>
    <p:sldId id="11090643" r:id="rId71"/>
    <p:sldId id="11090644" r:id="rId72"/>
    <p:sldId id="11090645" r:id="rId73"/>
    <p:sldId id="11090580" r:id="rId74"/>
    <p:sldId id="11090214" r:id="rId75"/>
  </p:sldIdLst>
  <p:sldSz cx="12192000" cy="6858000"/>
  <p:notesSz cx="6858000" cy="9144000"/>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34"/>
        <p:guide pos="384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106.xml"/><Relationship Id="rId8" Type="http://schemas.openxmlformats.org/officeDocument/2006/relationships/slide" Target="slides/slide5.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notesMaster" Target="notesMasters/notes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幼儿园午睡是幼儿一日生活中非常重要的环节，相对于一日生活中的其他环节，时间长，环境安静。有的幼儿教师往往对午睡环节过于忽略，组织比较随意，失去了很多的教育契机。</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午睡起床是整个午睡过程的结束，是幼儿身心得到放松后恢复活动状态的缓冲，是下一个环节的唤醒。当优美的起床音乐响起后，教师应用轻柔的语言轻唤幼儿，带领幼儿做做起床操，提醒幼儿用正确的方法穿好衣服，整理床铺。</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image" Target="../media/image16.jpeg"/><Relationship Id="rId7" Type="http://schemas.openxmlformats.org/officeDocument/2006/relationships/image" Target="../media/image15.jpeg"/><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slideLayout" Target="../slideLayouts/slideLayout7.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5" Type="http://schemas.openxmlformats.org/officeDocument/2006/relationships/slideLayout" Target="../slideLayouts/slideLayout7.xml"/><Relationship Id="rId14" Type="http://schemas.openxmlformats.org/officeDocument/2006/relationships/image" Target="../media/image21.jpeg"/><Relationship Id="rId13" Type="http://schemas.openxmlformats.org/officeDocument/2006/relationships/image" Target="../media/image20.jpeg"/><Relationship Id="rId12" Type="http://schemas.openxmlformats.org/officeDocument/2006/relationships/image" Target="../media/image19.jpeg"/><Relationship Id="rId11" Type="http://schemas.openxmlformats.org/officeDocument/2006/relationships/image" Target="../media/image18.jpeg"/><Relationship Id="rId10" Type="http://schemas.openxmlformats.org/officeDocument/2006/relationships/tags" Target="../tags/tag44.xml"/><Relationship Id="rId1" Type="http://schemas.openxmlformats.org/officeDocument/2006/relationships/tags" Target="../tags/tag3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tags" Target="../tags/tag4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8.xml"/><Relationship Id="rId1" Type="http://schemas.openxmlformats.org/officeDocument/2006/relationships/tags" Target="../tags/tag4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0.xml"/><Relationship Id="rId1" Type="http://schemas.openxmlformats.org/officeDocument/2006/relationships/tags" Target="../tags/tag4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tags" Target="../tags/tag5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tags" Target="../tags/tag57.xml"/></Relationships>
</file>

<file path=ppt/slides/_rels/slide3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9" Type="http://schemas.openxmlformats.org/officeDocument/2006/relationships/slideLayout" Target="../slideLayouts/slideLayout7.xml"/><Relationship Id="rId18" Type="http://schemas.openxmlformats.org/officeDocument/2006/relationships/image" Target="../media/image24.jpeg"/><Relationship Id="rId17" Type="http://schemas.openxmlformats.org/officeDocument/2006/relationships/image" Target="../media/image23.jpeg"/><Relationship Id="rId16" Type="http://schemas.openxmlformats.org/officeDocument/2006/relationships/image" Target="../media/image22.jpeg"/><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tags" Target="../tags/tag7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9.xml"/><Relationship Id="rId1" Type="http://schemas.openxmlformats.org/officeDocument/2006/relationships/tags" Target="../tags/tag7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tags" Target="../tags/tag80.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tags" Target="../tags/tag8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7.xml"/><Relationship Id="rId1" Type="http://schemas.openxmlformats.org/officeDocument/2006/relationships/tags" Target="../tags/tag8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9.xml"/><Relationship Id="rId1" Type="http://schemas.openxmlformats.org/officeDocument/2006/relationships/tags" Target="../tags/tag88.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1.xml"/><Relationship Id="rId1" Type="http://schemas.openxmlformats.org/officeDocument/2006/relationships/tags" Target="../tags/tag9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3.xml"/><Relationship Id="rId1" Type="http://schemas.openxmlformats.org/officeDocument/2006/relationships/tags" Target="../tags/tag9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5.xml"/><Relationship Id="rId1" Type="http://schemas.openxmlformats.org/officeDocument/2006/relationships/tags" Target="../tags/tag9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7.xml"/><Relationship Id="rId1" Type="http://schemas.openxmlformats.org/officeDocument/2006/relationships/tags" Target="../tags/tag96.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9.xml"/><Relationship Id="rId1" Type="http://schemas.openxmlformats.org/officeDocument/2006/relationships/tags" Target="../tags/tag98.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1.xml"/><Relationship Id="rId1" Type="http://schemas.openxmlformats.org/officeDocument/2006/relationships/tags" Target="../tags/tag100.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3.xml"/><Relationship Id="rId1" Type="http://schemas.openxmlformats.org/officeDocument/2006/relationships/tags" Target="../tags/tag10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5.xml"/><Relationship Id="rId1" Type="http://schemas.openxmlformats.org/officeDocument/2006/relationships/tags" Target="../tags/tag10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一、准确性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718945"/>
            <a:ext cx="9772650" cy="302006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在幼儿生活活动中，教师指导用语的准确性包含语言表述的准确和指导内容的准确，这样的语言能让幼儿清楚自己在各个环节应该做什么。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心理学研究表明，3~6 岁的幼儿正处在语言的敏感期，他们的语言大部分是通过没有外界压力的自然观察和模仿而来的。在幼儿园，教师无疑是幼儿模仿的对象和学习的榜样。教师的一言一行、一腔一式，幼儿都非常敏感，都乐于模仿。因此，教师的语言具有很强的示范作用，这就决定了教师在幼儿生活活动中使用语言时应时刻注意指导用语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严谨性、准确性</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一、准确性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1452245"/>
            <a:ext cx="10745470" cy="175895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午餐时间到了，幼儿都在安静地进食，依依扒拉着碗里的饭，不想吃。老师看见了，走过去说：“依依，赶快吃饭饭哟，饭饭吃了才会长肉肉。”进餐快结束的时候，为了赶紧收拾餐具，老师又大声地提醒幼儿：“快点吃，比赛看谁吃得快。吃慢了的不让妈妈来接他。”</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30" name="文本框 29"/>
          <p:cNvSpPr txBox="1"/>
          <p:nvPr/>
        </p:nvSpPr>
        <p:spPr>
          <a:xfrm>
            <a:off x="1209675" y="3486785"/>
            <a:ext cx="9772650" cy="2306955"/>
          </a:xfrm>
          <a:prstGeom prst="rect">
            <a:avLst/>
          </a:prstGeom>
          <a:noFill/>
        </p:spPr>
        <p:txBody>
          <a:bodyPr wrap="square" rtlCol="0">
            <a:spAutoFit/>
          </a:bodyPr>
          <a:p>
            <a:pPr indent="457200" algn="l" fontAlgn="auto">
              <a:lnSpc>
                <a:spcPct val="120000"/>
              </a:lnSpc>
              <a:spcAft>
                <a:spcPts val="1000"/>
              </a:spcAft>
            </a:pPr>
            <a:r>
              <a:rPr lang="zh-CN" altLang="en-US" sz="2000" dirty="0">
                <a:solidFill>
                  <a:srgbClr val="FF0000"/>
                </a:solidFill>
                <a:latin typeface="楷体" panose="02010609060101010101" charset="-122"/>
                <a:ea typeface="楷体" panose="02010609060101010101" charset="-122"/>
                <a:cs typeface="楷体" panose="02010609060101010101" charset="-122"/>
                <a:sym typeface="微软雅黑" panose="020B0503020204020204" pitchFamily="34" charset="-122"/>
              </a:rPr>
              <a:t>案例中教师的指导用语存在一定的问题：</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一是语言的表述不准确。教师指导用语应该准确规范，给幼儿正确的示范，而不是诸如“吃饭饭”“穿鞋鞋”之类随意性的话语。二是语言的指导方式欠妥，幼儿吃饭时，教师不能催促和恐吓，这样不利于幼儿身心健康。教师的指导语言应该既规范又亲切，鼓励幼儿细嚼慢咽，不挑食，可以说：“白白的米饭真香啊，它们很想跳到依依的嘴巴里，你赶快接住吧。”也可以说：“大口大口吃，把自己碗里的饭菜吃完，老师相信你能做到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二、一致性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43355"/>
            <a:ext cx="9772650" cy="169164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幼儿生活活动中，教师指导用语的一致性是指在指导同一生活环节时，班级中几位教师的要求应该是一致的，对不同的幼儿在同一个环节的要求也要是一致的。一致性要求能让幼儿感受到统一的信号，强化良好的生活习惯，明确各个环节应该做什么，怎样做是正确的。如果要求不一致往往会使幼儿无所适从，感到焦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338195"/>
            <a:ext cx="10745470" cy="268541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在小（1）班的喝水环节中，上午当班的刘老师怕幼儿不会接水喝，就用水壶把温开水送到他们跟前，并提醒幼儿：“不要到处乱走，等着老师来倒水喝！”而下午的王老师则想锻炼幼儿的能力，她站在保温桶跟前，对幼儿说：“喝水时，一个跟着一个走，接好水后到旁边去喝。”这样，幼儿喝水的时候不知是该站着等，还是走到保温桶前自己接水喝，使盥洗间变得乱糟糟的。</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椭圆形标注 1"/>
          <p:cNvSpPr/>
          <p:nvPr/>
        </p:nvSpPr>
        <p:spPr>
          <a:xfrm>
            <a:off x="6708775" y="3305175"/>
            <a:ext cx="4478020" cy="2970530"/>
          </a:xfrm>
          <a:prstGeom prst="wedgeEllipseCallout">
            <a:avLst>
              <a:gd name="adj1" fmla="val 42044"/>
              <a:gd name="adj2" fmla="val 5363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在同一个生活环节中，教师因方法不同导致指导用语也不一样，他们都没有错。但是不同的指令强加到幼儿身上，会使幼儿不知道听谁的，不知道该怎么做。教师之间应该事先沟通好，每个生活环节采用一致性的指导用语，让幼儿较快地形成习惯。</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三、针对性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718945"/>
            <a:ext cx="9772650" cy="382016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在幼儿生活活动中，教师指导用语的针对性是指教师根据不同的生活活动环节、不同年龄阶段、不同发展水平的幼儿运用不同的语言加以指导，即因材施教，使幼儿明确应该怎么做。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于一日生活由多个环节构成，而各环节要求有所不同，教师的指导用语也不一样。针对相同的生活环节，因幼儿年龄不同，对幼儿生活活动的目标要求不一样，教师的指导用语也应有变化；针对相同的生活环节、同年龄段但发展水平不同的孩子，教师的指导用语也应有所不同。因此，在生活活动中，教师的指导用语是整合多方面的因素，有针对性地选择适宜的语言对幼儿进行指导、帮助，促进每个幼儿在不同水平上有所发展，体验好的生活习惯带来的益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045" y="1452245"/>
            <a:ext cx="10745470" cy="259461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老师带幼儿去盥洗间如厕，大部分幼儿都会自己扎裤子，可可还不太会，正在练习中，而京京已经会自己扎了。这时，老师对可可说：“可可，先把裤子提起来，再把内衣一点点地扎到裤子里，慢慢来，别着急。”对京京则说：“京京，让我看看你的裤子扎好了没有，可别让小肚子露出来哟！”</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30" name="文本框 29"/>
          <p:cNvSpPr txBox="1"/>
          <p:nvPr/>
        </p:nvSpPr>
        <p:spPr>
          <a:xfrm>
            <a:off x="1209675" y="4304665"/>
            <a:ext cx="9772650" cy="1420495"/>
          </a:xfrm>
          <a:prstGeom prst="rect">
            <a:avLst/>
          </a:prstGeom>
          <a:noFill/>
        </p:spPr>
        <p:txBody>
          <a:bodyPr wrap="square" rtlCol="0">
            <a:spAutoFit/>
          </a:bodyPr>
          <a:p>
            <a:pPr indent="457200" algn="l" fontAlgn="auto">
              <a:lnSpc>
                <a:spcPct val="120000"/>
              </a:lnSpc>
              <a:spcAft>
                <a:spcPts val="1000"/>
              </a:spcAft>
            </a:pPr>
            <a:r>
              <a:rPr lang="zh-CN" altLang="en-US" sz="2400" dirty="0">
                <a:solidFill>
                  <a:srgbClr val="FF0000"/>
                </a:solidFill>
                <a:latin typeface="楷体" panose="02010609060101010101" charset="-122"/>
                <a:ea typeface="楷体" panose="02010609060101010101" charset="-122"/>
                <a:cs typeface="楷体" panose="02010609060101010101" charset="-122"/>
                <a:sym typeface="微软雅黑" panose="020B0503020204020204" pitchFamily="34" charset="-122"/>
              </a:rPr>
              <a:t>教师要对每个幼儿的发展水平有所了解，在使用指导用语时才会因人而异，具有一定的针对性。教师的语言应该能使每个幼儿在其自身的水平上都有进步。</a:t>
            </a:r>
            <a:endParaRPr lang="zh-CN" altLang="en-US" sz="2400" dirty="0">
              <a:solidFill>
                <a:srgbClr val="FF0000"/>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文本框 1"/>
          <p:cNvSpPr txBox="1"/>
          <p:nvPr/>
        </p:nvSpPr>
        <p:spPr>
          <a:xfrm>
            <a:off x="891540" y="692150"/>
            <a:ext cx="7429500" cy="583565"/>
          </a:xfrm>
          <a:prstGeom prst="rect">
            <a:avLst/>
          </a:prstGeom>
          <a:noFill/>
        </p:spPr>
        <p:txBody>
          <a:bodyPr wrap="square" rtlCol="0">
            <a:spAutoFit/>
          </a:bodyPr>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三、针对性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四、随机性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43355"/>
            <a:ext cx="9772650" cy="169164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集体教学活动相比，幼儿生活活动氛围更宽松、自由，自主选择的空间更大，教师的指导语言随机性更强，更能体现遇物则诲的特点。教师语言可以面对集体指导也可以针对个体提示，根据所处的环境和指导对象的不同，语言可长可短，可以只说一遍，也可以重复多次。</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338195"/>
            <a:ext cx="10745470" cy="221424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5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午睡时间到了，幼儿都脱好衣服钻到被子里了，老师温柔地对幼儿说：“要把被子盖好，身体向右边侧着睡。”中途，老师走到还在翻来覆去玩的幼儿床边，轻声但严肃地说：“快快闭上眼睛，睡好了不要动喔。”有幼儿蒙头睡觉，教师小声提醒他：“蒙头睡觉对身体不好，我很喜欢看到你睡着的样子。”</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2" name="椭圆形标注 1"/>
          <p:cNvSpPr/>
          <p:nvPr/>
        </p:nvSpPr>
        <p:spPr>
          <a:xfrm>
            <a:off x="5447030" y="2559685"/>
            <a:ext cx="5258435" cy="3488055"/>
          </a:xfrm>
          <a:prstGeom prst="wedgeEllipseCallout">
            <a:avLst>
              <a:gd name="adj1" fmla="val 42044"/>
              <a:gd name="adj2" fmla="val 5363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在同一个生活环节中，因时机不同，教师的指导用语应根据不同的情境而变化。刚开始睡觉，幼儿都没睡着，可以轻声地对全班幼儿进行提示；当有的幼儿已经睡着时，要对个别未睡着的幼儿轻言细语；没睡着的幼儿也有不同的情况，根据幼儿当时的状况进行随机指导，对外向的幼儿严一点，对内向的幼儿多鼓励，使每个幼儿都能安然入睡。</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五、暗示性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443355"/>
            <a:ext cx="9772650" cy="2091690"/>
          </a:xfrm>
          <a:prstGeom prst="rect">
            <a:avLst/>
          </a:prstGeom>
          <a:noFill/>
        </p:spPr>
        <p:txBody>
          <a:bodyPr wrap="square" rtlCol="0">
            <a:spAutoFit/>
          </a:bodyPr>
          <a:lstStyle/>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在幼儿生活活动中，除了用口头语言来指导外，</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教师的态势语</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也发挥着指导作用。态势语就像是人的另一张嘴，可以真实生动地表达人的心理活动。相对于口头语言，态势语更形象，更易被幼儿所接收。幼儿生活活动中最好的学习方法莫过于耳濡目染和言传身教，教师经常利用自己的态势语对幼儿进行示范和指导，如生活活动中正确的洗手、穿衣脱裤、扣纽扣、系鞋带的方法等，都能发挥态势语的暗示作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702685"/>
            <a:ext cx="10745470" cy="244983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今天早上入园时，果果能够主动地叫：“老师早！”杨老师亲了亲果果，夸他是个有礼貌的孩子，又回头向果果妈妈挥了挥手，说：“果果像老师这样跟妈妈拜拜。”看到教室一个玩具掉了，果果马上捡起来，老师向他伸出大拇指。果果使劲地踢手里的布球，但一次也没踢到，他很着急，杨老师拿来一个布球，边说边做：“把球放在眼前，看准了再踢，你再试试。”果果按老师的方法踢球，真的踢中了，他很开心。</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6889750" y="3411855"/>
            <a:ext cx="4043045" cy="2740660"/>
          </a:xfrm>
          <a:prstGeom prst="wedgeEllipseCallout">
            <a:avLst>
              <a:gd name="adj1" fmla="val 42044"/>
              <a:gd name="adj2" fmla="val 5363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幼儿年龄越小，教师态势语的作用越大，因为身体动作比语言更直观，幼儿更容易接受。所以，在生活活动中教师要经常使用态势语，给幼儿以鼓励、支持和引导。</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2691765"/>
            <a:ext cx="5967095" cy="230695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幼儿生活活动教师指导用语的运用技巧</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一、适时介入指导，语言轻松诙谐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36370"/>
            <a:ext cx="9922510" cy="2091690"/>
          </a:xfrm>
          <a:prstGeom prst="rect">
            <a:avLst/>
          </a:prstGeom>
          <a:noFill/>
        </p:spPr>
        <p:txBody>
          <a:bodyPr wrap="square" rtlCol="0">
            <a:spAutoFit/>
          </a:bodyPr>
          <a:p>
            <a:pPr indent="457200"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中处处都需要教师的指导，但教师的指导用语要讲究艺术，要给幼儿自主练习与思考的机会，在幼儿需要时适时指导。指导要选择合适的时机，不能让幼儿产生自己时时都被教师管束着的感觉。在指导语言的选择上也应该与幼儿宽松、温馨、舒适的一日生活环境相适应，语言要充满生活化，尽量做到诙谐童趣、简洁明了、形式多样，让幼儿感到轻松、被感染、受带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702685"/>
            <a:ext cx="10745470" cy="244983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午睡时间到了，小（2）班的小朋友们来到寝室里自己的小床边，在老师的引导下脱掉衣裤，准备进被子睡觉，老师问小朋友们知不知道怎样盖好被子睡午觉，提议大家一起玩个“钻被窝”的游戏，请小朋友们在老师的提示下做动作：打开一扇门，坐下把脚伸，慢慢躺下来，被窝暖又亲。孩子们跟着老师一起边念儿歌边做动作，一会儿全班幼儿都钻到被子里睡好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6271260" y="3155315"/>
            <a:ext cx="4224655" cy="2863850"/>
          </a:xfrm>
          <a:prstGeom prst="wedgeEllipseCallout">
            <a:avLst>
              <a:gd name="adj1" fmla="val 42044"/>
              <a:gd name="adj2" fmla="val 5363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面对幼儿不会自己盖被子的问题，午睡时教师采用了边学边做的指导方式，用短小易学、操作性强、生动有趣的儿歌，让幼儿在说说做做中轻松地学会钻被窝、盖被子的方法，帮助幼儿提高了自我服务能力。</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二、针对不同群体，选择适宜的语言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24380"/>
            <a:ext cx="9922510" cy="193802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里所说的安抚性指导用语就是让幼儿感觉听着教师的语言很轻松、自在，没有压力，在一种宽松的氛围中学习或练习，增长本领。由于小班幼儿好奇心强，依赖性强，自理能力相对较差，他们对做事很感兴趣，但由于有意注意时间较短，很多活动都需要在成人的帮助下才能完成，在对小班幼儿进行生活指导时，教师的语速要慢，语音要轻柔，尽量用比较简短的生活化的语言指导幼儿，让他们听得懂，能接受，会操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4149090"/>
            <a:ext cx="10745470" cy="195008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午餐时间到了，小（3）班的迪迪小朋友看着桌上的饭菜又开始低声哭泣。杨老师走过来，蹲在迪迪身旁轻轻摸摸他的头，充满关爱地对他说：“老师看见迪迪刚才小手洗得很干净哦，现在我们又要看迪迪吃饭的本领了，一口饭一口菜，迪迪把食物都吃到肚子里好吗？”</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6635115" y="3235325"/>
            <a:ext cx="4224655" cy="2863850"/>
          </a:xfrm>
          <a:prstGeom prst="wedgeEllipseCallout">
            <a:avLst>
              <a:gd name="adj1" fmla="val 42044"/>
              <a:gd name="adj2" fmla="val 5363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在指导低龄幼儿进餐时，教师的指导用语融入了关爱的情感，从细节入手，低下身</a:t>
            </a:r>
            <a:endParaRPr lang="zh-CN" altLang="en-US" b="1">
              <a:solidFill>
                <a:srgbClr val="FFFF00"/>
              </a:solidFill>
            </a:endParaRPr>
          </a:p>
          <a:p>
            <a:pPr algn="l"/>
            <a:r>
              <a:rPr lang="zh-CN" altLang="en-US" b="1">
                <a:solidFill>
                  <a:srgbClr val="FFFF00"/>
                </a:solidFill>
              </a:rPr>
              <a:t>姿，用表示爱抚的动作、轻柔的话语让幼儿感到自己被关注、被呵护，再加上提示性和鼓励性的指导语言，让幼儿学会正确进餐。</a:t>
            </a:r>
            <a:endParaRPr lang="zh-CN" altLang="en-US" b="1">
              <a:solidFill>
                <a:srgbClr val="FFFF00"/>
              </a:solidFill>
            </a:endParaRPr>
          </a:p>
        </p:txBody>
      </p:sp>
      <p:sp>
        <p:nvSpPr>
          <p:cNvPr id="10" name="矩形: 圆角 9"/>
          <p:cNvSpPr/>
          <p:nvPr/>
        </p:nvSpPr>
        <p:spPr>
          <a:xfrm>
            <a:off x="1134745" y="1421130"/>
            <a:ext cx="60299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（一）对低龄幼儿多使用饱含关爱的安抚性指导用语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2545715" y="1651000"/>
            <a:ext cx="5573260" cy="825500"/>
            <a:chOff x="2133" y="2871"/>
            <a:chExt cx="5313"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4283"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第九章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2545715" y="2562860"/>
            <a:ext cx="5572578" cy="826770"/>
            <a:chOff x="2133" y="2871"/>
            <a:chExt cx="5305"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4275"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2545715" y="3475990"/>
            <a:ext cx="7346771" cy="826770"/>
            <a:chOff x="2133" y="2871"/>
            <a:chExt cx="6994"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596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第十一章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2545715" y="4389120"/>
            <a:ext cx="7138784" cy="826770"/>
            <a:chOff x="2133" y="2871"/>
            <a:chExt cx="6796"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5766"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2545715" y="5302250"/>
            <a:ext cx="6011663" cy="826770"/>
            <a:chOff x="2133" y="2871"/>
            <a:chExt cx="5723"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693"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幼儿教师其他口语训练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二、针对不同群体，选择适宜的语言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24380"/>
            <a:ext cx="9922510" cy="193802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活泼好动的幼儿通常也具有攻击挑衅性，他们容易被新奇的事物吸引，如果教师经常用较严厉的语言限制来规范他们的行为，他们有可能会暂时服从，但很快就会恢复本来的面目；如果教师能用轻松有趣的游戏语言对他们施加引导帮助，则会调动他们主动思考、认真操作的潜在能动性，从而使他们自觉地遵守生活活动的常规要求或自觉应对生活活动中的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4122420"/>
            <a:ext cx="10745470" cy="197675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离园时，中班的聪聪小朋友最后一个离开美工区，他看了一眼被他弄乱的纸杯，蹦蹦跳跳地跑出来，一边跳一边说：“乱七八糟！”老师听到后和颜悦色地对他说：“聪聪，刚才那些纸杯像小士兵一样站在窗台上，怎么现在都躺在地上了？你能让他们再像小士兵一样整整齐齐地站到窗台上吗？”</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6635750" y="3280410"/>
            <a:ext cx="4268470" cy="2818765"/>
          </a:xfrm>
          <a:prstGeom prst="wedgeEllipseCallout">
            <a:avLst>
              <a:gd name="adj1" fmla="val 38217"/>
              <a:gd name="adj2" fmla="val 5556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在对活泼好动的幼儿进行言语指导时，教师的指导用语中要适当加入游戏的元素，调动幼儿的主观能动性，让他们不但愿意做事情，能够专注地将事情做好，而且完成后还能体验到成功感。</a:t>
            </a:r>
            <a:endParaRPr lang="zh-CN" altLang="en-US" b="1">
              <a:solidFill>
                <a:srgbClr val="FFFF00"/>
              </a:solidFill>
            </a:endParaRPr>
          </a:p>
        </p:txBody>
      </p:sp>
      <p:sp>
        <p:nvSpPr>
          <p:cNvPr id="10" name="矩形: 圆角 9"/>
          <p:cNvSpPr/>
          <p:nvPr/>
        </p:nvSpPr>
        <p:spPr>
          <a:xfrm>
            <a:off x="1134745" y="1421130"/>
            <a:ext cx="55010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（二）对活泼好动的幼儿多使用游戏性指导用语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二、针对不同群体，选择适宜的语言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24380"/>
            <a:ext cx="9922510" cy="156845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内向的幼儿一般比较乖巧、胆小，做事拘谨、爱钻牛角尖，面对这样的群体，教师应投入更多的感情，学会理解他们，鼓励他们的自发性，保护他们的自尊心。在生活活动中实施指导帮助时，教师要沉得住气，耐心细致地对他们实施指导和帮助，语言要轻柔，以积极的鼓励和引导为主，要主动、耐心地走近他们，给他们营造安全感。</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751580"/>
            <a:ext cx="10745470" cy="213106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4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中午，小班一个性格内向的小朋友萌萌午睡起床，正在穿衣服，试了几次没有穿好，有点失落。老师在仔细观察她的行为后，用轻柔关切的语气跟她说：“萌萌今天真能干，学会自己穿衣服了，跟老师说说，穿衣服时应该按照什么顺序呢？我们一起试试好不好？”</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6096000" y="2963545"/>
            <a:ext cx="4722495" cy="3000375"/>
          </a:xfrm>
          <a:prstGeom prst="wedgeEllipseCallout">
            <a:avLst>
              <a:gd name="adj1" fmla="val 38217"/>
              <a:gd name="adj2" fmla="val 5556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在穿衣环节对幼儿实施指导帮助时，教师在提问语中加入具体的指导方法，提问的同时用关注的目光注视幼儿，在留出一定的等待时间后加上一些提示性的语言和动作，鼓励幼儿和教师一起边说边做，共同完成穿衣的系列动作。</a:t>
            </a:r>
            <a:endParaRPr lang="zh-CN" altLang="en-US" b="1">
              <a:solidFill>
                <a:srgbClr val="FFFF00"/>
              </a:solidFill>
            </a:endParaRPr>
          </a:p>
        </p:txBody>
      </p:sp>
      <p:sp>
        <p:nvSpPr>
          <p:cNvPr id="10" name="矩形: 圆角 9"/>
          <p:cNvSpPr/>
          <p:nvPr/>
        </p:nvSpPr>
        <p:spPr>
          <a:xfrm>
            <a:off x="1134745" y="1421130"/>
            <a:ext cx="55010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（三）对比较内向的幼儿多使用鼓励性指导用语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二、针对不同群体，选择适宜的语言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24380"/>
            <a:ext cx="9922510" cy="193802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类幼儿时常会表现得比较固执、叛逆、控制欲强，还很喜欢跟教师和同伴说“不”，甚至有时候会把最简单的事演变成一个麻烦。这种类型的幼儿时常会令教师觉得疲惫不堪。在对这个群体实施指导和帮助时，教师一定要保持冷静，观察幼儿的情绪变化，以协商性的语言对他们进行指导和帮助。常用引导用语中的关键词有“能不能”“可不可以”“是否愿意”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4068445"/>
            <a:ext cx="10745470" cy="213106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今天的早餐吃面条，中班的丁丁右手抓着筷子，伸到碗中挑面条，挑了好几次，滑溜溜的面条都没被挑起来。丁丁挠了挠头，再次尝试，还是没有挑起来。赵老师看到这种情形，走过来对丁丁说：“丁丁，你先看看老师是怎么拿筷子的吧。”一边说一边准备拿下丁丁的筷子为他做示范，丁丁却紧紧攥着筷子不松手。丁丁继续用自己的方法挑面条，偶尔挑起一小截，赶紧低头用嘴巴接住，桌上、身上、脸上溅上了星星点点的面汤。</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5327650" y="2526030"/>
            <a:ext cx="5729605" cy="3555365"/>
          </a:xfrm>
          <a:prstGeom prst="wedgeEllipseCallout">
            <a:avLst>
              <a:gd name="adj1" fmla="val 38217"/>
              <a:gd name="adj2" fmla="val 5556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面对执拗的幼儿，教师不要急于给他们指导和帮助，而应该注意尊重他们的个性特点，让他们有尝试操作的机会。在对这样的幼儿实施指导时，教师语言中要多一些协商的成分。针对上面的案例，教师可以这样指导：“遇到困难了吗？愿不愿意让我帮助你？”“想不想看看老师是怎样用筷子夹面条的？”待幼儿同意后，教师再用边讲解边示范的方法进行引导。</a:t>
            </a:r>
            <a:endParaRPr lang="zh-CN" altLang="en-US" b="1">
              <a:solidFill>
                <a:srgbClr val="FFFF00"/>
              </a:solidFill>
            </a:endParaRPr>
          </a:p>
        </p:txBody>
      </p:sp>
      <p:sp>
        <p:nvSpPr>
          <p:cNvPr id="10" name="矩形: 圆角 9"/>
          <p:cNvSpPr/>
          <p:nvPr/>
        </p:nvSpPr>
        <p:spPr>
          <a:xfrm>
            <a:off x="1134745" y="1421130"/>
            <a:ext cx="55010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（四）对比较自我的幼儿多使用协商性指导用语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二、针对不同群体，选择适宜的语言</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24380"/>
            <a:ext cx="9922510" cy="119888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散漫的幼儿在理解他人和融入活动时会比较困难，指导这种类型的幼儿需要教师有较强的责任感和较好的耐心。在生活活动中，教师需要帮助他们集中注意力，提高他们的敏感性，增强对自己、对周围人与环境的关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399790"/>
            <a:ext cx="10745470" cy="268414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大（3）班区域活动后，多数幼儿都在收拾整理物品。豆豆放下自己的操作材料，东摸摸，西看看，走到科学区旁看那里的小朋友收拾材料。老师提醒他：“豆豆，你刚才玩过的材料整理好了吗？”豆豆看看老师，慢吞吞地走到他自己的操作材料旁，将材料拢在一起，又开始东张西望。老师走近他，说道：“豆豆，你能说说这些操作材料怎样收拾整理才会显得更整齐吗？”看到豆豆漫不经心的样子，老师又蹲下来对他说：“我们一起来把材料摆整齐好吗？”在老师的一再提示和主动帮助下，豆豆开始动手和老师一起整理玩具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椭圆形标注 3"/>
          <p:cNvSpPr/>
          <p:nvPr/>
        </p:nvSpPr>
        <p:spPr>
          <a:xfrm>
            <a:off x="5464175" y="2528570"/>
            <a:ext cx="5729605" cy="3555365"/>
          </a:xfrm>
          <a:prstGeom prst="wedgeEllipseCallout">
            <a:avLst>
              <a:gd name="adj1" fmla="val 38217"/>
              <a:gd name="adj2" fmla="val 55564"/>
            </a:avLst>
          </a:prstGeom>
        </p:spPr>
        <p:style>
          <a:lnRef idx="2">
            <a:schemeClr val="accent2"/>
          </a:lnRef>
          <a:fillRef idx="2">
            <a:schemeClr val="accent2"/>
          </a:fillRef>
          <a:effectRef idx="0">
            <a:srgbClr val="FFFFFF"/>
          </a:effectRef>
          <a:fontRef idx="minor">
            <a:schemeClr val="lt1"/>
          </a:fontRef>
        </p:style>
        <p:txBody>
          <a:bodyPr rtlCol="0" anchor="ctr"/>
          <a:p>
            <a:pPr algn="l"/>
            <a:r>
              <a:rPr lang="zh-CN" altLang="en-US" b="1">
                <a:solidFill>
                  <a:srgbClr val="FFFF00"/>
                </a:solidFill>
              </a:rPr>
              <a:t>当面对比较散漫的幼儿时，教师一定要不厌其烦，从帮助和培养幼儿形成良好习惯的目标出发对其施加指导和帮助。教师尽量不要使用简单、急切的催促性语言，不要给幼儿造成压力，要多用提示性的指导语言，既让幼儿引起重视又不让幼儿抵触、反感，既让幼儿有机会在教师面前展示又能平和地与教师一起互动学习，养成好习惯。</a:t>
            </a:r>
            <a:endParaRPr lang="zh-CN" altLang="en-US" b="1">
              <a:solidFill>
                <a:srgbClr val="FFFF00"/>
              </a:solidFill>
            </a:endParaRPr>
          </a:p>
        </p:txBody>
      </p:sp>
      <p:sp>
        <p:nvSpPr>
          <p:cNvPr id="10" name="矩形: 圆角 9"/>
          <p:cNvSpPr/>
          <p:nvPr/>
        </p:nvSpPr>
        <p:spPr>
          <a:xfrm>
            <a:off x="1134745" y="1421130"/>
            <a:ext cx="55010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（五）对比较散漫的幼儿多使用提示性指导用语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2691765"/>
            <a:ext cx="5967095" cy="230695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幼儿生活活动各环节教师指导用语训练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一、入园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72565"/>
            <a:ext cx="977265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入园活动中，教师要关注幼儿几个方面的情况：</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0" name="组合 9"/>
          <p:cNvGrpSpPr/>
          <p:nvPr/>
        </p:nvGrpSpPr>
        <p:grpSpPr>
          <a:xfrm>
            <a:off x="1163320" y="2129790"/>
            <a:ext cx="9865360" cy="3856355"/>
            <a:chOff x="1916" y="3044"/>
            <a:chExt cx="15536" cy="6073"/>
          </a:xfrm>
        </p:grpSpPr>
        <p:sp>
          <p:nvSpPr>
            <p:cNvPr id="15" name="文本框 14"/>
            <p:cNvSpPr txBox="1"/>
            <p:nvPr>
              <p:custDataLst>
                <p:tags r:id="rId1"/>
              </p:custDataLst>
            </p:nvPr>
          </p:nvSpPr>
          <p:spPr>
            <a:xfrm>
              <a:off x="12808" y="5483"/>
              <a:ext cx="4645" cy="1905"/>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00000"/>
                </a:lnSpc>
                <a:buClrTx/>
                <a:buSzTx/>
                <a:buNone/>
              </a:pPr>
              <a:r>
                <a:rPr lang="zh-CN" altLang="en-US" spc="0" dirty="0">
                  <a:ln>
                    <a:noFill/>
                    <a:prstDash val="sysDot"/>
                  </a:ln>
                  <a:solidFill>
                    <a:srgbClr val="FFFFFF"/>
                  </a:solidFill>
                  <a:latin typeface="+mn-ea"/>
                  <a:ea typeface="+mn-ea"/>
                  <a:cs typeface="+mn-ea"/>
                  <a:sym typeface="+mn-ea"/>
                </a:rPr>
                <a:t>二是对熟悉的人（保健医、老师、同伴等）是否能打招呼；</a:t>
              </a:r>
              <a:endParaRPr lang="zh-CN" altLang="en-US" spc="0" dirty="0">
                <a:ln>
                  <a:noFill/>
                  <a:prstDash val="sysDot"/>
                </a:ln>
                <a:solidFill>
                  <a:srgbClr val="FFFFFF"/>
                </a:solidFill>
                <a:latin typeface="+mn-ea"/>
                <a:ea typeface="+mn-ea"/>
                <a:cs typeface="+mn-ea"/>
                <a:sym typeface="+mn-ea"/>
              </a:endParaRPr>
            </a:p>
          </p:txBody>
        </p:sp>
        <p:sp>
          <p:nvSpPr>
            <p:cNvPr id="27" name="文本框 26"/>
            <p:cNvSpPr txBox="1"/>
            <p:nvPr>
              <p:custDataLst>
                <p:tags r:id="rId2"/>
              </p:custDataLst>
            </p:nvPr>
          </p:nvSpPr>
          <p:spPr>
            <a:xfrm>
              <a:off x="4390" y="3598"/>
              <a:ext cx="3755" cy="1130"/>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00000"/>
                </a:lnSpc>
                <a:buClrTx/>
                <a:buSzTx/>
                <a:buNone/>
              </a:pPr>
              <a:r>
                <a:rPr lang="zh-CN" altLang="en-US" spc="0" dirty="0">
                  <a:ln>
                    <a:noFill/>
                    <a:prstDash val="sysDot"/>
                  </a:ln>
                  <a:solidFill>
                    <a:srgbClr val="FFFFFF"/>
                  </a:solidFill>
                  <a:latin typeface="+mn-ea"/>
                  <a:ea typeface="+mn-ea"/>
                  <a:cs typeface="+mn-ea"/>
                  <a:sym typeface="+mn-ea"/>
                </a:rPr>
                <a:t>一是情绪是否良好；</a:t>
              </a:r>
              <a:endParaRPr lang="zh-CN" altLang="en-US" spc="0" dirty="0">
                <a:ln>
                  <a:noFill/>
                  <a:prstDash val="sysDot"/>
                </a:ln>
                <a:solidFill>
                  <a:srgbClr val="FFFFFF"/>
                </a:solidFill>
                <a:latin typeface="+mn-ea"/>
                <a:ea typeface="+mn-ea"/>
                <a:cs typeface="+mn-ea"/>
                <a:sym typeface="+mn-ea"/>
              </a:endParaRPr>
            </a:p>
          </p:txBody>
        </p:sp>
        <p:sp>
          <p:nvSpPr>
            <p:cNvPr id="4" name="文本框 3"/>
            <p:cNvSpPr txBox="1"/>
            <p:nvPr>
              <p:custDataLst>
                <p:tags r:id="rId3"/>
              </p:custDataLst>
            </p:nvPr>
          </p:nvSpPr>
          <p:spPr>
            <a:xfrm>
              <a:off x="1916" y="7102"/>
              <a:ext cx="5543" cy="1888"/>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00000"/>
                </a:lnSpc>
                <a:buClrTx/>
                <a:buSzTx/>
                <a:buNone/>
              </a:pPr>
              <a:r>
                <a:rPr lang="zh-CN" altLang="en-US" spc="0" dirty="0">
                  <a:ln>
                    <a:noFill/>
                    <a:prstDash val="sysDot"/>
                  </a:ln>
                  <a:solidFill>
                    <a:srgbClr val="FFFFFF"/>
                  </a:solidFill>
                  <a:latin typeface="+mn-ea"/>
                  <a:ea typeface="+mn-ea"/>
                  <a:cs typeface="+mn-ea"/>
                  <a:sym typeface="+mn-ea"/>
                </a:rPr>
                <a:t>三是组织幼儿晨间活动，活动结束后是否能将玩过的物品放在指定的地方。</a:t>
              </a:r>
              <a:endParaRPr lang="zh-CN" altLang="en-US" spc="0" dirty="0">
                <a:ln>
                  <a:noFill/>
                  <a:prstDash val="sysDot"/>
                </a:ln>
                <a:solidFill>
                  <a:srgbClr val="FFFFFF"/>
                </a:solidFill>
                <a:latin typeface="+mn-ea"/>
                <a:ea typeface="+mn-ea"/>
                <a:cs typeface="+mn-ea"/>
                <a:sym typeface="+mn-ea"/>
              </a:endParaRPr>
            </a:p>
          </p:txBody>
        </p:sp>
        <p:cxnSp>
          <p:nvCxnSpPr>
            <p:cNvPr id="12" name="直接连接符 11"/>
            <p:cNvCxnSpPr/>
            <p:nvPr>
              <p:custDataLst>
                <p:tags r:id="rId4"/>
              </p:custDataLst>
            </p:nvPr>
          </p:nvCxnSpPr>
          <p:spPr>
            <a:xfrm flipV="1">
              <a:off x="8687" y="4728"/>
              <a:ext cx="512" cy="3133"/>
            </a:xfrm>
            <a:prstGeom prst="line">
              <a:avLst/>
            </a:prstGeom>
            <a:ln w="19050">
              <a:solidFill>
                <a:schemeClr val="accent1">
                  <a:alpha val="40000"/>
                </a:schemeClr>
              </a:solidFill>
            </a:ln>
          </p:spPr>
          <p:style>
            <a:lnRef idx="2">
              <a:schemeClr val="accent1"/>
            </a:lnRef>
            <a:fillRef idx="0">
              <a:srgbClr val="FFFFFF"/>
            </a:fillRef>
            <a:effectRef idx="0">
              <a:srgbClr val="FFFFFF"/>
            </a:effectRef>
            <a:fontRef idx="minor">
              <a:schemeClr val="tx1"/>
            </a:fontRef>
          </p:style>
        </p:cxnSp>
        <p:cxnSp>
          <p:nvCxnSpPr>
            <p:cNvPr id="6" name="直接连接符 5"/>
            <p:cNvCxnSpPr/>
            <p:nvPr>
              <p:custDataLst>
                <p:tags r:id="rId5"/>
              </p:custDataLst>
            </p:nvPr>
          </p:nvCxnSpPr>
          <p:spPr>
            <a:xfrm flipV="1">
              <a:off x="8687" y="6750"/>
              <a:ext cx="2758" cy="1130"/>
            </a:xfrm>
            <a:prstGeom prst="line">
              <a:avLst/>
            </a:prstGeom>
            <a:ln w="19050">
              <a:solidFill>
                <a:schemeClr val="accent1">
                  <a:alpha val="7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6"/>
              </p:custDataLst>
            </p:nvPr>
          </p:nvCxnSpPr>
          <p:spPr>
            <a:xfrm>
              <a:off x="9150" y="4728"/>
              <a:ext cx="2296" cy="2041"/>
            </a:xfrm>
            <a:prstGeom prst="line">
              <a:avLst/>
            </a:prstGeom>
            <a:ln w="19050">
              <a:solidFill>
                <a:schemeClr val="accent1">
                  <a:alpha val="50000"/>
                </a:schemeClr>
              </a:solidFill>
            </a:ln>
          </p:spPr>
          <p:style>
            <a:lnRef idx="2">
              <a:schemeClr val="accent1"/>
            </a:lnRef>
            <a:fillRef idx="0">
              <a:srgbClr val="FFFFFF"/>
            </a:fillRef>
            <a:effectRef idx="0">
              <a:srgbClr val="FFFFFF"/>
            </a:effectRef>
            <a:fontRef idx="minor">
              <a:schemeClr val="tx1"/>
            </a:fontRef>
          </p:style>
        </p:cxnSp>
        <p:pic>
          <p:nvPicPr>
            <p:cNvPr id="101" name="图片 100"/>
            <p:cNvPicPr/>
            <p:nvPr/>
          </p:nvPicPr>
          <p:blipFill>
            <a:blip r:embed="rId7"/>
            <a:srcRect l="12519" r="12519"/>
            <a:stretch>
              <a:fillRect/>
            </a:stretch>
          </p:blipFill>
          <p:spPr>
            <a:xfrm>
              <a:off x="7833" y="3044"/>
              <a:ext cx="2221" cy="2221"/>
            </a:xfrm>
            <a:prstGeom prst="ellipse">
              <a:avLst/>
            </a:prstGeom>
            <a:noFill/>
            <a:ln w="9525">
              <a:solidFill>
                <a:schemeClr val="accent1"/>
              </a:solidFill>
            </a:ln>
          </p:spPr>
        </p:pic>
        <p:pic>
          <p:nvPicPr>
            <p:cNvPr id="102" name="图片 101"/>
            <p:cNvPicPr/>
            <p:nvPr/>
          </p:nvPicPr>
          <p:blipFill>
            <a:blip r:embed="rId8"/>
            <a:srcRect l="12519" r="12519"/>
            <a:stretch>
              <a:fillRect/>
            </a:stretch>
          </p:blipFill>
          <p:spPr>
            <a:xfrm>
              <a:off x="7232" y="6769"/>
              <a:ext cx="2348" cy="2348"/>
            </a:xfrm>
            <a:prstGeom prst="ellipse">
              <a:avLst/>
            </a:prstGeom>
            <a:noFill/>
            <a:ln w="9525">
              <a:solidFill>
                <a:schemeClr val="accent1"/>
              </a:solidFill>
            </a:ln>
          </p:spPr>
        </p:pic>
        <p:pic>
          <p:nvPicPr>
            <p:cNvPr id="103" name="图片 102"/>
            <p:cNvPicPr/>
            <p:nvPr/>
          </p:nvPicPr>
          <p:blipFill>
            <a:blip r:embed="rId9"/>
            <a:srcRect l="12519" r="12519"/>
            <a:stretch>
              <a:fillRect/>
            </a:stretch>
          </p:blipFill>
          <p:spPr>
            <a:xfrm>
              <a:off x="10580" y="5265"/>
              <a:ext cx="2376" cy="2376"/>
            </a:xfrm>
            <a:prstGeom prst="ellipse">
              <a:avLst/>
            </a:prstGeom>
            <a:noFill/>
            <a:ln w="9525">
              <a:solidFill>
                <a:schemeClr val="accent1"/>
              </a:solidFill>
            </a:ln>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一、入园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（一）安抚幼儿情绪</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16125"/>
            <a:ext cx="9772650" cy="116713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sym typeface="微软雅黑" panose="020B0503020204020204" pitchFamily="34" charset="-122"/>
              </a:rPr>
              <a:t>1. 小班幼儿</a:t>
            </a:r>
            <a:endParaRPr lang="zh-CN" altLang="en-US" sz="2000" dirty="0">
              <a:sym typeface="微软雅黑" panose="020B0503020204020204" pitchFamily="34" charset="-122"/>
            </a:endParaRPr>
          </a:p>
          <a:p>
            <a:pPr indent="457200" fontAlgn="auto">
              <a:lnSpc>
                <a:spcPct val="110000"/>
              </a:lnSpc>
              <a:spcAft>
                <a:spcPts val="1000"/>
              </a:spcAft>
            </a:pPr>
            <a:r>
              <a:rPr lang="zh-CN" altLang="en-US" dirty="0">
                <a:sym typeface="微软雅黑" panose="020B0503020204020204" pitchFamily="34" charset="-122"/>
              </a:rPr>
              <a:t>小班幼儿对上幼儿园还没有完全形成习惯，情绪不是很稳定，通常会因为分离焦虑、自理能力差或依赖任性不愿意上幼儿园。针对不同的情况，教师安抚幼儿的指导用语也会不一样。</a:t>
            </a:r>
            <a:endParaRPr lang="zh-CN" altLang="en-US" dirty="0">
              <a:sym typeface="微软雅黑" panose="020B0503020204020204" pitchFamily="34" charset="-122"/>
            </a:endParaRPr>
          </a:p>
        </p:txBody>
      </p:sp>
      <p:sp>
        <p:nvSpPr>
          <p:cNvPr id="3" name="矩形: 圆角 2"/>
          <p:cNvSpPr/>
          <p:nvPr>
            <p:custDataLst>
              <p:tags r:id="rId1"/>
            </p:custDataLst>
          </p:nvPr>
        </p:nvSpPr>
        <p:spPr>
          <a:xfrm>
            <a:off x="1000760" y="3632835"/>
            <a:ext cx="10211435" cy="255143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1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针对分离焦虑的幼儿：“早上好！”（抱一抱、亲一亲幼儿）“宝宝别哭了，妈妈知道了会很难过的，老师觉得你是个勇敢的孩子！”</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1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针对自理能力差的幼儿：“不会穿衣服没关系，老师是你的好朋友，会帮助你的。”“你今天的衣服穿得很整洁，老师特别喜欢！”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1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针对依赖任性的幼儿：“宝宝能坚持上幼儿园，好棒啊！”还可以跟幼儿一起念儿歌：“爸爸妈妈去上班，我上幼儿园，我不哭，也不闹，叫声老师好。”</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5" name="矩形: 圆角 4"/>
          <p:cNvSpPr/>
          <p:nvPr>
            <p:custDataLst>
              <p:tags r:id="rId2"/>
            </p:custDataLst>
          </p:nvPr>
        </p:nvSpPr>
        <p:spPr>
          <a:xfrm>
            <a:off x="1255395" y="335724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一、入园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98295"/>
            <a:ext cx="9772650" cy="147193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sym typeface="微软雅黑" panose="020B0503020204020204" pitchFamily="34" charset="-122"/>
              </a:rPr>
              <a:t>2. 中、大班幼儿</a:t>
            </a:r>
            <a:endParaRPr lang="zh-CN" altLang="en-US" sz="2000" b="1" dirty="0">
              <a:solidFill>
                <a:srgbClr val="C00000"/>
              </a:solidFill>
              <a:sym typeface="微软雅黑" panose="020B0503020204020204" pitchFamily="34" charset="-122"/>
            </a:endParaRPr>
          </a:p>
          <a:p>
            <a:pPr indent="457200" fontAlgn="auto">
              <a:lnSpc>
                <a:spcPct val="110000"/>
              </a:lnSpc>
              <a:spcAft>
                <a:spcPts val="1000"/>
              </a:spcAft>
            </a:pPr>
            <a:r>
              <a:rPr lang="zh-CN" altLang="en-US" dirty="0">
                <a:sym typeface="微软雅黑" panose="020B0503020204020204" pitchFamily="34" charset="-122"/>
              </a:rPr>
              <a:t>中、大班幼儿常常会因为某些小事影响入园情绪，如挑衣服、忘记完成任务、与同伴有摩擦等，表现为发脾气或哭闹。这时，教师要想办法安抚幼儿，让幼儿适度宣泄不良情绪，学会分享快乐。</a:t>
            </a:r>
            <a:endParaRPr lang="zh-CN" altLang="en-US" dirty="0">
              <a:sym typeface="微软雅黑" panose="020B0503020204020204" pitchFamily="34" charset="-122"/>
            </a:endParaRPr>
          </a:p>
        </p:txBody>
      </p:sp>
      <p:sp>
        <p:nvSpPr>
          <p:cNvPr id="3" name="矩形: 圆角 2"/>
          <p:cNvSpPr/>
          <p:nvPr>
            <p:custDataLst>
              <p:tags r:id="rId1"/>
            </p:custDataLst>
          </p:nvPr>
        </p:nvSpPr>
        <p:spPr>
          <a:xfrm>
            <a:off x="1000760" y="3570605"/>
            <a:ext cx="10211435" cy="186753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1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“宝贝怎么了？有什么不高兴的事跟老师说说，老师会帮助你的。”</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1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“早上好！我们一起来帮花儿浇浇水，给鱼儿喂喂食吧！来晚了就少了和朋友一块玩、跟老师一起做游戏的时间喽。”</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5" name="矩形: 圆角 4"/>
          <p:cNvSpPr/>
          <p:nvPr>
            <p:custDataLst>
              <p:tags r:id="rId2"/>
            </p:custDataLst>
          </p:nvPr>
        </p:nvSpPr>
        <p:spPr>
          <a:xfrm>
            <a:off x="1255395" y="329501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一、入园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（二）使用礼貌用语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87245"/>
            <a:ext cx="9772650" cy="119888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对幼儿进行礼貌教育不仅是交往的需要，更是一种未来人格发展的需要。在入园环节中教师要主动使用礼貌用语，热情向幼儿问好，更要有意识地培养幼儿正确使用礼貌用语，激发他们主动和人打招呼的愿望。</a:t>
            </a:r>
            <a:endParaRPr lang="zh-CN" altLang="en-US" sz="2000" dirty="0">
              <a:sym typeface="微软雅黑" panose="020B0503020204020204" pitchFamily="34" charset="-122"/>
            </a:endParaRPr>
          </a:p>
        </p:txBody>
      </p:sp>
      <p:sp>
        <p:nvSpPr>
          <p:cNvPr id="3" name="矩形: 圆角 2"/>
          <p:cNvSpPr/>
          <p:nvPr>
            <p:custDataLst>
              <p:tags r:id="rId1"/>
            </p:custDataLst>
          </p:nvPr>
        </p:nvSpPr>
        <p:spPr>
          <a:xfrm>
            <a:off x="1000760" y="3801745"/>
            <a:ext cx="10211435" cy="204343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“早上好，宝贝！（给幼儿一个热情的拥抱）你的嘴巴像吃了蜜一样甜，真是个有礼貌的好宝宝。”</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“你听到了吗？红红是怎样有礼貌地和老师、同伴打招呼的？你也试一试好吗？”</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5" name="矩形: 圆角 4"/>
          <p:cNvSpPr/>
          <p:nvPr>
            <p:custDataLst>
              <p:tags r:id="rId2"/>
            </p:custDataLst>
          </p:nvPr>
        </p:nvSpPr>
        <p:spPr>
          <a:xfrm>
            <a:off x="1255395" y="352615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一、入园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7967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（三）晨间观察活动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87245"/>
            <a:ext cx="9772650" cy="829945"/>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除晨间体育活动外，晨间观察活动可以安排幼儿三三两两地给动物喂食，做观察记录，还可以组织幼儿做值日生工作等。在不同的场景中教师的指导用语也不一样。</a:t>
            </a:r>
            <a:endParaRPr lang="zh-CN" altLang="en-US" sz="2000" dirty="0">
              <a:sym typeface="微软雅黑" panose="020B0503020204020204" pitchFamily="34" charset="-122"/>
            </a:endParaRPr>
          </a:p>
        </p:txBody>
      </p:sp>
      <p:sp>
        <p:nvSpPr>
          <p:cNvPr id="3" name="矩形: 圆角 2"/>
          <p:cNvSpPr/>
          <p:nvPr>
            <p:custDataLst>
              <p:tags r:id="rId1"/>
            </p:custDataLst>
          </p:nvPr>
        </p:nvSpPr>
        <p:spPr>
          <a:xfrm>
            <a:off x="1000760" y="3543935"/>
            <a:ext cx="10211435" cy="204343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“小金鱼游得很开心吧，你们可以用哪些词语说出小金鱼开心的样子呢？”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“你们对今天的观察记录满意吗？能说说自己今天的记录与上次的记录相比好在哪里吗？”</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5" name="矩形: 圆角 4"/>
          <p:cNvSpPr/>
          <p:nvPr>
            <p:custDataLst>
              <p:tags r:id="rId2"/>
            </p:custDataLst>
          </p:nvPr>
        </p:nvSpPr>
        <p:spPr>
          <a:xfrm>
            <a:off x="1255395" y="326834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第十二章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1753235"/>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392555"/>
            <a:ext cx="977265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幼儿在园的盥洗活动主要包括</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20" name="组合 19"/>
          <p:cNvGrpSpPr/>
          <p:nvPr/>
        </p:nvGrpSpPr>
        <p:grpSpPr>
          <a:xfrm>
            <a:off x="2280285" y="2056130"/>
            <a:ext cx="7830820" cy="3968115"/>
            <a:chOff x="3696" y="3044"/>
            <a:chExt cx="12332" cy="6249"/>
          </a:xfrm>
        </p:grpSpPr>
        <p:sp>
          <p:nvSpPr>
            <p:cNvPr id="5" name="文本框 4"/>
            <p:cNvSpPr txBox="1"/>
            <p:nvPr>
              <p:custDataLst>
                <p:tags r:id="rId1"/>
              </p:custDataLst>
            </p:nvPr>
          </p:nvSpPr>
          <p:spPr>
            <a:xfrm>
              <a:off x="12980" y="3544"/>
              <a:ext cx="3049" cy="1152"/>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00000"/>
                </a:lnSpc>
                <a:buClrTx/>
                <a:buSzTx/>
                <a:buNone/>
              </a:pPr>
              <a:r>
                <a:rPr lang="zh-CN" altLang="en-US" sz="2800" b="1" spc="0" dirty="0">
                  <a:ln>
                    <a:noFill/>
                    <a:prstDash val="sysDot"/>
                  </a:ln>
                  <a:solidFill>
                    <a:srgbClr val="FFFFFF"/>
                  </a:solidFill>
                  <a:latin typeface="微软雅黑" panose="020B0503020204020204" pitchFamily="34" charset="-122"/>
                  <a:cs typeface="+mn-ea"/>
                  <a:sym typeface="+mn-ea"/>
                </a:rPr>
                <a:t>洗脸</a:t>
              </a:r>
              <a:endParaRPr lang="zh-CN" altLang="en-US" sz="2800" b="1" spc="0" dirty="0">
                <a:ln>
                  <a:noFill/>
                  <a:prstDash val="sysDot"/>
                </a:ln>
                <a:solidFill>
                  <a:srgbClr val="FFFFFF"/>
                </a:solidFill>
                <a:latin typeface="微软雅黑" panose="020B0503020204020204" pitchFamily="34" charset="-122"/>
                <a:cs typeface="+mn-ea"/>
                <a:sym typeface="+mn-ea"/>
              </a:endParaRPr>
            </a:p>
          </p:txBody>
        </p:sp>
        <p:sp>
          <p:nvSpPr>
            <p:cNvPr id="13" name="文本框 12"/>
            <p:cNvSpPr txBox="1"/>
            <p:nvPr>
              <p:custDataLst>
                <p:tags r:id="rId2"/>
              </p:custDataLst>
            </p:nvPr>
          </p:nvSpPr>
          <p:spPr>
            <a:xfrm>
              <a:off x="11421" y="8141"/>
              <a:ext cx="3049" cy="1152"/>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00000"/>
                </a:lnSpc>
                <a:buClrTx/>
                <a:buSzTx/>
                <a:buNone/>
              </a:pPr>
              <a:r>
                <a:rPr lang="zh-CN" altLang="en-US" sz="2800" b="1" spc="0" dirty="0">
                  <a:ln>
                    <a:noFill/>
                    <a:prstDash val="sysDot"/>
                  </a:ln>
                  <a:solidFill>
                    <a:srgbClr val="FFFFFF"/>
                  </a:solidFill>
                  <a:latin typeface="微软雅黑" panose="020B0503020204020204" pitchFamily="34" charset="-122"/>
                  <a:cs typeface="+mn-ea"/>
                  <a:sym typeface="+mn-ea"/>
                </a:rPr>
                <a:t>梳头</a:t>
              </a:r>
              <a:endParaRPr lang="zh-CN" altLang="en-US" sz="2800" b="1" spc="0" dirty="0">
                <a:ln>
                  <a:noFill/>
                  <a:prstDash val="sysDot"/>
                </a:ln>
                <a:solidFill>
                  <a:srgbClr val="FFFFFF"/>
                </a:solidFill>
                <a:latin typeface="微软雅黑" panose="020B0503020204020204" pitchFamily="34" charset="-122"/>
                <a:cs typeface="+mn-ea"/>
                <a:sym typeface="+mn-ea"/>
              </a:endParaRPr>
            </a:p>
          </p:txBody>
        </p:sp>
        <p:sp>
          <p:nvSpPr>
            <p:cNvPr id="8" name="文本框 7"/>
            <p:cNvSpPr txBox="1"/>
            <p:nvPr>
              <p:custDataLst>
                <p:tags r:id="rId3"/>
              </p:custDataLst>
            </p:nvPr>
          </p:nvSpPr>
          <p:spPr>
            <a:xfrm>
              <a:off x="3696" y="8096"/>
              <a:ext cx="3049" cy="1172"/>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00000"/>
                </a:lnSpc>
                <a:buClrTx/>
                <a:buSzTx/>
                <a:buNone/>
              </a:pPr>
              <a:r>
                <a:rPr lang="zh-CN" altLang="en-US" sz="2800" b="1" spc="0" dirty="0">
                  <a:ln>
                    <a:noFill/>
                    <a:prstDash val="sysDot"/>
                  </a:ln>
                  <a:solidFill>
                    <a:srgbClr val="FFFFFF"/>
                  </a:solidFill>
                  <a:latin typeface="微软雅黑" panose="020B0503020204020204" pitchFamily="34" charset="-122"/>
                  <a:cs typeface="+mn-ea"/>
                  <a:sym typeface="+mn-ea"/>
                </a:rPr>
                <a:t>漱口</a:t>
              </a:r>
              <a:endParaRPr lang="zh-CN" altLang="en-US" sz="2800" b="1" spc="0" dirty="0">
                <a:ln>
                  <a:noFill/>
                  <a:prstDash val="sysDot"/>
                </a:ln>
                <a:solidFill>
                  <a:srgbClr val="FFFFFF"/>
                </a:solidFill>
                <a:latin typeface="微软雅黑" panose="020B0503020204020204" pitchFamily="34" charset="-122"/>
                <a:cs typeface="+mn-ea"/>
                <a:sym typeface="+mn-ea"/>
              </a:endParaRPr>
            </a:p>
          </p:txBody>
        </p:sp>
        <p:sp>
          <p:nvSpPr>
            <p:cNvPr id="7" name="文本框 6"/>
            <p:cNvSpPr txBox="1"/>
            <p:nvPr>
              <p:custDataLst>
                <p:tags r:id="rId4"/>
              </p:custDataLst>
            </p:nvPr>
          </p:nvSpPr>
          <p:spPr>
            <a:xfrm>
              <a:off x="4660" y="3544"/>
              <a:ext cx="3049" cy="1204"/>
            </a:xfrm>
            <a:prstGeom prst="roundRect">
              <a:avLst/>
            </a:prstGeom>
            <a:solidFill>
              <a:schemeClr val="accent1"/>
            </a:solidFill>
            <a:ln>
              <a:noFill/>
              <a:prstDash val="sysDash"/>
            </a:ln>
          </p:spPr>
          <p:txBody>
            <a:bodyPr vert="horz" wrap="square" lIns="90170" tIns="90000" rIns="90170" bIns="90000"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00000"/>
                </a:lnSpc>
                <a:buClrTx/>
                <a:buSzTx/>
                <a:buNone/>
              </a:pPr>
              <a:r>
                <a:rPr lang="zh-CN" altLang="en-US" sz="2800" b="1" spc="0" dirty="0">
                  <a:ln>
                    <a:noFill/>
                    <a:prstDash val="sysDot"/>
                  </a:ln>
                  <a:solidFill>
                    <a:srgbClr val="FFFFFF"/>
                  </a:solidFill>
                  <a:latin typeface="微软雅黑" panose="020B0503020204020204" pitchFamily="34" charset="-122"/>
                  <a:cs typeface="+mn-ea"/>
                  <a:sym typeface="+mn-ea"/>
                </a:rPr>
                <a:t>洗手</a:t>
              </a:r>
              <a:endParaRPr lang="zh-CN" altLang="en-US" sz="2800" b="1" spc="0" dirty="0">
                <a:ln>
                  <a:noFill/>
                  <a:prstDash val="sysDot"/>
                </a:ln>
                <a:solidFill>
                  <a:srgbClr val="FFFFFF"/>
                </a:solidFill>
                <a:latin typeface="微软雅黑" panose="020B0503020204020204" pitchFamily="34" charset="-122"/>
                <a:cs typeface="+mn-ea"/>
                <a:sym typeface="+mn-ea"/>
              </a:endParaRPr>
            </a:p>
          </p:txBody>
        </p:sp>
        <p:cxnSp>
          <p:nvCxnSpPr>
            <p:cNvPr id="9" name="直接连接符 8"/>
            <p:cNvCxnSpPr/>
            <p:nvPr>
              <p:custDataLst>
                <p:tags r:id="rId5"/>
              </p:custDataLst>
            </p:nvPr>
          </p:nvCxnSpPr>
          <p:spPr>
            <a:xfrm flipV="1">
              <a:off x="6740" y="4635"/>
              <a:ext cx="1942" cy="2448"/>
            </a:xfrm>
            <a:prstGeom prst="line">
              <a:avLst/>
            </a:prstGeom>
            <a:ln w="19050">
              <a:solidFill>
                <a:schemeClr val="accent1">
                  <a:alpha val="25000"/>
                </a:schemeClr>
              </a:soli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custDataLst>
                <p:tags r:id="rId6"/>
              </p:custDataLst>
            </p:nvPr>
          </p:nvCxnSpPr>
          <p:spPr>
            <a:xfrm flipH="1">
              <a:off x="10674" y="5360"/>
              <a:ext cx="1525" cy="2377"/>
            </a:xfrm>
            <a:prstGeom prst="line">
              <a:avLst/>
            </a:prstGeom>
            <a:ln w="19050">
              <a:solidFill>
                <a:schemeClr val="accent1">
                  <a:alpha val="25000"/>
                </a:schemeClr>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custDataLst>
                <p:tags r:id="rId7"/>
              </p:custDataLst>
            </p:nvPr>
          </p:nvCxnSpPr>
          <p:spPr>
            <a:xfrm>
              <a:off x="8722" y="4655"/>
              <a:ext cx="3478" cy="693"/>
            </a:xfrm>
            <a:prstGeom prst="line">
              <a:avLst/>
            </a:prstGeom>
            <a:ln w="19050">
              <a:solidFill>
                <a:schemeClr val="accent1">
                  <a:alpha val="25000"/>
                </a:schemeClr>
              </a:solidFill>
            </a:ln>
          </p:spPr>
          <p:style>
            <a:lnRef idx="2">
              <a:schemeClr val="accent1"/>
            </a:lnRef>
            <a:fillRef idx="0">
              <a:srgbClr val="FFFFFF"/>
            </a:fillRef>
            <a:effectRef idx="0">
              <a:srgbClr val="FFFFFF"/>
            </a:effectRef>
            <a:fontRef idx="minor">
              <a:schemeClr val="tx1"/>
            </a:fontRef>
          </p:style>
        </p:cxnSp>
        <p:cxnSp>
          <p:nvCxnSpPr>
            <p:cNvPr id="16" name="直接连接符 15"/>
            <p:cNvCxnSpPr/>
            <p:nvPr>
              <p:custDataLst>
                <p:tags r:id="rId8"/>
              </p:custDataLst>
            </p:nvPr>
          </p:nvCxnSpPr>
          <p:spPr>
            <a:xfrm flipH="1" flipV="1">
              <a:off x="6740" y="7049"/>
              <a:ext cx="3948" cy="6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9"/>
              </p:custDataLst>
            </p:nvPr>
          </p:nvCxnSpPr>
          <p:spPr>
            <a:xfrm flipH="1" flipV="1">
              <a:off x="8722" y="4655"/>
              <a:ext cx="1952" cy="308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0"/>
              </p:custDataLst>
            </p:nvPr>
          </p:nvCxnSpPr>
          <p:spPr>
            <a:xfrm flipH="1">
              <a:off x="6754" y="5348"/>
              <a:ext cx="5446" cy="1734"/>
            </a:xfrm>
            <a:prstGeom prst="line">
              <a:avLst/>
            </a:prstGeom>
          </p:spPr>
          <p:style>
            <a:lnRef idx="1">
              <a:schemeClr val="accent1"/>
            </a:lnRef>
            <a:fillRef idx="0">
              <a:schemeClr val="accent1"/>
            </a:fillRef>
            <a:effectRef idx="0">
              <a:schemeClr val="accent1"/>
            </a:effectRef>
            <a:fontRef idx="minor">
              <a:schemeClr val="tx1"/>
            </a:fontRef>
          </p:style>
        </p:cxnSp>
        <p:pic>
          <p:nvPicPr>
            <p:cNvPr id="104" name="图片 103"/>
            <p:cNvPicPr/>
            <p:nvPr/>
          </p:nvPicPr>
          <p:blipFill>
            <a:blip r:embed="rId11"/>
            <a:srcRect l="12631" r="12631"/>
            <a:stretch>
              <a:fillRect/>
            </a:stretch>
          </p:blipFill>
          <p:spPr>
            <a:xfrm>
              <a:off x="7038" y="3044"/>
              <a:ext cx="2425" cy="2425"/>
            </a:xfrm>
            <a:prstGeom prst="ellipse">
              <a:avLst/>
            </a:prstGeom>
            <a:noFill/>
            <a:ln w="9525">
              <a:solidFill>
                <a:schemeClr val="accent1"/>
              </a:solidFill>
            </a:ln>
          </p:spPr>
        </p:pic>
        <p:pic>
          <p:nvPicPr>
            <p:cNvPr id="105" name="图片 104"/>
            <p:cNvPicPr/>
            <p:nvPr/>
          </p:nvPicPr>
          <p:blipFill>
            <a:blip r:embed="rId12"/>
            <a:srcRect/>
            <a:stretch>
              <a:fillRect/>
            </a:stretch>
          </p:blipFill>
          <p:spPr>
            <a:xfrm>
              <a:off x="11209" y="3872"/>
              <a:ext cx="2405" cy="2405"/>
            </a:xfrm>
            <a:prstGeom prst="ellipse">
              <a:avLst/>
            </a:prstGeom>
            <a:noFill/>
            <a:ln w="9525">
              <a:solidFill>
                <a:schemeClr val="accent1"/>
              </a:solidFill>
            </a:ln>
          </p:spPr>
        </p:pic>
        <p:pic>
          <p:nvPicPr>
            <p:cNvPr id="106" name="图片 105"/>
            <p:cNvPicPr/>
            <p:nvPr/>
          </p:nvPicPr>
          <p:blipFill>
            <a:blip r:embed="rId13"/>
            <a:srcRect t="12519" b="12519"/>
            <a:stretch>
              <a:fillRect/>
            </a:stretch>
          </p:blipFill>
          <p:spPr>
            <a:xfrm>
              <a:off x="9763" y="6846"/>
              <a:ext cx="2016" cy="2016"/>
            </a:xfrm>
            <a:prstGeom prst="ellipse">
              <a:avLst/>
            </a:prstGeom>
            <a:noFill/>
            <a:ln w="9525">
              <a:solidFill>
                <a:schemeClr val="accent1"/>
              </a:solidFill>
            </a:ln>
          </p:spPr>
        </p:pic>
        <p:pic>
          <p:nvPicPr>
            <p:cNvPr id="107" name="图片 106"/>
            <p:cNvPicPr/>
            <p:nvPr/>
          </p:nvPicPr>
          <p:blipFill>
            <a:blip r:embed="rId14"/>
            <a:srcRect t="12519" b="12519"/>
            <a:stretch>
              <a:fillRect/>
            </a:stretch>
          </p:blipFill>
          <p:spPr>
            <a:xfrm>
              <a:off x="5652" y="5887"/>
              <a:ext cx="2746" cy="2746"/>
            </a:xfrm>
            <a:prstGeom prst="ellipse">
              <a:avLst/>
            </a:prstGeom>
            <a:noFill/>
            <a:ln w="9525">
              <a:solidFill>
                <a:schemeClr val="accent1"/>
              </a:solidFill>
            </a:ln>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4712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（一）洗手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936115"/>
            <a:ext cx="9772650" cy="169672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1. 讲解的语言</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olidFill>
                  <a:srgbClr val="FF0000"/>
                </a:solidFill>
                <a:sym typeface="微软雅黑" panose="020B0503020204020204" pitchFamily="34" charset="-122"/>
              </a:rPr>
              <a:t>对于年龄较小的幼儿适用。</a:t>
            </a:r>
            <a:r>
              <a:rPr lang="zh-CN" altLang="en-US" sz="2000" dirty="0">
                <a:sym typeface="微软雅黑" panose="020B0503020204020204" pitchFamily="34" charset="-122"/>
              </a:rPr>
              <a:t>年龄小的幼儿可能还没有养成良好的洗手习惯，还不太会使用“七步洗手法”，不会有序洗手，这就需要教师边示范边讲解，让幼儿学习、了解，并内化为自觉的行为。</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970655"/>
            <a:ext cx="10211435" cy="221551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0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边示范卷袖子边说：“袖子卷起来，卷得高高的，我们要洗手喽！”</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0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边示范七步洗手法边讲解：“跟老师一起来洗手，先洗手心，手背指缝，两手手指交叉洗，再洗手背、手指，最后洗手腕，小手洗干净了！”</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0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用儿歌来引导：“来来来，大家来，快来把手洗一洗，先卷袖子再伸手，轻扭龙头，抹肥皂，洗手心，洗手背……洗完手冲冲水，再用毛巾擦一擦，我的小手干净啦。”</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69506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2. 提醒的语言</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对于年龄稍大些的幼儿，他们基本了解了洗手的步骤，但还没有形成良好的习惯，这就需要教师的及时提醒。</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508375"/>
            <a:ext cx="10211435" cy="184150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“谁能说说什么时候应该洗手啊？”</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“洗手前要做一件什么事儿？”</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“正确的洗手方法是怎样的？</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2327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3. 督促的语言</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对于年龄更大些的幼儿，他们已经掌握了洗手的过程和方法，但由于不够认真，需要教师不时地进行督促，使幼儿能按正确的方法和步骤把手洗干净。</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508375"/>
            <a:ext cx="10211435" cy="220472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“请小朋友们节约用水，洗完手后关好水龙头，不要玩水。”</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“肥皂能帮助我们把手洗得更干净，要节约和爱惜。”</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“请用自己的毛巾，把手擦干净。”</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“当心地上湿，不要让地板流泪哦。”</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2327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4. 关爱的语言</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不管什么样的幼儿，关爱的语言都往往能引起他们的共鸣，使他们更愿意按正确的方法洗手，洗干净手。</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508375"/>
            <a:ext cx="10211435" cy="169672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“宝贝，袖子打湿了你会感冒的，生病了老师好心疼哦。”</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“让我看看你的小手洗干净了吗？真干净！”（摸摸幼儿的手）</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2327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5. 赞扬的语言</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赞扬会让幼儿建立自信，体会成功的喜悦，也会让他们越做越好。赞扬让不会洗手的幼儿变得会洗手，让会洗手的幼儿洗得更干净。</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508375"/>
            <a:ext cx="10211435" cy="215074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“这么讲卫生，真是个好孩子。”</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“你的小手洗得真干净，让我闻闻，好香啊！”</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3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“请你当小老师，教教不会洗手的小朋友，好吗？”</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2327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47129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（二）漱口</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936115"/>
            <a:ext cx="9772650" cy="145542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漱口活动在幼儿每餐餐点后进行，一般每天要进行 4 次左右。</a:t>
            </a:r>
            <a:endParaRPr lang="zh-CN" altLang="en-US" sz="2000" dirty="0">
              <a:sym typeface="微软雅黑" panose="020B0503020204020204" pitchFamily="34" charset="-122"/>
            </a:endParaRPr>
          </a:p>
          <a:p>
            <a:pPr indent="457200" fontAlgn="auto">
              <a:lnSpc>
                <a:spcPct val="120000"/>
              </a:lnSpc>
              <a:spcAft>
                <a:spcPts val="1000"/>
              </a:spcAft>
            </a:pP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sym typeface="微软雅黑" panose="020B0503020204020204" pitchFamily="34" charset="-122"/>
              </a:rPr>
              <a:t>1. 小班幼儿</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828415"/>
            <a:ext cx="10211435" cy="211582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“把口漱干净，我们的牙齿宝宝就会特别舒服的。”</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“漱口水在嘴巴里多咕噜几下再吐出来，要有 4 次哟。”</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“口杯放到自己的地方，别放错了。”</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55282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二、盥洗</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1473835"/>
            <a:ext cx="977265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2. 中、大班幼儿</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2468245"/>
            <a:ext cx="10211435" cy="215074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“人多时要耐心等待，相互谦让，不拥挤。”</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“漱口水含在嘴里要漱 4 下后吐出来，不能吞到肚子里。”</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“你的牙齿好白呀，它在笑呢。”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219265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392555"/>
            <a:ext cx="977265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幼儿园的进餐活动：</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4" name="组合 13"/>
          <p:cNvGrpSpPr/>
          <p:nvPr/>
        </p:nvGrpSpPr>
        <p:grpSpPr>
          <a:xfrm>
            <a:off x="1349375" y="2258695"/>
            <a:ext cx="9493250" cy="3277235"/>
            <a:chOff x="2327" y="3643"/>
            <a:chExt cx="14950" cy="5161"/>
          </a:xfrm>
        </p:grpSpPr>
        <p:sp>
          <p:nvSpPr>
            <p:cNvPr id="5" name="矩形 4"/>
            <p:cNvSpPr/>
            <p:nvPr>
              <p:custDataLst>
                <p:tags r:id="rId1"/>
              </p:custDataLst>
            </p:nvPr>
          </p:nvSpPr>
          <p:spPr>
            <a:xfrm>
              <a:off x="2633" y="3865"/>
              <a:ext cx="2492" cy="2558"/>
            </a:xfrm>
            <a:prstGeom prst="rect">
              <a:avLst/>
            </a:prstGeom>
            <a:solidFill>
              <a:schemeClr val="accent1">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2"/>
              </p:custDataLst>
            </p:nvPr>
          </p:nvSpPr>
          <p:spPr>
            <a:xfrm>
              <a:off x="7823" y="3865"/>
              <a:ext cx="2492" cy="2558"/>
            </a:xfrm>
            <a:prstGeom prst="rect">
              <a:avLst/>
            </a:prstGeom>
            <a:solidFill>
              <a:schemeClr val="accent1">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custDataLst>
                <p:tags r:id="rId3"/>
              </p:custDataLst>
            </p:nvPr>
          </p:nvSpPr>
          <p:spPr>
            <a:xfrm>
              <a:off x="12985" y="3865"/>
              <a:ext cx="2492" cy="2558"/>
            </a:xfrm>
            <a:prstGeom prst="rect">
              <a:avLst/>
            </a:prstGeom>
            <a:solidFill>
              <a:schemeClr val="accent1">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4"/>
              </p:custDataLst>
            </p:nvPr>
          </p:nvSpPr>
          <p:spPr>
            <a:xfrm>
              <a:off x="2999" y="7350"/>
              <a:ext cx="3049" cy="969"/>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a:solidFill>
                    <a:srgbClr val="48AB9D"/>
                  </a:solidFill>
                  <a:latin typeface="+mn-ea"/>
                  <a:cs typeface="+mn-ea"/>
                </a:rPr>
                <a:t>进餐前的心理准备、盥洗；</a:t>
              </a:r>
              <a:endParaRPr lang="zh-CN" altLang="en-US" sz="2000" b="1">
                <a:solidFill>
                  <a:srgbClr val="48AB9D"/>
                </a:solidFill>
                <a:latin typeface="+mn-ea"/>
                <a:cs typeface="+mn-ea"/>
              </a:endParaRPr>
            </a:p>
          </p:txBody>
        </p:sp>
        <p:sp>
          <p:nvSpPr>
            <p:cNvPr id="16" name="任意多边形 19"/>
            <p:cNvSpPr/>
            <p:nvPr>
              <p:custDataLst>
                <p:tags r:id="rId5"/>
              </p:custDataLst>
            </p:nvPr>
          </p:nvSpPr>
          <p:spPr>
            <a:xfrm>
              <a:off x="2327"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6"/>
            <p:cNvSpPr/>
            <p:nvPr>
              <p:custDataLst>
                <p:tags r:id="rId6"/>
              </p:custDataLst>
            </p:nvPr>
          </p:nvSpPr>
          <p:spPr>
            <a:xfrm>
              <a:off x="2764"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8" name="任意多边形 7"/>
            <p:cNvSpPr/>
            <p:nvPr>
              <p:custDataLst>
                <p:tags r:id="rId7"/>
              </p:custDataLst>
            </p:nvPr>
          </p:nvSpPr>
          <p:spPr>
            <a:xfrm>
              <a:off x="3198"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9" name="任意多边形 19"/>
            <p:cNvSpPr/>
            <p:nvPr>
              <p:custDataLst>
                <p:tags r:id="rId8"/>
              </p:custDataLst>
            </p:nvPr>
          </p:nvSpPr>
          <p:spPr>
            <a:xfrm>
              <a:off x="7464"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6"/>
            <p:cNvSpPr/>
            <p:nvPr>
              <p:custDataLst>
                <p:tags r:id="rId9"/>
              </p:custDataLst>
            </p:nvPr>
          </p:nvSpPr>
          <p:spPr>
            <a:xfrm>
              <a:off x="7901"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1" name="任意多边形 7"/>
            <p:cNvSpPr/>
            <p:nvPr>
              <p:custDataLst>
                <p:tags r:id="rId10"/>
              </p:custDataLst>
            </p:nvPr>
          </p:nvSpPr>
          <p:spPr>
            <a:xfrm>
              <a:off x="8334"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2" name="任意多边形 19"/>
            <p:cNvSpPr/>
            <p:nvPr>
              <p:custDataLst>
                <p:tags r:id="rId11"/>
              </p:custDataLst>
            </p:nvPr>
          </p:nvSpPr>
          <p:spPr>
            <a:xfrm>
              <a:off x="12619"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6"/>
            <p:cNvSpPr/>
            <p:nvPr>
              <p:custDataLst>
                <p:tags r:id="rId12"/>
              </p:custDataLst>
            </p:nvPr>
          </p:nvSpPr>
          <p:spPr>
            <a:xfrm>
              <a:off x="13056"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任意多边形 7"/>
            <p:cNvSpPr/>
            <p:nvPr>
              <p:custDataLst>
                <p:tags r:id="rId13"/>
              </p:custDataLst>
            </p:nvPr>
          </p:nvSpPr>
          <p:spPr>
            <a:xfrm>
              <a:off x="13489" y="3643"/>
              <a:ext cx="663" cy="400"/>
            </a:xfrm>
            <a:custGeom>
              <a:avLst/>
              <a:gdLst/>
              <a:ahLst/>
              <a:cxnLst>
                <a:cxn ang="3">
                  <a:pos x="hc" y="t"/>
                </a:cxn>
                <a:cxn ang="cd2">
                  <a:pos x="l" y="vc"/>
                </a:cxn>
                <a:cxn ang="cd4">
                  <a:pos x="hc" y="b"/>
                </a:cxn>
                <a:cxn ang="0">
                  <a:pos x="r" y="vc"/>
                </a:cxn>
              </a:cxnLst>
              <a:rect l="l" t="t" r="r" b="b"/>
              <a:pathLst>
                <a:path w="746" h="450">
                  <a:moveTo>
                    <a:pt x="450" y="0"/>
                  </a:moveTo>
                  <a:lnTo>
                    <a:pt x="746" y="0"/>
                  </a:lnTo>
                  <a:lnTo>
                    <a:pt x="746" y="1"/>
                  </a:lnTo>
                  <a:lnTo>
                    <a:pt x="297" y="450"/>
                  </a:lnTo>
                  <a:lnTo>
                    <a:pt x="0" y="450"/>
                  </a:lnTo>
                  <a:lnTo>
                    <a:pt x="450" y="0"/>
                  </a:lnTo>
                  <a:close/>
                </a:path>
              </a:pathLst>
            </a:cu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1" name="矩形 10"/>
            <p:cNvSpPr/>
            <p:nvPr>
              <p:custDataLst>
                <p:tags r:id="rId14"/>
              </p:custDataLst>
            </p:nvPr>
          </p:nvSpPr>
          <p:spPr>
            <a:xfrm>
              <a:off x="8188" y="7350"/>
              <a:ext cx="3049"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a:solidFill>
                    <a:srgbClr val="48AB9D"/>
                  </a:solidFill>
                  <a:latin typeface="+mn-ea"/>
                  <a:cs typeface="+mn-ea"/>
                </a:rPr>
                <a:t>进餐中幼儿技能的掌握与习惯的养成；</a:t>
              </a:r>
              <a:endParaRPr lang="zh-CN" altLang="en-US" sz="2000" b="1">
                <a:solidFill>
                  <a:srgbClr val="48AB9D"/>
                </a:solidFill>
                <a:latin typeface="+mn-ea"/>
                <a:cs typeface="+mn-ea"/>
              </a:endParaRPr>
            </a:p>
          </p:txBody>
        </p:sp>
        <p:sp>
          <p:nvSpPr>
            <p:cNvPr id="13" name="矩形 12"/>
            <p:cNvSpPr/>
            <p:nvPr>
              <p:custDataLst>
                <p:tags r:id="rId15"/>
              </p:custDataLst>
            </p:nvPr>
          </p:nvSpPr>
          <p:spPr>
            <a:xfrm>
              <a:off x="13341" y="7350"/>
              <a:ext cx="3049" cy="969"/>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a:solidFill>
                    <a:srgbClr val="48AB9D"/>
                  </a:solidFill>
                  <a:latin typeface="+mn-ea"/>
                  <a:cs typeface="+mn-ea"/>
                </a:rPr>
                <a:t>进餐后的整理、盥洗；</a:t>
              </a:r>
              <a:endParaRPr lang="zh-CN" altLang="en-US" sz="2000" b="1">
                <a:solidFill>
                  <a:srgbClr val="48AB9D"/>
                </a:solidFill>
                <a:latin typeface="+mn-ea"/>
                <a:cs typeface="+mn-ea"/>
              </a:endParaRPr>
            </a:p>
          </p:txBody>
        </p:sp>
        <p:pic>
          <p:nvPicPr>
            <p:cNvPr id="108" name="图片 107"/>
            <p:cNvPicPr/>
            <p:nvPr/>
          </p:nvPicPr>
          <p:blipFill>
            <a:blip r:embed="rId16"/>
            <a:stretch>
              <a:fillRect/>
            </a:stretch>
          </p:blipFill>
          <p:spPr>
            <a:xfrm>
              <a:off x="2990" y="4248"/>
              <a:ext cx="3452" cy="2304"/>
            </a:xfrm>
            <a:prstGeom prst="rect">
              <a:avLst/>
            </a:prstGeom>
            <a:noFill/>
            <a:ln w="9525">
              <a:noFill/>
            </a:ln>
          </p:spPr>
        </p:pic>
        <p:pic>
          <p:nvPicPr>
            <p:cNvPr id="109" name="图片 108"/>
            <p:cNvPicPr/>
            <p:nvPr/>
          </p:nvPicPr>
          <p:blipFill>
            <a:blip r:embed="rId17"/>
            <a:stretch>
              <a:fillRect/>
            </a:stretch>
          </p:blipFill>
          <p:spPr>
            <a:xfrm>
              <a:off x="8188" y="4248"/>
              <a:ext cx="3656" cy="2304"/>
            </a:xfrm>
            <a:prstGeom prst="rect">
              <a:avLst/>
            </a:prstGeom>
            <a:noFill/>
            <a:ln w="9525">
              <a:noFill/>
            </a:ln>
          </p:spPr>
        </p:pic>
        <p:pic>
          <p:nvPicPr>
            <p:cNvPr id="111" name="图片 110"/>
            <p:cNvPicPr/>
            <p:nvPr/>
          </p:nvPicPr>
          <p:blipFill>
            <a:blip r:embed="rId18"/>
            <a:srcRect t="36829" b="13831"/>
            <a:stretch>
              <a:fillRect/>
            </a:stretch>
          </p:blipFill>
          <p:spPr>
            <a:xfrm>
              <a:off x="13341" y="4248"/>
              <a:ext cx="3936" cy="2591"/>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76149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（一）进餐前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2016125"/>
            <a:ext cx="9772650" cy="119888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教师要安抚幼儿情绪，营造宽松温馨的进餐氛围，为幼儿愉快进餐做好心理准备。帮助幼儿有序做好餐前如厕、洗手活动，引导幼儿参与摆放餐具。饭菜来后，用形象有趣的语言向幼儿介绍饭菜营养，激发幼儿进餐欲望。</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828415"/>
            <a:ext cx="10211435" cy="192024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“小手洗干净了，我们可以吃饭喽。”</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“桌上的餐具摆放得太整齐了，真不错！”</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“今天的饭菜可好吃了，真香啊！”</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55282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538605"/>
            <a:ext cx="9843770" cy="4533900"/>
          </a:xfrm>
          <a:prstGeom prst="rect">
            <a:avLst/>
          </a:prstGeom>
          <a:noFill/>
        </p:spPr>
        <p:txBody>
          <a:bodyPr wrap="square" rtlCol="0">
            <a:spAutoFit/>
          </a:bodyPr>
          <a:lstStyle/>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熟悉幼儿生活活动教师指导用语的特点。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了解幼儿生活活动教师指导用语的运用规律。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掌握幼儿生活活动教师指导用语的表达技巧。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能熟练运用幼儿生活活动教师指导用语。</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2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在幼儿生活活动中关注幼儿，关心幼儿，注重发挥教师指导用语的积极作用，正确指导幼儿一日生活活动。</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107170" y="163512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76149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（二）进餐中</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2134235"/>
            <a:ext cx="5685790" cy="354330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教师要帮助幼儿取饭，提醒幼儿端平、慢走、轻拿轻放。鼓励幼儿干稀搭配吃完属于自己的那份饭菜，吃各种食物，不挑食，养成细嚼慢咽、吃饭安静不剩饭、不暴饮暴食等良好习惯。引导幼儿将垃圾入盘，不乱扔。</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关注肥胖儿、瘦弱儿及个别吞咽有困难的幼儿，并及时给予指导和帮助。以亲切的口吻帮助吃饭慢、胃口不好、身体不适的幼儿吃饱吃好。纠正个别幼儿吃饭的不良习惯。</a:t>
            </a:r>
            <a:endParaRPr lang="zh-CN" altLang="en-US" sz="2000" dirty="0">
              <a:sym typeface="微软雅黑" panose="020B0503020204020204" pitchFamily="34" charset="-122"/>
            </a:endParaRPr>
          </a:p>
        </p:txBody>
      </p:sp>
      <p:pic>
        <p:nvPicPr>
          <p:cNvPr id="112" name="图片 111"/>
          <p:cNvPicPr/>
          <p:nvPr/>
        </p:nvPicPr>
        <p:blipFill>
          <a:blip r:embed="rId1"/>
          <a:stretch>
            <a:fillRect/>
          </a:stretch>
        </p:blipFill>
        <p:spPr>
          <a:xfrm>
            <a:off x="7098030" y="2376170"/>
            <a:ext cx="3738245" cy="2802255"/>
          </a:xfrm>
          <a:prstGeom prst="round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1. 培养进餐习惯</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良好进餐习惯的培养不是一朝一夕能完成的，需要每天的督促和提醒。而幼儿一旦养成了良好的进餐习惯，他们会受益终生。</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508375"/>
            <a:ext cx="10211435" cy="215074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“吃饭时要安静才有助于消化哦。”</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“吃饭讲话、说笑，容易呛到气管里，很危险的。”</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“一口饭，一口菜，吃得就是香。”</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2327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2. 练习进餐技能</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幼儿已具有初步的手眼协调能力，教师要运用短小有趣的儿歌和形象化的语言引导幼儿不断地习得进餐技能。</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303905"/>
            <a:ext cx="10211435" cy="256857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“要一手扶碗，一手拿勺，一口一口舀饭吃。”</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“吃饭时嘴巴靠近饭碗，慢慢把饭菜送到嘴里，这样才不会撒饭。（边念儿歌边练习）右手拿勺，左手扶碗，身体坐直，两腿并拢，一口饭，一口菜，宝宝吃得好，干净又安静。”</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02831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473835"/>
            <a:ext cx="977265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sym typeface="微软雅黑" panose="020B0503020204020204" pitchFamily="34" charset="-122"/>
              </a:rPr>
              <a:t>3. 克服进餐问题</a:t>
            </a:r>
            <a:endParaRPr lang="zh-CN" altLang="en-US" sz="2000" b="1" dirty="0">
              <a:solidFill>
                <a:srgbClr val="FF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幼儿进餐时存在一些问题，如偏食、挑食、吃饭太快或太慢等，这需要教师有针对性地指导，使幼儿克服问题，养成良好的进餐习惯。</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303905"/>
            <a:ext cx="10211435" cy="224155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“什么都吃，身体才能健康！我看到了，你今天吃了好多青菜呢。”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“你能自己主动吃青菜，真棒！”</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“吃饭的时候不要太快，要多嚼一嚼再吞下去，小肚子才会舒服呢！”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02831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76149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（三）进餐后</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309370" y="2134235"/>
            <a:ext cx="9483090" cy="119888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教师要指导幼儿学习掌握饭后擦嘴、漱口的正确方法。提醒幼儿将餐具分类放在固定的容器里。组织幼儿餐后进行安静的区域活动，等待还在进餐的幼儿。有计划地组织幼儿餐后散步、户外观察、自由活动等安静活动。</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917315"/>
            <a:ext cx="10211435" cy="171513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“你的小嘴巴擦得好干净，餐巾也摆得很整齐。”</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5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“小明不仅把自己的餐具放好了，还帮助其他的小朋友呢。”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64172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四、喝水</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127760" y="1534795"/>
            <a:ext cx="9936480" cy="4282440"/>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幼儿在园喝水这个环节看似简单，其实并非如此。班上幼儿数量多，教师有时难以照顾到每一位幼儿，看不到他们是否真的喝了水。儿童体内所含水分约占体重的五分之四，可以说，人体细胞内的一切代谢都要在水的参与下才能进行，因此有人说“水是维持生命的第二要素”。正因为水在人体内具有无可替代的重要作用，幼儿在园是否能主动喝水，每天的喝水量是否适宜，都会直接影响到他们身体的正常发育和健康成长。因此，如何用语言正确指导幼儿积极主动地饮水以及饮用适量的水，是值得我们探索的问题。</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在喝水环节中，教师要观察幼儿的饮水量，保证幼儿每日喝足够量的水，逐步养成有序、主动喝水的习惯，还要关注幼儿是否及时关紧水龙头，节约用水。教师进行指导时，要根据不同年龄段幼儿不同层次的发展水平和个体差异，或细致周到地帮助、吸引幼儿，或充分发挥幼儿自主性、主动性，引导幼儿实现喝水环节中的自主管理，逐步提升幼儿主动喝水的意识与能力。</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四、喝水</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8945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（一）小班幼儿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983105"/>
            <a:ext cx="9483090" cy="193802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教师要为幼儿准备温度适宜（30℃左右）的白开水。组织幼儿轮流喝水，提醒幼儿有序、独立地接水喝。引导幼儿握好杯把，端稳水杯，一口一口慢慢喝，不把水洒到衣服或地面上。随时提醒幼儿安静喝水，纠正其不良饮水习惯。鼓励幼儿喝完杯中的水，将水杯放到固定位置。特殊情况要给予个别照料，提醒幼儿适当增加喝水量。</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4237355"/>
            <a:ext cx="10211435" cy="197802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“要喝水啦，小朋友们跟老师一起来吧。”</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“小朋友们在接水的时候水杯要放在水龙头下面，眼睛看着水杯，接半杯水。”</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“喝水时要慢慢地，不要洒到身上和地上哦。”</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“你今天喝了好多水呢，身体棒棒的！”</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96176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四、喝水</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48856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（二）中、大班幼儿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1983105"/>
            <a:ext cx="9483090" cy="156845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教师要提醒幼儿用正确的方法端取水杯，接适量的水。帮助幼儿了解喝水与身体健康之间的关系，学习根据身体需要及时调整自己的喝水量：饭前半小时之内不要喝水；运动后休息一会儿再喝水；等等。提醒幼儿喝完杯中的水后，将水杯轻轻地放到固定位置。引导幼儿讨论、制定喝水规则，使幼儿愿意遵守喝水规则。</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988435"/>
            <a:ext cx="10211435" cy="197802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“小朋友们喝水的时候很安静，把杯里的水都喝完了。”</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“注意饭前不要喝水哟。”</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“今天带药来了的孩子要多喝水，喝完半杯后再接一点儿，病会好得更快一些！”</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71284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127760" y="1534795"/>
            <a:ext cx="9936480" cy="2799715"/>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众所周知，如厕是人类最重要和最频繁的行为之一，许多心理学理论就是建立在对这一行为的研究之上的。从脱离家长的照顾到独立适应幼儿园生活，对幼儿来说是一个比较大的跨越，而如厕是他们适应幼儿园生活过程中的难题之一。如果教师对幼儿如厕时的指导语使用不当，会对幼儿产生消极的影响。当幼儿进入中、大班后，巩固幼儿良好的如厕习惯，改善他们在这个年龄段出现的一些如厕问题就成为如厕教育的一项重要内容，这些都离不开教师的指导。教师应准确把握如厕教育的适宜性，从幼儿身心和谐发展的角度出发，使用恰当的指导语，引导幼儿建立良好的如厕常规。针对如厕环节出现的不同现象，建议教师采用不同的指导语。</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84910" y="1421130"/>
            <a:ext cx="200787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（一）小班幼儿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84910" y="1983105"/>
            <a:ext cx="4912995" cy="354330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sym typeface="微软雅黑" panose="020B0503020204020204" pitchFamily="34" charset="-122"/>
              </a:rPr>
              <a:t>1. 故事引导法</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由于幼儿紧张、害怕，不敢说而造成的尿裤子，教师可轻拍幼儿，用温和的语言安抚幼儿：</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“宝贝，别害怕，以后有便便了就要大声告诉老师‘老师，我想小便（大便）’。”</a:t>
            </a:r>
            <a:r>
              <a:rPr lang="zh-CN" altLang="en-US" sz="2000" dirty="0">
                <a:sym typeface="微软雅黑" panose="020B0503020204020204" pitchFamily="34" charset="-122"/>
              </a:rPr>
              <a:t>教师可面向全体幼儿讲述故事《小猪拉臭臭》，告知幼儿有便意了要及时告诉教师，对能主动说出自己想法的幼儿，教师给予拥抱、亲吻等奖励。</a:t>
            </a:r>
            <a:endParaRPr lang="zh-CN" altLang="en-US" sz="2000" dirty="0">
              <a:sym typeface="微软雅黑" panose="020B0503020204020204" pitchFamily="34" charset="-122"/>
            </a:endParaRPr>
          </a:p>
        </p:txBody>
      </p:sp>
      <p:pic>
        <p:nvPicPr>
          <p:cNvPr id="113" name="图片 112"/>
          <p:cNvPicPr/>
          <p:nvPr/>
        </p:nvPicPr>
        <p:blipFill>
          <a:blip r:embed="rId1"/>
          <a:stretch>
            <a:fillRect/>
          </a:stretch>
        </p:blipFill>
        <p:spPr>
          <a:xfrm>
            <a:off x="6282690" y="2213610"/>
            <a:ext cx="4735195" cy="32467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949450" y="1486535"/>
            <a:ext cx="8292465" cy="46843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84910" y="1474470"/>
            <a:ext cx="6067425" cy="428244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sym typeface="微软雅黑" panose="020B0503020204020204" pitchFamily="34" charset="-122"/>
              </a:rPr>
              <a:t>2. 实地参观法</a:t>
            </a:r>
            <a:endParaRPr lang="zh-CN" altLang="en-US" sz="2000" b="1" dirty="0">
              <a:solidFill>
                <a:srgbClr val="48AB9D"/>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有的幼儿会因未适应幼儿园的如厕方式和器具而拒绝如厕。针对这种情况，教师应带领幼儿参观温馨的厕所：</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“宝宝厕所真可爱，墙上贴有各种小动物，厕所干净、明亮，小宝宝如厕时还有扶手呢，卡通洗手池也等着小朋友去洗手，以后小朋友有便便了就到可爱的厕所中来哟！”</a:t>
            </a:r>
            <a:r>
              <a:rPr lang="zh-CN" altLang="en-US" sz="2000" dirty="0">
                <a:sym typeface="微软雅黑" panose="020B0503020204020204" pitchFamily="34" charset="-122"/>
              </a:rPr>
              <a:t>教师带领幼儿观察便池的外形，了解用途，“便池真干净，男孩、女孩的便池是不一样的，就连厕纸也有自己的家呢，厕纸可以让宝宝大小便后擦干净小屁股。”通过教师的讲解，消除幼儿的紧张感。</a:t>
            </a:r>
            <a:endParaRPr lang="zh-CN" altLang="en-US" sz="2000" dirty="0">
              <a:sym typeface="微软雅黑" panose="020B0503020204020204" pitchFamily="34" charset="-122"/>
            </a:endParaRPr>
          </a:p>
        </p:txBody>
      </p:sp>
      <p:pic>
        <p:nvPicPr>
          <p:cNvPr id="114" name="图片 113"/>
          <p:cNvPicPr/>
          <p:nvPr/>
        </p:nvPicPr>
        <p:blipFill>
          <a:blip r:embed="rId1"/>
          <a:stretch>
            <a:fillRect/>
          </a:stretch>
        </p:blipFill>
        <p:spPr>
          <a:xfrm>
            <a:off x="7411085" y="2474595"/>
            <a:ext cx="3741420" cy="2281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84910" y="1474470"/>
            <a:ext cx="6067425" cy="354330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sym typeface="微软雅黑" panose="020B0503020204020204" pitchFamily="34" charset="-122"/>
              </a:rPr>
              <a:t>3. 科学讲解法</a:t>
            </a:r>
            <a:endParaRPr lang="zh-CN" altLang="en-US" sz="2000" b="1" dirty="0">
              <a:solidFill>
                <a:srgbClr val="48AB9D"/>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某些幼儿由于对当前的活动过于专注而忘记了自身的生理需求，作为教师要多关注这些幼儿，可提前提醒幼儿如厕。当幼儿因专注于活动尿湿裤子后，教师在安抚幼儿给其更换裤子的同时还要对幼儿提要求：</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“要小便了要及时去厕所，因为憋尿对身体不好，尿湿裤子了也很容易生病哟。”</a:t>
            </a:r>
            <a:r>
              <a:rPr lang="zh-CN" altLang="en-US" sz="2000" dirty="0">
                <a:sym typeface="微软雅黑" panose="020B0503020204020204" pitchFamily="34" charset="-122"/>
              </a:rPr>
              <a:t>教师可将尿的形成及排出制成简单的视频，配上一个小故事，使幼儿明白憋尿的害处，从而逐渐养成按时排便的好习惯。</a:t>
            </a:r>
            <a:endParaRPr lang="zh-CN" altLang="en-US" sz="2000" dirty="0">
              <a:sym typeface="微软雅黑" panose="020B0503020204020204" pitchFamily="34" charset="-122"/>
            </a:endParaRPr>
          </a:p>
        </p:txBody>
      </p:sp>
      <p:pic>
        <p:nvPicPr>
          <p:cNvPr id="115" name="图片 114"/>
          <p:cNvPicPr/>
          <p:nvPr/>
        </p:nvPicPr>
        <p:blipFill>
          <a:blip r:embed="rId1">
            <a:clrChange>
              <a:clrFrom>
                <a:srgbClr val="F6F6F6">
                  <a:alpha val="100000"/>
                </a:srgbClr>
              </a:clrFrom>
              <a:clrTo>
                <a:srgbClr val="F6F6F6">
                  <a:alpha val="100000"/>
                  <a:alpha val="0"/>
                </a:srgbClr>
              </a:clrTo>
            </a:clrChange>
          </a:blip>
          <a:stretch>
            <a:fillRect/>
          </a:stretch>
        </p:blipFill>
        <p:spPr>
          <a:xfrm>
            <a:off x="7836535" y="2282190"/>
            <a:ext cx="2624455" cy="26301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84910" y="1474470"/>
            <a:ext cx="9819005" cy="391287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sym typeface="微软雅黑" panose="020B0503020204020204" pitchFamily="34" charset="-122"/>
              </a:rPr>
              <a:t>4. 趣味辅助法</a:t>
            </a:r>
            <a:endParaRPr lang="zh-CN" altLang="en-US" sz="2000" b="1" dirty="0">
              <a:solidFill>
                <a:srgbClr val="48AB9D"/>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针对有些幼儿，由于家庭教养方式不当，如家长把便，忽略了幼儿蹲便或坐便能力的锻炼，脱裤子、提裤子和擦屁股一律包办，导致幼儿独立生活能力差，出现不会自己脱裤子、如厕能力欠缺、经常尿湿裤子等情况。针对这些现象，教师可提醒幼儿多看看厕所中张贴的“幼儿如厕步骤图”，采用儿歌、故事等形式，教给幼儿正确的脱、提裤子的方法：</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宝贝，我们一起看看如厕步骤图，了解一下如厕的步骤，然后跟着老师一起念首《如厕歌》吧！‘站在便池前，两腿分开站站稳，两手抓裤腰，脱到膝盖处，慢慢蹲下来，双手抓栏杆，便后轻轻擦屁股，两手抓裤腰，用力向上提，内裤不再湿，宝宝舒服了’。”</a:t>
            </a:r>
            <a:r>
              <a:rPr lang="zh-CN" altLang="en-US" sz="2000" dirty="0">
                <a:sym typeface="微软雅黑" panose="020B0503020204020204" pitchFamily="34" charset="-122"/>
              </a:rPr>
              <a:t>教师用语言引导，用动作教授，逐步让幼儿学会脱、穿裤子，并采用家园合作的方式，让幼儿不再因能力弱而尿裤子。</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84910" y="1421130"/>
            <a:ext cx="252666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（二）中、大班幼儿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84910" y="1983105"/>
            <a:ext cx="6166485" cy="31743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sym typeface="微软雅黑" panose="020B0503020204020204" pitchFamily="34" charset="-122"/>
              </a:rPr>
              <a:t>1. 儿歌提示法</a:t>
            </a:r>
            <a:endParaRPr lang="zh-CN" altLang="en-US" sz="2000" b="1" dirty="0">
              <a:solidFill>
                <a:srgbClr val="48AB9D"/>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如厕后，有的幼儿没擦干净屁股就提起裤子；有的幼儿内衣随意塞几下，衣裤也没有整理就跑出了厕所。对此类幼儿，教师可提醒幼儿温习一下《便后整理歌》：</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“上完厕所不着急，擦净屁股提好裤，小内裤先提起，一层一层往上提，裤缝对准小肚脐，裤子整齐真舒服。”</a:t>
            </a:r>
            <a:r>
              <a:rPr lang="zh-CN" altLang="en-US" sz="2000" dirty="0">
                <a:sym typeface="微软雅黑" panose="020B0503020204020204" pitchFamily="34" charset="-122"/>
              </a:rPr>
              <a:t>在教师的温馨提示下，幼儿会逐渐养成整理衣裤的好习惯。</a:t>
            </a:r>
            <a:endParaRPr lang="zh-CN" altLang="en-US" sz="2000" dirty="0">
              <a:sym typeface="微软雅黑" panose="020B0503020204020204" pitchFamily="34" charset="-122"/>
            </a:endParaRPr>
          </a:p>
        </p:txBody>
      </p:sp>
      <p:pic>
        <p:nvPicPr>
          <p:cNvPr id="116" name="图片 115"/>
          <p:cNvPicPr/>
          <p:nvPr/>
        </p:nvPicPr>
        <p:blipFill>
          <a:blip r:embed="rId1">
            <a:clrChange>
              <a:clrFrom>
                <a:srgbClr val="F6F6F6">
                  <a:alpha val="100000"/>
                </a:srgbClr>
              </a:clrFrom>
              <a:clrTo>
                <a:srgbClr val="F6F6F6">
                  <a:alpha val="100000"/>
                  <a:alpha val="0"/>
                </a:srgbClr>
              </a:clrTo>
            </a:clrChange>
          </a:blip>
          <a:stretch>
            <a:fillRect/>
          </a:stretch>
        </p:blipFill>
        <p:spPr>
          <a:xfrm>
            <a:off x="7938770" y="1654810"/>
            <a:ext cx="2504440" cy="38569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五、如厕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84910" y="1474470"/>
            <a:ext cx="9819005" cy="31743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sym typeface="微软雅黑" panose="020B0503020204020204" pitchFamily="34" charset="-122"/>
              </a:rPr>
              <a:t>2. 规则制定法</a:t>
            </a:r>
            <a:endParaRPr lang="zh-CN" altLang="en-US" sz="2000" b="1" dirty="0">
              <a:solidFill>
                <a:srgbClr val="48AB9D"/>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有些幼儿如厕时争抢厕位，有些幼儿一边排便一边和同伴聊天、嬉笑，有时还会发生冲突，这些行为降低了幼儿对如厕这种常规行为的专注程度，也会带来一定的安全隐患。此时，教师可引导幼儿讨论：</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厕所里拥挤打闹、争抢厕位、从台阶上跳上跳下会有什么危险？”幼儿自由表述后，教师可引导幼儿探讨文明如厕的安全规则：“厕所里有哪些文明的表现？要遵守哪些安全规则呢？大家说一说，一会把规则画下来贴在厕所里。”</a:t>
            </a:r>
            <a:r>
              <a:rPr lang="zh-CN" altLang="en-US" sz="2000" dirty="0">
                <a:sym typeface="微软雅黑" panose="020B0503020204020204" pitchFamily="34" charset="-122"/>
              </a:rPr>
              <a:t>教师还可创编《如厕文明歌》——进厕所，讲文明，不推不挤不打闹。排好队，守秩序，文明如厕人人夸。</a:t>
            </a:r>
            <a:endParaRPr lang="zh-CN" altLang="en-US" sz="2000" dirty="0">
              <a:sym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462395" y="4396740"/>
            <a:ext cx="2528570" cy="1677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六、午睡</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127760" y="2216150"/>
            <a:ext cx="5104765" cy="292798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1. 温馨提醒</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教师要帮助和引导幼儿脱掉外衣，用亲切、温柔的语调提醒幼儿：</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宝贝，先把被子铺好，再脱鞋子，摆好后上床，按照‘脱裤子—进被窝—脱上衣—叠衣服—放整齐—钻被窝’的顺序睡好，我们一起念念《盖被子》的儿歌吧，‘先开一扇门，躺下把脚伸，小门关关紧，闭上小眼睛’。”</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184910" y="1421130"/>
            <a:ext cx="17545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（一）午睡前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576060" y="1712595"/>
            <a:ext cx="4435475" cy="3956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六、午睡</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127760" y="1795780"/>
            <a:ext cx="9827895" cy="326644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2. 适时教授</a:t>
            </a:r>
            <a:endParaRPr lang="zh-CN" altLang="en-US" sz="2000" b="1" dirty="0">
              <a:solidFill>
                <a:srgbClr val="48AB9D"/>
              </a:solidFill>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教不会脱衣的幼儿脱衣时，教师可以采用让幼儿观察脱衣步骤图以及儿歌辅助的形式，教幼儿学习脱衣：</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孩子们，我们一起念念儿歌《脱套头衫》吧，‘小朋友，来帮忙，抓住小袖口，拽下小袖子，领口向上提，衣服脱下来’，嗯，用这个方法很快就可以脱下套头衫了，小朋友们之间还可以互相帮助哟。脱下来的衣服要叠放整齐，我们再来念念《衣裤折叠歌》吧，‘放平衣服对整齐，先将两袖向前抱，再把腰儿弯一弯，看看是否叠好了’，你们的衣服叠好了吗？还要把小裤子叠整齐哟，‘裤腰对裤腰，裤脚对裤脚，中间折一折，裤子就折好’，哇，小朋友们的衣服都叠得整整齐齐了，现在赶紧钻进被窝睡个香香觉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六、午睡</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127760" y="2216150"/>
            <a:ext cx="9854565" cy="157353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1. 适时提醒</a:t>
            </a:r>
            <a:endParaRPr lang="zh-CN" altLang="en-US" sz="2000" b="1" dirty="0">
              <a:solidFill>
                <a:srgbClr val="48AB9D"/>
              </a:solidFill>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教师轻唤幼儿起床后，可适时提醒幼儿了解穿衣的顺序，可尝试使用这样的语言：</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“小朋友起床啦，先穿褂子再穿裤，穿上袜子把鞋拿，左脚右脚要分清，否则小脚要打架！”</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184910" y="1421130"/>
            <a:ext cx="17545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（二）午睡后</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184910" y="4004310"/>
            <a:ext cx="9854565" cy="123507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2. 学习穿衣</a:t>
            </a:r>
            <a:endParaRPr lang="zh-CN" altLang="en-US" sz="2000" b="1" dirty="0">
              <a:solidFill>
                <a:srgbClr val="48AB9D"/>
              </a:solidFill>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教幼儿学会穿衣是起床环节中的重点，为了激起幼儿对穿衣活动的兴趣，教师除示范讲解、手把手教授，还可采用各种趣味儿歌辅助。</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六、午睡</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1767205"/>
            <a:ext cx="10211435" cy="320929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“现在，老师教小朋友穿衣服喽，‘大洞洞里钻进去，小洞洞里钻出来，两只小手开火车，一个一个钻出来’。衣服穿好后再学着扣纽扣，‘小纽扣，要扣好，从下面，往上扣，一颗颗，要扣牢’。”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“小裤子是这样穿的，‘两只小脚坐火车，火车火车钻山洞，一列火车钻进去，呜——，火车出来了，换列火车钻进去，呜——，火车出来了’。”</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“套头衫可是最难穿的哟，没关系，咱们边念儿歌边来试着穿一穿，‘抓领子，盖房子，小老鼠，出洞洞，小手伸出小洞洞’。</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149161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
        <p:nvSpPr>
          <p:cNvPr id="3" name="文本框 2"/>
          <p:cNvSpPr txBox="1"/>
          <p:nvPr/>
        </p:nvSpPr>
        <p:spPr>
          <a:xfrm>
            <a:off x="1000760" y="5094605"/>
            <a:ext cx="10211435" cy="1004570"/>
          </a:xfrm>
          <a:prstGeom prst="rect">
            <a:avLst/>
          </a:prstGeom>
          <a:noFill/>
        </p:spPr>
        <p:txBody>
          <a:bodyPr wrap="square" rtlCol="0" anchor="t">
            <a:spAutoFit/>
          </a:bodyPr>
          <a:p>
            <a:pPr>
              <a:lnSpc>
                <a:spcPct val="110000"/>
              </a:lnSpc>
            </a:pPr>
            <a:r>
              <a:rPr lang="zh-CN" altLang="en-US">
                <a:solidFill>
                  <a:srgbClr val="FF0000"/>
                </a:solidFill>
                <a:latin typeface="微软雅黑" panose="020B0503020204020204" pitchFamily="34" charset="-122"/>
                <a:ea typeface="微软雅黑" panose="020B0503020204020204" pitchFamily="34" charset="-122"/>
              </a:rPr>
              <a:t>在起床的过程中，教师可逐步用儿歌和示范的形式教给幼儿正确的穿衣方法，并提醒幼儿将床铺整理好。午睡环节是幼儿学习生活技能的绝好时机，教师要善于抓住这个教育契机，采用多种形式的方法，让幼儿学会穿脱衣和整理床铺，从而学会自己管理自己的生活起居。</a:t>
            </a:r>
            <a:endParaRPr lang="zh-CN" altLang="en-US">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七、自由活动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6022975" y="1644015"/>
            <a:ext cx="5095875" cy="4154170"/>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自由活动是指让幼儿自己选择活动内容、玩具材料以及玩伴，在活动过程中主动参与，充分交往，获得直接经验，体验各种情感的活动。自由活动因其具有自由、开放、个别化等特点，深受幼儿的喜爱。幼儿自由活动的空间环境包括室内和户外两种，此处阐述的自由活动，更多地指向幼儿户外自由活动。因为幼儿在户外自由活动时空间开放性更强，活动密度更高，动作幅度更大，发生不可预见事件的概率相应提高，潜伏着的不安全因素也随之增加，所以教师的指导用语显得尤为重要。</a:t>
            </a:r>
            <a:endParaRPr lang="zh-CN" altLang="en-US" sz="2000" dirty="0">
              <a:sym typeface="微软雅黑" panose="020B0503020204020204" pitchFamily="34" charset="-122"/>
            </a:endParaRPr>
          </a:p>
        </p:txBody>
      </p:sp>
      <p:pic>
        <p:nvPicPr>
          <p:cNvPr id="117" name="图片 116"/>
          <p:cNvPicPr/>
          <p:nvPr/>
        </p:nvPicPr>
        <p:blipFill>
          <a:blip r:embed="rId1"/>
          <a:stretch>
            <a:fillRect/>
          </a:stretch>
        </p:blipFill>
        <p:spPr>
          <a:xfrm>
            <a:off x="891540" y="1968500"/>
            <a:ext cx="4674870" cy="3504565"/>
          </a:xfrm>
          <a:prstGeom prst="cloud">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2260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下面是某幼儿园中午进餐时，教师对幼儿所说的话，试分析哪一位教师的说法更合适。</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48205"/>
            <a:ext cx="10013950" cy="3969385"/>
          </a:xfrm>
          <a:prstGeom prst="rect">
            <a:avLst/>
          </a:prstGeom>
          <a:noFill/>
        </p:spPr>
        <p:txBody>
          <a:bodyPr wrap="square" rtlCol="0">
            <a:spAutoFit/>
          </a:bodyPr>
          <a:lstStyle/>
          <a:p>
            <a:pPr indent="457200" algn="l"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 A 频繁地对幼儿催促着：“快点吃，快点吃，小明，你为什么咬着勺子不吃呀？”当看见小朋友撒饭了，教师 A 又说道：“瞧瞧你，又撒饭了，你是漏嘴巴呀！不要挑食呀！”整个进餐环节，教师没有闲着，不停地对幼儿进行着催促和提醒。</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 B ：“蔬菜有丰富的维生素，虾仁里有很多蛋白质，都是有营养的食物，我看见每个小朋友都一口饭一口菜，将自己碗里的食物吃到肚子里，小朋友们的身体会变得棒棒的！”“小勺是个挖土机，挖得深，慢慢起，食物运到仓库里”。</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进餐环节，教师应为幼儿营造宽松、温馨的环境，指导用语应轻柔，适时适量，多使用积极的鼓励和形象化的语言，对幼儿进行正面的影响。通过积极的暗示、正面的鼓励，在温馨的氛围中促使幼儿养成良好的进餐习惯。</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七、自由活动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10410"/>
            <a:ext cx="9854565" cy="123507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1. 讲解</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对于幼儿的不安全行为，教师可采用详细讲解的方法，帮助幼儿建立正确活动的概念。</a:t>
            </a:r>
            <a:endParaRPr lang="zh-CN" altLang="en-US" sz="2000" dirty="0">
              <a:sym typeface="微软雅黑" panose="020B0503020204020204" pitchFamily="34" charset="-122"/>
            </a:endParaRPr>
          </a:p>
        </p:txBody>
      </p:sp>
      <p:sp>
        <p:nvSpPr>
          <p:cNvPr id="10" name="矩形: 圆角 9"/>
          <p:cNvSpPr/>
          <p:nvPr/>
        </p:nvSpPr>
        <p:spPr>
          <a:xfrm>
            <a:off x="1184910" y="1421130"/>
            <a:ext cx="20364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（一）小班幼儿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3686175"/>
            <a:ext cx="10211435" cy="241490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玩滑梯时要从楼梯处上，双手扶好栏杆，眼睛看好台阶，一级一级地往上走，走到滑梯前，慢慢坐下，双手扶好滑梯扶手，上身稍后倾，慢慢往下滑，滑到出口时，两脚着地，两手撑一下扶手，慢慢站起来。记住了，小朋友们要一个跟着一个滑下，千万不要拥挤，一定坐好了再滑，等前一个小朋友滑完了后一个小朋友再滑，以免造成拥挤哟！”</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4105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七、自由活动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1477010"/>
            <a:ext cx="9854565" cy="123507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2. 说理</a:t>
            </a:r>
            <a:endParaRPr lang="zh-CN" altLang="en-US" sz="2000" b="1" dirty="0">
              <a:solidFill>
                <a:srgbClr val="48AB9D"/>
              </a:solidFill>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针对小班幼儿的年龄特点，还可以采用情境表演、故事讲述等方式给幼儿讲清危险行为和争抢事件不正确的原因。</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152775"/>
            <a:ext cx="10211435" cy="241490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三个小朋友都想玩跷跷板，可是他们互不相让，都说是自己先来的，眼看着他们就快打起来了。这时，老师就给他们讲了一个“过桥”的故事。幼儿听后，也表示可以轮流玩，不能再抢了。老师满意地说：“小朋友们，你们做得真棒！我们玩玩具时也要学会互相谦让哟！当发生冲突时，我们要学会用商量的口气和同伴交流，想出好办法，通过协商解决问题才是最棒的哟！”</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287718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七、自由活动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72640"/>
            <a:ext cx="9854565" cy="386143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1. 实战演练</a:t>
            </a:r>
            <a:endParaRPr lang="zh-CN" altLang="en-US" sz="2000" b="1" dirty="0">
              <a:solidFill>
                <a:srgbClr val="48AB9D"/>
              </a:solidFill>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中、大班幼儿的自护意识和方法比较欠缺，交往需求增大，和小伙伴容易发生争吵甚至产生相互攻击的行为，针对这些现象，教师可教给幼儿一些正确的处理问题的方法。</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针对幼儿玩飞盘时四处乱扔，很多幼儿也不知躲避的现象，教师可组织幼儿开展“如何躲避飞盘，如何避免将飞盘飞到别人身上”的讨论。</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对于幼儿喜欢从高处往下跳，容易摔伤的现象，教师可采用让幼儿在运动中呵护鸡蛋，做一个将鸡蛋从高处掉落摔碎的实验，让幼儿知晓安全防护的重要：“鸡蛋很脆弱，就像我们的身体，容易摔伤、摔断，所以我们要呵护好自己的身体。鸡蛋从高处摔下会碎，所以，我们要学会保护自己，不要从高处往下跳，要远离栏杆很矮的窗台、阳台等地方，更不能在此处跳着往下看，以免掉下摔伤。”</a:t>
            </a:r>
            <a:endParaRPr lang="zh-CN" altLang="en-US" sz="2000" dirty="0">
              <a:sym typeface="微软雅黑" panose="020B0503020204020204" pitchFamily="34" charset="-122"/>
            </a:endParaRPr>
          </a:p>
        </p:txBody>
      </p:sp>
      <p:sp>
        <p:nvSpPr>
          <p:cNvPr id="10" name="矩形: 圆角 9"/>
          <p:cNvSpPr/>
          <p:nvPr/>
        </p:nvSpPr>
        <p:spPr>
          <a:xfrm>
            <a:off x="1184910" y="1421130"/>
            <a:ext cx="25463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（二）中、大班幼儿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七、自由活动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1525270"/>
            <a:ext cx="9854565" cy="123507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48AB9D"/>
                </a:solidFill>
                <a:sym typeface="微软雅黑" panose="020B0503020204020204" pitchFamily="34" charset="-122"/>
              </a:rPr>
              <a:t>2. 明确规则</a:t>
            </a:r>
            <a:endParaRPr lang="zh-CN" altLang="en-US" sz="2000" b="1" dirty="0">
              <a:solidFill>
                <a:srgbClr val="48AB9D"/>
              </a:solidFill>
              <a:sym typeface="微软雅黑" panose="020B0503020204020204" pitchFamily="34" charset="-122"/>
            </a:endParaRPr>
          </a:p>
          <a:p>
            <a:pPr indent="457200" fontAlgn="auto">
              <a:lnSpc>
                <a:spcPct val="110000"/>
              </a:lnSpc>
              <a:spcAft>
                <a:spcPts val="1000"/>
              </a:spcAft>
            </a:pPr>
            <a:r>
              <a:rPr lang="zh-CN" altLang="en-US" sz="2000" dirty="0">
                <a:sym typeface="微软雅黑" panose="020B0503020204020204" pitchFamily="34" charset="-122"/>
              </a:rPr>
              <a:t>教师可以和幼儿一起讨论自由活动中的一些规则，然后带领幼儿以图文并茂的形式把规则呈现出来。</a:t>
            </a:r>
            <a:endParaRPr lang="zh-CN" altLang="en-US" sz="2000" dirty="0">
              <a:sym typeface="微软雅黑" panose="020B0503020204020204" pitchFamily="34" charset="-122"/>
            </a:endParaRPr>
          </a:p>
        </p:txBody>
      </p:sp>
      <p:sp>
        <p:nvSpPr>
          <p:cNvPr id="6" name="矩形: 圆角 2"/>
          <p:cNvSpPr/>
          <p:nvPr>
            <p:custDataLst>
              <p:tags r:id="rId1"/>
            </p:custDataLst>
          </p:nvPr>
        </p:nvSpPr>
        <p:spPr>
          <a:xfrm>
            <a:off x="1000760" y="3268345"/>
            <a:ext cx="10211435" cy="241490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孩子们，我们到户外进行自由活动时应该遵守哪些规则呢？请小朋友们说一说。（幼儿表述）小朋友们说到了那么多要遵守的规则，说明小朋友们自由活动时都非常善于观察并发现问题，现在请小朋友们将这些规则用图画的形式表示出来，张贴到合适的地方，便于大家共同遵守。”</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299275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八、离园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125220" y="2029460"/>
            <a:ext cx="5095875" cy="2799715"/>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离园是幼儿园一日生活的最后一个环节，是幼儿一天生活的结束，是让幼儿身心放松地进行整理的阶段。利用离园短暂的时光，有计划地组织幼儿进行离园整理是十分有必要的。在离园环节，教师可以用语言帮助幼儿梳理一日生活的体验，让幼儿充分地说出自己的内心感受，带领幼儿积极主动地投入有趣的离园活动中。</a:t>
            </a:r>
            <a:endParaRPr lang="zh-CN" altLang="en-US" sz="2000" dirty="0">
              <a:sym typeface="微软雅黑" panose="020B0503020204020204" pitchFamily="34" charset="-122"/>
            </a:endParaRPr>
          </a:p>
        </p:txBody>
      </p:sp>
      <p:pic>
        <p:nvPicPr>
          <p:cNvPr id="118" name="图片 117"/>
          <p:cNvPicPr/>
          <p:nvPr/>
        </p:nvPicPr>
        <p:blipFill>
          <a:blip r:embed="rId1"/>
          <a:stretch>
            <a:fillRect/>
          </a:stretch>
        </p:blipFill>
        <p:spPr>
          <a:xfrm>
            <a:off x="6311900" y="1790700"/>
            <a:ext cx="4720590" cy="3471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八、离园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10410"/>
            <a:ext cx="9854565" cy="429895"/>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离园时可以组织幼儿进行故事分享会活动，给幼儿充分表现自我的机会。</a:t>
            </a:r>
            <a:endParaRPr lang="zh-CN" altLang="en-US" sz="2000" dirty="0">
              <a:sym typeface="微软雅黑" panose="020B0503020204020204" pitchFamily="34" charset="-122"/>
            </a:endParaRPr>
          </a:p>
        </p:txBody>
      </p:sp>
      <p:sp>
        <p:nvSpPr>
          <p:cNvPr id="10" name="矩形: 圆角 9"/>
          <p:cNvSpPr/>
          <p:nvPr/>
        </p:nvSpPr>
        <p:spPr>
          <a:xfrm>
            <a:off x="1184910" y="1421130"/>
            <a:ext cx="222821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（一）故事分享会</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2966085"/>
            <a:ext cx="10211435" cy="148526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“又到了我们的故事分享会时间了，今天又有哪位小朋友会给大家带来精彩的故事呢？</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269049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八、离园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10410"/>
            <a:ext cx="9854565" cy="429895"/>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到区域中快乐游戏也是幼儿离园活动的一种组织形式。</a:t>
            </a:r>
            <a:endParaRPr lang="zh-CN" altLang="en-US" sz="2000" dirty="0">
              <a:sym typeface="微软雅黑" panose="020B0503020204020204" pitchFamily="34" charset="-122"/>
            </a:endParaRPr>
          </a:p>
        </p:txBody>
      </p:sp>
      <p:sp>
        <p:nvSpPr>
          <p:cNvPr id="10" name="矩形: 圆角 9"/>
          <p:cNvSpPr/>
          <p:nvPr/>
        </p:nvSpPr>
        <p:spPr>
          <a:xfrm>
            <a:off x="1184910" y="1421130"/>
            <a:ext cx="19367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（二）区域活动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2966085"/>
            <a:ext cx="10211435" cy="196850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“请小朋友们选择自己喜欢的区域，插好进区卡开始游戏，注意要遵守区域规则，游戏时要互相帮助，有商有量，爸爸妈妈来接时，要收拾好游戏材料，和老师说再见后才可以离开哟。”</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269049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八、离园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10410"/>
            <a:ext cx="9854565" cy="1106805"/>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在离园前的时间组织幼儿分享一天生活的甜蜜体验，回顾一天的学习生活，留存美好的回忆也是很有意义的。在这个环节中，师幼、幼幼之间的关系融洽，大家回忆一天的美好时光，让一天的生活画上一个圆满的句号。</a:t>
            </a:r>
            <a:endParaRPr lang="zh-CN" altLang="en-US" sz="2000" dirty="0">
              <a:sym typeface="微软雅黑" panose="020B0503020204020204" pitchFamily="34" charset="-122"/>
            </a:endParaRPr>
          </a:p>
        </p:txBody>
      </p:sp>
      <p:sp>
        <p:nvSpPr>
          <p:cNvPr id="10" name="矩形: 圆角 9"/>
          <p:cNvSpPr/>
          <p:nvPr/>
        </p:nvSpPr>
        <p:spPr>
          <a:xfrm>
            <a:off x="1184910" y="1421130"/>
            <a:ext cx="19367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（三）甜蜜时刻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3650615"/>
            <a:ext cx="10211435" cy="172275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“一天的幼儿园好时光结束了，请小朋友们说说，今天最让你开心的事是什么，或者是你想对哪个小朋友说一句开心的话。”</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37502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八、离园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10410"/>
            <a:ext cx="9854565" cy="768350"/>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教师还可组织幼儿间的图书、玩具等的分享会活动，组织幼儿自主结伴，根据个人意愿进行分享。</a:t>
            </a:r>
            <a:endParaRPr lang="zh-CN" altLang="en-US" sz="2000" dirty="0">
              <a:sym typeface="微软雅黑" panose="020B0503020204020204" pitchFamily="34" charset="-122"/>
            </a:endParaRPr>
          </a:p>
        </p:txBody>
      </p:sp>
      <p:sp>
        <p:nvSpPr>
          <p:cNvPr id="10" name="矩形: 圆角 9"/>
          <p:cNvSpPr/>
          <p:nvPr/>
        </p:nvSpPr>
        <p:spPr>
          <a:xfrm>
            <a:off x="1184910" y="1421130"/>
            <a:ext cx="22015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（四）宝贝分享会</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3268345"/>
            <a:ext cx="10211435" cy="1722755"/>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“今天老师带来了一本有趣的书和大家分享，不知道小朋友都带来了什么好书和大家分享呢？大家赶紧拿出自己的好书，和同伴交换着看哟！”</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299275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692150"/>
            <a:ext cx="7429500" cy="583565"/>
          </a:xfrm>
          <a:prstGeom prst="rect">
            <a:avLst/>
          </a:prstGeom>
          <a:noFill/>
        </p:spPr>
        <p:txBody>
          <a:bodyPr wrap="square" rtlCol="0">
            <a:spAutoFit/>
          </a:bodyPr>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八、离园</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127760" y="2010410"/>
            <a:ext cx="9854565" cy="768350"/>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大班幼儿应该具备清理书包的能力。一天的学习生活结束了，幼儿的书包是否整洁？教师可教给幼儿整理书包的方法，引导幼儿学习适宜的整理方法。</a:t>
            </a:r>
            <a:endParaRPr lang="zh-CN" altLang="en-US" sz="2000" dirty="0">
              <a:sym typeface="微软雅黑" panose="020B0503020204020204" pitchFamily="34" charset="-122"/>
            </a:endParaRPr>
          </a:p>
        </p:txBody>
      </p:sp>
      <p:sp>
        <p:nvSpPr>
          <p:cNvPr id="10" name="矩形: 圆角 9"/>
          <p:cNvSpPr/>
          <p:nvPr/>
        </p:nvSpPr>
        <p:spPr>
          <a:xfrm>
            <a:off x="1184910" y="1421130"/>
            <a:ext cx="19367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（五）书包整理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矩形: 圆角 2"/>
          <p:cNvSpPr/>
          <p:nvPr>
            <p:custDataLst>
              <p:tags r:id="rId1"/>
            </p:custDataLst>
          </p:nvPr>
        </p:nvSpPr>
        <p:spPr>
          <a:xfrm>
            <a:off x="1000760" y="3286125"/>
            <a:ext cx="10211435" cy="2232660"/>
          </a:xfrm>
          <a:prstGeom prst="rect">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“你是用什么方法整理的？哪种整理方法可以让书包中的物品整齐又有序？”</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457200" algn="just" fontAlgn="b">
              <a:lnSpc>
                <a:spcPct val="120000"/>
              </a:lnSpc>
            </a:pPr>
            <a:r>
              <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幼儿交流自己的心得，教师带领幼儿玩“最快取出来”的游戏，教师说出某种物品，幼儿从书包中快速去取，比比谁最快，最后教师带领小朋友讨论：“请大家讨论一下，应该怎样爱护小书包？”</a:t>
            </a:r>
            <a:endParaRPr lang="zh-CN" altLang="zh-CN" sz="2000"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2" name="矩形: 圆角 4"/>
          <p:cNvSpPr/>
          <p:nvPr>
            <p:custDataLst>
              <p:tags r:id="rId2"/>
            </p:custDataLst>
          </p:nvPr>
        </p:nvSpPr>
        <p:spPr>
          <a:xfrm>
            <a:off x="1255395" y="3010535"/>
            <a:ext cx="3180080" cy="539750"/>
          </a:xfrm>
          <a:prstGeom prst="rect">
            <a:avLst/>
          </a:prstGeom>
          <a:solidFill>
            <a:schemeClr val="accent2"/>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建议教师的指导用语如下</a:t>
            </a:r>
            <a:endParaRPr lang="zh-CN" altLang="en-US" b="1" dirty="0">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059805" y="2124710"/>
            <a:ext cx="5204460" cy="2609215"/>
          </a:xfrm>
          <a:prstGeom prst="rect">
            <a:avLst/>
          </a:prstGeom>
          <a:noFill/>
        </p:spPr>
        <p:txBody>
          <a:bodyPr wrap="square" rtlCol="0">
            <a:spAutoFit/>
          </a:bodyPr>
          <a:lstStyle/>
          <a:p>
            <a:pPr indent="457200" fontAlgn="auto">
              <a:lnSpc>
                <a:spcPct val="130000"/>
              </a:lnSpc>
              <a:spcAft>
                <a:spcPts val="1000"/>
              </a:spcAft>
            </a:pPr>
            <a:r>
              <a:rPr lang="zh-CN" altLang="en-US"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《3~6 岁儿童学习与发展指南》</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指出，幼儿的学习是以直接经验为基础，在游戏和日常生活中进行的。要珍视游戏和生活的独特价值，创设丰富的教育环境，合理安排一日生活，最大限度地支持和满足幼儿通过直接感知、实际操作和亲身体验获取经验的需要。由此可见，教师可以抓住一日生活中的很多契机实施语言教育。</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stretch>
            <a:fillRect/>
          </a:stretch>
        </p:blipFill>
        <p:spPr>
          <a:xfrm>
            <a:off x="812165" y="1514475"/>
            <a:ext cx="5105400" cy="38290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206500" y="3839016"/>
            <a:ext cx="9779000" cy="2184400"/>
          </a:xfrm>
          <a:prstGeom prst="rect">
            <a:avLst/>
          </a:prstGeom>
          <a:noFill/>
        </p:spPr>
        <p:txBody>
          <a:bodyPr wrap="square" rtlCol="0">
            <a:spAutoFit/>
          </a:bodyPr>
          <a:lstStyle/>
          <a:p>
            <a:pPr indent="0" fontAlgn="auto">
              <a:lnSpc>
                <a:spcPct val="110000"/>
              </a:lnSpc>
              <a:spcAft>
                <a:spcPts val="500"/>
              </a:spcAft>
            </a:pPr>
            <a:r>
              <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离园时间可开展的活动还有很多，教师可针对幼儿的兴趣点和班级中存在的问题，组织多样的活动，让幼儿的离园时刻更精彩。</a:t>
            </a:r>
            <a:endParaRPr sz="24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500"/>
              </a:spcAft>
            </a:pPr>
            <a:r>
              <a:rPr sz="2400" dirty="0">
                <a:latin typeface="楷体" panose="02010609060101010101" charset="-122"/>
                <a:ea typeface="楷体" panose="02010609060101010101" charset="-122"/>
                <a:cs typeface="楷体" panose="02010609060101010101" charset="-122"/>
                <a:sym typeface="微软雅黑" panose="020B0503020204020204" pitchFamily="34" charset="-122"/>
              </a:rPr>
              <a:t>一日生活是丰富多彩的，一日生活中教师的指导用语是多样的，教师要紧紧围绕幼儿的发展，本着关爱幼儿、尊重幼儿、帮助幼儿、提升幼儿的原则，让生活活动的指导用语变得更加科学，更加丰富。</a:t>
            </a:r>
            <a:endParaRPr sz="24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19" name="图片 118"/>
          <p:cNvPicPr/>
          <p:nvPr/>
        </p:nvPicPr>
        <p:blipFill>
          <a:blip r:embed="rId1"/>
          <a:stretch>
            <a:fillRect/>
          </a:stretch>
        </p:blipFill>
        <p:spPr>
          <a:xfrm>
            <a:off x="3683635" y="820420"/>
            <a:ext cx="4824730" cy="27800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27430" y="807720"/>
            <a:ext cx="10236835" cy="3456940"/>
          </a:xfrm>
          <a:prstGeom prst="rect">
            <a:avLst/>
          </a:prstGeom>
          <a:noFill/>
        </p:spPr>
        <p:txBody>
          <a:bodyPr wrap="square" rtlCol="0">
            <a:spAutoFit/>
          </a:bodyPr>
          <a:lstStyle/>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幼儿园的一日活动通常可划分为 9 个环节：</a:t>
            </a:r>
            <a:r>
              <a:rPr lang="zh-CN" altLang="en-US"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入园环节、盥洗环节、进餐环节、喝水环节、如厕环节、午睡环节、自由活动环节、离园环节及集体教育活动环节</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。在这 9 个环节当中，除集体教育活动环节之外，其余 8 个环节都充满了浓厚的生活气息，统称为生活环节。生活环节占幼儿在园生活的 50%~60%，对幼儿的成长发展具有非常重要的意义。著名教育家陶行知先生提出了“生活即教育”。美国教育家杜威曾提出了“教育即生活”，他指出“不通过各种生活形式或者不通过那些本身就值得生活的生活形式来实现的教育，对于真正的现实总是贫乏的代替物，结果形成呆板而死气沉沉的局面”。这些教育思想都强调寓教育于幼儿的生活之中，使生活无时无刻不含教育的意义。</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教师的引导语言渗透在一日生活的方方面面，教师应该熟悉生活活动用语的特点，掌握生活活动用语的规律，注重发挥教师指导用语的积极作用，在生活活动环节中正确引导幼儿。</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p:nvPr/>
        </p:nvPicPr>
        <p:blipFill>
          <a:blip r:embed="rId1"/>
          <a:stretch>
            <a:fillRect/>
          </a:stretch>
        </p:blipFill>
        <p:spPr>
          <a:xfrm>
            <a:off x="8143875" y="4291330"/>
            <a:ext cx="2707005" cy="18516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2691130"/>
            <a:ext cx="5549900" cy="230695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幼儿生活活动教师指导用语的特点</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tags/tag1.xml><?xml version="1.0" encoding="utf-8"?>
<p:tagLst xmlns:p="http://schemas.openxmlformats.org/presentationml/2006/main">
  <p:tag name="KSO_WM_DIAGRAM_VIRTUALLY_FRAME" val="{&quot;height&quot;:352.6,&quot;left&quot;:106.65,&quot;top&quot;:130,&quot;width&quot;:588.5359055118112}"/>
</p:tagLst>
</file>

<file path=ppt/tags/tag10.xml><?xml version="1.0" encoding="utf-8"?>
<p:tagLst xmlns:p="http://schemas.openxmlformats.org/presentationml/2006/main">
  <p:tag name="KSO_WM_DIAGRAM_VIRTUALLY_FRAME" val="{&quot;height&quot;:352.6,&quot;left&quot;:106.65,&quot;top&quot;:130,&quot;width&quot;:588.5359055118112}"/>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6.xml><?xml version="1.0" encoding="utf-8"?>
<p:tagLst xmlns:p="http://schemas.openxmlformats.org/presentationml/2006/main">
  <p:tag name="commondata" val="eyJoZGlkIjoiZWNhYzc5NThlMmQ4YTlhZTI0ZTMyYWFhZWUyMTMxNjcifQ=="/>
  <p:tag name="resource_record_key" val="{&quot;70&quot;:[3325372,3325359,3321880,3325302,3319204,3322001,3313710,3317735,3325398,3319036,3325266,3321552,3322059,3321554,3323414]}"/>
</p:tagLst>
</file>

<file path=ppt/tags/tag11.xml><?xml version="1.0" encoding="utf-8"?>
<p:tagLst xmlns:p="http://schemas.openxmlformats.org/presentationml/2006/main">
  <p:tag name="KSO_WM_DIAGRAM_VIRTUALLY_FRAME" val="{&quot;height&quot;:352.6,&quot;left&quot;:106.65,&quot;top&quot;:130,&quot;width&quot;:588.5359055118112}"/>
</p:tagLst>
</file>

<file path=ppt/tags/tag12.xml><?xml version="1.0" encoding="utf-8"?>
<p:tagLst xmlns:p="http://schemas.openxmlformats.org/presentationml/2006/main">
  <p:tag name="KSO_WM_DIAGRAM_VIRTUALLY_FRAME" val="{&quot;height&quot;:352.6,&quot;left&quot;:106.65,&quot;top&quot;:130,&quot;width&quot;:588.5359055118112}"/>
</p:tagLst>
</file>

<file path=ppt/tags/tag13.xml><?xml version="1.0" encoding="utf-8"?>
<p:tagLst xmlns:p="http://schemas.openxmlformats.org/presentationml/2006/main">
  <p:tag name="KSO_WM_DIAGRAM_VIRTUALLY_FRAME" val="{&quot;height&quot;:352.6,&quot;left&quot;:106.65,&quot;top&quot;:130,&quot;width&quot;:588.5359055118112}"/>
</p:tagLst>
</file>

<file path=ppt/tags/tag14.xml><?xml version="1.0" encoding="utf-8"?>
<p:tagLst xmlns:p="http://schemas.openxmlformats.org/presentationml/2006/main">
  <p:tag name="KSO_WM_DIAGRAM_VIRTUALLY_FRAME" val="{&quot;height&quot;:352.6,&quot;left&quot;:106.65,&quot;top&quot;:130,&quot;width&quot;:588.5359055118112}"/>
</p:tagLst>
</file>

<file path=ppt/tags/tag15.xml><?xml version="1.0" encoding="utf-8"?>
<p:tagLst xmlns:p="http://schemas.openxmlformats.org/presentationml/2006/main">
  <p:tag name="KSO_WM_DIAGRAM_VIRTUALLY_FRAME" val="{&quot;height&quot;:352.6,&quot;left&quot;:106.65,&quot;top&quot;:130,&quot;width&quot;:588.5359055118112}"/>
</p:tagLst>
</file>

<file path=ppt/tags/tag16.xml><?xml version="1.0" encoding="utf-8"?>
<p:tagLst xmlns:p="http://schemas.openxmlformats.org/presentationml/2006/main">
  <p:tag name="KSO_WM_DIAGRAM_VIRTUALLY_FRAME" val="{&quot;height&quot;:352.6,&quot;left&quot;:106.65,&quot;top&quot;:130,&quot;width&quot;:588.5359055118112}"/>
</p:tagLst>
</file>

<file path=ppt/tags/tag17.xml><?xml version="1.0" encoding="utf-8"?>
<p:tagLst xmlns:p="http://schemas.openxmlformats.org/presentationml/2006/main">
  <p:tag name="KSO_WM_DIAGRAM_VIRTUALLY_FRAME" val="{&quot;height&quot;:352.6,&quot;left&quot;:106.65,&quot;top&quot;:130,&quot;width&quot;:588.5359055118112}"/>
</p:tagLst>
</file>

<file path=ppt/tags/tag18.xml><?xml version="1.0" encoding="utf-8"?>
<p:tagLst xmlns:p="http://schemas.openxmlformats.org/presentationml/2006/main">
  <p:tag name="KSO_WM_DIAGRAM_VIRTUALLY_FRAME" val="{&quot;height&quot;:352.6,&quot;left&quot;:106.65,&quot;top&quot;:130,&quot;width&quot;:588.5359055118112}"/>
</p:tagLst>
</file>

<file path=ppt/tags/tag19.xml><?xml version="1.0" encoding="utf-8"?>
<p:tagLst xmlns:p="http://schemas.openxmlformats.org/presentationml/2006/main">
  <p:tag name="KSO_WM_DIAGRAM_VIRTUALLY_FRAME" val="{&quot;height&quot;:352.6,&quot;left&quot;:106.65,&quot;top&quot;:130,&quot;width&quot;:588.5359055118112}"/>
</p:tagLst>
</file>

<file path=ppt/tags/tag2.xml><?xml version="1.0" encoding="utf-8"?>
<p:tagLst xmlns:p="http://schemas.openxmlformats.org/presentationml/2006/main">
  <p:tag name="KSO_WM_DIAGRAM_VIRTUALLY_FRAME" val="{&quot;height&quot;:352.6,&quot;left&quot;:106.65,&quot;top&quot;:130,&quot;width&quot;:588.5359055118112}"/>
</p:tagLst>
</file>

<file path=ppt/tags/tag20.xml><?xml version="1.0" encoding="utf-8"?>
<p:tagLst xmlns:p="http://schemas.openxmlformats.org/presentationml/2006/main">
  <p:tag name="KSO_WM_DIAGRAM_VIRTUALLY_FRAME" val="{&quot;height&quot;:352.6,&quot;left&quot;:106.65,&quot;top&quot;:130,&quot;width&quot;:588.5359055118112}"/>
</p:tagLst>
</file>

<file path=ppt/tags/tag2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7_2*l_h_f*1_2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69.6102799975779,&quot;left&quot;:95.8,&quot;top&quot;:179.9,&quot;width&quot;:77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此处添加内容，简明扼要地阐述"/>
  <p:tag name="KSO_WM_UNIT_FILL_TYPE" val="1"/>
  <p:tag name="KSO_WM_UNIT_FILL_FORE_SCHEMECOLOR_INDEX" val="5"/>
  <p:tag name="KSO_WM_UNIT_FILL_FORE_SCHEMECOLOR_INDEX_BRIGHTNESS" val="0"/>
</p:tagLst>
</file>

<file path=ppt/tags/tag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7_2*l_h_f*1_1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69.6102799975779,&quot;left&quot;:95.8,&quot;top&quot;:179.9,&quot;width&quot;:77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0"/>
  <p:tag name="KSO_WM_UNIT_PRESET_TEXT" val="此处添加内容，简明扼要地阐述"/>
  <p:tag name="KSO_WM_UNIT_FILL_TYPE" val="1"/>
  <p:tag name="KSO_WM_UNIT_FILL_FORE_SCHEMECOLOR_INDEX" val="5"/>
  <p:tag name="KSO_WM_UNIT_FILL_FORE_SCHEMECOLOR_INDEX_BRIGHTNESS" val="0"/>
</p:tagLst>
</file>

<file path=ppt/tags/tag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87_2*l_h_f*1_3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69.6102799975779,&quot;left&quot;:95.8,&quot;top&quot;:179.9,&quot;width&quot;:77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此处添加内容，简明扼要地阐述"/>
  <p:tag name="KSO_WM_UNIT_FILL_TYPE" val="1"/>
  <p:tag name="KSO_WM_UNIT_FILL_FORE_SCHEMECOLOR_INDEX" val="5"/>
  <p:tag name="KSO_WM_UNIT_FILL_FORE_SCHEMECOLOR_INDEX_BRIGHTNESS" val="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87_2*l_i*1_1"/>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69.6102799975779,&quot;left&quot;:95.8,&quot;top&quot;:179.9,&quot;width&quot;:776.8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987_2*l_i*1_2"/>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69.6102799975779,&quot;left&quot;:95.8,&quot;top&quot;:179.9,&quot;width&quot;:776.8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1987_2*l_i*1_3"/>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69.6102799975779,&quot;left&quot;:95.8,&quot;top&quot;:179.9,&quot;width&quot;:77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352.6,&quot;left&quot;:106.65,&quot;top&quot;:130,&quot;width&quot;:588.5359055118112}"/>
</p:tagLst>
</file>

<file path=ppt/tags/tag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1.4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7_3*l_h_f*1_2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此处添加内容，简明扼要地阐述"/>
  <p:tag name="KSO_WM_UNIT_FILL_TYPE" val="1"/>
  <p:tag name="KSO_WM_UNIT_FILL_FORE_SCHEMECOLOR_INDEX" val="5"/>
  <p:tag name="KSO_WM_UNIT_FILL_FORE_SCHEMECOLOR_INDEX_BRIGHTNESS" val="0"/>
</p:tagLst>
</file>

<file path=ppt/tags/tag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87_3*l_h_f*1_4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0"/>
  <p:tag name="KSO_WM_UNIT_PRESET_TEXT" val="此处添加内容，简明扼要地阐述"/>
  <p:tag name="KSO_WM_UNIT_FILL_TYPE" val="1"/>
  <p:tag name="KSO_WM_UNIT_FILL_FORE_SCHEMECOLOR_INDEX" val="5"/>
  <p:tag name="KSO_WM_UNIT_FILL_FORE_SCHEMECOLOR_INDEX_BRIGHTNESS" val="0"/>
</p:tagLst>
</file>

<file path=ppt/tags/tag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87_3*l_h_f*1_3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0"/>
  <p:tag name="KSO_WM_UNIT_PRESET_TEXT" val="此处添加内容，简明扼要地阐述"/>
  <p:tag name="KSO_WM_UNIT_FILL_TYPE" val="1"/>
  <p:tag name="KSO_WM_UNIT_FILL_FORE_SCHEMECOLOR_INDEX" val="5"/>
  <p:tag name="KSO_WM_UNIT_FILL_FORE_SCHEMECOLOR_INDEX_BRIGHTNESS" val="0"/>
</p:tagLst>
</file>

<file path=ppt/tags/tag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7_3*l_h_f*1_1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此处添加内容，简明扼要地阐述"/>
  <p:tag name="KSO_WM_UNIT_FILL_TYPE" val="1"/>
  <p:tag name="KSO_WM_UNIT_FILL_FORE_SCHEMECOLOR_INDEX" val="5"/>
  <p:tag name="KSO_WM_UNIT_FILL_FORE_SCHEMECOLOR_INDEX_BRIGHTNESS"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87_3*l_i*1_1"/>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352.6,&quot;left&quot;:106.65,&quot;top&quot;:130,&quot;width&quot;:588.535905511811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987_3*l_i*1_2"/>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1987_3*l_i*1_3"/>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1987_3*l_i*1_4"/>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1987_3*l_i*1_5"/>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1987_3*l_i*1_6"/>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287.4455993652344,&quot;left&quot;:122.26314298374446,&quot;top&quot;:177.1772396874616,&quot;width&quot;:679.1930053710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352.6,&quot;left&quot;:106.65,&quot;top&quot;:130,&quot;width&quot;:588.5359055118112}"/>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1_1"/>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352.6,&quot;left&quot;:106.65,&quot;top&quot;:130,&quot;width&quot;:588.535905511811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2_1"/>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3_1"/>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43_2*l_h_f*1_1_1"/>
  <p:tag name="KSO_WM_TEMPLATE_CATEGORY" val="diagram"/>
  <p:tag name="KSO_WM_TEMPLATE_INDEX" val="20233343"/>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你的项正文，文字是思想的提炼"/>
  <p:tag name="KSO_WM_UNIT_TEXT_FILL_FORE_SCHEMECOLOR_INDEX" val="1"/>
  <p:tag name="KSO_WM_UNIT_TEXT_FILL_TYPE" val="1"/>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1_4"/>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1_2"/>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1_3"/>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2_4"/>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2_2"/>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2_3"/>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3_4"/>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352.6,&quot;left&quot;:106.65,&quot;top&quot;:130,&quot;width&quot;:588.535905511811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3_2"/>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43_2*l_h_i*1_3_3"/>
  <p:tag name="KSO_WM_TEMPLATE_CATEGORY" val="diagram"/>
  <p:tag name="KSO_WM_TEMPLATE_INDEX" val="2023334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43_2*l_h_f*1_2_1"/>
  <p:tag name="KSO_WM_TEMPLATE_CATEGORY" val="diagram"/>
  <p:tag name="KSO_WM_TEMPLATE_INDEX" val="20233343"/>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你的项正文，文字是思想的提炼"/>
  <p:tag name="KSO_WM_UNIT_TEXT_FILL_FORE_SCHEMECOLOR_INDEX" val="1"/>
  <p:tag name="KSO_WM_UNIT_TEXT_FILL_TYPE" val="1"/>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43_2*l_h_f*1_3_1"/>
  <p:tag name="KSO_WM_TEMPLATE_CATEGORY" val="diagram"/>
  <p:tag name="KSO_WM_TEMPLATE_INDEX" val="20233343"/>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PRESET_TEXT" val="单击此处输入你的项正文，文字是思想的提炼"/>
  <p:tag name="KSO_WM_UNIT_TEXT_FILL_FORE_SCHEMECOLOR_INDEX" val="1"/>
  <p:tag name="KSO_WM_UNIT_TEXT_FILL_TYPE" val="1"/>
  <p:tag name="KSO_WM_DIAGRAM_MAX_ITEMCNT" val="4"/>
  <p:tag name="KSO_WM_DIAGRAM_MIN_ITEMCNT" val="2"/>
  <p:tag name="KSO_WM_DIAGRAM_VIRTUALLY_FRAME" val="{&quot;height&quot;:258.0699489600136,&quot;left&quot;:47.77861220472441,&quot;top&quot;:173.03212280273436,&quot;width&quot;:815.82138779527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352.6,&quot;left&quot;:106.65,&quot;top&quot;:130,&quot;width&quot;:588.5359055118112}"/>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9.xml><?xml version="1.0" encoding="utf-8"?>
<p:tagLst xmlns:p="http://schemas.openxmlformats.org/presentationml/2006/main">
  <p:tag name="KSO_WM_DIAGRAM_VIRTUALLY_FRAME" val="{&quot;height&quot;:352.6,&quot;left&quot;:106.65,&quot;top&quot;:130,&quot;width&quot;:588.5359055118112}"/>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428.98744094488194,&quot;left&quot;:54.68189137856789,&quot;top&quot;:75.91255905511807,&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15045</Words>
  <Application>WPS 演示</Application>
  <PresentationFormat>宽屏</PresentationFormat>
  <Paragraphs>588</Paragraphs>
  <Slides>71</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71</vt:i4>
      </vt:variant>
    </vt:vector>
  </HeadingPairs>
  <TitlesOfParts>
    <vt:vector size="81" baseType="lpstr">
      <vt:lpstr>Arial</vt:lpstr>
      <vt:lpstr>宋体</vt:lpstr>
      <vt:lpstr>Wingdings</vt:lpstr>
      <vt:lpstr>微软雅黑</vt:lpstr>
      <vt:lpstr>楷体</vt:lpstr>
      <vt:lpstr>Arial Unicode MS</vt:lpstr>
      <vt:lpstr>Wingdings</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31</cp:revision>
  <dcterms:created xsi:type="dcterms:W3CDTF">2023-10-18T14:32:00Z</dcterms:created>
  <dcterms:modified xsi:type="dcterms:W3CDTF">2024-03-19T02:07:10Z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