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90"/>
  </p:notesMasterIdLst>
  <p:handoutMasterIdLst>
    <p:handoutMasterId r:id="rId93"/>
  </p:handoutMasterIdLst>
  <p:sldIdLst>
    <p:sldId id="256" r:id="rId4"/>
    <p:sldId id="11090212" r:id="rId5"/>
    <p:sldId id="11090213" r:id="rId6"/>
    <p:sldId id="259" r:id="rId7"/>
    <p:sldId id="11090228" r:id="rId8"/>
    <p:sldId id="11090231" r:id="rId9"/>
    <p:sldId id="11090232" r:id="rId10"/>
    <p:sldId id="11090499" r:id="rId11"/>
    <p:sldId id="11090586" r:id="rId12"/>
    <p:sldId id="11090587" r:id="rId13"/>
    <p:sldId id="11090588" r:id="rId14"/>
    <p:sldId id="11090589" r:id="rId15"/>
    <p:sldId id="11090590" r:id="rId16"/>
    <p:sldId id="11090258" r:id="rId17"/>
    <p:sldId id="11090259" r:id="rId18"/>
    <p:sldId id="11090536" r:id="rId19"/>
    <p:sldId id="11090591" r:id="rId20"/>
    <p:sldId id="11090592" r:id="rId21"/>
    <p:sldId id="11090593" r:id="rId22"/>
    <p:sldId id="11090594" r:id="rId23"/>
    <p:sldId id="11090595" r:id="rId24"/>
    <p:sldId id="11090580" r:id="rId25"/>
    <p:sldId id="11090596" r:id="rId26"/>
    <p:sldId id="11090597" r:id="rId27"/>
    <p:sldId id="11090598" r:id="rId28"/>
    <p:sldId id="11090599" r:id="rId29"/>
    <p:sldId id="11090601" r:id="rId30"/>
    <p:sldId id="11090602" r:id="rId31"/>
    <p:sldId id="11090603" r:id="rId32"/>
    <p:sldId id="11090604" r:id="rId33"/>
    <p:sldId id="11090605" r:id="rId34"/>
    <p:sldId id="11090607" r:id="rId35"/>
    <p:sldId id="11090608" r:id="rId36"/>
    <p:sldId id="11090609" r:id="rId37"/>
    <p:sldId id="11090610" r:id="rId38"/>
    <p:sldId id="11090611" r:id="rId39"/>
    <p:sldId id="11090612" r:id="rId40"/>
    <p:sldId id="11090613" r:id="rId41"/>
    <p:sldId id="11090614" r:id="rId42"/>
    <p:sldId id="11090615" r:id="rId43"/>
    <p:sldId id="11090616" r:id="rId44"/>
    <p:sldId id="11090617" r:id="rId45"/>
    <p:sldId id="11090618" r:id="rId46"/>
    <p:sldId id="11090619" r:id="rId47"/>
    <p:sldId id="11090620" r:id="rId48"/>
    <p:sldId id="11090621" r:id="rId49"/>
    <p:sldId id="11090622" r:id="rId50"/>
    <p:sldId id="11090623" r:id="rId51"/>
    <p:sldId id="11090624" r:id="rId52"/>
    <p:sldId id="11090625" r:id="rId53"/>
    <p:sldId id="11090626" r:id="rId54"/>
    <p:sldId id="11090627" r:id="rId55"/>
    <p:sldId id="11090629" r:id="rId56"/>
    <p:sldId id="11090630" r:id="rId57"/>
    <p:sldId id="11090631" r:id="rId58"/>
    <p:sldId id="11090634" r:id="rId59"/>
    <p:sldId id="11090635" r:id="rId60"/>
    <p:sldId id="11090636" r:id="rId61"/>
    <p:sldId id="11090637" r:id="rId62"/>
    <p:sldId id="11090638" r:id="rId63"/>
    <p:sldId id="11090639" r:id="rId64"/>
    <p:sldId id="11090640" r:id="rId65"/>
    <p:sldId id="11090641" r:id="rId66"/>
    <p:sldId id="11090642" r:id="rId67"/>
    <p:sldId id="11090643" r:id="rId68"/>
    <p:sldId id="11090644" r:id="rId69"/>
    <p:sldId id="11090645" r:id="rId70"/>
    <p:sldId id="11090646" r:id="rId71"/>
    <p:sldId id="11090647" r:id="rId72"/>
    <p:sldId id="11090648" r:id="rId73"/>
    <p:sldId id="11090649" r:id="rId74"/>
    <p:sldId id="11090650" r:id="rId75"/>
    <p:sldId id="11090651" r:id="rId76"/>
    <p:sldId id="11090652" r:id="rId77"/>
    <p:sldId id="11090653" r:id="rId78"/>
    <p:sldId id="11090654" r:id="rId79"/>
    <p:sldId id="11090655" r:id="rId80"/>
    <p:sldId id="11090656" r:id="rId81"/>
    <p:sldId id="11090657" r:id="rId82"/>
    <p:sldId id="11090658" r:id="rId83"/>
    <p:sldId id="11090659" r:id="rId84"/>
    <p:sldId id="11090660" r:id="rId85"/>
    <p:sldId id="11090661" r:id="rId86"/>
    <p:sldId id="11090662" r:id="rId87"/>
    <p:sldId id="11090663" r:id="rId88"/>
    <p:sldId id="11090664" r:id="rId89"/>
    <p:sldId id="11090665" r:id="rId91"/>
    <p:sldId id="11090214" r:id="rId92"/>
  </p:sldIdLst>
  <p:sldSz cx="12192000" cy="6858000"/>
  <p:notesSz cx="6858000" cy="9144000"/>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6" userDrawn="1">
          <p15:clr>
            <a:srgbClr val="A4A3A4"/>
          </p15:clr>
        </p15:guide>
        <p15:guide id="2" pos="37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B9D"/>
    <a:srgbClr val="9C7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66" d="100"/>
          <a:sy n="66" d="100"/>
        </p:scale>
        <p:origin x="90" y="126"/>
      </p:cViewPr>
      <p:guideLst>
        <p:guide orient="horz" pos="2266"/>
        <p:guide pos="3794"/>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51.xml"/><Relationship Id="rId96" Type="http://schemas.openxmlformats.org/officeDocument/2006/relationships/tableStyles" Target="tableStyles.xml"/><Relationship Id="rId95" Type="http://schemas.openxmlformats.org/officeDocument/2006/relationships/viewProps" Target="viewProps.xml"/><Relationship Id="rId94" Type="http://schemas.openxmlformats.org/officeDocument/2006/relationships/presProps" Target="presProps.xml"/><Relationship Id="rId93" Type="http://schemas.openxmlformats.org/officeDocument/2006/relationships/handoutMaster" Target="handoutMasters/handoutMaster1.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notesMaster" Target="notesMasters/notesMaster1.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6C0A4F1E-DDB4-47EA-B745-CF3A669978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88820177-243F-447F-AB05-29C9395622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结束语有多种类型，但它同导入语一样，都是为活动目标和活动内容服务。因此，教师需要根据活动要求来进行设计，使之与活动内容紧密相连，自然衔接。</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2" Type="http://schemas.openxmlformats.org/officeDocument/2006/relationships/slideLayout" Target="../slideLayouts/slideLayout2.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22823;&#29677;&#26234;&#21147;&#28216;&#25103;&#8220;&#32852;&#24819;&#28216;&#25103;&#8221;.docx" TargetMode="External"/><Relationship Id="rId1" Type="http://schemas.openxmlformats.org/officeDocument/2006/relationships/hyperlink" Target="&#22823;&#29677;&#25968;&#23398;&#27963;&#21160;&#8220;&#35748;&#35782;&#26085;&#21382;&#8221;.docx" TargetMode="Externa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22823;&#29677;&#31038;&#20250;&#27963;&#21160;&#8220;&#30333;&#30333;&#30340;&#26825;&#33457;&#8221;.docx" TargetMode="External"/><Relationship Id="rId1" Type="http://schemas.openxmlformats.org/officeDocument/2006/relationships/hyperlink" Target="&#22823;&#29677;&#35799;&#27468;&#20223;&#32534;&#27963;&#21160;&#8220;&#23478;&#8221;.docx" TargetMode="Externa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22823;&#29677;&#32654;&#26415;&#27963;&#21160;&#8220;&#30011;&#26149;&#22825;&#8221;.docx"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8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hyperlink" Target="&#20013;&#29677;&#31185;&#23398;&#27963;&#21160;&#8220;&#23567;&#40763;&#23376;&#30495;&#28789;&#8221;.docx" TargetMode="External"/><Relationship Id="rId5" Type="http://schemas.openxmlformats.org/officeDocument/2006/relationships/hyperlink" Target="&#22823;&#29677;&#31185;&#23398;&#27963;&#21160;&#8220;&#27700;&#30340;&#27785;&#19982;&#28014;&#8221;.docx" TargetMode="External"/><Relationship Id="rId4" Type="http://schemas.openxmlformats.org/officeDocument/2006/relationships/hyperlink" Target="&#20013;&#29677;&#32654;&#26415;&#27963;&#21160;&#8220;&#26641;&#21494;&#30495;&#32654;&#20029;&#8221;.docx" TargetMode="External"/><Relationship Id="rId3" Type="http://schemas.openxmlformats.org/officeDocument/2006/relationships/hyperlink" Target="&#23567;&#29677;&#31185;&#23398;&#27963;&#21160;&#8220;&#38634;&#20154;&#19981;&#35265;&#20102;&#8221;.docx" TargetMode="External"/><Relationship Id="rId2" Type="http://schemas.openxmlformats.org/officeDocument/2006/relationships/hyperlink" Target="&#22823;&#29677;&#35821;&#35328;&#27963;&#21160;&#8220;&#32654;&#20029;&#30340;&#31179;&#22825;&#8221;.docx" TargetMode="External"/><Relationship Id="rId1" Type="http://schemas.openxmlformats.org/officeDocument/2006/relationships/hyperlink" Target="&#22823;&#29677;&#25968;&#23398;&#27963;&#21160;&#8220;&#26377;&#36259;&#30340;&#23567;&#22278;&#22278;%20&#23398;&#20064;%209%20&#30340;&#32452;&#25104;&#8221;.docx" TargetMode="Externa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5929" y="5143915"/>
            <a:ext cx="3648510" cy="470817"/>
            <a:chOff x="6247569" y="4990221"/>
            <a:chExt cx="3648510" cy="470817"/>
          </a:xfrm>
        </p:grpSpPr>
        <p:grpSp>
          <p:nvGrpSpPr>
            <p:cNvPr id="6" name="组合 5"/>
            <p:cNvGrpSpPr/>
            <p:nvPr/>
          </p:nvGrpSpPr>
          <p:grpSpPr>
            <a:xfrm>
              <a:off x="6247569" y="4990221"/>
              <a:ext cx="3648510" cy="470817"/>
              <a:chOff x="3955840" y="4239908"/>
              <a:chExt cx="3648510" cy="470817"/>
            </a:xfrm>
          </p:grpSpPr>
          <p:grpSp>
            <p:nvGrpSpPr>
              <p:cNvPr id="9" name="组合 8"/>
              <p:cNvGrpSpPr/>
              <p:nvPr/>
            </p:nvGrpSpPr>
            <p:grpSpPr>
              <a:xfrm>
                <a:off x="3955840" y="4239908"/>
                <a:ext cx="2003614" cy="468000"/>
                <a:chOff x="3990785" y="4239908"/>
                <a:chExt cx="2003614" cy="468000"/>
              </a:xfrm>
            </p:grpSpPr>
            <p:sp>
              <p:nvSpPr>
                <p:cNvPr id="13" name="文本框 12"/>
                <p:cNvSpPr txBox="1"/>
                <p:nvPr/>
              </p:nvSpPr>
              <p:spPr>
                <a:xfrm>
                  <a:off x="4463085" y="4318552"/>
                  <a:ext cx="1531314" cy="337185"/>
                </a:xfrm>
                <a:prstGeom prst="rect">
                  <a:avLst/>
                </a:prstGeom>
                <a:noFill/>
              </p:spPr>
              <p:txBody>
                <a:bodyPr wrap="none" rtlCol="0" anchor="t" anchorCtr="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主讲人：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椭圆 13"/>
                <p:cNvSpPr/>
                <p:nvPr/>
              </p:nvSpPr>
              <p:spPr>
                <a:xfrm>
                  <a:off x="399078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0" name="组合 9"/>
              <p:cNvGrpSpPr/>
              <p:nvPr/>
            </p:nvGrpSpPr>
            <p:grpSpPr>
              <a:xfrm>
                <a:off x="6339375" y="4242725"/>
                <a:ext cx="1264975" cy="468000"/>
                <a:chOff x="6455995" y="4239908"/>
                <a:chExt cx="1264975" cy="468000"/>
              </a:xfrm>
            </p:grpSpPr>
            <p:sp>
              <p:nvSpPr>
                <p:cNvPr id="11" name="文本框 10"/>
                <p:cNvSpPr txBox="1"/>
                <p:nvPr/>
              </p:nvSpPr>
              <p:spPr>
                <a:xfrm>
                  <a:off x="6928490" y="4318552"/>
                  <a:ext cx="792480" cy="337185"/>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椭圆 11"/>
                <p:cNvSpPr/>
                <p:nvPr/>
              </p:nvSpPr>
              <p:spPr>
                <a:xfrm>
                  <a:off x="645599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pic>
          <p:nvPicPr>
            <p:cNvPr id="7" name="图片 6"/>
            <p:cNvPicPr>
              <a:picLocks noChangeAspect="1"/>
            </p:cNvPicPr>
            <p:nvPr/>
          </p:nvPicPr>
          <p:blipFill>
            <a:blip r:embed="rId1"/>
            <a:stretch>
              <a:fillRect/>
            </a:stretch>
          </p:blipFill>
          <p:spPr>
            <a:xfrm>
              <a:off x="6342209" y="5088216"/>
              <a:ext cx="266085" cy="266085"/>
            </a:xfrm>
            <a:prstGeom prst="rect">
              <a:avLst/>
            </a:prstGeom>
          </p:spPr>
        </p:pic>
        <p:pic>
          <p:nvPicPr>
            <p:cNvPr id="8" name="图片 7"/>
            <p:cNvPicPr>
              <a:picLocks noChangeAspect="1"/>
            </p:cNvPicPr>
            <p:nvPr/>
          </p:nvPicPr>
          <p:blipFill>
            <a:blip r:embed="rId2"/>
            <a:stretch>
              <a:fillRect/>
            </a:stretch>
          </p:blipFill>
          <p:spPr>
            <a:xfrm>
              <a:off x="8727430" y="5095889"/>
              <a:ext cx="266085" cy="266085"/>
            </a:xfrm>
            <a:prstGeom prst="rect">
              <a:avLst/>
            </a:prstGeom>
          </p:spPr>
        </p:pic>
      </p:grpSp>
      <p:grpSp>
        <p:nvGrpSpPr>
          <p:cNvPr id="15" name="组合 14"/>
          <p:cNvGrpSpPr/>
          <p:nvPr/>
        </p:nvGrpSpPr>
        <p:grpSpPr>
          <a:xfrm>
            <a:off x="2612510" y="2710213"/>
            <a:ext cx="6597623" cy="1445260"/>
            <a:chOff x="582880" y="2314044"/>
            <a:chExt cx="6597623" cy="1445260"/>
          </a:xfrm>
        </p:grpSpPr>
        <p:sp>
          <p:nvSpPr>
            <p:cNvPr id="16" name="Freeform 11"/>
            <p:cNvSpPr/>
            <p:nvPr/>
          </p:nvSpPr>
          <p:spPr bwMode="auto">
            <a:xfrm>
              <a:off x="6820503" y="3282743"/>
              <a:ext cx="360000" cy="360000"/>
            </a:xfrm>
            <a:prstGeom prst="ellipse">
              <a:avLst/>
            </a:prstGeom>
            <a:noFill/>
            <a:ln w="22225" cap="flat">
              <a:gradFill>
                <a:gsLst>
                  <a:gs pos="0">
                    <a:schemeClr val="accent1">
                      <a:lumMod val="5000"/>
                      <a:lumOff val="95000"/>
                    </a:schemeClr>
                  </a:gs>
                  <a:gs pos="100000">
                    <a:schemeClr val="accent1"/>
                  </a:gs>
                </a:gsLst>
                <a:lin ang="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文本框 16"/>
            <p:cNvSpPr txBox="1"/>
            <p:nvPr/>
          </p:nvSpPr>
          <p:spPr>
            <a:xfrm>
              <a:off x="2099260" y="2314044"/>
              <a:ext cx="5077460" cy="1445260"/>
            </a:xfrm>
            <a:prstGeom prst="rect">
              <a:avLst/>
            </a:prstGeom>
            <a:noFill/>
          </p:spPr>
          <p:txBody>
            <a:bodyPr wrap="square" rtlCol="0">
              <a:spAutoFit/>
            </a:bodyPr>
            <a:lstStyle/>
            <a:p>
              <a:pPr>
                <a:lnSpc>
                  <a:spcPct val="100000"/>
                </a:lnSpc>
              </a:pPr>
              <a:r>
                <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a:t>
              </a:r>
              <a:endPar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2" name="矩形: 圆角 21"/>
            <p:cNvSpPr/>
            <p:nvPr/>
          </p:nvSpPr>
          <p:spPr>
            <a:xfrm>
              <a:off x="582880" y="2612766"/>
              <a:ext cx="1344602" cy="959356"/>
            </a:xfrm>
            <a:prstGeom prst="roundRect">
              <a:avLst>
                <a:gd name="adj" fmla="val 21406"/>
              </a:avLst>
            </a:prstGeom>
            <a:solidFill>
              <a:srgbClr val="7030A0"/>
            </a:solid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462530" y="1376680"/>
            <a:ext cx="6897370" cy="1130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二、针对性和启发性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67155"/>
            <a:ext cx="9772650" cy="4712970"/>
          </a:xfrm>
          <a:prstGeom prst="rect">
            <a:avLst/>
          </a:prstGeom>
          <a:noFill/>
        </p:spPr>
        <p:txBody>
          <a:bodyPr wrap="square" rtlCol="0">
            <a:spAutoFit/>
          </a:bodyPr>
          <a:lstStyle/>
          <a:p>
            <a:pPr indent="457200" algn="l" fontAlgn="auto">
              <a:lnSpc>
                <a:spcPct val="11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教师语言的针对性</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是指教师应当根据不同活动内容和不同年龄段幼儿运用不同的语言，即因人而异，有的放矢。</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1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教师语言的启发性</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是指教师的语言能够诱发儿童思考并让他们有所领悟。教师运用具有启发性的语言，可以调动幼儿积极思考问题，发展幼儿智力。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10000"/>
              </a:lnSpc>
              <a:spcAft>
                <a:spcPts val="1000"/>
              </a:spcAft>
            </a:pPr>
            <a:r>
              <a:rPr lang="zh-CN" altLang="en-US" sz="2000" dirty="0">
                <a:highlight>
                  <a:srgbClr val="FFFF00"/>
                </a:highlight>
                <a:latin typeface="楷体" panose="02010609060101010101" charset="-122"/>
                <a:ea typeface="楷体" panose="02010609060101010101" charset="-122"/>
                <a:cs typeface="楷体" panose="02010609060101010101" charset="-122"/>
                <a:sym typeface="微软雅黑" panose="020B0503020204020204" pitchFamily="34" charset="-122"/>
              </a:rPr>
              <a:t>例</a:t>
            </a:r>
            <a:r>
              <a:rPr lang="en-US" altLang="zh-CN" sz="2000" dirty="0">
                <a:highlight>
                  <a:srgbClr val="FFFF00"/>
                </a:highlight>
                <a:latin typeface="楷体" panose="02010609060101010101" charset="-122"/>
                <a:ea typeface="楷体" panose="02010609060101010101" charset="-122"/>
                <a:cs typeface="楷体" panose="02010609060101010101" charset="-122"/>
                <a:sym typeface="微软雅黑" panose="020B0503020204020204" pitchFamily="34" charset="-122"/>
              </a:rPr>
              <a:t>1</a:t>
            </a:r>
            <a:r>
              <a:rPr lang="zh-CN" altLang="en-US" sz="2000" dirty="0">
                <a:highlight>
                  <a:srgbClr val="FFFF00"/>
                </a:highlight>
                <a:latin typeface="楷体" panose="02010609060101010101" charset="-122"/>
                <a:ea typeface="楷体" panose="02010609060101010101" charset="-122"/>
                <a:cs typeface="楷体" panose="02010609060101010101" charset="-122"/>
                <a:sym typeface="微软雅黑" panose="020B0503020204020204" pitchFamily="34" charset="-122"/>
              </a:rPr>
              <a:t>：</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在进行“你追我跑”游戏时，老师对活泼的男孩说：“你跑得真快，不过要小心摔跤。”对内向的幼儿说：“宝贝儿，迈开小腿，摆起手臂，尽力往前跑！”</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1000"/>
              </a:spcAft>
            </a:pPr>
            <a:r>
              <a:rPr lang="zh-CN" altLang="en-US" sz="2000" dirty="0">
                <a:highlight>
                  <a:srgbClr val="FFFF00"/>
                </a:highlight>
                <a:latin typeface="楷体" panose="02010609060101010101" charset="-122"/>
                <a:ea typeface="楷体" panose="02010609060101010101" charset="-122"/>
                <a:cs typeface="楷体" panose="02010609060101010101" charset="-122"/>
                <a:sym typeface="微软雅黑" panose="020B0503020204020204" pitchFamily="34" charset="-122"/>
              </a:rPr>
              <a:t>例2：</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在一次区角游戏中，几个男孩在搭建高速公路。老师“开着车”停下来。</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教师：“我的车在哪里交费？”</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幼儿：“对不起，还没建好呢，请过一会儿再来！”</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（老师注意到他们只搭了两条同向通行的车道）</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教师：“回来时我从哪里走？”</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309370" y="1544955"/>
            <a:ext cx="9772650" cy="2451100"/>
          </a:xfrm>
          <a:prstGeom prst="rect">
            <a:avLst/>
          </a:prstGeom>
          <a:noFill/>
        </p:spPr>
        <p:txBody>
          <a:bodyPr wrap="square" rtlCol="0">
            <a:spAutoFit/>
          </a:bodyPr>
          <a:lstStyle/>
          <a:p>
            <a:pPr indent="457200" algn="l"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幼儿（发现问题）：“哎呀！对面来的车要是也从这儿过，不是要撞上了吗！赶快在旁边搭条反向的车道吧！”</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教师：“可是，建筑区已经没有地方建反向车道了。”</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幼儿：“嗯，那该怎么办？”</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教师：“想想我们平时看到的道路都有什么样的呀！”</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幼儿：“有了，我们可以像搭立交桥似的，搭一个立体双层公路收费站！”</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2" name="线形标注 1 1"/>
          <p:cNvSpPr/>
          <p:nvPr/>
        </p:nvSpPr>
        <p:spPr>
          <a:xfrm>
            <a:off x="2902585" y="4317365"/>
            <a:ext cx="8184515" cy="1871345"/>
          </a:xfrm>
          <a:prstGeom prst="borderCallout1">
            <a:avLst>
              <a:gd name="adj1" fmla="val 15880"/>
              <a:gd name="adj2" fmla="val -1559"/>
              <a:gd name="adj3" fmla="val -16118"/>
              <a:gd name="adj4" fmla="val -8604"/>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00000"/>
              </a:lnSpc>
            </a:pPr>
            <a:r>
              <a:rPr lang="zh-CN" altLang="en-US" b="1">
                <a:solidFill>
                  <a:srgbClr val="FFFF00"/>
                </a:solidFill>
              </a:rPr>
              <a:t>游戏中，教师发现了幼儿游戏中存在的问题，就通过提出“我的车在哪里交费？”“回来时我从哪里走？”的问题，提出了具有挑战性，能引发幼儿新旧经验之间联系的任务，引导幼儿意识到问题所在；再通过提醒和点拨提供了解决问题的线索，有效地启发了幼儿自己想出解决问题的办法。</a:t>
            </a:r>
            <a:endParaRPr lang="zh-CN" altLang="en-US" b="1">
              <a:solidFill>
                <a:srgbClr val="FFFF00"/>
              </a:solidFill>
            </a:endParaRPr>
          </a:p>
          <a:p>
            <a:pPr indent="457200" algn="l" fontAlgn="auto">
              <a:lnSpc>
                <a:spcPct val="100000"/>
              </a:lnSpc>
            </a:pPr>
            <a:r>
              <a:rPr lang="zh-CN" altLang="en-US" b="1">
                <a:solidFill>
                  <a:srgbClr val="FFFF00"/>
                </a:solidFill>
              </a:rPr>
              <a:t>有针对性的提问、机智的点拨和诱发幼儿联想的讲述都是教师运用语言启发和诱导幼儿积极主动、大胆地探索外部世界，建构自己知识和经验的重要方式。</a:t>
            </a:r>
            <a:endParaRPr lang="zh-CN" altLang="en-US" b="1">
              <a:solidFill>
                <a:srgbClr val="FFFF00"/>
              </a:solidFill>
            </a:endParaRPr>
          </a:p>
        </p:txBody>
      </p:sp>
      <p:sp>
        <p:nvSpPr>
          <p:cNvPr id="3" name="文本框 2"/>
          <p:cNvSpPr txBox="1"/>
          <p:nvPr/>
        </p:nvSpPr>
        <p:spPr>
          <a:xfrm>
            <a:off x="891540" y="692150"/>
            <a:ext cx="7429500" cy="583565"/>
          </a:xfrm>
          <a:prstGeom prst="rect">
            <a:avLst/>
          </a:prstGeom>
          <a:noFill/>
        </p:spPr>
        <p:txBody>
          <a:bodyPr wrap="square" rtlCol="0">
            <a:spAutoFit/>
          </a:bodyPr>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二、针对性和启发性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三、形象性和趣味性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97000"/>
            <a:ext cx="9772650" cy="1943100"/>
          </a:xfrm>
          <a:prstGeom prst="rect">
            <a:avLst/>
          </a:prstGeom>
          <a:noFill/>
        </p:spPr>
        <p:txBody>
          <a:bodyPr wrap="square" rtlCol="0">
            <a:spAutoFit/>
          </a:bodyPr>
          <a:lstStyle/>
          <a:p>
            <a:pPr indent="457200" algn="l" fontAlgn="auto">
              <a:lnSpc>
                <a:spcPct val="14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幼儿教师要善于运用语言创造直观形象，来帮助幼儿理解和感知各种抽象事物、词语、概念等。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1000"/>
              </a:spcAft>
            </a:pPr>
            <a:r>
              <a:rPr lang="zh-CN" altLang="en-US" sz="2000" dirty="0">
                <a:highlight>
                  <a:srgbClr val="FFFF00"/>
                </a:highlight>
                <a:latin typeface="楷体" panose="02010609060101010101" charset="-122"/>
                <a:ea typeface="楷体" panose="02010609060101010101" charset="-122"/>
                <a:cs typeface="楷体" panose="02010609060101010101" charset="-122"/>
                <a:sym typeface="微软雅黑" panose="020B0503020204020204" pitchFamily="34" charset="-122"/>
              </a:rPr>
              <a:t>例：</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在组织“变化的颜色”（小班）这一活动时，一位老师微笑着说：“小黄和小蓝是一对好朋友，你们猜猜看，如果它们的手握在一起会怎么样呢？”</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090035" y="3506470"/>
            <a:ext cx="4011295" cy="25895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三、形象性和趣味性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03680"/>
            <a:ext cx="9772650" cy="4528185"/>
          </a:xfrm>
          <a:prstGeom prst="rect">
            <a:avLst/>
          </a:prstGeom>
          <a:noFill/>
        </p:spPr>
        <p:txBody>
          <a:bodyPr wrap="square" rtlCol="0">
            <a:spAutoFit/>
          </a:bodyPr>
          <a:lstStyle/>
          <a:p>
            <a:pPr indent="457200" algn="l" fontAlgn="auto">
              <a:lnSpc>
                <a:spcPct val="14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教师语言的趣味性</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教师的语言要能激发幼儿的兴趣，把幼儿潜在的能力充分调动起来。教师应该非常重视语言的趣味性，要善于从幼儿活动的实际出发，或借助谜语、儿歌、故事、游戏，或运用变异的语言形式和手段，或利用教具、动作、表情等辅助手段，使活动充满乐趣，从而有效地激发幼儿的活动兴趣。</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1000"/>
              </a:spcAft>
            </a:pPr>
            <a:r>
              <a:rPr lang="zh-CN" altLang="en-US" sz="2000" dirty="0">
                <a:highlight>
                  <a:srgbClr val="FFFF00"/>
                </a:highlight>
                <a:latin typeface="楷体" panose="02010609060101010101" charset="-122"/>
                <a:ea typeface="楷体" panose="02010609060101010101" charset="-122"/>
                <a:cs typeface="楷体" panose="02010609060101010101" charset="-122"/>
                <a:sym typeface="微软雅黑" panose="020B0503020204020204" pitchFamily="34" charset="-122"/>
              </a:rPr>
              <a:t>例：</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一次“微笑”的语言活动中，老师让中班的幼儿进行故事表演，幼儿戴上头饰，随着音乐，扮演起了各种小动物。一会儿，有些幼儿就忘记了自己的任务，其中一个扮演小蚂蚁的小朋友在一旁玩起了其他的东西。这时老师看到了，就大声地对其他小朋友说：“小伙伴们，小蚂蚁迷路了，哪个小动物愿意做好事帮他找回自己的同伴们，把微笑留给他？”其他小朋友听了，都纷纷过去帮他找到自己的同伴，并使他重新进入了角色中。</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371600" y="3362325"/>
            <a:ext cx="5967095" cy="1568450"/>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集体教学活动不同用语训练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一、评价语训练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352040"/>
            <a:ext cx="4337685" cy="249174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评价语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是指在幼儿园教育教学活动中，教师对幼儿的活动态度、活动效果、思维水平、道德行为等方面进行评定、启发、激励、引导的一种表达方式，它贯穿于教育教学活动的始终。</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（一）评价语的含义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0" name="图片 99"/>
          <p:cNvPicPr/>
          <p:nvPr/>
        </p:nvPicPr>
        <p:blipFill>
          <a:blip r:embed="rId1"/>
          <a:srcRect b="8639"/>
          <a:stretch>
            <a:fillRect/>
          </a:stretch>
        </p:blipFill>
        <p:spPr>
          <a:xfrm>
            <a:off x="6346190" y="1991995"/>
            <a:ext cx="4360545" cy="34531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（二）评价语的作用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一、评价语训练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2078355"/>
            <a:ext cx="9772650" cy="3543300"/>
          </a:xfrm>
          <a:prstGeom prst="rect">
            <a:avLst/>
          </a:prstGeom>
          <a:noFill/>
        </p:spPr>
        <p:txBody>
          <a:bodyPr wrap="square" rtlCol="0">
            <a:spAutoFit/>
          </a:bodyPr>
          <a:p>
            <a:pPr indent="457200" fontAlgn="auto">
              <a:lnSpc>
                <a:spcPct val="120000"/>
              </a:lnSpc>
              <a:spcAft>
                <a:spcPts val="1000"/>
              </a:spcAft>
            </a:pPr>
            <a:r>
              <a:rPr lang="zh-CN" altLang="en-US" sz="2000" dirty="0">
                <a:sym typeface="微软雅黑" panose="020B0503020204020204" pitchFamily="34" charset="-122"/>
              </a:rPr>
              <a:t>评价是一种“性价比”非常高的教育方式，也是师幼交往沟通的一个重要组成部分，是教育培养幼儿的一个重要手段。活动中的正确评价能够促进幼儿良好行为的可持续发展，培养幼儿良好的自我认识。然而，一些错误的、不恰当的评价往往会适得其反。因此，</a:t>
            </a:r>
            <a:r>
              <a:rPr lang="zh-CN" altLang="en-US" sz="2000" b="1" dirty="0">
                <a:solidFill>
                  <a:srgbClr val="48AB9D"/>
                </a:solidFill>
                <a:sym typeface="微软雅黑" panose="020B0503020204020204" pitchFamily="34" charset="-122"/>
              </a:rPr>
              <a:t>在幼儿教育活动中，要根据幼儿的发展特点和实际表现实施正确的评价。</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不少幼儿教师总是习惯用“你最棒”“你真能干”和“你真棒”这类语言来评价幼儿，将这类评价语言视为激励幼儿的“法宝”。的确，恰当运用这类语言会极大地增强幼儿的自信，带给幼儿不断前进的力量。但不应该忽视的是，取得上述成效的重要前提是教师能否将这类语言运用得恰到好处。否则，千篇一律、徒有形式的虚泛评价会让幼儿逐渐变得麻木，并带来意想不到的副作用。</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一、评价语训练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77240" y="1370965"/>
            <a:ext cx="10636885" cy="4759960"/>
          </a:xfrm>
          <a:prstGeom prst="roundRect">
            <a:avLst>
              <a:gd name="adj" fmla="val 5808"/>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例：一次美术活动中，王老师组织幼儿绘画“我心目中的夏天”。有的幼儿画了炎热的夏天；有的幼儿画了游泳时愉快的情景；还有的幼儿画了自己吃冰激凌时开心的样子……正当幼儿们画得兴致勃勃的时候，小明拿着自己已经画好的作品走到王老师面前，问道：“老师，你看，我画的游泳池好看吗？”王老师接过小明的图画，随即在画上打上了两颗五角星，同时向小明伸出大拇指，说道：“游泳池真漂亮！小明真能干！小明最棒了！”听了王老师的话，小明的脸上露出一丝笑意，转身离开王老师，回到了自己的座位上。不一会儿，芳芳也拿着自己的画来到了王老师面前，也让王老师评价一下。只见王老师不假思索地一边向芳芳伸出大拇指，一边说：“冰激凌画得真像！芳芳真能干！芳芳最棒了！”听了王老师的话，芳芳的脸上也露出了一丝笑意，转身回到座位上。在这以后，陆续又有几名幼儿向王老师展示作品，并让老师评价一下自己的作品，王老师也无一例外地使用了自己惯用的手势和语言：“某某小朋友真能干！某某小朋友最棒了！”听着王老师的这种鼓励性话语，那些受鼓励的幼儿的脸上逐渐没有了笑意，取而代之的却是茫然。</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4" name="椭圆形标注 3"/>
          <p:cNvSpPr/>
          <p:nvPr/>
        </p:nvSpPr>
        <p:spPr>
          <a:xfrm>
            <a:off x="5191760" y="2814955"/>
            <a:ext cx="5541010" cy="3061335"/>
          </a:xfrm>
          <a:prstGeom prst="wedgeEllipseCallout">
            <a:avLst>
              <a:gd name="adj1" fmla="val 39800"/>
              <a:gd name="adj2" fmla="val 60143"/>
            </a:avLst>
          </a:prstGeom>
        </p:spPr>
        <p:style>
          <a:lnRef idx="2">
            <a:schemeClr val="accent2"/>
          </a:lnRef>
          <a:fillRef idx="2">
            <a:schemeClr val="accent2"/>
          </a:fillRef>
          <a:effectRef idx="0">
            <a:srgbClr val="FFFFFF"/>
          </a:effectRef>
          <a:fontRef idx="minor">
            <a:schemeClr val="lt1"/>
          </a:fontRef>
        </p:style>
        <p:txBody>
          <a:bodyPr rtlCol="0" anchor="ctr"/>
          <a:p>
            <a:pPr algn="l"/>
            <a:r>
              <a:rPr lang="zh-CN" altLang="en-US" b="1">
                <a:solidFill>
                  <a:srgbClr val="FFFF00"/>
                </a:solidFill>
              </a:rPr>
              <a:t>面对不同的幼儿和各具特色的作品，王老师只是用“你真棒”之类的话和竖起大拇指这一态势语进行评价，这是一种缺乏针对性的虚泛评价和无效评价，这种评价非但没有增强幼儿的自信心，没有达到促进幼儿发展的目的，反而导致幼儿对教师产生了疑虑，甚至动摇了教师在幼儿心目中原有的美好形象。</a:t>
            </a:r>
            <a:endParaRPr lang="zh-CN" altLang="en-US" b="1">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1309370" y="1421130"/>
            <a:ext cx="27152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（三）评价语运用技巧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一、评价语训练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2078355"/>
            <a:ext cx="9772650" cy="206629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1. 慎用横向评价语</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幼儿园教育指导纲要（试行）》（以下简称《纲要》）明确指出，在对幼儿发展状况进行评价时，避免用划一的标准评价不同的幼儿，在幼儿面前慎用横向的比较。因此，教师在对幼儿进行评价时，首先应当在思想上明确评价的目的，避免使用“你最棒！”和“你最能干！”之类容易导致幼儿间相互横向比较的语言。</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一、评价语训练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1469390"/>
            <a:ext cx="9772650" cy="132715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2. 评价语要有趣味性</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教师的评价语不能单调，应富于变化，幽默有趣，以有效调节师幼情绪，激活课堂气氛。教师可不采用直接的评价语言，而结合活动中的情境对幼儿的表现予以反馈。</a:t>
            </a:r>
            <a:endParaRPr lang="zh-CN" altLang="en-US" sz="2000" dirty="0">
              <a:sym typeface="微软雅黑" panose="020B0503020204020204" pitchFamily="34" charset="-122"/>
            </a:endParaRPr>
          </a:p>
        </p:txBody>
      </p:sp>
      <p:sp>
        <p:nvSpPr>
          <p:cNvPr id="3" name="圆角矩形 2"/>
          <p:cNvSpPr/>
          <p:nvPr/>
        </p:nvSpPr>
        <p:spPr>
          <a:xfrm>
            <a:off x="4252595" y="3072130"/>
            <a:ext cx="7058660" cy="2889250"/>
          </a:xfrm>
          <a:prstGeom prst="roundRect">
            <a:avLst>
              <a:gd name="adj" fmla="val 5808"/>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例：有位老师在讲完《龟兔赛跑》的故事后请一位幼儿回答问题，幼儿的声音太小以致大家都听不清楚。于是，这位老师笑着说：“这只小白兔可能跑得太累了。话都说不出来啦！我们再请一只声音响亮的兔子来回答，好不好？”幼儿笑了，他们领会了老师的意思。下面举手的幼儿更多了，发言的声音也更响亮了。</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pic>
        <p:nvPicPr>
          <p:cNvPr id="101" name="图片 100"/>
          <p:cNvPicPr/>
          <p:nvPr/>
        </p:nvPicPr>
        <p:blipFill>
          <a:blip r:embed="rId1"/>
          <a:stretch>
            <a:fillRect/>
          </a:stretch>
        </p:blipFill>
        <p:spPr>
          <a:xfrm>
            <a:off x="891540" y="3472815"/>
            <a:ext cx="3135630" cy="20878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416685"/>
            <a:ext cx="10896600" cy="490537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0" name="文本框 9"/>
          <p:cNvSpPr txBox="1"/>
          <p:nvPr/>
        </p:nvSpPr>
        <p:spPr>
          <a:xfrm>
            <a:off x="5129214" y="269635"/>
            <a:ext cx="1933575" cy="1014730"/>
          </a:xfrm>
          <a:prstGeom prst="rect">
            <a:avLst/>
          </a:prstGeom>
          <a:noFill/>
        </p:spPr>
        <p:txBody>
          <a:bodyPr wrap="non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 录</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0" y="4826000"/>
            <a:ext cx="12192000" cy="2032000"/>
          </a:xfrm>
          <a:prstGeom prst="rect">
            <a:avLst/>
          </a:prstGeom>
        </p:spPr>
      </p:pic>
      <p:grpSp>
        <p:nvGrpSpPr>
          <p:cNvPr id="3" name="组合 2"/>
          <p:cNvGrpSpPr/>
          <p:nvPr>
            <p:custDataLst>
              <p:tags r:id="rId2"/>
            </p:custDataLst>
          </p:nvPr>
        </p:nvGrpSpPr>
        <p:grpSpPr>
          <a:xfrm>
            <a:off x="2545715" y="1651000"/>
            <a:ext cx="5573260" cy="825500"/>
            <a:chOff x="2133" y="2871"/>
            <a:chExt cx="5313" cy="787"/>
          </a:xfrm>
        </p:grpSpPr>
        <p:grpSp>
          <p:nvGrpSpPr>
            <p:cNvPr id="20" name="组合 19"/>
            <p:cNvGrpSpPr/>
            <p:nvPr/>
          </p:nvGrpSpPr>
          <p:grpSpPr>
            <a:xfrm rot="0">
              <a:off x="2133" y="2871"/>
              <a:ext cx="787" cy="787"/>
              <a:chOff x="1651000" y="2216150"/>
              <a:chExt cx="1676400" cy="1676400"/>
            </a:xfrm>
          </p:grpSpPr>
          <p:sp>
            <p:nvSpPr>
              <p:cNvPr id="18" name="椭圆 17"/>
              <p:cNvSpPr/>
              <p:nvPr>
                <p:custDataLst>
                  <p:tags r:id="rId3"/>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7" name="椭圆 16"/>
              <p:cNvSpPr/>
              <p:nvPr>
                <p:custDataLst>
                  <p:tags r:id="rId4"/>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微软雅黑" panose="020B0503020204020204" pitchFamily="34" charset="-122"/>
                </a:endParaRPr>
              </a:p>
            </p:txBody>
          </p:sp>
        </p:grpSp>
        <p:sp>
          <p:nvSpPr>
            <p:cNvPr id="2" name="文本框 1"/>
            <p:cNvSpPr txBox="1"/>
            <p:nvPr>
              <p:custDataLst>
                <p:tags r:id="rId5"/>
              </p:custDataLst>
            </p:nvPr>
          </p:nvSpPr>
          <p:spPr>
            <a:xfrm>
              <a:off x="3163" y="3046"/>
              <a:ext cx="4283" cy="439"/>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第九章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幼儿教师职业口语概述</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4" name="组合 3"/>
          <p:cNvGrpSpPr/>
          <p:nvPr>
            <p:custDataLst>
              <p:tags r:id="rId6"/>
            </p:custDataLst>
          </p:nvPr>
        </p:nvGrpSpPr>
        <p:grpSpPr>
          <a:xfrm>
            <a:off x="2545715" y="2562860"/>
            <a:ext cx="5572578" cy="826770"/>
            <a:chOff x="2133" y="2871"/>
            <a:chExt cx="5305" cy="787"/>
          </a:xfrm>
        </p:grpSpPr>
        <p:grpSp>
          <p:nvGrpSpPr>
            <p:cNvPr id="5" name="组合 4"/>
            <p:cNvGrpSpPr/>
            <p:nvPr/>
          </p:nvGrpSpPr>
          <p:grpSpPr>
            <a:xfrm rot="0">
              <a:off x="2133" y="2871"/>
              <a:ext cx="787" cy="787"/>
              <a:chOff x="1651000" y="2216150"/>
              <a:chExt cx="1676400" cy="1676400"/>
            </a:xfrm>
          </p:grpSpPr>
          <p:sp>
            <p:nvSpPr>
              <p:cNvPr id="6" name="椭圆 5"/>
              <p:cNvSpPr/>
              <p:nvPr>
                <p:custDataLst>
                  <p:tags r:id="rId7"/>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7" name="椭圆 6"/>
              <p:cNvSpPr/>
              <p:nvPr>
                <p:custDataLst>
                  <p:tags r:id="rId8"/>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8" name="文本框 7"/>
            <p:cNvSpPr txBox="1"/>
            <p:nvPr>
              <p:custDataLst>
                <p:tags r:id="rId9"/>
              </p:custDataLst>
            </p:nvPr>
          </p:nvSpPr>
          <p:spPr>
            <a:xfrm>
              <a:off x="3163" y="3001"/>
              <a:ext cx="4275"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幼儿教师教育口语训练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9" name="组合 8"/>
          <p:cNvGrpSpPr/>
          <p:nvPr>
            <p:custDataLst>
              <p:tags r:id="rId10"/>
            </p:custDataLst>
          </p:nvPr>
        </p:nvGrpSpPr>
        <p:grpSpPr>
          <a:xfrm>
            <a:off x="2545715" y="3475990"/>
            <a:ext cx="7346771" cy="826770"/>
            <a:chOff x="2133" y="2871"/>
            <a:chExt cx="6994" cy="787"/>
          </a:xfrm>
        </p:grpSpPr>
        <p:grpSp>
          <p:nvGrpSpPr>
            <p:cNvPr id="12" name="组合 11"/>
            <p:cNvGrpSpPr/>
            <p:nvPr/>
          </p:nvGrpSpPr>
          <p:grpSpPr>
            <a:xfrm rot="0">
              <a:off x="2133" y="2871"/>
              <a:ext cx="787" cy="787"/>
              <a:chOff x="1651000" y="2216150"/>
              <a:chExt cx="1676400" cy="1676400"/>
            </a:xfrm>
          </p:grpSpPr>
          <p:sp>
            <p:nvSpPr>
              <p:cNvPr id="14" name="椭圆 13"/>
              <p:cNvSpPr/>
              <p:nvPr>
                <p:custDataLst>
                  <p:tags r:id="rId11"/>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15" name="椭圆 14"/>
              <p:cNvSpPr/>
              <p:nvPr>
                <p:custDataLst>
                  <p:tags r:id="rId12"/>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16" name="文本框 15"/>
            <p:cNvSpPr txBox="1"/>
            <p:nvPr>
              <p:custDataLst>
                <p:tags r:id="rId13"/>
              </p:custDataLst>
            </p:nvPr>
          </p:nvSpPr>
          <p:spPr>
            <a:xfrm>
              <a:off x="3163" y="3019"/>
              <a:ext cx="5964"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第十一章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集体教学活动教师指导用语训练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1" name="组合 10"/>
          <p:cNvGrpSpPr/>
          <p:nvPr>
            <p:custDataLst>
              <p:tags r:id="rId14"/>
            </p:custDataLst>
          </p:nvPr>
        </p:nvGrpSpPr>
        <p:grpSpPr>
          <a:xfrm>
            <a:off x="2545715" y="4389120"/>
            <a:ext cx="7138784" cy="826770"/>
            <a:chOff x="2133" y="2871"/>
            <a:chExt cx="6796" cy="787"/>
          </a:xfrm>
        </p:grpSpPr>
        <p:grpSp>
          <p:nvGrpSpPr>
            <p:cNvPr id="19" name="组合 18"/>
            <p:cNvGrpSpPr/>
            <p:nvPr/>
          </p:nvGrpSpPr>
          <p:grpSpPr>
            <a:xfrm rot="0">
              <a:off x="2133" y="2871"/>
              <a:ext cx="787" cy="787"/>
              <a:chOff x="1651000" y="2216150"/>
              <a:chExt cx="1676400" cy="1676400"/>
            </a:xfrm>
          </p:grpSpPr>
          <p:sp>
            <p:nvSpPr>
              <p:cNvPr id="21" name="椭圆 20"/>
              <p:cNvSpPr/>
              <p:nvPr>
                <p:custDataLst>
                  <p:tags r:id="rId15"/>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2" name="椭圆 21"/>
              <p:cNvSpPr/>
              <p:nvPr>
                <p:custDataLst>
                  <p:tags r:id="rId16"/>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3" name="文本框 22"/>
            <p:cNvSpPr txBox="1"/>
            <p:nvPr>
              <p:custDataLst>
                <p:tags r:id="rId17"/>
              </p:custDataLst>
            </p:nvPr>
          </p:nvSpPr>
          <p:spPr>
            <a:xfrm>
              <a:off x="3163" y="3019"/>
              <a:ext cx="5766"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第十二章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幼儿生活活动教师指导用语训练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24" name="组合 23"/>
          <p:cNvGrpSpPr/>
          <p:nvPr>
            <p:custDataLst>
              <p:tags r:id="rId18"/>
            </p:custDataLst>
          </p:nvPr>
        </p:nvGrpSpPr>
        <p:grpSpPr>
          <a:xfrm>
            <a:off x="2545715" y="5302250"/>
            <a:ext cx="6011663" cy="826770"/>
            <a:chOff x="2133" y="2871"/>
            <a:chExt cx="5723" cy="787"/>
          </a:xfrm>
        </p:grpSpPr>
        <p:grpSp>
          <p:nvGrpSpPr>
            <p:cNvPr id="25" name="组合 24"/>
            <p:cNvGrpSpPr/>
            <p:nvPr/>
          </p:nvGrpSpPr>
          <p:grpSpPr>
            <a:xfrm rot="0">
              <a:off x="2133" y="2871"/>
              <a:ext cx="787" cy="787"/>
              <a:chOff x="1651000" y="2216150"/>
              <a:chExt cx="1676400" cy="1676400"/>
            </a:xfrm>
          </p:grpSpPr>
          <p:sp>
            <p:nvSpPr>
              <p:cNvPr id="26" name="椭圆 25"/>
              <p:cNvSpPr/>
              <p:nvPr>
                <p:custDataLst>
                  <p:tags r:id="rId19"/>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7" name="椭圆 26"/>
              <p:cNvSpPr/>
              <p:nvPr>
                <p:custDataLst>
                  <p:tags r:id="rId20"/>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8" name="文本框 27"/>
            <p:cNvSpPr txBox="1"/>
            <p:nvPr>
              <p:custDataLst>
                <p:tags r:id="rId21"/>
              </p:custDataLst>
            </p:nvPr>
          </p:nvSpPr>
          <p:spPr>
            <a:xfrm>
              <a:off x="3163" y="3019"/>
              <a:ext cx="4693"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第十三章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幼儿教师其他口语训练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一、评价语训练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1469390"/>
            <a:ext cx="9772650" cy="280479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3. 评价语应有针对性</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教师应当针对每位幼儿的特点和现实状况使用恰当的评价语言，以帮助幼儿认识到自己的进步和优点，而不是使用“你真聪明！”“你真厉害！”之类虚泛的评价语言。事实证明，对幼儿有针对性地使用评价语可以更容易地被幼儿接受。比如，在幼儿回答完问题后，教师可以使用诸如“非常好，发现冬天下雪了，结冰了，观察得非常仔细”“她说得真好，‘蓝蓝的’这个词用得非常准确”“芳芳画的花真美呀，我好像都闻到花的香味了”。</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一、评价语训练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1469390"/>
            <a:ext cx="9772650" cy="317436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4. 评价语应有指导性</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教师应当将评价与指导结合起来，通过一些带有指导性的评价语言，帮助幼儿扬长补短，不断取得进步。比如，用“今天涛涛画得真快啊！好，你去欣赏其他小伙伴的画吧！”“这个句子说得很完整，下次声音再大些好吗？”“你的目光告诉老师你明白了。但一时说不清楚，让其他小朋友帮帮你好吗？”等方式，既对幼儿有针对性的评价，又巧妙地提出新的要求。恰当的评价语是师幼之间有声与无声的心灵沟通，幼儿教师应在不同的场合、情境下，构思出独具自己风格的评价语，让它为幼儿的心灵荡起美丽的浪花！</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4859020"/>
          </a:xfrm>
          <a:prstGeom prst="rect">
            <a:avLst/>
          </a:prstGeom>
          <a:noFill/>
        </p:spPr>
        <p:txBody>
          <a:bodyPr wrap="square" rtlCol="0">
            <a:spAutoFit/>
          </a:bodyPr>
          <a:lstStyle/>
          <a:p>
            <a:pPr indent="0" algn="l" fontAlgn="auto">
              <a:lnSpc>
                <a:spcPct val="11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分析以下幼儿教师的评价语使用是否得当。</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（1）大班社会活动“垃圾的分类”。</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教师：小朋友，什么是垃圾呢？</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幼儿：不要的东西是垃圾。</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教师：真聪明，不要的东西有哪些呢？</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幼儿：苹果皮是垃圾，切掉的青菜是垃圾。</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教师：你真棒！大家表扬表扬她。</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教师：还有哪些也是垃圾呢？</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幼儿：废纸是垃圾。</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教师：说得不错，还有呢？</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幼儿：喝过的酸奶盒是垃圾，矿泉水瓶是垃圾。</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幼儿：矿泉水瓶不是垃圾，可以拿去卖钱。</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206500" y="789111"/>
            <a:ext cx="9779000" cy="5280025"/>
          </a:xfrm>
          <a:prstGeom prst="rect">
            <a:avLst/>
          </a:prstGeom>
          <a:noFill/>
        </p:spPr>
        <p:txBody>
          <a:bodyPr wrap="square" rtlCol="0">
            <a:spAutoFit/>
          </a:bodyPr>
          <a:lstStyle/>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教师：你真能干，觉得矿泉水瓶不是垃圾，那是什么呢？</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幼儿：是废旧材料，做东西用的。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幼儿：废旧材料就是垃圾，因为它是不要的。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幼儿：为什么不要？我们班上小超市就有矿泉水瓶。</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教师小结：刚才小朋友说得都很好，还有小朋友争了起来。那到底什么是垃</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圾呢……</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在一次活动中，小朋友都很积极地回答老师的提问。大家都争相举手，场面有点混乱，老师一时不知道该请谁，这时她顺手请了个举手举高的小朋友，还评价说：“你的手举得最高就请你吧！”由于这句评价，幼儿在回答下一个问题的时候，每位幼儿都把手举得老高，都想站着比手高，场面更加混乱。</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活动中，一位老师提问，一名幼儿举手回答，老师评价说：“你回答得真好，你的想法和老师的是一样的！”听了这句评价，其他幼儿马上把原本举得高高的手放了下来，幼儿想：“他的想法和老师的一样，我的又和他的不一样，那我的想法肯定错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206500" y="1398711"/>
            <a:ext cx="9779000" cy="3248660"/>
          </a:xfrm>
          <a:prstGeom prst="rect">
            <a:avLst/>
          </a:prstGeom>
          <a:noFill/>
        </p:spPr>
        <p:txBody>
          <a:bodyPr wrap="square" rtlCol="0">
            <a:spAutoFit/>
          </a:bodyPr>
          <a:lstStyle/>
          <a:p>
            <a:pPr indent="0" algn="l" fontAlgn="auto">
              <a:lnSpc>
                <a:spcPct val="11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仿说下列评价语。</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（1）你的表达特别清楚，让我们一听就明白！</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（2）别急，再想想，你一定会说好！</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（3）你讲得很有道理，如果你把语速放慢一些，小朋友们听得就更清楚了！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（4）你表达得这么清晰流畅，真棒！</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（5）多么好的想法啊，你真是一个会想的孩子！</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（6）这个问题很有价值，我们可以共同研究一下！</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（7）瞧瞧，谁是火眼金睛，发现得最多、最快？</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二、导入语训练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352040"/>
            <a:ext cx="4945380" cy="89154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导入语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是指活动开始时教师为吸引幼儿注意力，引出活动的内容而使用的语言。</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（一）导入语的含义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2" name="图片 101"/>
          <p:cNvPicPr/>
          <p:nvPr/>
        </p:nvPicPr>
        <p:blipFill>
          <a:blip r:embed="rId1"/>
          <a:stretch>
            <a:fillRect/>
          </a:stretch>
        </p:blipFill>
        <p:spPr>
          <a:xfrm>
            <a:off x="6476365" y="1685290"/>
            <a:ext cx="3662680" cy="42049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二、导入语训练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（二）导入语的作用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6" name="组合 5"/>
          <p:cNvGrpSpPr/>
          <p:nvPr>
            <p:custDataLst>
              <p:tags r:id="rId1"/>
            </p:custDataLst>
          </p:nvPr>
        </p:nvGrpSpPr>
        <p:grpSpPr>
          <a:xfrm>
            <a:off x="1159510" y="2187575"/>
            <a:ext cx="9455785" cy="1410335"/>
            <a:chOff x="1826" y="3445"/>
            <a:chExt cx="14891" cy="2221"/>
          </a:xfrm>
        </p:grpSpPr>
        <p:sp>
          <p:nvSpPr>
            <p:cNvPr id="3" name="任意多边形: 形状 4531"/>
            <p:cNvSpPr/>
            <p:nvPr>
              <p:custDataLst>
                <p:tags r:id="rId2"/>
              </p:custDataLst>
            </p:nvPr>
          </p:nvSpPr>
          <p:spPr>
            <a:xfrm>
              <a:off x="1826" y="3445"/>
              <a:ext cx="10573" cy="941"/>
            </a:xfrm>
            <a:custGeom>
              <a:avLst/>
              <a:gdLst>
                <a:gd name="connsiteX0" fmla="*/ 2086509 w 2500561"/>
                <a:gd name="connsiteY0" fmla="*/ 274326 h 353562"/>
                <a:gd name="connsiteX1" fmla="*/ 2089271 w 2500561"/>
                <a:gd name="connsiteY1" fmla="*/ 274802 h 353562"/>
                <a:gd name="connsiteX2" fmla="*/ 2086414 w 2500561"/>
                <a:gd name="connsiteY2" fmla="*/ 276898 h 353562"/>
                <a:gd name="connsiteX3" fmla="*/ 2082413 w 2500561"/>
                <a:gd name="connsiteY3" fmla="*/ 275564 h 353562"/>
                <a:gd name="connsiteX4" fmla="*/ 2086509 w 2500561"/>
                <a:gd name="connsiteY4" fmla="*/ 274326 h 353562"/>
                <a:gd name="connsiteX5" fmla="*/ 2118989 w 2500561"/>
                <a:gd name="connsiteY5" fmla="*/ 273660 h 353562"/>
                <a:gd name="connsiteX6" fmla="*/ 2123752 w 2500561"/>
                <a:gd name="connsiteY6" fmla="*/ 274517 h 353562"/>
                <a:gd name="connsiteX7" fmla="*/ 2120894 w 2500561"/>
                <a:gd name="connsiteY7" fmla="*/ 276041 h 353562"/>
                <a:gd name="connsiteX8" fmla="*/ 2116036 w 2500561"/>
                <a:gd name="connsiteY8" fmla="*/ 275184 h 353562"/>
                <a:gd name="connsiteX9" fmla="*/ 2118989 w 2500561"/>
                <a:gd name="connsiteY9" fmla="*/ 273660 h 353562"/>
                <a:gd name="connsiteX10" fmla="*/ 2361591 w 2500561"/>
                <a:gd name="connsiteY10" fmla="*/ 234036 h 353562"/>
                <a:gd name="connsiteX11" fmla="*/ 2417979 w 2500561"/>
                <a:gd name="connsiteY11" fmla="*/ 234036 h 353562"/>
                <a:gd name="connsiteX12" fmla="*/ 2377498 w 2500561"/>
                <a:gd name="connsiteY12" fmla="*/ 237846 h 353562"/>
                <a:gd name="connsiteX13" fmla="*/ 2361591 w 2500561"/>
                <a:gd name="connsiteY13" fmla="*/ 234036 h 353562"/>
                <a:gd name="connsiteX14" fmla="*/ 2497989 w 2500561"/>
                <a:gd name="connsiteY14" fmla="*/ 205556 h 353562"/>
                <a:gd name="connsiteX15" fmla="*/ 2500561 w 2500561"/>
                <a:gd name="connsiteY15" fmla="*/ 208223 h 353562"/>
                <a:gd name="connsiteX16" fmla="*/ 2483988 w 2500561"/>
                <a:gd name="connsiteY16" fmla="*/ 212128 h 353562"/>
                <a:gd name="connsiteX17" fmla="*/ 2480654 w 2500561"/>
                <a:gd name="connsiteY17" fmla="*/ 208699 h 353562"/>
                <a:gd name="connsiteX18" fmla="*/ 2437505 w 2500561"/>
                <a:gd name="connsiteY18" fmla="*/ 183553 h 353562"/>
                <a:gd name="connsiteX19" fmla="*/ 2446077 w 2500561"/>
                <a:gd name="connsiteY19" fmla="*/ 186315 h 353562"/>
                <a:gd name="connsiteX20" fmla="*/ 2435695 w 2500561"/>
                <a:gd name="connsiteY20" fmla="*/ 187363 h 353562"/>
                <a:gd name="connsiteX21" fmla="*/ 2432266 w 2500561"/>
                <a:gd name="connsiteY21" fmla="*/ 184410 h 353562"/>
                <a:gd name="connsiteX22" fmla="*/ 2437505 w 2500561"/>
                <a:gd name="connsiteY22" fmla="*/ 183553 h 353562"/>
                <a:gd name="connsiteX23" fmla="*/ 2251958 w 2500561"/>
                <a:gd name="connsiteY23" fmla="*/ 131260 h 353562"/>
                <a:gd name="connsiteX24" fmla="*/ 2256721 w 2500561"/>
                <a:gd name="connsiteY24" fmla="*/ 131831 h 353562"/>
                <a:gd name="connsiteX25" fmla="*/ 2254339 w 2500561"/>
                <a:gd name="connsiteY25" fmla="*/ 134213 h 353562"/>
                <a:gd name="connsiteX26" fmla="*/ 2248910 w 2500561"/>
                <a:gd name="connsiteY26" fmla="*/ 133546 h 353562"/>
                <a:gd name="connsiteX27" fmla="*/ 2251958 w 2500561"/>
                <a:gd name="connsiteY27" fmla="*/ 131260 h 353562"/>
                <a:gd name="connsiteX28" fmla="*/ 2188617 w 2500561"/>
                <a:gd name="connsiteY28" fmla="*/ 130403 h 353562"/>
                <a:gd name="connsiteX29" fmla="*/ 2238242 w 2500561"/>
                <a:gd name="connsiteY29" fmla="*/ 130403 h 353562"/>
                <a:gd name="connsiteX30" fmla="*/ 2202523 w 2500561"/>
                <a:gd name="connsiteY30" fmla="*/ 141547 h 353562"/>
                <a:gd name="connsiteX31" fmla="*/ 2277295 w 2500561"/>
                <a:gd name="connsiteY31" fmla="*/ 128974 h 353562"/>
                <a:gd name="connsiteX32" fmla="*/ 2285392 w 2500561"/>
                <a:gd name="connsiteY32" fmla="*/ 131546 h 353562"/>
                <a:gd name="connsiteX33" fmla="*/ 2279200 w 2500561"/>
                <a:gd name="connsiteY33" fmla="*/ 135451 h 353562"/>
                <a:gd name="connsiteX34" fmla="*/ 2272342 w 2500561"/>
                <a:gd name="connsiteY34" fmla="*/ 131260 h 353562"/>
                <a:gd name="connsiteX35" fmla="*/ 2277295 w 2500561"/>
                <a:gd name="connsiteY35" fmla="*/ 128974 h 353562"/>
                <a:gd name="connsiteX36" fmla="*/ 2338160 w 2500561"/>
                <a:gd name="connsiteY36" fmla="*/ 128689 h 353562"/>
                <a:gd name="connsiteX37" fmla="*/ 2338922 w 2500561"/>
                <a:gd name="connsiteY37" fmla="*/ 131832 h 353562"/>
                <a:gd name="connsiteX38" fmla="*/ 2325968 w 2500561"/>
                <a:gd name="connsiteY38" fmla="*/ 131832 h 353562"/>
                <a:gd name="connsiteX39" fmla="*/ 2325396 w 2500561"/>
                <a:gd name="connsiteY39" fmla="*/ 130117 h 353562"/>
                <a:gd name="connsiteX40" fmla="*/ 1988307 w 2500561"/>
                <a:gd name="connsiteY40" fmla="*/ 112878 h 353562"/>
                <a:gd name="connsiteX41" fmla="*/ 1982687 w 2500561"/>
                <a:gd name="connsiteY41" fmla="*/ 115926 h 353562"/>
                <a:gd name="connsiteX42" fmla="*/ 1990307 w 2500561"/>
                <a:gd name="connsiteY42" fmla="*/ 117259 h 353562"/>
                <a:gd name="connsiteX43" fmla="*/ 1997832 w 2500561"/>
                <a:gd name="connsiteY43" fmla="*/ 114973 h 353562"/>
                <a:gd name="connsiteX44" fmla="*/ 1997832 w 2500561"/>
                <a:gd name="connsiteY44" fmla="*/ 114782 h 353562"/>
                <a:gd name="connsiteX45" fmla="*/ 1988307 w 2500561"/>
                <a:gd name="connsiteY45" fmla="*/ 112878 h 353562"/>
                <a:gd name="connsiteX46" fmla="*/ 2079080 w 2500561"/>
                <a:gd name="connsiteY46" fmla="*/ 109353 h 353562"/>
                <a:gd name="connsiteX47" fmla="*/ 2084699 w 2500561"/>
                <a:gd name="connsiteY47" fmla="*/ 110400 h 353562"/>
                <a:gd name="connsiteX48" fmla="*/ 2082413 w 2500561"/>
                <a:gd name="connsiteY48" fmla="*/ 111353 h 353562"/>
                <a:gd name="connsiteX49" fmla="*/ 2076984 w 2500561"/>
                <a:gd name="connsiteY49" fmla="*/ 110400 h 353562"/>
                <a:gd name="connsiteX50" fmla="*/ 2079080 w 2500561"/>
                <a:gd name="connsiteY50" fmla="*/ 109353 h 353562"/>
                <a:gd name="connsiteX51" fmla="*/ 2174044 w 2500561"/>
                <a:gd name="connsiteY51" fmla="*/ 92970 h 353562"/>
                <a:gd name="connsiteX52" fmla="*/ 2205572 w 2500561"/>
                <a:gd name="connsiteY52" fmla="*/ 102495 h 353562"/>
                <a:gd name="connsiteX53" fmla="*/ 2174044 w 2500561"/>
                <a:gd name="connsiteY53" fmla="*/ 92970 h 353562"/>
                <a:gd name="connsiteX54" fmla="*/ 2011452 w 2500561"/>
                <a:gd name="connsiteY54" fmla="*/ 92303 h 353562"/>
                <a:gd name="connsiteX55" fmla="*/ 2005451 w 2500561"/>
                <a:gd name="connsiteY55" fmla="*/ 94113 h 353562"/>
                <a:gd name="connsiteX56" fmla="*/ 2010404 w 2500561"/>
                <a:gd name="connsiteY56" fmla="*/ 96685 h 353562"/>
                <a:gd name="connsiteX57" fmla="*/ 2022882 w 2500561"/>
                <a:gd name="connsiteY57" fmla="*/ 94780 h 353562"/>
                <a:gd name="connsiteX58" fmla="*/ 2022882 w 2500561"/>
                <a:gd name="connsiteY58" fmla="*/ 94589 h 353562"/>
                <a:gd name="connsiteX59" fmla="*/ 2011452 w 2500561"/>
                <a:gd name="connsiteY59" fmla="*/ 92303 h 353562"/>
                <a:gd name="connsiteX60" fmla="*/ 2112417 w 2500561"/>
                <a:gd name="connsiteY60" fmla="*/ 85731 h 353562"/>
                <a:gd name="connsiteX61" fmla="*/ 2130419 w 2500561"/>
                <a:gd name="connsiteY61" fmla="*/ 103066 h 353562"/>
                <a:gd name="connsiteX62" fmla="*/ 2118227 w 2500561"/>
                <a:gd name="connsiteY62" fmla="*/ 102495 h 353562"/>
                <a:gd name="connsiteX63" fmla="*/ 2112417 w 2500561"/>
                <a:gd name="connsiteY63" fmla="*/ 85731 h 353562"/>
                <a:gd name="connsiteX64" fmla="*/ 1979829 w 2500561"/>
                <a:gd name="connsiteY64" fmla="*/ 76968 h 353562"/>
                <a:gd name="connsiteX65" fmla="*/ 1964970 w 2500561"/>
                <a:gd name="connsiteY65" fmla="*/ 79159 h 353562"/>
                <a:gd name="connsiteX66" fmla="*/ 1966685 w 2500561"/>
                <a:gd name="connsiteY66" fmla="*/ 81636 h 353562"/>
                <a:gd name="connsiteX67" fmla="*/ 1981449 w 2500561"/>
                <a:gd name="connsiteY67" fmla="*/ 79350 h 353562"/>
                <a:gd name="connsiteX68" fmla="*/ 2145278 w 2500561"/>
                <a:gd name="connsiteY68" fmla="*/ 69253 h 353562"/>
                <a:gd name="connsiteX69" fmla="*/ 2148040 w 2500561"/>
                <a:gd name="connsiteY69" fmla="*/ 71062 h 353562"/>
                <a:gd name="connsiteX70" fmla="*/ 2144325 w 2500561"/>
                <a:gd name="connsiteY70" fmla="*/ 74777 h 353562"/>
                <a:gd name="connsiteX71" fmla="*/ 2139277 w 2500561"/>
                <a:gd name="connsiteY71" fmla="*/ 71729 h 353562"/>
                <a:gd name="connsiteX72" fmla="*/ 2145278 w 2500561"/>
                <a:gd name="connsiteY72" fmla="*/ 69253 h 353562"/>
                <a:gd name="connsiteX73" fmla="*/ 1993355 w 2500561"/>
                <a:gd name="connsiteY73" fmla="*/ 19151 h 353562"/>
                <a:gd name="connsiteX74" fmla="*/ 2021930 w 2500561"/>
                <a:gd name="connsiteY74" fmla="*/ 32581 h 353562"/>
                <a:gd name="connsiteX75" fmla="*/ 2081842 w 2500561"/>
                <a:gd name="connsiteY75" fmla="*/ 28295 h 353562"/>
                <a:gd name="connsiteX76" fmla="*/ 1965732 w 2500561"/>
                <a:gd name="connsiteY76" fmla="*/ 32867 h 353562"/>
                <a:gd name="connsiteX77" fmla="*/ 1993355 w 2500561"/>
                <a:gd name="connsiteY77" fmla="*/ 19151 h 353562"/>
                <a:gd name="connsiteX78" fmla="*/ 1007422 w 2500561"/>
                <a:gd name="connsiteY78" fmla="*/ 6 h 353562"/>
                <a:gd name="connsiteX79" fmla="*/ 1124008 w 2500561"/>
                <a:gd name="connsiteY79" fmla="*/ 2387 h 353562"/>
                <a:gd name="connsiteX80" fmla="*/ 1397852 w 2500561"/>
                <a:gd name="connsiteY80" fmla="*/ 8293 h 353562"/>
                <a:gd name="connsiteX81" fmla="*/ 1453954 w 2500561"/>
                <a:gd name="connsiteY81" fmla="*/ 10960 h 353562"/>
                <a:gd name="connsiteX82" fmla="*/ 1594924 w 2500561"/>
                <a:gd name="connsiteY82" fmla="*/ 10960 h 353562"/>
                <a:gd name="connsiteX83" fmla="*/ 1601210 w 2500561"/>
                <a:gd name="connsiteY83" fmla="*/ 10960 h 353562"/>
                <a:gd name="connsiteX84" fmla="*/ 1709224 w 2500561"/>
                <a:gd name="connsiteY84" fmla="*/ 15627 h 353562"/>
                <a:gd name="connsiteX85" fmla="*/ 1815142 w 2500561"/>
                <a:gd name="connsiteY85" fmla="*/ 14675 h 353562"/>
                <a:gd name="connsiteX86" fmla="*/ 1890675 w 2500561"/>
                <a:gd name="connsiteY86" fmla="*/ 15627 h 353562"/>
                <a:gd name="connsiteX87" fmla="*/ 1957350 w 2500561"/>
                <a:gd name="connsiteY87" fmla="*/ 18104 h 353562"/>
                <a:gd name="connsiteX88" fmla="*/ 1937955 w 2500561"/>
                <a:gd name="connsiteY88" fmla="*/ 21746 h 353562"/>
                <a:gd name="connsiteX89" fmla="*/ 1937729 w 2500561"/>
                <a:gd name="connsiteY89" fmla="*/ 21533 h 353562"/>
                <a:gd name="connsiteX90" fmla="*/ 1935829 w 2500561"/>
                <a:gd name="connsiteY90" fmla="*/ 21717 h 353562"/>
                <a:gd name="connsiteX91" fmla="*/ 1925156 w 2500561"/>
                <a:gd name="connsiteY91" fmla="*/ 20009 h 353562"/>
                <a:gd name="connsiteX92" fmla="*/ 1928870 w 2500561"/>
                <a:gd name="connsiteY92" fmla="*/ 22390 h 353562"/>
                <a:gd name="connsiteX93" fmla="*/ 1935829 w 2500561"/>
                <a:gd name="connsiteY93" fmla="*/ 21717 h 353562"/>
                <a:gd name="connsiteX94" fmla="*/ 1937062 w 2500561"/>
                <a:gd name="connsiteY94" fmla="*/ 21914 h 353562"/>
                <a:gd name="connsiteX95" fmla="*/ 1937955 w 2500561"/>
                <a:gd name="connsiteY95" fmla="*/ 21746 h 353562"/>
                <a:gd name="connsiteX96" fmla="*/ 1947825 w 2500561"/>
                <a:gd name="connsiteY96" fmla="*/ 31058 h 353562"/>
                <a:gd name="connsiteX97" fmla="*/ 1920965 w 2500561"/>
                <a:gd name="connsiteY97" fmla="*/ 35630 h 353562"/>
                <a:gd name="connsiteX98" fmla="*/ 2009547 w 2500561"/>
                <a:gd name="connsiteY98" fmla="*/ 44583 h 353562"/>
                <a:gd name="connsiteX99" fmla="*/ 2077175 w 2500561"/>
                <a:gd name="connsiteY99" fmla="*/ 46012 h 353562"/>
                <a:gd name="connsiteX100" fmla="*/ 2069269 w 2500561"/>
                <a:gd name="connsiteY100" fmla="*/ 51537 h 353562"/>
                <a:gd name="connsiteX101" fmla="*/ 2062697 w 2500561"/>
                <a:gd name="connsiteY101" fmla="*/ 56680 h 353562"/>
                <a:gd name="connsiteX102" fmla="*/ 2117846 w 2500561"/>
                <a:gd name="connsiteY102" fmla="*/ 58109 h 353562"/>
                <a:gd name="connsiteX103" fmla="*/ 2083747 w 2500561"/>
                <a:gd name="connsiteY103" fmla="*/ 64110 h 353562"/>
                <a:gd name="connsiteX104" fmla="*/ 2058601 w 2500561"/>
                <a:gd name="connsiteY104" fmla="*/ 69729 h 353562"/>
                <a:gd name="connsiteX105" fmla="*/ 2055077 w 2500561"/>
                <a:gd name="connsiteY105" fmla="*/ 50679 h 353562"/>
                <a:gd name="connsiteX106" fmla="*/ 2000689 w 2500561"/>
                <a:gd name="connsiteY106" fmla="*/ 50679 h 353562"/>
                <a:gd name="connsiteX107" fmla="*/ 2004690 w 2500561"/>
                <a:gd name="connsiteY107" fmla="*/ 60204 h 353562"/>
                <a:gd name="connsiteX108" fmla="*/ 1964303 w 2500561"/>
                <a:gd name="connsiteY108" fmla="*/ 61347 h 353562"/>
                <a:gd name="connsiteX109" fmla="*/ 2030978 w 2500561"/>
                <a:gd name="connsiteY109" fmla="*/ 57823 h 353562"/>
                <a:gd name="connsiteX110" fmla="*/ 2040980 w 2500561"/>
                <a:gd name="connsiteY110" fmla="*/ 68110 h 353562"/>
                <a:gd name="connsiteX111" fmla="*/ 1992878 w 2500561"/>
                <a:gd name="connsiteY111" fmla="*/ 72968 h 353562"/>
                <a:gd name="connsiteX112" fmla="*/ 2058601 w 2500561"/>
                <a:gd name="connsiteY112" fmla="*/ 92018 h 353562"/>
                <a:gd name="connsiteX113" fmla="*/ 2077651 w 2500561"/>
                <a:gd name="connsiteY113" fmla="*/ 86017 h 353562"/>
                <a:gd name="connsiteX114" fmla="*/ 2102702 w 2500561"/>
                <a:gd name="connsiteY114" fmla="*/ 100019 h 353562"/>
                <a:gd name="connsiteX115" fmla="*/ 2044790 w 2500561"/>
                <a:gd name="connsiteY115" fmla="*/ 102686 h 353562"/>
                <a:gd name="connsiteX116" fmla="*/ 2043647 w 2500561"/>
                <a:gd name="connsiteY116" fmla="*/ 104877 h 353562"/>
                <a:gd name="connsiteX117" fmla="*/ 2063935 w 2500561"/>
                <a:gd name="connsiteY117" fmla="*/ 108972 h 353562"/>
                <a:gd name="connsiteX118" fmla="*/ 2046123 w 2500561"/>
                <a:gd name="connsiteY118" fmla="*/ 123545 h 353562"/>
                <a:gd name="connsiteX119" fmla="*/ 2163757 w 2500561"/>
                <a:gd name="connsiteY119" fmla="*/ 127451 h 353562"/>
                <a:gd name="connsiteX120" fmla="*/ 2169186 w 2500561"/>
                <a:gd name="connsiteY120" fmla="*/ 150787 h 353562"/>
                <a:gd name="connsiteX121" fmla="*/ 2118704 w 2500561"/>
                <a:gd name="connsiteY121" fmla="*/ 146310 h 353562"/>
                <a:gd name="connsiteX122" fmla="*/ 2082128 w 2500561"/>
                <a:gd name="connsiteY122" fmla="*/ 143548 h 353562"/>
                <a:gd name="connsiteX123" fmla="*/ 2074412 w 2500561"/>
                <a:gd name="connsiteY123" fmla="*/ 151073 h 353562"/>
                <a:gd name="connsiteX124" fmla="*/ 2119847 w 2500561"/>
                <a:gd name="connsiteY124" fmla="*/ 161455 h 353562"/>
                <a:gd name="connsiteX125" fmla="*/ 2139659 w 2500561"/>
                <a:gd name="connsiteY125" fmla="*/ 155359 h 353562"/>
                <a:gd name="connsiteX126" fmla="*/ 2139659 w 2500561"/>
                <a:gd name="connsiteY126" fmla="*/ 166503 h 353562"/>
                <a:gd name="connsiteX127" fmla="*/ 2168234 w 2500561"/>
                <a:gd name="connsiteY127" fmla="*/ 165646 h 353562"/>
                <a:gd name="connsiteX128" fmla="*/ 2169282 w 2500561"/>
                <a:gd name="connsiteY128" fmla="*/ 175171 h 353562"/>
                <a:gd name="connsiteX129" fmla="*/ 2328635 w 2500561"/>
                <a:gd name="connsiteY129" fmla="*/ 184696 h 353562"/>
                <a:gd name="connsiteX130" fmla="*/ 2360639 w 2500561"/>
                <a:gd name="connsiteY130" fmla="*/ 179838 h 353562"/>
                <a:gd name="connsiteX131" fmla="*/ 2377498 w 2500561"/>
                <a:gd name="connsiteY131" fmla="*/ 192983 h 353562"/>
                <a:gd name="connsiteX132" fmla="*/ 2384070 w 2500561"/>
                <a:gd name="connsiteY132" fmla="*/ 188887 h 353562"/>
                <a:gd name="connsiteX133" fmla="*/ 2391881 w 2500561"/>
                <a:gd name="connsiteY133" fmla="*/ 181934 h 353562"/>
                <a:gd name="connsiteX134" fmla="*/ 2400072 w 2500561"/>
                <a:gd name="connsiteY134" fmla="*/ 188982 h 353562"/>
                <a:gd name="connsiteX135" fmla="*/ 2402453 w 2500561"/>
                <a:gd name="connsiteY135" fmla="*/ 192316 h 353562"/>
                <a:gd name="connsiteX136" fmla="*/ 2465223 w 2500561"/>
                <a:gd name="connsiteY136" fmla="*/ 204413 h 353562"/>
                <a:gd name="connsiteX137" fmla="*/ 2420742 w 2500561"/>
                <a:gd name="connsiteY137" fmla="*/ 208318 h 353562"/>
                <a:gd name="connsiteX138" fmla="*/ 2329492 w 2500561"/>
                <a:gd name="connsiteY138" fmla="*/ 223939 h 353562"/>
                <a:gd name="connsiteX139" fmla="*/ 2362068 w 2500561"/>
                <a:gd name="connsiteY139" fmla="*/ 233464 h 353562"/>
                <a:gd name="connsiteX140" fmla="*/ 2350733 w 2500561"/>
                <a:gd name="connsiteY140" fmla="*/ 239846 h 353562"/>
                <a:gd name="connsiteX141" fmla="*/ 2247577 w 2500561"/>
                <a:gd name="connsiteY141" fmla="*/ 249371 h 353562"/>
                <a:gd name="connsiteX142" fmla="*/ 2232337 w 2500561"/>
                <a:gd name="connsiteY142" fmla="*/ 250037 h 353562"/>
                <a:gd name="connsiteX143" fmla="*/ 2123466 w 2500561"/>
                <a:gd name="connsiteY143" fmla="*/ 255657 h 353562"/>
                <a:gd name="connsiteX144" fmla="*/ 2109084 w 2500561"/>
                <a:gd name="connsiteY144" fmla="*/ 257943 h 353562"/>
                <a:gd name="connsiteX145" fmla="*/ 2059363 w 2500561"/>
                <a:gd name="connsiteY145" fmla="*/ 260515 h 353562"/>
                <a:gd name="connsiteX146" fmla="*/ 2040313 w 2500561"/>
                <a:gd name="connsiteY146" fmla="*/ 261658 h 353562"/>
                <a:gd name="connsiteX147" fmla="*/ 2053076 w 2500561"/>
                <a:gd name="connsiteY147" fmla="*/ 273564 h 353562"/>
                <a:gd name="connsiteX148" fmla="*/ 1996403 w 2500561"/>
                <a:gd name="connsiteY148" fmla="*/ 285566 h 353562"/>
                <a:gd name="connsiteX149" fmla="*/ 1979258 w 2500561"/>
                <a:gd name="connsiteY149" fmla="*/ 284423 h 353562"/>
                <a:gd name="connsiteX150" fmla="*/ 1962208 w 2500561"/>
                <a:gd name="connsiteY150" fmla="*/ 278708 h 353562"/>
                <a:gd name="connsiteX151" fmla="*/ 1904201 w 2500561"/>
                <a:gd name="connsiteY151" fmla="*/ 282804 h 353562"/>
                <a:gd name="connsiteX152" fmla="*/ 1854671 w 2500561"/>
                <a:gd name="connsiteY152" fmla="*/ 287947 h 353562"/>
                <a:gd name="connsiteX153" fmla="*/ 1855052 w 2500561"/>
                <a:gd name="connsiteY153" fmla="*/ 288900 h 353562"/>
                <a:gd name="connsiteX154" fmla="*/ 1855049 w 2500561"/>
                <a:gd name="connsiteY154" fmla="*/ 288899 h 353562"/>
                <a:gd name="connsiteX155" fmla="*/ 1848193 w 2500561"/>
                <a:gd name="connsiteY155" fmla="*/ 289470 h 353562"/>
                <a:gd name="connsiteX156" fmla="*/ 1854289 w 2500561"/>
                <a:gd name="connsiteY156" fmla="*/ 288804 h 353562"/>
                <a:gd name="connsiteX157" fmla="*/ 1855047 w 2500561"/>
                <a:gd name="connsiteY157" fmla="*/ 288899 h 353562"/>
                <a:gd name="connsiteX158" fmla="*/ 1838655 w 2500561"/>
                <a:gd name="connsiteY158" fmla="*/ 283993 h 353562"/>
                <a:gd name="connsiteX159" fmla="*/ 1821714 w 2500561"/>
                <a:gd name="connsiteY159" fmla="*/ 286423 h 353562"/>
                <a:gd name="connsiteX160" fmla="*/ 1786853 w 2500561"/>
                <a:gd name="connsiteY160" fmla="*/ 290900 h 353562"/>
                <a:gd name="connsiteX161" fmla="*/ 1730846 w 2500561"/>
                <a:gd name="connsiteY161" fmla="*/ 294329 h 353562"/>
                <a:gd name="connsiteX162" fmla="*/ 1583399 w 2500561"/>
                <a:gd name="connsiteY162" fmla="*/ 300806 h 353562"/>
                <a:gd name="connsiteX163" fmla="*/ 1512342 w 2500561"/>
                <a:gd name="connsiteY163" fmla="*/ 304330 h 353562"/>
                <a:gd name="connsiteX164" fmla="*/ 1499865 w 2500561"/>
                <a:gd name="connsiteY164" fmla="*/ 304330 h 353562"/>
                <a:gd name="connsiteX165" fmla="*/ 1403852 w 2500561"/>
                <a:gd name="connsiteY165" fmla="*/ 304330 h 353562"/>
                <a:gd name="connsiteX166" fmla="*/ 1385660 w 2500561"/>
                <a:gd name="connsiteY166" fmla="*/ 305568 h 353562"/>
                <a:gd name="connsiteX167" fmla="*/ 1361561 w 2500561"/>
                <a:gd name="connsiteY167" fmla="*/ 307664 h 353562"/>
                <a:gd name="connsiteX168" fmla="*/ 1275265 w 2500561"/>
                <a:gd name="connsiteY168" fmla="*/ 308997 h 353562"/>
                <a:gd name="connsiteX169" fmla="*/ 1190397 w 2500561"/>
                <a:gd name="connsiteY169" fmla="*/ 310140 h 353562"/>
                <a:gd name="connsiteX170" fmla="*/ 1070573 w 2500561"/>
                <a:gd name="connsiteY170" fmla="*/ 316903 h 353562"/>
                <a:gd name="connsiteX171" fmla="*/ 948176 w 2500561"/>
                <a:gd name="connsiteY171" fmla="*/ 323475 h 353562"/>
                <a:gd name="connsiteX172" fmla="*/ 888169 w 2500561"/>
                <a:gd name="connsiteY172" fmla="*/ 328619 h 353562"/>
                <a:gd name="connsiteX173" fmla="*/ 797682 w 2500561"/>
                <a:gd name="connsiteY173" fmla="*/ 332619 h 353562"/>
                <a:gd name="connsiteX174" fmla="*/ 763868 w 2500561"/>
                <a:gd name="connsiteY174" fmla="*/ 334715 h 353562"/>
                <a:gd name="connsiteX175" fmla="*/ 676904 w 2500561"/>
                <a:gd name="connsiteY175" fmla="*/ 338811 h 353562"/>
                <a:gd name="connsiteX176" fmla="*/ 576606 w 2500561"/>
                <a:gd name="connsiteY176" fmla="*/ 346621 h 353562"/>
                <a:gd name="connsiteX177" fmla="*/ 486023 w 2500561"/>
                <a:gd name="connsiteY177" fmla="*/ 348431 h 353562"/>
                <a:gd name="connsiteX178" fmla="*/ 467926 w 2500561"/>
                <a:gd name="connsiteY178" fmla="*/ 348431 h 353562"/>
                <a:gd name="connsiteX179" fmla="*/ 357817 w 2500561"/>
                <a:gd name="connsiteY179" fmla="*/ 350145 h 353562"/>
                <a:gd name="connsiteX180" fmla="*/ 336100 w 2500561"/>
                <a:gd name="connsiteY180" fmla="*/ 348717 h 353562"/>
                <a:gd name="connsiteX181" fmla="*/ 230087 w 2500561"/>
                <a:gd name="connsiteY181" fmla="*/ 338429 h 353562"/>
                <a:gd name="connsiteX182" fmla="*/ 157220 w 2500561"/>
                <a:gd name="connsiteY182" fmla="*/ 329857 h 353562"/>
                <a:gd name="connsiteX183" fmla="*/ 129979 w 2500561"/>
                <a:gd name="connsiteY183" fmla="*/ 323380 h 353562"/>
                <a:gd name="connsiteX184" fmla="*/ 23394 w 2500561"/>
                <a:gd name="connsiteY184" fmla="*/ 249942 h 353562"/>
                <a:gd name="connsiteX185" fmla="*/ 15679 w 2500561"/>
                <a:gd name="connsiteY185" fmla="*/ 242037 h 353562"/>
                <a:gd name="connsiteX186" fmla="*/ 8249 w 2500561"/>
                <a:gd name="connsiteY186" fmla="*/ 199174 h 353562"/>
                <a:gd name="connsiteX187" fmla="*/ 15298 w 2500561"/>
                <a:gd name="connsiteY187" fmla="*/ 183458 h 353562"/>
                <a:gd name="connsiteX188" fmla="*/ 31395 w 2500561"/>
                <a:gd name="connsiteY188" fmla="*/ 152787 h 353562"/>
                <a:gd name="connsiteX189" fmla="*/ 27585 w 2500561"/>
                <a:gd name="connsiteY189" fmla="*/ 127641 h 353562"/>
                <a:gd name="connsiteX190" fmla="*/ 52160 w 2500561"/>
                <a:gd name="connsiteY190" fmla="*/ 70491 h 353562"/>
                <a:gd name="connsiteX191" fmla="*/ 98642 w 2500561"/>
                <a:gd name="connsiteY191" fmla="*/ 53632 h 353562"/>
                <a:gd name="connsiteX192" fmla="*/ 206941 w 2500561"/>
                <a:gd name="connsiteY192" fmla="*/ 34582 h 353562"/>
                <a:gd name="connsiteX193" fmla="*/ 247041 w 2500561"/>
                <a:gd name="connsiteY193" fmla="*/ 31534 h 353562"/>
                <a:gd name="connsiteX194" fmla="*/ 384011 w 2500561"/>
                <a:gd name="connsiteY194" fmla="*/ 22009 h 353562"/>
                <a:gd name="connsiteX195" fmla="*/ 558794 w 2500561"/>
                <a:gd name="connsiteY195" fmla="*/ 11151 h 353562"/>
                <a:gd name="connsiteX196" fmla="*/ 665189 w 2500561"/>
                <a:gd name="connsiteY196" fmla="*/ 7245 h 353562"/>
                <a:gd name="connsiteX197" fmla="*/ 674714 w 2500561"/>
                <a:gd name="connsiteY197" fmla="*/ 6388 h 353562"/>
                <a:gd name="connsiteX198" fmla="*/ 739293 w 2500561"/>
                <a:gd name="connsiteY198" fmla="*/ 3626 h 353562"/>
                <a:gd name="connsiteX199" fmla="*/ 780155 w 2500561"/>
                <a:gd name="connsiteY199" fmla="*/ 3626 h 353562"/>
                <a:gd name="connsiteX200" fmla="*/ 852736 w 2500561"/>
                <a:gd name="connsiteY200" fmla="*/ 1721 h 353562"/>
                <a:gd name="connsiteX201" fmla="*/ 1007422 w 2500561"/>
                <a:gd name="connsiteY201" fmla="*/ 6 h 35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2500561" h="353562">
                  <a:moveTo>
                    <a:pt x="2086509" y="274326"/>
                  </a:moveTo>
                  <a:cubicBezTo>
                    <a:pt x="2087452" y="274317"/>
                    <a:pt x="2088385" y="274479"/>
                    <a:pt x="2089271" y="274802"/>
                  </a:cubicBezTo>
                  <a:lnTo>
                    <a:pt x="2086414" y="276898"/>
                  </a:lnTo>
                  <a:lnTo>
                    <a:pt x="2082413" y="275564"/>
                  </a:lnTo>
                  <a:cubicBezTo>
                    <a:pt x="2083842" y="275564"/>
                    <a:pt x="2085080" y="274612"/>
                    <a:pt x="2086509" y="274326"/>
                  </a:cubicBezTo>
                  <a:close/>
                  <a:moveTo>
                    <a:pt x="2118989" y="273660"/>
                  </a:moveTo>
                  <a:cubicBezTo>
                    <a:pt x="2120599" y="273831"/>
                    <a:pt x="2122189" y="274117"/>
                    <a:pt x="2123752" y="274517"/>
                  </a:cubicBezTo>
                  <a:cubicBezTo>
                    <a:pt x="2122904" y="275203"/>
                    <a:pt x="2121932" y="275726"/>
                    <a:pt x="2120894" y="276041"/>
                  </a:cubicBezTo>
                  <a:cubicBezTo>
                    <a:pt x="2119256" y="275898"/>
                    <a:pt x="2117627" y="275612"/>
                    <a:pt x="2116036" y="275184"/>
                  </a:cubicBezTo>
                  <a:cubicBezTo>
                    <a:pt x="2116903" y="274479"/>
                    <a:pt x="2117913" y="273955"/>
                    <a:pt x="2118989" y="273660"/>
                  </a:cubicBezTo>
                  <a:close/>
                  <a:moveTo>
                    <a:pt x="2361591" y="234036"/>
                  </a:moveTo>
                  <a:lnTo>
                    <a:pt x="2417979" y="234036"/>
                  </a:lnTo>
                  <a:cubicBezTo>
                    <a:pt x="2405558" y="240732"/>
                    <a:pt x="2390947" y="242113"/>
                    <a:pt x="2377498" y="237846"/>
                  </a:cubicBezTo>
                  <a:cubicBezTo>
                    <a:pt x="2372068" y="236703"/>
                    <a:pt x="2366830" y="235274"/>
                    <a:pt x="2361591" y="234036"/>
                  </a:cubicBezTo>
                  <a:close/>
                  <a:moveTo>
                    <a:pt x="2497989" y="205556"/>
                  </a:moveTo>
                  <a:cubicBezTo>
                    <a:pt x="2498847" y="206413"/>
                    <a:pt x="2499609" y="207365"/>
                    <a:pt x="2500561" y="208223"/>
                  </a:cubicBezTo>
                  <a:lnTo>
                    <a:pt x="2483988" y="212128"/>
                  </a:lnTo>
                  <a:lnTo>
                    <a:pt x="2480654" y="208699"/>
                  </a:lnTo>
                  <a:close/>
                  <a:moveTo>
                    <a:pt x="2437505" y="183553"/>
                  </a:moveTo>
                  <a:cubicBezTo>
                    <a:pt x="2440439" y="184229"/>
                    <a:pt x="2443305" y="185153"/>
                    <a:pt x="2446077" y="186315"/>
                  </a:cubicBezTo>
                  <a:cubicBezTo>
                    <a:pt x="2442648" y="186963"/>
                    <a:pt x="2439181" y="187306"/>
                    <a:pt x="2435695" y="187363"/>
                  </a:cubicBezTo>
                  <a:cubicBezTo>
                    <a:pt x="2434076" y="187363"/>
                    <a:pt x="2433409" y="185458"/>
                    <a:pt x="2432266" y="184410"/>
                  </a:cubicBezTo>
                  <a:cubicBezTo>
                    <a:pt x="2433952" y="183838"/>
                    <a:pt x="2435724" y="183553"/>
                    <a:pt x="2437505" y="183553"/>
                  </a:cubicBezTo>
                  <a:close/>
                  <a:moveTo>
                    <a:pt x="2251958" y="131260"/>
                  </a:moveTo>
                  <a:cubicBezTo>
                    <a:pt x="2253568" y="131250"/>
                    <a:pt x="2255168" y="131441"/>
                    <a:pt x="2256721" y="131831"/>
                  </a:cubicBezTo>
                  <a:cubicBezTo>
                    <a:pt x="2255958" y="132689"/>
                    <a:pt x="2255578" y="133927"/>
                    <a:pt x="2254339" y="134213"/>
                  </a:cubicBezTo>
                  <a:cubicBezTo>
                    <a:pt x="2252510" y="134156"/>
                    <a:pt x="2250691" y="133937"/>
                    <a:pt x="2248910" y="133546"/>
                  </a:cubicBezTo>
                  <a:cubicBezTo>
                    <a:pt x="2249863" y="132689"/>
                    <a:pt x="2250434" y="131641"/>
                    <a:pt x="2251958" y="131260"/>
                  </a:cubicBezTo>
                  <a:close/>
                  <a:moveTo>
                    <a:pt x="2188617" y="130403"/>
                  </a:moveTo>
                  <a:cubicBezTo>
                    <a:pt x="2204943" y="126603"/>
                    <a:pt x="2221916" y="126603"/>
                    <a:pt x="2238242" y="130403"/>
                  </a:cubicBezTo>
                  <a:lnTo>
                    <a:pt x="2202523" y="141547"/>
                  </a:lnTo>
                  <a:close/>
                  <a:moveTo>
                    <a:pt x="2277295" y="128974"/>
                  </a:moveTo>
                  <a:cubicBezTo>
                    <a:pt x="2280057" y="129603"/>
                    <a:pt x="2282772" y="130460"/>
                    <a:pt x="2285392" y="131546"/>
                  </a:cubicBezTo>
                  <a:lnTo>
                    <a:pt x="2279200" y="135451"/>
                  </a:lnTo>
                  <a:cubicBezTo>
                    <a:pt x="2276762" y="134318"/>
                    <a:pt x="2274466" y="132908"/>
                    <a:pt x="2272342" y="131260"/>
                  </a:cubicBezTo>
                  <a:cubicBezTo>
                    <a:pt x="2272342" y="131260"/>
                    <a:pt x="2276152" y="128879"/>
                    <a:pt x="2277295" y="128974"/>
                  </a:cubicBezTo>
                  <a:close/>
                  <a:moveTo>
                    <a:pt x="2338160" y="128689"/>
                  </a:moveTo>
                  <a:cubicBezTo>
                    <a:pt x="2338445" y="129736"/>
                    <a:pt x="2338731" y="130403"/>
                    <a:pt x="2338922" y="131832"/>
                  </a:cubicBezTo>
                  <a:lnTo>
                    <a:pt x="2325968" y="131832"/>
                  </a:lnTo>
                  <a:lnTo>
                    <a:pt x="2325396" y="130117"/>
                  </a:lnTo>
                  <a:close/>
                  <a:moveTo>
                    <a:pt x="1988307" y="112878"/>
                  </a:moveTo>
                  <a:cubicBezTo>
                    <a:pt x="1986268" y="113544"/>
                    <a:pt x="1984363" y="114573"/>
                    <a:pt x="1982687" y="115926"/>
                  </a:cubicBezTo>
                  <a:cubicBezTo>
                    <a:pt x="1985173" y="116649"/>
                    <a:pt x="1987725" y="117097"/>
                    <a:pt x="1990307" y="117259"/>
                  </a:cubicBezTo>
                  <a:cubicBezTo>
                    <a:pt x="1992916" y="116869"/>
                    <a:pt x="1995450" y="116097"/>
                    <a:pt x="1997832" y="114973"/>
                  </a:cubicBezTo>
                  <a:lnTo>
                    <a:pt x="1997832" y="114782"/>
                  </a:lnTo>
                  <a:cubicBezTo>
                    <a:pt x="1994736" y="113792"/>
                    <a:pt x="1991545" y="113154"/>
                    <a:pt x="1988307" y="112878"/>
                  </a:cubicBezTo>
                  <a:close/>
                  <a:moveTo>
                    <a:pt x="2079080" y="109353"/>
                  </a:moveTo>
                  <a:cubicBezTo>
                    <a:pt x="2079651" y="109353"/>
                    <a:pt x="2082699" y="110019"/>
                    <a:pt x="2084699" y="110400"/>
                  </a:cubicBezTo>
                  <a:cubicBezTo>
                    <a:pt x="2083985" y="110829"/>
                    <a:pt x="2083223" y="111153"/>
                    <a:pt x="2082413" y="111353"/>
                  </a:cubicBezTo>
                  <a:cubicBezTo>
                    <a:pt x="2080508" y="111353"/>
                    <a:pt x="2078794" y="110686"/>
                    <a:pt x="2076984" y="110400"/>
                  </a:cubicBezTo>
                  <a:cubicBezTo>
                    <a:pt x="2077651" y="110400"/>
                    <a:pt x="2078508" y="109353"/>
                    <a:pt x="2079080" y="109353"/>
                  </a:cubicBezTo>
                  <a:close/>
                  <a:moveTo>
                    <a:pt x="2174044" y="92970"/>
                  </a:moveTo>
                  <a:cubicBezTo>
                    <a:pt x="2191189" y="92779"/>
                    <a:pt x="2201666" y="94399"/>
                    <a:pt x="2205572" y="102495"/>
                  </a:cubicBezTo>
                  <a:cubicBezTo>
                    <a:pt x="2194104" y="105524"/>
                    <a:pt x="2181912" y="101838"/>
                    <a:pt x="2174044" y="92970"/>
                  </a:cubicBezTo>
                  <a:close/>
                  <a:moveTo>
                    <a:pt x="2011452" y="92303"/>
                  </a:moveTo>
                  <a:cubicBezTo>
                    <a:pt x="2009366" y="92570"/>
                    <a:pt x="2007337" y="93180"/>
                    <a:pt x="2005451" y="94113"/>
                  </a:cubicBezTo>
                  <a:cubicBezTo>
                    <a:pt x="2006956" y="95228"/>
                    <a:pt x="2008623" y="96104"/>
                    <a:pt x="2010404" y="96685"/>
                  </a:cubicBezTo>
                  <a:cubicBezTo>
                    <a:pt x="2014615" y="96418"/>
                    <a:pt x="2018786" y="95780"/>
                    <a:pt x="2022882" y="94780"/>
                  </a:cubicBezTo>
                  <a:lnTo>
                    <a:pt x="2022882" y="94589"/>
                  </a:lnTo>
                  <a:cubicBezTo>
                    <a:pt x="2019139" y="93504"/>
                    <a:pt x="2015319" y="92742"/>
                    <a:pt x="2011452" y="92303"/>
                  </a:cubicBezTo>
                  <a:close/>
                  <a:moveTo>
                    <a:pt x="2112417" y="85731"/>
                  </a:moveTo>
                  <a:cubicBezTo>
                    <a:pt x="2135086" y="89350"/>
                    <a:pt x="2128324" y="96684"/>
                    <a:pt x="2130419" y="103066"/>
                  </a:cubicBezTo>
                  <a:cubicBezTo>
                    <a:pt x="2126342" y="103190"/>
                    <a:pt x="2122266" y="102999"/>
                    <a:pt x="2118227" y="102495"/>
                  </a:cubicBezTo>
                  <a:cubicBezTo>
                    <a:pt x="2115884" y="97056"/>
                    <a:pt x="2113950" y="91455"/>
                    <a:pt x="2112417" y="85731"/>
                  </a:cubicBezTo>
                  <a:close/>
                  <a:moveTo>
                    <a:pt x="1979829" y="76968"/>
                  </a:moveTo>
                  <a:lnTo>
                    <a:pt x="1964970" y="79159"/>
                  </a:lnTo>
                  <a:lnTo>
                    <a:pt x="1966685" y="81636"/>
                  </a:lnTo>
                  <a:lnTo>
                    <a:pt x="1981449" y="79350"/>
                  </a:lnTo>
                  <a:close/>
                  <a:moveTo>
                    <a:pt x="2145278" y="69253"/>
                  </a:moveTo>
                  <a:cubicBezTo>
                    <a:pt x="2146230" y="69824"/>
                    <a:pt x="2148326" y="70586"/>
                    <a:pt x="2148040" y="71062"/>
                  </a:cubicBezTo>
                  <a:cubicBezTo>
                    <a:pt x="2147754" y="71539"/>
                    <a:pt x="2145754" y="73253"/>
                    <a:pt x="2144325" y="74777"/>
                  </a:cubicBezTo>
                  <a:cubicBezTo>
                    <a:pt x="2142573" y="73891"/>
                    <a:pt x="2140877" y="72872"/>
                    <a:pt x="2139277" y="71729"/>
                  </a:cubicBezTo>
                  <a:cubicBezTo>
                    <a:pt x="2141230" y="70786"/>
                    <a:pt x="2143230" y="69967"/>
                    <a:pt x="2145278" y="69253"/>
                  </a:cubicBezTo>
                  <a:close/>
                  <a:moveTo>
                    <a:pt x="1993355" y="19151"/>
                  </a:moveTo>
                  <a:cubicBezTo>
                    <a:pt x="2012881" y="18484"/>
                    <a:pt x="2013262" y="27438"/>
                    <a:pt x="2021930" y="32581"/>
                  </a:cubicBezTo>
                  <a:cubicBezTo>
                    <a:pt x="2041742" y="30771"/>
                    <a:pt x="2058791" y="19341"/>
                    <a:pt x="2081842" y="28295"/>
                  </a:cubicBezTo>
                  <a:cubicBezTo>
                    <a:pt x="2066602" y="35915"/>
                    <a:pt x="2048981" y="36677"/>
                    <a:pt x="1965732" y="32867"/>
                  </a:cubicBezTo>
                  <a:cubicBezTo>
                    <a:pt x="1977543" y="28390"/>
                    <a:pt x="1973828" y="19818"/>
                    <a:pt x="1993355" y="19151"/>
                  </a:cubicBezTo>
                  <a:close/>
                  <a:moveTo>
                    <a:pt x="1007422" y="6"/>
                  </a:moveTo>
                  <a:cubicBezTo>
                    <a:pt x="1046284" y="6"/>
                    <a:pt x="1085146" y="1530"/>
                    <a:pt x="1124008" y="2387"/>
                  </a:cubicBezTo>
                  <a:cubicBezTo>
                    <a:pt x="1215353" y="4388"/>
                    <a:pt x="1306602" y="6197"/>
                    <a:pt x="1397852" y="8293"/>
                  </a:cubicBezTo>
                  <a:cubicBezTo>
                    <a:pt x="1416902" y="8769"/>
                    <a:pt x="1435190" y="10865"/>
                    <a:pt x="1453954" y="10960"/>
                  </a:cubicBezTo>
                  <a:cubicBezTo>
                    <a:pt x="1500912" y="10960"/>
                    <a:pt x="1547966" y="10960"/>
                    <a:pt x="1594924" y="10960"/>
                  </a:cubicBezTo>
                  <a:cubicBezTo>
                    <a:pt x="1597019" y="10770"/>
                    <a:pt x="1599115" y="10770"/>
                    <a:pt x="1601210" y="10960"/>
                  </a:cubicBezTo>
                  <a:cubicBezTo>
                    <a:pt x="1635596" y="19532"/>
                    <a:pt x="1673219" y="13055"/>
                    <a:pt x="1709224" y="15627"/>
                  </a:cubicBezTo>
                  <a:cubicBezTo>
                    <a:pt x="1743609" y="18009"/>
                    <a:pt x="1779709" y="14865"/>
                    <a:pt x="1815142" y="14675"/>
                  </a:cubicBezTo>
                  <a:cubicBezTo>
                    <a:pt x="1840288" y="14675"/>
                    <a:pt x="1865529" y="15437"/>
                    <a:pt x="1890675" y="15627"/>
                  </a:cubicBezTo>
                  <a:cubicBezTo>
                    <a:pt x="1912297" y="15627"/>
                    <a:pt x="1933919" y="15627"/>
                    <a:pt x="1957350" y="18104"/>
                  </a:cubicBezTo>
                  <a:lnTo>
                    <a:pt x="1937955" y="21746"/>
                  </a:lnTo>
                  <a:lnTo>
                    <a:pt x="1937729" y="21533"/>
                  </a:lnTo>
                  <a:lnTo>
                    <a:pt x="1935829" y="21717"/>
                  </a:lnTo>
                  <a:lnTo>
                    <a:pt x="1925156" y="20009"/>
                  </a:lnTo>
                  <a:cubicBezTo>
                    <a:pt x="1925784" y="21495"/>
                    <a:pt x="1927261" y="22438"/>
                    <a:pt x="1928870" y="22390"/>
                  </a:cubicBezTo>
                  <a:lnTo>
                    <a:pt x="1935829" y="21717"/>
                  </a:lnTo>
                  <a:lnTo>
                    <a:pt x="1937062" y="21914"/>
                  </a:lnTo>
                  <a:lnTo>
                    <a:pt x="1937955" y="21746"/>
                  </a:lnTo>
                  <a:lnTo>
                    <a:pt x="1947825" y="31058"/>
                  </a:lnTo>
                  <a:lnTo>
                    <a:pt x="1920965" y="35630"/>
                  </a:lnTo>
                  <a:cubicBezTo>
                    <a:pt x="1940682" y="44107"/>
                    <a:pt x="1977258" y="47822"/>
                    <a:pt x="2009547" y="44583"/>
                  </a:cubicBezTo>
                  <a:cubicBezTo>
                    <a:pt x="2032064" y="42250"/>
                    <a:pt x="2054781" y="42735"/>
                    <a:pt x="2077175" y="46012"/>
                  </a:cubicBezTo>
                  <a:lnTo>
                    <a:pt x="2069269" y="51537"/>
                  </a:lnTo>
                  <a:cubicBezTo>
                    <a:pt x="2067078" y="53156"/>
                    <a:pt x="2065078" y="54775"/>
                    <a:pt x="2062697" y="56680"/>
                  </a:cubicBezTo>
                  <a:cubicBezTo>
                    <a:pt x="2080508" y="64871"/>
                    <a:pt x="2098701" y="53061"/>
                    <a:pt x="2117846" y="58109"/>
                  </a:cubicBezTo>
                  <a:cubicBezTo>
                    <a:pt x="2108893" y="64586"/>
                    <a:pt x="2084795" y="60585"/>
                    <a:pt x="2083747" y="64110"/>
                  </a:cubicBezTo>
                  <a:cubicBezTo>
                    <a:pt x="2080985" y="73635"/>
                    <a:pt x="2069555" y="69253"/>
                    <a:pt x="2058601" y="69729"/>
                  </a:cubicBezTo>
                  <a:cubicBezTo>
                    <a:pt x="2057363" y="62967"/>
                    <a:pt x="2056125" y="56489"/>
                    <a:pt x="2055077" y="50679"/>
                  </a:cubicBezTo>
                  <a:lnTo>
                    <a:pt x="2000689" y="50679"/>
                  </a:lnTo>
                  <a:lnTo>
                    <a:pt x="2004690" y="60204"/>
                  </a:lnTo>
                  <a:lnTo>
                    <a:pt x="1964303" y="61347"/>
                  </a:lnTo>
                  <a:cubicBezTo>
                    <a:pt x="1990783" y="69920"/>
                    <a:pt x="2003927" y="68967"/>
                    <a:pt x="2030978" y="57823"/>
                  </a:cubicBezTo>
                  <a:lnTo>
                    <a:pt x="2040980" y="68110"/>
                  </a:lnTo>
                  <a:cubicBezTo>
                    <a:pt x="2029835" y="76492"/>
                    <a:pt x="2011357" y="72682"/>
                    <a:pt x="1992878" y="72968"/>
                  </a:cubicBezTo>
                  <a:cubicBezTo>
                    <a:pt x="2007547" y="87731"/>
                    <a:pt x="2050028" y="76873"/>
                    <a:pt x="2058601" y="92018"/>
                  </a:cubicBezTo>
                  <a:lnTo>
                    <a:pt x="2077651" y="86017"/>
                  </a:lnTo>
                  <a:lnTo>
                    <a:pt x="2102702" y="100019"/>
                  </a:lnTo>
                  <a:lnTo>
                    <a:pt x="2044790" y="102686"/>
                  </a:lnTo>
                  <a:lnTo>
                    <a:pt x="2043647" y="104877"/>
                  </a:lnTo>
                  <a:lnTo>
                    <a:pt x="2063935" y="108972"/>
                  </a:lnTo>
                  <a:lnTo>
                    <a:pt x="2046123" y="123545"/>
                  </a:lnTo>
                  <a:lnTo>
                    <a:pt x="2163757" y="127451"/>
                  </a:lnTo>
                  <a:cubicBezTo>
                    <a:pt x="2165567" y="135071"/>
                    <a:pt x="2167091" y="141643"/>
                    <a:pt x="2169186" y="150787"/>
                  </a:cubicBezTo>
                  <a:cubicBezTo>
                    <a:pt x="2153241" y="144034"/>
                    <a:pt x="2135582" y="142472"/>
                    <a:pt x="2118704" y="146310"/>
                  </a:cubicBezTo>
                  <a:cubicBezTo>
                    <a:pt x="2106778" y="151311"/>
                    <a:pt x="2093167" y="150282"/>
                    <a:pt x="2082128" y="143548"/>
                  </a:cubicBezTo>
                  <a:lnTo>
                    <a:pt x="2074412" y="151073"/>
                  </a:lnTo>
                  <a:lnTo>
                    <a:pt x="2119847" y="161455"/>
                  </a:lnTo>
                  <a:lnTo>
                    <a:pt x="2139659" y="155359"/>
                  </a:lnTo>
                  <a:lnTo>
                    <a:pt x="2139659" y="166503"/>
                  </a:lnTo>
                  <a:lnTo>
                    <a:pt x="2168234" y="165646"/>
                  </a:lnTo>
                  <a:cubicBezTo>
                    <a:pt x="2168234" y="168599"/>
                    <a:pt x="2168901" y="171361"/>
                    <a:pt x="2169282" y="175171"/>
                  </a:cubicBezTo>
                  <a:cubicBezTo>
                    <a:pt x="2222907" y="178505"/>
                    <a:pt x="2279200" y="171837"/>
                    <a:pt x="2328635" y="184696"/>
                  </a:cubicBezTo>
                  <a:cubicBezTo>
                    <a:pt x="2339084" y="181848"/>
                    <a:pt x="2349818" y="180219"/>
                    <a:pt x="2360639" y="179838"/>
                  </a:cubicBezTo>
                  <a:cubicBezTo>
                    <a:pt x="2367402" y="180505"/>
                    <a:pt x="2371211" y="187744"/>
                    <a:pt x="2377498" y="192983"/>
                  </a:cubicBezTo>
                  <a:cubicBezTo>
                    <a:pt x="2380070" y="191459"/>
                    <a:pt x="2384642" y="189744"/>
                    <a:pt x="2384070" y="188887"/>
                  </a:cubicBezTo>
                  <a:cubicBezTo>
                    <a:pt x="2381499" y="185077"/>
                    <a:pt x="2380070" y="181838"/>
                    <a:pt x="2391881" y="181934"/>
                  </a:cubicBezTo>
                  <a:cubicBezTo>
                    <a:pt x="2403692" y="182029"/>
                    <a:pt x="2403216" y="185077"/>
                    <a:pt x="2400072" y="188982"/>
                  </a:cubicBezTo>
                  <a:cubicBezTo>
                    <a:pt x="2399501" y="189649"/>
                    <a:pt x="2401215" y="190697"/>
                    <a:pt x="2402453" y="192316"/>
                  </a:cubicBezTo>
                  <a:cubicBezTo>
                    <a:pt x="2429314" y="189173"/>
                    <a:pt x="2444554" y="199650"/>
                    <a:pt x="2465223" y="204413"/>
                  </a:cubicBezTo>
                  <a:cubicBezTo>
                    <a:pt x="2449983" y="216033"/>
                    <a:pt x="2443125" y="216700"/>
                    <a:pt x="2420742" y="208318"/>
                  </a:cubicBezTo>
                  <a:cubicBezTo>
                    <a:pt x="2398358" y="221558"/>
                    <a:pt x="2363592" y="220701"/>
                    <a:pt x="2329492" y="223939"/>
                  </a:cubicBezTo>
                  <a:cubicBezTo>
                    <a:pt x="2339674" y="229092"/>
                    <a:pt x="2350714" y="232321"/>
                    <a:pt x="2362068" y="233464"/>
                  </a:cubicBezTo>
                  <a:cubicBezTo>
                    <a:pt x="2363973" y="237750"/>
                    <a:pt x="2360639" y="240227"/>
                    <a:pt x="2350733" y="239846"/>
                  </a:cubicBezTo>
                  <a:cubicBezTo>
                    <a:pt x="2316071" y="238122"/>
                    <a:pt x="2281334" y="241322"/>
                    <a:pt x="2247577" y="249371"/>
                  </a:cubicBezTo>
                  <a:cubicBezTo>
                    <a:pt x="2242519" y="249895"/>
                    <a:pt x="2237423" y="250114"/>
                    <a:pt x="2232337" y="250037"/>
                  </a:cubicBezTo>
                  <a:cubicBezTo>
                    <a:pt x="2196018" y="251819"/>
                    <a:pt x="2159728" y="253686"/>
                    <a:pt x="2123466" y="255657"/>
                  </a:cubicBezTo>
                  <a:cubicBezTo>
                    <a:pt x="2118599" y="255876"/>
                    <a:pt x="2113779" y="256648"/>
                    <a:pt x="2109084" y="257943"/>
                  </a:cubicBezTo>
                  <a:cubicBezTo>
                    <a:pt x="2093139" y="263744"/>
                    <a:pt x="2075822" y="264639"/>
                    <a:pt x="2059363" y="260515"/>
                  </a:cubicBezTo>
                  <a:cubicBezTo>
                    <a:pt x="2052991" y="260201"/>
                    <a:pt x="2046600" y="260582"/>
                    <a:pt x="2040313" y="261658"/>
                  </a:cubicBezTo>
                  <a:lnTo>
                    <a:pt x="2053076" y="273564"/>
                  </a:lnTo>
                  <a:cubicBezTo>
                    <a:pt x="2033169" y="277851"/>
                    <a:pt x="2014976" y="282137"/>
                    <a:pt x="1996403" y="285566"/>
                  </a:cubicBezTo>
                  <a:cubicBezTo>
                    <a:pt x="1990669" y="286252"/>
                    <a:pt x="1984849" y="285861"/>
                    <a:pt x="1979258" y="284423"/>
                  </a:cubicBezTo>
                  <a:cubicBezTo>
                    <a:pt x="1978210" y="279089"/>
                    <a:pt x="1971447" y="278231"/>
                    <a:pt x="1962208" y="278708"/>
                  </a:cubicBezTo>
                  <a:cubicBezTo>
                    <a:pt x="1942586" y="279755"/>
                    <a:pt x="1919060" y="278231"/>
                    <a:pt x="1904201" y="282804"/>
                  </a:cubicBezTo>
                  <a:cubicBezTo>
                    <a:pt x="1888151" y="287566"/>
                    <a:pt x="1871358" y="289309"/>
                    <a:pt x="1854671" y="287947"/>
                  </a:cubicBezTo>
                  <a:lnTo>
                    <a:pt x="1855052" y="288900"/>
                  </a:lnTo>
                  <a:lnTo>
                    <a:pt x="1855049" y="288899"/>
                  </a:lnTo>
                  <a:lnTo>
                    <a:pt x="1848193" y="289470"/>
                  </a:lnTo>
                  <a:lnTo>
                    <a:pt x="1854289" y="288804"/>
                  </a:lnTo>
                  <a:lnTo>
                    <a:pt x="1855047" y="288899"/>
                  </a:lnTo>
                  <a:lnTo>
                    <a:pt x="1838655" y="283993"/>
                  </a:lnTo>
                  <a:cubicBezTo>
                    <a:pt x="1832963" y="283571"/>
                    <a:pt x="1827181" y="284371"/>
                    <a:pt x="1821714" y="286423"/>
                  </a:cubicBezTo>
                  <a:cubicBezTo>
                    <a:pt x="1810446" y="289928"/>
                    <a:pt x="1798645" y="291452"/>
                    <a:pt x="1786853" y="290900"/>
                  </a:cubicBezTo>
                  <a:cubicBezTo>
                    <a:pt x="1767803" y="291757"/>
                    <a:pt x="1749610" y="293376"/>
                    <a:pt x="1730846" y="294329"/>
                  </a:cubicBezTo>
                  <a:cubicBezTo>
                    <a:pt x="1681792" y="296805"/>
                    <a:pt x="1632643" y="300329"/>
                    <a:pt x="1583399" y="300806"/>
                  </a:cubicBezTo>
                  <a:cubicBezTo>
                    <a:pt x="1559662" y="300434"/>
                    <a:pt x="1535926" y="301615"/>
                    <a:pt x="1512342" y="304330"/>
                  </a:cubicBezTo>
                  <a:cubicBezTo>
                    <a:pt x="1508199" y="304806"/>
                    <a:pt x="1504008" y="304806"/>
                    <a:pt x="1499865" y="304330"/>
                  </a:cubicBezTo>
                  <a:cubicBezTo>
                    <a:pt x="1467860" y="300711"/>
                    <a:pt x="1435857" y="304330"/>
                    <a:pt x="1403852" y="304330"/>
                  </a:cubicBezTo>
                  <a:cubicBezTo>
                    <a:pt x="1397766" y="304416"/>
                    <a:pt x="1391698" y="304825"/>
                    <a:pt x="1385660" y="305568"/>
                  </a:cubicBezTo>
                  <a:cubicBezTo>
                    <a:pt x="1377735" y="307216"/>
                    <a:pt x="1369648" y="307921"/>
                    <a:pt x="1361561" y="307664"/>
                  </a:cubicBezTo>
                  <a:cubicBezTo>
                    <a:pt x="1331843" y="301282"/>
                    <a:pt x="1304411" y="309283"/>
                    <a:pt x="1275265" y="308997"/>
                  </a:cubicBezTo>
                  <a:cubicBezTo>
                    <a:pt x="1246118" y="308712"/>
                    <a:pt x="1218115" y="311760"/>
                    <a:pt x="1190397" y="310140"/>
                  </a:cubicBezTo>
                  <a:cubicBezTo>
                    <a:pt x="1148678" y="307664"/>
                    <a:pt x="1111816" y="317475"/>
                    <a:pt x="1070573" y="316903"/>
                  </a:cubicBezTo>
                  <a:cubicBezTo>
                    <a:pt x="1029329" y="316331"/>
                    <a:pt x="988943" y="320808"/>
                    <a:pt x="948176" y="323475"/>
                  </a:cubicBezTo>
                  <a:cubicBezTo>
                    <a:pt x="928079" y="324713"/>
                    <a:pt x="907981" y="326523"/>
                    <a:pt x="888169" y="328619"/>
                  </a:cubicBezTo>
                  <a:cubicBezTo>
                    <a:pt x="858146" y="332162"/>
                    <a:pt x="827904" y="333495"/>
                    <a:pt x="797682" y="332619"/>
                  </a:cubicBezTo>
                  <a:cubicBezTo>
                    <a:pt x="786375" y="332362"/>
                    <a:pt x="775060" y="333057"/>
                    <a:pt x="763868" y="334715"/>
                  </a:cubicBezTo>
                  <a:cubicBezTo>
                    <a:pt x="735293" y="338620"/>
                    <a:pt x="705098" y="336429"/>
                    <a:pt x="676904" y="338811"/>
                  </a:cubicBezTo>
                  <a:cubicBezTo>
                    <a:pt x="643662" y="341668"/>
                    <a:pt x="610229" y="341478"/>
                    <a:pt x="576606" y="346621"/>
                  </a:cubicBezTo>
                  <a:cubicBezTo>
                    <a:pt x="548984" y="350907"/>
                    <a:pt x="516408" y="348145"/>
                    <a:pt x="486023" y="348431"/>
                  </a:cubicBezTo>
                  <a:cubicBezTo>
                    <a:pt x="480004" y="347878"/>
                    <a:pt x="473946" y="347878"/>
                    <a:pt x="467926" y="348431"/>
                  </a:cubicBezTo>
                  <a:cubicBezTo>
                    <a:pt x="431731" y="357956"/>
                    <a:pt x="394583" y="351574"/>
                    <a:pt x="357817" y="350145"/>
                  </a:cubicBezTo>
                  <a:cubicBezTo>
                    <a:pt x="350606" y="349297"/>
                    <a:pt x="343358" y="348821"/>
                    <a:pt x="336100" y="348717"/>
                  </a:cubicBezTo>
                  <a:cubicBezTo>
                    <a:pt x="298000" y="351384"/>
                    <a:pt x="264948" y="343002"/>
                    <a:pt x="230087" y="338429"/>
                  </a:cubicBezTo>
                  <a:cubicBezTo>
                    <a:pt x="205988" y="335286"/>
                    <a:pt x="181319" y="333095"/>
                    <a:pt x="157220" y="329857"/>
                  </a:cubicBezTo>
                  <a:cubicBezTo>
                    <a:pt x="147876" y="328990"/>
                    <a:pt x="138713" y="326809"/>
                    <a:pt x="129979" y="323380"/>
                  </a:cubicBezTo>
                  <a:cubicBezTo>
                    <a:pt x="87212" y="301187"/>
                    <a:pt x="40063" y="280327"/>
                    <a:pt x="23394" y="249942"/>
                  </a:cubicBezTo>
                  <a:cubicBezTo>
                    <a:pt x="21527" y="246704"/>
                    <a:pt x="18870" y="243989"/>
                    <a:pt x="15679" y="242037"/>
                  </a:cubicBezTo>
                  <a:cubicBezTo>
                    <a:pt x="-5943" y="228320"/>
                    <a:pt x="-1942" y="214033"/>
                    <a:pt x="8249" y="199174"/>
                  </a:cubicBezTo>
                  <a:cubicBezTo>
                    <a:pt x="11697" y="194497"/>
                    <a:pt x="14098" y="189144"/>
                    <a:pt x="15298" y="183458"/>
                  </a:cubicBezTo>
                  <a:cubicBezTo>
                    <a:pt x="16889" y="171656"/>
                    <a:pt x="22584" y="160798"/>
                    <a:pt x="31395" y="152787"/>
                  </a:cubicBezTo>
                  <a:cubicBezTo>
                    <a:pt x="38348" y="146215"/>
                    <a:pt x="31395" y="135928"/>
                    <a:pt x="27585" y="127641"/>
                  </a:cubicBezTo>
                  <a:cubicBezTo>
                    <a:pt x="17489" y="106781"/>
                    <a:pt x="27585" y="88112"/>
                    <a:pt x="52160" y="70491"/>
                  </a:cubicBezTo>
                  <a:cubicBezTo>
                    <a:pt x="66457" y="62004"/>
                    <a:pt x="82230" y="56289"/>
                    <a:pt x="98642" y="53632"/>
                  </a:cubicBezTo>
                  <a:cubicBezTo>
                    <a:pt x="134294" y="44945"/>
                    <a:pt x="170470" y="38582"/>
                    <a:pt x="206941" y="34582"/>
                  </a:cubicBezTo>
                  <a:cubicBezTo>
                    <a:pt x="220276" y="33344"/>
                    <a:pt x="233611" y="32487"/>
                    <a:pt x="247041" y="31534"/>
                  </a:cubicBezTo>
                  <a:cubicBezTo>
                    <a:pt x="292666" y="28295"/>
                    <a:pt x="338291" y="24962"/>
                    <a:pt x="384011" y="22009"/>
                  </a:cubicBezTo>
                  <a:cubicBezTo>
                    <a:pt x="442208" y="18199"/>
                    <a:pt x="500406" y="14389"/>
                    <a:pt x="558794" y="11151"/>
                  </a:cubicBezTo>
                  <a:cubicBezTo>
                    <a:pt x="594132" y="9245"/>
                    <a:pt x="629756" y="8484"/>
                    <a:pt x="665189" y="7245"/>
                  </a:cubicBezTo>
                  <a:cubicBezTo>
                    <a:pt x="668389" y="7398"/>
                    <a:pt x="671590" y="7112"/>
                    <a:pt x="674714" y="6388"/>
                  </a:cubicBezTo>
                  <a:cubicBezTo>
                    <a:pt x="694716" y="-3137"/>
                    <a:pt x="716528" y="1054"/>
                    <a:pt x="739293" y="3626"/>
                  </a:cubicBezTo>
                  <a:cubicBezTo>
                    <a:pt x="752904" y="4483"/>
                    <a:pt x="766544" y="4483"/>
                    <a:pt x="780155" y="3626"/>
                  </a:cubicBezTo>
                  <a:cubicBezTo>
                    <a:pt x="804349" y="3054"/>
                    <a:pt x="828542" y="2006"/>
                    <a:pt x="852736" y="1721"/>
                  </a:cubicBezTo>
                  <a:cubicBezTo>
                    <a:pt x="904266" y="863"/>
                    <a:pt x="955892" y="-89"/>
                    <a:pt x="1007422" y="6"/>
                  </a:cubicBezTo>
                  <a:close/>
                </a:path>
              </a:pathLst>
            </a:custGeom>
            <a:gradFill>
              <a:gsLst>
                <a:gs pos="0">
                  <a:schemeClr val="accent1">
                    <a:lumMod val="20000"/>
                    <a:lumOff val="80000"/>
                    <a:alpha val="4000"/>
                  </a:schemeClr>
                </a:gs>
                <a:gs pos="100000">
                  <a:schemeClr val="accent1">
                    <a:lumMod val="40000"/>
                    <a:lumOff val="60000"/>
                  </a:schemeClr>
                </a:gs>
              </a:gsLst>
              <a:lin ang="10800000" scaled="0"/>
            </a:gradFill>
          </p:spPr>
          <p:txBody>
            <a:bodyPr rot="0" spcFirstLastPara="0" vert="horz" wrap="square" lIns="252095" tIns="0" rIns="0" bIns="0" numCol="1" spcCol="0" rtlCol="0" fromWordArt="0" anchor="ctr" anchorCtr="0" forceAA="0" compatLnSpc="0">
              <a:noAutofit/>
            </a:bodyPr>
            <a:p>
              <a:pPr lvl="0" algn="l">
                <a:buClrTx/>
                <a:buSzTx/>
                <a:buFontTx/>
              </a:pPr>
              <a:r>
                <a:rPr lang="zh-CN" altLang="en-US" sz="2000" b="1">
                  <a:solidFill>
                    <a:schemeClr val="tx1"/>
                  </a:solidFill>
                  <a:latin typeface="+mn-ea"/>
                  <a:cs typeface="+mn-ea"/>
                  <a:sym typeface="+mn-ea"/>
                </a:rPr>
                <a:t>1. 激发兴趣，引发动机</a:t>
              </a:r>
              <a:endParaRPr lang="zh-CN" altLang="en-US" sz="2000" b="1">
                <a:solidFill>
                  <a:schemeClr val="tx1"/>
                </a:solidFill>
                <a:latin typeface="+mn-ea"/>
                <a:cs typeface="+mn-ea"/>
                <a:sym typeface="+mn-ea"/>
              </a:endParaRPr>
            </a:p>
          </p:txBody>
        </p:sp>
        <p:sp>
          <p:nvSpPr>
            <p:cNvPr id="4" name="矩形 3"/>
            <p:cNvSpPr/>
            <p:nvPr>
              <p:custDataLst>
                <p:tags r:id="rId3"/>
              </p:custDataLst>
            </p:nvPr>
          </p:nvSpPr>
          <p:spPr>
            <a:xfrm>
              <a:off x="2279" y="4620"/>
              <a:ext cx="14439" cy="1046"/>
            </a:xfrm>
            <a:prstGeom prst="rect">
              <a:avLst/>
            </a:prstGeom>
            <a:noFill/>
          </p:spPr>
          <p:txBody>
            <a:bodyPr wrap="square" lIns="0" tIns="0" rIns="0" bIns="0" rtlCol="0" anchor="t" anchorCtr="0">
              <a:spAutoFit/>
            </a:bodyPr>
            <a:p>
              <a:pPr algn="l">
                <a:lnSpc>
                  <a:spcPct val="120000"/>
                </a:lnSpc>
                <a:spcBef>
                  <a:spcPct val="0"/>
                </a:spcBef>
                <a:spcAft>
                  <a:spcPct val="0"/>
                </a:spcAft>
              </a:pPr>
              <a:r>
                <a:rPr lang="zh-CN" altLang="en-US">
                  <a:solidFill>
                    <a:schemeClr val="tx1">
                      <a:lumMod val="85000"/>
                      <a:lumOff val="15000"/>
                    </a:schemeClr>
                  </a:solidFill>
                  <a:latin typeface="+mn-ea"/>
                  <a:cs typeface="+mn-ea"/>
                  <a:sym typeface="+mn-ea"/>
                </a:rPr>
                <a:t>兴趣是感情的体现，是推动幼儿探索的最实际的动力。所以，“善导”的教师，在活动开始时，总是千方百计地设计自己的活动语言，以激发幼儿的求知欲。</a:t>
              </a:r>
              <a:endParaRPr lang="zh-CN" altLang="en-US">
                <a:solidFill>
                  <a:schemeClr val="tx1">
                    <a:lumMod val="85000"/>
                    <a:lumOff val="15000"/>
                  </a:schemeClr>
                </a:solidFill>
                <a:latin typeface="+mn-ea"/>
                <a:cs typeface="+mn-ea"/>
                <a:sym typeface="+mn-ea"/>
              </a:endParaRPr>
            </a:p>
          </p:txBody>
        </p:sp>
      </p:grpSp>
      <p:grpSp>
        <p:nvGrpSpPr>
          <p:cNvPr id="7" name="组合 6"/>
          <p:cNvGrpSpPr/>
          <p:nvPr>
            <p:custDataLst>
              <p:tags r:id="rId4"/>
            </p:custDataLst>
          </p:nvPr>
        </p:nvGrpSpPr>
        <p:grpSpPr>
          <a:xfrm>
            <a:off x="1160145" y="3943350"/>
            <a:ext cx="9456420" cy="1742440"/>
            <a:chOff x="1826" y="3445"/>
            <a:chExt cx="14892" cy="2744"/>
          </a:xfrm>
        </p:grpSpPr>
        <p:sp>
          <p:nvSpPr>
            <p:cNvPr id="8" name="任意多边形: 形状 4531"/>
            <p:cNvSpPr/>
            <p:nvPr>
              <p:custDataLst>
                <p:tags r:id="rId5"/>
              </p:custDataLst>
            </p:nvPr>
          </p:nvSpPr>
          <p:spPr>
            <a:xfrm>
              <a:off x="1826" y="3445"/>
              <a:ext cx="10573" cy="941"/>
            </a:xfrm>
            <a:custGeom>
              <a:avLst/>
              <a:gdLst>
                <a:gd name="connsiteX0" fmla="*/ 2086509 w 2500561"/>
                <a:gd name="connsiteY0" fmla="*/ 274326 h 353562"/>
                <a:gd name="connsiteX1" fmla="*/ 2089271 w 2500561"/>
                <a:gd name="connsiteY1" fmla="*/ 274802 h 353562"/>
                <a:gd name="connsiteX2" fmla="*/ 2086414 w 2500561"/>
                <a:gd name="connsiteY2" fmla="*/ 276898 h 353562"/>
                <a:gd name="connsiteX3" fmla="*/ 2082413 w 2500561"/>
                <a:gd name="connsiteY3" fmla="*/ 275564 h 353562"/>
                <a:gd name="connsiteX4" fmla="*/ 2086509 w 2500561"/>
                <a:gd name="connsiteY4" fmla="*/ 274326 h 353562"/>
                <a:gd name="connsiteX5" fmla="*/ 2118989 w 2500561"/>
                <a:gd name="connsiteY5" fmla="*/ 273660 h 353562"/>
                <a:gd name="connsiteX6" fmla="*/ 2123752 w 2500561"/>
                <a:gd name="connsiteY6" fmla="*/ 274517 h 353562"/>
                <a:gd name="connsiteX7" fmla="*/ 2120894 w 2500561"/>
                <a:gd name="connsiteY7" fmla="*/ 276041 h 353562"/>
                <a:gd name="connsiteX8" fmla="*/ 2116036 w 2500561"/>
                <a:gd name="connsiteY8" fmla="*/ 275184 h 353562"/>
                <a:gd name="connsiteX9" fmla="*/ 2118989 w 2500561"/>
                <a:gd name="connsiteY9" fmla="*/ 273660 h 353562"/>
                <a:gd name="connsiteX10" fmla="*/ 2361591 w 2500561"/>
                <a:gd name="connsiteY10" fmla="*/ 234036 h 353562"/>
                <a:gd name="connsiteX11" fmla="*/ 2417979 w 2500561"/>
                <a:gd name="connsiteY11" fmla="*/ 234036 h 353562"/>
                <a:gd name="connsiteX12" fmla="*/ 2377498 w 2500561"/>
                <a:gd name="connsiteY12" fmla="*/ 237846 h 353562"/>
                <a:gd name="connsiteX13" fmla="*/ 2361591 w 2500561"/>
                <a:gd name="connsiteY13" fmla="*/ 234036 h 353562"/>
                <a:gd name="connsiteX14" fmla="*/ 2497989 w 2500561"/>
                <a:gd name="connsiteY14" fmla="*/ 205556 h 353562"/>
                <a:gd name="connsiteX15" fmla="*/ 2500561 w 2500561"/>
                <a:gd name="connsiteY15" fmla="*/ 208223 h 353562"/>
                <a:gd name="connsiteX16" fmla="*/ 2483988 w 2500561"/>
                <a:gd name="connsiteY16" fmla="*/ 212128 h 353562"/>
                <a:gd name="connsiteX17" fmla="*/ 2480654 w 2500561"/>
                <a:gd name="connsiteY17" fmla="*/ 208699 h 353562"/>
                <a:gd name="connsiteX18" fmla="*/ 2437505 w 2500561"/>
                <a:gd name="connsiteY18" fmla="*/ 183553 h 353562"/>
                <a:gd name="connsiteX19" fmla="*/ 2446077 w 2500561"/>
                <a:gd name="connsiteY19" fmla="*/ 186315 h 353562"/>
                <a:gd name="connsiteX20" fmla="*/ 2435695 w 2500561"/>
                <a:gd name="connsiteY20" fmla="*/ 187363 h 353562"/>
                <a:gd name="connsiteX21" fmla="*/ 2432266 w 2500561"/>
                <a:gd name="connsiteY21" fmla="*/ 184410 h 353562"/>
                <a:gd name="connsiteX22" fmla="*/ 2437505 w 2500561"/>
                <a:gd name="connsiteY22" fmla="*/ 183553 h 353562"/>
                <a:gd name="connsiteX23" fmla="*/ 2251958 w 2500561"/>
                <a:gd name="connsiteY23" fmla="*/ 131260 h 353562"/>
                <a:gd name="connsiteX24" fmla="*/ 2256721 w 2500561"/>
                <a:gd name="connsiteY24" fmla="*/ 131831 h 353562"/>
                <a:gd name="connsiteX25" fmla="*/ 2254339 w 2500561"/>
                <a:gd name="connsiteY25" fmla="*/ 134213 h 353562"/>
                <a:gd name="connsiteX26" fmla="*/ 2248910 w 2500561"/>
                <a:gd name="connsiteY26" fmla="*/ 133546 h 353562"/>
                <a:gd name="connsiteX27" fmla="*/ 2251958 w 2500561"/>
                <a:gd name="connsiteY27" fmla="*/ 131260 h 353562"/>
                <a:gd name="connsiteX28" fmla="*/ 2188617 w 2500561"/>
                <a:gd name="connsiteY28" fmla="*/ 130403 h 353562"/>
                <a:gd name="connsiteX29" fmla="*/ 2238242 w 2500561"/>
                <a:gd name="connsiteY29" fmla="*/ 130403 h 353562"/>
                <a:gd name="connsiteX30" fmla="*/ 2202523 w 2500561"/>
                <a:gd name="connsiteY30" fmla="*/ 141547 h 353562"/>
                <a:gd name="connsiteX31" fmla="*/ 2277295 w 2500561"/>
                <a:gd name="connsiteY31" fmla="*/ 128974 h 353562"/>
                <a:gd name="connsiteX32" fmla="*/ 2285392 w 2500561"/>
                <a:gd name="connsiteY32" fmla="*/ 131546 h 353562"/>
                <a:gd name="connsiteX33" fmla="*/ 2279200 w 2500561"/>
                <a:gd name="connsiteY33" fmla="*/ 135451 h 353562"/>
                <a:gd name="connsiteX34" fmla="*/ 2272342 w 2500561"/>
                <a:gd name="connsiteY34" fmla="*/ 131260 h 353562"/>
                <a:gd name="connsiteX35" fmla="*/ 2277295 w 2500561"/>
                <a:gd name="connsiteY35" fmla="*/ 128974 h 353562"/>
                <a:gd name="connsiteX36" fmla="*/ 2338160 w 2500561"/>
                <a:gd name="connsiteY36" fmla="*/ 128689 h 353562"/>
                <a:gd name="connsiteX37" fmla="*/ 2338922 w 2500561"/>
                <a:gd name="connsiteY37" fmla="*/ 131832 h 353562"/>
                <a:gd name="connsiteX38" fmla="*/ 2325968 w 2500561"/>
                <a:gd name="connsiteY38" fmla="*/ 131832 h 353562"/>
                <a:gd name="connsiteX39" fmla="*/ 2325396 w 2500561"/>
                <a:gd name="connsiteY39" fmla="*/ 130117 h 353562"/>
                <a:gd name="connsiteX40" fmla="*/ 1988307 w 2500561"/>
                <a:gd name="connsiteY40" fmla="*/ 112878 h 353562"/>
                <a:gd name="connsiteX41" fmla="*/ 1982687 w 2500561"/>
                <a:gd name="connsiteY41" fmla="*/ 115926 h 353562"/>
                <a:gd name="connsiteX42" fmla="*/ 1990307 w 2500561"/>
                <a:gd name="connsiteY42" fmla="*/ 117259 h 353562"/>
                <a:gd name="connsiteX43" fmla="*/ 1997832 w 2500561"/>
                <a:gd name="connsiteY43" fmla="*/ 114973 h 353562"/>
                <a:gd name="connsiteX44" fmla="*/ 1997832 w 2500561"/>
                <a:gd name="connsiteY44" fmla="*/ 114782 h 353562"/>
                <a:gd name="connsiteX45" fmla="*/ 1988307 w 2500561"/>
                <a:gd name="connsiteY45" fmla="*/ 112878 h 353562"/>
                <a:gd name="connsiteX46" fmla="*/ 2079080 w 2500561"/>
                <a:gd name="connsiteY46" fmla="*/ 109353 h 353562"/>
                <a:gd name="connsiteX47" fmla="*/ 2084699 w 2500561"/>
                <a:gd name="connsiteY47" fmla="*/ 110400 h 353562"/>
                <a:gd name="connsiteX48" fmla="*/ 2082413 w 2500561"/>
                <a:gd name="connsiteY48" fmla="*/ 111353 h 353562"/>
                <a:gd name="connsiteX49" fmla="*/ 2076984 w 2500561"/>
                <a:gd name="connsiteY49" fmla="*/ 110400 h 353562"/>
                <a:gd name="connsiteX50" fmla="*/ 2079080 w 2500561"/>
                <a:gd name="connsiteY50" fmla="*/ 109353 h 353562"/>
                <a:gd name="connsiteX51" fmla="*/ 2174044 w 2500561"/>
                <a:gd name="connsiteY51" fmla="*/ 92970 h 353562"/>
                <a:gd name="connsiteX52" fmla="*/ 2205572 w 2500561"/>
                <a:gd name="connsiteY52" fmla="*/ 102495 h 353562"/>
                <a:gd name="connsiteX53" fmla="*/ 2174044 w 2500561"/>
                <a:gd name="connsiteY53" fmla="*/ 92970 h 353562"/>
                <a:gd name="connsiteX54" fmla="*/ 2011452 w 2500561"/>
                <a:gd name="connsiteY54" fmla="*/ 92303 h 353562"/>
                <a:gd name="connsiteX55" fmla="*/ 2005451 w 2500561"/>
                <a:gd name="connsiteY55" fmla="*/ 94113 h 353562"/>
                <a:gd name="connsiteX56" fmla="*/ 2010404 w 2500561"/>
                <a:gd name="connsiteY56" fmla="*/ 96685 h 353562"/>
                <a:gd name="connsiteX57" fmla="*/ 2022882 w 2500561"/>
                <a:gd name="connsiteY57" fmla="*/ 94780 h 353562"/>
                <a:gd name="connsiteX58" fmla="*/ 2022882 w 2500561"/>
                <a:gd name="connsiteY58" fmla="*/ 94589 h 353562"/>
                <a:gd name="connsiteX59" fmla="*/ 2011452 w 2500561"/>
                <a:gd name="connsiteY59" fmla="*/ 92303 h 353562"/>
                <a:gd name="connsiteX60" fmla="*/ 2112417 w 2500561"/>
                <a:gd name="connsiteY60" fmla="*/ 85731 h 353562"/>
                <a:gd name="connsiteX61" fmla="*/ 2130419 w 2500561"/>
                <a:gd name="connsiteY61" fmla="*/ 103066 h 353562"/>
                <a:gd name="connsiteX62" fmla="*/ 2118227 w 2500561"/>
                <a:gd name="connsiteY62" fmla="*/ 102495 h 353562"/>
                <a:gd name="connsiteX63" fmla="*/ 2112417 w 2500561"/>
                <a:gd name="connsiteY63" fmla="*/ 85731 h 353562"/>
                <a:gd name="connsiteX64" fmla="*/ 1979829 w 2500561"/>
                <a:gd name="connsiteY64" fmla="*/ 76968 h 353562"/>
                <a:gd name="connsiteX65" fmla="*/ 1964970 w 2500561"/>
                <a:gd name="connsiteY65" fmla="*/ 79159 h 353562"/>
                <a:gd name="connsiteX66" fmla="*/ 1966685 w 2500561"/>
                <a:gd name="connsiteY66" fmla="*/ 81636 h 353562"/>
                <a:gd name="connsiteX67" fmla="*/ 1981449 w 2500561"/>
                <a:gd name="connsiteY67" fmla="*/ 79350 h 353562"/>
                <a:gd name="connsiteX68" fmla="*/ 2145278 w 2500561"/>
                <a:gd name="connsiteY68" fmla="*/ 69253 h 353562"/>
                <a:gd name="connsiteX69" fmla="*/ 2148040 w 2500561"/>
                <a:gd name="connsiteY69" fmla="*/ 71062 h 353562"/>
                <a:gd name="connsiteX70" fmla="*/ 2144325 w 2500561"/>
                <a:gd name="connsiteY70" fmla="*/ 74777 h 353562"/>
                <a:gd name="connsiteX71" fmla="*/ 2139277 w 2500561"/>
                <a:gd name="connsiteY71" fmla="*/ 71729 h 353562"/>
                <a:gd name="connsiteX72" fmla="*/ 2145278 w 2500561"/>
                <a:gd name="connsiteY72" fmla="*/ 69253 h 353562"/>
                <a:gd name="connsiteX73" fmla="*/ 1993355 w 2500561"/>
                <a:gd name="connsiteY73" fmla="*/ 19151 h 353562"/>
                <a:gd name="connsiteX74" fmla="*/ 2021930 w 2500561"/>
                <a:gd name="connsiteY74" fmla="*/ 32581 h 353562"/>
                <a:gd name="connsiteX75" fmla="*/ 2081842 w 2500561"/>
                <a:gd name="connsiteY75" fmla="*/ 28295 h 353562"/>
                <a:gd name="connsiteX76" fmla="*/ 1965732 w 2500561"/>
                <a:gd name="connsiteY76" fmla="*/ 32867 h 353562"/>
                <a:gd name="connsiteX77" fmla="*/ 1993355 w 2500561"/>
                <a:gd name="connsiteY77" fmla="*/ 19151 h 353562"/>
                <a:gd name="connsiteX78" fmla="*/ 1007422 w 2500561"/>
                <a:gd name="connsiteY78" fmla="*/ 6 h 353562"/>
                <a:gd name="connsiteX79" fmla="*/ 1124008 w 2500561"/>
                <a:gd name="connsiteY79" fmla="*/ 2387 h 353562"/>
                <a:gd name="connsiteX80" fmla="*/ 1397852 w 2500561"/>
                <a:gd name="connsiteY80" fmla="*/ 8293 h 353562"/>
                <a:gd name="connsiteX81" fmla="*/ 1453954 w 2500561"/>
                <a:gd name="connsiteY81" fmla="*/ 10960 h 353562"/>
                <a:gd name="connsiteX82" fmla="*/ 1594924 w 2500561"/>
                <a:gd name="connsiteY82" fmla="*/ 10960 h 353562"/>
                <a:gd name="connsiteX83" fmla="*/ 1601210 w 2500561"/>
                <a:gd name="connsiteY83" fmla="*/ 10960 h 353562"/>
                <a:gd name="connsiteX84" fmla="*/ 1709224 w 2500561"/>
                <a:gd name="connsiteY84" fmla="*/ 15627 h 353562"/>
                <a:gd name="connsiteX85" fmla="*/ 1815142 w 2500561"/>
                <a:gd name="connsiteY85" fmla="*/ 14675 h 353562"/>
                <a:gd name="connsiteX86" fmla="*/ 1890675 w 2500561"/>
                <a:gd name="connsiteY86" fmla="*/ 15627 h 353562"/>
                <a:gd name="connsiteX87" fmla="*/ 1957350 w 2500561"/>
                <a:gd name="connsiteY87" fmla="*/ 18104 h 353562"/>
                <a:gd name="connsiteX88" fmla="*/ 1937955 w 2500561"/>
                <a:gd name="connsiteY88" fmla="*/ 21746 h 353562"/>
                <a:gd name="connsiteX89" fmla="*/ 1937729 w 2500561"/>
                <a:gd name="connsiteY89" fmla="*/ 21533 h 353562"/>
                <a:gd name="connsiteX90" fmla="*/ 1935829 w 2500561"/>
                <a:gd name="connsiteY90" fmla="*/ 21717 h 353562"/>
                <a:gd name="connsiteX91" fmla="*/ 1925156 w 2500561"/>
                <a:gd name="connsiteY91" fmla="*/ 20009 h 353562"/>
                <a:gd name="connsiteX92" fmla="*/ 1928870 w 2500561"/>
                <a:gd name="connsiteY92" fmla="*/ 22390 h 353562"/>
                <a:gd name="connsiteX93" fmla="*/ 1935829 w 2500561"/>
                <a:gd name="connsiteY93" fmla="*/ 21717 h 353562"/>
                <a:gd name="connsiteX94" fmla="*/ 1937062 w 2500561"/>
                <a:gd name="connsiteY94" fmla="*/ 21914 h 353562"/>
                <a:gd name="connsiteX95" fmla="*/ 1937955 w 2500561"/>
                <a:gd name="connsiteY95" fmla="*/ 21746 h 353562"/>
                <a:gd name="connsiteX96" fmla="*/ 1947825 w 2500561"/>
                <a:gd name="connsiteY96" fmla="*/ 31058 h 353562"/>
                <a:gd name="connsiteX97" fmla="*/ 1920965 w 2500561"/>
                <a:gd name="connsiteY97" fmla="*/ 35630 h 353562"/>
                <a:gd name="connsiteX98" fmla="*/ 2009547 w 2500561"/>
                <a:gd name="connsiteY98" fmla="*/ 44583 h 353562"/>
                <a:gd name="connsiteX99" fmla="*/ 2077175 w 2500561"/>
                <a:gd name="connsiteY99" fmla="*/ 46012 h 353562"/>
                <a:gd name="connsiteX100" fmla="*/ 2069269 w 2500561"/>
                <a:gd name="connsiteY100" fmla="*/ 51537 h 353562"/>
                <a:gd name="connsiteX101" fmla="*/ 2062697 w 2500561"/>
                <a:gd name="connsiteY101" fmla="*/ 56680 h 353562"/>
                <a:gd name="connsiteX102" fmla="*/ 2117846 w 2500561"/>
                <a:gd name="connsiteY102" fmla="*/ 58109 h 353562"/>
                <a:gd name="connsiteX103" fmla="*/ 2083747 w 2500561"/>
                <a:gd name="connsiteY103" fmla="*/ 64110 h 353562"/>
                <a:gd name="connsiteX104" fmla="*/ 2058601 w 2500561"/>
                <a:gd name="connsiteY104" fmla="*/ 69729 h 353562"/>
                <a:gd name="connsiteX105" fmla="*/ 2055077 w 2500561"/>
                <a:gd name="connsiteY105" fmla="*/ 50679 h 353562"/>
                <a:gd name="connsiteX106" fmla="*/ 2000689 w 2500561"/>
                <a:gd name="connsiteY106" fmla="*/ 50679 h 353562"/>
                <a:gd name="connsiteX107" fmla="*/ 2004690 w 2500561"/>
                <a:gd name="connsiteY107" fmla="*/ 60204 h 353562"/>
                <a:gd name="connsiteX108" fmla="*/ 1964303 w 2500561"/>
                <a:gd name="connsiteY108" fmla="*/ 61347 h 353562"/>
                <a:gd name="connsiteX109" fmla="*/ 2030978 w 2500561"/>
                <a:gd name="connsiteY109" fmla="*/ 57823 h 353562"/>
                <a:gd name="connsiteX110" fmla="*/ 2040980 w 2500561"/>
                <a:gd name="connsiteY110" fmla="*/ 68110 h 353562"/>
                <a:gd name="connsiteX111" fmla="*/ 1992878 w 2500561"/>
                <a:gd name="connsiteY111" fmla="*/ 72968 h 353562"/>
                <a:gd name="connsiteX112" fmla="*/ 2058601 w 2500561"/>
                <a:gd name="connsiteY112" fmla="*/ 92018 h 353562"/>
                <a:gd name="connsiteX113" fmla="*/ 2077651 w 2500561"/>
                <a:gd name="connsiteY113" fmla="*/ 86017 h 353562"/>
                <a:gd name="connsiteX114" fmla="*/ 2102702 w 2500561"/>
                <a:gd name="connsiteY114" fmla="*/ 100019 h 353562"/>
                <a:gd name="connsiteX115" fmla="*/ 2044790 w 2500561"/>
                <a:gd name="connsiteY115" fmla="*/ 102686 h 353562"/>
                <a:gd name="connsiteX116" fmla="*/ 2043647 w 2500561"/>
                <a:gd name="connsiteY116" fmla="*/ 104877 h 353562"/>
                <a:gd name="connsiteX117" fmla="*/ 2063935 w 2500561"/>
                <a:gd name="connsiteY117" fmla="*/ 108972 h 353562"/>
                <a:gd name="connsiteX118" fmla="*/ 2046123 w 2500561"/>
                <a:gd name="connsiteY118" fmla="*/ 123545 h 353562"/>
                <a:gd name="connsiteX119" fmla="*/ 2163757 w 2500561"/>
                <a:gd name="connsiteY119" fmla="*/ 127451 h 353562"/>
                <a:gd name="connsiteX120" fmla="*/ 2169186 w 2500561"/>
                <a:gd name="connsiteY120" fmla="*/ 150787 h 353562"/>
                <a:gd name="connsiteX121" fmla="*/ 2118704 w 2500561"/>
                <a:gd name="connsiteY121" fmla="*/ 146310 h 353562"/>
                <a:gd name="connsiteX122" fmla="*/ 2082128 w 2500561"/>
                <a:gd name="connsiteY122" fmla="*/ 143548 h 353562"/>
                <a:gd name="connsiteX123" fmla="*/ 2074412 w 2500561"/>
                <a:gd name="connsiteY123" fmla="*/ 151073 h 353562"/>
                <a:gd name="connsiteX124" fmla="*/ 2119847 w 2500561"/>
                <a:gd name="connsiteY124" fmla="*/ 161455 h 353562"/>
                <a:gd name="connsiteX125" fmla="*/ 2139659 w 2500561"/>
                <a:gd name="connsiteY125" fmla="*/ 155359 h 353562"/>
                <a:gd name="connsiteX126" fmla="*/ 2139659 w 2500561"/>
                <a:gd name="connsiteY126" fmla="*/ 166503 h 353562"/>
                <a:gd name="connsiteX127" fmla="*/ 2168234 w 2500561"/>
                <a:gd name="connsiteY127" fmla="*/ 165646 h 353562"/>
                <a:gd name="connsiteX128" fmla="*/ 2169282 w 2500561"/>
                <a:gd name="connsiteY128" fmla="*/ 175171 h 353562"/>
                <a:gd name="connsiteX129" fmla="*/ 2328635 w 2500561"/>
                <a:gd name="connsiteY129" fmla="*/ 184696 h 353562"/>
                <a:gd name="connsiteX130" fmla="*/ 2360639 w 2500561"/>
                <a:gd name="connsiteY130" fmla="*/ 179838 h 353562"/>
                <a:gd name="connsiteX131" fmla="*/ 2377498 w 2500561"/>
                <a:gd name="connsiteY131" fmla="*/ 192983 h 353562"/>
                <a:gd name="connsiteX132" fmla="*/ 2384070 w 2500561"/>
                <a:gd name="connsiteY132" fmla="*/ 188887 h 353562"/>
                <a:gd name="connsiteX133" fmla="*/ 2391881 w 2500561"/>
                <a:gd name="connsiteY133" fmla="*/ 181934 h 353562"/>
                <a:gd name="connsiteX134" fmla="*/ 2400072 w 2500561"/>
                <a:gd name="connsiteY134" fmla="*/ 188982 h 353562"/>
                <a:gd name="connsiteX135" fmla="*/ 2402453 w 2500561"/>
                <a:gd name="connsiteY135" fmla="*/ 192316 h 353562"/>
                <a:gd name="connsiteX136" fmla="*/ 2465223 w 2500561"/>
                <a:gd name="connsiteY136" fmla="*/ 204413 h 353562"/>
                <a:gd name="connsiteX137" fmla="*/ 2420742 w 2500561"/>
                <a:gd name="connsiteY137" fmla="*/ 208318 h 353562"/>
                <a:gd name="connsiteX138" fmla="*/ 2329492 w 2500561"/>
                <a:gd name="connsiteY138" fmla="*/ 223939 h 353562"/>
                <a:gd name="connsiteX139" fmla="*/ 2362068 w 2500561"/>
                <a:gd name="connsiteY139" fmla="*/ 233464 h 353562"/>
                <a:gd name="connsiteX140" fmla="*/ 2350733 w 2500561"/>
                <a:gd name="connsiteY140" fmla="*/ 239846 h 353562"/>
                <a:gd name="connsiteX141" fmla="*/ 2247577 w 2500561"/>
                <a:gd name="connsiteY141" fmla="*/ 249371 h 353562"/>
                <a:gd name="connsiteX142" fmla="*/ 2232337 w 2500561"/>
                <a:gd name="connsiteY142" fmla="*/ 250037 h 353562"/>
                <a:gd name="connsiteX143" fmla="*/ 2123466 w 2500561"/>
                <a:gd name="connsiteY143" fmla="*/ 255657 h 353562"/>
                <a:gd name="connsiteX144" fmla="*/ 2109084 w 2500561"/>
                <a:gd name="connsiteY144" fmla="*/ 257943 h 353562"/>
                <a:gd name="connsiteX145" fmla="*/ 2059363 w 2500561"/>
                <a:gd name="connsiteY145" fmla="*/ 260515 h 353562"/>
                <a:gd name="connsiteX146" fmla="*/ 2040313 w 2500561"/>
                <a:gd name="connsiteY146" fmla="*/ 261658 h 353562"/>
                <a:gd name="connsiteX147" fmla="*/ 2053076 w 2500561"/>
                <a:gd name="connsiteY147" fmla="*/ 273564 h 353562"/>
                <a:gd name="connsiteX148" fmla="*/ 1996403 w 2500561"/>
                <a:gd name="connsiteY148" fmla="*/ 285566 h 353562"/>
                <a:gd name="connsiteX149" fmla="*/ 1979258 w 2500561"/>
                <a:gd name="connsiteY149" fmla="*/ 284423 h 353562"/>
                <a:gd name="connsiteX150" fmla="*/ 1962208 w 2500561"/>
                <a:gd name="connsiteY150" fmla="*/ 278708 h 353562"/>
                <a:gd name="connsiteX151" fmla="*/ 1904201 w 2500561"/>
                <a:gd name="connsiteY151" fmla="*/ 282804 h 353562"/>
                <a:gd name="connsiteX152" fmla="*/ 1854671 w 2500561"/>
                <a:gd name="connsiteY152" fmla="*/ 287947 h 353562"/>
                <a:gd name="connsiteX153" fmla="*/ 1855052 w 2500561"/>
                <a:gd name="connsiteY153" fmla="*/ 288900 h 353562"/>
                <a:gd name="connsiteX154" fmla="*/ 1855049 w 2500561"/>
                <a:gd name="connsiteY154" fmla="*/ 288899 h 353562"/>
                <a:gd name="connsiteX155" fmla="*/ 1848193 w 2500561"/>
                <a:gd name="connsiteY155" fmla="*/ 289470 h 353562"/>
                <a:gd name="connsiteX156" fmla="*/ 1854289 w 2500561"/>
                <a:gd name="connsiteY156" fmla="*/ 288804 h 353562"/>
                <a:gd name="connsiteX157" fmla="*/ 1855047 w 2500561"/>
                <a:gd name="connsiteY157" fmla="*/ 288899 h 353562"/>
                <a:gd name="connsiteX158" fmla="*/ 1838655 w 2500561"/>
                <a:gd name="connsiteY158" fmla="*/ 283993 h 353562"/>
                <a:gd name="connsiteX159" fmla="*/ 1821714 w 2500561"/>
                <a:gd name="connsiteY159" fmla="*/ 286423 h 353562"/>
                <a:gd name="connsiteX160" fmla="*/ 1786853 w 2500561"/>
                <a:gd name="connsiteY160" fmla="*/ 290900 h 353562"/>
                <a:gd name="connsiteX161" fmla="*/ 1730846 w 2500561"/>
                <a:gd name="connsiteY161" fmla="*/ 294329 h 353562"/>
                <a:gd name="connsiteX162" fmla="*/ 1583399 w 2500561"/>
                <a:gd name="connsiteY162" fmla="*/ 300806 h 353562"/>
                <a:gd name="connsiteX163" fmla="*/ 1512342 w 2500561"/>
                <a:gd name="connsiteY163" fmla="*/ 304330 h 353562"/>
                <a:gd name="connsiteX164" fmla="*/ 1499865 w 2500561"/>
                <a:gd name="connsiteY164" fmla="*/ 304330 h 353562"/>
                <a:gd name="connsiteX165" fmla="*/ 1403852 w 2500561"/>
                <a:gd name="connsiteY165" fmla="*/ 304330 h 353562"/>
                <a:gd name="connsiteX166" fmla="*/ 1385660 w 2500561"/>
                <a:gd name="connsiteY166" fmla="*/ 305568 h 353562"/>
                <a:gd name="connsiteX167" fmla="*/ 1361561 w 2500561"/>
                <a:gd name="connsiteY167" fmla="*/ 307664 h 353562"/>
                <a:gd name="connsiteX168" fmla="*/ 1275265 w 2500561"/>
                <a:gd name="connsiteY168" fmla="*/ 308997 h 353562"/>
                <a:gd name="connsiteX169" fmla="*/ 1190397 w 2500561"/>
                <a:gd name="connsiteY169" fmla="*/ 310140 h 353562"/>
                <a:gd name="connsiteX170" fmla="*/ 1070573 w 2500561"/>
                <a:gd name="connsiteY170" fmla="*/ 316903 h 353562"/>
                <a:gd name="connsiteX171" fmla="*/ 948176 w 2500561"/>
                <a:gd name="connsiteY171" fmla="*/ 323475 h 353562"/>
                <a:gd name="connsiteX172" fmla="*/ 888169 w 2500561"/>
                <a:gd name="connsiteY172" fmla="*/ 328619 h 353562"/>
                <a:gd name="connsiteX173" fmla="*/ 797682 w 2500561"/>
                <a:gd name="connsiteY173" fmla="*/ 332619 h 353562"/>
                <a:gd name="connsiteX174" fmla="*/ 763868 w 2500561"/>
                <a:gd name="connsiteY174" fmla="*/ 334715 h 353562"/>
                <a:gd name="connsiteX175" fmla="*/ 676904 w 2500561"/>
                <a:gd name="connsiteY175" fmla="*/ 338811 h 353562"/>
                <a:gd name="connsiteX176" fmla="*/ 576606 w 2500561"/>
                <a:gd name="connsiteY176" fmla="*/ 346621 h 353562"/>
                <a:gd name="connsiteX177" fmla="*/ 486023 w 2500561"/>
                <a:gd name="connsiteY177" fmla="*/ 348431 h 353562"/>
                <a:gd name="connsiteX178" fmla="*/ 467926 w 2500561"/>
                <a:gd name="connsiteY178" fmla="*/ 348431 h 353562"/>
                <a:gd name="connsiteX179" fmla="*/ 357817 w 2500561"/>
                <a:gd name="connsiteY179" fmla="*/ 350145 h 353562"/>
                <a:gd name="connsiteX180" fmla="*/ 336100 w 2500561"/>
                <a:gd name="connsiteY180" fmla="*/ 348717 h 353562"/>
                <a:gd name="connsiteX181" fmla="*/ 230087 w 2500561"/>
                <a:gd name="connsiteY181" fmla="*/ 338429 h 353562"/>
                <a:gd name="connsiteX182" fmla="*/ 157220 w 2500561"/>
                <a:gd name="connsiteY182" fmla="*/ 329857 h 353562"/>
                <a:gd name="connsiteX183" fmla="*/ 129979 w 2500561"/>
                <a:gd name="connsiteY183" fmla="*/ 323380 h 353562"/>
                <a:gd name="connsiteX184" fmla="*/ 23394 w 2500561"/>
                <a:gd name="connsiteY184" fmla="*/ 249942 h 353562"/>
                <a:gd name="connsiteX185" fmla="*/ 15679 w 2500561"/>
                <a:gd name="connsiteY185" fmla="*/ 242037 h 353562"/>
                <a:gd name="connsiteX186" fmla="*/ 8249 w 2500561"/>
                <a:gd name="connsiteY186" fmla="*/ 199174 h 353562"/>
                <a:gd name="connsiteX187" fmla="*/ 15298 w 2500561"/>
                <a:gd name="connsiteY187" fmla="*/ 183458 h 353562"/>
                <a:gd name="connsiteX188" fmla="*/ 31395 w 2500561"/>
                <a:gd name="connsiteY188" fmla="*/ 152787 h 353562"/>
                <a:gd name="connsiteX189" fmla="*/ 27585 w 2500561"/>
                <a:gd name="connsiteY189" fmla="*/ 127641 h 353562"/>
                <a:gd name="connsiteX190" fmla="*/ 52160 w 2500561"/>
                <a:gd name="connsiteY190" fmla="*/ 70491 h 353562"/>
                <a:gd name="connsiteX191" fmla="*/ 98642 w 2500561"/>
                <a:gd name="connsiteY191" fmla="*/ 53632 h 353562"/>
                <a:gd name="connsiteX192" fmla="*/ 206941 w 2500561"/>
                <a:gd name="connsiteY192" fmla="*/ 34582 h 353562"/>
                <a:gd name="connsiteX193" fmla="*/ 247041 w 2500561"/>
                <a:gd name="connsiteY193" fmla="*/ 31534 h 353562"/>
                <a:gd name="connsiteX194" fmla="*/ 384011 w 2500561"/>
                <a:gd name="connsiteY194" fmla="*/ 22009 h 353562"/>
                <a:gd name="connsiteX195" fmla="*/ 558794 w 2500561"/>
                <a:gd name="connsiteY195" fmla="*/ 11151 h 353562"/>
                <a:gd name="connsiteX196" fmla="*/ 665189 w 2500561"/>
                <a:gd name="connsiteY196" fmla="*/ 7245 h 353562"/>
                <a:gd name="connsiteX197" fmla="*/ 674714 w 2500561"/>
                <a:gd name="connsiteY197" fmla="*/ 6388 h 353562"/>
                <a:gd name="connsiteX198" fmla="*/ 739293 w 2500561"/>
                <a:gd name="connsiteY198" fmla="*/ 3626 h 353562"/>
                <a:gd name="connsiteX199" fmla="*/ 780155 w 2500561"/>
                <a:gd name="connsiteY199" fmla="*/ 3626 h 353562"/>
                <a:gd name="connsiteX200" fmla="*/ 852736 w 2500561"/>
                <a:gd name="connsiteY200" fmla="*/ 1721 h 353562"/>
                <a:gd name="connsiteX201" fmla="*/ 1007422 w 2500561"/>
                <a:gd name="connsiteY201" fmla="*/ 6 h 35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2500561" h="353562">
                  <a:moveTo>
                    <a:pt x="2086509" y="274326"/>
                  </a:moveTo>
                  <a:cubicBezTo>
                    <a:pt x="2087452" y="274317"/>
                    <a:pt x="2088385" y="274479"/>
                    <a:pt x="2089271" y="274802"/>
                  </a:cubicBezTo>
                  <a:lnTo>
                    <a:pt x="2086414" y="276898"/>
                  </a:lnTo>
                  <a:lnTo>
                    <a:pt x="2082413" y="275564"/>
                  </a:lnTo>
                  <a:cubicBezTo>
                    <a:pt x="2083842" y="275564"/>
                    <a:pt x="2085080" y="274612"/>
                    <a:pt x="2086509" y="274326"/>
                  </a:cubicBezTo>
                  <a:close/>
                  <a:moveTo>
                    <a:pt x="2118989" y="273660"/>
                  </a:moveTo>
                  <a:cubicBezTo>
                    <a:pt x="2120599" y="273831"/>
                    <a:pt x="2122189" y="274117"/>
                    <a:pt x="2123752" y="274517"/>
                  </a:cubicBezTo>
                  <a:cubicBezTo>
                    <a:pt x="2122904" y="275203"/>
                    <a:pt x="2121932" y="275726"/>
                    <a:pt x="2120894" y="276041"/>
                  </a:cubicBezTo>
                  <a:cubicBezTo>
                    <a:pt x="2119256" y="275898"/>
                    <a:pt x="2117627" y="275612"/>
                    <a:pt x="2116036" y="275184"/>
                  </a:cubicBezTo>
                  <a:cubicBezTo>
                    <a:pt x="2116903" y="274479"/>
                    <a:pt x="2117913" y="273955"/>
                    <a:pt x="2118989" y="273660"/>
                  </a:cubicBezTo>
                  <a:close/>
                  <a:moveTo>
                    <a:pt x="2361591" y="234036"/>
                  </a:moveTo>
                  <a:lnTo>
                    <a:pt x="2417979" y="234036"/>
                  </a:lnTo>
                  <a:cubicBezTo>
                    <a:pt x="2405558" y="240732"/>
                    <a:pt x="2390947" y="242113"/>
                    <a:pt x="2377498" y="237846"/>
                  </a:cubicBezTo>
                  <a:cubicBezTo>
                    <a:pt x="2372068" y="236703"/>
                    <a:pt x="2366830" y="235274"/>
                    <a:pt x="2361591" y="234036"/>
                  </a:cubicBezTo>
                  <a:close/>
                  <a:moveTo>
                    <a:pt x="2497989" y="205556"/>
                  </a:moveTo>
                  <a:cubicBezTo>
                    <a:pt x="2498847" y="206413"/>
                    <a:pt x="2499609" y="207365"/>
                    <a:pt x="2500561" y="208223"/>
                  </a:cubicBezTo>
                  <a:lnTo>
                    <a:pt x="2483988" y="212128"/>
                  </a:lnTo>
                  <a:lnTo>
                    <a:pt x="2480654" y="208699"/>
                  </a:lnTo>
                  <a:close/>
                  <a:moveTo>
                    <a:pt x="2437505" y="183553"/>
                  </a:moveTo>
                  <a:cubicBezTo>
                    <a:pt x="2440439" y="184229"/>
                    <a:pt x="2443305" y="185153"/>
                    <a:pt x="2446077" y="186315"/>
                  </a:cubicBezTo>
                  <a:cubicBezTo>
                    <a:pt x="2442648" y="186963"/>
                    <a:pt x="2439181" y="187306"/>
                    <a:pt x="2435695" y="187363"/>
                  </a:cubicBezTo>
                  <a:cubicBezTo>
                    <a:pt x="2434076" y="187363"/>
                    <a:pt x="2433409" y="185458"/>
                    <a:pt x="2432266" y="184410"/>
                  </a:cubicBezTo>
                  <a:cubicBezTo>
                    <a:pt x="2433952" y="183838"/>
                    <a:pt x="2435724" y="183553"/>
                    <a:pt x="2437505" y="183553"/>
                  </a:cubicBezTo>
                  <a:close/>
                  <a:moveTo>
                    <a:pt x="2251958" y="131260"/>
                  </a:moveTo>
                  <a:cubicBezTo>
                    <a:pt x="2253568" y="131250"/>
                    <a:pt x="2255168" y="131441"/>
                    <a:pt x="2256721" y="131831"/>
                  </a:cubicBezTo>
                  <a:cubicBezTo>
                    <a:pt x="2255958" y="132689"/>
                    <a:pt x="2255578" y="133927"/>
                    <a:pt x="2254339" y="134213"/>
                  </a:cubicBezTo>
                  <a:cubicBezTo>
                    <a:pt x="2252510" y="134156"/>
                    <a:pt x="2250691" y="133937"/>
                    <a:pt x="2248910" y="133546"/>
                  </a:cubicBezTo>
                  <a:cubicBezTo>
                    <a:pt x="2249863" y="132689"/>
                    <a:pt x="2250434" y="131641"/>
                    <a:pt x="2251958" y="131260"/>
                  </a:cubicBezTo>
                  <a:close/>
                  <a:moveTo>
                    <a:pt x="2188617" y="130403"/>
                  </a:moveTo>
                  <a:cubicBezTo>
                    <a:pt x="2204943" y="126603"/>
                    <a:pt x="2221916" y="126603"/>
                    <a:pt x="2238242" y="130403"/>
                  </a:cubicBezTo>
                  <a:lnTo>
                    <a:pt x="2202523" y="141547"/>
                  </a:lnTo>
                  <a:close/>
                  <a:moveTo>
                    <a:pt x="2277295" y="128974"/>
                  </a:moveTo>
                  <a:cubicBezTo>
                    <a:pt x="2280057" y="129603"/>
                    <a:pt x="2282772" y="130460"/>
                    <a:pt x="2285392" y="131546"/>
                  </a:cubicBezTo>
                  <a:lnTo>
                    <a:pt x="2279200" y="135451"/>
                  </a:lnTo>
                  <a:cubicBezTo>
                    <a:pt x="2276762" y="134318"/>
                    <a:pt x="2274466" y="132908"/>
                    <a:pt x="2272342" y="131260"/>
                  </a:cubicBezTo>
                  <a:cubicBezTo>
                    <a:pt x="2272342" y="131260"/>
                    <a:pt x="2276152" y="128879"/>
                    <a:pt x="2277295" y="128974"/>
                  </a:cubicBezTo>
                  <a:close/>
                  <a:moveTo>
                    <a:pt x="2338160" y="128689"/>
                  </a:moveTo>
                  <a:cubicBezTo>
                    <a:pt x="2338445" y="129736"/>
                    <a:pt x="2338731" y="130403"/>
                    <a:pt x="2338922" y="131832"/>
                  </a:cubicBezTo>
                  <a:lnTo>
                    <a:pt x="2325968" y="131832"/>
                  </a:lnTo>
                  <a:lnTo>
                    <a:pt x="2325396" y="130117"/>
                  </a:lnTo>
                  <a:close/>
                  <a:moveTo>
                    <a:pt x="1988307" y="112878"/>
                  </a:moveTo>
                  <a:cubicBezTo>
                    <a:pt x="1986268" y="113544"/>
                    <a:pt x="1984363" y="114573"/>
                    <a:pt x="1982687" y="115926"/>
                  </a:cubicBezTo>
                  <a:cubicBezTo>
                    <a:pt x="1985173" y="116649"/>
                    <a:pt x="1987725" y="117097"/>
                    <a:pt x="1990307" y="117259"/>
                  </a:cubicBezTo>
                  <a:cubicBezTo>
                    <a:pt x="1992916" y="116869"/>
                    <a:pt x="1995450" y="116097"/>
                    <a:pt x="1997832" y="114973"/>
                  </a:cubicBezTo>
                  <a:lnTo>
                    <a:pt x="1997832" y="114782"/>
                  </a:lnTo>
                  <a:cubicBezTo>
                    <a:pt x="1994736" y="113792"/>
                    <a:pt x="1991545" y="113154"/>
                    <a:pt x="1988307" y="112878"/>
                  </a:cubicBezTo>
                  <a:close/>
                  <a:moveTo>
                    <a:pt x="2079080" y="109353"/>
                  </a:moveTo>
                  <a:cubicBezTo>
                    <a:pt x="2079651" y="109353"/>
                    <a:pt x="2082699" y="110019"/>
                    <a:pt x="2084699" y="110400"/>
                  </a:cubicBezTo>
                  <a:cubicBezTo>
                    <a:pt x="2083985" y="110829"/>
                    <a:pt x="2083223" y="111153"/>
                    <a:pt x="2082413" y="111353"/>
                  </a:cubicBezTo>
                  <a:cubicBezTo>
                    <a:pt x="2080508" y="111353"/>
                    <a:pt x="2078794" y="110686"/>
                    <a:pt x="2076984" y="110400"/>
                  </a:cubicBezTo>
                  <a:cubicBezTo>
                    <a:pt x="2077651" y="110400"/>
                    <a:pt x="2078508" y="109353"/>
                    <a:pt x="2079080" y="109353"/>
                  </a:cubicBezTo>
                  <a:close/>
                  <a:moveTo>
                    <a:pt x="2174044" y="92970"/>
                  </a:moveTo>
                  <a:cubicBezTo>
                    <a:pt x="2191189" y="92779"/>
                    <a:pt x="2201666" y="94399"/>
                    <a:pt x="2205572" y="102495"/>
                  </a:cubicBezTo>
                  <a:cubicBezTo>
                    <a:pt x="2194104" y="105524"/>
                    <a:pt x="2181912" y="101838"/>
                    <a:pt x="2174044" y="92970"/>
                  </a:cubicBezTo>
                  <a:close/>
                  <a:moveTo>
                    <a:pt x="2011452" y="92303"/>
                  </a:moveTo>
                  <a:cubicBezTo>
                    <a:pt x="2009366" y="92570"/>
                    <a:pt x="2007337" y="93180"/>
                    <a:pt x="2005451" y="94113"/>
                  </a:cubicBezTo>
                  <a:cubicBezTo>
                    <a:pt x="2006956" y="95228"/>
                    <a:pt x="2008623" y="96104"/>
                    <a:pt x="2010404" y="96685"/>
                  </a:cubicBezTo>
                  <a:cubicBezTo>
                    <a:pt x="2014615" y="96418"/>
                    <a:pt x="2018786" y="95780"/>
                    <a:pt x="2022882" y="94780"/>
                  </a:cubicBezTo>
                  <a:lnTo>
                    <a:pt x="2022882" y="94589"/>
                  </a:lnTo>
                  <a:cubicBezTo>
                    <a:pt x="2019139" y="93504"/>
                    <a:pt x="2015319" y="92742"/>
                    <a:pt x="2011452" y="92303"/>
                  </a:cubicBezTo>
                  <a:close/>
                  <a:moveTo>
                    <a:pt x="2112417" y="85731"/>
                  </a:moveTo>
                  <a:cubicBezTo>
                    <a:pt x="2135086" y="89350"/>
                    <a:pt x="2128324" y="96684"/>
                    <a:pt x="2130419" y="103066"/>
                  </a:cubicBezTo>
                  <a:cubicBezTo>
                    <a:pt x="2126342" y="103190"/>
                    <a:pt x="2122266" y="102999"/>
                    <a:pt x="2118227" y="102495"/>
                  </a:cubicBezTo>
                  <a:cubicBezTo>
                    <a:pt x="2115884" y="97056"/>
                    <a:pt x="2113950" y="91455"/>
                    <a:pt x="2112417" y="85731"/>
                  </a:cubicBezTo>
                  <a:close/>
                  <a:moveTo>
                    <a:pt x="1979829" y="76968"/>
                  </a:moveTo>
                  <a:lnTo>
                    <a:pt x="1964970" y="79159"/>
                  </a:lnTo>
                  <a:lnTo>
                    <a:pt x="1966685" y="81636"/>
                  </a:lnTo>
                  <a:lnTo>
                    <a:pt x="1981449" y="79350"/>
                  </a:lnTo>
                  <a:close/>
                  <a:moveTo>
                    <a:pt x="2145278" y="69253"/>
                  </a:moveTo>
                  <a:cubicBezTo>
                    <a:pt x="2146230" y="69824"/>
                    <a:pt x="2148326" y="70586"/>
                    <a:pt x="2148040" y="71062"/>
                  </a:cubicBezTo>
                  <a:cubicBezTo>
                    <a:pt x="2147754" y="71539"/>
                    <a:pt x="2145754" y="73253"/>
                    <a:pt x="2144325" y="74777"/>
                  </a:cubicBezTo>
                  <a:cubicBezTo>
                    <a:pt x="2142573" y="73891"/>
                    <a:pt x="2140877" y="72872"/>
                    <a:pt x="2139277" y="71729"/>
                  </a:cubicBezTo>
                  <a:cubicBezTo>
                    <a:pt x="2141230" y="70786"/>
                    <a:pt x="2143230" y="69967"/>
                    <a:pt x="2145278" y="69253"/>
                  </a:cubicBezTo>
                  <a:close/>
                  <a:moveTo>
                    <a:pt x="1993355" y="19151"/>
                  </a:moveTo>
                  <a:cubicBezTo>
                    <a:pt x="2012881" y="18484"/>
                    <a:pt x="2013262" y="27438"/>
                    <a:pt x="2021930" y="32581"/>
                  </a:cubicBezTo>
                  <a:cubicBezTo>
                    <a:pt x="2041742" y="30771"/>
                    <a:pt x="2058791" y="19341"/>
                    <a:pt x="2081842" y="28295"/>
                  </a:cubicBezTo>
                  <a:cubicBezTo>
                    <a:pt x="2066602" y="35915"/>
                    <a:pt x="2048981" y="36677"/>
                    <a:pt x="1965732" y="32867"/>
                  </a:cubicBezTo>
                  <a:cubicBezTo>
                    <a:pt x="1977543" y="28390"/>
                    <a:pt x="1973828" y="19818"/>
                    <a:pt x="1993355" y="19151"/>
                  </a:cubicBezTo>
                  <a:close/>
                  <a:moveTo>
                    <a:pt x="1007422" y="6"/>
                  </a:moveTo>
                  <a:cubicBezTo>
                    <a:pt x="1046284" y="6"/>
                    <a:pt x="1085146" y="1530"/>
                    <a:pt x="1124008" y="2387"/>
                  </a:cubicBezTo>
                  <a:cubicBezTo>
                    <a:pt x="1215353" y="4388"/>
                    <a:pt x="1306602" y="6197"/>
                    <a:pt x="1397852" y="8293"/>
                  </a:cubicBezTo>
                  <a:cubicBezTo>
                    <a:pt x="1416902" y="8769"/>
                    <a:pt x="1435190" y="10865"/>
                    <a:pt x="1453954" y="10960"/>
                  </a:cubicBezTo>
                  <a:cubicBezTo>
                    <a:pt x="1500912" y="10960"/>
                    <a:pt x="1547966" y="10960"/>
                    <a:pt x="1594924" y="10960"/>
                  </a:cubicBezTo>
                  <a:cubicBezTo>
                    <a:pt x="1597019" y="10770"/>
                    <a:pt x="1599115" y="10770"/>
                    <a:pt x="1601210" y="10960"/>
                  </a:cubicBezTo>
                  <a:cubicBezTo>
                    <a:pt x="1635596" y="19532"/>
                    <a:pt x="1673219" y="13055"/>
                    <a:pt x="1709224" y="15627"/>
                  </a:cubicBezTo>
                  <a:cubicBezTo>
                    <a:pt x="1743609" y="18009"/>
                    <a:pt x="1779709" y="14865"/>
                    <a:pt x="1815142" y="14675"/>
                  </a:cubicBezTo>
                  <a:cubicBezTo>
                    <a:pt x="1840288" y="14675"/>
                    <a:pt x="1865529" y="15437"/>
                    <a:pt x="1890675" y="15627"/>
                  </a:cubicBezTo>
                  <a:cubicBezTo>
                    <a:pt x="1912297" y="15627"/>
                    <a:pt x="1933919" y="15627"/>
                    <a:pt x="1957350" y="18104"/>
                  </a:cubicBezTo>
                  <a:lnTo>
                    <a:pt x="1937955" y="21746"/>
                  </a:lnTo>
                  <a:lnTo>
                    <a:pt x="1937729" y="21533"/>
                  </a:lnTo>
                  <a:lnTo>
                    <a:pt x="1935829" y="21717"/>
                  </a:lnTo>
                  <a:lnTo>
                    <a:pt x="1925156" y="20009"/>
                  </a:lnTo>
                  <a:cubicBezTo>
                    <a:pt x="1925784" y="21495"/>
                    <a:pt x="1927261" y="22438"/>
                    <a:pt x="1928870" y="22390"/>
                  </a:cubicBezTo>
                  <a:lnTo>
                    <a:pt x="1935829" y="21717"/>
                  </a:lnTo>
                  <a:lnTo>
                    <a:pt x="1937062" y="21914"/>
                  </a:lnTo>
                  <a:lnTo>
                    <a:pt x="1937955" y="21746"/>
                  </a:lnTo>
                  <a:lnTo>
                    <a:pt x="1947825" y="31058"/>
                  </a:lnTo>
                  <a:lnTo>
                    <a:pt x="1920965" y="35630"/>
                  </a:lnTo>
                  <a:cubicBezTo>
                    <a:pt x="1940682" y="44107"/>
                    <a:pt x="1977258" y="47822"/>
                    <a:pt x="2009547" y="44583"/>
                  </a:cubicBezTo>
                  <a:cubicBezTo>
                    <a:pt x="2032064" y="42250"/>
                    <a:pt x="2054781" y="42735"/>
                    <a:pt x="2077175" y="46012"/>
                  </a:cubicBezTo>
                  <a:lnTo>
                    <a:pt x="2069269" y="51537"/>
                  </a:lnTo>
                  <a:cubicBezTo>
                    <a:pt x="2067078" y="53156"/>
                    <a:pt x="2065078" y="54775"/>
                    <a:pt x="2062697" y="56680"/>
                  </a:cubicBezTo>
                  <a:cubicBezTo>
                    <a:pt x="2080508" y="64871"/>
                    <a:pt x="2098701" y="53061"/>
                    <a:pt x="2117846" y="58109"/>
                  </a:cubicBezTo>
                  <a:cubicBezTo>
                    <a:pt x="2108893" y="64586"/>
                    <a:pt x="2084795" y="60585"/>
                    <a:pt x="2083747" y="64110"/>
                  </a:cubicBezTo>
                  <a:cubicBezTo>
                    <a:pt x="2080985" y="73635"/>
                    <a:pt x="2069555" y="69253"/>
                    <a:pt x="2058601" y="69729"/>
                  </a:cubicBezTo>
                  <a:cubicBezTo>
                    <a:pt x="2057363" y="62967"/>
                    <a:pt x="2056125" y="56489"/>
                    <a:pt x="2055077" y="50679"/>
                  </a:cubicBezTo>
                  <a:lnTo>
                    <a:pt x="2000689" y="50679"/>
                  </a:lnTo>
                  <a:lnTo>
                    <a:pt x="2004690" y="60204"/>
                  </a:lnTo>
                  <a:lnTo>
                    <a:pt x="1964303" y="61347"/>
                  </a:lnTo>
                  <a:cubicBezTo>
                    <a:pt x="1990783" y="69920"/>
                    <a:pt x="2003927" y="68967"/>
                    <a:pt x="2030978" y="57823"/>
                  </a:cubicBezTo>
                  <a:lnTo>
                    <a:pt x="2040980" y="68110"/>
                  </a:lnTo>
                  <a:cubicBezTo>
                    <a:pt x="2029835" y="76492"/>
                    <a:pt x="2011357" y="72682"/>
                    <a:pt x="1992878" y="72968"/>
                  </a:cubicBezTo>
                  <a:cubicBezTo>
                    <a:pt x="2007547" y="87731"/>
                    <a:pt x="2050028" y="76873"/>
                    <a:pt x="2058601" y="92018"/>
                  </a:cubicBezTo>
                  <a:lnTo>
                    <a:pt x="2077651" y="86017"/>
                  </a:lnTo>
                  <a:lnTo>
                    <a:pt x="2102702" y="100019"/>
                  </a:lnTo>
                  <a:lnTo>
                    <a:pt x="2044790" y="102686"/>
                  </a:lnTo>
                  <a:lnTo>
                    <a:pt x="2043647" y="104877"/>
                  </a:lnTo>
                  <a:lnTo>
                    <a:pt x="2063935" y="108972"/>
                  </a:lnTo>
                  <a:lnTo>
                    <a:pt x="2046123" y="123545"/>
                  </a:lnTo>
                  <a:lnTo>
                    <a:pt x="2163757" y="127451"/>
                  </a:lnTo>
                  <a:cubicBezTo>
                    <a:pt x="2165567" y="135071"/>
                    <a:pt x="2167091" y="141643"/>
                    <a:pt x="2169186" y="150787"/>
                  </a:cubicBezTo>
                  <a:cubicBezTo>
                    <a:pt x="2153241" y="144034"/>
                    <a:pt x="2135582" y="142472"/>
                    <a:pt x="2118704" y="146310"/>
                  </a:cubicBezTo>
                  <a:cubicBezTo>
                    <a:pt x="2106778" y="151311"/>
                    <a:pt x="2093167" y="150282"/>
                    <a:pt x="2082128" y="143548"/>
                  </a:cubicBezTo>
                  <a:lnTo>
                    <a:pt x="2074412" y="151073"/>
                  </a:lnTo>
                  <a:lnTo>
                    <a:pt x="2119847" y="161455"/>
                  </a:lnTo>
                  <a:lnTo>
                    <a:pt x="2139659" y="155359"/>
                  </a:lnTo>
                  <a:lnTo>
                    <a:pt x="2139659" y="166503"/>
                  </a:lnTo>
                  <a:lnTo>
                    <a:pt x="2168234" y="165646"/>
                  </a:lnTo>
                  <a:cubicBezTo>
                    <a:pt x="2168234" y="168599"/>
                    <a:pt x="2168901" y="171361"/>
                    <a:pt x="2169282" y="175171"/>
                  </a:cubicBezTo>
                  <a:cubicBezTo>
                    <a:pt x="2222907" y="178505"/>
                    <a:pt x="2279200" y="171837"/>
                    <a:pt x="2328635" y="184696"/>
                  </a:cubicBezTo>
                  <a:cubicBezTo>
                    <a:pt x="2339084" y="181848"/>
                    <a:pt x="2349818" y="180219"/>
                    <a:pt x="2360639" y="179838"/>
                  </a:cubicBezTo>
                  <a:cubicBezTo>
                    <a:pt x="2367402" y="180505"/>
                    <a:pt x="2371211" y="187744"/>
                    <a:pt x="2377498" y="192983"/>
                  </a:cubicBezTo>
                  <a:cubicBezTo>
                    <a:pt x="2380070" y="191459"/>
                    <a:pt x="2384642" y="189744"/>
                    <a:pt x="2384070" y="188887"/>
                  </a:cubicBezTo>
                  <a:cubicBezTo>
                    <a:pt x="2381499" y="185077"/>
                    <a:pt x="2380070" y="181838"/>
                    <a:pt x="2391881" y="181934"/>
                  </a:cubicBezTo>
                  <a:cubicBezTo>
                    <a:pt x="2403692" y="182029"/>
                    <a:pt x="2403216" y="185077"/>
                    <a:pt x="2400072" y="188982"/>
                  </a:cubicBezTo>
                  <a:cubicBezTo>
                    <a:pt x="2399501" y="189649"/>
                    <a:pt x="2401215" y="190697"/>
                    <a:pt x="2402453" y="192316"/>
                  </a:cubicBezTo>
                  <a:cubicBezTo>
                    <a:pt x="2429314" y="189173"/>
                    <a:pt x="2444554" y="199650"/>
                    <a:pt x="2465223" y="204413"/>
                  </a:cubicBezTo>
                  <a:cubicBezTo>
                    <a:pt x="2449983" y="216033"/>
                    <a:pt x="2443125" y="216700"/>
                    <a:pt x="2420742" y="208318"/>
                  </a:cubicBezTo>
                  <a:cubicBezTo>
                    <a:pt x="2398358" y="221558"/>
                    <a:pt x="2363592" y="220701"/>
                    <a:pt x="2329492" y="223939"/>
                  </a:cubicBezTo>
                  <a:cubicBezTo>
                    <a:pt x="2339674" y="229092"/>
                    <a:pt x="2350714" y="232321"/>
                    <a:pt x="2362068" y="233464"/>
                  </a:cubicBezTo>
                  <a:cubicBezTo>
                    <a:pt x="2363973" y="237750"/>
                    <a:pt x="2360639" y="240227"/>
                    <a:pt x="2350733" y="239846"/>
                  </a:cubicBezTo>
                  <a:cubicBezTo>
                    <a:pt x="2316071" y="238122"/>
                    <a:pt x="2281334" y="241322"/>
                    <a:pt x="2247577" y="249371"/>
                  </a:cubicBezTo>
                  <a:cubicBezTo>
                    <a:pt x="2242519" y="249895"/>
                    <a:pt x="2237423" y="250114"/>
                    <a:pt x="2232337" y="250037"/>
                  </a:cubicBezTo>
                  <a:cubicBezTo>
                    <a:pt x="2196018" y="251819"/>
                    <a:pt x="2159728" y="253686"/>
                    <a:pt x="2123466" y="255657"/>
                  </a:cubicBezTo>
                  <a:cubicBezTo>
                    <a:pt x="2118599" y="255876"/>
                    <a:pt x="2113779" y="256648"/>
                    <a:pt x="2109084" y="257943"/>
                  </a:cubicBezTo>
                  <a:cubicBezTo>
                    <a:pt x="2093139" y="263744"/>
                    <a:pt x="2075822" y="264639"/>
                    <a:pt x="2059363" y="260515"/>
                  </a:cubicBezTo>
                  <a:cubicBezTo>
                    <a:pt x="2052991" y="260201"/>
                    <a:pt x="2046600" y="260582"/>
                    <a:pt x="2040313" y="261658"/>
                  </a:cubicBezTo>
                  <a:lnTo>
                    <a:pt x="2053076" y="273564"/>
                  </a:lnTo>
                  <a:cubicBezTo>
                    <a:pt x="2033169" y="277851"/>
                    <a:pt x="2014976" y="282137"/>
                    <a:pt x="1996403" y="285566"/>
                  </a:cubicBezTo>
                  <a:cubicBezTo>
                    <a:pt x="1990669" y="286252"/>
                    <a:pt x="1984849" y="285861"/>
                    <a:pt x="1979258" y="284423"/>
                  </a:cubicBezTo>
                  <a:cubicBezTo>
                    <a:pt x="1978210" y="279089"/>
                    <a:pt x="1971447" y="278231"/>
                    <a:pt x="1962208" y="278708"/>
                  </a:cubicBezTo>
                  <a:cubicBezTo>
                    <a:pt x="1942586" y="279755"/>
                    <a:pt x="1919060" y="278231"/>
                    <a:pt x="1904201" y="282804"/>
                  </a:cubicBezTo>
                  <a:cubicBezTo>
                    <a:pt x="1888151" y="287566"/>
                    <a:pt x="1871358" y="289309"/>
                    <a:pt x="1854671" y="287947"/>
                  </a:cubicBezTo>
                  <a:lnTo>
                    <a:pt x="1855052" y="288900"/>
                  </a:lnTo>
                  <a:lnTo>
                    <a:pt x="1855049" y="288899"/>
                  </a:lnTo>
                  <a:lnTo>
                    <a:pt x="1848193" y="289470"/>
                  </a:lnTo>
                  <a:lnTo>
                    <a:pt x="1854289" y="288804"/>
                  </a:lnTo>
                  <a:lnTo>
                    <a:pt x="1855047" y="288899"/>
                  </a:lnTo>
                  <a:lnTo>
                    <a:pt x="1838655" y="283993"/>
                  </a:lnTo>
                  <a:cubicBezTo>
                    <a:pt x="1832963" y="283571"/>
                    <a:pt x="1827181" y="284371"/>
                    <a:pt x="1821714" y="286423"/>
                  </a:cubicBezTo>
                  <a:cubicBezTo>
                    <a:pt x="1810446" y="289928"/>
                    <a:pt x="1798645" y="291452"/>
                    <a:pt x="1786853" y="290900"/>
                  </a:cubicBezTo>
                  <a:cubicBezTo>
                    <a:pt x="1767803" y="291757"/>
                    <a:pt x="1749610" y="293376"/>
                    <a:pt x="1730846" y="294329"/>
                  </a:cubicBezTo>
                  <a:cubicBezTo>
                    <a:pt x="1681792" y="296805"/>
                    <a:pt x="1632643" y="300329"/>
                    <a:pt x="1583399" y="300806"/>
                  </a:cubicBezTo>
                  <a:cubicBezTo>
                    <a:pt x="1559662" y="300434"/>
                    <a:pt x="1535926" y="301615"/>
                    <a:pt x="1512342" y="304330"/>
                  </a:cubicBezTo>
                  <a:cubicBezTo>
                    <a:pt x="1508199" y="304806"/>
                    <a:pt x="1504008" y="304806"/>
                    <a:pt x="1499865" y="304330"/>
                  </a:cubicBezTo>
                  <a:cubicBezTo>
                    <a:pt x="1467860" y="300711"/>
                    <a:pt x="1435857" y="304330"/>
                    <a:pt x="1403852" y="304330"/>
                  </a:cubicBezTo>
                  <a:cubicBezTo>
                    <a:pt x="1397766" y="304416"/>
                    <a:pt x="1391698" y="304825"/>
                    <a:pt x="1385660" y="305568"/>
                  </a:cubicBezTo>
                  <a:cubicBezTo>
                    <a:pt x="1377735" y="307216"/>
                    <a:pt x="1369648" y="307921"/>
                    <a:pt x="1361561" y="307664"/>
                  </a:cubicBezTo>
                  <a:cubicBezTo>
                    <a:pt x="1331843" y="301282"/>
                    <a:pt x="1304411" y="309283"/>
                    <a:pt x="1275265" y="308997"/>
                  </a:cubicBezTo>
                  <a:cubicBezTo>
                    <a:pt x="1246118" y="308712"/>
                    <a:pt x="1218115" y="311760"/>
                    <a:pt x="1190397" y="310140"/>
                  </a:cubicBezTo>
                  <a:cubicBezTo>
                    <a:pt x="1148678" y="307664"/>
                    <a:pt x="1111816" y="317475"/>
                    <a:pt x="1070573" y="316903"/>
                  </a:cubicBezTo>
                  <a:cubicBezTo>
                    <a:pt x="1029329" y="316331"/>
                    <a:pt x="988943" y="320808"/>
                    <a:pt x="948176" y="323475"/>
                  </a:cubicBezTo>
                  <a:cubicBezTo>
                    <a:pt x="928079" y="324713"/>
                    <a:pt x="907981" y="326523"/>
                    <a:pt x="888169" y="328619"/>
                  </a:cubicBezTo>
                  <a:cubicBezTo>
                    <a:pt x="858146" y="332162"/>
                    <a:pt x="827904" y="333495"/>
                    <a:pt x="797682" y="332619"/>
                  </a:cubicBezTo>
                  <a:cubicBezTo>
                    <a:pt x="786375" y="332362"/>
                    <a:pt x="775060" y="333057"/>
                    <a:pt x="763868" y="334715"/>
                  </a:cubicBezTo>
                  <a:cubicBezTo>
                    <a:pt x="735293" y="338620"/>
                    <a:pt x="705098" y="336429"/>
                    <a:pt x="676904" y="338811"/>
                  </a:cubicBezTo>
                  <a:cubicBezTo>
                    <a:pt x="643662" y="341668"/>
                    <a:pt x="610229" y="341478"/>
                    <a:pt x="576606" y="346621"/>
                  </a:cubicBezTo>
                  <a:cubicBezTo>
                    <a:pt x="548984" y="350907"/>
                    <a:pt x="516408" y="348145"/>
                    <a:pt x="486023" y="348431"/>
                  </a:cubicBezTo>
                  <a:cubicBezTo>
                    <a:pt x="480004" y="347878"/>
                    <a:pt x="473946" y="347878"/>
                    <a:pt x="467926" y="348431"/>
                  </a:cubicBezTo>
                  <a:cubicBezTo>
                    <a:pt x="431731" y="357956"/>
                    <a:pt x="394583" y="351574"/>
                    <a:pt x="357817" y="350145"/>
                  </a:cubicBezTo>
                  <a:cubicBezTo>
                    <a:pt x="350606" y="349297"/>
                    <a:pt x="343358" y="348821"/>
                    <a:pt x="336100" y="348717"/>
                  </a:cubicBezTo>
                  <a:cubicBezTo>
                    <a:pt x="298000" y="351384"/>
                    <a:pt x="264948" y="343002"/>
                    <a:pt x="230087" y="338429"/>
                  </a:cubicBezTo>
                  <a:cubicBezTo>
                    <a:pt x="205988" y="335286"/>
                    <a:pt x="181319" y="333095"/>
                    <a:pt x="157220" y="329857"/>
                  </a:cubicBezTo>
                  <a:cubicBezTo>
                    <a:pt x="147876" y="328990"/>
                    <a:pt x="138713" y="326809"/>
                    <a:pt x="129979" y="323380"/>
                  </a:cubicBezTo>
                  <a:cubicBezTo>
                    <a:pt x="87212" y="301187"/>
                    <a:pt x="40063" y="280327"/>
                    <a:pt x="23394" y="249942"/>
                  </a:cubicBezTo>
                  <a:cubicBezTo>
                    <a:pt x="21527" y="246704"/>
                    <a:pt x="18870" y="243989"/>
                    <a:pt x="15679" y="242037"/>
                  </a:cubicBezTo>
                  <a:cubicBezTo>
                    <a:pt x="-5943" y="228320"/>
                    <a:pt x="-1942" y="214033"/>
                    <a:pt x="8249" y="199174"/>
                  </a:cubicBezTo>
                  <a:cubicBezTo>
                    <a:pt x="11697" y="194497"/>
                    <a:pt x="14098" y="189144"/>
                    <a:pt x="15298" y="183458"/>
                  </a:cubicBezTo>
                  <a:cubicBezTo>
                    <a:pt x="16889" y="171656"/>
                    <a:pt x="22584" y="160798"/>
                    <a:pt x="31395" y="152787"/>
                  </a:cubicBezTo>
                  <a:cubicBezTo>
                    <a:pt x="38348" y="146215"/>
                    <a:pt x="31395" y="135928"/>
                    <a:pt x="27585" y="127641"/>
                  </a:cubicBezTo>
                  <a:cubicBezTo>
                    <a:pt x="17489" y="106781"/>
                    <a:pt x="27585" y="88112"/>
                    <a:pt x="52160" y="70491"/>
                  </a:cubicBezTo>
                  <a:cubicBezTo>
                    <a:pt x="66457" y="62004"/>
                    <a:pt x="82230" y="56289"/>
                    <a:pt x="98642" y="53632"/>
                  </a:cubicBezTo>
                  <a:cubicBezTo>
                    <a:pt x="134294" y="44945"/>
                    <a:pt x="170470" y="38582"/>
                    <a:pt x="206941" y="34582"/>
                  </a:cubicBezTo>
                  <a:cubicBezTo>
                    <a:pt x="220276" y="33344"/>
                    <a:pt x="233611" y="32487"/>
                    <a:pt x="247041" y="31534"/>
                  </a:cubicBezTo>
                  <a:cubicBezTo>
                    <a:pt x="292666" y="28295"/>
                    <a:pt x="338291" y="24962"/>
                    <a:pt x="384011" y="22009"/>
                  </a:cubicBezTo>
                  <a:cubicBezTo>
                    <a:pt x="442208" y="18199"/>
                    <a:pt x="500406" y="14389"/>
                    <a:pt x="558794" y="11151"/>
                  </a:cubicBezTo>
                  <a:cubicBezTo>
                    <a:pt x="594132" y="9245"/>
                    <a:pt x="629756" y="8484"/>
                    <a:pt x="665189" y="7245"/>
                  </a:cubicBezTo>
                  <a:cubicBezTo>
                    <a:pt x="668389" y="7398"/>
                    <a:pt x="671590" y="7112"/>
                    <a:pt x="674714" y="6388"/>
                  </a:cubicBezTo>
                  <a:cubicBezTo>
                    <a:pt x="694716" y="-3137"/>
                    <a:pt x="716528" y="1054"/>
                    <a:pt x="739293" y="3626"/>
                  </a:cubicBezTo>
                  <a:cubicBezTo>
                    <a:pt x="752904" y="4483"/>
                    <a:pt x="766544" y="4483"/>
                    <a:pt x="780155" y="3626"/>
                  </a:cubicBezTo>
                  <a:cubicBezTo>
                    <a:pt x="804349" y="3054"/>
                    <a:pt x="828542" y="2006"/>
                    <a:pt x="852736" y="1721"/>
                  </a:cubicBezTo>
                  <a:cubicBezTo>
                    <a:pt x="904266" y="863"/>
                    <a:pt x="955892" y="-89"/>
                    <a:pt x="1007422" y="6"/>
                  </a:cubicBezTo>
                  <a:close/>
                </a:path>
              </a:pathLst>
            </a:custGeom>
            <a:gradFill>
              <a:gsLst>
                <a:gs pos="0">
                  <a:schemeClr val="accent1">
                    <a:lumMod val="20000"/>
                    <a:lumOff val="80000"/>
                    <a:alpha val="4000"/>
                  </a:schemeClr>
                </a:gs>
                <a:gs pos="100000">
                  <a:schemeClr val="accent1">
                    <a:lumMod val="40000"/>
                    <a:lumOff val="60000"/>
                  </a:schemeClr>
                </a:gs>
              </a:gsLst>
              <a:lin ang="10800000" scaled="0"/>
            </a:gradFill>
          </p:spPr>
          <p:txBody>
            <a:bodyPr rot="0" spcFirstLastPara="0" vert="horz" wrap="square" lIns="252095" tIns="0" rIns="0" bIns="0" numCol="1" spcCol="0" rtlCol="0" fromWordArt="0" anchor="ctr" anchorCtr="0" forceAA="0" compatLnSpc="0">
              <a:noAutofit/>
            </a:bodyPr>
            <a:p>
              <a:pPr lvl="0" algn="l">
                <a:buClrTx/>
                <a:buSzTx/>
                <a:buFontTx/>
              </a:pPr>
              <a:r>
                <a:rPr lang="zh-CN" altLang="en-US" sz="2000" b="1">
                  <a:solidFill>
                    <a:schemeClr val="tx1"/>
                  </a:solidFill>
                  <a:latin typeface="+mn-ea"/>
                  <a:cs typeface="+mn-ea"/>
                  <a:sym typeface="+mn-ea"/>
                </a:rPr>
                <a:t>2. 引起关注，导入情境</a:t>
              </a:r>
              <a:endParaRPr lang="zh-CN" altLang="en-US" sz="2000" b="1">
                <a:solidFill>
                  <a:schemeClr val="tx1"/>
                </a:solidFill>
                <a:latin typeface="+mn-ea"/>
                <a:cs typeface="+mn-ea"/>
                <a:sym typeface="+mn-ea"/>
              </a:endParaRPr>
            </a:p>
          </p:txBody>
        </p:sp>
        <p:sp>
          <p:nvSpPr>
            <p:cNvPr id="11" name="矩形 10"/>
            <p:cNvSpPr/>
            <p:nvPr>
              <p:custDataLst>
                <p:tags r:id="rId6"/>
              </p:custDataLst>
            </p:nvPr>
          </p:nvSpPr>
          <p:spPr>
            <a:xfrm>
              <a:off x="2279" y="4620"/>
              <a:ext cx="14439" cy="1569"/>
            </a:xfrm>
            <a:prstGeom prst="rect">
              <a:avLst/>
            </a:prstGeom>
            <a:noFill/>
          </p:spPr>
          <p:txBody>
            <a:bodyPr wrap="square" lIns="0" tIns="0" rIns="0" bIns="0" rtlCol="0" anchor="t" anchorCtr="0">
              <a:spAutoFit/>
            </a:bodyPr>
            <a:p>
              <a:pPr algn="l">
                <a:lnSpc>
                  <a:spcPct val="120000"/>
                </a:lnSpc>
                <a:spcBef>
                  <a:spcPct val="0"/>
                </a:spcBef>
                <a:spcAft>
                  <a:spcPct val="0"/>
                </a:spcAft>
              </a:pPr>
              <a:r>
                <a:rPr lang="zh-CN" altLang="en-US">
                  <a:solidFill>
                    <a:schemeClr val="tx1">
                      <a:lumMod val="85000"/>
                      <a:lumOff val="15000"/>
                    </a:schemeClr>
                  </a:solidFill>
                  <a:latin typeface="+mn-ea"/>
                  <a:cs typeface="+mn-ea"/>
                  <a:sym typeface="+mn-ea"/>
                </a:rPr>
                <a:t>注意是心理活动对一定对象的指向与集中。活动开始时把幼儿的注意力迅速集中并指向特定的活动任务和程序之中，为融入新的活动做好心理上的准备，是活动导入语的一个重要的功能。</a:t>
              </a:r>
              <a:endParaRPr lang="zh-CN" altLang="en-US">
                <a:solidFill>
                  <a:schemeClr val="tx1">
                    <a:lumMod val="85000"/>
                    <a:lumOff val="15000"/>
                  </a:schemeClr>
                </a:solidFill>
                <a:latin typeface="+mn-ea"/>
                <a:cs typeface="+mn-ea"/>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二、导入语训练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6" name="组合 5"/>
          <p:cNvGrpSpPr/>
          <p:nvPr>
            <p:custDataLst>
              <p:tags r:id="rId1"/>
            </p:custDataLst>
          </p:nvPr>
        </p:nvGrpSpPr>
        <p:grpSpPr>
          <a:xfrm>
            <a:off x="1159510" y="1556385"/>
            <a:ext cx="9456420" cy="1410335"/>
            <a:chOff x="1826" y="3445"/>
            <a:chExt cx="14892" cy="2221"/>
          </a:xfrm>
        </p:grpSpPr>
        <p:sp>
          <p:nvSpPr>
            <p:cNvPr id="3" name="任意多边形: 形状 4531"/>
            <p:cNvSpPr/>
            <p:nvPr>
              <p:custDataLst>
                <p:tags r:id="rId2"/>
              </p:custDataLst>
            </p:nvPr>
          </p:nvSpPr>
          <p:spPr>
            <a:xfrm>
              <a:off x="1826" y="3445"/>
              <a:ext cx="10573" cy="941"/>
            </a:xfrm>
            <a:custGeom>
              <a:avLst/>
              <a:gdLst>
                <a:gd name="connsiteX0" fmla="*/ 2086509 w 2500561"/>
                <a:gd name="connsiteY0" fmla="*/ 274326 h 353562"/>
                <a:gd name="connsiteX1" fmla="*/ 2089271 w 2500561"/>
                <a:gd name="connsiteY1" fmla="*/ 274802 h 353562"/>
                <a:gd name="connsiteX2" fmla="*/ 2086414 w 2500561"/>
                <a:gd name="connsiteY2" fmla="*/ 276898 h 353562"/>
                <a:gd name="connsiteX3" fmla="*/ 2082413 w 2500561"/>
                <a:gd name="connsiteY3" fmla="*/ 275564 h 353562"/>
                <a:gd name="connsiteX4" fmla="*/ 2086509 w 2500561"/>
                <a:gd name="connsiteY4" fmla="*/ 274326 h 353562"/>
                <a:gd name="connsiteX5" fmla="*/ 2118989 w 2500561"/>
                <a:gd name="connsiteY5" fmla="*/ 273660 h 353562"/>
                <a:gd name="connsiteX6" fmla="*/ 2123752 w 2500561"/>
                <a:gd name="connsiteY6" fmla="*/ 274517 h 353562"/>
                <a:gd name="connsiteX7" fmla="*/ 2120894 w 2500561"/>
                <a:gd name="connsiteY7" fmla="*/ 276041 h 353562"/>
                <a:gd name="connsiteX8" fmla="*/ 2116036 w 2500561"/>
                <a:gd name="connsiteY8" fmla="*/ 275184 h 353562"/>
                <a:gd name="connsiteX9" fmla="*/ 2118989 w 2500561"/>
                <a:gd name="connsiteY9" fmla="*/ 273660 h 353562"/>
                <a:gd name="connsiteX10" fmla="*/ 2361591 w 2500561"/>
                <a:gd name="connsiteY10" fmla="*/ 234036 h 353562"/>
                <a:gd name="connsiteX11" fmla="*/ 2417979 w 2500561"/>
                <a:gd name="connsiteY11" fmla="*/ 234036 h 353562"/>
                <a:gd name="connsiteX12" fmla="*/ 2377498 w 2500561"/>
                <a:gd name="connsiteY12" fmla="*/ 237846 h 353562"/>
                <a:gd name="connsiteX13" fmla="*/ 2361591 w 2500561"/>
                <a:gd name="connsiteY13" fmla="*/ 234036 h 353562"/>
                <a:gd name="connsiteX14" fmla="*/ 2497989 w 2500561"/>
                <a:gd name="connsiteY14" fmla="*/ 205556 h 353562"/>
                <a:gd name="connsiteX15" fmla="*/ 2500561 w 2500561"/>
                <a:gd name="connsiteY15" fmla="*/ 208223 h 353562"/>
                <a:gd name="connsiteX16" fmla="*/ 2483988 w 2500561"/>
                <a:gd name="connsiteY16" fmla="*/ 212128 h 353562"/>
                <a:gd name="connsiteX17" fmla="*/ 2480654 w 2500561"/>
                <a:gd name="connsiteY17" fmla="*/ 208699 h 353562"/>
                <a:gd name="connsiteX18" fmla="*/ 2437505 w 2500561"/>
                <a:gd name="connsiteY18" fmla="*/ 183553 h 353562"/>
                <a:gd name="connsiteX19" fmla="*/ 2446077 w 2500561"/>
                <a:gd name="connsiteY19" fmla="*/ 186315 h 353562"/>
                <a:gd name="connsiteX20" fmla="*/ 2435695 w 2500561"/>
                <a:gd name="connsiteY20" fmla="*/ 187363 h 353562"/>
                <a:gd name="connsiteX21" fmla="*/ 2432266 w 2500561"/>
                <a:gd name="connsiteY21" fmla="*/ 184410 h 353562"/>
                <a:gd name="connsiteX22" fmla="*/ 2437505 w 2500561"/>
                <a:gd name="connsiteY22" fmla="*/ 183553 h 353562"/>
                <a:gd name="connsiteX23" fmla="*/ 2251958 w 2500561"/>
                <a:gd name="connsiteY23" fmla="*/ 131260 h 353562"/>
                <a:gd name="connsiteX24" fmla="*/ 2256721 w 2500561"/>
                <a:gd name="connsiteY24" fmla="*/ 131831 h 353562"/>
                <a:gd name="connsiteX25" fmla="*/ 2254339 w 2500561"/>
                <a:gd name="connsiteY25" fmla="*/ 134213 h 353562"/>
                <a:gd name="connsiteX26" fmla="*/ 2248910 w 2500561"/>
                <a:gd name="connsiteY26" fmla="*/ 133546 h 353562"/>
                <a:gd name="connsiteX27" fmla="*/ 2251958 w 2500561"/>
                <a:gd name="connsiteY27" fmla="*/ 131260 h 353562"/>
                <a:gd name="connsiteX28" fmla="*/ 2188617 w 2500561"/>
                <a:gd name="connsiteY28" fmla="*/ 130403 h 353562"/>
                <a:gd name="connsiteX29" fmla="*/ 2238242 w 2500561"/>
                <a:gd name="connsiteY29" fmla="*/ 130403 h 353562"/>
                <a:gd name="connsiteX30" fmla="*/ 2202523 w 2500561"/>
                <a:gd name="connsiteY30" fmla="*/ 141547 h 353562"/>
                <a:gd name="connsiteX31" fmla="*/ 2277295 w 2500561"/>
                <a:gd name="connsiteY31" fmla="*/ 128974 h 353562"/>
                <a:gd name="connsiteX32" fmla="*/ 2285392 w 2500561"/>
                <a:gd name="connsiteY32" fmla="*/ 131546 h 353562"/>
                <a:gd name="connsiteX33" fmla="*/ 2279200 w 2500561"/>
                <a:gd name="connsiteY33" fmla="*/ 135451 h 353562"/>
                <a:gd name="connsiteX34" fmla="*/ 2272342 w 2500561"/>
                <a:gd name="connsiteY34" fmla="*/ 131260 h 353562"/>
                <a:gd name="connsiteX35" fmla="*/ 2277295 w 2500561"/>
                <a:gd name="connsiteY35" fmla="*/ 128974 h 353562"/>
                <a:gd name="connsiteX36" fmla="*/ 2338160 w 2500561"/>
                <a:gd name="connsiteY36" fmla="*/ 128689 h 353562"/>
                <a:gd name="connsiteX37" fmla="*/ 2338922 w 2500561"/>
                <a:gd name="connsiteY37" fmla="*/ 131832 h 353562"/>
                <a:gd name="connsiteX38" fmla="*/ 2325968 w 2500561"/>
                <a:gd name="connsiteY38" fmla="*/ 131832 h 353562"/>
                <a:gd name="connsiteX39" fmla="*/ 2325396 w 2500561"/>
                <a:gd name="connsiteY39" fmla="*/ 130117 h 353562"/>
                <a:gd name="connsiteX40" fmla="*/ 1988307 w 2500561"/>
                <a:gd name="connsiteY40" fmla="*/ 112878 h 353562"/>
                <a:gd name="connsiteX41" fmla="*/ 1982687 w 2500561"/>
                <a:gd name="connsiteY41" fmla="*/ 115926 h 353562"/>
                <a:gd name="connsiteX42" fmla="*/ 1990307 w 2500561"/>
                <a:gd name="connsiteY42" fmla="*/ 117259 h 353562"/>
                <a:gd name="connsiteX43" fmla="*/ 1997832 w 2500561"/>
                <a:gd name="connsiteY43" fmla="*/ 114973 h 353562"/>
                <a:gd name="connsiteX44" fmla="*/ 1997832 w 2500561"/>
                <a:gd name="connsiteY44" fmla="*/ 114782 h 353562"/>
                <a:gd name="connsiteX45" fmla="*/ 1988307 w 2500561"/>
                <a:gd name="connsiteY45" fmla="*/ 112878 h 353562"/>
                <a:gd name="connsiteX46" fmla="*/ 2079080 w 2500561"/>
                <a:gd name="connsiteY46" fmla="*/ 109353 h 353562"/>
                <a:gd name="connsiteX47" fmla="*/ 2084699 w 2500561"/>
                <a:gd name="connsiteY47" fmla="*/ 110400 h 353562"/>
                <a:gd name="connsiteX48" fmla="*/ 2082413 w 2500561"/>
                <a:gd name="connsiteY48" fmla="*/ 111353 h 353562"/>
                <a:gd name="connsiteX49" fmla="*/ 2076984 w 2500561"/>
                <a:gd name="connsiteY49" fmla="*/ 110400 h 353562"/>
                <a:gd name="connsiteX50" fmla="*/ 2079080 w 2500561"/>
                <a:gd name="connsiteY50" fmla="*/ 109353 h 353562"/>
                <a:gd name="connsiteX51" fmla="*/ 2174044 w 2500561"/>
                <a:gd name="connsiteY51" fmla="*/ 92970 h 353562"/>
                <a:gd name="connsiteX52" fmla="*/ 2205572 w 2500561"/>
                <a:gd name="connsiteY52" fmla="*/ 102495 h 353562"/>
                <a:gd name="connsiteX53" fmla="*/ 2174044 w 2500561"/>
                <a:gd name="connsiteY53" fmla="*/ 92970 h 353562"/>
                <a:gd name="connsiteX54" fmla="*/ 2011452 w 2500561"/>
                <a:gd name="connsiteY54" fmla="*/ 92303 h 353562"/>
                <a:gd name="connsiteX55" fmla="*/ 2005451 w 2500561"/>
                <a:gd name="connsiteY55" fmla="*/ 94113 h 353562"/>
                <a:gd name="connsiteX56" fmla="*/ 2010404 w 2500561"/>
                <a:gd name="connsiteY56" fmla="*/ 96685 h 353562"/>
                <a:gd name="connsiteX57" fmla="*/ 2022882 w 2500561"/>
                <a:gd name="connsiteY57" fmla="*/ 94780 h 353562"/>
                <a:gd name="connsiteX58" fmla="*/ 2022882 w 2500561"/>
                <a:gd name="connsiteY58" fmla="*/ 94589 h 353562"/>
                <a:gd name="connsiteX59" fmla="*/ 2011452 w 2500561"/>
                <a:gd name="connsiteY59" fmla="*/ 92303 h 353562"/>
                <a:gd name="connsiteX60" fmla="*/ 2112417 w 2500561"/>
                <a:gd name="connsiteY60" fmla="*/ 85731 h 353562"/>
                <a:gd name="connsiteX61" fmla="*/ 2130419 w 2500561"/>
                <a:gd name="connsiteY61" fmla="*/ 103066 h 353562"/>
                <a:gd name="connsiteX62" fmla="*/ 2118227 w 2500561"/>
                <a:gd name="connsiteY62" fmla="*/ 102495 h 353562"/>
                <a:gd name="connsiteX63" fmla="*/ 2112417 w 2500561"/>
                <a:gd name="connsiteY63" fmla="*/ 85731 h 353562"/>
                <a:gd name="connsiteX64" fmla="*/ 1979829 w 2500561"/>
                <a:gd name="connsiteY64" fmla="*/ 76968 h 353562"/>
                <a:gd name="connsiteX65" fmla="*/ 1964970 w 2500561"/>
                <a:gd name="connsiteY65" fmla="*/ 79159 h 353562"/>
                <a:gd name="connsiteX66" fmla="*/ 1966685 w 2500561"/>
                <a:gd name="connsiteY66" fmla="*/ 81636 h 353562"/>
                <a:gd name="connsiteX67" fmla="*/ 1981449 w 2500561"/>
                <a:gd name="connsiteY67" fmla="*/ 79350 h 353562"/>
                <a:gd name="connsiteX68" fmla="*/ 2145278 w 2500561"/>
                <a:gd name="connsiteY68" fmla="*/ 69253 h 353562"/>
                <a:gd name="connsiteX69" fmla="*/ 2148040 w 2500561"/>
                <a:gd name="connsiteY69" fmla="*/ 71062 h 353562"/>
                <a:gd name="connsiteX70" fmla="*/ 2144325 w 2500561"/>
                <a:gd name="connsiteY70" fmla="*/ 74777 h 353562"/>
                <a:gd name="connsiteX71" fmla="*/ 2139277 w 2500561"/>
                <a:gd name="connsiteY71" fmla="*/ 71729 h 353562"/>
                <a:gd name="connsiteX72" fmla="*/ 2145278 w 2500561"/>
                <a:gd name="connsiteY72" fmla="*/ 69253 h 353562"/>
                <a:gd name="connsiteX73" fmla="*/ 1993355 w 2500561"/>
                <a:gd name="connsiteY73" fmla="*/ 19151 h 353562"/>
                <a:gd name="connsiteX74" fmla="*/ 2021930 w 2500561"/>
                <a:gd name="connsiteY74" fmla="*/ 32581 h 353562"/>
                <a:gd name="connsiteX75" fmla="*/ 2081842 w 2500561"/>
                <a:gd name="connsiteY75" fmla="*/ 28295 h 353562"/>
                <a:gd name="connsiteX76" fmla="*/ 1965732 w 2500561"/>
                <a:gd name="connsiteY76" fmla="*/ 32867 h 353562"/>
                <a:gd name="connsiteX77" fmla="*/ 1993355 w 2500561"/>
                <a:gd name="connsiteY77" fmla="*/ 19151 h 353562"/>
                <a:gd name="connsiteX78" fmla="*/ 1007422 w 2500561"/>
                <a:gd name="connsiteY78" fmla="*/ 6 h 353562"/>
                <a:gd name="connsiteX79" fmla="*/ 1124008 w 2500561"/>
                <a:gd name="connsiteY79" fmla="*/ 2387 h 353562"/>
                <a:gd name="connsiteX80" fmla="*/ 1397852 w 2500561"/>
                <a:gd name="connsiteY80" fmla="*/ 8293 h 353562"/>
                <a:gd name="connsiteX81" fmla="*/ 1453954 w 2500561"/>
                <a:gd name="connsiteY81" fmla="*/ 10960 h 353562"/>
                <a:gd name="connsiteX82" fmla="*/ 1594924 w 2500561"/>
                <a:gd name="connsiteY82" fmla="*/ 10960 h 353562"/>
                <a:gd name="connsiteX83" fmla="*/ 1601210 w 2500561"/>
                <a:gd name="connsiteY83" fmla="*/ 10960 h 353562"/>
                <a:gd name="connsiteX84" fmla="*/ 1709224 w 2500561"/>
                <a:gd name="connsiteY84" fmla="*/ 15627 h 353562"/>
                <a:gd name="connsiteX85" fmla="*/ 1815142 w 2500561"/>
                <a:gd name="connsiteY85" fmla="*/ 14675 h 353562"/>
                <a:gd name="connsiteX86" fmla="*/ 1890675 w 2500561"/>
                <a:gd name="connsiteY86" fmla="*/ 15627 h 353562"/>
                <a:gd name="connsiteX87" fmla="*/ 1957350 w 2500561"/>
                <a:gd name="connsiteY87" fmla="*/ 18104 h 353562"/>
                <a:gd name="connsiteX88" fmla="*/ 1937955 w 2500561"/>
                <a:gd name="connsiteY88" fmla="*/ 21746 h 353562"/>
                <a:gd name="connsiteX89" fmla="*/ 1937729 w 2500561"/>
                <a:gd name="connsiteY89" fmla="*/ 21533 h 353562"/>
                <a:gd name="connsiteX90" fmla="*/ 1935829 w 2500561"/>
                <a:gd name="connsiteY90" fmla="*/ 21717 h 353562"/>
                <a:gd name="connsiteX91" fmla="*/ 1925156 w 2500561"/>
                <a:gd name="connsiteY91" fmla="*/ 20009 h 353562"/>
                <a:gd name="connsiteX92" fmla="*/ 1928870 w 2500561"/>
                <a:gd name="connsiteY92" fmla="*/ 22390 h 353562"/>
                <a:gd name="connsiteX93" fmla="*/ 1935829 w 2500561"/>
                <a:gd name="connsiteY93" fmla="*/ 21717 h 353562"/>
                <a:gd name="connsiteX94" fmla="*/ 1937062 w 2500561"/>
                <a:gd name="connsiteY94" fmla="*/ 21914 h 353562"/>
                <a:gd name="connsiteX95" fmla="*/ 1937955 w 2500561"/>
                <a:gd name="connsiteY95" fmla="*/ 21746 h 353562"/>
                <a:gd name="connsiteX96" fmla="*/ 1947825 w 2500561"/>
                <a:gd name="connsiteY96" fmla="*/ 31058 h 353562"/>
                <a:gd name="connsiteX97" fmla="*/ 1920965 w 2500561"/>
                <a:gd name="connsiteY97" fmla="*/ 35630 h 353562"/>
                <a:gd name="connsiteX98" fmla="*/ 2009547 w 2500561"/>
                <a:gd name="connsiteY98" fmla="*/ 44583 h 353562"/>
                <a:gd name="connsiteX99" fmla="*/ 2077175 w 2500561"/>
                <a:gd name="connsiteY99" fmla="*/ 46012 h 353562"/>
                <a:gd name="connsiteX100" fmla="*/ 2069269 w 2500561"/>
                <a:gd name="connsiteY100" fmla="*/ 51537 h 353562"/>
                <a:gd name="connsiteX101" fmla="*/ 2062697 w 2500561"/>
                <a:gd name="connsiteY101" fmla="*/ 56680 h 353562"/>
                <a:gd name="connsiteX102" fmla="*/ 2117846 w 2500561"/>
                <a:gd name="connsiteY102" fmla="*/ 58109 h 353562"/>
                <a:gd name="connsiteX103" fmla="*/ 2083747 w 2500561"/>
                <a:gd name="connsiteY103" fmla="*/ 64110 h 353562"/>
                <a:gd name="connsiteX104" fmla="*/ 2058601 w 2500561"/>
                <a:gd name="connsiteY104" fmla="*/ 69729 h 353562"/>
                <a:gd name="connsiteX105" fmla="*/ 2055077 w 2500561"/>
                <a:gd name="connsiteY105" fmla="*/ 50679 h 353562"/>
                <a:gd name="connsiteX106" fmla="*/ 2000689 w 2500561"/>
                <a:gd name="connsiteY106" fmla="*/ 50679 h 353562"/>
                <a:gd name="connsiteX107" fmla="*/ 2004690 w 2500561"/>
                <a:gd name="connsiteY107" fmla="*/ 60204 h 353562"/>
                <a:gd name="connsiteX108" fmla="*/ 1964303 w 2500561"/>
                <a:gd name="connsiteY108" fmla="*/ 61347 h 353562"/>
                <a:gd name="connsiteX109" fmla="*/ 2030978 w 2500561"/>
                <a:gd name="connsiteY109" fmla="*/ 57823 h 353562"/>
                <a:gd name="connsiteX110" fmla="*/ 2040980 w 2500561"/>
                <a:gd name="connsiteY110" fmla="*/ 68110 h 353562"/>
                <a:gd name="connsiteX111" fmla="*/ 1992878 w 2500561"/>
                <a:gd name="connsiteY111" fmla="*/ 72968 h 353562"/>
                <a:gd name="connsiteX112" fmla="*/ 2058601 w 2500561"/>
                <a:gd name="connsiteY112" fmla="*/ 92018 h 353562"/>
                <a:gd name="connsiteX113" fmla="*/ 2077651 w 2500561"/>
                <a:gd name="connsiteY113" fmla="*/ 86017 h 353562"/>
                <a:gd name="connsiteX114" fmla="*/ 2102702 w 2500561"/>
                <a:gd name="connsiteY114" fmla="*/ 100019 h 353562"/>
                <a:gd name="connsiteX115" fmla="*/ 2044790 w 2500561"/>
                <a:gd name="connsiteY115" fmla="*/ 102686 h 353562"/>
                <a:gd name="connsiteX116" fmla="*/ 2043647 w 2500561"/>
                <a:gd name="connsiteY116" fmla="*/ 104877 h 353562"/>
                <a:gd name="connsiteX117" fmla="*/ 2063935 w 2500561"/>
                <a:gd name="connsiteY117" fmla="*/ 108972 h 353562"/>
                <a:gd name="connsiteX118" fmla="*/ 2046123 w 2500561"/>
                <a:gd name="connsiteY118" fmla="*/ 123545 h 353562"/>
                <a:gd name="connsiteX119" fmla="*/ 2163757 w 2500561"/>
                <a:gd name="connsiteY119" fmla="*/ 127451 h 353562"/>
                <a:gd name="connsiteX120" fmla="*/ 2169186 w 2500561"/>
                <a:gd name="connsiteY120" fmla="*/ 150787 h 353562"/>
                <a:gd name="connsiteX121" fmla="*/ 2118704 w 2500561"/>
                <a:gd name="connsiteY121" fmla="*/ 146310 h 353562"/>
                <a:gd name="connsiteX122" fmla="*/ 2082128 w 2500561"/>
                <a:gd name="connsiteY122" fmla="*/ 143548 h 353562"/>
                <a:gd name="connsiteX123" fmla="*/ 2074412 w 2500561"/>
                <a:gd name="connsiteY123" fmla="*/ 151073 h 353562"/>
                <a:gd name="connsiteX124" fmla="*/ 2119847 w 2500561"/>
                <a:gd name="connsiteY124" fmla="*/ 161455 h 353562"/>
                <a:gd name="connsiteX125" fmla="*/ 2139659 w 2500561"/>
                <a:gd name="connsiteY125" fmla="*/ 155359 h 353562"/>
                <a:gd name="connsiteX126" fmla="*/ 2139659 w 2500561"/>
                <a:gd name="connsiteY126" fmla="*/ 166503 h 353562"/>
                <a:gd name="connsiteX127" fmla="*/ 2168234 w 2500561"/>
                <a:gd name="connsiteY127" fmla="*/ 165646 h 353562"/>
                <a:gd name="connsiteX128" fmla="*/ 2169282 w 2500561"/>
                <a:gd name="connsiteY128" fmla="*/ 175171 h 353562"/>
                <a:gd name="connsiteX129" fmla="*/ 2328635 w 2500561"/>
                <a:gd name="connsiteY129" fmla="*/ 184696 h 353562"/>
                <a:gd name="connsiteX130" fmla="*/ 2360639 w 2500561"/>
                <a:gd name="connsiteY130" fmla="*/ 179838 h 353562"/>
                <a:gd name="connsiteX131" fmla="*/ 2377498 w 2500561"/>
                <a:gd name="connsiteY131" fmla="*/ 192983 h 353562"/>
                <a:gd name="connsiteX132" fmla="*/ 2384070 w 2500561"/>
                <a:gd name="connsiteY132" fmla="*/ 188887 h 353562"/>
                <a:gd name="connsiteX133" fmla="*/ 2391881 w 2500561"/>
                <a:gd name="connsiteY133" fmla="*/ 181934 h 353562"/>
                <a:gd name="connsiteX134" fmla="*/ 2400072 w 2500561"/>
                <a:gd name="connsiteY134" fmla="*/ 188982 h 353562"/>
                <a:gd name="connsiteX135" fmla="*/ 2402453 w 2500561"/>
                <a:gd name="connsiteY135" fmla="*/ 192316 h 353562"/>
                <a:gd name="connsiteX136" fmla="*/ 2465223 w 2500561"/>
                <a:gd name="connsiteY136" fmla="*/ 204413 h 353562"/>
                <a:gd name="connsiteX137" fmla="*/ 2420742 w 2500561"/>
                <a:gd name="connsiteY137" fmla="*/ 208318 h 353562"/>
                <a:gd name="connsiteX138" fmla="*/ 2329492 w 2500561"/>
                <a:gd name="connsiteY138" fmla="*/ 223939 h 353562"/>
                <a:gd name="connsiteX139" fmla="*/ 2362068 w 2500561"/>
                <a:gd name="connsiteY139" fmla="*/ 233464 h 353562"/>
                <a:gd name="connsiteX140" fmla="*/ 2350733 w 2500561"/>
                <a:gd name="connsiteY140" fmla="*/ 239846 h 353562"/>
                <a:gd name="connsiteX141" fmla="*/ 2247577 w 2500561"/>
                <a:gd name="connsiteY141" fmla="*/ 249371 h 353562"/>
                <a:gd name="connsiteX142" fmla="*/ 2232337 w 2500561"/>
                <a:gd name="connsiteY142" fmla="*/ 250037 h 353562"/>
                <a:gd name="connsiteX143" fmla="*/ 2123466 w 2500561"/>
                <a:gd name="connsiteY143" fmla="*/ 255657 h 353562"/>
                <a:gd name="connsiteX144" fmla="*/ 2109084 w 2500561"/>
                <a:gd name="connsiteY144" fmla="*/ 257943 h 353562"/>
                <a:gd name="connsiteX145" fmla="*/ 2059363 w 2500561"/>
                <a:gd name="connsiteY145" fmla="*/ 260515 h 353562"/>
                <a:gd name="connsiteX146" fmla="*/ 2040313 w 2500561"/>
                <a:gd name="connsiteY146" fmla="*/ 261658 h 353562"/>
                <a:gd name="connsiteX147" fmla="*/ 2053076 w 2500561"/>
                <a:gd name="connsiteY147" fmla="*/ 273564 h 353562"/>
                <a:gd name="connsiteX148" fmla="*/ 1996403 w 2500561"/>
                <a:gd name="connsiteY148" fmla="*/ 285566 h 353562"/>
                <a:gd name="connsiteX149" fmla="*/ 1979258 w 2500561"/>
                <a:gd name="connsiteY149" fmla="*/ 284423 h 353562"/>
                <a:gd name="connsiteX150" fmla="*/ 1962208 w 2500561"/>
                <a:gd name="connsiteY150" fmla="*/ 278708 h 353562"/>
                <a:gd name="connsiteX151" fmla="*/ 1904201 w 2500561"/>
                <a:gd name="connsiteY151" fmla="*/ 282804 h 353562"/>
                <a:gd name="connsiteX152" fmla="*/ 1854671 w 2500561"/>
                <a:gd name="connsiteY152" fmla="*/ 287947 h 353562"/>
                <a:gd name="connsiteX153" fmla="*/ 1855052 w 2500561"/>
                <a:gd name="connsiteY153" fmla="*/ 288900 h 353562"/>
                <a:gd name="connsiteX154" fmla="*/ 1855049 w 2500561"/>
                <a:gd name="connsiteY154" fmla="*/ 288899 h 353562"/>
                <a:gd name="connsiteX155" fmla="*/ 1848193 w 2500561"/>
                <a:gd name="connsiteY155" fmla="*/ 289470 h 353562"/>
                <a:gd name="connsiteX156" fmla="*/ 1854289 w 2500561"/>
                <a:gd name="connsiteY156" fmla="*/ 288804 h 353562"/>
                <a:gd name="connsiteX157" fmla="*/ 1855047 w 2500561"/>
                <a:gd name="connsiteY157" fmla="*/ 288899 h 353562"/>
                <a:gd name="connsiteX158" fmla="*/ 1838655 w 2500561"/>
                <a:gd name="connsiteY158" fmla="*/ 283993 h 353562"/>
                <a:gd name="connsiteX159" fmla="*/ 1821714 w 2500561"/>
                <a:gd name="connsiteY159" fmla="*/ 286423 h 353562"/>
                <a:gd name="connsiteX160" fmla="*/ 1786853 w 2500561"/>
                <a:gd name="connsiteY160" fmla="*/ 290900 h 353562"/>
                <a:gd name="connsiteX161" fmla="*/ 1730846 w 2500561"/>
                <a:gd name="connsiteY161" fmla="*/ 294329 h 353562"/>
                <a:gd name="connsiteX162" fmla="*/ 1583399 w 2500561"/>
                <a:gd name="connsiteY162" fmla="*/ 300806 h 353562"/>
                <a:gd name="connsiteX163" fmla="*/ 1512342 w 2500561"/>
                <a:gd name="connsiteY163" fmla="*/ 304330 h 353562"/>
                <a:gd name="connsiteX164" fmla="*/ 1499865 w 2500561"/>
                <a:gd name="connsiteY164" fmla="*/ 304330 h 353562"/>
                <a:gd name="connsiteX165" fmla="*/ 1403852 w 2500561"/>
                <a:gd name="connsiteY165" fmla="*/ 304330 h 353562"/>
                <a:gd name="connsiteX166" fmla="*/ 1385660 w 2500561"/>
                <a:gd name="connsiteY166" fmla="*/ 305568 h 353562"/>
                <a:gd name="connsiteX167" fmla="*/ 1361561 w 2500561"/>
                <a:gd name="connsiteY167" fmla="*/ 307664 h 353562"/>
                <a:gd name="connsiteX168" fmla="*/ 1275265 w 2500561"/>
                <a:gd name="connsiteY168" fmla="*/ 308997 h 353562"/>
                <a:gd name="connsiteX169" fmla="*/ 1190397 w 2500561"/>
                <a:gd name="connsiteY169" fmla="*/ 310140 h 353562"/>
                <a:gd name="connsiteX170" fmla="*/ 1070573 w 2500561"/>
                <a:gd name="connsiteY170" fmla="*/ 316903 h 353562"/>
                <a:gd name="connsiteX171" fmla="*/ 948176 w 2500561"/>
                <a:gd name="connsiteY171" fmla="*/ 323475 h 353562"/>
                <a:gd name="connsiteX172" fmla="*/ 888169 w 2500561"/>
                <a:gd name="connsiteY172" fmla="*/ 328619 h 353562"/>
                <a:gd name="connsiteX173" fmla="*/ 797682 w 2500561"/>
                <a:gd name="connsiteY173" fmla="*/ 332619 h 353562"/>
                <a:gd name="connsiteX174" fmla="*/ 763868 w 2500561"/>
                <a:gd name="connsiteY174" fmla="*/ 334715 h 353562"/>
                <a:gd name="connsiteX175" fmla="*/ 676904 w 2500561"/>
                <a:gd name="connsiteY175" fmla="*/ 338811 h 353562"/>
                <a:gd name="connsiteX176" fmla="*/ 576606 w 2500561"/>
                <a:gd name="connsiteY176" fmla="*/ 346621 h 353562"/>
                <a:gd name="connsiteX177" fmla="*/ 486023 w 2500561"/>
                <a:gd name="connsiteY177" fmla="*/ 348431 h 353562"/>
                <a:gd name="connsiteX178" fmla="*/ 467926 w 2500561"/>
                <a:gd name="connsiteY178" fmla="*/ 348431 h 353562"/>
                <a:gd name="connsiteX179" fmla="*/ 357817 w 2500561"/>
                <a:gd name="connsiteY179" fmla="*/ 350145 h 353562"/>
                <a:gd name="connsiteX180" fmla="*/ 336100 w 2500561"/>
                <a:gd name="connsiteY180" fmla="*/ 348717 h 353562"/>
                <a:gd name="connsiteX181" fmla="*/ 230087 w 2500561"/>
                <a:gd name="connsiteY181" fmla="*/ 338429 h 353562"/>
                <a:gd name="connsiteX182" fmla="*/ 157220 w 2500561"/>
                <a:gd name="connsiteY182" fmla="*/ 329857 h 353562"/>
                <a:gd name="connsiteX183" fmla="*/ 129979 w 2500561"/>
                <a:gd name="connsiteY183" fmla="*/ 323380 h 353562"/>
                <a:gd name="connsiteX184" fmla="*/ 23394 w 2500561"/>
                <a:gd name="connsiteY184" fmla="*/ 249942 h 353562"/>
                <a:gd name="connsiteX185" fmla="*/ 15679 w 2500561"/>
                <a:gd name="connsiteY185" fmla="*/ 242037 h 353562"/>
                <a:gd name="connsiteX186" fmla="*/ 8249 w 2500561"/>
                <a:gd name="connsiteY186" fmla="*/ 199174 h 353562"/>
                <a:gd name="connsiteX187" fmla="*/ 15298 w 2500561"/>
                <a:gd name="connsiteY187" fmla="*/ 183458 h 353562"/>
                <a:gd name="connsiteX188" fmla="*/ 31395 w 2500561"/>
                <a:gd name="connsiteY188" fmla="*/ 152787 h 353562"/>
                <a:gd name="connsiteX189" fmla="*/ 27585 w 2500561"/>
                <a:gd name="connsiteY189" fmla="*/ 127641 h 353562"/>
                <a:gd name="connsiteX190" fmla="*/ 52160 w 2500561"/>
                <a:gd name="connsiteY190" fmla="*/ 70491 h 353562"/>
                <a:gd name="connsiteX191" fmla="*/ 98642 w 2500561"/>
                <a:gd name="connsiteY191" fmla="*/ 53632 h 353562"/>
                <a:gd name="connsiteX192" fmla="*/ 206941 w 2500561"/>
                <a:gd name="connsiteY192" fmla="*/ 34582 h 353562"/>
                <a:gd name="connsiteX193" fmla="*/ 247041 w 2500561"/>
                <a:gd name="connsiteY193" fmla="*/ 31534 h 353562"/>
                <a:gd name="connsiteX194" fmla="*/ 384011 w 2500561"/>
                <a:gd name="connsiteY194" fmla="*/ 22009 h 353562"/>
                <a:gd name="connsiteX195" fmla="*/ 558794 w 2500561"/>
                <a:gd name="connsiteY195" fmla="*/ 11151 h 353562"/>
                <a:gd name="connsiteX196" fmla="*/ 665189 w 2500561"/>
                <a:gd name="connsiteY196" fmla="*/ 7245 h 353562"/>
                <a:gd name="connsiteX197" fmla="*/ 674714 w 2500561"/>
                <a:gd name="connsiteY197" fmla="*/ 6388 h 353562"/>
                <a:gd name="connsiteX198" fmla="*/ 739293 w 2500561"/>
                <a:gd name="connsiteY198" fmla="*/ 3626 h 353562"/>
                <a:gd name="connsiteX199" fmla="*/ 780155 w 2500561"/>
                <a:gd name="connsiteY199" fmla="*/ 3626 h 353562"/>
                <a:gd name="connsiteX200" fmla="*/ 852736 w 2500561"/>
                <a:gd name="connsiteY200" fmla="*/ 1721 h 353562"/>
                <a:gd name="connsiteX201" fmla="*/ 1007422 w 2500561"/>
                <a:gd name="connsiteY201" fmla="*/ 6 h 35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2500561" h="353562">
                  <a:moveTo>
                    <a:pt x="2086509" y="274326"/>
                  </a:moveTo>
                  <a:cubicBezTo>
                    <a:pt x="2087452" y="274317"/>
                    <a:pt x="2088385" y="274479"/>
                    <a:pt x="2089271" y="274802"/>
                  </a:cubicBezTo>
                  <a:lnTo>
                    <a:pt x="2086414" y="276898"/>
                  </a:lnTo>
                  <a:lnTo>
                    <a:pt x="2082413" y="275564"/>
                  </a:lnTo>
                  <a:cubicBezTo>
                    <a:pt x="2083842" y="275564"/>
                    <a:pt x="2085080" y="274612"/>
                    <a:pt x="2086509" y="274326"/>
                  </a:cubicBezTo>
                  <a:close/>
                  <a:moveTo>
                    <a:pt x="2118989" y="273660"/>
                  </a:moveTo>
                  <a:cubicBezTo>
                    <a:pt x="2120599" y="273831"/>
                    <a:pt x="2122189" y="274117"/>
                    <a:pt x="2123752" y="274517"/>
                  </a:cubicBezTo>
                  <a:cubicBezTo>
                    <a:pt x="2122904" y="275203"/>
                    <a:pt x="2121932" y="275726"/>
                    <a:pt x="2120894" y="276041"/>
                  </a:cubicBezTo>
                  <a:cubicBezTo>
                    <a:pt x="2119256" y="275898"/>
                    <a:pt x="2117627" y="275612"/>
                    <a:pt x="2116036" y="275184"/>
                  </a:cubicBezTo>
                  <a:cubicBezTo>
                    <a:pt x="2116903" y="274479"/>
                    <a:pt x="2117913" y="273955"/>
                    <a:pt x="2118989" y="273660"/>
                  </a:cubicBezTo>
                  <a:close/>
                  <a:moveTo>
                    <a:pt x="2361591" y="234036"/>
                  </a:moveTo>
                  <a:lnTo>
                    <a:pt x="2417979" y="234036"/>
                  </a:lnTo>
                  <a:cubicBezTo>
                    <a:pt x="2405558" y="240732"/>
                    <a:pt x="2390947" y="242113"/>
                    <a:pt x="2377498" y="237846"/>
                  </a:cubicBezTo>
                  <a:cubicBezTo>
                    <a:pt x="2372068" y="236703"/>
                    <a:pt x="2366830" y="235274"/>
                    <a:pt x="2361591" y="234036"/>
                  </a:cubicBezTo>
                  <a:close/>
                  <a:moveTo>
                    <a:pt x="2497989" y="205556"/>
                  </a:moveTo>
                  <a:cubicBezTo>
                    <a:pt x="2498847" y="206413"/>
                    <a:pt x="2499609" y="207365"/>
                    <a:pt x="2500561" y="208223"/>
                  </a:cubicBezTo>
                  <a:lnTo>
                    <a:pt x="2483988" y="212128"/>
                  </a:lnTo>
                  <a:lnTo>
                    <a:pt x="2480654" y="208699"/>
                  </a:lnTo>
                  <a:close/>
                  <a:moveTo>
                    <a:pt x="2437505" y="183553"/>
                  </a:moveTo>
                  <a:cubicBezTo>
                    <a:pt x="2440439" y="184229"/>
                    <a:pt x="2443305" y="185153"/>
                    <a:pt x="2446077" y="186315"/>
                  </a:cubicBezTo>
                  <a:cubicBezTo>
                    <a:pt x="2442648" y="186963"/>
                    <a:pt x="2439181" y="187306"/>
                    <a:pt x="2435695" y="187363"/>
                  </a:cubicBezTo>
                  <a:cubicBezTo>
                    <a:pt x="2434076" y="187363"/>
                    <a:pt x="2433409" y="185458"/>
                    <a:pt x="2432266" y="184410"/>
                  </a:cubicBezTo>
                  <a:cubicBezTo>
                    <a:pt x="2433952" y="183838"/>
                    <a:pt x="2435724" y="183553"/>
                    <a:pt x="2437505" y="183553"/>
                  </a:cubicBezTo>
                  <a:close/>
                  <a:moveTo>
                    <a:pt x="2251958" y="131260"/>
                  </a:moveTo>
                  <a:cubicBezTo>
                    <a:pt x="2253568" y="131250"/>
                    <a:pt x="2255168" y="131441"/>
                    <a:pt x="2256721" y="131831"/>
                  </a:cubicBezTo>
                  <a:cubicBezTo>
                    <a:pt x="2255958" y="132689"/>
                    <a:pt x="2255578" y="133927"/>
                    <a:pt x="2254339" y="134213"/>
                  </a:cubicBezTo>
                  <a:cubicBezTo>
                    <a:pt x="2252510" y="134156"/>
                    <a:pt x="2250691" y="133937"/>
                    <a:pt x="2248910" y="133546"/>
                  </a:cubicBezTo>
                  <a:cubicBezTo>
                    <a:pt x="2249863" y="132689"/>
                    <a:pt x="2250434" y="131641"/>
                    <a:pt x="2251958" y="131260"/>
                  </a:cubicBezTo>
                  <a:close/>
                  <a:moveTo>
                    <a:pt x="2188617" y="130403"/>
                  </a:moveTo>
                  <a:cubicBezTo>
                    <a:pt x="2204943" y="126603"/>
                    <a:pt x="2221916" y="126603"/>
                    <a:pt x="2238242" y="130403"/>
                  </a:cubicBezTo>
                  <a:lnTo>
                    <a:pt x="2202523" y="141547"/>
                  </a:lnTo>
                  <a:close/>
                  <a:moveTo>
                    <a:pt x="2277295" y="128974"/>
                  </a:moveTo>
                  <a:cubicBezTo>
                    <a:pt x="2280057" y="129603"/>
                    <a:pt x="2282772" y="130460"/>
                    <a:pt x="2285392" y="131546"/>
                  </a:cubicBezTo>
                  <a:lnTo>
                    <a:pt x="2279200" y="135451"/>
                  </a:lnTo>
                  <a:cubicBezTo>
                    <a:pt x="2276762" y="134318"/>
                    <a:pt x="2274466" y="132908"/>
                    <a:pt x="2272342" y="131260"/>
                  </a:cubicBezTo>
                  <a:cubicBezTo>
                    <a:pt x="2272342" y="131260"/>
                    <a:pt x="2276152" y="128879"/>
                    <a:pt x="2277295" y="128974"/>
                  </a:cubicBezTo>
                  <a:close/>
                  <a:moveTo>
                    <a:pt x="2338160" y="128689"/>
                  </a:moveTo>
                  <a:cubicBezTo>
                    <a:pt x="2338445" y="129736"/>
                    <a:pt x="2338731" y="130403"/>
                    <a:pt x="2338922" y="131832"/>
                  </a:cubicBezTo>
                  <a:lnTo>
                    <a:pt x="2325968" y="131832"/>
                  </a:lnTo>
                  <a:lnTo>
                    <a:pt x="2325396" y="130117"/>
                  </a:lnTo>
                  <a:close/>
                  <a:moveTo>
                    <a:pt x="1988307" y="112878"/>
                  </a:moveTo>
                  <a:cubicBezTo>
                    <a:pt x="1986268" y="113544"/>
                    <a:pt x="1984363" y="114573"/>
                    <a:pt x="1982687" y="115926"/>
                  </a:cubicBezTo>
                  <a:cubicBezTo>
                    <a:pt x="1985173" y="116649"/>
                    <a:pt x="1987725" y="117097"/>
                    <a:pt x="1990307" y="117259"/>
                  </a:cubicBezTo>
                  <a:cubicBezTo>
                    <a:pt x="1992916" y="116869"/>
                    <a:pt x="1995450" y="116097"/>
                    <a:pt x="1997832" y="114973"/>
                  </a:cubicBezTo>
                  <a:lnTo>
                    <a:pt x="1997832" y="114782"/>
                  </a:lnTo>
                  <a:cubicBezTo>
                    <a:pt x="1994736" y="113792"/>
                    <a:pt x="1991545" y="113154"/>
                    <a:pt x="1988307" y="112878"/>
                  </a:cubicBezTo>
                  <a:close/>
                  <a:moveTo>
                    <a:pt x="2079080" y="109353"/>
                  </a:moveTo>
                  <a:cubicBezTo>
                    <a:pt x="2079651" y="109353"/>
                    <a:pt x="2082699" y="110019"/>
                    <a:pt x="2084699" y="110400"/>
                  </a:cubicBezTo>
                  <a:cubicBezTo>
                    <a:pt x="2083985" y="110829"/>
                    <a:pt x="2083223" y="111153"/>
                    <a:pt x="2082413" y="111353"/>
                  </a:cubicBezTo>
                  <a:cubicBezTo>
                    <a:pt x="2080508" y="111353"/>
                    <a:pt x="2078794" y="110686"/>
                    <a:pt x="2076984" y="110400"/>
                  </a:cubicBezTo>
                  <a:cubicBezTo>
                    <a:pt x="2077651" y="110400"/>
                    <a:pt x="2078508" y="109353"/>
                    <a:pt x="2079080" y="109353"/>
                  </a:cubicBezTo>
                  <a:close/>
                  <a:moveTo>
                    <a:pt x="2174044" y="92970"/>
                  </a:moveTo>
                  <a:cubicBezTo>
                    <a:pt x="2191189" y="92779"/>
                    <a:pt x="2201666" y="94399"/>
                    <a:pt x="2205572" y="102495"/>
                  </a:cubicBezTo>
                  <a:cubicBezTo>
                    <a:pt x="2194104" y="105524"/>
                    <a:pt x="2181912" y="101838"/>
                    <a:pt x="2174044" y="92970"/>
                  </a:cubicBezTo>
                  <a:close/>
                  <a:moveTo>
                    <a:pt x="2011452" y="92303"/>
                  </a:moveTo>
                  <a:cubicBezTo>
                    <a:pt x="2009366" y="92570"/>
                    <a:pt x="2007337" y="93180"/>
                    <a:pt x="2005451" y="94113"/>
                  </a:cubicBezTo>
                  <a:cubicBezTo>
                    <a:pt x="2006956" y="95228"/>
                    <a:pt x="2008623" y="96104"/>
                    <a:pt x="2010404" y="96685"/>
                  </a:cubicBezTo>
                  <a:cubicBezTo>
                    <a:pt x="2014615" y="96418"/>
                    <a:pt x="2018786" y="95780"/>
                    <a:pt x="2022882" y="94780"/>
                  </a:cubicBezTo>
                  <a:lnTo>
                    <a:pt x="2022882" y="94589"/>
                  </a:lnTo>
                  <a:cubicBezTo>
                    <a:pt x="2019139" y="93504"/>
                    <a:pt x="2015319" y="92742"/>
                    <a:pt x="2011452" y="92303"/>
                  </a:cubicBezTo>
                  <a:close/>
                  <a:moveTo>
                    <a:pt x="2112417" y="85731"/>
                  </a:moveTo>
                  <a:cubicBezTo>
                    <a:pt x="2135086" y="89350"/>
                    <a:pt x="2128324" y="96684"/>
                    <a:pt x="2130419" y="103066"/>
                  </a:cubicBezTo>
                  <a:cubicBezTo>
                    <a:pt x="2126342" y="103190"/>
                    <a:pt x="2122266" y="102999"/>
                    <a:pt x="2118227" y="102495"/>
                  </a:cubicBezTo>
                  <a:cubicBezTo>
                    <a:pt x="2115884" y="97056"/>
                    <a:pt x="2113950" y="91455"/>
                    <a:pt x="2112417" y="85731"/>
                  </a:cubicBezTo>
                  <a:close/>
                  <a:moveTo>
                    <a:pt x="1979829" y="76968"/>
                  </a:moveTo>
                  <a:lnTo>
                    <a:pt x="1964970" y="79159"/>
                  </a:lnTo>
                  <a:lnTo>
                    <a:pt x="1966685" y="81636"/>
                  </a:lnTo>
                  <a:lnTo>
                    <a:pt x="1981449" y="79350"/>
                  </a:lnTo>
                  <a:close/>
                  <a:moveTo>
                    <a:pt x="2145278" y="69253"/>
                  </a:moveTo>
                  <a:cubicBezTo>
                    <a:pt x="2146230" y="69824"/>
                    <a:pt x="2148326" y="70586"/>
                    <a:pt x="2148040" y="71062"/>
                  </a:cubicBezTo>
                  <a:cubicBezTo>
                    <a:pt x="2147754" y="71539"/>
                    <a:pt x="2145754" y="73253"/>
                    <a:pt x="2144325" y="74777"/>
                  </a:cubicBezTo>
                  <a:cubicBezTo>
                    <a:pt x="2142573" y="73891"/>
                    <a:pt x="2140877" y="72872"/>
                    <a:pt x="2139277" y="71729"/>
                  </a:cubicBezTo>
                  <a:cubicBezTo>
                    <a:pt x="2141230" y="70786"/>
                    <a:pt x="2143230" y="69967"/>
                    <a:pt x="2145278" y="69253"/>
                  </a:cubicBezTo>
                  <a:close/>
                  <a:moveTo>
                    <a:pt x="1993355" y="19151"/>
                  </a:moveTo>
                  <a:cubicBezTo>
                    <a:pt x="2012881" y="18484"/>
                    <a:pt x="2013262" y="27438"/>
                    <a:pt x="2021930" y="32581"/>
                  </a:cubicBezTo>
                  <a:cubicBezTo>
                    <a:pt x="2041742" y="30771"/>
                    <a:pt x="2058791" y="19341"/>
                    <a:pt x="2081842" y="28295"/>
                  </a:cubicBezTo>
                  <a:cubicBezTo>
                    <a:pt x="2066602" y="35915"/>
                    <a:pt x="2048981" y="36677"/>
                    <a:pt x="1965732" y="32867"/>
                  </a:cubicBezTo>
                  <a:cubicBezTo>
                    <a:pt x="1977543" y="28390"/>
                    <a:pt x="1973828" y="19818"/>
                    <a:pt x="1993355" y="19151"/>
                  </a:cubicBezTo>
                  <a:close/>
                  <a:moveTo>
                    <a:pt x="1007422" y="6"/>
                  </a:moveTo>
                  <a:cubicBezTo>
                    <a:pt x="1046284" y="6"/>
                    <a:pt x="1085146" y="1530"/>
                    <a:pt x="1124008" y="2387"/>
                  </a:cubicBezTo>
                  <a:cubicBezTo>
                    <a:pt x="1215353" y="4388"/>
                    <a:pt x="1306602" y="6197"/>
                    <a:pt x="1397852" y="8293"/>
                  </a:cubicBezTo>
                  <a:cubicBezTo>
                    <a:pt x="1416902" y="8769"/>
                    <a:pt x="1435190" y="10865"/>
                    <a:pt x="1453954" y="10960"/>
                  </a:cubicBezTo>
                  <a:cubicBezTo>
                    <a:pt x="1500912" y="10960"/>
                    <a:pt x="1547966" y="10960"/>
                    <a:pt x="1594924" y="10960"/>
                  </a:cubicBezTo>
                  <a:cubicBezTo>
                    <a:pt x="1597019" y="10770"/>
                    <a:pt x="1599115" y="10770"/>
                    <a:pt x="1601210" y="10960"/>
                  </a:cubicBezTo>
                  <a:cubicBezTo>
                    <a:pt x="1635596" y="19532"/>
                    <a:pt x="1673219" y="13055"/>
                    <a:pt x="1709224" y="15627"/>
                  </a:cubicBezTo>
                  <a:cubicBezTo>
                    <a:pt x="1743609" y="18009"/>
                    <a:pt x="1779709" y="14865"/>
                    <a:pt x="1815142" y="14675"/>
                  </a:cubicBezTo>
                  <a:cubicBezTo>
                    <a:pt x="1840288" y="14675"/>
                    <a:pt x="1865529" y="15437"/>
                    <a:pt x="1890675" y="15627"/>
                  </a:cubicBezTo>
                  <a:cubicBezTo>
                    <a:pt x="1912297" y="15627"/>
                    <a:pt x="1933919" y="15627"/>
                    <a:pt x="1957350" y="18104"/>
                  </a:cubicBezTo>
                  <a:lnTo>
                    <a:pt x="1937955" y="21746"/>
                  </a:lnTo>
                  <a:lnTo>
                    <a:pt x="1937729" y="21533"/>
                  </a:lnTo>
                  <a:lnTo>
                    <a:pt x="1935829" y="21717"/>
                  </a:lnTo>
                  <a:lnTo>
                    <a:pt x="1925156" y="20009"/>
                  </a:lnTo>
                  <a:cubicBezTo>
                    <a:pt x="1925784" y="21495"/>
                    <a:pt x="1927261" y="22438"/>
                    <a:pt x="1928870" y="22390"/>
                  </a:cubicBezTo>
                  <a:lnTo>
                    <a:pt x="1935829" y="21717"/>
                  </a:lnTo>
                  <a:lnTo>
                    <a:pt x="1937062" y="21914"/>
                  </a:lnTo>
                  <a:lnTo>
                    <a:pt x="1937955" y="21746"/>
                  </a:lnTo>
                  <a:lnTo>
                    <a:pt x="1947825" y="31058"/>
                  </a:lnTo>
                  <a:lnTo>
                    <a:pt x="1920965" y="35630"/>
                  </a:lnTo>
                  <a:cubicBezTo>
                    <a:pt x="1940682" y="44107"/>
                    <a:pt x="1977258" y="47822"/>
                    <a:pt x="2009547" y="44583"/>
                  </a:cubicBezTo>
                  <a:cubicBezTo>
                    <a:pt x="2032064" y="42250"/>
                    <a:pt x="2054781" y="42735"/>
                    <a:pt x="2077175" y="46012"/>
                  </a:cubicBezTo>
                  <a:lnTo>
                    <a:pt x="2069269" y="51537"/>
                  </a:lnTo>
                  <a:cubicBezTo>
                    <a:pt x="2067078" y="53156"/>
                    <a:pt x="2065078" y="54775"/>
                    <a:pt x="2062697" y="56680"/>
                  </a:cubicBezTo>
                  <a:cubicBezTo>
                    <a:pt x="2080508" y="64871"/>
                    <a:pt x="2098701" y="53061"/>
                    <a:pt x="2117846" y="58109"/>
                  </a:cubicBezTo>
                  <a:cubicBezTo>
                    <a:pt x="2108893" y="64586"/>
                    <a:pt x="2084795" y="60585"/>
                    <a:pt x="2083747" y="64110"/>
                  </a:cubicBezTo>
                  <a:cubicBezTo>
                    <a:pt x="2080985" y="73635"/>
                    <a:pt x="2069555" y="69253"/>
                    <a:pt x="2058601" y="69729"/>
                  </a:cubicBezTo>
                  <a:cubicBezTo>
                    <a:pt x="2057363" y="62967"/>
                    <a:pt x="2056125" y="56489"/>
                    <a:pt x="2055077" y="50679"/>
                  </a:cubicBezTo>
                  <a:lnTo>
                    <a:pt x="2000689" y="50679"/>
                  </a:lnTo>
                  <a:lnTo>
                    <a:pt x="2004690" y="60204"/>
                  </a:lnTo>
                  <a:lnTo>
                    <a:pt x="1964303" y="61347"/>
                  </a:lnTo>
                  <a:cubicBezTo>
                    <a:pt x="1990783" y="69920"/>
                    <a:pt x="2003927" y="68967"/>
                    <a:pt x="2030978" y="57823"/>
                  </a:cubicBezTo>
                  <a:lnTo>
                    <a:pt x="2040980" y="68110"/>
                  </a:lnTo>
                  <a:cubicBezTo>
                    <a:pt x="2029835" y="76492"/>
                    <a:pt x="2011357" y="72682"/>
                    <a:pt x="1992878" y="72968"/>
                  </a:cubicBezTo>
                  <a:cubicBezTo>
                    <a:pt x="2007547" y="87731"/>
                    <a:pt x="2050028" y="76873"/>
                    <a:pt x="2058601" y="92018"/>
                  </a:cubicBezTo>
                  <a:lnTo>
                    <a:pt x="2077651" y="86017"/>
                  </a:lnTo>
                  <a:lnTo>
                    <a:pt x="2102702" y="100019"/>
                  </a:lnTo>
                  <a:lnTo>
                    <a:pt x="2044790" y="102686"/>
                  </a:lnTo>
                  <a:lnTo>
                    <a:pt x="2043647" y="104877"/>
                  </a:lnTo>
                  <a:lnTo>
                    <a:pt x="2063935" y="108972"/>
                  </a:lnTo>
                  <a:lnTo>
                    <a:pt x="2046123" y="123545"/>
                  </a:lnTo>
                  <a:lnTo>
                    <a:pt x="2163757" y="127451"/>
                  </a:lnTo>
                  <a:cubicBezTo>
                    <a:pt x="2165567" y="135071"/>
                    <a:pt x="2167091" y="141643"/>
                    <a:pt x="2169186" y="150787"/>
                  </a:cubicBezTo>
                  <a:cubicBezTo>
                    <a:pt x="2153241" y="144034"/>
                    <a:pt x="2135582" y="142472"/>
                    <a:pt x="2118704" y="146310"/>
                  </a:cubicBezTo>
                  <a:cubicBezTo>
                    <a:pt x="2106778" y="151311"/>
                    <a:pt x="2093167" y="150282"/>
                    <a:pt x="2082128" y="143548"/>
                  </a:cubicBezTo>
                  <a:lnTo>
                    <a:pt x="2074412" y="151073"/>
                  </a:lnTo>
                  <a:lnTo>
                    <a:pt x="2119847" y="161455"/>
                  </a:lnTo>
                  <a:lnTo>
                    <a:pt x="2139659" y="155359"/>
                  </a:lnTo>
                  <a:lnTo>
                    <a:pt x="2139659" y="166503"/>
                  </a:lnTo>
                  <a:lnTo>
                    <a:pt x="2168234" y="165646"/>
                  </a:lnTo>
                  <a:cubicBezTo>
                    <a:pt x="2168234" y="168599"/>
                    <a:pt x="2168901" y="171361"/>
                    <a:pt x="2169282" y="175171"/>
                  </a:cubicBezTo>
                  <a:cubicBezTo>
                    <a:pt x="2222907" y="178505"/>
                    <a:pt x="2279200" y="171837"/>
                    <a:pt x="2328635" y="184696"/>
                  </a:cubicBezTo>
                  <a:cubicBezTo>
                    <a:pt x="2339084" y="181848"/>
                    <a:pt x="2349818" y="180219"/>
                    <a:pt x="2360639" y="179838"/>
                  </a:cubicBezTo>
                  <a:cubicBezTo>
                    <a:pt x="2367402" y="180505"/>
                    <a:pt x="2371211" y="187744"/>
                    <a:pt x="2377498" y="192983"/>
                  </a:cubicBezTo>
                  <a:cubicBezTo>
                    <a:pt x="2380070" y="191459"/>
                    <a:pt x="2384642" y="189744"/>
                    <a:pt x="2384070" y="188887"/>
                  </a:cubicBezTo>
                  <a:cubicBezTo>
                    <a:pt x="2381499" y="185077"/>
                    <a:pt x="2380070" y="181838"/>
                    <a:pt x="2391881" y="181934"/>
                  </a:cubicBezTo>
                  <a:cubicBezTo>
                    <a:pt x="2403692" y="182029"/>
                    <a:pt x="2403216" y="185077"/>
                    <a:pt x="2400072" y="188982"/>
                  </a:cubicBezTo>
                  <a:cubicBezTo>
                    <a:pt x="2399501" y="189649"/>
                    <a:pt x="2401215" y="190697"/>
                    <a:pt x="2402453" y="192316"/>
                  </a:cubicBezTo>
                  <a:cubicBezTo>
                    <a:pt x="2429314" y="189173"/>
                    <a:pt x="2444554" y="199650"/>
                    <a:pt x="2465223" y="204413"/>
                  </a:cubicBezTo>
                  <a:cubicBezTo>
                    <a:pt x="2449983" y="216033"/>
                    <a:pt x="2443125" y="216700"/>
                    <a:pt x="2420742" y="208318"/>
                  </a:cubicBezTo>
                  <a:cubicBezTo>
                    <a:pt x="2398358" y="221558"/>
                    <a:pt x="2363592" y="220701"/>
                    <a:pt x="2329492" y="223939"/>
                  </a:cubicBezTo>
                  <a:cubicBezTo>
                    <a:pt x="2339674" y="229092"/>
                    <a:pt x="2350714" y="232321"/>
                    <a:pt x="2362068" y="233464"/>
                  </a:cubicBezTo>
                  <a:cubicBezTo>
                    <a:pt x="2363973" y="237750"/>
                    <a:pt x="2360639" y="240227"/>
                    <a:pt x="2350733" y="239846"/>
                  </a:cubicBezTo>
                  <a:cubicBezTo>
                    <a:pt x="2316071" y="238122"/>
                    <a:pt x="2281334" y="241322"/>
                    <a:pt x="2247577" y="249371"/>
                  </a:cubicBezTo>
                  <a:cubicBezTo>
                    <a:pt x="2242519" y="249895"/>
                    <a:pt x="2237423" y="250114"/>
                    <a:pt x="2232337" y="250037"/>
                  </a:cubicBezTo>
                  <a:cubicBezTo>
                    <a:pt x="2196018" y="251819"/>
                    <a:pt x="2159728" y="253686"/>
                    <a:pt x="2123466" y="255657"/>
                  </a:cubicBezTo>
                  <a:cubicBezTo>
                    <a:pt x="2118599" y="255876"/>
                    <a:pt x="2113779" y="256648"/>
                    <a:pt x="2109084" y="257943"/>
                  </a:cubicBezTo>
                  <a:cubicBezTo>
                    <a:pt x="2093139" y="263744"/>
                    <a:pt x="2075822" y="264639"/>
                    <a:pt x="2059363" y="260515"/>
                  </a:cubicBezTo>
                  <a:cubicBezTo>
                    <a:pt x="2052991" y="260201"/>
                    <a:pt x="2046600" y="260582"/>
                    <a:pt x="2040313" y="261658"/>
                  </a:cubicBezTo>
                  <a:lnTo>
                    <a:pt x="2053076" y="273564"/>
                  </a:lnTo>
                  <a:cubicBezTo>
                    <a:pt x="2033169" y="277851"/>
                    <a:pt x="2014976" y="282137"/>
                    <a:pt x="1996403" y="285566"/>
                  </a:cubicBezTo>
                  <a:cubicBezTo>
                    <a:pt x="1990669" y="286252"/>
                    <a:pt x="1984849" y="285861"/>
                    <a:pt x="1979258" y="284423"/>
                  </a:cubicBezTo>
                  <a:cubicBezTo>
                    <a:pt x="1978210" y="279089"/>
                    <a:pt x="1971447" y="278231"/>
                    <a:pt x="1962208" y="278708"/>
                  </a:cubicBezTo>
                  <a:cubicBezTo>
                    <a:pt x="1942586" y="279755"/>
                    <a:pt x="1919060" y="278231"/>
                    <a:pt x="1904201" y="282804"/>
                  </a:cubicBezTo>
                  <a:cubicBezTo>
                    <a:pt x="1888151" y="287566"/>
                    <a:pt x="1871358" y="289309"/>
                    <a:pt x="1854671" y="287947"/>
                  </a:cubicBezTo>
                  <a:lnTo>
                    <a:pt x="1855052" y="288900"/>
                  </a:lnTo>
                  <a:lnTo>
                    <a:pt x="1855049" y="288899"/>
                  </a:lnTo>
                  <a:lnTo>
                    <a:pt x="1848193" y="289470"/>
                  </a:lnTo>
                  <a:lnTo>
                    <a:pt x="1854289" y="288804"/>
                  </a:lnTo>
                  <a:lnTo>
                    <a:pt x="1855047" y="288899"/>
                  </a:lnTo>
                  <a:lnTo>
                    <a:pt x="1838655" y="283993"/>
                  </a:lnTo>
                  <a:cubicBezTo>
                    <a:pt x="1832963" y="283571"/>
                    <a:pt x="1827181" y="284371"/>
                    <a:pt x="1821714" y="286423"/>
                  </a:cubicBezTo>
                  <a:cubicBezTo>
                    <a:pt x="1810446" y="289928"/>
                    <a:pt x="1798645" y="291452"/>
                    <a:pt x="1786853" y="290900"/>
                  </a:cubicBezTo>
                  <a:cubicBezTo>
                    <a:pt x="1767803" y="291757"/>
                    <a:pt x="1749610" y="293376"/>
                    <a:pt x="1730846" y="294329"/>
                  </a:cubicBezTo>
                  <a:cubicBezTo>
                    <a:pt x="1681792" y="296805"/>
                    <a:pt x="1632643" y="300329"/>
                    <a:pt x="1583399" y="300806"/>
                  </a:cubicBezTo>
                  <a:cubicBezTo>
                    <a:pt x="1559662" y="300434"/>
                    <a:pt x="1535926" y="301615"/>
                    <a:pt x="1512342" y="304330"/>
                  </a:cubicBezTo>
                  <a:cubicBezTo>
                    <a:pt x="1508199" y="304806"/>
                    <a:pt x="1504008" y="304806"/>
                    <a:pt x="1499865" y="304330"/>
                  </a:cubicBezTo>
                  <a:cubicBezTo>
                    <a:pt x="1467860" y="300711"/>
                    <a:pt x="1435857" y="304330"/>
                    <a:pt x="1403852" y="304330"/>
                  </a:cubicBezTo>
                  <a:cubicBezTo>
                    <a:pt x="1397766" y="304416"/>
                    <a:pt x="1391698" y="304825"/>
                    <a:pt x="1385660" y="305568"/>
                  </a:cubicBezTo>
                  <a:cubicBezTo>
                    <a:pt x="1377735" y="307216"/>
                    <a:pt x="1369648" y="307921"/>
                    <a:pt x="1361561" y="307664"/>
                  </a:cubicBezTo>
                  <a:cubicBezTo>
                    <a:pt x="1331843" y="301282"/>
                    <a:pt x="1304411" y="309283"/>
                    <a:pt x="1275265" y="308997"/>
                  </a:cubicBezTo>
                  <a:cubicBezTo>
                    <a:pt x="1246118" y="308712"/>
                    <a:pt x="1218115" y="311760"/>
                    <a:pt x="1190397" y="310140"/>
                  </a:cubicBezTo>
                  <a:cubicBezTo>
                    <a:pt x="1148678" y="307664"/>
                    <a:pt x="1111816" y="317475"/>
                    <a:pt x="1070573" y="316903"/>
                  </a:cubicBezTo>
                  <a:cubicBezTo>
                    <a:pt x="1029329" y="316331"/>
                    <a:pt x="988943" y="320808"/>
                    <a:pt x="948176" y="323475"/>
                  </a:cubicBezTo>
                  <a:cubicBezTo>
                    <a:pt x="928079" y="324713"/>
                    <a:pt x="907981" y="326523"/>
                    <a:pt x="888169" y="328619"/>
                  </a:cubicBezTo>
                  <a:cubicBezTo>
                    <a:pt x="858146" y="332162"/>
                    <a:pt x="827904" y="333495"/>
                    <a:pt x="797682" y="332619"/>
                  </a:cubicBezTo>
                  <a:cubicBezTo>
                    <a:pt x="786375" y="332362"/>
                    <a:pt x="775060" y="333057"/>
                    <a:pt x="763868" y="334715"/>
                  </a:cubicBezTo>
                  <a:cubicBezTo>
                    <a:pt x="735293" y="338620"/>
                    <a:pt x="705098" y="336429"/>
                    <a:pt x="676904" y="338811"/>
                  </a:cubicBezTo>
                  <a:cubicBezTo>
                    <a:pt x="643662" y="341668"/>
                    <a:pt x="610229" y="341478"/>
                    <a:pt x="576606" y="346621"/>
                  </a:cubicBezTo>
                  <a:cubicBezTo>
                    <a:pt x="548984" y="350907"/>
                    <a:pt x="516408" y="348145"/>
                    <a:pt x="486023" y="348431"/>
                  </a:cubicBezTo>
                  <a:cubicBezTo>
                    <a:pt x="480004" y="347878"/>
                    <a:pt x="473946" y="347878"/>
                    <a:pt x="467926" y="348431"/>
                  </a:cubicBezTo>
                  <a:cubicBezTo>
                    <a:pt x="431731" y="357956"/>
                    <a:pt x="394583" y="351574"/>
                    <a:pt x="357817" y="350145"/>
                  </a:cubicBezTo>
                  <a:cubicBezTo>
                    <a:pt x="350606" y="349297"/>
                    <a:pt x="343358" y="348821"/>
                    <a:pt x="336100" y="348717"/>
                  </a:cubicBezTo>
                  <a:cubicBezTo>
                    <a:pt x="298000" y="351384"/>
                    <a:pt x="264948" y="343002"/>
                    <a:pt x="230087" y="338429"/>
                  </a:cubicBezTo>
                  <a:cubicBezTo>
                    <a:pt x="205988" y="335286"/>
                    <a:pt x="181319" y="333095"/>
                    <a:pt x="157220" y="329857"/>
                  </a:cubicBezTo>
                  <a:cubicBezTo>
                    <a:pt x="147876" y="328990"/>
                    <a:pt x="138713" y="326809"/>
                    <a:pt x="129979" y="323380"/>
                  </a:cubicBezTo>
                  <a:cubicBezTo>
                    <a:pt x="87212" y="301187"/>
                    <a:pt x="40063" y="280327"/>
                    <a:pt x="23394" y="249942"/>
                  </a:cubicBezTo>
                  <a:cubicBezTo>
                    <a:pt x="21527" y="246704"/>
                    <a:pt x="18870" y="243989"/>
                    <a:pt x="15679" y="242037"/>
                  </a:cubicBezTo>
                  <a:cubicBezTo>
                    <a:pt x="-5943" y="228320"/>
                    <a:pt x="-1942" y="214033"/>
                    <a:pt x="8249" y="199174"/>
                  </a:cubicBezTo>
                  <a:cubicBezTo>
                    <a:pt x="11697" y="194497"/>
                    <a:pt x="14098" y="189144"/>
                    <a:pt x="15298" y="183458"/>
                  </a:cubicBezTo>
                  <a:cubicBezTo>
                    <a:pt x="16889" y="171656"/>
                    <a:pt x="22584" y="160798"/>
                    <a:pt x="31395" y="152787"/>
                  </a:cubicBezTo>
                  <a:cubicBezTo>
                    <a:pt x="38348" y="146215"/>
                    <a:pt x="31395" y="135928"/>
                    <a:pt x="27585" y="127641"/>
                  </a:cubicBezTo>
                  <a:cubicBezTo>
                    <a:pt x="17489" y="106781"/>
                    <a:pt x="27585" y="88112"/>
                    <a:pt x="52160" y="70491"/>
                  </a:cubicBezTo>
                  <a:cubicBezTo>
                    <a:pt x="66457" y="62004"/>
                    <a:pt x="82230" y="56289"/>
                    <a:pt x="98642" y="53632"/>
                  </a:cubicBezTo>
                  <a:cubicBezTo>
                    <a:pt x="134294" y="44945"/>
                    <a:pt x="170470" y="38582"/>
                    <a:pt x="206941" y="34582"/>
                  </a:cubicBezTo>
                  <a:cubicBezTo>
                    <a:pt x="220276" y="33344"/>
                    <a:pt x="233611" y="32487"/>
                    <a:pt x="247041" y="31534"/>
                  </a:cubicBezTo>
                  <a:cubicBezTo>
                    <a:pt x="292666" y="28295"/>
                    <a:pt x="338291" y="24962"/>
                    <a:pt x="384011" y="22009"/>
                  </a:cubicBezTo>
                  <a:cubicBezTo>
                    <a:pt x="442208" y="18199"/>
                    <a:pt x="500406" y="14389"/>
                    <a:pt x="558794" y="11151"/>
                  </a:cubicBezTo>
                  <a:cubicBezTo>
                    <a:pt x="594132" y="9245"/>
                    <a:pt x="629756" y="8484"/>
                    <a:pt x="665189" y="7245"/>
                  </a:cubicBezTo>
                  <a:cubicBezTo>
                    <a:pt x="668389" y="7398"/>
                    <a:pt x="671590" y="7112"/>
                    <a:pt x="674714" y="6388"/>
                  </a:cubicBezTo>
                  <a:cubicBezTo>
                    <a:pt x="694716" y="-3137"/>
                    <a:pt x="716528" y="1054"/>
                    <a:pt x="739293" y="3626"/>
                  </a:cubicBezTo>
                  <a:cubicBezTo>
                    <a:pt x="752904" y="4483"/>
                    <a:pt x="766544" y="4483"/>
                    <a:pt x="780155" y="3626"/>
                  </a:cubicBezTo>
                  <a:cubicBezTo>
                    <a:pt x="804349" y="3054"/>
                    <a:pt x="828542" y="2006"/>
                    <a:pt x="852736" y="1721"/>
                  </a:cubicBezTo>
                  <a:cubicBezTo>
                    <a:pt x="904266" y="863"/>
                    <a:pt x="955892" y="-89"/>
                    <a:pt x="1007422" y="6"/>
                  </a:cubicBezTo>
                  <a:close/>
                </a:path>
              </a:pathLst>
            </a:custGeom>
            <a:gradFill>
              <a:gsLst>
                <a:gs pos="0">
                  <a:schemeClr val="accent1">
                    <a:lumMod val="20000"/>
                    <a:lumOff val="80000"/>
                    <a:alpha val="4000"/>
                  </a:schemeClr>
                </a:gs>
                <a:gs pos="100000">
                  <a:schemeClr val="accent1">
                    <a:lumMod val="40000"/>
                    <a:lumOff val="60000"/>
                  </a:schemeClr>
                </a:gs>
              </a:gsLst>
              <a:lin ang="10800000" scaled="0"/>
            </a:gradFill>
          </p:spPr>
          <p:txBody>
            <a:bodyPr rot="0" spcFirstLastPara="0" vert="horz" wrap="square" lIns="252095" tIns="0" rIns="0" bIns="0" numCol="1" spcCol="0" rtlCol="0" fromWordArt="0" anchor="ctr" anchorCtr="0" forceAA="0" compatLnSpc="0">
              <a:noAutofit/>
            </a:bodyPr>
            <a:p>
              <a:pPr lvl="0" algn="l">
                <a:buClrTx/>
                <a:buSzTx/>
                <a:buFontTx/>
              </a:pPr>
              <a:r>
                <a:rPr lang="zh-CN" altLang="en-US" sz="2000" b="1">
                  <a:solidFill>
                    <a:schemeClr val="tx1"/>
                  </a:solidFill>
                  <a:latin typeface="+mn-ea"/>
                  <a:cs typeface="+mn-ea"/>
                  <a:sym typeface="+mn-ea"/>
                </a:rPr>
                <a:t>3. 沟通情感，活跃气氛</a:t>
              </a:r>
              <a:endParaRPr lang="zh-CN" altLang="en-US" sz="2000" b="1">
                <a:solidFill>
                  <a:schemeClr val="tx1"/>
                </a:solidFill>
                <a:latin typeface="+mn-ea"/>
                <a:cs typeface="+mn-ea"/>
                <a:sym typeface="+mn-ea"/>
              </a:endParaRPr>
            </a:p>
          </p:txBody>
        </p:sp>
        <p:sp>
          <p:nvSpPr>
            <p:cNvPr id="4" name="矩形 3"/>
            <p:cNvSpPr/>
            <p:nvPr>
              <p:custDataLst>
                <p:tags r:id="rId3"/>
              </p:custDataLst>
            </p:nvPr>
          </p:nvSpPr>
          <p:spPr>
            <a:xfrm>
              <a:off x="2279" y="4620"/>
              <a:ext cx="14439" cy="1046"/>
            </a:xfrm>
            <a:prstGeom prst="rect">
              <a:avLst/>
            </a:prstGeom>
            <a:noFill/>
          </p:spPr>
          <p:txBody>
            <a:bodyPr wrap="square" lIns="0" tIns="0" rIns="0" bIns="0" rtlCol="0" anchor="t" anchorCtr="0">
              <a:spAutoFit/>
            </a:bodyPr>
            <a:p>
              <a:pPr algn="l">
                <a:lnSpc>
                  <a:spcPct val="120000"/>
                </a:lnSpc>
                <a:spcBef>
                  <a:spcPct val="0"/>
                </a:spcBef>
                <a:spcAft>
                  <a:spcPct val="0"/>
                </a:spcAft>
              </a:pPr>
              <a:r>
                <a:rPr lang="zh-CN" altLang="en-US">
                  <a:solidFill>
                    <a:schemeClr val="tx1">
                      <a:lumMod val="85000"/>
                      <a:lumOff val="15000"/>
                    </a:schemeClr>
                  </a:solidFill>
                  <a:latin typeface="+mn-ea"/>
                  <a:cs typeface="+mn-ea"/>
                  <a:sym typeface="+mn-ea"/>
                </a:rPr>
                <a:t>有经验的幼儿教师总是善于运用独特的开场白来活跃气氛以达到师幼心理相容的目的。这种良好的教学氛围，既有利于教师的教，也有利于幼儿的学。</a:t>
              </a:r>
              <a:endParaRPr lang="zh-CN" altLang="en-US">
                <a:solidFill>
                  <a:schemeClr val="tx1">
                    <a:lumMod val="85000"/>
                    <a:lumOff val="15000"/>
                  </a:schemeClr>
                </a:solidFill>
                <a:latin typeface="+mn-ea"/>
                <a:cs typeface="+mn-ea"/>
                <a:sym typeface="+mn-ea"/>
              </a:endParaRPr>
            </a:p>
          </p:txBody>
        </p:sp>
      </p:grpSp>
      <p:grpSp>
        <p:nvGrpSpPr>
          <p:cNvPr id="7" name="组合 6"/>
          <p:cNvGrpSpPr/>
          <p:nvPr>
            <p:custDataLst>
              <p:tags r:id="rId4"/>
            </p:custDataLst>
          </p:nvPr>
        </p:nvGrpSpPr>
        <p:grpSpPr>
          <a:xfrm>
            <a:off x="1160145" y="3312160"/>
            <a:ext cx="9456420" cy="1742440"/>
            <a:chOff x="1826" y="3445"/>
            <a:chExt cx="14892" cy="2744"/>
          </a:xfrm>
        </p:grpSpPr>
        <p:sp>
          <p:nvSpPr>
            <p:cNvPr id="8" name="任意多边形: 形状 4531"/>
            <p:cNvSpPr/>
            <p:nvPr>
              <p:custDataLst>
                <p:tags r:id="rId5"/>
              </p:custDataLst>
            </p:nvPr>
          </p:nvSpPr>
          <p:spPr>
            <a:xfrm>
              <a:off x="1826" y="3445"/>
              <a:ext cx="10573" cy="941"/>
            </a:xfrm>
            <a:custGeom>
              <a:avLst/>
              <a:gdLst>
                <a:gd name="connsiteX0" fmla="*/ 2086509 w 2500561"/>
                <a:gd name="connsiteY0" fmla="*/ 274326 h 353562"/>
                <a:gd name="connsiteX1" fmla="*/ 2089271 w 2500561"/>
                <a:gd name="connsiteY1" fmla="*/ 274802 h 353562"/>
                <a:gd name="connsiteX2" fmla="*/ 2086414 w 2500561"/>
                <a:gd name="connsiteY2" fmla="*/ 276898 h 353562"/>
                <a:gd name="connsiteX3" fmla="*/ 2082413 w 2500561"/>
                <a:gd name="connsiteY3" fmla="*/ 275564 h 353562"/>
                <a:gd name="connsiteX4" fmla="*/ 2086509 w 2500561"/>
                <a:gd name="connsiteY4" fmla="*/ 274326 h 353562"/>
                <a:gd name="connsiteX5" fmla="*/ 2118989 w 2500561"/>
                <a:gd name="connsiteY5" fmla="*/ 273660 h 353562"/>
                <a:gd name="connsiteX6" fmla="*/ 2123752 w 2500561"/>
                <a:gd name="connsiteY6" fmla="*/ 274517 h 353562"/>
                <a:gd name="connsiteX7" fmla="*/ 2120894 w 2500561"/>
                <a:gd name="connsiteY7" fmla="*/ 276041 h 353562"/>
                <a:gd name="connsiteX8" fmla="*/ 2116036 w 2500561"/>
                <a:gd name="connsiteY8" fmla="*/ 275184 h 353562"/>
                <a:gd name="connsiteX9" fmla="*/ 2118989 w 2500561"/>
                <a:gd name="connsiteY9" fmla="*/ 273660 h 353562"/>
                <a:gd name="connsiteX10" fmla="*/ 2361591 w 2500561"/>
                <a:gd name="connsiteY10" fmla="*/ 234036 h 353562"/>
                <a:gd name="connsiteX11" fmla="*/ 2417979 w 2500561"/>
                <a:gd name="connsiteY11" fmla="*/ 234036 h 353562"/>
                <a:gd name="connsiteX12" fmla="*/ 2377498 w 2500561"/>
                <a:gd name="connsiteY12" fmla="*/ 237846 h 353562"/>
                <a:gd name="connsiteX13" fmla="*/ 2361591 w 2500561"/>
                <a:gd name="connsiteY13" fmla="*/ 234036 h 353562"/>
                <a:gd name="connsiteX14" fmla="*/ 2497989 w 2500561"/>
                <a:gd name="connsiteY14" fmla="*/ 205556 h 353562"/>
                <a:gd name="connsiteX15" fmla="*/ 2500561 w 2500561"/>
                <a:gd name="connsiteY15" fmla="*/ 208223 h 353562"/>
                <a:gd name="connsiteX16" fmla="*/ 2483988 w 2500561"/>
                <a:gd name="connsiteY16" fmla="*/ 212128 h 353562"/>
                <a:gd name="connsiteX17" fmla="*/ 2480654 w 2500561"/>
                <a:gd name="connsiteY17" fmla="*/ 208699 h 353562"/>
                <a:gd name="connsiteX18" fmla="*/ 2437505 w 2500561"/>
                <a:gd name="connsiteY18" fmla="*/ 183553 h 353562"/>
                <a:gd name="connsiteX19" fmla="*/ 2446077 w 2500561"/>
                <a:gd name="connsiteY19" fmla="*/ 186315 h 353562"/>
                <a:gd name="connsiteX20" fmla="*/ 2435695 w 2500561"/>
                <a:gd name="connsiteY20" fmla="*/ 187363 h 353562"/>
                <a:gd name="connsiteX21" fmla="*/ 2432266 w 2500561"/>
                <a:gd name="connsiteY21" fmla="*/ 184410 h 353562"/>
                <a:gd name="connsiteX22" fmla="*/ 2437505 w 2500561"/>
                <a:gd name="connsiteY22" fmla="*/ 183553 h 353562"/>
                <a:gd name="connsiteX23" fmla="*/ 2251958 w 2500561"/>
                <a:gd name="connsiteY23" fmla="*/ 131260 h 353562"/>
                <a:gd name="connsiteX24" fmla="*/ 2256721 w 2500561"/>
                <a:gd name="connsiteY24" fmla="*/ 131831 h 353562"/>
                <a:gd name="connsiteX25" fmla="*/ 2254339 w 2500561"/>
                <a:gd name="connsiteY25" fmla="*/ 134213 h 353562"/>
                <a:gd name="connsiteX26" fmla="*/ 2248910 w 2500561"/>
                <a:gd name="connsiteY26" fmla="*/ 133546 h 353562"/>
                <a:gd name="connsiteX27" fmla="*/ 2251958 w 2500561"/>
                <a:gd name="connsiteY27" fmla="*/ 131260 h 353562"/>
                <a:gd name="connsiteX28" fmla="*/ 2188617 w 2500561"/>
                <a:gd name="connsiteY28" fmla="*/ 130403 h 353562"/>
                <a:gd name="connsiteX29" fmla="*/ 2238242 w 2500561"/>
                <a:gd name="connsiteY29" fmla="*/ 130403 h 353562"/>
                <a:gd name="connsiteX30" fmla="*/ 2202523 w 2500561"/>
                <a:gd name="connsiteY30" fmla="*/ 141547 h 353562"/>
                <a:gd name="connsiteX31" fmla="*/ 2277295 w 2500561"/>
                <a:gd name="connsiteY31" fmla="*/ 128974 h 353562"/>
                <a:gd name="connsiteX32" fmla="*/ 2285392 w 2500561"/>
                <a:gd name="connsiteY32" fmla="*/ 131546 h 353562"/>
                <a:gd name="connsiteX33" fmla="*/ 2279200 w 2500561"/>
                <a:gd name="connsiteY33" fmla="*/ 135451 h 353562"/>
                <a:gd name="connsiteX34" fmla="*/ 2272342 w 2500561"/>
                <a:gd name="connsiteY34" fmla="*/ 131260 h 353562"/>
                <a:gd name="connsiteX35" fmla="*/ 2277295 w 2500561"/>
                <a:gd name="connsiteY35" fmla="*/ 128974 h 353562"/>
                <a:gd name="connsiteX36" fmla="*/ 2338160 w 2500561"/>
                <a:gd name="connsiteY36" fmla="*/ 128689 h 353562"/>
                <a:gd name="connsiteX37" fmla="*/ 2338922 w 2500561"/>
                <a:gd name="connsiteY37" fmla="*/ 131832 h 353562"/>
                <a:gd name="connsiteX38" fmla="*/ 2325968 w 2500561"/>
                <a:gd name="connsiteY38" fmla="*/ 131832 h 353562"/>
                <a:gd name="connsiteX39" fmla="*/ 2325396 w 2500561"/>
                <a:gd name="connsiteY39" fmla="*/ 130117 h 353562"/>
                <a:gd name="connsiteX40" fmla="*/ 1988307 w 2500561"/>
                <a:gd name="connsiteY40" fmla="*/ 112878 h 353562"/>
                <a:gd name="connsiteX41" fmla="*/ 1982687 w 2500561"/>
                <a:gd name="connsiteY41" fmla="*/ 115926 h 353562"/>
                <a:gd name="connsiteX42" fmla="*/ 1990307 w 2500561"/>
                <a:gd name="connsiteY42" fmla="*/ 117259 h 353562"/>
                <a:gd name="connsiteX43" fmla="*/ 1997832 w 2500561"/>
                <a:gd name="connsiteY43" fmla="*/ 114973 h 353562"/>
                <a:gd name="connsiteX44" fmla="*/ 1997832 w 2500561"/>
                <a:gd name="connsiteY44" fmla="*/ 114782 h 353562"/>
                <a:gd name="connsiteX45" fmla="*/ 1988307 w 2500561"/>
                <a:gd name="connsiteY45" fmla="*/ 112878 h 353562"/>
                <a:gd name="connsiteX46" fmla="*/ 2079080 w 2500561"/>
                <a:gd name="connsiteY46" fmla="*/ 109353 h 353562"/>
                <a:gd name="connsiteX47" fmla="*/ 2084699 w 2500561"/>
                <a:gd name="connsiteY47" fmla="*/ 110400 h 353562"/>
                <a:gd name="connsiteX48" fmla="*/ 2082413 w 2500561"/>
                <a:gd name="connsiteY48" fmla="*/ 111353 h 353562"/>
                <a:gd name="connsiteX49" fmla="*/ 2076984 w 2500561"/>
                <a:gd name="connsiteY49" fmla="*/ 110400 h 353562"/>
                <a:gd name="connsiteX50" fmla="*/ 2079080 w 2500561"/>
                <a:gd name="connsiteY50" fmla="*/ 109353 h 353562"/>
                <a:gd name="connsiteX51" fmla="*/ 2174044 w 2500561"/>
                <a:gd name="connsiteY51" fmla="*/ 92970 h 353562"/>
                <a:gd name="connsiteX52" fmla="*/ 2205572 w 2500561"/>
                <a:gd name="connsiteY52" fmla="*/ 102495 h 353562"/>
                <a:gd name="connsiteX53" fmla="*/ 2174044 w 2500561"/>
                <a:gd name="connsiteY53" fmla="*/ 92970 h 353562"/>
                <a:gd name="connsiteX54" fmla="*/ 2011452 w 2500561"/>
                <a:gd name="connsiteY54" fmla="*/ 92303 h 353562"/>
                <a:gd name="connsiteX55" fmla="*/ 2005451 w 2500561"/>
                <a:gd name="connsiteY55" fmla="*/ 94113 h 353562"/>
                <a:gd name="connsiteX56" fmla="*/ 2010404 w 2500561"/>
                <a:gd name="connsiteY56" fmla="*/ 96685 h 353562"/>
                <a:gd name="connsiteX57" fmla="*/ 2022882 w 2500561"/>
                <a:gd name="connsiteY57" fmla="*/ 94780 h 353562"/>
                <a:gd name="connsiteX58" fmla="*/ 2022882 w 2500561"/>
                <a:gd name="connsiteY58" fmla="*/ 94589 h 353562"/>
                <a:gd name="connsiteX59" fmla="*/ 2011452 w 2500561"/>
                <a:gd name="connsiteY59" fmla="*/ 92303 h 353562"/>
                <a:gd name="connsiteX60" fmla="*/ 2112417 w 2500561"/>
                <a:gd name="connsiteY60" fmla="*/ 85731 h 353562"/>
                <a:gd name="connsiteX61" fmla="*/ 2130419 w 2500561"/>
                <a:gd name="connsiteY61" fmla="*/ 103066 h 353562"/>
                <a:gd name="connsiteX62" fmla="*/ 2118227 w 2500561"/>
                <a:gd name="connsiteY62" fmla="*/ 102495 h 353562"/>
                <a:gd name="connsiteX63" fmla="*/ 2112417 w 2500561"/>
                <a:gd name="connsiteY63" fmla="*/ 85731 h 353562"/>
                <a:gd name="connsiteX64" fmla="*/ 1979829 w 2500561"/>
                <a:gd name="connsiteY64" fmla="*/ 76968 h 353562"/>
                <a:gd name="connsiteX65" fmla="*/ 1964970 w 2500561"/>
                <a:gd name="connsiteY65" fmla="*/ 79159 h 353562"/>
                <a:gd name="connsiteX66" fmla="*/ 1966685 w 2500561"/>
                <a:gd name="connsiteY66" fmla="*/ 81636 h 353562"/>
                <a:gd name="connsiteX67" fmla="*/ 1981449 w 2500561"/>
                <a:gd name="connsiteY67" fmla="*/ 79350 h 353562"/>
                <a:gd name="connsiteX68" fmla="*/ 2145278 w 2500561"/>
                <a:gd name="connsiteY68" fmla="*/ 69253 h 353562"/>
                <a:gd name="connsiteX69" fmla="*/ 2148040 w 2500561"/>
                <a:gd name="connsiteY69" fmla="*/ 71062 h 353562"/>
                <a:gd name="connsiteX70" fmla="*/ 2144325 w 2500561"/>
                <a:gd name="connsiteY70" fmla="*/ 74777 h 353562"/>
                <a:gd name="connsiteX71" fmla="*/ 2139277 w 2500561"/>
                <a:gd name="connsiteY71" fmla="*/ 71729 h 353562"/>
                <a:gd name="connsiteX72" fmla="*/ 2145278 w 2500561"/>
                <a:gd name="connsiteY72" fmla="*/ 69253 h 353562"/>
                <a:gd name="connsiteX73" fmla="*/ 1993355 w 2500561"/>
                <a:gd name="connsiteY73" fmla="*/ 19151 h 353562"/>
                <a:gd name="connsiteX74" fmla="*/ 2021930 w 2500561"/>
                <a:gd name="connsiteY74" fmla="*/ 32581 h 353562"/>
                <a:gd name="connsiteX75" fmla="*/ 2081842 w 2500561"/>
                <a:gd name="connsiteY75" fmla="*/ 28295 h 353562"/>
                <a:gd name="connsiteX76" fmla="*/ 1965732 w 2500561"/>
                <a:gd name="connsiteY76" fmla="*/ 32867 h 353562"/>
                <a:gd name="connsiteX77" fmla="*/ 1993355 w 2500561"/>
                <a:gd name="connsiteY77" fmla="*/ 19151 h 353562"/>
                <a:gd name="connsiteX78" fmla="*/ 1007422 w 2500561"/>
                <a:gd name="connsiteY78" fmla="*/ 6 h 353562"/>
                <a:gd name="connsiteX79" fmla="*/ 1124008 w 2500561"/>
                <a:gd name="connsiteY79" fmla="*/ 2387 h 353562"/>
                <a:gd name="connsiteX80" fmla="*/ 1397852 w 2500561"/>
                <a:gd name="connsiteY80" fmla="*/ 8293 h 353562"/>
                <a:gd name="connsiteX81" fmla="*/ 1453954 w 2500561"/>
                <a:gd name="connsiteY81" fmla="*/ 10960 h 353562"/>
                <a:gd name="connsiteX82" fmla="*/ 1594924 w 2500561"/>
                <a:gd name="connsiteY82" fmla="*/ 10960 h 353562"/>
                <a:gd name="connsiteX83" fmla="*/ 1601210 w 2500561"/>
                <a:gd name="connsiteY83" fmla="*/ 10960 h 353562"/>
                <a:gd name="connsiteX84" fmla="*/ 1709224 w 2500561"/>
                <a:gd name="connsiteY84" fmla="*/ 15627 h 353562"/>
                <a:gd name="connsiteX85" fmla="*/ 1815142 w 2500561"/>
                <a:gd name="connsiteY85" fmla="*/ 14675 h 353562"/>
                <a:gd name="connsiteX86" fmla="*/ 1890675 w 2500561"/>
                <a:gd name="connsiteY86" fmla="*/ 15627 h 353562"/>
                <a:gd name="connsiteX87" fmla="*/ 1957350 w 2500561"/>
                <a:gd name="connsiteY87" fmla="*/ 18104 h 353562"/>
                <a:gd name="connsiteX88" fmla="*/ 1937955 w 2500561"/>
                <a:gd name="connsiteY88" fmla="*/ 21746 h 353562"/>
                <a:gd name="connsiteX89" fmla="*/ 1937729 w 2500561"/>
                <a:gd name="connsiteY89" fmla="*/ 21533 h 353562"/>
                <a:gd name="connsiteX90" fmla="*/ 1935829 w 2500561"/>
                <a:gd name="connsiteY90" fmla="*/ 21717 h 353562"/>
                <a:gd name="connsiteX91" fmla="*/ 1925156 w 2500561"/>
                <a:gd name="connsiteY91" fmla="*/ 20009 h 353562"/>
                <a:gd name="connsiteX92" fmla="*/ 1928870 w 2500561"/>
                <a:gd name="connsiteY92" fmla="*/ 22390 h 353562"/>
                <a:gd name="connsiteX93" fmla="*/ 1935829 w 2500561"/>
                <a:gd name="connsiteY93" fmla="*/ 21717 h 353562"/>
                <a:gd name="connsiteX94" fmla="*/ 1937062 w 2500561"/>
                <a:gd name="connsiteY94" fmla="*/ 21914 h 353562"/>
                <a:gd name="connsiteX95" fmla="*/ 1937955 w 2500561"/>
                <a:gd name="connsiteY95" fmla="*/ 21746 h 353562"/>
                <a:gd name="connsiteX96" fmla="*/ 1947825 w 2500561"/>
                <a:gd name="connsiteY96" fmla="*/ 31058 h 353562"/>
                <a:gd name="connsiteX97" fmla="*/ 1920965 w 2500561"/>
                <a:gd name="connsiteY97" fmla="*/ 35630 h 353562"/>
                <a:gd name="connsiteX98" fmla="*/ 2009547 w 2500561"/>
                <a:gd name="connsiteY98" fmla="*/ 44583 h 353562"/>
                <a:gd name="connsiteX99" fmla="*/ 2077175 w 2500561"/>
                <a:gd name="connsiteY99" fmla="*/ 46012 h 353562"/>
                <a:gd name="connsiteX100" fmla="*/ 2069269 w 2500561"/>
                <a:gd name="connsiteY100" fmla="*/ 51537 h 353562"/>
                <a:gd name="connsiteX101" fmla="*/ 2062697 w 2500561"/>
                <a:gd name="connsiteY101" fmla="*/ 56680 h 353562"/>
                <a:gd name="connsiteX102" fmla="*/ 2117846 w 2500561"/>
                <a:gd name="connsiteY102" fmla="*/ 58109 h 353562"/>
                <a:gd name="connsiteX103" fmla="*/ 2083747 w 2500561"/>
                <a:gd name="connsiteY103" fmla="*/ 64110 h 353562"/>
                <a:gd name="connsiteX104" fmla="*/ 2058601 w 2500561"/>
                <a:gd name="connsiteY104" fmla="*/ 69729 h 353562"/>
                <a:gd name="connsiteX105" fmla="*/ 2055077 w 2500561"/>
                <a:gd name="connsiteY105" fmla="*/ 50679 h 353562"/>
                <a:gd name="connsiteX106" fmla="*/ 2000689 w 2500561"/>
                <a:gd name="connsiteY106" fmla="*/ 50679 h 353562"/>
                <a:gd name="connsiteX107" fmla="*/ 2004690 w 2500561"/>
                <a:gd name="connsiteY107" fmla="*/ 60204 h 353562"/>
                <a:gd name="connsiteX108" fmla="*/ 1964303 w 2500561"/>
                <a:gd name="connsiteY108" fmla="*/ 61347 h 353562"/>
                <a:gd name="connsiteX109" fmla="*/ 2030978 w 2500561"/>
                <a:gd name="connsiteY109" fmla="*/ 57823 h 353562"/>
                <a:gd name="connsiteX110" fmla="*/ 2040980 w 2500561"/>
                <a:gd name="connsiteY110" fmla="*/ 68110 h 353562"/>
                <a:gd name="connsiteX111" fmla="*/ 1992878 w 2500561"/>
                <a:gd name="connsiteY111" fmla="*/ 72968 h 353562"/>
                <a:gd name="connsiteX112" fmla="*/ 2058601 w 2500561"/>
                <a:gd name="connsiteY112" fmla="*/ 92018 h 353562"/>
                <a:gd name="connsiteX113" fmla="*/ 2077651 w 2500561"/>
                <a:gd name="connsiteY113" fmla="*/ 86017 h 353562"/>
                <a:gd name="connsiteX114" fmla="*/ 2102702 w 2500561"/>
                <a:gd name="connsiteY114" fmla="*/ 100019 h 353562"/>
                <a:gd name="connsiteX115" fmla="*/ 2044790 w 2500561"/>
                <a:gd name="connsiteY115" fmla="*/ 102686 h 353562"/>
                <a:gd name="connsiteX116" fmla="*/ 2043647 w 2500561"/>
                <a:gd name="connsiteY116" fmla="*/ 104877 h 353562"/>
                <a:gd name="connsiteX117" fmla="*/ 2063935 w 2500561"/>
                <a:gd name="connsiteY117" fmla="*/ 108972 h 353562"/>
                <a:gd name="connsiteX118" fmla="*/ 2046123 w 2500561"/>
                <a:gd name="connsiteY118" fmla="*/ 123545 h 353562"/>
                <a:gd name="connsiteX119" fmla="*/ 2163757 w 2500561"/>
                <a:gd name="connsiteY119" fmla="*/ 127451 h 353562"/>
                <a:gd name="connsiteX120" fmla="*/ 2169186 w 2500561"/>
                <a:gd name="connsiteY120" fmla="*/ 150787 h 353562"/>
                <a:gd name="connsiteX121" fmla="*/ 2118704 w 2500561"/>
                <a:gd name="connsiteY121" fmla="*/ 146310 h 353562"/>
                <a:gd name="connsiteX122" fmla="*/ 2082128 w 2500561"/>
                <a:gd name="connsiteY122" fmla="*/ 143548 h 353562"/>
                <a:gd name="connsiteX123" fmla="*/ 2074412 w 2500561"/>
                <a:gd name="connsiteY123" fmla="*/ 151073 h 353562"/>
                <a:gd name="connsiteX124" fmla="*/ 2119847 w 2500561"/>
                <a:gd name="connsiteY124" fmla="*/ 161455 h 353562"/>
                <a:gd name="connsiteX125" fmla="*/ 2139659 w 2500561"/>
                <a:gd name="connsiteY125" fmla="*/ 155359 h 353562"/>
                <a:gd name="connsiteX126" fmla="*/ 2139659 w 2500561"/>
                <a:gd name="connsiteY126" fmla="*/ 166503 h 353562"/>
                <a:gd name="connsiteX127" fmla="*/ 2168234 w 2500561"/>
                <a:gd name="connsiteY127" fmla="*/ 165646 h 353562"/>
                <a:gd name="connsiteX128" fmla="*/ 2169282 w 2500561"/>
                <a:gd name="connsiteY128" fmla="*/ 175171 h 353562"/>
                <a:gd name="connsiteX129" fmla="*/ 2328635 w 2500561"/>
                <a:gd name="connsiteY129" fmla="*/ 184696 h 353562"/>
                <a:gd name="connsiteX130" fmla="*/ 2360639 w 2500561"/>
                <a:gd name="connsiteY130" fmla="*/ 179838 h 353562"/>
                <a:gd name="connsiteX131" fmla="*/ 2377498 w 2500561"/>
                <a:gd name="connsiteY131" fmla="*/ 192983 h 353562"/>
                <a:gd name="connsiteX132" fmla="*/ 2384070 w 2500561"/>
                <a:gd name="connsiteY132" fmla="*/ 188887 h 353562"/>
                <a:gd name="connsiteX133" fmla="*/ 2391881 w 2500561"/>
                <a:gd name="connsiteY133" fmla="*/ 181934 h 353562"/>
                <a:gd name="connsiteX134" fmla="*/ 2400072 w 2500561"/>
                <a:gd name="connsiteY134" fmla="*/ 188982 h 353562"/>
                <a:gd name="connsiteX135" fmla="*/ 2402453 w 2500561"/>
                <a:gd name="connsiteY135" fmla="*/ 192316 h 353562"/>
                <a:gd name="connsiteX136" fmla="*/ 2465223 w 2500561"/>
                <a:gd name="connsiteY136" fmla="*/ 204413 h 353562"/>
                <a:gd name="connsiteX137" fmla="*/ 2420742 w 2500561"/>
                <a:gd name="connsiteY137" fmla="*/ 208318 h 353562"/>
                <a:gd name="connsiteX138" fmla="*/ 2329492 w 2500561"/>
                <a:gd name="connsiteY138" fmla="*/ 223939 h 353562"/>
                <a:gd name="connsiteX139" fmla="*/ 2362068 w 2500561"/>
                <a:gd name="connsiteY139" fmla="*/ 233464 h 353562"/>
                <a:gd name="connsiteX140" fmla="*/ 2350733 w 2500561"/>
                <a:gd name="connsiteY140" fmla="*/ 239846 h 353562"/>
                <a:gd name="connsiteX141" fmla="*/ 2247577 w 2500561"/>
                <a:gd name="connsiteY141" fmla="*/ 249371 h 353562"/>
                <a:gd name="connsiteX142" fmla="*/ 2232337 w 2500561"/>
                <a:gd name="connsiteY142" fmla="*/ 250037 h 353562"/>
                <a:gd name="connsiteX143" fmla="*/ 2123466 w 2500561"/>
                <a:gd name="connsiteY143" fmla="*/ 255657 h 353562"/>
                <a:gd name="connsiteX144" fmla="*/ 2109084 w 2500561"/>
                <a:gd name="connsiteY144" fmla="*/ 257943 h 353562"/>
                <a:gd name="connsiteX145" fmla="*/ 2059363 w 2500561"/>
                <a:gd name="connsiteY145" fmla="*/ 260515 h 353562"/>
                <a:gd name="connsiteX146" fmla="*/ 2040313 w 2500561"/>
                <a:gd name="connsiteY146" fmla="*/ 261658 h 353562"/>
                <a:gd name="connsiteX147" fmla="*/ 2053076 w 2500561"/>
                <a:gd name="connsiteY147" fmla="*/ 273564 h 353562"/>
                <a:gd name="connsiteX148" fmla="*/ 1996403 w 2500561"/>
                <a:gd name="connsiteY148" fmla="*/ 285566 h 353562"/>
                <a:gd name="connsiteX149" fmla="*/ 1979258 w 2500561"/>
                <a:gd name="connsiteY149" fmla="*/ 284423 h 353562"/>
                <a:gd name="connsiteX150" fmla="*/ 1962208 w 2500561"/>
                <a:gd name="connsiteY150" fmla="*/ 278708 h 353562"/>
                <a:gd name="connsiteX151" fmla="*/ 1904201 w 2500561"/>
                <a:gd name="connsiteY151" fmla="*/ 282804 h 353562"/>
                <a:gd name="connsiteX152" fmla="*/ 1854671 w 2500561"/>
                <a:gd name="connsiteY152" fmla="*/ 287947 h 353562"/>
                <a:gd name="connsiteX153" fmla="*/ 1855052 w 2500561"/>
                <a:gd name="connsiteY153" fmla="*/ 288900 h 353562"/>
                <a:gd name="connsiteX154" fmla="*/ 1855049 w 2500561"/>
                <a:gd name="connsiteY154" fmla="*/ 288899 h 353562"/>
                <a:gd name="connsiteX155" fmla="*/ 1848193 w 2500561"/>
                <a:gd name="connsiteY155" fmla="*/ 289470 h 353562"/>
                <a:gd name="connsiteX156" fmla="*/ 1854289 w 2500561"/>
                <a:gd name="connsiteY156" fmla="*/ 288804 h 353562"/>
                <a:gd name="connsiteX157" fmla="*/ 1855047 w 2500561"/>
                <a:gd name="connsiteY157" fmla="*/ 288899 h 353562"/>
                <a:gd name="connsiteX158" fmla="*/ 1838655 w 2500561"/>
                <a:gd name="connsiteY158" fmla="*/ 283993 h 353562"/>
                <a:gd name="connsiteX159" fmla="*/ 1821714 w 2500561"/>
                <a:gd name="connsiteY159" fmla="*/ 286423 h 353562"/>
                <a:gd name="connsiteX160" fmla="*/ 1786853 w 2500561"/>
                <a:gd name="connsiteY160" fmla="*/ 290900 h 353562"/>
                <a:gd name="connsiteX161" fmla="*/ 1730846 w 2500561"/>
                <a:gd name="connsiteY161" fmla="*/ 294329 h 353562"/>
                <a:gd name="connsiteX162" fmla="*/ 1583399 w 2500561"/>
                <a:gd name="connsiteY162" fmla="*/ 300806 h 353562"/>
                <a:gd name="connsiteX163" fmla="*/ 1512342 w 2500561"/>
                <a:gd name="connsiteY163" fmla="*/ 304330 h 353562"/>
                <a:gd name="connsiteX164" fmla="*/ 1499865 w 2500561"/>
                <a:gd name="connsiteY164" fmla="*/ 304330 h 353562"/>
                <a:gd name="connsiteX165" fmla="*/ 1403852 w 2500561"/>
                <a:gd name="connsiteY165" fmla="*/ 304330 h 353562"/>
                <a:gd name="connsiteX166" fmla="*/ 1385660 w 2500561"/>
                <a:gd name="connsiteY166" fmla="*/ 305568 h 353562"/>
                <a:gd name="connsiteX167" fmla="*/ 1361561 w 2500561"/>
                <a:gd name="connsiteY167" fmla="*/ 307664 h 353562"/>
                <a:gd name="connsiteX168" fmla="*/ 1275265 w 2500561"/>
                <a:gd name="connsiteY168" fmla="*/ 308997 h 353562"/>
                <a:gd name="connsiteX169" fmla="*/ 1190397 w 2500561"/>
                <a:gd name="connsiteY169" fmla="*/ 310140 h 353562"/>
                <a:gd name="connsiteX170" fmla="*/ 1070573 w 2500561"/>
                <a:gd name="connsiteY170" fmla="*/ 316903 h 353562"/>
                <a:gd name="connsiteX171" fmla="*/ 948176 w 2500561"/>
                <a:gd name="connsiteY171" fmla="*/ 323475 h 353562"/>
                <a:gd name="connsiteX172" fmla="*/ 888169 w 2500561"/>
                <a:gd name="connsiteY172" fmla="*/ 328619 h 353562"/>
                <a:gd name="connsiteX173" fmla="*/ 797682 w 2500561"/>
                <a:gd name="connsiteY173" fmla="*/ 332619 h 353562"/>
                <a:gd name="connsiteX174" fmla="*/ 763868 w 2500561"/>
                <a:gd name="connsiteY174" fmla="*/ 334715 h 353562"/>
                <a:gd name="connsiteX175" fmla="*/ 676904 w 2500561"/>
                <a:gd name="connsiteY175" fmla="*/ 338811 h 353562"/>
                <a:gd name="connsiteX176" fmla="*/ 576606 w 2500561"/>
                <a:gd name="connsiteY176" fmla="*/ 346621 h 353562"/>
                <a:gd name="connsiteX177" fmla="*/ 486023 w 2500561"/>
                <a:gd name="connsiteY177" fmla="*/ 348431 h 353562"/>
                <a:gd name="connsiteX178" fmla="*/ 467926 w 2500561"/>
                <a:gd name="connsiteY178" fmla="*/ 348431 h 353562"/>
                <a:gd name="connsiteX179" fmla="*/ 357817 w 2500561"/>
                <a:gd name="connsiteY179" fmla="*/ 350145 h 353562"/>
                <a:gd name="connsiteX180" fmla="*/ 336100 w 2500561"/>
                <a:gd name="connsiteY180" fmla="*/ 348717 h 353562"/>
                <a:gd name="connsiteX181" fmla="*/ 230087 w 2500561"/>
                <a:gd name="connsiteY181" fmla="*/ 338429 h 353562"/>
                <a:gd name="connsiteX182" fmla="*/ 157220 w 2500561"/>
                <a:gd name="connsiteY182" fmla="*/ 329857 h 353562"/>
                <a:gd name="connsiteX183" fmla="*/ 129979 w 2500561"/>
                <a:gd name="connsiteY183" fmla="*/ 323380 h 353562"/>
                <a:gd name="connsiteX184" fmla="*/ 23394 w 2500561"/>
                <a:gd name="connsiteY184" fmla="*/ 249942 h 353562"/>
                <a:gd name="connsiteX185" fmla="*/ 15679 w 2500561"/>
                <a:gd name="connsiteY185" fmla="*/ 242037 h 353562"/>
                <a:gd name="connsiteX186" fmla="*/ 8249 w 2500561"/>
                <a:gd name="connsiteY186" fmla="*/ 199174 h 353562"/>
                <a:gd name="connsiteX187" fmla="*/ 15298 w 2500561"/>
                <a:gd name="connsiteY187" fmla="*/ 183458 h 353562"/>
                <a:gd name="connsiteX188" fmla="*/ 31395 w 2500561"/>
                <a:gd name="connsiteY188" fmla="*/ 152787 h 353562"/>
                <a:gd name="connsiteX189" fmla="*/ 27585 w 2500561"/>
                <a:gd name="connsiteY189" fmla="*/ 127641 h 353562"/>
                <a:gd name="connsiteX190" fmla="*/ 52160 w 2500561"/>
                <a:gd name="connsiteY190" fmla="*/ 70491 h 353562"/>
                <a:gd name="connsiteX191" fmla="*/ 98642 w 2500561"/>
                <a:gd name="connsiteY191" fmla="*/ 53632 h 353562"/>
                <a:gd name="connsiteX192" fmla="*/ 206941 w 2500561"/>
                <a:gd name="connsiteY192" fmla="*/ 34582 h 353562"/>
                <a:gd name="connsiteX193" fmla="*/ 247041 w 2500561"/>
                <a:gd name="connsiteY193" fmla="*/ 31534 h 353562"/>
                <a:gd name="connsiteX194" fmla="*/ 384011 w 2500561"/>
                <a:gd name="connsiteY194" fmla="*/ 22009 h 353562"/>
                <a:gd name="connsiteX195" fmla="*/ 558794 w 2500561"/>
                <a:gd name="connsiteY195" fmla="*/ 11151 h 353562"/>
                <a:gd name="connsiteX196" fmla="*/ 665189 w 2500561"/>
                <a:gd name="connsiteY196" fmla="*/ 7245 h 353562"/>
                <a:gd name="connsiteX197" fmla="*/ 674714 w 2500561"/>
                <a:gd name="connsiteY197" fmla="*/ 6388 h 353562"/>
                <a:gd name="connsiteX198" fmla="*/ 739293 w 2500561"/>
                <a:gd name="connsiteY198" fmla="*/ 3626 h 353562"/>
                <a:gd name="connsiteX199" fmla="*/ 780155 w 2500561"/>
                <a:gd name="connsiteY199" fmla="*/ 3626 h 353562"/>
                <a:gd name="connsiteX200" fmla="*/ 852736 w 2500561"/>
                <a:gd name="connsiteY200" fmla="*/ 1721 h 353562"/>
                <a:gd name="connsiteX201" fmla="*/ 1007422 w 2500561"/>
                <a:gd name="connsiteY201" fmla="*/ 6 h 35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2500561" h="353562">
                  <a:moveTo>
                    <a:pt x="2086509" y="274326"/>
                  </a:moveTo>
                  <a:cubicBezTo>
                    <a:pt x="2087452" y="274317"/>
                    <a:pt x="2088385" y="274479"/>
                    <a:pt x="2089271" y="274802"/>
                  </a:cubicBezTo>
                  <a:lnTo>
                    <a:pt x="2086414" y="276898"/>
                  </a:lnTo>
                  <a:lnTo>
                    <a:pt x="2082413" y="275564"/>
                  </a:lnTo>
                  <a:cubicBezTo>
                    <a:pt x="2083842" y="275564"/>
                    <a:pt x="2085080" y="274612"/>
                    <a:pt x="2086509" y="274326"/>
                  </a:cubicBezTo>
                  <a:close/>
                  <a:moveTo>
                    <a:pt x="2118989" y="273660"/>
                  </a:moveTo>
                  <a:cubicBezTo>
                    <a:pt x="2120599" y="273831"/>
                    <a:pt x="2122189" y="274117"/>
                    <a:pt x="2123752" y="274517"/>
                  </a:cubicBezTo>
                  <a:cubicBezTo>
                    <a:pt x="2122904" y="275203"/>
                    <a:pt x="2121932" y="275726"/>
                    <a:pt x="2120894" y="276041"/>
                  </a:cubicBezTo>
                  <a:cubicBezTo>
                    <a:pt x="2119256" y="275898"/>
                    <a:pt x="2117627" y="275612"/>
                    <a:pt x="2116036" y="275184"/>
                  </a:cubicBezTo>
                  <a:cubicBezTo>
                    <a:pt x="2116903" y="274479"/>
                    <a:pt x="2117913" y="273955"/>
                    <a:pt x="2118989" y="273660"/>
                  </a:cubicBezTo>
                  <a:close/>
                  <a:moveTo>
                    <a:pt x="2361591" y="234036"/>
                  </a:moveTo>
                  <a:lnTo>
                    <a:pt x="2417979" y="234036"/>
                  </a:lnTo>
                  <a:cubicBezTo>
                    <a:pt x="2405558" y="240732"/>
                    <a:pt x="2390947" y="242113"/>
                    <a:pt x="2377498" y="237846"/>
                  </a:cubicBezTo>
                  <a:cubicBezTo>
                    <a:pt x="2372068" y="236703"/>
                    <a:pt x="2366830" y="235274"/>
                    <a:pt x="2361591" y="234036"/>
                  </a:cubicBezTo>
                  <a:close/>
                  <a:moveTo>
                    <a:pt x="2497989" y="205556"/>
                  </a:moveTo>
                  <a:cubicBezTo>
                    <a:pt x="2498847" y="206413"/>
                    <a:pt x="2499609" y="207365"/>
                    <a:pt x="2500561" y="208223"/>
                  </a:cubicBezTo>
                  <a:lnTo>
                    <a:pt x="2483988" y="212128"/>
                  </a:lnTo>
                  <a:lnTo>
                    <a:pt x="2480654" y="208699"/>
                  </a:lnTo>
                  <a:close/>
                  <a:moveTo>
                    <a:pt x="2437505" y="183553"/>
                  </a:moveTo>
                  <a:cubicBezTo>
                    <a:pt x="2440439" y="184229"/>
                    <a:pt x="2443305" y="185153"/>
                    <a:pt x="2446077" y="186315"/>
                  </a:cubicBezTo>
                  <a:cubicBezTo>
                    <a:pt x="2442648" y="186963"/>
                    <a:pt x="2439181" y="187306"/>
                    <a:pt x="2435695" y="187363"/>
                  </a:cubicBezTo>
                  <a:cubicBezTo>
                    <a:pt x="2434076" y="187363"/>
                    <a:pt x="2433409" y="185458"/>
                    <a:pt x="2432266" y="184410"/>
                  </a:cubicBezTo>
                  <a:cubicBezTo>
                    <a:pt x="2433952" y="183838"/>
                    <a:pt x="2435724" y="183553"/>
                    <a:pt x="2437505" y="183553"/>
                  </a:cubicBezTo>
                  <a:close/>
                  <a:moveTo>
                    <a:pt x="2251958" y="131260"/>
                  </a:moveTo>
                  <a:cubicBezTo>
                    <a:pt x="2253568" y="131250"/>
                    <a:pt x="2255168" y="131441"/>
                    <a:pt x="2256721" y="131831"/>
                  </a:cubicBezTo>
                  <a:cubicBezTo>
                    <a:pt x="2255958" y="132689"/>
                    <a:pt x="2255578" y="133927"/>
                    <a:pt x="2254339" y="134213"/>
                  </a:cubicBezTo>
                  <a:cubicBezTo>
                    <a:pt x="2252510" y="134156"/>
                    <a:pt x="2250691" y="133937"/>
                    <a:pt x="2248910" y="133546"/>
                  </a:cubicBezTo>
                  <a:cubicBezTo>
                    <a:pt x="2249863" y="132689"/>
                    <a:pt x="2250434" y="131641"/>
                    <a:pt x="2251958" y="131260"/>
                  </a:cubicBezTo>
                  <a:close/>
                  <a:moveTo>
                    <a:pt x="2188617" y="130403"/>
                  </a:moveTo>
                  <a:cubicBezTo>
                    <a:pt x="2204943" y="126603"/>
                    <a:pt x="2221916" y="126603"/>
                    <a:pt x="2238242" y="130403"/>
                  </a:cubicBezTo>
                  <a:lnTo>
                    <a:pt x="2202523" y="141547"/>
                  </a:lnTo>
                  <a:close/>
                  <a:moveTo>
                    <a:pt x="2277295" y="128974"/>
                  </a:moveTo>
                  <a:cubicBezTo>
                    <a:pt x="2280057" y="129603"/>
                    <a:pt x="2282772" y="130460"/>
                    <a:pt x="2285392" y="131546"/>
                  </a:cubicBezTo>
                  <a:lnTo>
                    <a:pt x="2279200" y="135451"/>
                  </a:lnTo>
                  <a:cubicBezTo>
                    <a:pt x="2276762" y="134318"/>
                    <a:pt x="2274466" y="132908"/>
                    <a:pt x="2272342" y="131260"/>
                  </a:cubicBezTo>
                  <a:cubicBezTo>
                    <a:pt x="2272342" y="131260"/>
                    <a:pt x="2276152" y="128879"/>
                    <a:pt x="2277295" y="128974"/>
                  </a:cubicBezTo>
                  <a:close/>
                  <a:moveTo>
                    <a:pt x="2338160" y="128689"/>
                  </a:moveTo>
                  <a:cubicBezTo>
                    <a:pt x="2338445" y="129736"/>
                    <a:pt x="2338731" y="130403"/>
                    <a:pt x="2338922" y="131832"/>
                  </a:cubicBezTo>
                  <a:lnTo>
                    <a:pt x="2325968" y="131832"/>
                  </a:lnTo>
                  <a:lnTo>
                    <a:pt x="2325396" y="130117"/>
                  </a:lnTo>
                  <a:close/>
                  <a:moveTo>
                    <a:pt x="1988307" y="112878"/>
                  </a:moveTo>
                  <a:cubicBezTo>
                    <a:pt x="1986268" y="113544"/>
                    <a:pt x="1984363" y="114573"/>
                    <a:pt x="1982687" y="115926"/>
                  </a:cubicBezTo>
                  <a:cubicBezTo>
                    <a:pt x="1985173" y="116649"/>
                    <a:pt x="1987725" y="117097"/>
                    <a:pt x="1990307" y="117259"/>
                  </a:cubicBezTo>
                  <a:cubicBezTo>
                    <a:pt x="1992916" y="116869"/>
                    <a:pt x="1995450" y="116097"/>
                    <a:pt x="1997832" y="114973"/>
                  </a:cubicBezTo>
                  <a:lnTo>
                    <a:pt x="1997832" y="114782"/>
                  </a:lnTo>
                  <a:cubicBezTo>
                    <a:pt x="1994736" y="113792"/>
                    <a:pt x="1991545" y="113154"/>
                    <a:pt x="1988307" y="112878"/>
                  </a:cubicBezTo>
                  <a:close/>
                  <a:moveTo>
                    <a:pt x="2079080" y="109353"/>
                  </a:moveTo>
                  <a:cubicBezTo>
                    <a:pt x="2079651" y="109353"/>
                    <a:pt x="2082699" y="110019"/>
                    <a:pt x="2084699" y="110400"/>
                  </a:cubicBezTo>
                  <a:cubicBezTo>
                    <a:pt x="2083985" y="110829"/>
                    <a:pt x="2083223" y="111153"/>
                    <a:pt x="2082413" y="111353"/>
                  </a:cubicBezTo>
                  <a:cubicBezTo>
                    <a:pt x="2080508" y="111353"/>
                    <a:pt x="2078794" y="110686"/>
                    <a:pt x="2076984" y="110400"/>
                  </a:cubicBezTo>
                  <a:cubicBezTo>
                    <a:pt x="2077651" y="110400"/>
                    <a:pt x="2078508" y="109353"/>
                    <a:pt x="2079080" y="109353"/>
                  </a:cubicBezTo>
                  <a:close/>
                  <a:moveTo>
                    <a:pt x="2174044" y="92970"/>
                  </a:moveTo>
                  <a:cubicBezTo>
                    <a:pt x="2191189" y="92779"/>
                    <a:pt x="2201666" y="94399"/>
                    <a:pt x="2205572" y="102495"/>
                  </a:cubicBezTo>
                  <a:cubicBezTo>
                    <a:pt x="2194104" y="105524"/>
                    <a:pt x="2181912" y="101838"/>
                    <a:pt x="2174044" y="92970"/>
                  </a:cubicBezTo>
                  <a:close/>
                  <a:moveTo>
                    <a:pt x="2011452" y="92303"/>
                  </a:moveTo>
                  <a:cubicBezTo>
                    <a:pt x="2009366" y="92570"/>
                    <a:pt x="2007337" y="93180"/>
                    <a:pt x="2005451" y="94113"/>
                  </a:cubicBezTo>
                  <a:cubicBezTo>
                    <a:pt x="2006956" y="95228"/>
                    <a:pt x="2008623" y="96104"/>
                    <a:pt x="2010404" y="96685"/>
                  </a:cubicBezTo>
                  <a:cubicBezTo>
                    <a:pt x="2014615" y="96418"/>
                    <a:pt x="2018786" y="95780"/>
                    <a:pt x="2022882" y="94780"/>
                  </a:cubicBezTo>
                  <a:lnTo>
                    <a:pt x="2022882" y="94589"/>
                  </a:lnTo>
                  <a:cubicBezTo>
                    <a:pt x="2019139" y="93504"/>
                    <a:pt x="2015319" y="92742"/>
                    <a:pt x="2011452" y="92303"/>
                  </a:cubicBezTo>
                  <a:close/>
                  <a:moveTo>
                    <a:pt x="2112417" y="85731"/>
                  </a:moveTo>
                  <a:cubicBezTo>
                    <a:pt x="2135086" y="89350"/>
                    <a:pt x="2128324" y="96684"/>
                    <a:pt x="2130419" y="103066"/>
                  </a:cubicBezTo>
                  <a:cubicBezTo>
                    <a:pt x="2126342" y="103190"/>
                    <a:pt x="2122266" y="102999"/>
                    <a:pt x="2118227" y="102495"/>
                  </a:cubicBezTo>
                  <a:cubicBezTo>
                    <a:pt x="2115884" y="97056"/>
                    <a:pt x="2113950" y="91455"/>
                    <a:pt x="2112417" y="85731"/>
                  </a:cubicBezTo>
                  <a:close/>
                  <a:moveTo>
                    <a:pt x="1979829" y="76968"/>
                  </a:moveTo>
                  <a:lnTo>
                    <a:pt x="1964970" y="79159"/>
                  </a:lnTo>
                  <a:lnTo>
                    <a:pt x="1966685" y="81636"/>
                  </a:lnTo>
                  <a:lnTo>
                    <a:pt x="1981449" y="79350"/>
                  </a:lnTo>
                  <a:close/>
                  <a:moveTo>
                    <a:pt x="2145278" y="69253"/>
                  </a:moveTo>
                  <a:cubicBezTo>
                    <a:pt x="2146230" y="69824"/>
                    <a:pt x="2148326" y="70586"/>
                    <a:pt x="2148040" y="71062"/>
                  </a:cubicBezTo>
                  <a:cubicBezTo>
                    <a:pt x="2147754" y="71539"/>
                    <a:pt x="2145754" y="73253"/>
                    <a:pt x="2144325" y="74777"/>
                  </a:cubicBezTo>
                  <a:cubicBezTo>
                    <a:pt x="2142573" y="73891"/>
                    <a:pt x="2140877" y="72872"/>
                    <a:pt x="2139277" y="71729"/>
                  </a:cubicBezTo>
                  <a:cubicBezTo>
                    <a:pt x="2141230" y="70786"/>
                    <a:pt x="2143230" y="69967"/>
                    <a:pt x="2145278" y="69253"/>
                  </a:cubicBezTo>
                  <a:close/>
                  <a:moveTo>
                    <a:pt x="1993355" y="19151"/>
                  </a:moveTo>
                  <a:cubicBezTo>
                    <a:pt x="2012881" y="18484"/>
                    <a:pt x="2013262" y="27438"/>
                    <a:pt x="2021930" y="32581"/>
                  </a:cubicBezTo>
                  <a:cubicBezTo>
                    <a:pt x="2041742" y="30771"/>
                    <a:pt x="2058791" y="19341"/>
                    <a:pt x="2081842" y="28295"/>
                  </a:cubicBezTo>
                  <a:cubicBezTo>
                    <a:pt x="2066602" y="35915"/>
                    <a:pt x="2048981" y="36677"/>
                    <a:pt x="1965732" y="32867"/>
                  </a:cubicBezTo>
                  <a:cubicBezTo>
                    <a:pt x="1977543" y="28390"/>
                    <a:pt x="1973828" y="19818"/>
                    <a:pt x="1993355" y="19151"/>
                  </a:cubicBezTo>
                  <a:close/>
                  <a:moveTo>
                    <a:pt x="1007422" y="6"/>
                  </a:moveTo>
                  <a:cubicBezTo>
                    <a:pt x="1046284" y="6"/>
                    <a:pt x="1085146" y="1530"/>
                    <a:pt x="1124008" y="2387"/>
                  </a:cubicBezTo>
                  <a:cubicBezTo>
                    <a:pt x="1215353" y="4388"/>
                    <a:pt x="1306602" y="6197"/>
                    <a:pt x="1397852" y="8293"/>
                  </a:cubicBezTo>
                  <a:cubicBezTo>
                    <a:pt x="1416902" y="8769"/>
                    <a:pt x="1435190" y="10865"/>
                    <a:pt x="1453954" y="10960"/>
                  </a:cubicBezTo>
                  <a:cubicBezTo>
                    <a:pt x="1500912" y="10960"/>
                    <a:pt x="1547966" y="10960"/>
                    <a:pt x="1594924" y="10960"/>
                  </a:cubicBezTo>
                  <a:cubicBezTo>
                    <a:pt x="1597019" y="10770"/>
                    <a:pt x="1599115" y="10770"/>
                    <a:pt x="1601210" y="10960"/>
                  </a:cubicBezTo>
                  <a:cubicBezTo>
                    <a:pt x="1635596" y="19532"/>
                    <a:pt x="1673219" y="13055"/>
                    <a:pt x="1709224" y="15627"/>
                  </a:cubicBezTo>
                  <a:cubicBezTo>
                    <a:pt x="1743609" y="18009"/>
                    <a:pt x="1779709" y="14865"/>
                    <a:pt x="1815142" y="14675"/>
                  </a:cubicBezTo>
                  <a:cubicBezTo>
                    <a:pt x="1840288" y="14675"/>
                    <a:pt x="1865529" y="15437"/>
                    <a:pt x="1890675" y="15627"/>
                  </a:cubicBezTo>
                  <a:cubicBezTo>
                    <a:pt x="1912297" y="15627"/>
                    <a:pt x="1933919" y="15627"/>
                    <a:pt x="1957350" y="18104"/>
                  </a:cubicBezTo>
                  <a:lnTo>
                    <a:pt x="1937955" y="21746"/>
                  </a:lnTo>
                  <a:lnTo>
                    <a:pt x="1937729" y="21533"/>
                  </a:lnTo>
                  <a:lnTo>
                    <a:pt x="1935829" y="21717"/>
                  </a:lnTo>
                  <a:lnTo>
                    <a:pt x="1925156" y="20009"/>
                  </a:lnTo>
                  <a:cubicBezTo>
                    <a:pt x="1925784" y="21495"/>
                    <a:pt x="1927261" y="22438"/>
                    <a:pt x="1928870" y="22390"/>
                  </a:cubicBezTo>
                  <a:lnTo>
                    <a:pt x="1935829" y="21717"/>
                  </a:lnTo>
                  <a:lnTo>
                    <a:pt x="1937062" y="21914"/>
                  </a:lnTo>
                  <a:lnTo>
                    <a:pt x="1937955" y="21746"/>
                  </a:lnTo>
                  <a:lnTo>
                    <a:pt x="1947825" y="31058"/>
                  </a:lnTo>
                  <a:lnTo>
                    <a:pt x="1920965" y="35630"/>
                  </a:lnTo>
                  <a:cubicBezTo>
                    <a:pt x="1940682" y="44107"/>
                    <a:pt x="1977258" y="47822"/>
                    <a:pt x="2009547" y="44583"/>
                  </a:cubicBezTo>
                  <a:cubicBezTo>
                    <a:pt x="2032064" y="42250"/>
                    <a:pt x="2054781" y="42735"/>
                    <a:pt x="2077175" y="46012"/>
                  </a:cubicBezTo>
                  <a:lnTo>
                    <a:pt x="2069269" y="51537"/>
                  </a:lnTo>
                  <a:cubicBezTo>
                    <a:pt x="2067078" y="53156"/>
                    <a:pt x="2065078" y="54775"/>
                    <a:pt x="2062697" y="56680"/>
                  </a:cubicBezTo>
                  <a:cubicBezTo>
                    <a:pt x="2080508" y="64871"/>
                    <a:pt x="2098701" y="53061"/>
                    <a:pt x="2117846" y="58109"/>
                  </a:cubicBezTo>
                  <a:cubicBezTo>
                    <a:pt x="2108893" y="64586"/>
                    <a:pt x="2084795" y="60585"/>
                    <a:pt x="2083747" y="64110"/>
                  </a:cubicBezTo>
                  <a:cubicBezTo>
                    <a:pt x="2080985" y="73635"/>
                    <a:pt x="2069555" y="69253"/>
                    <a:pt x="2058601" y="69729"/>
                  </a:cubicBezTo>
                  <a:cubicBezTo>
                    <a:pt x="2057363" y="62967"/>
                    <a:pt x="2056125" y="56489"/>
                    <a:pt x="2055077" y="50679"/>
                  </a:cubicBezTo>
                  <a:lnTo>
                    <a:pt x="2000689" y="50679"/>
                  </a:lnTo>
                  <a:lnTo>
                    <a:pt x="2004690" y="60204"/>
                  </a:lnTo>
                  <a:lnTo>
                    <a:pt x="1964303" y="61347"/>
                  </a:lnTo>
                  <a:cubicBezTo>
                    <a:pt x="1990783" y="69920"/>
                    <a:pt x="2003927" y="68967"/>
                    <a:pt x="2030978" y="57823"/>
                  </a:cubicBezTo>
                  <a:lnTo>
                    <a:pt x="2040980" y="68110"/>
                  </a:lnTo>
                  <a:cubicBezTo>
                    <a:pt x="2029835" y="76492"/>
                    <a:pt x="2011357" y="72682"/>
                    <a:pt x="1992878" y="72968"/>
                  </a:cubicBezTo>
                  <a:cubicBezTo>
                    <a:pt x="2007547" y="87731"/>
                    <a:pt x="2050028" y="76873"/>
                    <a:pt x="2058601" y="92018"/>
                  </a:cubicBezTo>
                  <a:lnTo>
                    <a:pt x="2077651" y="86017"/>
                  </a:lnTo>
                  <a:lnTo>
                    <a:pt x="2102702" y="100019"/>
                  </a:lnTo>
                  <a:lnTo>
                    <a:pt x="2044790" y="102686"/>
                  </a:lnTo>
                  <a:lnTo>
                    <a:pt x="2043647" y="104877"/>
                  </a:lnTo>
                  <a:lnTo>
                    <a:pt x="2063935" y="108972"/>
                  </a:lnTo>
                  <a:lnTo>
                    <a:pt x="2046123" y="123545"/>
                  </a:lnTo>
                  <a:lnTo>
                    <a:pt x="2163757" y="127451"/>
                  </a:lnTo>
                  <a:cubicBezTo>
                    <a:pt x="2165567" y="135071"/>
                    <a:pt x="2167091" y="141643"/>
                    <a:pt x="2169186" y="150787"/>
                  </a:cubicBezTo>
                  <a:cubicBezTo>
                    <a:pt x="2153241" y="144034"/>
                    <a:pt x="2135582" y="142472"/>
                    <a:pt x="2118704" y="146310"/>
                  </a:cubicBezTo>
                  <a:cubicBezTo>
                    <a:pt x="2106778" y="151311"/>
                    <a:pt x="2093167" y="150282"/>
                    <a:pt x="2082128" y="143548"/>
                  </a:cubicBezTo>
                  <a:lnTo>
                    <a:pt x="2074412" y="151073"/>
                  </a:lnTo>
                  <a:lnTo>
                    <a:pt x="2119847" y="161455"/>
                  </a:lnTo>
                  <a:lnTo>
                    <a:pt x="2139659" y="155359"/>
                  </a:lnTo>
                  <a:lnTo>
                    <a:pt x="2139659" y="166503"/>
                  </a:lnTo>
                  <a:lnTo>
                    <a:pt x="2168234" y="165646"/>
                  </a:lnTo>
                  <a:cubicBezTo>
                    <a:pt x="2168234" y="168599"/>
                    <a:pt x="2168901" y="171361"/>
                    <a:pt x="2169282" y="175171"/>
                  </a:cubicBezTo>
                  <a:cubicBezTo>
                    <a:pt x="2222907" y="178505"/>
                    <a:pt x="2279200" y="171837"/>
                    <a:pt x="2328635" y="184696"/>
                  </a:cubicBezTo>
                  <a:cubicBezTo>
                    <a:pt x="2339084" y="181848"/>
                    <a:pt x="2349818" y="180219"/>
                    <a:pt x="2360639" y="179838"/>
                  </a:cubicBezTo>
                  <a:cubicBezTo>
                    <a:pt x="2367402" y="180505"/>
                    <a:pt x="2371211" y="187744"/>
                    <a:pt x="2377498" y="192983"/>
                  </a:cubicBezTo>
                  <a:cubicBezTo>
                    <a:pt x="2380070" y="191459"/>
                    <a:pt x="2384642" y="189744"/>
                    <a:pt x="2384070" y="188887"/>
                  </a:cubicBezTo>
                  <a:cubicBezTo>
                    <a:pt x="2381499" y="185077"/>
                    <a:pt x="2380070" y="181838"/>
                    <a:pt x="2391881" y="181934"/>
                  </a:cubicBezTo>
                  <a:cubicBezTo>
                    <a:pt x="2403692" y="182029"/>
                    <a:pt x="2403216" y="185077"/>
                    <a:pt x="2400072" y="188982"/>
                  </a:cubicBezTo>
                  <a:cubicBezTo>
                    <a:pt x="2399501" y="189649"/>
                    <a:pt x="2401215" y="190697"/>
                    <a:pt x="2402453" y="192316"/>
                  </a:cubicBezTo>
                  <a:cubicBezTo>
                    <a:pt x="2429314" y="189173"/>
                    <a:pt x="2444554" y="199650"/>
                    <a:pt x="2465223" y="204413"/>
                  </a:cubicBezTo>
                  <a:cubicBezTo>
                    <a:pt x="2449983" y="216033"/>
                    <a:pt x="2443125" y="216700"/>
                    <a:pt x="2420742" y="208318"/>
                  </a:cubicBezTo>
                  <a:cubicBezTo>
                    <a:pt x="2398358" y="221558"/>
                    <a:pt x="2363592" y="220701"/>
                    <a:pt x="2329492" y="223939"/>
                  </a:cubicBezTo>
                  <a:cubicBezTo>
                    <a:pt x="2339674" y="229092"/>
                    <a:pt x="2350714" y="232321"/>
                    <a:pt x="2362068" y="233464"/>
                  </a:cubicBezTo>
                  <a:cubicBezTo>
                    <a:pt x="2363973" y="237750"/>
                    <a:pt x="2360639" y="240227"/>
                    <a:pt x="2350733" y="239846"/>
                  </a:cubicBezTo>
                  <a:cubicBezTo>
                    <a:pt x="2316071" y="238122"/>
                    <a:pt x="2281334" y="241322"/>
                    <a:pt x="2247577" y="249371"/>
                  </a:cubicBezTo>
                  <a:cubicBezTo>
                    <a:pt x="2242519" y="249895"/>
                    <a:pt x="2237423" y="250114"/>
                    <a:pt x="2232337" y="250037"/>
                  </a:cubicBezTo>
                  <a:cubicBezTo>
                    <a:pt x="2196018" y="251819"/>
                    <a:pt x="2159728" y="253686"/>
                    <a:pt x="2123466" y="255657"/>
                  </a:cubicBezTo>
                  <a:cubicBezTo>
                    <a:pt x="2118599" y="255876"/>
                    <a:pt x="2113779" y="256648"/>
                    <a:pt x="2109084" y="257943"/>
                  </a:cubicBezTo>
                  <a:cubicBezTo>
                    <a:pt x="2093139" y="263744"/>
                    <a:pt x="2075822" y="264639"/>
                    <a:pt x="2059363" y="260515"/>
                  </a:cubicBezTo>
                  <a:cubicBezTo>
                    <a:pt x="2052991" y="260201"/>
                    <a:pt x="2046600" y="260582"/>
                    <a:pt x="2040313" y="261658"/>
                  </a:cubicBezTo>
                  <a:lnTo>
                    <a:pt x="2053076" y="273564"/>
                  </a:lnTo>
                  <a:cubicBezTo>
                    <a:pt x="2033169" y="277851"/>
                    <a:pt x="2014976" y="282137"/>
                    <a:pt x="1996403" y="285566"/>
                  </a:cubicBezTo>
                  <a:cubicBezTo>
                    <a:pt x="1990669" y="286252"/>
                    <a:pt x="1984849" y="285861"/>
                    <a:pt x="1979258" y="284423"/>
                  </a:cubicBezTo>
                  <a:cubicBezTo>
                    <a:pt x="1978210" y="279089"/>
                    <a:pt x="1971447" y="278231"/>
                    <a:pt x="1962208" y="278708"/>
                  </a:cubicBezTo>
                  <a:cubicBezTo>
                    <a:pt x="1942586" y="279755"/>
                    <a:pt x="1919060" y="278231"/>
                    <a:pt x="1904201" y="282804"/>
                  </a:cubicBezTo>
                  <a:cubicBezTo>
                    <a:pt x="1888151" y="287566"/>
                    <a:pt x="1871358" y="289309"/>
                    <a:pt x="1854671" y="287947"/>
                  </a:cubicBezTo>
                  <a:lnTo>
                    <a:pt x="1855052" y="288900"/>
                  </a:lnTo>
                  <a:lnTo>
                    <a:pt x="1855049" y="288899"/>
                  </a:lnTo>
                  <a:lnTo>
                    <a:pt x="1848193" y="289470"/>
                  </a:lnTo>
                  <a:lnTo>
                    <a:pt x="1854289" y="288804"/>
                  </a:lnTo>
                  <a:lnTo>
                    <a:pt x="1855047" y="288899"/>
                  </a:lnTo>
                  <a:lnTo>
                    <a:pt x="1838655" y="283993"/>
                  </a:lnTo>
                  <a:cubicBezTo>
                    <a:pt x="1832963" y="283571"/>
                    <a:pt x="1827181" y="284371"/>
                    <a:pt x="1821714" y="286423"/>
                  </a:cubicBezTo>
                  <a:cubicBezTo>
                    <a:pt x="1810446" y="289928"/>
                    <a:pt x="1798645" y="291452"/>
                    <a:pt x="1786853" y="290900"/>
                  </a:cubicBezTo>
                  <a:cubicBezTo>
                    <a:pt x="1767803" y="291757"/>
                    <a:pt x="1749610" y="293376"/>
                    <a:pt x="1730846" y="294329"/>
                  </a:cubicBezTo>
                  <a:cubicBezTo>
                    <a:pt x="1681792" y="296805"/>
                    <a:pt x="1632643" y="300329"/>
                    <a:pt x="1583399" y="300806"/>
                  </a:cubicBezTo>
                  <a:cubicBezTo>
                    <a:pt x="1559662" y="300434"/>
                    <a:pt x="1535926" y="301615"/>
                    <a:pt x="1512342" y="304330"/>
                  </a:cubicBezTo>
                  <a:cubicBezTo>
                    <a:pt x="1508199" y="304806"/>
                    <a:pt x="1504008" y="304806"/>
                    <a:pt x="1499865" y="304330"/>
                  </a:cubicBezTo>
                  <a:cubicBezTo>
                    <a:pt x="1467860" y="300711"/>
                    <a:pt x="1435857" y="304330"/>
                    <a:pt x="1403852" y="304330"/>
                  </a:cubicBezTo>
                  <a:cubicBezTo>
                    <a:pt x="1397766" y="304416"/>
                    <a:pt x="1391698" y="304825"/>
                    <a:pt x="1385660" y="305568"/>
                  </a:cubicBezTo>
                  <a:cubicBezTo>
                    <a:pt x="1377735" y="307216"/>
                    <a:pt x="1369648" y="307921"/>
                    <a:pt x="1361561" y="307664"/>
                  </a:cubicBezTo>
                  <a:cubicBezTo>
                    <a:pt x="1331843" y="301282"/>
                    <a:pt x="1304411" y="309283"/>
                    <a:pt x="1275265" y="308997"/>
                  </a:cubicBezTo>
                  <a:cubicBezTo>
                    <a:pt x="1246118" y="308712"/>
                    <a:pt x="1218115" y="311760"/>
                    <a:pt x="1190397" y="310140"/>
                  </a:cubicBezTo>
                  <a:cubicBezTo>
                    <a:pt x="1148678" y="307664"/>
                    <a:pt x="1111816" y="317475"/>
                    <a:pt x="1070573" y="316903"/>
                  </a:cubicBezTo>
                  <a:cubicBezTo>
                    <a:pt x="1029329" y="316331"/>
                    <a:pt x="988943" y="320808"/>
                    <a:pt x="948176" y="323475"/>
                  </a:cubicBezTo>
                  <a:cubicBezTo>
                    <a:pt x="928079" y="324713"/>
                    <a:pt x="907981" y="326523"/>
                    <a:pt x="888169" y="328619"/>
                  </a:cubicBezTo>
                  <a:cubicBezTo>
                    <a:pt x="858146" y="332162"/>
                    <a:pt x="827904" y="333495"/>
                    <a:pt x="797682" y="332619"/>
                  </a:cubicBezTo>
                  <a:cubicBezTo>
                    <a:pt x="786375" y="332362"/>
                    <a:pt x="775060" y="333057"/>
                    <a:pt x="763868" y="334715"/>
                  </a:cubicBezTo>
                  <a:cubicBezTo>
                    <a:pt x="735293" y="338620"/>
                    <a:pt x="705098" y="336429"/>
                    <a:pt x="676904" y="338811"/>
                  </a:cubicBezTo>
                  <a:cubicBezTo>
                    <a:pt x="643662" y="341668"/>
                    <a:pt x="610229" y="341478"/>
                    <a:pt x="576606" y="346621"/>
                  </a:cubicBezTo>
                  <a:cubicBezTo>
                    <a:pt x="548984" y="350907"/>
                    <a:pt x="516408" y="348145"/>
                    <a:pt x="486023" y="348431"/>
                  </a:cubicBezTo>
                  <a:cubicBezTo>
                    <a:pt x="480004" y="347878"/>
                    <a:pt x="473946" y="347878"/>
                    <a:pt x="467926" y="348431"/>
                  </a:cubicBezTo>
                  <a:cubicBezTo>
                    <a:pt x="431731" y="357956"/>
                    <a:pt x="394583" y="351574"/>
                    <a:pt x="357817" y="350145"/>
                  </a:cubicBezTo>
                  <a:cubicBezTo>
                    <a:pt x="350606" y="349297"/>
                    <a:pt x="343358" y="348821"/>
                    <a:pt x="336100" y="348717"/>
                  </a:cubicBezTo>
                  <a:cubicBezTo>
                    <a:pt x="298000" y="351384"/>
                    <a:pt x="264948" y="343002"/>
                    <a:pt x="230087" y="338429"/>
                  </a:cubicBezTo>
                  <a:cubicBezTo>
                    <a:pt x="205988" y="335286"/>
                    <a:pt x="181319" y="333095"/>
                    <a:pt x="157220" y="329857"/>
                  </a:cubicBezTo>
                  <a:cubicBezTo>
                    <a:pt x="147876" y="328990"/>
                    <a:pt x="138713" y="326809"/>
                    <a:pt x="129979" y="323380"/>
                  </a:cubicBezTo>
                  <a:cubicBezTo>
                    <a:pt x="87212" y="301187"/>
                    <a:pt x="40063" y="280327"/>
                    <a:pt x="23394" y="249942"/>
                  </a:cubicBezTo>
                  <a:cubicBezTo>
                    <a:pt x="21527" y="246704"/>
                    <a:pt x="18870" y="243989"/>
                    <a:pt x="15679" y="242037"/>
                  </a:cubicBezTo>
                  <a:cubicBezTo>
                    <a:pt x="-5943" y="228320"/>
                    <a:pt x="-1942" y="214033"/>
                    <a:pt x="8249" y="199174"/>
                  </a:cubicBezTo>
                  <a:cubicBezTo>
                    <a:pt x="11697" y="194497"/>
                    <a:pt x="14098" y="189144"/>
                    <a:pt x="15298" y="183458"/>
                  </a:cubicBezTo>
                  <a:cubicBezTo>
                    <a:pt x="16889" y="171656"/>
                    <a:pt x="22584" y="160798"/>
                    <a:pt x="31395" y="152787"/>
                  </a:cubicBezTo>
                  <a:cubicBezTo>
                    <a:pt x="38348" y="146215"/>
                    <a:pt x="31395" y="135928"/>
                    <a:pt x="27585" y="127641"/>
                  </a:cubicBezTo>
                  <a:cubicBezTo>
                    <a:pt x="17489" y="106781"/>
                    <a:pt x="27585" y="88112"/>
                    <a:pt x="52160" y="70491"/>
                  </a:cubicBezTo>
                  <a:cubicBezTo>
                    <a:pt x="66457" y="62004"/>
                    <a:pt x="82230" y="56289"/>
                    <a:pt x="98642" y="53632"/>
                  </a:cubicBezTo>
                  <a:cubicBezTo>
                    <a:pt x="134294" y="44945"/>
                    <a:pt x="170470" y="38582"/>
                    <a:pt x="206941" y="34582"/>
                  </a:cubicBezTo>
                  <a:cubicBezTo>
                    <a:pt x="220276" y="33344"/>
                    <a:pt x="233611" y="32487"/>
                    <a:pt x="247041" y="31534"/>
                  </a:cubicBezTo>
                  <a:cubicBezTo>
                    <a:pt x="292666" y="28295"/>
                    <a:pt x="338291" y="24962"/>
                    <a:pt x="384011" y="22009"/>
                  </a:cubicBezTo>
                  <a:cubicBezTo>
                    <a:pt x="442208" y="18199"/>
                    <a:pt x="500406" y="14389"/>
                    <a:pt x="558794" y="11151"/>
                  </a:cubicBezTo>
                  <a:cubicBezTo>
                    <a:pt x="594132" y="9245"/>
                    <a:pt x="629756" y="8484"/>
                    <a:pt x="665189" y="7245"/>
                  </a:cubicBezTo>
                  <a:cubicBezTo>
                    <a:pt x="668389" y="7398"/>
                    <a:pt x="671590" y="7112"/>
                    <a:pt x="674714" y="6388"/>
                  </a:cubicBezTo>
                  <a:cubicBezTo>
                    <a:pt x="694716" y="-3137"/>
                    <a:pt x="716528" y="1054"/>
                    <a:pt x="739293" y="3626"/>
                  </a:cubicBezTo>
                  <a:cubicBezTo>
                    <a:pt x="752904" y="4483"/>
                    <a:pt x="766544" y="4483"/>
                    <a:pt x="780155" y="3626"/>
                  </a:cubicBezTo>
                  <a:cubicBezTo>
                    <a:pt x="804349" y="3054"/>
                    <a:pt x="828542" y="2006"/>
                    <a:pt x="852736" y="1721"/>
                  </a:cubicBezTo>
                  <a:cubicBezTo>
                    <a:pt x="904266" y="863"/>
                    <a:pt x="955892" y="-89"/>
                    <a:pt x="1007422" y="6"/>
                  </a:cubicBezTo>
                  <a:close/>
                </a:path>
              </a:pathLst>
            </a:custGeom>
            <a:gradFill>
              <a:gsLst>
                <a:gs pos="0">
                  <a:schemeClr val="accent1">
                    <a:lumMod val="20000"/>
                    <a:lumOff val="80000"/>
                    <a:alpha val="4000"/>
                  </a:schemeClr>
                </a:gs>
                <a:gs pos="100000">
                  <a:schemeClr val="accent1">
                    <a:lumMod val="40000"/>
                    <a:lumOff val="60000"/>
                  </a:schemeClr>
                </a:gs>
              </a:gsLst>
              <a:lin ang="10800000" scaled="0"/>
            </a:gradFill>
          </p:spPr>
          <p:txBody>
            <a:bodyPr rot="0" spcFirstLastPara="0" vert="horz" wrap="square" lIns="252095" tIns="0" rIns="0" bIns="0" numCol="1" spcCol="0" rtlCol="0" fromWordArt="0" anchor="ctr" anchorCtr="0" forceAA="0" compatLnSpc="0">
              <a:noAutofit/>
            </a:bodyPr>
            <a:p>
              <a:pPr lvl="0" algn="l">
                <a:buClrTx/>
                <a:buSzTx/>
                <a:buFontTx/>
              </a:pPr>
              <a:r>
                <a:rPr lang="zh-CN" altLang="en-US" sz="2000" b="1">
                  <a:solidFill>
                    <a:schemeClr val="tx1"/>
                  </a:solidFill>
                  <a:latin typeface="+mn-ea"/>
                  <a:cs typeface="+mn-ea"/>
                  <a:sym typeface="+mn-ea"/>
                </a:rPr>
                <a:t>4. 承上启下，明确目的</a:t>
              </a:r>
              <a:endParaRPr lang="zh-CN" altLang="en-US" sz="2000" b="1">
                <a:solidFill>
                  <a:schemeClr val="tx1"/>
                </a:solidFill>
                <a:latin typeface="+mn-ea"/>
                <a:cs typeface="+mn-ea"/>
                <a:sym typeface="+mn-ea"/>
              </a:endParaRPr>
            </a:p>
          </p:txBody>
        </p:sp>
        <p:sp>
          <p:nvSpPr>
            <p:cNvPr id="11" name="矩形 10"/>
            <p:cNvSpPr/>
            <p:nvPr>
              <p:custDataLst>
                <p:tags r:id="rId6"/>
              </p:custDataLst>
            </p:nvPr>
          </p:nvSpPr>
          <p:spPr>
            <a:xfrm>
              <a:off x="2279" y="4620"/>
              <a:ext cx="14439" cy="1569"/>
            </a:xfrm>
            <a:prstGeom prst="rect">
              <a:avLst/>
            </a:prstGeom>
            <a:noFill/>
          </p:spPr>
          <p:txBody>
            <a:bodyPr wrap="square" lIns="0" tIns="0" rIns="0" bIns="0" rtlCol="0" anchor="t" anchorCtr="0">
              <a:spAutoFit/>
            </a:bodyPr>
            <a:p>
              <a:pPr algn="l">
                <a:lnSpc>
                  <a:spcPct val="120000"/>
                </a:lnSpc>
                <a:spcBef>
                  <a:spcPct val="0"/>
                </a:spcBef>
                <a:spcAft>
                  <a:spcPct val="0"/>
                </a:spcAft>
              </a:pPr>
              <a:r>
                <a:rPr lang="zh-CN" altLang="en-US">
                  <a:solidFill>
                    <a:schemeClr val="tx1">
                      <a:lumMod val="85000"/>
                      <a:lumOff val="15000"/>
                    </a:schemeClr>
                  </a:solidFill>
                  <a:latin typeface="+mn-ea"/>
                  <a:cs typeface="+mn-ea"/>
                  <a:sym typeface="+mn-ea"/>
                </a:rPr>
                <a:t>导入语是沟通“旧知”与“新知”的媒介。教师由旧入新的导入语，既能体现知识的整体性与连贯性，又能帮助幼儿复习“旧知”，明确“新知”的要点，使幼儿了解自己要做什么，从而把他们的内部动机充分调动起来。</a:t>
              </a:r>
              <a:endParaRPr lang="zh-CN" altLang="en-US">
                <a:solidFill>
                  <a:schemeClr val="tx1">
                    <a:lumMod val="85000"/>
                    <a:lumOff val="15000"/>
                  </a:schemeClr>
                </a:solidFill>
                <a:latin typeface="+mn-ea"/>
                <a:cs typeface="+mn-ea"/>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二、导入语训练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1"/>
          <p:cNvSpPr/>
          <p:nvPr/>
        </p:nvSpPr>
        <p:spPr>
          <a:xfrm>
            <a:off x="777240" y="1370965"/>
            <a:ext cx="10636885" cy="1926590"/>
          </a:xfrm>
          <a:prstGeom prst="roundRect">
            <a:avLst>
              <a:gd name="adj" fmla="val 5808"/>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例：中班歌曲活动“迷路的小花鸭”导入语。</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老师先出示挂图，边引导幼儿观察边说：“图上有一个池塘，池塘边有一棵柳树，柳树下有一只小小的花鸭，小花鸭正伤心地哭。请小朋友们猜一猜，小花鸭为什么要伤心地哭？噢，原来小花鸭‘迷路’了，找不到自己的家，也找不到自己的妈妈，哭着叫妈妈！”</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881370" y="4105275"/>
            <a:ext cx="4533900" cy="1476375"/>
          </a:xfrm>
          <a:prstGeom prst="rect">
            <a:avLst/>
          </a:prstGeom>
          <a:noFill/>
        </p:spPr>
        <p:txBody>
          <a:bodyPr wrap="square" rtlCol="0" anchor="t">
            <a:spAutoFit/>
          </a:bodyPr>
          <a:p>
            <a:pPr>
              <a:lnSpc>
                <a:spcPct val="150000"/>
              </a:lnSpc>
            </a:pPr>
            <a:r>
              <a:rPr lang="zh-CN" altLang="en-US" sz="2000" b="1">
                <a:solidFill>
                  <a:schemeClr val="accent2"/>
                </a:solidFill>
              </a:rPr>
              <a:t>教师以观察图片的方式引导着幼儿对于歌词的理解，让幼儿能够很快地记住歌词，并能很快地学会歌曲。</a:t>
            </a:r>
            <a:endParaRPr lang="zh-CN" altLang="en-US" sz="2000" b="1">
              <a:solidFill>
                <a:schemeClr val="accent2"/>
              </a:solidFill>
            </a:endParaRPr>
          </a:p>
        </p:txBody>
      </p:sp>
      <p:pic>
        <p:nvPicPr>
          <p:cNvPr id="103" name="图片 102"/>
          <p:cNvPicPr/>
          <p:nvPr/>
        </p:nvPicPr>
        <p:blipFill>
          <a:blip r:embed="rId1"/>
          <a:stretch>
            <a:fillRect/>
          </a:stretch>
        </p:blipFill>
        <p:spPr>
          <a:xfrm>
            <a:off x="1350010" y="3556635"/>
            <a:ext cx="3879850" cy="25736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二、导入语训练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67906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（三）导入语运用技巧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2078355"/>
            <a:ext cx="9772650" cy="318960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1. 要短小精悍，忌冗长拖沓</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使用导入语要注意，导入语不能游离在教育活动之外去任意发挥，不能为了导入而导入，必须简练。导入语只是教育活动开始的引子，不能占用太多的时间，一般最好控制在</a:t>
            </a:r>
            <a:r>
              <a:rPr lang="zh-CN" altLang="en-US" sz="2000" b="1" dirty="0">
                <a:sym typeface="微软雅黑" panose="020B0503020204020204" pitchFamily="34" charset="-122"/>
              </a:rPr>
              <a:t> 3~5 分钟</a:t>
            </a:r>
            <a:r>
              <a:rPr lang="zh-CN" altLang="en-US" sz="2000" dirty="0">
                <a:sym typeface="微软雅黑" panose="020B0503020204020204" pitchFamily="34" charset="-122"/>
              </a:rPr>
              <a:t>。</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例：中班综合活动“吹泡泡”导入语。</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教师：小朋友以前吹的泡泡是什么样子的？</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教师：今天，请小朋友们想一想，用这些形状的泡泡工具会吹出什么样的泡泡呢？</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圆角 21"/>
          <p:cNvSpPr/>
          <p:nvPr/>
        </p:nvSpPr>
        <p:spPr>
          <a:xfrm>
            <a:off x="3000058" y="2472055"/>
            <a:ext cx="2292985" cy="929005"/>
          </a:xfrm>
          <a:prstGeom prst="roundRect">
            <a:avLst>
              <a:gd name="adj" fmla="val 50000"/>
            </a:avLst>
          </a:prstGeom>
          <a:solidFill>
            <a:srgbClr val="703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第十一章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81785" y="3664585"/>
            <a:ext cx="5130800" cy="1753235"/>
          </a:xfrm>
          <a:prstGeom prst="rect">
            <a:avLst/>
          </a:prstGeom>
          <a:noFill/>
        </p:spPr>
        <p:txBody>
          <a:bodyPr wrap="square">
            <a:spAutoFit/>
          </a:bodyPr>
          <a:lstStyle/>
          <a:p>
            <a:pPr algn="ctr"/>
            <a:r>
              <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集体教学活动教师指导用语训练</a:t>
            </a:r>
            <a:endPar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二、导入语训练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1588135"/>
            <a:ext cx="9772650" cy="330263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2. 要新颖活泼，忌刻板平淡</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导入语一般是在活动开始时，为了激发幼儿的求知欲和调动幼儿的积极性而设置的。教师在进行导入语设计时，如果语言过于庄重，就容易让幼儿产生压抑感，过于平淡，又不能激发幼儿的学习兴趣，只有新颖活泼的导入语才能在第一时间激发幼儿的求知欲。</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例：一位教师设计语言教育活动“有营养的蔬菜”时采用猜谜的方式导入：“红公鸡，绿尾巴，一头扎在地底下。”不仅调动了幼儿参与活动的兴趣，也加深了幼儿对事物的理解。</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二、导入语训练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8920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（四）导入语的类型</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1"/>
          <p:cNvSpPr/>
          <p:nvPr>
            <p:custDataLst>
              <p:tags r:id="rId1"/>
            </p:custDataLst>
          </p:nvPr>
        </p:nvSpPr>
        <p:spPr>
          <a:xfrm>
            <a:off x="1490980" y="2082800"/>
            <a:ext cx="9777730" cy="3865245"/>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custDataLst>
              <p:tags r:id="rId2"/>
            </p:custDataLst>
          </p:nvPr>
        </p:nvSpPr>
        <p:spPr>
          <a:xfrm>
            <a:off x="1926590" y="3103245"/>
            <a:ext cx="8870315" cy="2215515"/>
          </a:xfrm>
          <a:prstGeom prst="rect">
            <a:avLst/>
          </a:prstGeom>
          <a:noFill/>
        </p:spPr>
        <p:txBody>
          <a:bodyPr wrap="square" lIns="0" tIns="0" rIns="0" bIns="0" rtlCol="0" anchor="t" anchorCtr="0">
            <a:spAutoFit/>
          </a:bodyPr>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教师结合本次活动设置悬念，使幼儿置身于惊奇之中，从而产生探索发现的欲望。</a:t>
            </a:r>
            <a:endParaRPr lang="zh-CN" altLang="en-US" dirty="0">
              <a:ln>
                <a:noFill/>
                <a:prstDash val="sysDot"/>
              </a:ln>
              <a:solidFill>
                <a:schemeClr val="tx1">
                  <a:lumMod val="85000"/>
                  <a:lumOff val="15000"/>
                </a:schemeClr>
              </a:solidFill>
              <a:latin typeface="+mn-ea"/>
              <a:cs typeface="+mn-ea"/>
              <a:sym typeface="+mn-ea"/>
            </a:endParaRPr>
          </a:p>
          <a:p>
            <a:pPr>
              <a:lnSpc>
                <a:spcPct val="150000"/>
              </a:lnSpc>
              <a:spcBef>
                <a:spcPct val="0"/>
              </a:spcBef>
              <a:spcAft>
                <a:spcPct val="0"/>
              </a:spcAft>
            </a:pPr>
            <a:r>
              <a:rPr lang="zh-CN" altLang="en-US" sz="2000" dirty="0">
                <a:ln>
                  <a:noFill/>
                  <a:prstDash val="sysDot"/>
                </a:ln>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例：老师在大班科学活动“踩鸡蛋”开始时慢慢跨上四只用鸡蛋支撑的木板，鸡蛋并没有像幼儿预料的那样破碎。这时老师神气地说：“老师呀并不会轻功，这里有秘——密！你们想知道有什么秘密吗？这种方法就是……”</a:t>
            </a:r>
            <a:endParaRPr lang="zh-CN" altLang="en-US" dirty="0">
              <a:ln>
                <a:noFill/>
                <a:prstDash val="sysDot"/>
              </a:ln>
              <a:solidFill>
                <a:schemeClr val="tx1">
                  <a:lumMod val="85000"/>
                  <a:lumOff val="15000"/>
                </a:schemeClr>
              </a:solidFill>
              <a:latin typeface="+mn-ea"/>
              <a:cs typeface="+mn-ea"/>
              <a:sym typeface="+mn-ea"/>
            </a:endParaRPr>
          </a:p>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教师用设置悬念的方式引起了幼儿的注意。</a:t>
            </a:r>
            <a:endParaRPr lang="zh-CN" altLang="en-US" dirty="0">
              <a:ln>
                <a:noFill/>
                <a:prstDash val="sysDot"/>
              </a:ln>
              <a:solidFill>
                <a:schemeClr val="tx1">
                  <a:lumMod val="85000"/>
                  <a:lumOff val="15000"/>
                </a:schemeClr>
              </a:solidFill>
              <a:latin typeface="+mn-ea"/>
              <a:cs typeface="+mn-ea"/>
              <a:sym typeface="+mn-ea"/>
            </a:endParaRPr>
          </a:p>
        </p:txBody>
      </p:sp>
      <p:sp>
        <p:nvSpPr>
          <p:cNvPr id="7" name="矩形 6"/>
          <p:cNvSpPr/>
          <p:nvPr>
            <p:custDataLst>
              <p:tags r:id="rId3"/>
            </p:custDataLst>
          </p:nvPr>
        </p:nvSpPr>
        <p:spPr>
          <a:xfrm>
            <a:off x="1927860" y="2536987"/>
            <a:ext cx="3636000" cy="415290"/>
          </a:xfrm>
          <a:prstGeom prst="rect">
            <a:avLst/>
          </a:prstGeom>
          <a:noFill/>
        </p:spPr>
        <p:txBody>
          <a:bodyPr wrap="square" lIns="90000" tIns="46800" rIns="90000" bIns="0" rtlCol="0" anchor="ctr">
            <a:spAutoFit/>
          </a:bodyPr>
          <a:p>
            <a:pPr>
              <a:spcBef>
                <a:spcPct val="0"/>
              </a:spcBef>
              <a:spcAft>
                <a:spcPct val="0"/>
              </a:spcAft>
            </a:pPr>
            <a:r>
              <a:rPr lang="zh-CN" altLang="en-US" sz="2400" b="1">
                <a:solidFill>
                  <a:schemeClr val="accent1"/>
                </a:solidFill>
                <a:latin typeface="+mn-ea"/>
                <a:cs typeface="+mn-ea"/>
                <a:sym typeface="+mn-ea"/>
              </a:rPr>
              <a:t>悬念导入法导入语</a:t>
            </a:r>
            <a:endParaRPr lang="zh-CN" altLang="en-US" sz="2400" b="1">
              <a:solidFill>
                <a:schemeClr val="accent1"/>
              </a:solidFill>
              <a:latin typeface="+mn-ea"/>
              <a:cs typeface="+mn-ea"/>
              <a:sym typeface="+mn-ea"/>
            </a:endParaRPr>
          </a:p>
        </p:txBody>
      </p:sp>
      <p:sp>
        <p:nvSpPr>
          <p:cNvPr id="8" name="矩形 7"/>
          <p:cNvSpPr/>
          <p:nvPr>
            <p:custDataLst>
              <p:tags r:id="rId4"/>
            </p:custDataLst>
          </p:nvPr>
        </p:nvSpPr>
        <p:spPr>
          <a:xfrm>
            <a:off x="898408" y="2082800"/>
            <a:ext cx="900430" cy="1769745"/>
          </a:xfrm>
          <a:prstGeom prst="rect">
            <a:avLst/>
          </a:prstGeom>
          <a:noFill/>
        </p:spPr>
        <p:txBody>
          <a:bodyPr wrap="none" lIns="0" tIns="0" rIns="0" bIns="0" rtlCol="0" anchor="t" anchorCtr="0">
            <a:spAutoFit/>
          </a:bodyPr>
          <a:p>
            <a:pPr algn="ctr">
              <a:spcBef>
                <a:spcPct val="0"/>
              </a:spcBef>
              <a:spcAft>
                <a:spcPct val="0"/>
              </a:spcAft>
            </a:pPr>
            <a:r>
              <a:rPr lang="en-US" altLang="zh-CN"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1</a:t>
            </a:r>
            <a:endParaRPr lang="zh-CN" altLang="en-US"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二、导入语训练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1"/>
          <p:cNvSpPr/>
          <p:nvPr>
            <p:custDataLst>
              <p:tags r:id="rId1"/>
            </p:custDataLst>
          </p:nvPr>
        </p:nvSpPr>
        <p:spPr>
          <a:xfrm>
            <a:off x="1490980" y="1504950"/>
            <a:ext cx="9777730" cy="4101465"/>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custDataLst>
              <p:tags r:id="rId2"/>
            </p:custDataLst>
          </p:nvPr>
        </p:nvSpPr>
        <p:spPr>
          <a:xfrm>
            <a:off x="1926590" y="2525395"/>
            <a:ext cx="8870315" cy="2677160"/>
          </a:xfrm>
          <a:prstGeom prst="rect">
            <a:avLst/>
          </a:prstGeom>
          <a:noFill/>
        </p:spPr>
        <p:txBody>
          <a:bodyPr wrap="square" lIns="0" tIns="0" rIns="0" bIns="0" rtlCol="0" anchor="t" anchorCtr="0">
            <a:spAutoFit/>
          </a:bodyPr>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以图片或卡片等教具导入课堂内容能激发幼儿参与活动的积极性和主动性。</a:t>
            </a:r>
            <a:endParaRPr lang="zh-CN" altLang="en-US" dirty="0">
              <a:ln>
                <a:noFill/>
                <a:prstDash val="sysDot"/>
              </a:ln>
              <a:solidFill>
                <a:schemeClr val="tx1">
                  <a:lumMod val="85000"/>
                  <a:lumOff val="15000"/>
                </a:schemeClr>
              </a:solidFill>
              <a:latin typeface="+mn-ea"/>
              <a:cs typeface="+mn-ea"/>
              <a:sym typeface="+mn-ea"/>
            </a:endParaRPr>
          </a:p>
          <a:p>
            <a:pPr>
              <a:lnSpc>
                <a:spcPct val="150000"/>
              </a:lnSpc>
              <a:spcBef>
                <a:spcPct val="0"/>
              </a:spcBef>
              <a:spcAft>
                <a:spcPct val="0"/>
              </a:spcAft>
            </a:pPr>
            <a:r>
              <a:rPr lang="zh-CN" altLang="en-US" sz="2000" dirty="0">
                <a:ln>
                  <a:noFill/>
                  <a:prstDash val="sysDot"/>
                </a:ln>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例：大班讲述活动“美丽的图片”。老师开始时是这样导入的：今天，老师带来了一些美丽的图片。这张是动物图片，这张是人物图片，还有太阳、房子的图片，你们每人盘子里也有和老师一样的图片。看谁会动脑筋，从这许多图片中选出几种来，在纸上构成一幅美丽的图，还要把这幅图的意思讲给大家听听。</a:t>
            </a:r>
            <a:endParaRPr lang="zh-CN" altLang="en-US" sz="2000" dirty="0">
              <a:ln>
                <a:noFill/>
                <a:prstDash val="sysDot"/>
              </a:ln>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教师用图片导入的方式激发了幼儿拼图的兴趣。</a:t>
            </a:r>
            <a:endParaRPr lang="zh-CN" altLang="en-US" dirty="0">
              <a:ln>
                <a:noFill/>
                <a:prstDash val="sysDot"/>
              </a:ln>
              <a:solidFill>
                <a:schemeClr val="tx1">
                  <a:lumMod val="85000"/>
                  <a:lumOff val="15000"/>
                </a:schemeClr>
              </a:solidFill>
              <a:latin typeface="+mn-ea"/>
              <a:cs typeface="+mn-ea"/>
              <a:sym typeface="+mn-ea"/>
            </a:endParaRPr>
          </a:p>
        </p:txBody>
      </p:sp>
      <p:sp>
        <p:nvSpPr>
          <p:cNvPr id="7" name="矩形 6"/>
          <p:cNvSpPr/>
          <p:nvPr>
            <p:custDataLst>
              <p:tags r:id="rId3"/>
            </p:custDataLst>
          </p:nvPr>
        </p:nvSpPr>
        <p:spPr>
          <a:xfrm>
            <a:off x="1927860" y="1959137"/>
            <a:ext cx="3636000" cy="415290"/>
          </a:xfrm>
          <a:prstGeom prst="rect">
            <a:avLst/>
          </a:prstGeom>
          <a:noFill/>
        </p:spPr>
        <p:txBody>
          <a:bodyPr wrap="square" lIns="90000" tIns="46800" rIns="90000" bIns="0" rtlCol="0" anchor="ctr">
            <a:spAutoFit/>
          </a:bodyPr>
          <a:p>
            <a:pPr>
              <a:spcBef>
                <a:spcPct val="0"/>
              </a:spcBef>
              <a:spcAft>
                <a:spcPct val="0"/>
              </a:spcAft>
            </a:pPr>
            <a:r>
              <a:rPr lang="zh-CN" altLang="en-US" sz="2400" b="1">
                <a:solidFill>
                  <a:schemeClr val="accent1"/>
                </a:solidFill>
                <a:latin typeface="+mn-ea"/>
                <a:cs typeface="+mn-ea"/>
                <a:sym typeface="+mn-ea"/>
              </a:rPr>
              <a:t>图片导入法导入语</a:t>
            </a:r>
            <a:endParaRPr lang="zh-CN" altLang="en-US" sz="2400" b="1">
              <a:solidFill>
                <a:schemeClr val="accent1"/>
              </a:solidFill>
              <a:latin typeface="+mn-ea"/>
              <a:cs typeface="+mn-ea"/>
              <a:sym typeface="+mn-ea"/>
            </a:endParaRPr>
          </a:p>
        </p:txBody>
      </p:sp>
      <p:sp>
        <p:nvSpPr>
          <p:cNvPr id="8" name="矩形 7"/>
          <p:cNvSpPr/>
          <p:nvPr>
            <p:custDataLst>
              <p:tags r:id="rId4"/>
            </p:custDataLst>
          </p:nvPr>
        </p:nvSpPr>
        <p:spPr>
          <a:xfrm>
            <a:off x="898408" y="1504950"/>
            <a:ext cx="900430" cy="1769745"/>
          </a:xfrm>
          <a:prstGeom prst="rect">
            <a:avLst/>
          </a:prstGeom>
          <a:noFill/>
        </p:spPr>
        <p:txBody>
          <a:bodyPr wrap="none" lIns="0" tIns="0" rIns="0" bIns="0" rtlCol="0" anchor="t" anchorCtr="0">
            <a:spAutoFit/>
          </a:bodyPr>
          <a:p>
            <a:pPr algn="ctr">
              <a:spcBef>
                <a:spcPct val="0"/>
              </a:spcBef>
              <a:spcAft>
                <a:spcPct val="0"/>
              </a:spcAft>
            </a:pPr>
            <a:r>
              <a:rPr lang="en-US" altLang="zh-CN"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2</a:t>
            </a:r>
            <a:endParaRPr lang="zh-CN" altLang="en-US"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二、导入语训练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1"/>
          <p:cNvSpPr/>
          <p:nvPr>
            <p:custDataLst>
              <p:tags r:id="rId1"/>
            </p:custDataLst>
          </p:nvPr>
        </p:nvSpPr>
        <p:spPr>
          <a:xfrm>
            <a:off x="1490980" y="1504950"/>
            <a:ext cx="9777730" cy="4655185"/>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custDataLst>
              <p:tags r:id="rId2"/>
            </p:custDataLst>
          </p:nvPr>
        </p:nvSpPr>
        <p:spPr>
          <a:xfrm>
            <a:off x="1926590" y="2303145"/>
            <a:ext cx="8870315" cy="356997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用实物导入的方式能唤起幼儿的生活经验，以便让幼儿顺利地参与活动，实现活动的目标。</a:t>
            </a:r>
            <a:endParaRPr lang="zh-CN" altLang="en-US" dirty="0">
              <a:ln>
                <a:noFill/>
                <a:prstDash val="sysDot"/>
              </a:ln>
              <a:solidFill>
                <a:schemeClr val="tx1">
                  <a:lumMod val="85000"/>
                  <a:lumOff val="15000"/>
                </a:schemeClr>
              </a:solidFill>
              <a:latin typeface="+mn-ea"/>
              <a:cs typeface="+mn-ea"/>
              <a:sym typeface="+mn-ea"/>
            </a:endParaRPr>
          </a:p>
          <a:p>
            <a:pPr>
              <a:lnSpc>
                <a:spcPct val="100000"/>
              </a:lnSpc>
              <a:spcBef>
                <a:spcPct val="0"/>
              </a:spcBef>
              <a:spcAft>
                <a:spcPct val="0"/>
              </a:spcAft>
            </a:pPr>
            <a:r>
              <a:rPr lang="zh-CN" altLang="en-US" sz="2000" dirty="0">
                <a:ln>
                  <a:noFill/>
                  <a:prstDash val="sysDot"/>
                </a:ln>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例：小班社会活动“鱼”。教师：老师今天钓了很多鱼，小朋友们高兴不高兴？现在老师把鱼盆搬到你们面前，让你们仔细看看。你们看鱼在干什么？鱼看见小朋友们非常高兴，它们在水里游来游去，还要跟小朋友们说话哩！你们听！（打开录音机）。鱼：“小朋友，你们好！你们知道我是谁？我的名字叫鱼。你们看，我身上有些什么？”（关录音机）小朋友，鱼请你们看它身上有些什么，大家仔细看，看清楚了就说给鱼听。老师采用实物导入的方法，将活蹦乱跳的鱼摆在小朋友面前，使用拟人的话语让幼儿跟鱼更亲近，更富于人情味。导入语亲切、自然、生动，有启发性。</a:t>
            </a:r>
            <a:endParaRPr lang="zh-CN" altLang="en-US" sz="2000" dirty="0">
              <a:ln>
                <a:noFill/>
                <a:prstDash val="sysDot"/>
              </a:ln>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a:lnSpc>
                <a:spcPct val="10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不管采用哪一种导入语的设计，都要为活动的教学目的和教学重点服务，与讲课的内容紧密相连，自然衔接。</a:t>
            </a:r>
            <a:endParaRPr lang="zh-CN" altLang="en-US" dirty="0">
              <a:ln>
                <a:noFill/>
                <a:prstDash val="sysDot"/>
              </a:ln>
              <a:solidFill>
                <a:schemeClr val="tx1">
                  <a:lumMod val="85000"/>
                  <a:lumOff val="15000"/>
                </a:schemeClr>
              </a:solidFill>
              <a:latin typeface="+mn-ea"/>
              <a:cs typeface="+mn-ea"/>
              <a:sym typeface="+mn-ea"/>
            </a:endParaRPr>
          </a:p>
        </p:txBody>
      </p:sp>
      <p:sp>
        <p:nvSpPr>
          <p:cNvPr id="7" name="矩形 6"/>
          <p:cNvSpPr/>
          <p:nvPr>
            <p:custDataLst>
              <p:tags r:id="rId3"/>
            </p:custDataLst>
          </p:nvPr>
        </p:nvSpPr>
        <p:spPr>
          <a:xfrm>
            <a:off x="1927860" y="1736887"/>
            <a:ext cx="3636000" cy="415290"/>
          </a:xfrm>
          <a:prstGeom prst="rect">
            <a:avLst/>
          </a:prstGeom>
          <a:noFill/>
        </p:spPr>
        <p:txBody>
          <a:bodyPr wrap="square" lIns="90000" tIns="46800" rIns="90000" bIns="0" rtlCol="0" anchor="ctr">
            <a:spAutoFit/>
          </a:bodyPr>
          <a:p>
            <a:pPr>
              <a:spcBef>
                <a:spcPct val="0"/>
              </a:spcBef>
              <a:spcAft>
                <a:spcPct val="0"/>
              </a:spcAft>
            </a:pPr>
            <a:r>
              <a:rPr lang="zh-CN" altLang="en-US" sz="2400" b="1">
                <a:solidFill>
                  <a:schemeClr val="accent1"/>
                </a:solidFill>
                <a:latin typeface="+mn-ea"/>
                <a:cs typeface="+mn-ea"/>
                <a:sym typeface="+mn-ea"/>
              </a:rPr>
              <a:t>实物导入法导入语</a:t>
            </a:r>
            <a:endParaRPr lang="zh-CN" altLang="en-US" sz="2400" b="1">
              <a:solidFill>
                <a:schemeClr val="accent1"/>
              </a:solidFill>
              <a:latin typeface="+mn-ea"/>
              <a:cs typeface="+mn-ea"/>
              <a:sym typeface="+mn-ea"/>
            </a:endParaRPr>
          </a:p>
        </p:txBody>
      </p:sp>
      <p:sp>
        <p:nvSpPr>
          <p:cNvPr id="8" name="矩形 7"/>
          <p:cNvSpPr/>
          <p:nvPr>
            <p:custDataLst>
              <p:tags r:id="rId4"/>
            </p:custDataLst>
          </p:nvPr>
        </p:nvSpPr>
        <p:spPr>
          <a:xfrm>
            <a:off x="898408" y="1504950"/>
            <a:ext cx="900430" cy="1769745"/>
          </a:xfrm>
          <a:prstGeom prst="rect">
            <a:avLst/>
          </a:prstGeom>
          <a:noFill/>
        </p:spPr>
        <p:txBody>
          <a:bodyPr wrap="none" lIns="0" tIns="0" rIns="0" bIns="0" rtlCol="0" anchor="t" anchorCtr="0">
            <a:spAutoFit/>
          </a:bodyPr>
          <a:p>
            <a:pPr algn="ctr">
              <a:spcBef>
                <a:spcPct val="0"/>
              </a:spcBef>
              <a:spcAft>
                <a:spcPct val="0"/>
              </a:spcAft>
            </a:pPr>
            <a:r>
              <a:rPr lang="en-US" altLang="zh-CN"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3</a:t>
            </a:r>
            <a:endParaRPr lang="zh-CN" altLang="en-US"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4749165"/>
          </a:xfrm>
          <a:prstGeom prst="rect">
            <a:avLst/>
          </a:prstGeom>
          <a:noFill/>
        </p:spPr>
        <p:txBody>
          <a:bodyPr wrap="square" rtlCol="0">
            <a:spAutoFit/>
          </a:bodyPr>
          <a:lstStyle/>
          <a:p>
            <a:pPr indent="0" algn="l"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仿说下列导入语，并说说这些导入语的类型。</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（1）仿说下面大班健康活动“我来帮助你”的导入语，并加入恰当的态势语。</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小朋友们，今天老师得到一幅非常奇怪的挂图，你们看，挂图里哪些小朋友和我们一样啊？哪些小朋友和我们不一样？他们怎么了？哦，对！他是残疾人，残疾人身体的某个器官出了毛病，生活上有很多不方便。比如，盲人的眼睛看不见；聋哑人的耳朵听不见，不能讲话；有的残疾人手畸形，不能做事；还有的不能用双脚行走；等等。我们应不应该帮助他们啊？应该怎样帮助他们呢？</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（2）仿说下面中班科学活动“美丽的色彩”的导入语，并加入恰当的态势语。</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小朋友们喜欢的颜色有什么？那你知道红色和蓝色的液体混合在一起会变成什么色？（紫）然后老师通过操作来证实小朋友们说的对与错，接着就可以让幼儿自己探索调配颜色，看一看会发现什么。</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2555875"/>
          </a:xfrm>
          <a:prstGeom prst="rect">
            <a:avLst/>
          </a:prstGeom>
          <a:noFill/>
        </p:spPr>
        <p:txBody>
          <a:bodyPr wrap="square" rtlCol="0">
            <a:spAutoFit/>
          </a:bodyPr>
          <a:lstStyle/>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（3）仿说下面大班科学活动“摩擦起电”的导入语，并加入恰当的态势语。</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首先出示一根塑料棒，说：“小朋友们，今天老师要给你们表演一个魔术”，（把塑料棒放进有彩色纸屑的玻璃杯）边演示边说：“你们看，塑料棒上面有没有纸屑？”老师把塑料棒与绸布来回用力摩擦一会儿，再放玻璃杯，边演示边说：“小朋友们，瞧仔细了。咦！塑料棒上面——”然后提问：“为什么塑料棒与绸布相互摩擦后会吸起纸屑呢？”</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4749165"/>
          </a:xfrm>
          <a:prstGeom prst="rect">
            <a:avLst/>
          </a:prstGeom>
          <a:noFill/>
        </p:spPr>
        <p:txBody>
          <a:bodyPr wrap="square" rtlCol="0">
            <a:spAutoFit/>
          </a:bodyPr>
          <a:lstStyle/>
          <a:p>
            <a:pPr indent="0" algn="l"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说说以下幼儿园活动案例采用了什么导入方式，并分析其作用。</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（1）中班科学活动“风娃娃”。</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一位老师是这样导入的：出示一只点亮的蜡烛，问幼儿：“用什么办法可以使蜡烛熄灭？”（吹气）“为什么吹气可以使蜡烛熄灭？”（吹气有风）“现在教室里有风吗？请小朋友们想一想，怎么样就会有风了？”（幼儿用各种材料扇动或用手、口产生风）“你们刚才用什么办法产生了风？”（幼儿抢答）“小朋友们，为什么可以产生风？”</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（2）小班科学活动“认识磁铁——水族馆”。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配班老师扮演磁铁老人带着幼儿进入了磁铁城游戏，磁铁玩具城有许多磁铁玩具：沙漠探宝、会跳舞小人、小动物赛跑、钓鱼、小猴爬树、小戏台等。幼儿自由玩耍几分钟后，老师问：“磁铁能不能吸引水中的铁物体？”引入本次活动。</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2555875"/>
          </a:xfrm>
          <a:prstGeom prst="rect">
            <a:avLst/>
          </a:prstGeom>
          <a:noFill/>
        </p:spPr>
        <p:txBody>
          <a:bodyPr wrap="square" rtlCol="0">
            <a:spAutoFit/>
          </a:bodyPr>
          <a:lstStyle/>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（3）小班社会活动“认识蚯蚓”。</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考虑到蚯蚓外观不寻常，平常幼儿对其有厌恶甚至恐惧心理。对此，老师精心自编了一个故事作为导入环节：小松树一觉醒来，感觉睡得很舒服，原来不知是哪位好心的朋友帮助他将自己周围的泥土松得软软的。小松树决心要找到这位好心的朋友并谢谢他，经过一番周折，终于找到了——原来是一条正在松土的蚯蚓呀。故事一讲完，老师就提出问题：“小朋友，你们想不想认识小松树的朋友——蚯蚓呢？”引入正题。</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3276600"/>
          </a:xfrm>
          <a:prstGeom prst="rect">
            <a:avLst/>
          </a:prstGeom>
          <a:noFill/>
        </p:spPr>
        <p:txBody>
          <a:bodyPr wrap="square" rtlCol="0">
            <a:spAutoFit/>
          </a:bodyPr>
          <a:lstStyle/>
          <a:p>
            <a:pPr indent="0" algn="l"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针对下面的幼儿园教育活动内容，采用最恰当的方法进行导入设计。</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要求：提出导入方法，设计出导入活动，并在小组中试做。</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（1）大班音乐活动“胡说歌”。</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你把袜子穿在耳朵上吗？</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袜子穿在你的耳朵上吗？</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你把袜子穿在耳朵上吗？</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袜子穿在你的耳朵上吗？</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3676650"/>
          </a:xfrm>
          <a:prstGeom prst="rect">
            <a:avLst/>
          </a:prstGeom>
          <a:noFill/>
        </p:spPr>
        <p:txBody>
          <a:bodyPr wrap="square" rtlCol="0">
            <a:spAutoFit/>
          </a:bodyPr>
          <a:lstStyle/>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（2）小班听说游戏“拉大锯”。</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拉大锯，扯大锯，（手拉手做前倾与后仰的动作）</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外婆家门口唱大戏。（同上）</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你也去，我也去，（分别用手指对方与自己）</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大家一块去看戏。（分别在胸前左右侧做拍手动作）</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（3）中班绘画活动“树叶印画”。</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活动目标：①学习在树叶上较均匀地涂色并印画的技能；②能开动脑筋用树叶拼出多种自己喜欢的形象。</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学习目标</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252220" y="1716405"/>
            <a:ext cx="9843770" cy="4237990"/>
          </a:xfrm>
          <a:prstGeom prst="rect">
            <a:avLst/>
          </a:prstGeom>
          <a:noFill/>
        </p:spPr>
        <p:txBody>
          <a:bodyPr wrap="square" rtlCol="0">
            <a:spAutoFit/>
          </a:bodyPr>
          <a:lstStyle/>
          <a:p>
            <a:pPr indent="0" algn="just" fontAlgn="auto">
              <a:lnSpc>
                <a:spcPct val="11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掌握集体教学活动教师口语的特点。</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了解评价语、导入语、讲授语、提问语、过渡语、结束语的定义、作用和类型。</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☆能力目标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掌握评价语、导入语、讲授语、提问语、过渡语、结束语的表达技巧。</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能根据幼儿园五大领域集体教学活动的特点、幼儿年龄特点设计科学的活动用语。</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☆素质目标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热爱幼儿教育事业，能够灵活运用集体教学活动教师指导用语实施集体教学活动，使过程具有教育性和艺术性。</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三、讲授语训练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352040"/>
            <a:ext cx="4945380" cy="169164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讲授语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是指教师讲述、阐释活动内容的用语。幼儿教育活动中，教师讲解的内容很多，但主要应讲清“是什么”“为什么”“怎样做”等问题。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（一）讲授语的含义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5" name="图片 104"/>
          <p:cNvPicPr/>
          <p:nvPr/>
        </p:nvPicPr>
        <p:blipFill>
          <a:blip r:embed="rId1"/>
          <a:stretch>
            <a:fillRect/>
          </a:stretch>
        </p:blipFill>
        <p:spPr>
          <a:xfrm flipH="1">
            <a:off x="6336030" y="2143125"/>
            <a:ext cx="4542155" cy="32169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三、讲授语训练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352040"/>
            <a:ext cx="9413875" cy="221996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传授知识，答疑解惑</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在活动中运用讲授语的首要目标是把知识准确清晰地呈现在幼儿面前，使幼儿对所学的知识了解、掌握并牢记。所以，教师的每一次讲授应该从新知识传授的要点以及针对活动中的疑点、难点来进行设计。通过精心设计讲授片段，构成活动的整体框架。</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（二）讲授语的作用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三、讲授语训练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77240" y="1370965"/>
            <a:ext cx="10636885" cy="3759835"/>
          </a:xfrm>
          <a:prstGeom prst="roundRect">
            <a:avLst>
              <a:gd name="adj" fmla="val 5808"/>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例：大班文学作品活动“小柳树醒了”。</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教师：小柳树是怎么醒的啊？</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幼儿：春雷跟柳树说话，说着说着，小柳树醒了。春雨给柳树洗澡，洗着洗着，小柳</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枝哟，软了。春风给柳树梳头，梳着梳着，小柳梢啊，绿了。春燕跟柳树捉迷藏，藏着藏着，小柳絮啊，飞了。</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教师：噢，原来是被春雷、春雪、春燕吵醒的，小柳树就是这样苏醒的。那么“苏醒”</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是什么意思呢？</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教师：“苏醒就是在昏迷或沉睡中醒过来，小柳树在冬天进入了休眠状态，到了春天</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又会发芽。”</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1131570" y="5273040"/>
            <a:ext cx="9929495" cy="829945"/>
          </a:xfrm>
          <a:prstGeom prst="rect">
            <a:avLst/>
          </a:prstGeom>
          <a:noFill/>
        </p:spPr>
        <p:txBody>
          <a:bodyPr wrap="square" rtlCol="0" anchor="t">
            <a:spAutoFit/>
          </a:bodyPr>
          <a:p>
            <a:pPr>
              <a:lnSpc>
                <a:spcPct val="120000"/>
              </a:lnSpc>
            </a:pPr>
            <a:r>
              <a:rPr lang="zh-CN" altLang="en-US" sz="2000" b="1">
                <a:solidFill>
                  <a:schemeClr val="accent2"/>
                </a:solidFill>
              </a:rPr>
              <a:t>老师用通俗的语言对“苏醒”这一词进行了解释，不仅使幼儿理解了词语的意思，还帮助幼儿形成了正确的语言。</a:t>
            </a:r>
            <a:endParaRPr lang="zh-CN" altLang="en-US" sz="2000" b="1">
              <a:solidFill>
                <a:schemeClr val="accent2"/>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三、讲授语训练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34795"/>
            <a:ext cx="4559935" cy="221996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开发思维，启迪智慧</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富有启发性的讲授语能紧紧抓住幼儿的思维，使幼儿由“存疑”到“思疑”到“解疑”，不仅传授了知识，也培养了能力。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7" name="图片 106"/>
          <p:cNvPicPr/>
          <p:nvPr/>
        </p:nvPicPr>
        <p:blipFill>
          <a:blip r:embed="rId1">
            <a:clrChange>
              <a:clrFrom>
                <a:srgbClr val="FCFCFC">
                  <a:alpha val="100000"/>
                </a:srgbClr>
              </a:clrFrom>
              <a:clrTo>
                <a:srgbClr val="FCFCFC">
                  <a:alpha val="100000"/>
                  <a:alpha val="0"/>
                </a:srgbClr>
              </a:clrTo>
            </a:clrChange>
          </a:blip>
          <a:stretch>
            <a:fillRect/>
          </a:stretch>
        </p:blipFill>
        <p:spPr>
          <a:xfrm>
            <a:off x="6508750" y="1697990"/>
            <a:ext cx="4188460" cy="41884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三、讲授语训练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77240" y="1370965"/>
            <a:ext cx="10636885" cy="3759835"/>
          </a:xfrm>
          <a:prstGeom prst="roundRect">
            <a:avLst>
              <a:gd name="adj" fmla="val 5808"/>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例：中班歌唱活动“小鸟找家”。</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教师：你们见过的小鸟是什么样子？</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幼儿：嘴巴尖尖的，有一双翅膀可以飞。</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教师：说得真好。头圆圆的，嘴巴尖尖的，然后一身都是黑色，长着长长的翅膀，还可以飞。那你们见过小鸟做什么事情吗？</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幼儿：会到处找虫子吃。</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教师：对，小鸟在找吃的的时候，它会在地上找找吃的，也会在树上找吃的，不要光在地上找吃的。光在地找吃的就会变成小鸡啦。好，我们学学小鸟的样子表演一次吧。</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1131570" y="5273040"/>
            <a:ext cx="9929495" cy="829945"/>
          </a:xfrm>
          <a:prstGeom prst="rect">
            <a:avLst/>
          </a:prstGeom>
          <a:noFill/>
        </p:spPr>
        <p:txBody>
          <a:bodyPr wrap="square" rtlCol="0" anchor="t">
            <a:spAutoFit/>
          </a:bodyPr>
          <a:p>
            <a:pPr>
              <a:lnSpc>
                <a:spcPct val="120000"/>
              </a:lnSpc>
            </a:pPr>
            <a:r>
              <a:rPr lang="zh-CN" altLang="en-US" sz="2000" b="1">
                <a:solidFill>
                  <a:schemeClr val="accent2"/>
                </a:solidFill>
              </a:rPr>
              <a:t>老师为了让幼儿形象地模仿小鸟的动作，引导幼儿回忆小鸟的特征，启发幼儿对小鸟会飞、找食吃等特点进行思考。</a:t>
            </a:r>
            <a:endParaRPr lang="zh-CN" altLang="en-US" sz="2000" b="1">
              <a:solidFill>
                <a:schemeClr val="accent2"/>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三、讲授语训练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34795"/>
            <a:ext cx="9438005" cy="221996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潜移默化，传道育人</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在知识的传递过程中，应该以积极向上的思维感情影响幼儿，使他们受到良好的道德品质和行为规范的教育，以健康的审美情感熏陶幼儿，促进他们形成正确的审美观，以正确的思维方法训练幼儿，使他们养成良好的学习习惯。只有知识教育和德育教育水乳交融时，才能对幼儿产生潜移默化、润物无声的影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三、讲授语训练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77240" y="1370965"/>
            <a:ext cx="10636885" cy="3759835"/>
          </a:xfrm>
          <a:prstGeom prst="roundRect">
            <a:avLst>
              <a:gd name="adj" fmla="val 5808"/>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例：大班语言活动“毕业歌”。</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教师：小朋友们，你们唱这首歌时是什么样的心情呢？</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幼儿：高兴！</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教师：哦，因为要毕业了，就要成为小学生了，会感到高兴、自豪，还有什么心情呢？</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幼儿：很不开心。</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教师：哦，为什么很不开心，很难过呢？</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幼儿：因为我要上小学了，就见不到幼儿园里的老师和小朋友了，感到舍不得。</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教师：说得真好，那我们就带着这样一种依依不舍的心情来读这首诗好不好？</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（师幼读诗歌）</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三、讲授语训练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77240" y="1370965"/>
            <a:ext cx="10636885" cy="2425065"/>
          </a:xfrm>
          <a:prstGeom prst="roundRect">
            <a:avLst>
              <a:gd name="adj" fmla="val 5808"/>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教师：刚才老师听到一句话“我要感谢老师”，为什么要感谢老师啊？</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幼儿：感谢老师教给我们很多知识 / 感谢老师帮助我们 / 感谢老师关心我们。</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老师太感动了，小朋友们，你们快要毕业了。你们爱老师，老师也很爱你们。老师希望你们今后能像在幼儿园一样懂事、讲礼貌，祝你们早早进入小学，学到更多本领，戴上红领巾，取得好成绩，成为少先队员……</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1131570" y="4119880"/>
            <a:ext cx="9929495" cy="829945"/>
          </a:xfrm>
          <a:prstGeom prst="rect">
            <a:avLst/>
          </a:prstGeom>
          <a:noFill/>
        </p:spPr>
        <p:txBody>
          <a:bodyPr wrap="square" rtlCol="0" anchor="t">
            <a:spAutoFit/>
          </a:bodyPr>
          <a:p>
            <a:pPr>
              <a:lnSpc>
                <a:spcPct val="120000"/>
              </a:lnSpc>
            </a:pPr>
            <a:r>
              <a:rPr lang="zh-CN" altLang="en-US" sz="2000" b="1">
                <a:solidFill>
                  <a:schemeClr val="accent2"/>
                </a:solidFill>
              </a:rPr>
              <a:t>在一次语言教育活动中，老师引导幼儿感知诗歌内容，并且设身处地地激发幼儿对老师和幼儿园的感恩之情。</a:t>
            </a:r>
            <a:endParaRPr lang="zh-CN" altLang="en-US" sz="2000" b="1">
              <a:solidFill>
                <a:schemeClr val="accent2"/>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1309370" y="1421130"/>
            <a:ext cx="267906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（三）讲授语运用技巧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2078355"/>
            <a:ext cx="9772650" cy="243522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1. 语义畅达，深浅适度</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清晰明确地表现讲授内容，是讲授语的第一要求。教师的思维须严谨缜密，才能准确规范地选择所需词句，语言必须前后有序，才能有清晰的层次性和连贯性，使自己的讲授语言符合清晰、明确的要求。教师在讲授的过程中，还要善于化难为易，化深为浅，化抽象为具体，使自己的语言通俗易懂，才能帮助幼儿有效地接受新知识，反之，则会影响幼儿对新知识的理解和接受。</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三、讲授语训练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309370" y="1521460"/>
            <a:ext cx="9772650" cy="3322955"/>
          </a:xfrm>
          <a:prstGeom prst="rect">
            <a:avLst/>
          </a:prstGeom>
          <a:noFill/>
        </p:spPr>
        <p:txBody>
          <a:bodyPr wrap="square" rtlCol="0">
            <a:spAutoFit/>
          </a:bodyPr>
          <a:p>
            <a:pPr indent="457200" fontAlgn="auto">
              <a:lnSpc>
                <a:spcPct val="10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例：大班科学活动“神秘的指纹”。</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教师：指纹能帮助警察侦破案件，指纹还有什么作用呢？</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幼儿：能方便我们拿东西。</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教师：为什么？</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幼儿：因为指纹是花纹，能增加摩擦力，妈妈说的。</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幼儿：就像橡胶手套上也要有花纹一样。</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教师：哦，指纹就是手指头上的花纹，它能使手在接触物件时增加摩擦力，这样就能轻易地抓紧物件了。（边说边做出抓拿物品的动作）</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三、讲授语训练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131570" y="5146675"/>
            <a:ext cx="9929495" cy="460375"/>
          </a:xfrm>
          <a:prstGeom prst="rect">
            <a:avLst/>
          </a:prstGeom>
          <a:noFill/>
        </p:spPr>
        <p:txBody>
          <a:bodyPr wrap="square" rtlCol="0" anchor="t">
            <a:spAutoFit/>
          </a:bodyPr>
          <a:p>
            <a:pPr>
              <a:lnSpc>
                <a:spcPct val="120000"/>
              </a:lnSpc>
            </a:pPr>
            <a:r>
              <a:rPr lang="zh-CN" altLang="en-US" sz="2000" b="1">
                <a:solidFill>
                  <a:schemeClr val="accent2"/>
                </a:solidFill>
              </a:rPr>
              <a:t>老师用简单的语句，补充了幼儿的答案，解释了生活中的科学道理。</a:t>
            </a:r>
            <a:endParaRPr lang="zh-CN" altLang="en-US" sz="2000" b="1">
              <a:solidFill>
                <a:schemeClr val="accent2"/>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知识导图</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1"/>
          <a:srcRect t="6075"/>
          <a:stretch>
            <a:fillRect/>
          </a:stretch>
        </p:blipFill>
        <p:spPr>
          <a:xfrm>
            <a:off x="1857375" y="1538605"/>
            <a:ext cx="8477250" cy="46342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309370" y="1451610"/>
            <a:ext cx="9772650" cy="132715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2. 详略得当，重在点拨</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教师在讲课前，应该充分了解所讲内容，分清所讲内容的轻重、主次。在讲授过程中，有详有略，抓住重点，突破难点，才是讲授成功的关键。</a:t>
            </a:r>
            <a:endParaRPr lang="zh-CN" altLang="en-US" sz="2000" dirty="0">
              <a:sym typeface="微软雅黑" panose="020B0503020204020204" pitchFamily="34" charset="-122"/>
            </a:endParaRPr>
          </a:p>
        </p:txBody>
      </p:sp>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三、讲授语训练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2910205"/>
            <a:ext cx="9772650" cy="2451100"/>
          </a:xfrm>
          <a:prstGeom prst="rect">
            <a:avLst/>
          </a:prstGeom>
          <a:noFill/>
        </p:spPr>
        <p:txBody>
          <a:bodyPr wrap="square" rtlCol="0">
            <a:spAutoFit/>
          </a:bodyPr>
          <a:p>
            <a:pPr indent="457200" fontAlgn="auto">
              <a:lnSpc>
                <a:spcPct val="10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例：大班社会活动“探索香樟树的归类”。</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教师：这是我从地上捡到的一片香樟树叶子，你们看看它是常绿树，还是落叶树？</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幼儿：落叶树。</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教师：但是它的叶子很厚，叶面也很光滑啊！你们再想一想？</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1000"/>
              </a:spcAft>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教师：其实，香樟树，它一年四季都落叶子，但是落了叶子之后，马上又长出新的叶子，所以它一年四季树叶都很茂盛，看来它应该是常绿树。</a:t>
            </a:r>
            <a:endPar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9" name="文本框 8"/>
          <p:cNvSpPr txBox="1"/>
          <p:nvPr/>
        </p:nvSpPr>
        <p:spPr>
          <a:xfrm>
            <a:off x="1821180" y="5553710"/>
            <a:ext cx="9239885" cy="460375"/>
          </a:xfrm>
          <a:prstGeom prst="rect">
            <a:avLst/>
          </a:prstGeom>
          <a:noFill/>
        </p:spPr>
        <p:txBody>
          <a:bodyPr wrap="square" rtlCol="0" anchor="t">
            <a:spAutoFit/>
          </a:bodyPr>
          <a:p>
            <a:pPr>
              <a:lnSpc>
                <a:spcPct val="120000"/>
              </a:lnSpc>
            </a:pPr>
            <a:r>
              <a:rPr lang="zh-CN" altLang="en-US" sz="2000" b="1">
                <a:solidFill>
                  <a:schemeClr val="accent2"/>
                </a:solidFill>
              </a:rPr>
              <a:t>老师从常绿树的特征来重点引导了幼儿学会辨析。</a:t>
            </a:r>
            <a:endParaRPr lang="zh-CN" altLang="en-US" sz="2000" b="1">
              <a:solidFill>
                <a:schemeClr val="accent2"/>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3020060"/>
          </a:xfrm>
          <a:prstGeom prst="rect">
            <a:avLst/>
          </a:prstGeom>
          <a:noFill/>
        </p:spPr>
        <p:txBody>
          <a:bodyPr wrap="square" rtlCol="0">
            <a:spAutoFit/>
          </a:bodyPr>
          <a:lstStyle/>
          <a:p>
            <a:pPr indent="0"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仿说并分析下面讲授语的作用。</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（1）大班美术活动“画小草”。</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第一次用棉签画小草，小小说：“老师，我不会画。”老师走到他的身边：“我们一起来试一试吧。像这样，从下往上，画一棵小草，在它的右边找一个地方，从下往上，画第二棵小草，再换个地方，还可以画第三棵呢。”老师和他一起画了两棵两草，接着让小小自己画。他开始画得很慢，小心地模仿着，老师在一旁鼓励他，最终小小自己完成了图画。</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08" name="图片 107"/>
          <p:cNvPicPr/>
          <p:nvPr/>
        </p:nvPicPr>
        <p:blipFill>
          <a:blip r:embed="rId1"/>
          <a:stretch>
            <a:fillRect/>
          </a:stretch>
        </p:blipFill>
        <p:spPr>
          <a:xfrm>
            <a:off x="7841615" y="4257040"/>
            <a:ext cx="2653030" cy="17691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3756660"/>
          </a:xfrm>
          <a:prstGeom prst="rect">
            <a:avLst/>
          </a:prstGeom>
          <a:noFill/>
        </p:spPr>
        <p:txBody>
          <a:bodyPr wrap="square" rtlCol="0">
            <a:spAutoFit/>
          </a:bodyPr>
          <a:lstStyle/>
          <a:p>
            <a:pPr indent="457200" fontAlgn="auto">
              <a:lnSpc>
                <a:spcPct val="13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（2）大班数学活动“有趣的对称”。</a:t>
            </a:r>
            <a:endPar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老师问：“这里有一只漂亮的蝴蝶，如果我想知道它两边的翅膀是不是一样大，怎么办呢？”请幼儿回答，老师总结：把它们对折一下，如果完全重合了就说明蝴蝶两边的翅膀是一样的。现在，蝴蝶两边的翅膀的颜色、图案、大小、花纹，还有形状都一样，我们给它取了个好听的名字——对称。老师接着说：“跟蝴蝶一起来做客的还有两位动物朋友。这些动物朋友说，我呢，也跟蝴蝶一样，也是对称的。那有什么办法知道它是对称的呢？”（幼儿回答略）老师接着说：“好，对折一下，完全重合后轻轻用手摸一下。打开以后，中间会有一条线。这条神奇的线呢？它把图形分成了能够完全重合的两部分。这条神奇的线呢？它叫对称轴。”</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5005705"/>
          </a:xfrm>
          <a:prstGeom prst="rect">
            <a:avLst/>
          </a:prstGeom>
          <a:noFill/>
        </p:spPr>
        <p:txBody>
          <a:bodyPr wrap="square" rtlCol="0">
            <a:spAutoFit/>
          </a:bodyPr>
          <a:lstStyle/>
          <a:p>
            <a:pPr indent="0"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分析以下讲授语的使用是否得当，并说明理由。</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（1）小班数学活动“比较轻重”。</a:t>
            </a:r>
            <a:endPar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活动准备：挂图一张，画有铁球、皮球、棉花球；笔一支；小筐子一个；铁球、皮球、棉花球各一个；等等。</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教师：现在请幼儿甲到挂图前，将最重的物体圈出来。</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（幼儿甲圈出皮球）</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教师：这位小朋友认为皮球最重，我再请幼儿乙到这个小筐子前来，将最重的挑出来给幼儿甲。</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（幼儿乙挑出铁球给幼儿甲）</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教师：为什么他们选的不一样呢？谁选择正确了呢？</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5233670"/>
          </a:xfrm>
          <a:prstGeom prst="rect">
            <a:avLst/>
          </a:prstGeom>
          <a:noFill/>
        </p:spPr>
        <p:txBody>
          <a:bodyPr wrap="square" rtlCol="0">
            <a:spAutoFit/>
          </a:bodyPr>
          <a:lstStyle/>
          <a:p>
            <a:pPr indent="457200" fontAlgn="auto">
              <a:lnSpc>
                <a:spcPct val="10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（2）大班科学活动“有趣的叶子”。</a:t>
            </a:r>
            <a:endPar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课前准备：每小组摆放一篮叶子供幼儿观察。</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教师：小朋友们，你们看这些叶子都一样吗？</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幼儿：不一样。</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教师：你们能描述一下叶子的形状吗？</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幼儿甲：这个叶子像眉毛。</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教师：嗯，对。</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幼儿乙：这个叶子像小手掌。</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教师：嗯，很像。</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幼儿丙：这个叶子像小羊的角。</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教师：哦。</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幼儿丁：我觉得不像小羊的角。</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教师：叶子的形状各种各样，像什么，小朋友们可以自己想象。</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0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其他幼儿对幼儿丙的答案充满好奇，在下面议论纷纷，影响了活动的正常进行。</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1419860"/>
          </a:xfrm>
          <a:prstGeom prst="rect">
            <a:avLst/>
          </a:prstGeom>
          <a:noFill/>
        </p:spPr>
        <p:txBody>
          <a:bodyPr wrap="square" rtlCol="0">
            <a:spAutoFit/>
          </a:bodyPr>
          <a:lstStyle/>
          <a:p>
            <a:pPr indent="0"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针对下面的幼儿园教育活动内容，设计并填写讲授语。要求：小组讨论，并试教。</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hlinkClick r:id="rId1" tooltip="" action="ppaction://hlinkfile"/>
              </a:rPr>
              <a:t>大班数学活动“认识日历”</a:t>
            </a:r>
            <a:endPar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hlinkClick r:id="rId2" tooltip="" action="ppaction://hlinkfile"/>
              </a:rPr>
              <a:t>大班智力游戏“联想游戏”</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四、提问语训练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352040"/>
            <a:ext cx="4945380" cy="209169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提问语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是集体教学活动中教师提出问题要求幼儿回答的语言，贯穿整个教学活动。在提问语中教师会涉及幼儿观察的范围、要点，包括怎样做、如何做的重点引导。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（一）提问语的含义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0" name="图片 99"/>
          <p:cNvPicPr/>
          <p:nvPr/>
        </p:nvPicPr>
        <p:blipFill>
          <a:blip r:embed="rId1"/>
          <a:stretch>
            <a:fillRect/>
          </a:stretch>
        </p:blipFill>
        <p:spPr>
          <a:xfrm>
            <a:off x="6675120" y="1397635"/>
            <a:ext cx="4000500" cy="4000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四、提问语训练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（二）提问语的作用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2352040"/>
            <a:ext cx="9413875" cy="262001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激发兴趣，集中注意</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俗话说，良好的开端是成功的一半。在一堂课开始时设疑提问，这时，幼儿的注意力最集中，可以起到快速激发幼儿的求知心理的效果。所以，有经验的教师往往能充分利用提问的这一功能为组织课堂教学、提高教学效率服务。他们常在新课开始时，幼儿注意力不够集中时，运用有技巧的提问来集中幼儿注意力，激发幼儿兴趣，营造好的课堂氛围。</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四、提问语训练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1"/>
          <p:cNvSpPr/>
          <p:nvPr/>
        </p:nvSpPr>
        <p:spPr>
          <a:xfrm>
            <a:off x="5363845" y="1468755"/>
            <a:ext cx="6050280" cy="2915920"/>
          </a:xfrm>
          <a:prstGeom prst="roundRect">
            <a:avLst>
              <a:gd name="adj" fmla="val 5808"/>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latin typeface="楷体" panose="02010609060101010101" charset="-122"/>
                <a:ea typeface="楷体" panose="02010609060101010101" charset="-122"/>
                <a:cs typeface="楷体" panose="02010609060101010101" charset="-122"/>
              </a:rPr>
              <a:t>例：一位教师对儿歌《春天在哪里》的提问语：“这首儿歌，写春天的景物可多啦！像花草、树木、山水、风雨、蜜蜂、蝴蝶啦……小朋友们要一边听一边想，春天到底在哪里？从儿歌中把春天找到。”</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363845" y="4989830"/>
            <a:ext cx="5697220" cy="460375"/>
          </a:xfrm>
          <a:prstGeom prst="rect">
            <a:avLst/>
          </a:prstGeom>
          <a:noFill/>
        </p:spPr>
        <p:txBody>
          <a:bodyPr wrap="square" rtlCol="0" anchor="t">
            <a:spAutoFit/>
          </a:bodyPr>
          <a:p>
            <a:pPr>
              <a:lnSpc>
                <a:spcPct val="120000"/>
              </a:lnSpc>
            </a:pPr>
            <a:r>
              <a:rPr lang="zh-CN" altLang="en-US" sz="2000" b="1">
                <a:solidFill>
                  <a:schemeClr val="accent2"/>
                </a:solidFill>
              </a:rPr>
              <a:t>这样，教师的问题就引起了幼儿的思考</a:t>
            </a:r>
            <a:endParaRPr lang="zh-CN" altLang="en-US" sz="2000" b="1">
              <a:solidFill>
                <a:schemeClr val="accent2"/>
              </a:solidFill>
            </a:endParaRPr>
          </a:p>
        </p:txBody>
      </p:sp>
      <p:pic>
        <p:nvPicPr>
          <p:cNvPr id="101" name="图片 100"/>
          <p:cNvPicPr/>
          <p:nvPr/>
        </p:nvPicPr>
        <p:blipFill>
          <a:blip r:embed="rId1"/>
          <a:stretch>
            <a:fillRect/>
          </a:stretch>
        </p:blipFill>
        <p:spPr>
          <a:xfrm>
            <a:off x="1247140" y="1874520"/>
            <a:ext cx="3749040" cy="21037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四、提问语训练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434465"/>
            <a:ext cx="9413875" cy="221996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训练思维，发挥想象</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提出问题的过程就是教给幼儿提出问题方法的过程，幼儿对问题的思考就是对思维的训练，教师对问题的评析又是思维方法的传授。另外，教师精心设计的提问除了应有的问答，还应该留有余地，就是要留有空白，给幼儿想象的空间，培养幼儿的创造性思维能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1"/>
          <p:cNvSpPr/>
          <p:nvPr/>
        </p:nvSpPr>
        <p:spPr>
          <a:xfrm>
            <a:off x="891540" y="3867150"/>
            <a:ext cx="10383520" cy="2126615"/>
          </a:xfrm>
          <a:prstGeom prst="roundRect">
            <a:avLst>
              <a:gd name="adj" fmla="val 5808"/>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例：在一次中班美术活动“认识小手”中，老师问：“我们的小手真能干，再想想手还能做些什么啊？”老师引导幼儿讲自己小手会做的事（写字、洗衣服、洗碗、拿东西、擦桌子等）。最后告诉幼儿我们的小手会做那么多的事情，一定要爱自己的手，保护好自己的手。</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56055"/>
            <a:ext cx="10014585" cy="522605"/>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阅读下面的对话，体会在集体教学活动中教师指导用语的特点。</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220984"/>
            <a:ext cx="9779000" cy="3415030"/>
          </a:xfrm>
          <a:prstGeom prst="rect">
            <a:avLst/>
          </a:prstGeom>
          <a:noFill/>
        </p:spPr>
        <p:txBody>
          <a:bodyPr wrap="square" rtlCol="0">
            <a:spAutoFit/>
          </a:bodyPr>
          <a:lstStyle/>
          <a:p>
            <a:pPr indent="457200" algn="ctr" fontAlgn="auto">
              <a:lnSpc>
                <a:spcPct val="150000"/>
              </a:lnSpc>
            </a:pPr>
            <a:r>
              <a:rPr lang="zh-CN" altLang="en-US" sz="24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小班歌唱活动“我的身体会唱歌”</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5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教师：老师拍手可以发出声音来，你们拍拍自己的小手，能发出声音吗？</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5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幼儿纷纷模仿老师拍起手来。</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50000"/>
              </a:lnSpc>
            </a:pPr>
            <a:r>
              <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rPr>
              <a:t>教师：小朋友们，刚才我们用手拍出了好听的声音，现在大家想一想，我们还能用身体的哪个部位发出声音呢？</a:t>
            </a:r>
            <a:endParaRPr lang="zh-CN" altLang="en-US"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四、提问语训练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390015"/>
            <a:ext cx="9413875" cy="2589530"/>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反馈调控，查漏补缺</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活动过程中，教师和幼儿都是信息的输出者和输入者，教师将知识与能力通过语言和非语言行为传递给幼儿，幼儿又将信息进行处理和变换再传递给教师，这种行为的重复就形成了教师与幼儿的信息交换系统。有经验的教师往往通过提问来了解幼儿对知识的理解程度，了解幼儿对知识的掌握程度，寻求知识漏洞产生的原因，并全面掌握幼儿的个别差异和个性特点，反省自己在教学过程中的不足，以便更好地有针对性地对幼儿进行教育。</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1"/>
          <p:cNvSpPr/>
          <p:nvPr/>
        </p:nvSpPr>
        <p:spPr>
          <a:xfrm>
            <a:off x="891540" y="4079875"/>
            <a:ext cx="10383520" cy="2126615"/>
          </a:xfrm>
          <a:prstGeom prst="roundRect">
            <a:avLst>
              <a:gd name="adj" fmla="val 5808"/>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00000"/>
              </a:lnSpc>
            </a:pPr>
            <a:r>
              <a:rPr lang="zh-CN" altLang="en-US" sz="2000">
                <a:solidFill>
                  <a:schemeClr val="tx1"/>
                </a:solidFill>
                <a:latin typeface="楷体" panose="02010609060101010101" charset="-122"/>
                <a:ea typeface="楷体" panose="02010609060101010101" charset="-122"/>
                <a:cs typeface="楷体" panose="02010609060101010101" charset="-122"/>
              </a:rPr>
              <a:t>例：在一次小班数学活动“认识上下、里外”中，由于小班的幼儿还不能很好地用语言表达方位关系，老师设计了“找圣诞礼物”的游戏，让幼儿轻松地掌握了简单的方位。老师设计了三个游戏提问让幼儿感知方位。游戏环节一：找一找，说一说礼物在哪里；游戏环节二：自由取下自己喜欢的礼物，并说说是从哪里取下的礼物；游戏环节三：藏礼物，说说将礼物藏在了哪里。幼儿在老师的三次提问中，既体验到了游戏的乐趣，同时又学会了运用方位词语。</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四、提问语训练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73431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（三）提问语运用技巧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2078355"/>
            <a:ext cx="9772650" cy="280479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1. 难易适度，设计不同类型的问题</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在幼儿园集体教学活动中，教师应该根据活动内容、幼儿已有的知识经验及平日的应答反应，设计不同类型的问题，才能使整个活动更符合幼儿的认知水平，促进幼儿认知的发展。难度大的问题要注意设计铺垫性问题。在提问中，教师还要针对不同幼儿设计不同的问题，对于学习能力较弱的幼儿，多提一些简单、容易的问题激发他们的求知欲，增强学习动力。对一般难度的问题可以先让胆小的幼儿先回答，然后其他幼儿补充，以便调动全体幼儿的学习积极性。</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四、提问语训练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21460"/>
            <a:ext cx="9772650" cy="2861310"/>
          </a:xfrm>
          <a:prstGeom prst="rect">
            <a:avLst/>
          </a:prstGeom>
          <a:noFill/>
        </p:spPr>
        <p:txBody>
          <a:bodyPr wrap="square" rtlCol="0">
            <a:spAutoFit/>
          </a:bodyPr>
          <a:p>
            <a:pPr indent="457200" fontAlgn="auto">
              <a:lnSpc>
                <a:spcPct val="150000"/>
              </a:lnSpc>
              <a:spcAft>
                <a:spcPts val="1000"/>
              </a:spcAft>
            </a:pPr>
            <a:r>
              <a:rPr lang="zh-CN" altLang="en-US" sz="2000"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例：一位教师在中班谈话活动“多彩的扇子”中的提问语：夏天，你感觉很热的时候，最想要什么？最想做什么？（可以请胆小的或者表达能力稍弱的幼儿回答）现在，请带扇子来的小朋友给大家看看，介绍你带的是什么扇子，什么样的扇子。（可以请胆小的幼儿说说）大家看一看、玩一玩自己的扇子，有什么感觉？（可以请表达能力较强的幼儿谈谈）你最喜欢哪一把扇子？为什么？（可以请表达能力稍弱的幼儿先谈谈，再请表达能力强的幼儿补充）</a:t>
            </a:r>
            <a:endParaRPr lang="zh-CN" altLang="en-US" sz="2000"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四、提问语训练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2078355"/>
            <a:ext cx="9772650" cy="317436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2. 把握重点，设计核心内容的问题</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在幼儿园集体教学活动中，提问语处处可见。但有的只是随口一问，有的却是有针对性的，有的提问只是为了吸引学生的注意力，有的却是教学内容的核心问题。重点问题往往能使教学活动达到高潮，使幼儿的学习探究活动得到最大限度的拓展，使幼儿的认识过程发生质的飞跃。因此，教师在课前应该思考，要善于分析挖掘教学内容中对幼儿发展最具价值的内容，设计好重点问题，并努力在教学中突出重点问题。在提出问题后，不要急于告知答案，给幼儿充分的思考时间，有利于幼儿思考和组织回答内容，增强提问效果。</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四、提问语训练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21460"/>
            <a:ext cx="9772650" cy="4374515"/>
          </a:xfrm>
          <a:prstGeom prst="rect">
            <a:avLst/>
          </a:prstGeom>
          <a:noFill/>
        </p:spPr>
        <p:txBody>
          <a:bodyPr wrap="square" rtlCol="0">
            <a:spAutoFit/>
          </a:bodyPr>
          <a:p>
            <a:pPr indent="457200" fontAlgn="auto">
              <a:lnSpc>
                <a:spcPct val="150000"/>
              </a:lnSpc>
              <a:spcAft>
                <a:spcPts val="1000"/>
              </a:spcAft>
            </a:pPr>
            <a:r>
              <a:rPr lang="zh-CN" altLang="en-US" sz="2000"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例：大班健康活动“动一动”的活动目标要求幼儿感知和发现身体中会动的部位，懂得一些保护自己身体的正确做法。老师先引导幼儿探索身体中会动的部位，接着通过提问的方式，让幼儿重点感知身体受伤后给自己造成的不便。</a:t>
            </a:r>
            <a:endParaRPr lang="zh-CN" altLang="en-US" sz="2000"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50000"/>
              </a:lnSpc>
              <a:spcAft>
                <a:spcPts val="1000"/>
              </a:spcAft>
            </a:pPr>
            <a:r>
              <a:rPr lang="zh-CN" altLang="en-US" sz="2000"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教师：原来身体上有那么多会动的部位，真有趣！咦，怎么会有哭声呢？让我们来找找。在这里（出示图片），这两个小朋友怎么了？（幼：哭了，受伤了，很伤心）腿断了会有哪些不方便呢？假如我们的一条腿断了不能动了，走一走，试一试，方便吗？哎呀，一只手也脱臼了，用一只手能把自己的衣服脱下来吗？（幼儿尝试进行操作，感受身体受伤造成的不方便）如果人的一个部位不能动了，会造成许多不方便，我们可要好好保护身体每一个部位。这些小朋友谁做得对？谁做得不对？为什么？</a:t>
            </a:r>
            <a:endParaRPr lang="zh-CN" altLang="en-US" sz="2000"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四、提问语训练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2078355"/>
            <a:ext cx="9772650" cy="243522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3. 注意时机，设计适量适当的问题</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提问语在幼儿园教育活动中处处可见，但要想收到好的效果，一定要选择恰当的时机。在活动前提问，可以调动幼儿的学习兴趣；在活动中提问，应选择幼儿注意力最集中、兴趣最旺的时候实施；当幼儿有所疑，有所思时提问，才能更好地激发幼儿的求知欲；在活动结束时提问，了解幼儿对知识的掌握情况，并可以引导幼儿预习下一节课的内容。这时，提问语才真正地发挥了应有的作用。</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四、提问语训练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21460"/>
            <a:ext cx="9772650" cy="2861310"/>
          </a:xfrm>
          <a:prstGeom prst="rect">
            <a:avLst/>
          </a:prstGeom>
          <a:noFill/>
        </p:spPr>
        <p:txBody>
          <a:bodyPr wrap="square" rtlCol="0">
            <a:spAutoFit/>
          </a:bodyPr>
          <a:p>
            <a:pPr indent="457200" fontAlgn="auto">
              <a:lnSpc>
                <a:spcPct val="150000"/>
              </a:lnSpc>
              <a:spcAft>
                <a:spcPts val="1000"/>
              </a:spcAft>
            </a:pPr>
            <a:r>
              <a:rPr lang="zh-CN" altLang="en-US" sz="2000"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rPr>
              <a:t>例：在大班主题活动“做元宵”的前一天，老师说：“小朋友们，今天和爸爸妈妈一起看看元宵是怎么做的。”第二天活动中，老师问：“有谁能说一说，好吃的元宵怎么做啊？我们一起来做做看吧！”做元宵活动结束后，老师说：“你们可真是糕点名师啊！做出的汤圆不仅有方的、扁的，还有酸的、辣的……这么多汤圆堆在桌子上可不好，我们得想办法给它们起个好吃的名字，做个有创意的广告，把汤圆销售出去啊，请小朋友们都想一想用什么好听的话才能吸引顾客，明天我们比比谁说得好！”</a:t>
            </a:r>
            <a:endParaRPr lang="zh-CN" altLang="en-US" sz="2000"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四、提问语训练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5314950" y="2399030"/>
            <a:ext cx="5648960" cy="2676525"/>
          </a:xfrm>
          <a:prstGeom prst="rect">
            <a:avLst/>
          </a:prstGeom>
          <a:noFill/>
        </p:spPr>
        <p:txBody>
          <a:bodyPr wrap="square" rtlCol="0">
            <a:spAutoFit/>
          </a:bodyPr>
          <a:p>
            <a:pPr indent="457200" fontAlgn="auto">
              <a:lnSpc>
                <a:spcPct val="120000"/>
              </a:lnSpc>
              <a:spcAft>
                <a:spcPts val="1000"/>
              </a:spcAft>
            </a:pPr>
            <a:r>
              <a:rPr lang="zh-CN" altLang="en-US" sz="2000" b="1" dirty="0">
                <a:solidFill>
                  <a:schemeClr val="accent2">
                    <a:lumMod val="50000"/>
                  </a:schemeClr>
                </a:solidFill>
                <a:sym typeface="微软雅黑" panose="020B0503020204020204" pitchFamily="34" charset="-122"/>
              </a:rPr>
              <a:t>在活动中，教师不能一味地提问。密集的提问只会让幼儿产生厌倦心理，对教师提出的问题不认真思考，甚至拒绝回答。难度、深度也应该适宜，不能让幼儿觉得回答得没劲，也不能让幼儿回答不上来。正确的提问语应该呈现一个递进的坡度，这样才能将所有幼儿的学习积极性调动起来。</a:t>
            </a:r>
            <a:endParaRPr lang="zh-CN" altLang="en-US" sz="2000" b="1" dirty="0">
              <a:solidFill>
                <a:schemeClr val="accent2">
                  <a:lumMod val="50000"/>
                </a:schemeClr>
              </a:solidFill>
              <a:sym typeface="微软雅黑" panose="020B0503020204020204" pitchFamily="34" charset="-122"/>
            </a:endParaRPr>
          </a:p>
        </p:txBody>
      </p:sp>
      <p:pic>
        <p:nvPicPr>
          <p:cNvPr id="102" name="图片 101"/>
          <p:cNvPicPr/>
          <p:nvPr/>
        </p:nvPicPr>
        <p:blipFill>
          <a:blip r:embed="rId1"/>
          <a:stretch>
            <a:fillRect/>
          </a:stretch>
        </p:blipFill>
        <p:spPr>
          <a:xfrm>
            <a:off x="1185545" y="1959610"/>
            <a:ext cx="3556000" cy="3556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4730750"/>
          </a:xfrm>
          <a:prstGeom prst="rect">
            <a:avLst/>
          </a:prstGeom>
          <a:noFill/>
        </p:spPr>
        <p:txBody>
          <a:bodyPr wrap="square" rtlCol="0">
            <a:spAutoFit/>
          </a:bodyPr>
          <a:lstStyle/>
          <a:p>
            <a:pPr indent="0" fontAlgn="auto">
              <a:lnSpc>
                <a:spcPct val="12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请分析下面的提问语设计得是否得当，并说明理由。</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（1）中班语言活动“我的爸爸”。</a:t>
            </a:r>
            <a:endPar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教师：哪位小朋友来描述一下自己爸爸的形象？</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幼儿：我的爸爸肚子大大的。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教师：怎么会变这么大的？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幼儿甲：吃的多。</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幼儿乙：我爸爸的肚子是喝酒变大的。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幼儿丙：我爸爸爱吃肉，所以肚子也大。</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（幼儿纷纷议论自己的爸爸肚子是怎么变大的，谁的肚子最大等，整堂活动游离了活动目标）</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3061335"/>
          </a:xfrm>
          <a:prstGeom prst="rect">
            <a:avLst/>
          </a:prstGeom>
          <a:noFill/>
        </p:spPr>
        <p:txBody>
          <a:bodyPr wrap="square" rtlCol="0">
            <a:spAutoFit/>
          </a:bodyPr>
          <a:lstStyle/>
          <a:p>
            <a:pPr indent="457200" fontAlgn="auto">
              <a:lnSpc>
                <a:spcPct val="12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（2）中班美术活动“彩虹”。</a:t>
            </a:r>
            <a:endPar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教师：“今天天气怎么样？”</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幼儿：“阴天。”</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教师：“下过暴雨后，会有什么出现？”</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幼儿：“天空会变亮。”</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教师：“仔细想一想，天空会出现弯弯的、五颜六色的什么呢？”</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幼儿异口同声地答：“彩虹！”</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1445260"/>
          </a:xfrm>
          <a:prstGeom prst="rect">
            <a:avLst/>
          </a:prstGeom>
          <a:noFill/>
        </p:spPr>
        <p:txBody>
          <a:bodyPr wrap="square">
            <a:spAutoFit/>
          </a:bodyPr>
          <a:lstStyle/>
          <a:p>
            <a:pPr algn="ctr"/>
            <a:r>
              <a:rPr lang="zh-CN" altLang="en-US" sz="4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第一节</a:t>
            </a:r>
            <a:r>
              <a:rPr lang="en-US" altLang="zh-CN" sz="4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集体教学活动教师指导用语的特点</a:t>
            </a:r>
            <a:endParaRPr lang="zh-CN" altLang="en-US" sz="4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4651375"/>
          </a:xfrm>
          <a:prstGeom prst="rect">
            <a:avLst/>
          </a:prstGeom>
          <a:noFill/>
        </p:spPr>
        <p:txBody>
          <a:bodyPr wrap="square" rtlCol="0">
            <a:spAutoFit/>
          </a:bodyPr>
          <a:lstStyle/>
          <a:p>
            <a:pPr indent="457200" fontAlgn="auto">
              <a:lnSpc>
                <a:spcPct val="12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（3）大班语言活动“猫医生过河”。</a:t>
            </a:r>
            <a:endPar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小猫是森林里有名的医生。有一天，河对岸的小猴生病了，请猫医生给他治病。可是小河挡住了猫医生的路，猫医生就请老水牛、小兔、松鼠、大象和天鹅帮忙。猫医生和大象他们议论开了，大象说：“我鼻子长，把河里的水吸干，让猫医生过去就好了。”小松鼠说：“河水有这么多，你能吸得完吗？”突然，老水牛想出了一个好办法，说：“我会游泳，就让猫医生坐到我背上，让我把猫医生背过去。”老水牛把猫医生背上了岸，把小猴的病治好了。小猴说：“谢谢猫医生。”猫医生说：“不用谢。”老水牛又让小兔去找个水桶，又让大象去找一根木棒。老水牛想把水桶当船，把木棒当浆。猫医生回到岸边，老水牛他们异口同声地问：“小猴怎么样了？”猫医生说：“小猴已经没事了。”大象称赞小猫是森林里最好的医生。</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教师提了这样几个问题：①故事叫什么名字？②故事里有谁？③它们发生了什么事？④故事最后怎么样？</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3174365"/>
          </a:xfrm>
          <a:prstGeom prst="rect">
            <a:avLst/>
          </a:prstGeom>
          <a:noFill/>
        </p:spPr>
        <p:txBody>
          <a:bodyPr wrap="square" rtlCol="0">
            <a:spAutoFit/>
          </a:bodyPr>
          <a:lstStyle/>
          <a:p>
            <a:pPr indent="0" fontAlgn="auto">
              <a:lnSpc>
                <a:spcPct val="12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仿说下列提问语，并分析其作用。</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（1）中班科学活动“认识 8”。</a:t>
            </a:r>
            <a:endPar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教师出示小白兔 7 只，提问：“有几只小白兔啊？”幼儿点数答：“7 只。”教师再出示小灰兔 7 只，提问：“有几只小灰兔呀？”幼儿点数答 7 只。教师将小白兔和小灰兔一一对应贴好了，提问：“我添上一只小灰兔，7 只添上 1 只是几只呀？”幼儿答：“7 只添上 1 只是 8 只。”教师明确：“7 添上 1 是 8。”再问：“小灰兔和小白兔谁多谁少呀？”幼儿答：“8 比 7 多，7 比 8 少。”再问：“怎样使小灰兔和小白兔一样多呀？”幼儿明确了添上 1 个和去掉 1 个的办法。</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4666615"/>
          </a:xfrm>
          <a:prstGeom prst="rect">
            <a:avLst/>
          </a:prstGeom>
          <a:noFill/>
        </p:spPr>
        <p:txBody>
          <a:bodyPr wrap="square" rtlCol="0">
            <a:spAutoFit/>
          </a:bodyPr>
          <a:lstStyle/>
          <a:p>
            <a:pPr indent="457200" fontAlgn="auto">
              <a:lnSpc>
                <a:spcPct val="12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（2）中班诗歌活动“粗心的小画家”。</a:t>
            </a:r>
            <a:endPar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教师：小朋友们，今天我们要学诗歌《粗心的小画家》。在诗歌里面有好多小动物，但是这些小动物与我们平时所看见的小动物们有些不一样。请小朋友们仔细听，等会儿老师有问题要问你们哦。</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（教师绘声绘色地读诗歌）</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教师：丁丁画的螃蟹有几条腿？</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幼儿：4 条。</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教师：螃蟹有几条腿？</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幼儿：8 条。</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教师：丁丁画的小兔耳朵是什么样的？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幼儿：圆的。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4361815"/>
          </a:xfrm>
          <a:prstGeom prst="rect">
            <a:avLst/>
          </a:prstGeom>
          <a:noFill/>
        </p:spPr>
        <p:txBody>
          <a:bodyPr wrap="square" rtlCol="0">
            <a:spAutoFit/>
          </a:bodyPr>
          <a:lstStyle/>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教师：小兔子的耳朵应是什么样的？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幼儿：长长的。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教师：丁丁画的鸭子的嘴巴是什么样的？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幼儿：尖的。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教师：鸭子的嘴巴应该是什么样的？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幼儿：扁扁的。</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教师：大家为什么笑他？</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幼儿：他画的螃蟹 4 条腿，画的小兔圆耳朵，画的鸭子尖嘴巴……</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教师：丁丁为什么会把小动物们都画错了？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幼儿：他太粗心了。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1696720"/>
          </a:xfrm>
          <a:prstGeom prst="rect">
            <a:avLst/>
          </a:prstGeom>
          <a:noFill/>
        </p:spPr>
        <p:txBody>
          <a:bodyPr wrap="square" rtlCol="0">
            <a:spAutoFit/>
          </a:bodyPr>
          <a:lstStyle/>
          <a:p>
            <a:pPr indent="457200" fontAlgn="auto">
              <a:lnSpc>
                <a:spcPct val="12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3. 针对下面的幼儿园教育活动内容，设计并填写提问语。要求：小组讨论，并试教。</a:t>
            </a:r>
            <a:endPar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hlinkClick r:id="rId1" tooltip="" action="ppaction://hlinkfile"/>
              </a:rPr>
              <a:t>大班诗歌仿编活动“家”</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hlinkClick r:id="rId2" tooltip="" action="ppaction://hlinkfile"/>
              </a:rPr>
              <a:t>大班社会活动“白白的棉花”</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五、过渡语训练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352040"/>
            <a:ext cx="4945380" cy="89154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过渡语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是指幼儿园集体教学活动环节中起连接过渡作用的用语。</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（一）过渡语的含义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3" name="图片 102"/>
          <p:cNvPicPr/>
          <p:nvPr/>
        </p:nvPicPr>
        <p:blipFill>
          <a:blip r:embed="rId1"/>
          <a:stretch>
            <a:fillRect/>
          </a:stretch>
        </p:blipFill>
        <p:spPr>
          <a:xfrm>
            <a:off x="6155055" y="1864995"/>
            <a:ext cx="4643120" cy="37299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五、过渡语训练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115820"/>
            <a:ext cx="9678035" cy="3676650"/>
          </a:xfrm>
          <a:prstGeom prst="rect">
            <a:avLst/>
          </a:prstGeom>
          <a:noFill/>
        </p:spPr>
        <p:txBody>
          <a:bodyPr wrap="square" rtlCol="0">
            <a:spAutoFit/>
          </a:bodyPr>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恰当运用过渡语可以使讲课内容层次分明、连接紧密，吸引幼儿注意力，发展他们的思维能力。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例：中班音乐活动“找蛋”。</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教师：母鸡下了那么多的蛋，我们把鸡蛋送到娃娃家给小娃娃吃。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是一位老师在组织一次音乐活动中的过渡语。前一个环节老师教幼儿学习了“找蛋”的音乐游戏，后一个环节是复习歌曲《办家家》。老师只用了一句话，就巧妙地把两个内容串联成一个游戏情节，使教学活动从轻松愉快的游戏环节过渡到了练习唱歌的环节，让幼儿的情绪情感始终处在愉悦的游戏情境之中。</a:t>
            </a:r>
            <a:endPar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（二）过渡语的作用</a:t>
            </a:r>
            <a:endPar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五、过渡语训练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324735"/>
            <a:ext cx="9678035" cy="398780"/>
          </a:xfrm>
          <a:prstGeom prst="rect">
            <a:avLst/>
          </a:prstGeom>
          <a:noFill/>
        </p:spPr>
        <p:txBody>
          <a:bodyPr wrap="square" rtlCol="0">
            <a:spAutoFit/>
          </a:bodyPr>
          <a:p>
            <a:pPr indent="45720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幼儿园集体教学活动中的过渡语要简短黏结，藏而不露。</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78765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（三）过渡语运用技巧</a:t>
            </a:r>
            <a:endPar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891540" y="2995930"/>
            <a:ext cx="10383520" cy="2761615"/>
          </a:xfrm>
          <a:prstGeom prst="roundRect">
            <a:avLst>
              <a:gd name="adj" fmla="val 5808"/>
            </a:avLst>
          </a:prstGeom>
        </p:spPr>
        <p:style>
          <a:lnRef idx="0">
            <a:srgbClr val="FFFFFF"/>
          </a:lnRef>
          <a:fillRef idx="2">
            <a:schemeClr val="accent1"/>
          </a:fillRef>
          <a:effectRef idx="0">
            <a:srgbClr val="FFFFFF"/>
          </a:effectRef>
          <a:fontRef idx="minor">
            <a:schemeClr val="lt1"/>
          </a:fontRef>
        </p:style>
        <p:txBody>
          <a:bodyPr rtlCol="0" anchor="ctr"/>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例：在中班美术活动“颜色变变变”中，老师引导幼儿体验红、黄、蓝 3 种颜色后，是这样使用过渡语进入下一个涂色环节的：小朋友们，你们好，我最近开了一个水果店，可是没有经验，进的水果都不漂亮，卖不出去，请小朋友们帮忙，用你们调出的颜色，给我的水果都穿上好看的衣服吧。接着，幼儿很顺利地开始作画。老师用游戏的方式自然地从认识颜色过渡到涂色环节。</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3977005"/>
          </a:xfrm>
          <a:prstGeom prst="rect">
            <a:avLst/>
          </a:prstGeom>
          <a:noFill/>
        </p:spPr>
        <p:txBody>
          <a:bodyPr wrap="square" rtlCol="0">
            <a:spAutoFit/>
          </a:bodyPr>
          <a:lstStyle/>
          <a:p>
            <a:pPr indent="0" fontAlgn="auto">
              <a:lnSpc>
                <a:spcPct val="12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仿说下面的过渡语，并分析其作用。</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（1）大班数学活动“学习二等分”。教师：刚才小朋友们帮小动物将窗纸进行了二等分，并给小动物贴好了，可有时小动物还要对其他材料和物品进行二等分，他们不知道怎么办，小朋友们还愿意帮助他们吗？</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（2）中班健康活动“小熊学刷牙”。教师：小朋友们，故事中的小熊知道要保护自己的牙齿了，再也不乱吃零食，每天早上和睡觉前还要坚持刷牙，牙齿才会健康。可是，它不会刷牙怎么办呢？</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中班分享阅读活动“寻宝”。老师导入活动时说：“孩子们，今天我们一起来做个‘寻宝’的游戏，请小朋友根据我手中的这张‘藏宝图’一步一步寻找宝贝。”幼儿寻宝后老师接着说：“宝贝原来是一大本书呀，我们一起来看看吧。”</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0325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98711"/>
            <a:ext cx="9779000" cy="1327150"/>
          </a:xfrm>
          <a:prstGeom prst="rect">
            <a:avLst/>
          </a:prstGeom>
          <a:noFill/>
        </p:spPr>
        <p:txBody>
          <a:bodyPr wrap="square" rtlCol="0">
            <a:spAutoFit/>
          </a:bodyPr>
          <a:lstStyle/>
          <a:p>
            <a:pPr indent="0" fontAlgn="auto">
              <a:lnSpc>
                <a:spcPct val="12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找出下面活动中的过渡语，并做点评。</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hlinkClick r:id="rId1" tooltip="" action="ppaction://hlinkfile"/>
              </a:rPr>
              <a:t>大班美术活动“画春天”</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一、规范性和逻辑性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491615"/>
            <a:ext cx="9772650" cy="4584700"/>
          </a:xfrm>
          <a:prstGeom prst="rect">
            <a:avLst/>
          </a:prstGeom>
          <a:noFill/>
        </p:spPr>
        <p:txBody>
          <a:bodyPr wrap="square" rtlCol="0">
            <a:spAutoFit/>
          </a:bodyPr>
          <a:lstStyle/>
          <a:p>
            <a:pPr indent="457200" algn="l" fontAlgn="auto">
              <a:lnSpc>
                <a:spcPct val="11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规范性</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是指集体教学活动教师指导用语在语音、词汇和语法等方面应该符合国家的相关规定和语言规范。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1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逻辑性</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幼儿教师在使用语言时必须使其内容符合事物的客观规律，准确运用概念，恰当做出判断，严密地进行推理。用精确的词语表达知识的内涵，用言简意赅的语句表达丰富的内容，用层次分明的语序表达明确的目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10000"/>
              </a:lnSpc>
              <a:spcAft>
                <a:spcPts val="1000"/>
              </a:spcAft>
            </a:pPr>
            <a:r>
              <a:rPr lang="zh-CN" altLang="en-US" sz="2000" dirty="0">
                <a:highlight>
                  <a:srgbClr val="FFFF00"/>
                </a:highlight>
                <a:latin typeface="楷体" panose="02010609060101010101" charset="-122"/>
                <a:ea typeface="楷体" panose="02010609060101010101" charset="-122"/>
                <a:cs typeface="楷体" panose="02010609060101010101" charset="-122"/>
                <a:sym typeface="微软雅黑" panose="020B0503020204020204" pitchFamily="34" charset="-122"/>
              </a:rPr>
              <a:t>例：</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大班科学活动“动物真有趣”活动用语片段如下。</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一位教师要求幼儿掌握动物的特征，用了一连串的提问语，让幼儿在思考中明白了动物的特征。</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教师：什么是动物？</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幼儿：会爬。会爬会走的都叫动物。</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教师：鱼不会爬，不会走，只会在水里游，鸟会飞，它们是不是动物？</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六、结束语训练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352040"/>
            <a:ext cx="4945380" cy="129159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结束语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又叫结尾语、断课语，是活动结束时要说的话，便于幼儿加强记忆，巩固知识与技能。</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（一）结束语的定义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4" name="图片 103"/>
          <p:cNvPicPr/>
          <p:nvPr/>
        </p:nvPicPr>
        <p:blipFill>
          <a:blip r:embed="rId1"/>
          <a:stretch>
            <a:fillRect/>
          </a:stretch>
        </p:blipFill>
        <p:spPr>
          <a:xfrm>
            <a:off x="6872605" y="1864995"/>
            <a:ext cx="3522980" cy="35306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六、结束语训练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（二）结束语的作用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6" name="组合 5"/>
          <p:cNvGrpSpPr/>
          <p:nvPr>
            <p:custDataLst>
              <p:tags r:id="rId1"/>
            </p:custDataLst>
          </p:nvPr>
        </p:nvGrpSpPr>
        <p:grpSpPr>
          <a:xfrm>
            <a:off x="1159510" y="2187575"/>
            <a:ext cx="9456420" cy="1410335"/>
            <a:chOff x="1826" y="3445"/>
            <a:chExt cx="14892" cy="2221"/>
          </a:xfrm>
        </p:grpSpPr>
        <p:sp>
          <p:nvSpPr>
            <p:cNvPr id="3" name="任意多边形: 形状 4531"/>
            <p:cNvSpPr/>
            <p:nvPr>
              <p:custDataLst>
                <p:tags r:id="rId2"/>
              </p:custDataLst>
            </p:nvPr>
          </p:nvSpPr>
          <p:spPr>
            <a:xfrm>
              <a:off x="1826" y="3445"/>
              <a:ext cx="10573" cy="941"/>
            </a:xfrm>
            <a:custGeom>
              <a:avLst/>
              <a:gdLst>
                <a:gd name="connsiteX0" fmla="*/ 2086509 w 2500561"/>
                <a:gd name="connsiteY0" fmla="*/ 274326 h 353562"/>
                <a:gd name="connsiteX1" fmla="*/ 2089271 w 2500561"/>
                <a:gd name="connsiteY1" fmla="*/ 274802 h 353562"/>
                <a:gd name="connsiteX2" fmla="*/ 2086414 w 2500561"/>
                <a:gd name="connsiteY2" fmla="*/ 276898 h 353562"/>
                <a:gd name="connsiteX3" fmla="*/ 2082413 w 2500561"/>
                <a:gd name="connsiteY3" fmla="*/ 275564 h 353562"/>
                <a:gd name="connsiteX4" fmla="*/ 2086509 w 2500561"/>
                <a:gd name="connsiteY4" fmla="*/ 274326 h 353562"/>
                <a:gd name="connsiteX5" fmla="*/ 2118989 w 2500561"/>
                <a:gd name="connsiteY5" fmla="*/ 273660 h 353562"/>
                <a:gd name="connsiteX6" fmla="*/ 2123752 w 2500561"/>
                <a:gd name="connsiteY6" fmla="*/ 274517 h 353562"/>
                <a:gd name="connsiteX7" fmla="*/ 2120894 w 2500561"/>
                <a:gd name="connsiteY7" fmla="*/ 276041 h 353562"/>
                <a:gd name="connsiteX8" fmla="*/ 2116036 w 2500561"/>
                <a:gd name="connsiteY8" fmla="*/ 275184 h 353562"/>
                <a:gd name="connsiteX9" fmla="*/ 2118989 w 2500561"/>
                <a:gd name="connsiteY9" fmla="*/ 273660 h 353562"/>
                <a:gd name="connsiteX10" fmla="*/ 2361591 w 2500561"/>
                <a:gd name="connsiteY10" fmla="*/ 234036 h 353562"/>
                <a:gd name="connsiteX11" fmla="*/ 2417979 w 2500561"/>
                <a:gd name="connsiteY11" fmla="*/ 234036 h 353562"/>
                <a:gd name="connsiteX12" fmla="*/ 2377498 w 2500561"/>
                <a:gd name="connsiteY12" fmla="*/ 237846 h 353562"/>
                <a:gd name="connsiteX13" fmla="*/ 2361591 w 2500561"/>
                <a:gd name="connsiteY13" fmla="*/ 234036 h 353562"/>
                <a:gd name="connsiteX14" fmla="*/ 2497989 w 2500561"/>
                <a:gd name="connsiteY14" fmla="*/ 205556 h 353562"/>
                <a:gd name="connsiteX15" fmla="*/ 2500561 w 2500561"/>
                <a:gd name="connsiteY15" fmla="*/ 208223 h 353562"/>
                <a:gd name="connsiteX16" fmla="*/ 2483988 w 2500561"/>
                <a:gd name="connsiteY16" fmla="*/ 212128 h 353562"/>
                <a:gd name="connsiteX17" fmla="*/ 2480654 w 2500561"/>
                <a:gd name="connsiteY17" fmla="*/ 208699 h 353562"/>
                <a:gd name="connsiteX18" fmla="*/ 2437505 w 2500561"/>
                <a:gd name="connsiteY18" fmla="*/ 183553 h 353562"/>
                <a:gd name="connsiteX19" fmla="*/ 2446077 w 2500561"/>
                <a:gd name="connsiteY19" fmla="*/ 186315 h 353562"/>
                <a:gd name="connsiteX20" fmla="*/ 2435695 w 2500561"/>
                <a:gd name="connsiteY20" fmla="*/ 187363 h 353562"/>
                <a:gd name="connsiteX21" fmla="*/ 2432266 w 2500561"/>
                <a:gd name="connsiteY21" fmla="*/ 184410 h 353562"/>
                <a:gd name="connsiteX22" fmla="*/ 2437505 w 2500561"/>
                <a:gd name="connsiteY22" fmla="*/ 183553 h 353562"/>
                <a:gd name="connsiteX23" fmla="*/ 2251958 w 2500561"/>
                <a:gd name="connsiteY23" fmla="*/ 131260 h 353562"/>
                <a:gd name="connsiteX24" fmla="*/ 2256721 w 2500561"/>
                <a:gd name="connsiteY24" fmla="*/ 131831 h 353562"/>
                <a:gd name="connsiteX25" fmla="*/ 2254339 w 2500561"/>
                <a:gd name="connsiteY25" fmla="*/ 134213 h 353562"/>
                <a:gd name="connsiteX26" fmla="*/ 2248910 w 2500561"/>
                <a:gd name="connsiteY26" fmla="*/ 133546 h 353562"/>
                <a:gd name="connsiteX27" fmla="*/ 2251958 w 2500561"/>
                <a:gd name="connsiteY27" fmla="*/ 131260 h 353562"/>
                <a:gd name="connsiteX28" fmla="*/ 2188617 w 2500561"/>
                <a:gd name="connsiteY28" fmla="*/ 130403 h 353562"/>
                <a:gd name="connsiteX29" fmla="*/ 2238242 w 2500561"/>
                <a:gd name="connsiteY29" fmla="*/ 130403 h 353562"/>
                <a:gd name="connsiteX30" fmla="*/ 2202523 w 2500561"/>
                <a:gd name="connsiteY30" fmla="*/ 141547 h 353562"/>
                <a:gd name="connsiteX31" fmla="*/ 2277295 w 2500561"/>
                <a:gd name="connsiteY31" fmla="*/ 128974 h 353562"/>
                <a:gd name="connsiteX32" fmla="*/ 2285392 w 2500561"/>
                <a:gd name="connsiteY32" fmla="*/ 131546 h 353562"/>
                <a:gd name="connsiteX33" fmla="*/ 2279200 w 2500561"/>
                <a:gd name="connsiteY33" fmla="*/ 135451 h 353562"/>
                <a:gd name="connsiteX34" fmla="*/ 2272342 w 2500561"/>
                <a:gd name="connsiteY34" fmla="*/ 131260 h 353562"/>
                <a:gd name="connsiteX35" fmla="*/ 2277295 w 2500561"/>
                <a:gd name="connsiteY35" fmla="*/ 128974 h 353562"/>
                <a:gd name="connsiteX36" fmla="*/ 2338160 w 2500561"/>
                <a:gd name="connsiteY36" fmla="*/ 128689 h 353562"/>
                <a:gd name="connsiteX37" fmla="*/ 2338922 w 2500561"/>
                <a:gd name="connsiteY37" fmla="*/ 131832 h 353562"/>
                <a:gd name="connsiteX38" fmla="*/ 2325968 w 2500561"/>
                <a:gd name="connsiteY38" fmla="*/ 131832 h 353562"/>
                <a:gd name="connsiteX39" fmla="*/ 2325396 w 2500561"/>
                <a:gd name="connsiteY39" fmla="*/ 130117 h 353562"/>
                <a:gd name="connsiteX40" fmla="*/ 1988307 w 2500561"/>
                <a:gd name="connsiteY40" fmla="*/ 112878 h 353562"/>
                <a:gd name="connsiteX41" fmla="*/ 1982687 w 2500561"/>
                <a:gd name="connsiteY41" fmla="*/ 115926 h 353562"/>
                <a:gd name="connsiteX42" fmla="*/ 1990307 w 2500561"/>
                <a:gd name="connsiteY42" fmla="*/ 117259 h 353562"/>
                <a:gd name="connsiteX43" fmla="*/ 1997832 w 2500561"/>
                <a:gd name="connsiteY43" fmla="*/ 114973 h 353562"/>
                <a:gd name="connsiteX44" fmla="*/ 1997832 w 2500561"/>
                <a:gd name="connsiteY44" fmla="*/ 114782 h 353562"/>
                <a:gd name="connsiteX45" fmla="*/ 1988307 w 2500561"/>
                <a:gd name="connsiteY45" fmla="*/ 112878 h 353562"/>
                <a:gd name="connsiteX46" fmla="*/ 2079080 w 2500561"/>
                <a:gd name="connsiteY46" fmla="*/ 109353 h 353562"/>
                <a:gd name="connsiteX47" fmla="*/ 2084699 w 2500561"/>
                <a:gd name="connsiteY47" fmla="*/ 110400 h 353562"/>
                <a:gd name="connsiteX48" fmla="*/ 2082413 w 2500561"/>
                <a:gd name="connsiteY48" fmla="*/ 111353 h 353562"/>
                <a:gd name="connsiteX49" fmla="*/ 2076984 w 2500561"/>
                <a:gd name="connsiteY49" fmla="*/ 110400 h 353562"/>
                <a:gd name="connsiteX50" fmla="*/ 2079080 w 2500561"/>
                <a:gd name="connsiteY50" fmla="*/ 109353 h 353562"/>
                <a:gd name="connsiteX51" fmla="*/ 2174044 w 2500561"/>
                <a:gd name="connsiteY51" fmla="*/ 92970 h 353562"/>
                <a:gd name="connsiteX52" fmla="*/ 2205572 w 2500561"/>
                <a:gd name="connsiteY52" fmla="*/ 102495 h 353562"/>
                <a:gd name="connsiteX53" fmla="*/ 2174044 w 2500561"/>
                <a:gd name="connsiteY53" fmla="*/ 92970 h 353562"/>
                <a:gd name="connsiteX54" fmla="*/ 2011452 w 2500561"/>
                <a:gd name="connsiteY54" fmla="*/ 92303 h 353562"/>
                <a:gd name="connsiteX55" fmla="*/ 2005451 w 2500561"/>
                <a:gd name="connsiteY55" fmla="*/ 94113 h 353562"/>
                <a:gd name="connsiteX56" fmla="*/ 2010404 w 2500561"/>
                <a:gd name="connsiteY56" fmla="*/ 96685 h 353562"/>
                <a:gd name="connsiteX57" fmla="*/ 2022882 w 2500561"/>
                <a:gd name="connsiteY57" fmla="*/ 94780 h 353562"/>
                <a:gd name="connsiteX58" fmla="*/ 2022882 w 2500561"/>
                <a:gd name="connsiteY58" fmla="*/ 94589 h 353562"/>
                <a:gd name="connsiteX59" fmla="*/ 2011452 w 2500561"/>
                <a:gd name="connsiteY59" fmla="*/ 92303 h 353562"/>
                <a:gd name="connsiteX60" fmla="*/ 2112417 w 2500561"/>
                <a:gd name="connsiteY60" fmla="*/ 85731 h 353562"/>
                <a:gd name="connsiteX61" fmla="*/ 2130419 w 2500561"/>
                <a:gd name="connsiteY61" fmla="*/ 103066 h 353562"/>
                <a:gd name="connsiteX62" fmla="*/ 2118227 w 2500561"/>
                <a:gd name="connsiteY62" fmla="*/ 102495 h 353562"/>
                <a:gd name="connsiteX63" fmla="*/ 2112417 w 2500561"/>
                <a:gd name="connsiteY63" fmla="*/ 85731 h 353562"/>
                <a:gd name="connsiteX64" fmla="*/ 1979829 w 2500561"/>
                <a:gd name="connsiteY64" fmla="*/ 76968 h 353562"/>
                <a:gd name="connsiteX65" fmla="*/ 1964970 w 2500561"/>
                <a:gd name="connsiteY65" fmla="*/ 79159 h 353562"/>
                <a:gd name="connsiteX66" fmla="*/ 1966685 w 2500561"/>
                <a:gd name="connsiteY66" fmla="*/ 81636 h 353562"/>
                <a:gd name="connsiteX67" fmla="*/ 1981449 w 2500561"/>
                <a:gd name="connsiteY67" fmla="*/ 79350 h 353562"/>
                <a:gd name="connsiteX68" fmla="*/ 2145278 w 2500561"/>
                <a:gd name="connsiteY68" fmla="*/ 69253 h 353562"/>
                <a:gd name="connsiteX69" fmla="*/ 2148040 w 2500561"/>
                <a:gd name="connsiteY69" fmla="*/ 71062 h 353562"/>
                <a:gd name="connsiteX70" fmla="*/ 2144325 w 2500561"/>
                <a:gd name="connsiteY70" fmla="*/ 74777 h 353562"/>
                <a:gd name="connsiteX71" fmla="*/ 2139277 w 2500561"/>
                <a:gd name="connsiteY71" fmla="*/ 71729 h 353562"/>
                <a:gd name="connsiteX72" fmla="*/ 2145278 w 2500561"/>
                <a:gd name="connsiteY72" fmla="*/ 69253 h 353562"/>
                <a:gd name="connsiteX73" fmla="*/ 1993355 w 2500561"/>
                <a:gd name="connsiteY73" fmla="*/ 19151 h 353562"/>
                <a:gd name="connsiteX74" fmla="*/ 2021930 w 2500561"/>
                <a:gd name="connsiteY74" fmla="*/ 32581 h 353562"/>
                <a:gd name="connsiteX75" fmla="*/ 2081842 w 2500561"/>
                <a:gd name="connsiteY75" fmla="*/ 28295 h 353562"/>
                <a:gd name="connsiteX76" fmla="*/ 1965732 w 2500561"/>
                <a:gd name="connsiteY76" fmla="*/ 32867 h 353562"/>
                <a:gd name="connsiteX77" fmla="*/ 1993355 w 2500561"/>
                <a:gd name="connsiteY77" fmla="*/ 19151 h 353562"/>
                <a:gd name="connsiteX78" fmla="*/ 1007422 w 2500561"/>
                <a:gd name="connsiteY78" fmla="*/ 6 h 353562"/>
                <a:gd name="connsiteX79" fmla="*/ 1124008 w 2500561"/>
                <a:gd name="connsiteY79" fmla="*/ 2387 h 353562"/>
                <a:gd name="connsiteX80" fmla="*/ 1397852 w 2500561"/>
                <a:gd name="connsiteY80" fmla="*/ 8293 h 353562"/>
                <a:gd name="connsiteX81" fmla="*/ 1453954 w 2500561"/>
                <a:gd name="connsiteY81" fmla="*/ 10960 h 353562"/>
                <a:gd name="connsiteX82" fmla="*/ 1594924 w 2500561"/>
                <a:gd name="connsiteY82" fmla="*/ 10960 h 353562"/>
                <a:gd name="connsiteX83" fmla="*/ 1601210 w 2500561"/>
                <a:gd name="connsiteY83" fmla="*/ 10960 h 353562"/>
                <a:gd name="connsiteX84" fmla="*/ 1709224 w 2500561"/>
                <a:gd name="connsiteY84" fmla="*/ 15627 h 353562"/>
                <a:gd name="connsiteX85" fmla="*/ 1815142 w 2500561"/>
                <a:gd name="connsiteY85" fmla="*/ 14675 h 353562"/>
                <a:gd name="connsiteX86" fmla="*/ 1890675 w 2500561"/>
                <a:gd name="connsiteY86" fmla="*/ 15627 h 353562"/>
                <a:gd name="connsiteX87" fmla="*/ 1957350 w 2500561"/>
                <a:gd name="connsiteY87" fmla="*/ 18104 h 353562"/>
                <a:gd name="connsiteX88" fmla="*/ 1937955 w 2500561"/>
                <a:gd name="connsiteY88" fmla="*/ 21746 h 353562"/>
                <a:gd name="connsiteX89" fmla="*/ 1937729 w 2500561"/>
                <a:gd name="connsiteY89" fmla="*/ 21533 h 353562"/>
                <a:gd name="connsiteX90" fmla="*/ 1935829 w 2500561"/>
                <a:gd name="connsiteY90" fmla="*/ 21717 h 353562"/>
                <a:gd name="connsiteX91" fmla="*/ 1925156 w 2500561"/>
                <a:gd name="connsiteY91" fmla="*/ 20009 h 353562"/>
                <a:gd name="connsiteX92" fmla="*/ 1928870 w 2500561"/>
                <a:gd name="connsiteY92" fmla="*/ 22390 h 353562"/>
                <a:gd name="connsiteX93" fmla="*/ 1935829 w 2500561"/>
                <a:gd name="connsiteY93" fmla="*/ 21717 h 353562"/>
                <a:gd name="connsiteX94" fmla="*/ 1937062 w 2500561"/>
                <a:gd name="connsiteY94" fmla="*/ 21914 h 353562"/>
                <a:gd name="connsiteX95" fmla="*/ 1937955 w 2500561"/>
                <a:gd name="connsiteY95" fmla="*/ 21746 h 353562"/>
                <a:gd name="connsiteX96" fmla="*/ 1947825 w 2500561"/>
                <a:gd name="connsiteY96" fmla="*/ 31058 h 353562"/>
                <a:gd name="connsiteX97" fmla="*/ 1920965 w 2500561"/>
                <a:gd name="connsiteY97" fmla="*/ 35630 h 353562"/>
                <a:gd name="connsiteX98" fmla="*/ 2009547 w 2500561"/>
                <a:gd name="connsiteY98" fmla="*/ 44583 h 353562"/>
                <a:gd name="connsiteX99" fmla="*/ 2077175 w 2500561"/>
                <a:gd name="connsiteY99" fmla="*/ 46012 h 353562"/>
                <a:gd name="connsiteX100" fmla="*/ 2069269 w 2500561"/>
                <a:gd name="connsiteY100" fmla="*/ 51537 h 353562"/>
                <a:gd name="connsiteX101" fmla="*/ 2062697 w 2500561"/>
                <a:gd name="connsiteY101" fmla="*/ 56680 h 353562"/>
                <a:gd name="connsiteX102" fmla="*/ 2117846 w 2500561"/>
                <a:gd name="connsiteY102" fmla="*/ 58109 h 353562"/>
                <a:gd name="connsiteX103" fmla="*/ 2083747 w 2500561"/>
                <a:gd name="connsiteY103" fmla="*/ 64110 h 353562"/>
                <a:gd name="connsiteX104" fmla="*/ 2058601 w 2500561"/>
                <a:gd name="connsiteY104" fmla="*/ 69729 h 353562"/>
                <a:gd name="connsiteX105" fmla="*/ 2055077 w 2500561"/>
                <a:gd name="connsiteY105" fmla="*/ 50679 h 353562"/>
                <a:gd name="connsiteX106" fmla="*/ 2000689 w 2500561"/>
                <a:gd name="connsiteY106" fmla="*/ 50679 h 353562"/>
                <a:gd name="connsiteX107" fmla="*/ 2004690 w 2500561"/>
                <a:gd name="connsiteY107" fmla="*/ 60204 h 353562"/>
                <a:gd name="connsiteX108" fmla="*/ 1964303 w 2500561"/>
                <a:gd name="connsiteY108" fmla="*/ 61347 h 353562"/>
                <a:gd name="connsiteX109" fmla="*/ 2030978 w 2500561"/>
                <a:gd name="connsiteY109" fmla="*/ 57823 h 353562"/>
                <a:gd name="connsiteX110" fmla="*/ 2040980 w 2500561"/>
                <a:gd name="connsiteY110" fmla="*/ 68110 h 353562"/>
                <a:gd name="connsiteX111" fmla="*/ 1992878 w 2500561"/>
                <a:gd name="connsiteY111" fmla="*/ 72968 h 353562"/>
                <a:gd name="connsiteX112" fmla="*/ 2058601 w 2500561"/>
                <a:gd name="connsiteY112" fmla="*/ 92018 h 353562"/>
                <a:gd name="connsiteX113" fmla="*/ 2077651 w 2500561"/>
                <a:gd name="connsiteY113" fmla="*/ 86017 h 353562"/>
                <a:gd name="connsiteX114" fmla="*/ 2102702 w 2500561"/>
                <a:gd name="connsiteY114" fmla="*/ 100019 h 353562"/>
                <a:gd name="connsiteX115" fmla="*/ 2044790 w 2500561"/>
                <a:gd name="connsiteY115" fmla="*/ 102686 h 353562"/>
                <a:gd name="connsiteX116" fmla="*/ 2043647 w 2500561"/>
                <a:gd name="connsiteY116" fmla="*/ 104877 h 353562"/>
                <a:gd name="connsiteX117" fmla="*/ 2063935 w 2500561"/>
                <a:gd name="connsiteY117" fmla="*/ 108972 h 353562"/>
                <a:gd name="connsiteX118" fmla="*/ 2046123 w 2500561"/>
                <a:gd name="connsiteY118" fmla="*/ 123545 h 353562"/>
                <a:gd name="connsiteX119" fmla="*/ 2163757 w 2500561"/>
                <a:gd name="connsiteY119" fmla="*/ 127451 h 353562"/>
                <a:gd name="connsiteX120" fmla="*/ 2169186 w 2500561"/>
                <a:gd name="connsiteY120" fmla="*/ 150787 h 353562"/>
                <a:gd name="connsiteX121" fmla="*/ 2118704 w 2500561"/>
                <a:gd name="connsiteY121" fmla="*/ 146310 h 353562"/>
                <a:gd name="connsiteX122" fmla="*/ 2082128 w 2500561"/>
                <a:gd name="connsiteY122" fmla="*/ 143548 h 353562"/>
                <a:gd name="connsiteX123" fmla="*/ 2074412 w 2500561"/>
                <a:gd name="connsiteY123" fmla="*/ 151073 h 353562"/>
                <a:gd name="connsiteX124" fmla="*/ 2119847 w 2500561"/>
                <a:gd name="connsiteY124" fmla="*/ 161455 h 353562"/>
                <a:gd name="connsiteX125" fmla="*/ 2139659 w 2500561"/>
                <a:gd name="connsiteY125" fmla="*/ 155359 h 353562"/>
                <a:gd name="connsiteX126" fmla="*/ 2139659 w 2500561"/>
                <a:gd name="connsiteY126" fmla="*/ 166503 h 353562"/>
                <a:gd name="connsiteX127" fmla="*/ 2168234 w 2500561"/>
                <a:gd name="connsiteY127" fmla="*/ 165646 h 353562"/>
                <a:gd name="connsiteX128" fmla="*/ 2169282 w 2500561"/>
                <a:gd name="connsiteY128" fmla="*/ 175171 h 353562"/>
                <a:gd name="connsiteX129" fmla="*/ 2328635 w 2500561"/>
                <a:gd name="connsiteY129" fmla="*/ 184696 h 353562"/>
                <a:gd name="connsiteX130" fmla="*/ 2360639 w 2500561"/>
                <a:gd name="connsiteY130" fmla="*/ 179838 h 353562"/>
                <a:gd name="connsiteX131" fmla="*/ 2377498 w 2500561"/>
                <a:gd name="connsiteY131" fmla="*/ 192983 h 353562"/>
                <a:gd name="connsiteX132" fmla="*/ 2384070 w 2500561"/>
                <a:gd name="connsiteY132" fmla="*/ 188887 h 353562"/>
                <a:gd name="connsiteX133" fmla="*/ 2391881 w 2500561"/>
                <a:gd name="connsiteY133" fmla="*/ 181934 h 353562"/>
                <a:gd name="connsiteX134" fmla="*/ 2400072 w 2500561"/>
                <a:gd name="connsiteY134" fmla="*/ 188982 h 353562"/>
                <a:gd name="connsiteX135" fmla="*/ 2402453 w 2500561"/>
                <a:gd name="connsiteY135" fmla="*/ 192316 h 353562"/>
                <a:gd name="connsiteX136" fmla="*/ 2465223 w 2500561"/>
                <a:gd name="connsiteY136" fmla="*/ 204413 h 353562"/>
                <a:gd name="connsiteX137" fmla="*/ 2420742 w 2500561"/>
                <a:gd name="connsiteY137" fmla="*/ 208318 h 353562"/>
                <a:gd name="connsiteX138" fmla="*/ 2329492 w 2500561"/>
                <a:gd name="connsiteY138" fmla="*/ 223939 h 353562"/>
                <a:gd name="connsiteX139" fmla="*/ 2362068 w 2500561"/>
                <a:gd name="connsiteY139" fmla="*/ 233464 h 353562"/>
                <a:gd name="connsiteX140" fmla="*/ 2350733 w 2500561"/>
                <a:gd name="connsiteY140" fmla="*/ 239846 h 353562"/>
                <a:gd name="connsiteX141" fmla="*/ 2247577 w 2500561"/>
                <a:gd name="connsiteY141" fmla="*/ 249371 h 353562"/>
                <a:gd name="connsiteX142" fmla="*/ 2232337 w 2500561"/>
                <a:gd name="connsiteY142" fmla="*/ 250037 h 353562"/>
                <a:gd name="connsiteX143" fmla="*/ 2123466 w 2500561"/>
                <a:gd name="connsiteY143" fmla="*/ 255657 h 353562"/>
                <a:gd name="connsiteX144" fmla="*/ 2109084 w 2500561"/>
                <a:gd name="connsiteY144" fmla="*/ 257943 h 353562"/>
                <a:gd name="connsiteX145" fmla="*/ 2059363 w 2500561"/>
                <a:gd name="connsiteY145" fmla="*/ 260515 h 353562"/>
                <a:gd name="connsiteX146" fmla="*/ 2040313 w 2500561"/>
                <a:gd name="connsiteY146" fmla="*/ 261658 h 353562"/>
                <a:gd name="connsiteX147" fmla="*/ 2053076 w 2500561"/>
                <a:gd name="connsiteY147" fmla="*/ 273564 h 353562"/>
                <a:gd name="connsiteX148" fmla="*/ 1996403 w 2500561"/>
                <a:gd name="connsiteY148" fmla="*/ 285566 h 353562"/>
                <a:gd name="connsiteX149" fmla="*/ 1979258 w 2500561"/>
                <a:gd name="connsiteY149" fmla="*/ 284423 h 353562"/>
                <a:gd name="connsiteX150" fmla="*/ 1962208 w 2500561"/>
                <a:gd name="connsiteY150" fmla="*/ 278708 h 353562"/>
                <a:gd name="connsiteX151" fmla="*/ 1904201 w 2500561"/>
                <a:gd name="connsiteY151" fmla="*/ 282804 h 353562"/>
                <a:gd name="connsiteX152" fmla="*/ 1854671 w 2500561"/>
                <a:gd name="connsiteY152" fmla="*/ 287947 h 353562"/>
                <a:gd name="connsiteX153" fmla="*/ 1855052 w 2500561"/>
                <a:gd name="connsiteY153" fmla="*/ 288900 h 353562"/>
                <a:gd name="connsiteX154" fmla="*/ 1855049 w 2500561"/>
                <a:gd name="connsiteY154" fmla="*/ 288899 h 353562"/>
                <a:gd name="connsiteX155" fmla="*/ 1848193 w 2500561"/>
                <a:gd name="connsiteY155" fmla="*/ 289470 h 353562"/>
                <a:gd name="connsiteX156" fmla="*/ 1854289 w 2500561"/>
                <a:gd name="connsiteY156" fmla="*/ 288804 h 353562"/>
                <a:gd name="connsiteX157" fmla="*/ 1855047 w 2500561"/>
                <a:gd name="connsiteY157" fmla="*/ 288899 h 353562"/>
                <a:gd name="connsiteX158" fmla="*/ 1838655 w 2500561"/>
                <a:gd name="connsiteY158" fmla="*/ 283993 h 353562"/>
                <a:gd name="connsiteX159" fmla="*/ 1821714 w 2500561"/>
                <a:gd name="connsiteY159" fmla="*/ 286423 h 353562"/>
                <a:gd name="connsiteX160" fmla="*/ 1786853 w 2500561"/>
                <a:gd name="connsiteY160" fmla="*/ 290900 h 353562"/>
                <a:gd name="connsiteX161" fmla="*/ 1730846 w 2500561"/>
                <a:gd name="connsiteY161" fmla="*/ 294329 h 353562"/>
                <a:gd name="connsiteX162" fmla="*/ 1583399 w 2500561"/>
                <a:gd name="connsiteY162" fmla="*/ 300806 h 353562"/>
                <a:gd name="connsiteX163" fmla="*/ 1512342 w 2500561"/>
                <a:gd name="connsiteY163" fmla="*/ 304330 h 353562"/>
                <a:gd name="connsiteX164" fmla="*/ 1499865 w 2500561"/>
                <a:gd name="connsiteY164" fmla="*/ 304330 h 353562"/>
                <a:gd name="connsiteX165" fmla="*/ 1403852 w 2500561"/>
                <a:gd name="connsiteY165" fmla="*/ 304330 h 353562"/>
                <a:gd name="connsiteX166" fmla="*/ 1385660 w 2500561"/>
                <a:gd name="connsiteY166" fmla="*/ 305568 h 353562"/>
                <a:gd name="connsiteX167" fmla="*/ 1361561 w 2500561"/>
                <a:gd name="connsiteY167" fmla="*/ 307664 h 353562"/>
                <a:gd name="connsiteX168" fmla="*/ 1275265 w 2500561"/>
                <a:gd name="connsiteY168" fmla="*/ 308997 h 353562"/>
                <a:gd name="connsiteX169" fmla="*/ 1190397 w 2500561"/>
                <a:gd name="connsiteY169" fmla="*/ 310140 h 353562"/>
                <a:gd name="connsiteX170" fmla="*/ 1070573 w 2500561"/>
                <a:gd name="connsiteY170" fmla="*/ 316903 h 353562"/>
                <a:gd name="connsiteX171" fmla="*/ 948176 w 2500561"/>
                <a:gd name="connsiteY171" fmla="*/ 323475 h 353562"/>
                <a:gd name="connsiteX172" fmla="*/ 888169 w 2500561"/>
                <a:gd name="connsiteY172" fmla="*/ 328619 h 353562"/>
                <a:gd name="connsiteX173" fmla="*/ 797682 w 2500561"/>
                <a:gd name="connsiteY173" fmla="*/ 332619 h 353562"/>
                <a:gd name="connsiteX174" fmla="*/ 763868 w 2500561"/>
                <a:gd name="connsiteY174" fmla="*/ 334715 h 353562"/>
                <a:gd name="connsiteX175" fmla="*/ 676904 w 2500561"/>
                <a:gd name="connsiteY175" fmla="*/ 338811 h 353562"/>
                <a:gd name="connsiteX176" fmla="*/ 576606 w 2500561"/>
                <a:gd name="connsiteY176" fmla="*/ 346621 h 353562"/>
                <a:gd name="connsiteX177" fmla="*/ 486023 w 2500561"/>
                <a:gd name="connsiteY177" fmla="*/ 348431 h 353562"/>
                <a:gd name="connsiteX178" fmla="*/ 467926 w 2500561"/>
                <a:gd name="connsiteY178" fmla="*/ 348431 h 353562"/>
                <a:gd name="connsiteX179" fmla="*/ 357817 w 2500561"/>
                <a:gd name="connsiteY179" fmla="*/ 350145 h 353562"/>
                <a:gd name="connsiteX180" fmla="*/ 336100 w 2500561"/>
                <a:gd name="connsiteY180" fmla="*/ 348717 h 353562"/>
                <a:gd name="connsiteX181" fmla="*/ 230087 w 2500561"/>
                <a:gd name="connsiteY181" fmla="*/ 338429 h 353562"/>
                <a:gd name="connsiteX182" fmla="*/ 157220 w 2500561"/>
                <a:gd name="connsiteY182" fmla="*/ 329857 h 353562"/>
                <a:gd name="connsiteX183" fmla="*/ 129979 w 2500561"/>
                <a:gd name="connsiteY183" fmla="*/ 323380 h 353562"/>
                <a:gd name="connsiteX184" fmla="*/ 23394 w 2500561"/>
                <a:gd name="connsiteY184" fmla="*/ 249942 h 353562"/>
                <a:gd name="connsiteX185" fmla="*/ 15679 w 2500561"/>
                <a:gd name="connsiteY185" fmla="*/ 242037 h 353562"/>
                <a:gd name="connsiteX186" fmla="*/ 8249 w 2500561"/>
                <a:gd name="connsiteY186" fmla="*/ 199174 h 353562"/>
                <a:gd name="connsiteX187" fmla="*/ 15298 w 2500561"/>
                <a:gd name="connsiteY187" fmla="*/ 183458 h 353562"/>
                <a:gd name="connsiteX188" fmla="*/ 31395 w 2500561"/>
                <a:gd name="connsiteY188" fmla="*/ 152787 h 353562"/>
                <a:gd name="connsiteX189" fmla="*/ 27585 w 2500561"/>
                <a:gd name="connsiteY189" fmla="*/ 127641 h 353562"/>
                <a:gd name="connsiteX190" fmla="*/ 52160 w 2500561"/>
                <a:gd name="connsiteY190" fmla="*/ 70491 h 353562"/>
                <a:gd name="connsiteX191" fmla="*/ 98642 w 2500561"/>
                <a:gd name="connsiteY191" fmla="*/ 53632 h 353562"/>
                <a:gd name="connsiteX192" fmla="*/ 206941 w 2500561"/>
                <a:gd name="connsiteY192" fmla="*/ 34582 h 353562"/>
                <a:gd name="connsiteX193" fmla="*/ 247041 w 2500561"/>
                <a:gd name="connsiteY193" fmla="*/ 31534 h 353562"/>
                <a:gd name="connsiteX194" fmla="*/ 384011 w 2500561"/>
                <a:gd name="connsiteY194" fmla="*/ 22009 h 353562"/>
                <a:gd name="connsiteX195" fmla="*/ 558794 w 2500561"/>
                <a:gd name="connsiteY195" fmla="*/ 11151 h 353562"/>
                <a:gd name="connsiteX196" fmla="*/ 665189 w 2500561"/>
                <a:gd name="connsiteY196" fmla="*/ 7245 h 353562"/>
                <a:gd name="connsiteX197" fmla="*/ 674714 w 2500561"/>
                <a:gd name="connsiteY197" fmla="*/ 6388 h 353562"/>
                <a:gd name="connsiteX198" fmla="*/ 739293 w 2500561"/>
                <a:gd name="connsiteY198" fmla="*/ 3626 h 353562"/>
                <a:gd name="connsiteX199" fmla="*/ 780155 w 2500561"/>
                <a:gd name="connsiteY199" fmla="*/ 3626 h 353562"/>
                <a:gd name="connsiteX200" fmla="*/ 852736 w 2500561"/>
                <a:gd name="connsiteY200" fmla="*/ 1721 h 353562"/>
                <a:gd name="connsiteX201" fmla="*/ 1007422 w 2500561"/>
                <a:gd name="connsiteY201" fmla="*/ 6 h 35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2500561" h="353562">
                  <a:moveTo>
                    <a:pt x="2086509" y="274326"/>
                  </a:moveTo>
                  <a:cubicBezTo>
                    <a:pt x="2087452" y="274317"/>
                    <a:pt x="2088385" y="274479"/>
                    <a:pt x="2089271" y="274802"/>
                  </a:cubicBezTo>
                  <a:lnTo>
                    <a:pt x="2086414" y="276898"/>
                  </a:lnTo>
                  <a:lnTo>
                    <a:pt x="2082413" y="275564"/>
                  </a:lnTo>
                  <a:cubicBezTo>
                    <a:pt x="2083842" y="275564"/>
                    <a:pt x="2085080" y="274612"/>
                    <a:pt x="2086509" y="274326"/>
                  </a:cubicBezTo>
                  <a:close/>
                  <a:moveTo>
                    <a:pt x="2118989" y="273660"/>
                  </a:moveTo>
                  <a:cubicBezTo>
                    <a:pt x="2120599" y="273831"/>
                    <a:pt x="2122189" y="274117"/>
                    <a:pt x="2123752" y="274517"/>
                  </a:cubicBezTo>
                  <a:cubicBezTo>
                    <a:pt x="2122904" y="275203"/>
                    <a:pt x="2121932" y="275726"/>
                    <a:pt x="2120894" y="276041"/>
                  </a:cubicBezTo>
                  <a:cubicBezTo>
                    <a:pt x="2119256" y="275898"/>
                    <a:pt x="2117627" y="275612"/>
                    <a:pt x="2116036" y="275184"/>
                  </a:cubicBezTo>
                  <a:cubicBezTo>
                    <a:pt x="2116903" y="274479"/>
                    <a:pt x="2117913" y="273955"/>
                    <a:pt x="2118989" y="273660"/>
                  </a:cubicBezTo>
                  <a:close/>
                  <a:moveTo>
                    <a:pt x="2361591" y="234036"/>
                  </a:moveTo>
                  <a:lnTo>
                    <a:pt x="2417979" y="234036"/>
                  </a:lnTo>
                  <a:cubicBezTo>
                    <a:pt x="2405558" y="240732"/>
                    <a:pt x="2390947" y="242113"/>
                    <a:pt x="2377498" y="237846"/>
                  </a:cubicBezTo>
                  <a:cubicBezTo>
                    <a:pt x="2372068" y="236703"/>
                    <a:pt x="2366830" y="235274"/>
                    <a:pt x="2361591" y="234036"/>
                  </a:cubicBezTo>
                  <a:close/>
                  <a:moveTo>
                    <a:pt x="2497989" y="205556"/>
                  </a:moveTo>
                  <a:cubicBezTo>
                    <a:pt x="2498847" y="206413"/>
                    <a:pt x="2499609" y="207365"/>
                    <a:pt x="2500561" y="208223"/>
                  </a:cubicBezTo>
                  <a:lnTo>
                    <a:pt x="2483988" y="212128"/>
                  </a:lnTo>
                  <a:lnTo>
                    <a:pt x="2480654" y="208699"/>
                  </a:lnTo>
                  <a:close/>
                  <a:moveTo>
                    <a:pt x="2437505" y="183553"/>
                  </a:moveTo>
                  <a:cubicBezTo>
                    <a:pt x="2440439" y="184229"/>
                    <a:pt x="2443305" y="185153"/>
                    <a:pt x="2446077" y="186315"/>
                  </a:cubicBezTo>
                  <a:cubicBezTo>
                    <a:pt x="2442648" y="186963"/>
                    <a:pt x="2439181" y="187306"/>
                    <a:pt x="2435695" y="187363"/>
                  </a:cubicBezTo>
                  <a:cubicBezTo>
                    <a:pt x="2434076" y="187363"/>
                    <a:pt x="2433409" y="185458"/>
                    <a:pt x="2432266" y="184410"/>
                  </a:cubicBezTo>
                  <a:cubicBezTo>
                    <a:pt x="2433952" y="183838"/>
                    <a:pt x="2435724" y="183553"/>
                    <a:pt x="2437505" y="183553"/>
                  </a:cubicBezTo>
                  <a:close/>
                  <a:moveTo>
                    <a:pt x="2251958" y="131260"/>
                  </a:moveTo>
                  <a:cubicBezTo>
                    <a:pt x="2253568" y="131250"/>
                    <a:pt x="2255168" y="131441"/>
                    <a:pt x="2256721" y="131831"/>
                  </a:cubicBezTo>
                  <a:cubicBezTo>
                    <a:pt x="2255958" y="132689"/>
                    <a:pt x="2255578" y="133927"/>
                    <a:pt x="2254339" y="134213"/>
                  </a:cubicBezTo>
                  <a:cubicBezTo>
                    <a:pt x="2252510" y="134156"/>
                    <a:pt x="2250691" y="133937"/>
                    <a:pt x="2248910" y="133546"/>
                  </a:cubicBezTo>
                  <a:cubicBezTo>
                    <a:pt x="2249863" y="132689"/>
                    <a:pt x="2250434" y="131641"/>
                    <a:pt x="2251958" y="131260"/>
                  </a:cubicBezTo>
                  <a:close/>
                  <a:moveTo>
                    <a:pt x="2188617" y="130403"/>
                  </a:moveTo>
                  <a:cubicBezTo>
                    <a:pt x="2204943" y="126603"/>
                    <a:pt x="2221916" y="126603"/>
                    <a:pt x="2238242" y="130403"/>
                  </a:cubicBezTo>
                  <a:lnTo>
                    <a:pt x="2202523" y="141547"/>
                  </a:lnTo>
                  <a:close/>
                  <a:moveTo>
                    <a:pt x="2277295" y="128974"/>
                  </a:moveTo>
                  <a:cubicBezTo>
                    <a:pt x="2280057" y="129603"/>
                    <a:pt x="2282772" y="130460"/>
                    <a:pt x="2285392" y="131546"/>
                  </a:cubicBezTo>
                  <a:lnTo>
                    <a:pt x="2279200" y="135451"/>
                  </a:lnTo>
                  <a:cubicBezTo>
                    <a:pt x="2276762" y="134318"/>
                    <a:pt x="2274466" y="132908"/>
                    <a:pt x="2272342" y="131260"/>
                  </a:cubicBezTo>
                  <a:cubicBezTo>
                    <a:pt x="2272342" y="131260"/>
                    <a:pt x="2276152" y="128879"/>
                    <a:pt x="2277295" y="128974"/>
                  </a:cubicBezTo>
                  <a:close/>
                  <a:moveTo>
                    <a:pt x="2338160" y="128689"/>
                  </a:moveTo>
                  <a:cubicBezTo>
                    <a:pt x="2338445" y="129736"/>
                    <a:pt x="2338731" y="130403"/>
                    <a:pt x="2338922" y="131832"/>
                  </a:cubicBezTo>
                  <a:lnTo>
                    <a:pt x="2325968" y="131832"/>
                  </a:lnTo>
                  <a:lnTo>
                    <a:pt x="2325396" y="130117"/>
                  </a:lnTo>
                  <a:close/>
                  <a:moveTo>
                    <a:pt x="1988307" y="112878"/>
                  </a:moveTo>
                  <a:cubicBezTo>
                    <a:pt x="1986268" y="113544"/>
                    <a:pt x="1984363" y="114573"/>
                    <a:pt x="1982687" y="115926"/>
                  </a:cubicBezTo>
                  <a:cubicBezTo>
                    <a:pt x="1985173" y="116649"/>
                    <a:pt x="1987725" y="117097"/>
                    <a:pt x="1990307" y="117259"/>
                  </a:cubicBezTo>
                  <a:cubicBezTo>
                    <a:pt x="1992916" y="116869"/>
                    <a:pt x="1995450" y="116097"/>
                    <a:pt x="1997832" y="114973"/>
                  </a:cubicBezTo>
                  <a:lnTo>
                    <a:pt x="1997832" y="114782"/>
                  </a:lnTo>
                  <a:cubicBezTo>
                    <a:pt x="1994736" y="113792"/>
                    <a:pt x="1991545" y="113154"/>
                    <a:pt x="1988307" y="112878"/>
                  </a:cubicBezTo>
                  <a:close/>
                  <a:moveTo>
                    <a:pt x="2079080" y="109353"/>
                  </a:moveTo>
                  <a:cubicBezTo>
                    <a:pt x="2079651" y="109353"/>
                    <a:pt x="2082699" y="110019"/>
                    <a:pt x="2084699" y="110400"/>
                  </a:cubicBezTo>
                  <a:cubicBezTo>
                    <a:pt x="2083985" y="110829"/>
                    <a:pt x="2083223" y="111153"/>
                    <a:pt x="2082413" y="111353"/>
                  </a:cubicBezTo>
                  <a:cubicBezTo>
                    <a:pt x="2080508" y="111353"/>
                    <a:pt x="2078794" y="110686"/>
                    <a:pt x="2076984" y="110400"/>
                  </a:cubicBezTo>
                  <a:cubicBezTo>
                    <a:pt x="2077651" y="110400"/>
                    <a:pt x="2078508" y="109353"/>
                    <a:pt x="2079080" y="109353"/>
                  </a:cubicBezTo>
                  <a:close/>
                  <a:moveTo>
                    <a:pt x="2174044" y="92970"/>
                  </a:moveTo>
                  <a:cubicBezTo>
                    <a:pt x="2191189" y="92779"/>
                    <a:pt x="2201666" y="94399"/>
                    <a:pt x="2205572" y="102495"/>
                  </a:cubicBezTo>
                  <a:cubicBezTo>
                    <a:pt x="2194104" y="105524"/>
                    <a:pt x="2181912" y="101838"/>
                    <a:pt x="2174044" y="92970"/>
                  </a:cubicBezTo>
                  <a:close/>
                  <a:moveTo>
                    <a:pt x="2011452" y="92303"/>
                  </a:moveTo>
                  <a:cubicBezTo>
                    <a:pt x="2009366" y="92570"/>
                    <a:pt x="2007337" y="93180"/>
                    <a:pt x="2005451" y="94113"/>
                  </a:cubicBezTo>
                  <a:cubicBezTo>
                    <a:pt x="2006956" y="95228"/>
                    <a:pt x="2008623" y="96104"/>
                    <a:pt x="2010404" y="96685"/>
                  </a:cubicBezTo>
                  <a:cubicBezTo>
                    <a:pt x="2014615" y="96418"/>
                    <a:pt x="2018786" y="95780"/>
                    <a:pt x="2022882" y="94780"/>
                  </a:cubicBezTo>
                  <a:lnTo>
                    <a:pt x="2022882" y="94589"/>
                  </a:lnTo>
                  <a:cubicBezTo>
                    <a:pt x="2019139" y="93504"/>
                    <a:pt x="2015319" y="92742"/>
                    <a:pt x="2011452" y="92303"/>
                  </a:cubicBezTo>
                  <a:close/>
                  <a:moveTo>
                    <a:pt x="2112417" y="85731"/>
                  </a:moveTo>
                  <a:cubicBezTo>
                    <a:pt x="2135086" y="89350"/>
                    <a:pt x="2128324" y="96684"/>
                    <a:pt x="2130419" y="103066"/>
                  </a:cubicBezTo>
                  <a:cubicBezTo>
                    <a:pt x="2126342" y="103190"/>
                    <a:pt x="2122266" y="102999"/>
                    <a:pt x="2118227" y="102495"/>
                  </a:cubicBezTo>
                  <a:cubicBezTo>
                    <a:pt x="2115884" y="97056"/>
                    <a:pt x="2113950" y="91455"/>
                    <a:pt x="2112417" y="85731"/>
                  </a:cubicBezTo>
                  <a:close/>
                  <a:moveTo>
                    <a:pt x="1979829" y="76968"/>
                  </a:moveTo>
                  <a:lnTo>
                    <a:pt x="1964970" y="79159"/>
                  </a:lnTo>
                  <a:lnTo>
                    <a:pt x="1966685" y="81636"/>
                  </a:lnTo>
                  <a:lnTo>
                    <a:pt x="1981449" y="79350"/>
                  </a:lnTo>
                  <a:close/>
                  <a:moveTo>
                    <a:pt x="2145278" y="69253"/>
                  </a:moveTo>
                  <a:cubicBezTo>
                    <a:pt x="2146230" y="69824"/>
                    <a:pt x="2148326" y="70586"/>
                    <a:pt x="2148040" y="71062"/>
                  </a:cubicBezTo>
                  <a:cubicBezTo>
                    <a:pt x="2147754" y="71539"/>
                    <a:pt x="2145754" y="73253"/>
                    <a:pt x="2144325" y="74777"/>
                  </a:cubicBezTo>
                  <a:cubicBezTo>
                    <a:pt x="2142573" y="73891"/>
                    <a:pt x="2140877" y="72872"/>
                    <a:pt x="2139277" y="71729"/>
                  </a:cubicBezTo>
                  <a:cubicBezTo>
                    <a:pt x="2141230" y="70786"/>
                    <a:pt x="2143230" y="69967"/>
                    <a:pt x="2145278" y="69253"/>
                  </a:cubicBezTo>
                  <a:close/>
                  <a:moveTo>
                    <a:pt x="1993355" y="19151"/>
                  </a:moveTo>
                  <a:cubicBezTo>
                    <a:pt x="2012881" y="18484"/>
                    <a:pt x="2013262" y="27438"/>
                    <a:pt x="2021930" y="32581"/>
                  </a:cubicBezTo>
                  <a:cubicBezTo>
                    <a:pt x="2041742" y="30771"/>
                    <a:pt x="2058791" y="19341"/>
                    <a:pt x="2081842" y="28295"/>
                  </a:cubicBezTo>
                  <a:cubicBezTo>
                    <a:pt x="2066602" y="35915"/>
                    <a:pt x="2048981" y="36677"/>
                    <a:pt x="1965732" y="32867"/>
                  </a:cubicBezTo>
                  <a:cubicBezTo>
                    <a:pt x="1977543" y="28390"/>
                    <a:pt x="1973828" y="19818"/>
                    <a:pt x="1993355" y="19151"/>
                  </a:cubicBezTo>
                  <a:close/>
                  <a:moveTo>
                    <a:pt x="1007422" y="6"/>
                  </a:moveTo>
                  <a:cubicBezTo>
                    <a:pt x="1046284" y="6"/>
                    <a:pt x="1085146" y="1530"/>
                    <a:pt x="1124008" y="2387"/>
                  </a:cubicBezTo>
                  <a:cubicBezTo>
                    <a:pt x="1215353" y="4388"/>
                    <a:pt x="1306602" y="6197"/>
                    <a:pt x="1397852" y="8293"/>
                  </a:cubicBezTo>
                  <a:cubicBezTo>
                    <a:pt x="1416902" y="8769"/>
                    <a:pt x="1435190" y="10865"/>
                    <a:pt x="1453954" y="10960"/>
                  </a:cubicBezTo>
                  <a:cubicBezTo>
                    <a:pt x="1500912" y="10960"/>
                    <a:pt x="1547966" y="10960"/>
                    <a:pt x="1594924" y="10960"/>
                  </a:cubicBezTo>
                  <a:cubicBezTo>
                    <a:pt x="1597019" y="10770"/>
                    <a:pt x="1599115" y="10770"/>
                    <a:pt x="1601210" y="10960"/>
                  </a:cubicBezTo>
                  <a:cubicBezTo>
                    <a:pt x="1635596" y="19532"/>
                    <a:pt x="1673219" y="13055"/>
                    <a:pt x="1709224" y="15627"/>
                  </a:cubicBezTo>
                  <a:cubicBezTo>
                    <a:pt x="1743609" y="18009"/>
                    <a:pt x="1779709" y="14865"/>
                    <a:pt x="1815142" y="14675"/>
                  </a:cubicBezTo>
                  <a:cubicBezTo>
                    <a:pt x="1840288" y="14675"/>
                    <a:pt x="1865529" y="15437"/>
                    <a:pt x="1890675" y="15627"/>
                  </a:cubicBezTo>
                  <a:cubicBezTo>
                    <a:pt x="1912297" y="15627"/>
                    <a:pt x="1933919" y="15627"/>
                    <a:pt x="1957350" y="18104"/>
                  </a:cubicBezTo>
                  <a:lnTo>
                    <a:pt x="1937955" y="21746"/>
                  </a:lnTo>
                  <a:lnTo>
                    <a:pt x="1937729" y="21533"/>
                  </a:lnTo>
                  <a:lnTo>
                    <a:pt x="1935829" y="21717"/>
                  </a:lnTo>
                  <a:lnTo>
                    <a:pt x="1925156" y="20009"/>
                  </a:lnTo>
                  <a:cubicBezTo>
                    <a:pt x="1925784" y="21495"/>
                    <a:pt x="1927261" y="22438"/>
                    <a:pt x="1928870" y="22390"/>
                  </a:cubicBezTo>
                  <a:lnTo>
                    <a:pt x="1935829" y="21717"/>
                  </a:lnTo>
                  <a:lnTo>
                    <a:pt x="1937062" y="21914"/>
                  </a:lnTo>
                  <a:lnTo>
                    <a:pt x="1937955" y="21746"/>
                  </a:lnTo>
                  <a:lnTo>
                    <a:pt x="1947825" y="31058"/>
                  </a:lnTo>
                  <a:lnTo>
                    <a:pt x="1920965" y="35630"/>
                  </a:lnTo>
                  <a:cubicBezTo>
                    <a:pt x="1940682" y="44107"/>
                    <a:pt x="1977258" y="47822"/>
                    <a:pt x="2009547" y="44583"/>
                  </a:cubicBezTo>
                  <a:cubicBezTo>
                    <a:pt x="2032064" y="42250"/>
                    <a:pt x="2054781" y="42735"/>
                    <a:pt x="2077175" y="46012"/>
                  </a:cubicBezTo>
                  <a:lnTo>
                    <a:pt x="2069269" y="51537"/>
                  </a:lnTo>
                  <a:cubicBezTo>
                    <a:pt x="2067078" y="53156"/>
                    <a:pt x="2065078" y="54775"/>
                    <a:pt x="2062697" y="56680"/>
                  </a:cubicBezTo>
                  <a:cubicBezTo>
                    <a:pt x="2080508" y="64871"/>
                    <a:pt x="2098701" y="53061"/>
                    <a:pt x="2117846" y="58109"/>
                  </a:cubicBezTo>
                  <a:cubicBezTo>
                    <a:pt x="2108893" y="64586"/>
                    <a:pt x="2084795" y="60585"/>
                    <a:pt x="2083747" y="64110"/>
                  </a:cubicBezTo>
                  <a:cubicBezTo>
                    <a:pt x="2080985" y="73635"/>
                    <a:pt x="2069555" y="69253"/>
                    <a:pt x="2058601" y="69729"/>
                  </a:cubicBezTo>
                  <a:cubicBezTo>
                    <a:pt x="2057363" y="62967"/>
                    <a:pt x="2056125" y="56489"/>
                    <a:pt x="2055077" y="50679"/>
                  </a:cubicBezTo>
                  <a:lnTo>
                    <a:pt x="2000689" y="50679"/>
                  </a:lnTo>
                  <a:lnTo>
                    <a:pt x="2004690" y="60204"/>
                  </a:lnTo>
                  <a:lnTo>
                    <a:pt x="1964303" y="61347"/>
                  </a:lnTo>
                  <a:cubicBezTo>
                    <a:pt x="1990783" y="69920"/>
                    <a:pt x="2003927" y="68967"/>
                    <a:pt x="2030978" y="57823"/>
                  </a:cubicBezTo>
                  <a:lnTo>
                    <a:pt x="2040980" y="68110"/>
                  </a:lnTo>
                  <a:cubicBezTo>
                    <a:pt x="2029835" y="76492"/>
                    <a:pt x="2011357" y="72682"/>
                    <a:pt x="1992878" y="72968"/>
                  </a:cubicBezTo>
                  <a:cubicBezTo>
                    <a:pt x="2007547" y="87731"/>
                    <a:pt x="2050028" y="76873"/>
                    <a:pt x="2058601" y="92018"/>
                  </a:cubicBezTo>
                  <a:lnTo>
                    <a:pt x="2077651" y="86017"/>
                  </a:lnTo>
                  <a:lnTo>
                    <a:pt x="2102702" y="100019"/>
                  </a:lnTo>
                  <a:lnTo>
                    <a:pt x="2044790" y="102686"/>
                  </a:lnTo>
                  <a:lnTo>
                    <a:pt x="2043647" y="104877"/>
                  </a:lnTo>
                  <a:lnTo>
                    <a:pt x="2063935" y="108972"/>
                  </a:lnTo>
                  <a:lnTo>
                    <a:pt x="2046123" y="123545"/>
                  </a:lnTo>
                  <a:lnTo>
                    <a:pt x="2163757" y="127451"/>
                  </a:lnTo>
                  <a:cubicBezTo>
                    <a:pt x="2165567" y="135071"/>
                    <a:pt x="2167091" y="141643"/>
                    <a:pt x="2169186" y="150787"/>
                  </a:cubicBezTo>
                  <a:cubicBezTo>
                    <a:pt x="2153241" y="144034"/>
                    <a:pt x="2135582" y="142472"/>
                    <a:pt x="2118704" y="146310"/>
                  </a:cubicBezTo>
                  <a:cubicBezTo>
                    <a:pt x="2106778" y="151311"/>
                    <a:pt x="2093167" y="150282"/>
                    <a:pt x="2082128" y="143548"/>
                  </a:cubicBezTo>
                  <a:lnTo>
                    <a:pt x="2074412" y="151073"/>
                  </a:lnTo>
                  <a:lnTo>
                    <a:pt x="2119847" y="161455"/>
                  </a:lnTo>
                  <a:lnTo>
                    <a:pt x="2139659" y="155359"/>
                  </a:lnTo>
                  <a:lnTo>
                    <a:pt x="2139659" y="166503"/>
                  </a:lnTo>
                  <a:lnTo>
                    <a:pt x="2168234" y="165646"/>
                  </a:lnTo>
                  <a:cubicBezTo>
                    <a:pt x="2168234" y="168599"/>
                    <a:pt x="2168901" y="171361"/>
                    <a:pt x="2169282" y="175171"/>
                  </a:cubicBezTo>
                  <a:cubicBezTo>
                    <a:pt x="2222907" y="178505"/>
                    <a:pt x="2279200" y="171837"/>
                    <a:pt x="2328635" y="184696"/>
                  </a:cubicBezTo>
                  <a:cubicBezTo>
                    <a:pt x="2339084" y="181848"/>
                    <a:pt x="2349818" y="180219"/>
                    <a:pt x="2360639" y="179838"/>
                  </a:cubicBezTo>
                  <a:cubicBezTo>
                    <a:pt x="2367402" y="180505"/>
                    <a:pt x="2371211" y="187744"/>
                    <a:pt x="2377498" y="192983"/>
                  </a:cubicBezTo>
                  <a:cubicBezTo>
                    <a:pt x="2380070" y="191459"/>
                    <a:pt x="2384642" y="189744"/>
                    <a:pt x="2384070" y="188887"/>
                  </a:cubicBezTo>
                  <a:cubicBezTo>
                    <a:pt x="2381499" y="185077"/>
                    <a:pt x="2380070" y="181838"/>
                    <a:pt x="2391881" y="181934"/>
                  </a:cubicBezTo>
                  <a:cubicBezTo>
                    <a:pt x="2403692" y="182029"/>
                    <a:pt x="2403216" y="185077"/>
                    <a:pt x="2400072" y="188982"/>
                  </a:cubicBezTo>
                  <a:cubicBezTo>
                    <a:pt x="2399501" y="189649"/>
                    <a:pt x="2401215" y="190697"/>
                    <a:pt x="2402453" y="192316"/>
                  </a:cubicBezTo>
                  <a:cubicBezTo>
                    <a:pt x="2429314" y="189173"/>
                    <a:pt x="2444554" y="199650"/>
                    <a:pt x="2465223" y="204413"/>
                  </a:cubicBezTo>
                  <a:cubicBezTo>
                    <a:pt x="2449983" y="216033"/>
                    <a:pt x="2443125" y="216700"/>
                    <a:pt x="2420742" y="208318"/>
                  </a:cubicBezTo>
                  <a:cubicBezTo>
                    <a:pt x="2398358" y="221558"/>
                    <a:pt x="2363592" y="220701"/>
                    <a:pt x="2329492" y="223939"/>
                  </a:cubicBezTo>
                  <a:cubicBezTo>
                    <a:pt x="2339674" y="229092"/>
                    <a:pt x="2350714" y="232321"/>
                    <a:pt x="2362068" y="233464"/>
                  </a:cubicBezTo>
                  <a:cubicBezTo>
                    <a:pt x="2363973" y="237750"/>
                    <a:pt x="2360639" y="240227"/>
                    <a:pt x="2350733" y="239846"/>
                  </a:cubicBezTo>
                  <a:cubicBezTo>
                    <a:pt x="2316071" y="238122"/>
                    <a:pt x="2281334" y="241322"/>
                    <a:pt x="2247577" y="249371"/>
                  </a:cubicBezTo>
                  <a:cubicBezTo>
                    <a:pt x="2242519" y="249895"/>
                    <a:pt x="2237423" y="250114"/>
                    <a:pt x="2232337" y="250037"/>
                  </a:cubicBezTo>
                  <a:cubicBezTo>
                    <a:pt x="2196018" y="251819"/>
                    <a:pt x="2159728" y="253686"/>
                    <a:pt x="2123466" y="255657"/>
                  </a:cubicBezTo>
                  <a:cubicBezTo>
                    <a:pt x="2118599" y="255876"/>
                    <a:pt x="2113779" y="256648"/>
                    <a:pt x="2109084" y="257943"/>
                  </a:cubicBezTo>
                  <a:cubicBezTo>
                    <a:pt x="2093139" y="263744"/>
                    <a:pt x="2075822" y="264639"/>
                    <a:pt x="2059363" y="260515"/>
                  </a:cubicBezTo>
                  <a:cubicBezTo>
                    <a:pt x="2052991" y="260201"/>
                    <a:pt x="2046600" y="260582"/>
                    <a:pt x="2040313" y="261658"/>
                  </a:cubicBezTo>
                  <a:lnTo>
                    <a:pt x="2053076" y="273564"/>
                  </a:lnTo>
                  <a:cubicBezTo>
                    <a:pt x="2033169" y="277851"/>
                    <a:pt x="2014976" y="282137"/>
                    <a:pt x="1996403" y="285566"/>
                  </a:cubicBezTo>
                  <a:cubicBezTo>
                    <a:pt x="1990669" y="286252"/>
                    <a:pt x="1984849" y="285861"/>
                    <a:pt x="1979258" y="284423"/>
                  </a:cubicBezTo>
                  <a:cubicBezTo>
                    <a:pt x="1978210" y="279089"/>
                    <a:pt x="1971447" y="278231"/>
                    <a:pt x="1962208" y="278708"/>
                  </a:cubicBezTo>
                  <a:cubicBezTo>
                    <a:pt x="1942586" y="279755"/>
                    <a:pt x="1919060" y="278231"/>
                    <a:pt x="1904201" y="282804"/>
                  </a:cubicBezTo>
                  <a:cubicBezTo>
                    <a:pt x="1888151" y="287566"/>
                    <a:pt x="1871358" y="289309"/>
                    <a:pt x="1854671" y="287947"/>
                  </a:cubicBezTo>
                  <a:lnTo>
                    <a:pt x="1855052" y="288900"/>
                  </a:lnTo>
                  <a:lnTo>
                    <a:pt x="1855049" y="288899"/>
                  </a:lnTo>
                  <a:lnTo>
                    <a:pt x="1848193" y="289470"/>
                  </a:lnTo>
                  <a:lnTo>
                    <a:pt x="1854289" y="288804"/>
                  </a:lnTo>
                  <a:lnTo>
                    <a:pt x="1855047" y="288899"/>
                  </a:lnTo>
                  <a:lnTo>
                    <a:pt x="1838655" y="283993"/>
                  </a:lnTo>
                  <a:cubicBezTo>
                    <a:pt x="1832963" y="283571"/>
                    <a:pt x="1827181" y="284371"/>
                    <a:pt x="1821714" y="286423"/>
                  </a:cubicBezTo>
                  <a:cubicBezTo>
                    <a:pt x="1810446" y="289928"/>
                    <a:pt x="1798645" y="291452"/>
                    <a:pt x="1786853" y="290900"/>
                  </a:cubicBezTo>
                  <a:cubicBezTo>
                    <a:pt x="1767803" y="291757"/>
                    <a:pt x="1749610" y="293376"/>
                    <a:pt x="1730846" y="294329"/>
                  </a:cubicBezTo>
                  <a:cubicBezTo>
                    <a:pt x="1681792" y="296805"/>
                    <a:pt x="1632643" y="300329"/>
                    <a:pt x="1583399" y="300806"/>
                  </a:cubicBezTo>
                  <a:cubicBezTo>
                    <a:pt x="1559662" y="300434"/>
                    <a:pt x="1535926" y="301615"/>
                    <a:pt x="1512342" y="304330"/>
                  </a:cubicBezTo>
                  <a:cubicBezTo>
                    <a:pt x="1508199" y="304806"/>
                    <a:pt x="1504008" y="304806"/>
                    <a:pt x="1499865" y="304330"/>
                  </a:cubicBezTo>
                  <a:cubicBezTo>
                    <a:pt x="1467860" y="300711"/>
                    <a:pt x="1435857" y="304330"/>
                    <a:pt x="1403852" y="304330"/>
                  </a:cubicBezTo>
                  <a:cubicBezTo>
                    <a:pt x="1397766" y="304416"/>
                    <a:pt x="1391698" y="304825"/>
                    <a:pt x="1385660" y="305568"/>
                  </a:cubicBezTo>
                  <a:cubicBezTo>
                    <a:pt x="1377735" y="307216"/>
                    <a:pt x="1369648" y="307921"/>
                    <a:pt x="1361561" y="307664"/>
                  </a:cubicBezTo>
                  <a:cubicBezTo>
                    <a:pt x="1331843" y="301282"/>
                    <a:pt x="1304411" y="309283"/>
                    <a:pt x="1275265" y="308997"/>
                  </a:cubicBezTo>
                  <a:cubicBezTo>
                    <a:pt x="1246118" y="308712"/>
                    <a:pt x="1218115" y="311760"/>
                    <a:pt x="1190397" y="310140"/>
                  </a:cubicBezTo>
                  <a:cubicBezTo>
                    <a:pt x="1148678" y="307664"/>
                    <a:pt x="1111816" y="317475"/>
                    <a:pt x="1070573" y="316903"/>
                  </a:cubicBezTo>
                  <a:cubicBezTo>
                    <a:pt x="1029329" y="316331"/>
                    <a:pt x="988943" y="320808"/>
                    <a:pt x="948176" y="323475"/>
                  </a:cubicBezTo>
                  <a:cubicBezTo>
                    <a:pt x="928079" y="324713"/>
                    <a:pt x="907981" y="326523"/>
                    <a:pt x="888169" y="328619"/>
                  </a:cubicBezTo>
                  <a:cubicBezTo>
                    <a:pt x="858146" y="332162"/>
                    <a:pt x="827904" y="333495"/>
                    <a:pt x="797682" y="332619"/>
                  </a:cubicBezTo>
                  <a:cubicBezTo>
                    <a:pt x="786375" y="332362"/>
                    <a:pt x="775060" y="333057"/>
                    <a:pt x="763868" y="334715"/>
                  </a:cubicBezTo>
                  <a:cubicBezTo>
                    <a:pt x="735293" y="338620"/>
                    <a:pt x="705098" y="336429"/>
                    <a:pt x="676904" y="338811"/>
                  </a:cubicBezTo>
                  <a:cubicBezTo>
                    <a:pt x="643662" y="341668"/>
                    <a:pt x="610229" y="341478"/>
                    <a:pt x="576606" y="346621"/>
                  </a:cubicBezTo>
                  <a:cubicBezTo>
                    <a:pt x="548984" y="350907"/>
                    <a:pt x="516408" y="348145"/>
                    <a:pt x="486023" y="348431"/>
                  </a:cubicBezTo>
                  <a:cubicBezTo>
                    <a:pt x="480004" y="347878"/>
                    <a:pt x="473946" y="347878"/>
                    <a:pt x="467926" y="348431"/>
                  </a:cubicBezTo>
                  <a:cubicBezTo>
                    <a:pt x="431731" y="357956"/>
                    <a:pt x="394583" y="351574"/>
                    <a:pt x="357817" y="350145"/>
                  </a:cubicBezTo>
                  <a:cubicBezTo>
                    <a:pt x="350606" y="349297"/>
                    <a:pt x="343358" y="348821"/>
                    <a:pt x="336100" y="348717"/>
                  </a:cubicBezTo>
                  <a:cubicBezTo>
                    <a:pt x="298000" y="351384"/>
                    <a:pt x="264948" y="343002"/>
                    <a:pt x="230087" y="338429"/>
                  </a:cubicBezTo>
                  <a:cubicBezTo>
                    <a:pt x="205988" y="335286"/>
                    <a:pt x="181319" y="333095"/>
                    <a:pt x="157220" y="329857"/>
                  </a:cubicBezTo>
                  <a:cubicBezTo>
                    <a:pt x="147876" y="328990"/>
                    <a:pt x="138713" y="326809"/>
                    <a:pt x="129979" y="323380"/>
                  </a:cubicBezTo>
                  <a:cubicBezTo>
                    <a:pt x="87212" y="301187"/>
                    <a:pt x="40063" y="280327"/>
                    <a:pt x="23394" y="249942"/>
                  </a:cubicBezTo>
                  <a:cubicBezTo>
                    <a:pt x="21527" y="246704"/>
                    <a:pt x="18870" y="243989"/>
                    <a:pt x="15679" y="242037"/>
                  </a:cubicBezTo>
                  <a:cubicBezTo>
                    <a:pt x="-5943" y="228320"/>
                    <a:pt x="-1942" y="214033"/>
                    <a:pt x="8249" y="199174"/>
                  </a:cubicBezTo>
                  <a:cubicBezTo>
                    <a:pt x="11697" y="194497"/>
                    <a:pt x="14098" y="189144"/>
                    <a:pt x="15298" y="183458"/>
                  </a:cubicBezTo>
                  <a:cubicBezTo>
                    <a:pt x="16889" y="171656"/>
                    <a:pt x="22584" y="160798"/>
                    <a:pt x="31395" y="152787"/>
                  </a:cubicBezTo>
                  <a:cubicBezTo>
                    <a:pt x="38348" y="146215"/>
                    <a:pt x="31395" y="135928"/>
                    <a:pt x="27585" y="127641"/>
                  </a:cubicBezTo>
                  <a:cubicBezTo>
                    <a:pt x="17489" y="106781"/>
                    <a:pt x="27585" y="88112"/>
                    <a:pt x="52160" y="70491"/>
                  </a:cubicBezTo>
                  <a:cubicBezTo>
                    <a:pt x="66457" y="62004"/>
                    <a:pt x="82230" y="56289"/>
                    <a:pt x="98642" y="53632"/>
                  </a:cubicBezTo>
                  <a:cubicBezTo>
                    <a:pt x="134294" y="44945"/>
                    <a:pt x="170470" y="38582"/>
                    <a:pt x="206941" y="34582"/>
                  </a:cubicBezTo>
                  <a:cubicBezTo>
                    <a:pt x="220276" y="33344"/>
                    <a:pt x="233611" y="32487"/>
                    <a:pt x="247041" y="31534"/>
                  </a:cubicBezTo>
                  <a:cubicBezTo>
                    <a:pt x="292666" y="28295"/>
                    <a:pt x="338291" y="24962"/>
                    <a:pt x="384011" y="22009"/>
                  </a:cubicBezTo>
                  <a:cubicBezTo>
                    <a:pt x="442208" y="18199"/>
                    <a:pt x="500406" y="14389"/>
                    <a:pt x="558794" y="11151"/>
                  </a:cubicBezTo>
                  <a:cubicBezTo>
                    <a:pt x="594132" y="9245"/>
                    <a:pt x="629756" y="8484"/>
                    <a:pt x="665189" y="7245"/>
                  </a:cubicBezTo>
                  <a:cubicBezTo>
                    <a:pt x="668389" y="7398"/>
                    <a:pt x="671590" y="7112"/>
                    <a:pt x="674714" y="6388"/>
                  </a:cubicBezTo>
                  <a:cubicBezTo>
                    <a:pt x="694716" y="-3137"/>
                    <a:pt x="716528" y="1054"/>
                    <a:pt x="739293" y="3626"/>
                  </a:cubicBezTo>
                  <a:cubicBezTo>
                    <a:pt x="752904" y="4483"/>
                    <a:pt x="766544" y="4483"/>
                    <a:pt x="780155" y="3626"/>
                  </a:cubicBezTo>
                  <a:cubicBezTo>
                    <a:pt x="804349" y="3054"/>
                    <a:pt x="828542" y="2006"/>
                    <a:pt x="852736" y="1721"/>
                  </a:cubicBezTo>
                  <a:cubicBezTo>
                    <a:pt x="904266" y="863"/>
                    <a:pt x="955892" y="-89"/>
                    <a:pt x="1007422" y="6"/>
                  </a:cubicBezTo>
                  <a:close/>
                </a:path>
              </a:pathLst>
            </a:custGeom>
            <a:gradFill>
              <a:gsLst>
                <a:gs pos="0">
                  <a:schemeClr val="accent1">
                    <a:lumMod val="20000"/>
                    <a:lumOff val="80000"/>
                    <a:alpha val="4000"/>
                  </a:schemeClr>
                </a:gs>
                <a:gs pos="100000">
                  <a:schemeClr val="accent1">
                    <a:lumMod val="40000"/>
                    <a:lumOff val="60000"/>
                  </a:schemeClr>
                </a:gs>
              </a:gsLst>
              <a:lin ang="10800000" scaled="0"/>
            </a:gradFill>
          </p:spPr>
          <p:txBody>
            <a:bodyPr rot="0" spcFirstLastPara="0" vert="horz" wrap="square" lIns="252095" tIns="0" rIns="0" bIns="0" numCol="1" spcCol="0" rtlCol="0" fromWordArt="0" anchor="ctr" anchorCtr="0" forceAA="0" compatLnSpc="0">
              <a:noAutofit/>
            </a:bodyPr>
            <a:p>
              <a:pPr lvl="0" algn="l">
                <a:buClrTx/>
                <a:buSzTx/>
                <a:buFontTx/>
              </a:pPr>
              <a:r>
                <a:rPr lang="zh-CN" altLang="en-US" sz="2000" b="1">
                  <a:solidFill>
                    <a:schemeClr val="tx1"/>
                  </a:solidFill>
                  <a:latin typeface="+mn-ea"/>
                  <a:cs typeface="+mn-ea"/>
                  <a:sym typeface="+mn-ea"/>
                </a:rPr>
                <a:t>1. 整理概括，强化感受</a:t>
              </a:r>
              <a:endParaRPr lang="zh-CN" altLang="en-US" sz="2000" b="1">
                <a:solidFill>
                  <a:schemeClr val="tx1"/>
                </a:solidFill>
                <a:latin typeface="+mn-ea"/>
                <a:cs typeface="+mn-ea"/>
                <a:sym typeface="+mn-ea"/>
              </a:endParaRPr>
            </a:p>
          </p:txBody>
        </p:sp>
        <p:sp>
          <p:nvSpPr>
            <p:cNvPr id="4" name="矩形 3"/>
            <p:cNvSpPr/>
            <p:nvPr>
              <p:custDataLst>
                <p:tags r:id="rId3"/>
              </p:custDataLst>
            </p:nvPr>
          </p:nvSpPr>
          <p:spPr>
            <a:xfrm>
              <a:off x="2279" y="4620"/>
              <a:ext cx="14439" cy="1046"/>
            </a:xfrm>
            <a:prstGeom prst="rect">
              <a:avLst/>
            </a:prstGeom>
            <a:noFill/>
          </p:spPr>
          <p:txBody>
            <a:bodyPr wrap="square" lIns="0" tIns="0" rIns="0" bIns="0" rtlCol="0" anchor="t" anchorCtr="0">
              <a:spAutoFit/>
            </a:bodyPr>
            <a:p>
              <a:pPr algn="l">
                <a:lnSpc>
                  <a:spcPct val="120000"/>
                </a:lnSpc>
                <a:spcBef>
                  <a:spcPct val="0"/>
                </a:spcBef>
                <a:spcAft>
                  <a:spcPct val="0"/>
                </a:spcAft>
              </a:pPr>
              <a:r>
                <a:rPr lang="zh-CN" altLang="en-US">
                  <a:solidFill>
                    <a:schemeClr val="tx1">
                      <a:lumMod val="85000"/>
                      <a:lumOff val="15000"/>
                    </a:schemeClr>
                  </a:solidFill>
                  <a:latin typeface="+mn-ea"/>
                  <a:cs typeface="+mn-ea"/>
                  <a:sym typeface="+mn-ea"/>
                </a:rPr>
                <a:t>巧妙的结束语能理清思路，概括相关的知识，回顾重要的概念，使幼儿更加清楚明白，更加系统地掌握所学的知识。它能帮幼儿加深感受，深化认识，巩固记忆。</a:t>
              </a:r>
              <a:endParaRPr lang="zh-CN" altLang="en-US">
                <a:solidFill>
                  <a:schemeClr val="tx1">
                    <a:lumMod val="85000"/>
                    <a:lumOff val="15000"/>
                  </a:schemeClr>
                </a:solidFill>
                <a:latin typeface="+mn-ea"/>
                <a:cs typeface="+mn-ea"/>
                <a:sym typeface="+mn-ea"/>
              </a:endParaRPr>
            </a:p>
          </p:txBody>
        </p:sp>
      </p:grpSp>
      <p:grpSp>
        <p:nvGrpSpPr>
          <p:cNvPr id="7" name="组合 6"/>
          <p:cNvGrpSpPr/>
          <p:nvPr>
            <p:custDataLst>
              <p:tags r:id="rId4"/>
            </p:custDataLst>
          </p:nvPr>
        </p:nvGrpSpPr>
        <p:grpSpPr>
          <a:xfrm>
            <a:off x="1160145" y="3943350"/>
            <a:ext cx="9456420" cy="1742440"/>
            <a:chOff x="1826" y="3445"/>
            <a:chExt cx="14892" cy="2744"/>
          </a:xfrm>
        </p:grpSpPr>
        <p:sp>
          <p:nvSpPr>
            <p:cNvPr id="8" name="任意多边形: 形状 4531"/>
            <p:cNvSpPr/>
            <p:nvPr>
              <p:custDataLst>
                <p:tags r:id="rId5"/>
              </p:custDataLst>
            </p:nvPr>
          </p:nvSpPr>
          <p:spPr>
            <a:xfrm>
              <a:off x="1826" y="3445"/>
              <a:ext cx="10573" cy="941"/>
            </a:xfrm>
            <a:custGeom>
              <a:avLst/>
              <a:gdLst>
                <a:gd name="connsiteX0" fmla="*/ 2086509 w 2500561"/>
                <a:gd name="connsiteY0" fmla="*/ 274326 h 353562"/>
                <a:gd name="connsiteX1" fmla="*/ 2089271 w 2500561"/>
                <a:gd name="connsiteY1" fmla="*/ 274802 h 353562"/>
                <a:gd name="connsiteX2" fmla="*/ 2086414 w 2500561"/>
                <a:gd name="connsiteY2" fmla="*/ 276898 h 353562"/>
                <a:gd name="connsiteX3" fmla="*/ 2082413 w 2500561"/>
                <a:gd name="connsiteY3" fmla="*/ 275564 h 353562"/>
                <a:gd name="connsiteX4" fmla="*/ 2086509 w 2500561"/>
                <a:gd name="connsiteY4" fmla="*/ 274326 h 353562"/>
                <a:gd name="connsiteX5" fmla="*/ 2118989 w 2500561"/>
                <a:gd name="connsiteY5" fmla="*/ 273660 h 353562"/>
                <a:gd name="connsiteX6" fmla="*/ 2123752 w 2500561"/>
                <a:gd name="connsiteY6" fmla="*/ 274517 h 353562"/>
                <a:gd name="connsiteX7" fmla="*/ 2120894 w 2500561"/>
                <a:gd name="connsiteY7" fmla="*/ 276041 h 353562"/>
                <a:gd name="connsiteX8" fmla="*/ 2116036 w 2500561"/>
                <a:gd name="connsiteY8" fmla="*/ 275184 h 353562"/>
                <a:gd name="connsiteX9" fmla="*/ 2118989 w 2500561"/>
                <a:gd name="connsiteY9" fmla="*/ 273660 h 353562"/>
                <a:gd name="connsiteX10" fmla="*/ 2361591 w 2500561"/>
                <a:gd name="connsiteY10" fmla="*/ 234036 h 353562"/>
                <a:gd name="connsiteX11" fmla="*/ 2417979 w 2500561"/>
                <a:gd name="connsiteY11" fmla="*/ 234036 h 353562"/>
                <a:gd name="connsiteX12" fmla="*/ 2377498 w 2500561"/>
                <a:gd name="connsiteY12" fmla="*/ 237846 h 353562"/>
                <a:gd name="connsiteX13" fmla="*/ 2361591 w 2500561"/>
                <a:gd name="connsiteY13" fmla="*/ 234036 h 353562"/>
                <a:gd name="connsiteX14" fmla="*/ 2497989 w 2500561"/>
                <a:gd name="connsiteY14" fmla="*/ 205556 h 353562"/>
                <a:gd name="connsiteX15" fmla="*/ 2500561 w 2500561"/>
                <a:gd name="connsiteY15" fmla="*/ 208223 h 353562"/>
                <a:gd name="connsiteX16" fmla="*/ 2483988 w 2500561"/>
                <a:gd name="connsiteY16" fmla="*/ 212128 h 353562"/>
                <a:gd name="connsiteX17" fmla="*/ 2480654 w 2500561"/>
                <a:gd name="connsiteY17" fmla="*/ 208699 h 353562"/>
                <a:gd name="connsiteX18" fmla="*/ 2437505 w 2500561"/>
                <a:gd name="connsiteY18" fmla="*/ 183553 h 353562"/>
                <a:gd name="connsiteX19" fmla="*/ 2446077 w 2500561"/>
                <a:gd name="connsiteY19" fmla="*/ 186315 h 353562"/>
                <a:gd name="connsiteX20" fmla="*/ 2435695 w 2500561"/>
                <a:gd name="connsiteY20" fmla="*/ 187363 h 353562"/>
                <a:gd name="connsiteX21" fmla="*/ 2432266 w 2500561"/>
                <a:gd name="connsiteY21" fmla="*/ 184410 h 353562"/>
                <a:gd name="connsiteX22" fmla="*/ 2437505 w 2500561"/>
                <a:gd name="connsiteY22" fmla="*/ 183553 h 353562"/>
                <a:gd name="connsiteX23" fmla="*/ 2251958 w 2500561"/>
                <a:gd name="connsiteY23" fmla="*/ 131260 h 353562"/>
                <a:gd name="connsiteX24" fmla="*/ 2256721 w 2500561"/>
                <a:gd name="connsiteY24" fmla="*/ 131831 h 353562"/>
                <a:gd name="connsiteX25" fmla="*/ 2254339 w 2500561"/>
                <a:gd name="connsiteY25" fmla="*/ 134213 h 353562"/>
                <a:gd name="connsiteX26" fmla="*/ 2248910 w 2500561"/>
                <a:gd name="connsiteY26" fmla="*/ 133546 h 353562"/>
                <a:gd name="connsiteX27" fmla="*/ 2251958 w 2500561"/>
                <a:gd name="connsiteY27" fmla="*/ 131260 h 353562"/>
                <a:gd name="connsiteX28" fmla="*/ 2188617 w 2500561"/>
                <a:gd name="connsiteY28" fmla="*/ 130403 h 353562"/>
                <a:gd name="connsiteX29" fmla="*/ 2238242 w 2500561"/>
                <a:gd name="connsiteY29" fmla="*/ 130403 h 353562"/>
                <a:gd name="connsiteX30" fmla="*/ 2202523 w 2500561"/>
                <a:gd name="connsiteY30" fmla="*/ 141547 h 353562"/>
                <a:gd name="connsiteX31" fmla="*/ 2277295 w 2500561"/>
                <a:gd name="connsiteY31" fmla="*/ 128974 h 353562"/>
                <a:gd name="connsiteX32" fmla="*/ 2285392 w 2500561"/>
                <a:gd name="connsiteY32" fmla="*/ 131546 h 353562"/>
                <a:gd name="connsiteX33" fmla="*/ 2279200 w 2500561"/>
                <a:gd name="connsiteY33" fmla="*/ 135451 h 353562"/>
                <a:gd name="connsiteX34" fmla="*/ 2272342 w 2500561"/>
                <a:gd name="connsiteY34" fmla="*/ 131260 h 353562"/>
                <a:gd name="connsiteX35" fmla="*/ 2277295 w 2500561"/>
                <a:gd name="connsiteY35" fmla="*/ 128974 h 353562"/>
                <a:gd name="connsiteX36" fmla="*/ 2338160 w 2500561"/>
                <a:gd name="connsiteY36" fmla="*/ 128689 h 353562"/>
                <a:gd name="connsiteX37" fmla="*/ 2338922 w 2500561"/>
                <a:gd name="connsiteY37" fmla="*/ 131832 h 353562"/>
                <a:gd name="connsiteX38" fmla="*/ 2325968 w 2500561"/>
                <a:gd name="connsiteY38" fmla="*/ 131832 h 353562"/>
                <a:gd name="connsiteX39" fmla="*/ 2325396 w 2500561"/>
                <a:gd name="connsiteY39" fmla="*/ 130117 h 353562"/>
                <a:gd name="connsiteX40" fmla="*/ 1988307 w 2500561"/>
                <a:gd name="connsiteY40" fmla="*/ 112878 h 353562"/>
                <a:gd name="connsiteX41" fmla="*/ 1982687 w 2500561"/>
                <a:gd name="connsiteY41" fmla="*/ 115926 h 353562"/>
                <a:gd name="connsiteX42" fmla="*/ 1990307 w 2500561"/>
                <a:gd name="connsiteY42" fmla="*/ 117259 h 353562"/>
                <a:gd name="connsiteX43" fmla="*/ 1997832 w 2500561"/>
                <a:gd name="connsiteY43" fmla="*/ 114973 h 353562"/>
                <a:gd name="connsiteX44" fmla="*/ 1997832 w 2500561"/>
                <a:gd name="connsiteY44" fmla="*/ 114782 h 353562"/>
                <a:gd name="connsiteX45" fmla="*/ 1988307 w 2500561"/>
                <a:gd name="connsiteY45" fmla="*/ 112878 h 353562"/>
                <a:gd name="connsiteX46" fmla="*/ 2079080 w 2500561"/>
                <a:gd name="connsiteY46" fmla="*/ 109353 h 353562"/>
                <a:gd name="connsiteX47" fmla="*/ 2084699 w 2500561"/>
                <a:gd name="connsiteY47" fmla="*/ 110400 h 353562"/>
                <a:gd name="connsiteX48" fmla="*/ 2082413 w 2500561"/>
                <a:gd name="connsiteY48" fmla="*/ 111353 h 353562"/>
                <a:gd name="connsiteX49" fmla="*/ 2076984 w 2500561"/>
                <a:gd name="connsiteY49" fmla="*/ 110400 h 353562"/>
                <a:gd name="connsiteX50" fmla="*/ 2079080 w 2500561"/>
                <a:gd name="connsiteY50" fmla="*/ 109353 h 353562"/>
                <a:gd name="connsiteX51" fmla="*/ 2174044 w 2500561"/>
                <a:gd name="connsiteY51" fmla="*/ 92970 h 353562"/>
                <a:gd name="connsiteX52" fmla="*/ 2205572 w 2500561"/>
                <a:gd name="connsiteY52" fmla="*/ 102495 h 353562"/>
                <a:gd name="connsiteX53" fmla="*/ 2174044 w 2500561"/>
                <a:gd name="connsiteY53" fmla="*/ 92970 h 353562"/>
                <a:gd name="connsiteX54" fmla="*/ 2011452 w 2500561"/>
                <a:gd name="connsiteY54" fmla="*/ 92303 h 353562"/>
                <a:gd name="connsiteX55" fmla="*/ 2005451 w 2500561"/>
                <a:gd name="connsiteY55" fmla="*/ 94113 h 353562"/>
                <a:gd name="connsiteX56" fmla="*/ 2010404 w 2500561"/>
                <a:gd name="connsiteY56" fmla="*/ 96685 h 353562"/>
                <a:gd name="connsiteX57" fmla="*/ 2022882 w 2500561"/>
                <a:gd name="connsiteY57" fmla="*/ 94780 h 353562"/>
                <a:gd name="connsiteX58" fmla="*/ 2022882 w 2500561"/>
                <a:gd name="connsiteY58" fmla="*/ 94589 h 353562"/>
                <a:gd name="connsiteX59" fmla="*/ 2011452 w 2500561"/>
                <a:gd name="connsiteY59" fmla="*/ 92303 h 353562"/>
                <a:gd name="connsiteX60" fmla="*/ 2112417 w 2500561"/>
                <a:gd name="connsiteY60" fmla="*/ 85731 h 353562"/>
                <a:gd name="connsiteX61" fmla="*/ 2130419 w 2500561"/>
                <a:gd name="connsiteY61" fmla="*/ 103066 h 353562"/>
                <a:gd name="connsiteX62" fmla="*/ 2118227 w 2500561"/>
                <a:gd name="connsiteY62" fmla="*/ 102495 h 353562"/>
                <a:gd name="connsiteX63" fmla="*/ 2112417 w 2500561"/>
                <a:gd name="connsiteY63" fmla="*/ 85731 h 353562"/>
                <a:gd name="connsiteX64" fmla="*/ 1979829 w 2500561"/>
                <a:gd name="connsiteY64" fmla="*/ 76968 h 353562"/>
                <a:gd name="connsiteX65" fmla="*/ 1964970 w 2500561"/>
                <a:gd name="connsiteY65" fmla="*/ 79159 h 353562"/>
                <a:gd name="connsiteX66" fmla="*/ 1966685 w 2500561"/>
                <a:gd name="connsiteY66" fmla="*/ 81636 h 353562"/>
                <a:gd name="connsiteX67" fmla="*/ 1981449 w 2500561"/>
                <a:gd name="connsiteY67" fmla="*/ 79350 h 353562"/>
                <a:gd name="connsiteX68" fmla="*/ 2145278 w 2500561"/>
                <a:gd name="connsiteY68" fmla="*/ 69253 h 353562"/>
                <a:gd name="connsiteX69" fmla="*/ 2148040 w 2500561"/>
                <a:gd name="connsiteY69" fmla="*/ 71062 h 353562"/>
                <a:gd name="connsiteX70" fmla="*/ 2144325 w 2500561"/>
                <a:gd name="connsiteY70" fmla="*/ 74777 h 353562"/>
                <a:gd name="connsiteX71" fmla="*/ 2139277 w 2500561"/>
                <a:gd name="connsiteY71" fmla="*/ 71729 h 353562"/>
                <a:gd name="connsiteX72" fmla="*/ 2145278 w 2500561"/>
                <a:gd name="connsiteY72" fmla="*/ 69253 h 353562"/>
                <a:gd name="connsiteX73" fmla="*/ 1993355 w 2500561"/>
                <a:gd name="connsiteY73" fmla="*/ 19151 h 353562"/>
                <a:gd name="connsiteX74" fmla="*/ 2021930 w 2500561"/>
                <a:gd name="connsiteY74" fmla="*/ 32581 h 353562"/>
                <a:gd name="connsiteX75" fmla="*/ 2081842 w 2500561"/>
                <a:gd name="connsiteY75" fmla="*/ 28295 h 353562"/>
                <a:gd name="connsiteX76" fmla="*/ 1965732 w 2500561"/>
                <a:gd name="connsiteY76" fmla="*/ 32867 h 353562"/>
                <a:gd name="connsiteX77" fmla="*/ 1993355 w 2500561"/>
                <a:gd name="connsiteY77" fmla="*/ 19151 h 353562"/>
                <a:gd name="connsiteX78" fmla="*/ 1007422 w 2500561"/>
                <a:gd name="connsiteY78" fmla="*/ 6 h 353562"/>
                <a:gd name="connsiteX79" fmla="*/ 1124008 w 2500561"/>
                <a:gd name="connsiteY79" fmla="*/ 2387 h 353562"/>
                <a:gd name="connsiteX80" fmla="*/ 1397852 w 2500561"/>
                <a:gd name="connsiteY80" fmla="*/ 8293 h 353562"/>
                <a:gd name="connsiteX81" fmla="*/ 1453954 w 2500561"/>
                <a:gd name="connsiteY81" fmla="*/ 10960 h 353562"/>
                <a:gd name="connsiteX82" fmla="*/ 1594924 w 2500561"/>
                <a:gd name="connsiteY82" fmla="*/ 10960 h 353562"/>
                <a:gd name="connsiteX83" fmla="*/ 1601210 w 2500561"/>
                <a:gd name="connsiteY83" fmla="*/ 10960 h 353562"/>
                <a:gd name="connsiteX84" fmla="*/ 1709224 w 2500561"/>
                <a:gd name="connsiteY84" fmla="*/ 15627 h 353562"/>
                <a:gd name="connsiteX85" fmla="*/ 1815142 w 2500561"/>
                <a:gd name="connsiteY85" fmla="*/ 14675 h 353562"/>
                <a:gd name="connsiteX86" fmla="*/ 1890675 w 2500561"/>
                <a:gd name="connsiteY86" fmla="*/ 15627 h 353562"/>
                <a:gd name="connsiteX87" fmla="*/ 1957350 w 2500561"/>
                <a:gd name="connsiteY87" fmla="*/ 18104 h 353562"/>
                <a:gd name="connsiteX88" fmla="*/ 1937955 w 2500561"/>
                <a:gd name="connsiteY88" fmla="*/ 21746 h 353562"/>
                <a:gd name="connsiteX89" fmla="*/ 1937729 w 2500561"/>
                <a:gd name="connsiteY89" fmla="*/ 21533 h 353562"/>
                <a:gd name="connsiteX90" fmla="*/ 1935829 w 2500561"/>
                <a:gd name="connsiteY90" fmla="*/ 21717 h 353562"/>
                <a:gd name="connsiteX91" fmla="*/ 1925156 w 2500561"/>
                <a:gd name="connsiteY91" fmla="*/ 20009 h 353562"/>
                <a:gd name="connsiteX92" fmla="*/ 1928870 w 2500561"/>
                <a:gd name="connsiteY92" fmla="*/ 22390 h 353562"/>
                <a:gd name="connsiteX93" fmla="*/ 1935829 w 2500561"/>
                <a:gd name="connsiteY93" fmla="*/ 21717 h 353562"/>
                <a:gd name="connsiteX94" fmla="*/ 1937062 w 2500561"/>
                <a:gd name="connsiteY94" fmla="*/ 21914 h 353562"/>
                <a:gd name="connsiteX95" fmla="*/ 1937955 w 2500561"/>
                <a:gd name="connsiteY95" fmla="*/ 21746 h 353562"/>
                <a:gd name="connsiteX96" fmla="*/ 1947825 w 2500561"/>
                <a:gd name="connsiteY96" fmla="*/ 31058 h 353562"/>
                <a:gd name="connsiteX97" fmla="*/ 1920965 w 2500561"/>
                <a:gd name="connsiteY97" fmla="*/ 35630 h 353562"/>
                <a:gd name="connsiteX98" fmla="*/ 2009547 w 2500561"/>
                <a:gd name="connsiteY98" fmla="*/ 44583 h 353562"/>
                <a:gd name="connsiteX99" fmla="*/ 2077175 w 2500561"/>
                <a:gd name="connsiteY99" fmla="*/ 46012 h 353562"/>
                <a:gd name="connsiteX100" fmla="*/ 2069269 w 2500561"/>
                <a:gd name="connsiteY100" fmla="*/ 51537 h 353562"/>
                <a:gd name="connsiteX101" fmla="*/ 2062697 w 2500561"/>
                <a:gd name="connsiteY101" fmla="*/ 56680 h 353562"/>
                <a:gd name="connsiteX102" fmla="*/ 2117846 w 2500561"/>
                <a:gd name="connsiteY102" fmla="*/ 58109 h 353562"/>
                <a:gd name="connsiteX103" fmla="*/ 2083747 w 2500561"/>
                <a:gd name="connsiteY103" fmla="*/ 64110 h 353562"/>
                <a:gd name="connsiteX104" fmla="*/ 2058601 w 2500561"/>
                <a:gd name="connsiteY104" fmla="*/ 69729 h 353562"/>
                <a:gd name="connsiteX105" fmla="*/ 2055077 w 2500561"/>
                <a:gd name="connsiteY105" fmla="*/ 50679 h 353562"/>
                <a:gd name="connsiteX106" fmla="*/ 2000689 w 2500561"/>
                <a:gd name="connsiteY106" fmla="*/ 50679 h 353562"/>
                <a:gd name="connsiteX107" fmla="*/ 2004690 w 2500561"/>
                <a:gd name="connsiteY107" fmla="*/ 60204 h 353562"/>
                <a:gd name="connsiteX108" fmla="*/ 1964303 w 2500561"/>
                <a:gd name="connsiteY108" fmla="*/ 61347 h 353562"/>
                <a:gd name="connsiteX109" fmla="*/ 2030978 w 2500561"/>
                <a:gd name="connsiteY109" fmla="*/ 57823 h 353562"/>
                <a:gd name="connsiteX110" fmla="*/ 2040980 w 2500561"/>
                <a:gd name="connsiteY110" fmla="*/ 68110 h 353562"/>
                <a:gd name="connsiteX111" fmla="*/ 1992878 w 2500561"/>
                <a:gd name="connsiteY111" fmla="*/ 72968 h 353562"/>
                <a:gd name="connsiteX112" fmla="*/ 2058601 w 2500561"/>
                <a:gd name="connsiteY112" fmla="*/ 92018 h 353562"/>
                <a:gd name="connsiteX113" fmla="*/ 2077651 w 2500561"/>
                <a:gd name="connsiteY113" fmla="*/ 86017 h 353562"/>
                <a:gd name="connsiteX114" fmla="*/ 2102702 w 2500561"/>
                <a:gd name="connsiteY114" fmla="*/ 100019 h 353562"/>
                <a:gd name="connsiteX115" fmla="*/ 2044790 w 2500561"/>
                <a:gd name="connsiteY115" fmla="*/ 102686 h 353562"/>
                <a:gd name="connsiteX116" fmla="*/ 2043647 w 2500561"/>
                <a:gd name="connsiteY116" fmla="*/ 104877 h 353562"/>
                <a:gd name="connsiteX117" fmla="*/ 2063935 w 2500561"/>
                <a:gd name="connsiteY117" fmla="*/ 108972 h 353562"/>
                <a:gd name="connsiteX118" fmla="*/ 2046123 w 2500561"/>
                <a:gd name="connsiteY118" fmla="*/ 123545 h 353562"/>
                <a:gd name="connsiteX119" fmla="*/ 2163757 w 2500561"/>
                <a:gd name="connsiteY119" fmla="*/ 127451 h 353562"/>
                <a:gd name="connsiteX120" fmla="*/ 2169186 w 2500561"/>
                <a:gd name="connsiteY120" fmla="*/ 150787 h 353562"/>
                <a:gd name="connsiteX121" fmla="*/ 2118704 w 2500561"/>
                <a:gd name="connsiteY121" fmla="*/ 146310 h 353562"/>
                <a:gd name="connsiteX122" fmla="*/ 2082128 w 2500561"/>
                <a:gd name="connsiteY122" fmla="*/ 143548 h 353562"/>
                <a:gd name="connsiteX123" fmla="*/ 2074412 w 2500561"/>
                <a:gd name="connsiteY123" fmla="*/ 151073 h 353562"/>
                <a:gd name="connsiteX124" fmla="*/ 2119847 w 2500561"/>
                <a:gd name="connsiteY124" fmla="*/ 161455 h 353562"/>
                <a:gd name="connsiteX125" fmla="*/ 2139659 w 2500561"/>
                <a:gd name="connsiteY125" fmla="*/ 155359 h 353562"/>
                <a:gd name="connsiteX126" fmla="*/ 2139659 w 2500561"/>
                <a:gd name="connsiteY126" fmla="*/ 166503 h 353562"/>
                <a:gd name="connsiteX127" fmla="*/ 2168234 w 2500561"/>
                <a:gd name="connsiteY127" fmla="*/ 165646 h 353562"/>
                <a:gd name="connsiteX128" fmla="*/ 2169282 w 2500561"/>
                <a:gd name="connsiteY128" fmla="*/ 175171 h 353562"/>
                <a:gd name="connsiteX129" fmla="*/ 2328635 w 2500561"/>
                <a:gd name="connsiteY129" fmla="*/ 184696 h 353562"/>
                <a:gd name="connsiteX130" fmla="*/ 2360639 w 2500561"/>
                <a:gd name="connsiteY130" fmla="*/ 179838 h 353562"/>
                <a:gd name="connsiteX131" fmla="*/ 2377498 w 2500561"/>
                <a:gd name="connsiteY131" fmla="*/ 192983 h 353562"/>
                <a:gd name="connsiteX132" fmla="*/ 2384070 w 2500561"/>
                <a:gd name="connsiteY132" fmla="*/ 188887 h 353562"/>
                <a:gd name="connsiteX133" fmla="*/ 2391881 w 2500561"/>
                <a:gd name="connsiteY133" fmla="*/ 181934 h 353562"/>
                <a:gd name="connsiteX134" fmla="*/ 2400072 w 2500561"/>
                <a:gd name="connsiteY134" fmla="*/ 188982 h 353562"/>
                <a:gd name="connsiteX135" fmla="*/ 2402453 w 2500561"/>
                <a:gd name="connsiteY135" fmla="*/ 192316 h 353562"/>
                <a:gd name="connsiteX136" fmla="*/ 2465223 w 2500561"/>
                <a:gd name="connsiteY136" fmla="*/ 204413 h 353562"/>
                <a:gd name="connsiteX137" fmla="*/ 2420742 w 2500561"/>
                <a:gd name="connsiteY137" fmla="*/ 208318 h 353562"/>
                <a:gd name="connsiteX138" fmla="*/ 2329492 w 2500561"/>
                <a:gd name="connsiteY138" fmla="*/ 223939 h 353562"/>
                <a:gd name="connsiteX139" fmla="*/ 2362068 w 2500561"/>
                <a:gd name="connsiteY139" fmla="*/ 233464 h 353562"/>
                <a:gd name="connsiteX140" fmla="*/ 2350733 w 2500561"/>
                <a:gd name="connsiteY140" fmla="*/ 239846 h 353562"/>
                <a:gd name="connsiteX141" fmla="*/ 2247577 w 2500561"/>
                <a:gd name="connsiteY141" fmla="*/ 249371 h 353562"/>
                <a:gd name="connsiteX142" fmla="*/ 2232337 w 2500561"/>
                <a:gd name="connsiteY142" fmla="*/ 250037 h 353562"/>
                <a:gd name="connsiteX143" fmla="*/ 2123466 w 2500561"/>
                <a:gd name="connsiteY143" fmla="*/ 255657 h 353562"/>
                <a:gd name="connsiteX144" fmla="*/ 2109084 w 2500561"/>
                <a:gd name="connsiteY144" fmla="*/ 257943 h 353562"/>
                <a:gd name="connsiteX145" fmla="*/ 2059363 w 2500561"/>
                <a:gd name="connsiteY145" fmla="*/ 260515 h 353562"/>
                <a:gd name="connsiteX146" fmla="*/ 2040313 w 2500561"/>
                <a:gd name="connsiteY146" fmla="*/ 261658 h 353562"/>
                <a:gd name="connsiteX147" fmla="*/ 2053076 w 2500561"/>
                <a:gd name="connsiteY147" fmla="*/ 273564 h 353562"/>
                <a:gd name="connsiteX148" fmla="*/ 1996403 w 2500561"/>
                <a:gd name="connsiteY148" fmla="*/ 285566 h 353562"/>
                <a:gd name="connsiteX149" fmla="*/ 1979258 w 2500561"/>
                <a:gd name="connsiteY149" fmla="*/ 284423 h 353562"/>
                <a:gd name="connsiteX150" fmla="*/ 1962208 w 2500561"/>
                <a:gd name="connsiteY150" fmla="*/ 278708 h 353562"/>
                <a:gd name="connsiteX151" fmla="*/ 1904201 w 2500561"/>
                <a:gd name="connsiteY151" fmla="*/ 282804 h 353562"/>
                <a:gd name="connsiteX152" fmla="*/ 1854671 w 2500561"/>
                <a:gd name="connsiteY152" fmla="*/ 287947 h 353562"/>
                <a:gd name="connsiteX153" fmla="*/ 1855052 w 2500561"/>
                <a:gd name="connsiteY153" fmla="*/ 288900 h 353562"/>
                <a:gd name="connsiteX154" fmla="*/ 1855049 w 2500561"/>
                <a:gd name="connsiteY154" fmla="*/ 288899 h 353562"/>
                <a:gd name="connsiteX155" fmla="*/ 1848193 w 2500561"/>
                <a:gd name="connsiteY155" fmla="*/ 289470 h 353562"/>
                <a:gd name="connsiteX156" fmla="*/ 1854289 w 2500561"/>
                <a:gd name="connsiteY156" fmla="*/ 288804 h 353562"/>
                <a:gd name="connsiteX157" fmla="*/ 1855047 w 2500561"/>
                <a:gd name="connsiteY157" fmla="*/ 288899 h 353562"/>
                <a:gd name="connsiteX158" fmla="*/ 1838655 w 2500561"/>
                <a:gd name="connsiteY158" fmla="*/ 283993 h 353562"/>
                <a:gd name="connsiteX159" fmla="*/ 1821714 w 2500561"/>
                <a:gd name="connsiteY159" fmla="*/ 286423 h 353562"/>
                <a:gd name="connsiteX160" fmla="*/ 1786853 w 2500561"/>
                <a:gd name="connsiteY160" fmla="*/ 290900 h 353562"/>
                <a:gd name="connsiteX161" fmla="*/ 1730846 w 2500561"/>
                <a:gd name="connsiteY161" fmla="*/ 294329 h 353562"/>
                <a:gd name="connsiteX162" fmla="*/ 1583399 w 2500561"/>
                <a:gd name="connsiteY162" fmla="*/ 300806 h 353562"/>
                <a:gd name="connsiteX163" fmla="*/ 1512342 w 2500561"/>
                <a:gd name="connsiteY163" fmla="*/ 304330 h 353562"/>
                <a:gd name="connsiteX164" fmla="*/ 1499865 w 2500561"/>
                <a:gd name="connsiteY164" fmla="*/ 304330 h 353562"/>
                <a:gd name="connsiteX165" fmla="*/ 1403852 w 2500561"/>
                <a:gd name="connsiteY165" fmla="*/ 304330 h 353562"/>
                <a:gd name="connsiteX166" fmla="*/ 1385660 w 2500561"/>
                <a:gd name="connsiteY166" fmla="*/ 305568 h 353562"/>
                <a:gd name="connsiteX167" fmla="*/ 1361561 w 2500561"/>
                <a:gd name="connsiteY167" fmla="*/ 307664 h 353562"/>
                <a:gd name="connsiteX168" fmla="*/ 1275265 w 2500561"/>
                <a:gd name="connsiteY168" fmla="*/ 308997 h 353562"/>
                <a:gd name="connsiteX169" fmla="*/ 1190397 w 2500561"/>
                <a:gd name="connsiteY169" fmla="*/ 310140 h 353562"/>
                <a:gd name="connsiteX170" fmla="*/ 1070573 w 2500561"/>
                <a:gd name="connsiteY170" fmla="*/ 316903 h 353562"/>
                <a:gd name="connsiteX171" fmla="*/ 948176 w 2500561"/>
                <a:gd name="connsiteY171" fmla="*/ 323475 h 353562"/>
                <a:gd name="connsiteX172" fmla="*/ 888169 w 2500561"/>
                <a:gd name="connsiteY172" fmla="*/ 328619 h 353562"/>
                <a:gd name="connsiteX173" fmla="*/ 797682 w 2500561"/>
                <a:gd name="connsiteY173" fmla="*/ 332619 h 353562"/>
                <a:gd name="connsiteX174" fmla="*/ 763868 w 2500561"/>
                <a:gd name="connsiteY174" fmla="*/ 334715 h 353562"/>
                <a:gd name="connsiteX175" fmla="*/ 676904 w 2500561"/>
                <a:gd name="connsiteY175" fmla="*/ 338811 h 353562"/>
                <a:gd name="connsiteX176" fmla="*/ 576606 w 2500561"/>
                <a:gd name="connsiteY176" fmla="*/ 346621 h 353562"/>
                <a:gd name="connsiteX177" fmla="*/ 486023 w 2500561"/>
                <a:gd name="connsiteY177" fmla="*/ 348431 h 353562"/>
                <a:gd name="connsiteX178" fmla="*/ 467926 w 2500561"/>
                <a:gd name="connsiteY178" fmla="*/ 348431 h 353562"/>
                <a:gd name="connsiteX179" fmla="*/ 357817 w 2500561"/>
                <a:gd name="connsiteY179" fmla="*/ 350145 h 353562"/>
                <a:gd name="connsiteX180" fmla="*/ 336100 w 2500561"/>
                <a:gd name="connsiteY180" fmla="*/ 348717 h 353562"/>
                <a:gd name="connsiteX181" fmla="*/ 230087 w 2500561"/>
                <a:gd name="connsiteY181" fmla="*/ 338429 h 353562"/>
                <a:gd name="connsiteX182" fmla="*/ 157220 w 2500561"/>
                <a:gd name="connsiteY182" fmla="*/ 329857 h 353562"/>
                <a:gd name="connsiteX183" fmla="*/ 129979 w 2500561"/>
                <a:gd name="connsiteY183" fmla="*/ 323380 h 353562"/>
                <a:gd name="connsiteX184" fmla="*/ 23394 w 2500561"/>
                <a:gd name="connsiteY184" fmla="*/ 249942 h 353562"/>
                <a:gd name="connsiteX185" fmla="*/ 15679 w 2500561"/>
                <a:gd name="connsiteY185" fmla="*/ 242037 h 353562"/>
                <a:gd name="connsiteX186" fmla="*/ 8249 w 2500561"/>
                <a:gd name="connsiteY186" fmla="*/ 199174 h 353562"/>
                <a:gd name="connsiteX187" fmla="*/ 15298 w 2500561"/>
                <a:gd name="connsiteY187" fmla="*/ 183458 h 353562"/>
                <a:gd name="connsiteX188" fmla="*/ 31395 w 2500561"/>
                <a:gd name="connsiteY188" fmla="*/ 152787 h 353562"/>
                <a:gd name="connsiteX189" fmla="*/ 27585 w 2500561"/>
                <a:gd name="connsiteY189" fmla="*/ 127641 h 353562"/>
                <a:gd name="connsiteX190" fmla="*/ 52160 w 2500561"/>
                <a:gd name="connsiteY190" fmla="*/ 70491 h 353562"/>
                <a:gd name="connsiteX191" fmla="*/ 98642 w 2500561"/>
                <a:gd name="connsiteY191" fmla="*/ 53632 h 353562"/>
                <a:gd name="connsiteX192" fmla="*/ 206941 w 2500561"/>
                <a:gd name="connsiteY192" fmla="*/ 34582 h 353562"/>
                <a:gd name="connsiteX193" fmla="*/ 247041 w 2500561"/>
                <a:gd name="connsiteY193" fmla="*/ 31534 h 353562"/>
                <a:gd name="connsiteX194" fmla="*/ 384011 w 2500561"/>
                <a:gd name="connsiteY194" fmla="*/ 22009 h 353562"/>
                <a:gd name="connsiteX195" fmla="*/ 558794 w 2500561"/>
                <a:gd name="connsiteY195" fmla="*/ 11151 h 353562"/>
                <a:gd name="connsiteX196" fmla="*/ 665189 w 2500561"/>
                <a:gd name="connsiteY196" fmla="*/ 7245 h 353562"/>
                <a:gd name="connsiteX197" fmla="*/ 674714 w 2500561"/>
                <a:gd name="connsiteY197" fmla="*/ 6388 h 353562"/>
                <a:gd name="connsiteX198" fmla="*/ 739293 w 2500561"/>
                <a:gd name="connsiteY198" fmla="*/ 3626 h 353562"/>
                <a:gd name="connsiteX199" fmla="*/ 780155 w 2500561"/>
                <a:gd name="connsiteY199" fmla="*/ 3626 h 353562"/>
                <a:gd name="connsiteX200" fmla="*/ 852736 w 2500561"/>
                <a:gd name="connsiteY200" fmla="*/ 1721 h 353562"/>
                <a:gd name="connsiteX201" fmla="*/ 1007422 w 2500561"/>
                <a:gd name="connsiteY201" fmla="*/ 6 h 35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2500561" h="353562">
                  <a:moveTo>
                    <a:pt x="2086509" y="274326"/>
                  </a:moveTo>
                  <a:cubicBezTo>
                    <a:pt x="2087452" y="274317"/>
                    <a:pt x="2088385" y="274479"/>
                    <a:pt x="2089271" y="274802"/>
                  </a:cubicBezTo>
                  <a:lnTo>
                    <a:pt x="2086414" y="276898"/>
                  </a:lnTo>
                  <a:lnTo>
                    <a:pt x="2082413" y="275564"/>
                  </a:lnTo>
                  <a:cubicBezTo>
                    <a:pt x="2083842" y="275564"/>
                    <a:pt x="2085080" y="274612"/>
                    <a:pt x="2086509" y="274326"/>
                  </a:cubicBezTo>
                  <a:close/>
                  <a:moveTo>
                    <a:pt x="2118989" y="273660"/>
                  </a:moveTo>
                  <a:cubicBezTo>
                    <a:pt x="2120599" y="273831"/>
                    <a:pt x="2122189" y="274117"/>
                    <a:pt x="2123752" y="274517"/>
                  </a:cubicBezTo>
                  <a:cubicBezTo>
                    <a:pt x="2122904" y="275203"/>
                    <a:pt x="2121932" y="275726"/>
                    <a:pt x="2120894" y="276041"/>
                  </a:cubicBezTo>
                  <a:cubicBezTo>
                    <a:pt x="2119256" y="275898"/>
                    <a:pt x="2117627" y="275612"/>
                    <a:pt x="2116036" y="275184"/>
                  </a:cubicBezTo>
                  <a:cubicBezTo>
                    <a:pt x="2116903" y="274479"/>
                    <a:pt x="2117913" y="273955"/>
                    <a:pt x="2118989" y="273660"/>
                  </a:cubicBezTo>
                  <a:close/>
                  <a:moveTo>
                    <a:pt x="2361591" y="234036"/>
                  </a:moveTo>
                  <a:lnTo>
                    <a:pt x="2417979" y="234036"/>
                  </a:lnTo>
                  <a:cubicBezTo>
                    <a:pt x="2405558" y="240732"/>
                    <a:pt x="2390947" y="242113"/>
                    <a:pt x="2377498" y="237846"/>
                  </a:cubicBezTo>
                  <a:cubicBezTo>
                    <a:pt x="2372068" y="236703"/>
                    <a:pt x="2366830" y="235274"/>
                    <a:pt x="2361591" y="234036"/>
                  </a:cubicBezTo>
                  <a:close/>
                  <a:moveTo>
                    <a:pt x="2497989" y="205556"/>
                  </a:moveTo>
                  <a:cubicBezTo>
                    <a:pt x="2498847" y="206413"/>
                    <a:pt x="2499609" y="207365"/>
                    <a:pt x="2500561" y="208223"/>
                  </a:cubicBezTo>
                  <a:lnTo>
                    <a:pt x="2483988" y="212128"/>
                  </a:lnTo>
                  <a:lnTo>
                    <a:pt x="2480654" y="208699"/>
                  </a:lnTo>
                  <a:close/>
                  <a:moveTo>
                    <a:pt x="2437505" y="183553"/>
                  </a:moveTo>
                  <a:cubicBezTo>
                    <a:pt x="2440439" y="184229"/>
                    <a:pt x="2443305" y="185153"/>
                    <a:pt x="2446077" y="186315"/>
                  </a:cubicBezTo>
                  <a:cubicBezTo>
                    <a:pt x="2442648" y="186963"/>
                    <a:pt x="2439181" y="187306"/>
                    <a:pt x="2435695" y="187363"/>
                  </a:cubicBezTo>
                  <a:cubicBezTo>
                    <a:pt x="2434076" y="187363"/>
                    <a:pt x="2433409" y="185458"/>
                    <a:pt x="2432266" y="184410"/>
                  </a:cubicBezTo>
                  <a:cubicBezTo>
                    <a:pt x="2433952" y="183838"/>
                    <a:pt x="2435724" y="183553"/>
                    <a:pt x="2437505" y="183553"/>
                  </a:cubicBezTo>
                  <a:close/>
                  <a:moveTo>
                    <a:pt x="2251958" y="131260"/>
                  </a:moveTo>
                  <a:cubicBezTo>
                    <a:pt x="2253568" y="131250"/>
                    <a:pt x="2255168" y="131441"/>
                    <a:pt x="2256721" y="131831"/>
                  </a:cubicBezTo>
                  <a:cubicBezTo>
                    <a:pt x="2255958" y="132689"/>
                    <a:pt x="2255578" y="133927"/>
                    <a:pt x="2254339" y="134213"/>
                  </a:cubicBezTo>
                  <a:cubicBezTo>
                    <a:pt x="2252510" y="134156"/>
                    <a:pt x="2250691" y="133937"/>
                    <a:pt x="2248910" y="133546"/>
                  </a:cubicBezTo>
                  <a:cubicBezTo>
                    <a:pt x="2249863" y="132689"/>
                    <a:pt x="2250434" y="131641"/>
                    <a:pt x="2251958" y="131260"/>
                  </a:cubicBezTo>
                  <a:close/>
                  <a:moveTo>
                    <a:pt x="2188617" y="130403"/>
                  </a:moveTo>
                  <a:cubicBezTo>
                    <a:pt x="2204943" y="126603"/>
                    <a:pt x="2221916" y="126603"/>
                    <a:pt x="2238242" y="130403"/>
                  </a:cubicBezTo>
                  <a:lnTo>
                    <a:pt x="2202523" y="141547"/>
                  </a:lnTo>
                  <a:close/>
                  <a:moveTo>
                    <a:pt x="2277295" y="128974"/>
                  </a:moveTo>
                  <a:cubicBezTo>
                    <a:pt x="2280057" y="129603"/>
                    <a:pt x="2282772" y="130460"/>
                    <a:pt x="2285392" y="131546"/>
                  </a:cubicBezTo>
                  <a:lnTo>
                    <a:pt x="2279200" y="135451"/>
                  </a:lnTo>
                  <a:cubicBezTo>
                    <a:pt x="2276762" y="134318"/>
                    <a:pt x="2274466" y="132908"/>
                    <a:pt x="2272342" y="131260"/>
                  </a:cubicBezTo>
                  <a:cubicBezTo>
                    <a:pt x="2272342" y="131260"/>
                    <a:pt x="2276152" y="128879"/>
                    <a:pt x="2277295" y="128974"/>
                  </a:cubicBezTo>
                  <a:close/>
                  <a:moveTo>
                    <a:pt x="2338160" y="128689"/>
                  </a:moveTo>
                  <a:cubicBezTo>
                    <a:pt x="2338445" y="129736"/>
                    <a:pt x="2338731" y="130403"/>
                    <a:pt x="2338922" y="131832"/>
                  </a:cubicBezTo>
                  <a:lnTo>
                    <a:pt x="2325968" y="131832"/>
                  </a:lnTo>
                  <a:lnTo>
                    <a:pt x="2325396" y="130117"/>
                  </a:lnTo>
                  <a:close/>
                  <a:moveTo>
                    <a:pt x="1988307" y="112878"/>
                  </a:moveTo>
                  <a:cubicBezTo>
                    <a:pt x="1986268" y="113544"/>
                    <a:pt x="1984363" y="114573"/>
                    <a:pt x="1982687" y="115926"/>
                  </a:cubicBezTo>
                  <a:cubicBezTo>
                    <a:pt x="1985173" y="116649"/>
                    <a:pt x="1987725" y="117097"/>
                    <a:pt x="1990307" y="117259"/>
                  </a:cubicBezTo>
                  <a:cubicBezTo>
                    <a:pt x="1992916" y="116869"/>
                    <a:pt x="1995450" y="116097"/>
                    <a:pt x="1997832" y="114973"/>
                  </a:cubicBezTo>
                  <a:lnTo>
                    <a:pt x="1997832" y="114782"/>
                  </a:lnTo>
                  <a:cubicBezTo>
                    <a:pt x="1994736" y="113792"/>
                    <a:pt x="1991545" y="113154"/>
                    <a:pt x="1988307" y="112878"/>
                  </a:cubicBezTo>
                  <a:close/>
                  <a:moveTo>
                    <a:pt x="2079080" y="109353"/>
                  </a:moveTo>
                  <a:cubicBezTo>
                    <a:pt x="2079651" y="109353"/>
                    <a:pt x="2082699" y="110019"/>
                    <a:pt x="2084699" y="110400"/>
                  </a:cubicBezTo>
                  <a:cubicBezTo>
                    <a:pt x="2083985" y="110829"/>
                    <a:pt x="2083223" y="111153"/>
                    <a:pt x="2082413" y="111353"/>
                  </a:cubicBezTo>
                  <a:cubicBezTo>
                    <a:pt x="2080508" y="111353"/>
                    <a:pt x="2078794" y="110686"/>
                    <a:pt x="2076984" y="110400"/>
                  </a:cubicBezTo>
                  <a:cubicBezTo>
                    <a:pt x="2077651" y="110400"/>
                    <a:pt x="2078508" y="109353"/>
                    <a:pt x="2079080" y="109353"/>
                  </a:cubicBezTo>
                  <a:close/>
                  <a:moveTo>
                    <a:pt x="2174044" y="92970"/>
                  </a:moveTo>
                  <a:cubicBezTo>
                    <a:pt x="2191189" y="92779"/>
                    <a:pt x="2201666" y="94399"/>
                    <a:pt x="2205572" y="102495"/>
                  </a:cubicBezTo>
                  <a:cubicBezTo>
                    <a:pt x="2194104" y="105524"/>
                    <a:pt x="2181912" y="101838"/>
                    <a:pt x="2174044" y="92970"/>
                  </a:cubicBezTo>
                  <a:close/>
                  <a:moveTo>
                    <a:pt x="2011452" y="92303"/>
                  </a:moveTo>
                  <a:cubicBezTo>
                    <a:pt x="2009366" y="92570"/>
                    <a:pt x="2007337" y="93180"/>
                    <a:pt x="2005451" y="94113"/>
                  </a:cubicBezTo>
                  <a:cubicBezTo>
                    <a:pt x="2006956" y="95228"/>
                    <a:pt x="2008623" y="96104"/>
                    <a:pt x="2010404" y="96685"/>
                  </a:cubicBezTo>
                  <a:cubicBezTo>
                    <a:pt x="2014615" y="96418"/>
                    <a:pt x="2018786" y="95780"/>
                    <a:pt x="2022882" y="94780"/>
                  </a:cubicBezTo>
                  <a:lnTo>
                    <a:pt x="2022882" y="94589"/>
                  </a:lnTo>
                  <a:cubicBezTo>
                    <a:pt x="2019139" y="93504"/>
                    <a:pt x="2015319" y="92742"/>
                    <a:pt x="2011452" y="92303"/>
                  </a:cubicBezTo>
                  <a:close/>
                  <a:moveTo>
                    <a:pt x="2112417" y="85731"/>
                  </a:moveTo>
                  <a:cubicBezTo>
                    <a:pt x="2135086" y="89350"/>
                    <a:pt x="2128324" y="96684"/>
                    <a:pt x="2130419" y="103066"/>
                  </a:cubicBezTo>
                  <a:cubicBezTo>
                    <a:pt x="2126342" y="103190"/>
                    <a:pt x="2122266" y="102999"/>
                    <a:pt x="2118227" y="102495"/>
                  </a:cubicBezTo>
                  <a:cubicBezTo>
                    <a:pt x="2115884" y="97056"/>
                    <a:pt x="2113950" y="91455"/>
                    <a:pt x="2112417" y="85731"/>
                  </a:cubicBezTo>
                  <a:close/>
                  <a:moveTo>
                    <a:pt x="1979829" y="76968"/>
                  </a:moveTo>
                  <a:lnTo>
                    <a:pt x="1964970" y="79159"/>
                  </a:lnTo>
                  <a:lnTo>
                    <a:pt x="1966685" y="81636"/>
                  </a:lnTo>
                  <a:lnTo>
                    <a:pt x="1981449" y="79350"/>
                  </a:lnTo>
                  <a:close/>
                  <a:moveTo>
                    <a:pt x="2145278" y="69253"/>
                  </a:moveTo>
                  <a:cubicBezTo>
                    <a:pt x="2146230" y="69824"/>
                    <a:pt x="2148326" y="70586"/>
                    <a:pt x="2148040" y="71062"/>
                  </a:cubicBezTo>
                  <a:cubicBezTo>
                    <a:pt x="2147754" y="71539"/>
                    <a:pt x="2145754" y="73253"/>
                    <a:pt x="2144325" y="74777"/>
                  </a:cubicBezTo>
                  <a:cubicBezTo>
                    <a:pt x="2142573" y="73891"/>
                    <a:pt x="2140877" y="72872"/>
                    <a:pt x="2139277" y="71729"/>
                  </a:cubicBezTo>
                  <a:cubicBezTo>
                    <a:pt x="2141230" y="70786"/>
                    <a:pt x="2143230" y="69967"/>
                    <a:pt x="2145278" y="69253"/>
                  </a:cubicBezTo>
                  <a:close/>
                  <a:moveTo>
                    <a:pt x="1993355" y="19151"/>
                  </a:moveTo>
                  <a:cubicBezTo>
                    <a:pt x="2012881" y="18484"/>
                    <a:pt x="2013262" y="27438"/>
                    <a:pt x="2021930" y="32581"/>
                  </a:cubicBezTo>
                  <a:cubicBezTo>
                    <a:pt x="2041742" y="30771"/>
                    <a:pt x="2058791" y="19341"/>
                    <a:pt x="2081842" y="28295"/>
                  </a:cubicBezTo>
                  <a:cubicBezTo>
                    <a:pt x="2066602" y="35915"/>
                    <a:pt x="2048981" y="36677"/>
                    <a:pt x="1965732" y="32867"/>
                  </a:cubicBezTo>
                  <a:cubicBezTo>
                    <a:pt x="1977543" y="28390"/>
                    <a:pt x="1973828" y="19818"/>
                    <a:pt x="1993355" y="19151"/>
                  </a:cubicBezTo>
                  <a:close/>
                  <a:moveTo>
                    <a:pt x="1007422" y="6"/>
                  </a:moveTo>
                  <a:cubicBezTo>
                    <a:pt x="1046284" y="6"/>
                    <a:pt x="1085146" y="1530"/>
                    <a:pt x="1124008" y="2387"/>
                  </a:cubicBezTo>
                  <a:cubicBezTo>
                    <a:pt x="1215353" y="4388"/>
                    <a:pt x="1306602" y="6197"/>
                    <a:pt x="1397852" y="8293"/>
                  </a:cubicBezTo>
                  <a:cubicBezTo>
                    <a:pt x="1416902" y="8769"/>
                    <a:pt x="1435190" y="10865"/>
                    <a:pt x="1453954" y="10960"/>
                  </a:cubicBezTo>
                  <a:cubicBezTo>
                    <a:pt x="1500912" y="10960"/>
                    <a:pt x="1547966" y="10960"/>
                    <a:pt x="1594924" y="10960"/>
                  </a:cubicBezTo>
                  <a:cubicBezTo>
                    <a:pt x="1597019" y="10770"/>
                    <a:pt x="1599115" y="10770"/>
                    <a:pt x="1601210" y="10960"/>
                  </a:cubicBezTo>
                  <a:cubicBezTo>
                    <a:pt x="1635596" y="19532"/>
                    <a:pt x="1673219" y="13055"/>
                    <a:pt x="1709224" y="15627"/>
                  </a:cubicBezTo>
                  <a:cubicBezTo>
                    <a:pt x="1743609" y="18009"/>
                    <a:pt x="1779709" y="14865"/>
                    <a:pt x="1815142" y="14675"/>
                  </a:cubicBezTo>
                  <a:cubicBezTo>
                    <a:pt x="1840288" y="14675"/>
                    <a:pt x="1865529" y="15437"/>
                    <a:pt x="1890675" y="15627"/>
                  </a:cubicBezTo>
                  <a:cubicBezTo>
                    <a:pt x="1912297" y="15627"/>
                    <a:pt x="1933919" y="15627"/>
                    <a:pt x="1957350" y="18104"/>
                  </a:cubicBezTo>
                  <a:lnTo>
                    <a:pt x="1937955" y="21746"/>
                  </a:lnTo>
                  <a:lnTo>
                    <a:pt x="1937729" y="21533"/>
                  </a:lnTo>
                  <a:lnTo>
                    <a:pt x="1935829" y="21717"/>
                  </a:lnTo>
                  <a:lnTo>
                    <a:pt x="1925156" y="20009"/>
                  </a:lnTo>
                  <a:cubicBezTo>
                    <a:pt x="1925784" y="21495"/>
                    <a:pt x="1927261" y="22438"/>
                    <a:pt x="1928870" y="22390"/>
                  </a:cubicBezTo>
                  <a:lnTo>
                    <a:pt x="1935829" y="21717"/>
                  </a:lnTo>
                  <a:lnTo>
                    <a:pt x="1937062" y="21914"/>
                  </a:lnTo>
                  <a:lnTo>
                    <a:pt x="1937955" y="21746"/>
                  </a:lnTo>
                  <a:lnTo>
                    <a:pt x="1947825" y="31058"/>
                  </a:lnTo>
                  <a:lnTo>
                    <a:pt x="1920965" y="35630"/>
                  </a:lnTo>
                  <a:cubicBezTo>
                    <a:pt x="1940682" y="44107"/>
                    <a:pt x="1977258" y="47822"/>
                    <a:pt x="2009547" y="44583"/>
                  </a:cubicBezTo>
                  <a:cubicBezTo>
                    <a:pt x="2032064" y="42250"/>
                    <a:pt x="2054781" y="42735"/>
                    <a:pt x="2077175" y="46012"/>
                  </a:cubicBezTo>
                  <a:lnTo>
                    <a:pt x="2069269" y="51537"/>
                  </a:lnTo>
                  <a:cubicBezTo>
                    <a:pt x="2067078" y="53156"/>
                    <a:pt x="2065078" y="54775"/>
                    <a:pt x="2062697" y="56680"/>
                  </a:cubicBezTo>
                  <a:cubicBezTo>
                    <a:pt x="2080508" y="64871"/>
                    <a:pt x="2098701" y="53061"/>
                    <a:pt x="2117846" y="58109"/>
                  </a:cubicBezTo>
                  <a:cubicBezTo>
                    <a:pt x="2108893" y="64586"/>
                    <a:pt x="2084795" y="60585"/>
                    <a:pt x="2083747" y="64110"/>
                  </a:cubicBezTo>
                  <a:cubicBezTo>
                    <a:pt x="2080985" y="73635"/>
                    <a:pt x="2069555" y="69253"/>
                    <a:pt x="2058601" y="69729"/>
                  </a:cubicBezTo>
                  <a:cubicBezTo>
                    <a:pt x="2057363" y="62967"/>
                    <a:pt x="2056125" y="56489"/>
                    <a:pt x="2055077" y="50679"/>
                  </a:cubicBezTo>
                  <a:lnTo>
                    <a:pt x="2000689" y="50679"/>
                  </a:lnTo>
                  <a:lnTo>
                    <a:pt x="2004690" y="60204"/>
                  </a:lnTo>
                  <a:lnTo>
                    <a:pt x="1964303" y="61347"/>
                  </a:lnTo>
                  <a:cubicBezTo>
                    <a:pt x="1990783" y="69920"/>
                    <a:pt x="2003927" y="68967"/>
                    <a:pt x="2030978" y="57823"/>
                  </a:cubicBezTo>
                  <a:lnTo>
                    <a:pt x="2040980" y="68110"/>
                  </a:lnTo>
                  <a:cubicBezTo>
                    <a:pt x="2029835" y="76492"/>
                    <a:pt x="2011357" y="72682"/>
                    <a:pt x="1992878" y="72968"/>
                  </a:cubicBezTo>
                  <a:cubicBezTo>
                    <a:pt x="2007547" y="87731"/>
                    <a:pt x="2050028" y="76873"/>
                    <a:pt x="2058601" y="92018"/>
                  </a:cubicBezTo>
                  <a:lnTo>
                    <a:pt x="2077651" y="86017"/>
                  </a:lnTo>
                  <a:lnTo>
                    <a:pt x="2102702" y="100019"/>
                  </a:lnTo>
                  <a:lnTo>
                    <a:pt x="2044790" y="102686"/>
                  </a:lnTo>
                  <a:lnTo>
                    <a:pt x="2043647" y="104877"/>
                  </a:lnTo>
                  <a:lnTo>
                    <a:pt x="2063935" y="108972"/>
                  </a:lnTo>
                  <a:lnTo>
                    <a:pt x="2046123" y="123545"/>
                  </a:lnTo>
                  <a:lnTo>
                    <a:pt x="2163757" y="127451"/>
                  </a:lnTo>
                  <a:cubicBezTo>
                    <a:pt x="2165567" y="135071"/>
                    <a:pt x="2167091" y="141643"/>
                    <a:pt x="2169186" y="150787"/>
                  </a:cubicBezTo>
                  <a:cubicBezTo>
                    <a:pt x="2153241" y="144034"/>
                    <a:pt x="2135582" y="142472"/>
                    <a:pt x="2118704" y="146310"/>
                  </a:cubicBezTo>
                  <a:cubicBezTo>
                    <a:pt x="2106778" y="151311"/>
                    <a:pt x="2093167" y="150282"/>
                    <a:pt x="2082128" y="143548"/>
                  </a:cubicBezTo>
                  <a:lnTo>
                    <a:pt x="2074412" y="151073"/>
                  </a:lnTo>
                  <a:lnTo>
                    <a:pt x="2119847" y="161455"/>
                  </a:lnTo>
                  <a:lnTo>
                    <a:pt x="2139659" y="155359"/>
                  </a:lnTo>
                  <a:lnTo>
                    <a:pt x="2139659" y="166503"/>
                  </a:lnTo>
                  <a:lnTo>
                    <a:pt x="2168234" y="165646"/>
                  </a:lnTo>
                  <a:cubicBezTo>
                    <a:pt x="2168234" y="168599"/>
                    <a:pt x="2168901" y="171361"/>
                    <a:pt x="2169282" y="175171"/>
                  </a:cubicBezTo>
                  <a:cubicBezTo>
                    <a:pt x="2222907" y="178505"/>
                    <a:pt x="2279200" y="171837"/>
                    <a:pt x="2328635" y="184696"/>
                  </a:cubicBezTo>
                  <a:cubicBezTo>
                    <a:pt x="2339084" y="181848"/>
                    <a:pt x="2349818" y="180219"/>
                    <a:pt x="2360639" y="179838"/>
                  </a:cubicBezTo>
                  <a:cubicBezTo>
                    <a:pt x="2367402" y="180505"/>
                    <a:pt x="2371211" y="187744"/>
                    <a:pt x="2377498" y="192983"/>
                  </a:cubicBezTo>
                  <a:cubicBezTo>
                    <a:pt x="2380070" y="191459"/>
                    <a:pt x="2384642" y="189744"/>
                    <a:pt x="2384070" y="188887"/>
                  </a:cubicBezTo>
                  <a:cubicBezTo>
                    <a:pt x="2381499" y="185077"/>
                    <a:pt x="2380070" y="181838"/>
                    <a:pt x="2391881" y="181934"/>
                  </a:cubicBezTo>
                  <a:cubicBezTo>
                    <a:pt x="2403692" y="182029"/>
                    <a:pt x="2403216" y="185077"/>
                    <a:pt x="2400072" y="188982"/>
                  </a:cubicBezTo>
                  <a:cubicBezTo>
                    <a:pt x="2399501" y="189649"/>
                    <a:pt x="2401215" y="190697"/>
                    <a:pt x="2402453" y="192316"/>
                  </a:cubicBezTo>
                  <a:cubicBezTo>
                    <a:pt x="2429314" y="189173"/>
                    <a:pt x="2444554" y="199650"/>
                    <a:pt x="2465223" y="204413"/>
                  </a:cubicBezTo>
                  <a:cubicBezTo>
                    <a:pt x="2449983" y="216033"/>
                    <a:pt x="2443125" y="216700"/>
                    <a:pt x="2420742" y="208318"/>
                  </a:cubicBezTo>
                  <a:cubicBezTo>
                    <a:pt x="2398358" y="221558"/>
                    <a:pt x="2363592" y="220701"/>
                    <a:pt x="2329492" y="223939"/>
                  </a:cubicBezTo>
                  <a:cubicBezTo>
                    <a:pt x="2339674" y="229092"/>
                    <a:pt x="2350714" y="232321"/>
                    <a:pt x="2362068" y="233464"/>
                  </a:cubicBezTo>
                  <a:cubicBezTo>
                    <a:pt x="2363973" y="237750"/>
                    <a:pt x="2360639" y="240227"/>
                    <a:pt x="2350733" y="239846"/>
                  </a:cubicBezTo>
                  <a:cubicBezTo>
                    <a:pt x="2316071" y="238122"/>
                    <a:pt x="2281334" y="241322"/>
                    <a:pt x="2247577" y="249371"/>
                  </a:cubicBezTo>
                  <a:cubicBezTo>
                    <a:pt x="2242519" y="249895"/>
                    <a:pt x="2237423" y="250114"/>
                    <a:pt x="2232337" y="250037"/>
                  </a:cubicBezTo>
                  <a:cubicBezTo>
                    <a:pt x="2196018" y="251819"/>
                    <a:pt x="2159728" y="253686"/>
                    <a:pt x="2123466" y="255657"/>
                  </a:cubicBezTo>
                  <a:cubicBezTo>
                    <a:pt x="2118599" y="255876"/>
                    <a:pt x="2113779" y="256648"/>
                    <a:pt x="2109084" y="257943"/>
                  </a:cubicBezTo>
                  <a:cubicBezTo>
                    <a:pt x="2093139" y="263744"/>
                    <a:pt x="2075822" y="264639"/>
                    <a:pt x="2059363" y="260515"/>
                  </a:cubicBezTo>
                  <a:cubicBezTo>
                    <a:pt x="2052991" y="260201"/>
                    <a:pt x="2046600" y="260582"/>
                    <a:pt x="2040313" y="261658"/>
                  </a:cubicBezTo>
                  <a:lnTo>
                    <a:pt x="2053076" y="273564"/>
                  </a:lnTo>
                  <a:cubicBezTo>
                    <a:pt x="2033169" y="277851"/>
                    <a:pt x="2014976" y="282137"/>
                    <a:pt x="1996403" y="285566"/>
                  </a:cubicBezTo>
                  <a:cubicBezTo>
                    <a:pt x="1990669" y="286252"/>
                    <a:pt x="1984849" y="285861"/>
                    <a:pt x="1979258" y="284423"/>
                  </a:cubicBezTo>
                  <a:cubicBezTo>
                    <a:pt x="1978210" y="279089"/>
                    <a:pt x="1971447" y="278231"/>
                    <a:pt x="1962208" y="278708"/>
                  </a:cubicBezTo>
                  <a:cubicBezTo>
                    <a:pt x="1942586" y="279755"/>
                    <a:pt x="1919060" y="278231"/>
                    <a:pt x="1904201" y="282804"/>
                  </a:cubicBezTo>
                  <a:cubicBezTo>
                    <a:pt x="1888151" y="287566"/>
                    <a:pt x="1871358" y="289309"/>
                    <a:pt x="1854671" y="287947"/>
                  </a:cubicBezTo>
                  <a:lnTo>
                    <a:pt x="1855052" y="288900"/>
                  </a:lnTo>
                  <a:lnTo>
                    <a:pt x="1855049" y="288899"/>
                  </a:lnTo>
                  <a:lnTo>
                    <a:pt x="1848193" y="289470"/>
                  </a:lnTo>
                  <a:lnTo>
                    <a:pt x="1854289" y="288804"/>
                  </a:lnTo>
                  <a:lnTo>
                    <a:pt x="1855047" y="288899"/>
                  </a:lnTo>
                  <a:lnTo>
                    <a:pt x="1838655" y="283993"/>
                  </a:lnTo>
                  <a:cubicBezTo>
                    <a:pt x="1832963" y="283571"/>
                    <a:pt x="1827181" y="284371"/>
                    <a:pt x="1821714" y="286423"/>
                  </a:cubicBezTo>
                  <a:cubicBezTo>
                    <a:pt x="1810446" y="289928"/>
                    <a:pt x="1798645" y="291452"/>
                    <a:pt x="1786853" y="290900"/>
                  </a:cubicBezTo>
                  <a:cubicBezTo>
                    <a:pt x="1767803" y="291757"/>
                    <a:pt x="1749610" y="293376"/>
                    <a:pt x="1730846" y="294329"/>
                  </a:cubicBezTo>
                  <a:cubicBezTo>
                    <a:pt x="1681792" y="296805"/>
                    <a:pt x="1632643" y="300329"/>
                    <a:pt x="1583399" y="300806"/>
                  </a:cubicBezTo>
                  <a:cubicBezTo>
                    <a:pt x="1559662" y="300434"/>
                    <a:pt x="1535926" y="301615"/>
                    <a:pt x="1512342" y="304330"/>
                  </a:cubicBezTo>
                  <a:cubicBezTo>
                    <a:pt x="1508199" y="304806"/>
                    <a:pt x="1504008" y="304806"/>
                    <a:pt x="1499865" y="304330"/>
                  </a:cubicBezTo>
                  <a:cubicBezTo>
                    <a:pt x="1467860" y="300711"/>
                    <a:pt x="1435857" y="304330"/>
                    <a:pt x="1403852" y="304330"/>
                  </a:cubicBezTo>
                  <a:cubicBezTo>
                    <a:pt x="1397766" y="304416"/>
                    <a:pt x="1391698" y="304825"/>
                    <a:pt x="1385660" y="305568"/>
                  </a:cubicBezTo>
                  <a:cubicBezTo>
                    <a:pt x="1377735" y="307216"/>
                    <a:pt x="1369648" y="307921"/>
                    <a:pt x="1361561" y="307664"/>
                  </a:cubicBezTo>
                  <a:cubicBezTo>
                    <a:pt x="1331843" y="301282"/>
                    <a:pt x="1304411" y="309283"/>
                    <a:pt x="1275265" y="308997"/>
                  </a:cubicBezTo>
                  <a:cubicBezTo>
                    <a:pt x="1246118" y="308712"/>
                    <a:pt x="1218115" y="311760"/>
                    <a:pt x="1190397" y="310140"/>
                  </a:cubicBezTo>
                  <a:cubicBezTo>
                    <a:pt x="1148678" y="307664"/>
                    <a:pt x="1111816" y="317475"/>
                    <a:pt x="1070573" y="316903"/>
                  </a:cubicBezTo>
                  <a:cubicBezTo>
                    <a:pt x="1029329" y="316331"/>
                    <a:pt x="988943" y="320808"/>
                    <a:pt x="948176" y="323475"/>
                  </a:cubicBezTo>
                  <a:cubicBezTo>
                    <a:pt x="928079" y="324713"/>
                    <a:pt x="907981" y="326523"/>
                    <a:pt x="888169" y="328619"/>
                  </a:cubicBezTo>
                  <a:cubicBezTo>
                    <a:pt x="858146" y="332162"/>
                    <a:pt x="827904" y="333495"/>
                    <a:pt x="797682" y="332619"/>
                  </a:cubicBezTo>
                  <a:cubicBezTo>
                    <a:pt x="786375" y="332362"/>
                    <a:pt x="775060" y="333057"/>
                    <a:pt x="763868" y="334715"/>
                  </a:cubicBezTo>
                  <a:cubicBezTo>
                    <a:pt x="735293" y="338620"/>
                    <a:pt x="705098" y="336429"/>
                    <a:pt x="676904" y="338811"/>
                  </a:cubicBezTo>
                  <a:cubicBezTo>
                    <a:pt x="643662" y="341668"/>
                    <a:pt x="610229" y="341478"/>
                    <a:pt x="576606" y="346621"/>
                  </a:cubicBezTo>
                  <a:cubicBezTo>
                    <a:pt x="548984" y="350907"/>
                    <a:pt x="516408" y="348145"/>
                    <a:pt x="486023" y="348431"/>
                  </a:cubicBezTo>
                  <a:cubicBezTo>
                    <a:pt x="480004" y="347878"/>
                    <a:pt x="473946" y="347878"/>
                    <a:pt x="467926" y="348431"/>
                  </a:cubicBezTo>
                  <a:cubicBezTo>
                    <a:pt x="431731" y="357956"/>
                    <a:pt x="394583" y="351574"/>
                    <a:pt x="357817" y="350145"/>
                  </a:cubicBezTo>
                  <a:cubicBezTo>
                    <a:pt x="350606" y="349297"/>
                    <a:pt x="343358" y="348821"/>
                    <a:pt x="336100" y="348717"/>
                  </a:cubicBezTo>
                  <a:cubicBezTo>
                    <a:pt x="298000" y="351384"/>
                    <a:pt x="264948" y="343002"/>
                    <a:pt x="230087" y="338429"/>
                  </a:cubicBezTo>
                  <a:cubicBezTo>
                    <a:pt x="205988" y="335286"/>
                    <a:pt x="181319" y="333095"/>
                    <a:pt x="157220" y="329857"/>
                  </a:cubicBezTo>
                  <a:cubicBezTo>
                    <a:pt x="147876" y="328990"/>
                    <a:pt x="138713" y="326809"/>
                    <a:pt x="129979" y="323380"/>
                  </a:cubicBezTo>
                  <a:cubicBezTo>
                    <a:pt x="87212" y="301187"/>
                    <a:pt x="40063" y="280327"/>
                    <a:pt x="23394" y="249942"/>
                  </a:cubicBezTo>
                  <a:cubicBezTo>
                    <a:pt x="21527" y="246704"/>
                    <a:pt x="18870" y="243989"/>
                    <a:pt x="15679" y="242037"/>
                  </a:cubicBezTo>
                  <a:cubicBezTo>
                    <a:pt x="-5943" y="228320"/>
                    <a:pt x="-1942" y="214033"/>
                    <a:pt x="8249" y="199174"/>
                  </a:cubicBezTo>
                  <a:cubicBezTo>
                    <a:pt x="11697" y="194497"/>
                    <a:pt x="14098" y="189144"/>
                    <a:pt x="15298" y="183458"/>
                  </a:cubicBezTo>
                  <a:cubicBezTo>
                    <a:pt x="16889" y="171656"/>
                    <a:pt x="22584" y="160798"/>
                    <a:pt x="31395" y="152787"/>
                  </a:cubicBezTo>
                  <a:cubicBezTo>
                    <a:pt x="38348" y="146215"/>
                    <a:pt x="31395" y="135928"/>
                    <a:pt x="27585" y="127641"/>
                  </a:cubicBezTo>
                  <a:cubicBezTo>
                    <a:pt x="17489" y="106781"/>
                    <a:pt x="27585" y="88112"/>
                    <a:pt x="52160" y="70491"/>
                  </a:cubicBezTo>
                  <a:cubicBezTo>
                    <a:pt x="66457" y="62004"/>
                    <a:pt x="82230" y="56289"/>
                    <a:pt x="98642" y="53632"/>
                  </a:cubicBezTo>
                  <a:cubicBezTo>
                    <a:pt x="134294" y="44945"/>
                    <a:pt x="170470" y="38582"/>
                    <a:pt x="206941" y="34582"/>
                  </a:cubicBezTo>
                  <a:cubicBezTo>
                    <a:pt x="220276" y="33344"/>
                    <a:pt x="233611" y="32487"/>
                    <a:pt x="247041" y="31534"/>
                  </a:cubicBezTo>
                  <a:cubicBezTo>
                    <a:pt x="292666" y="28295"/>
                    <a:pt x="338291" y="24962"/>
                    <a:pt x="384011" y="22009"/>
                  </a:cubicBezTo>
                  <a:cubicBezTo>
                    <a:pt x="442208" y="18199"/>
                    <a:pt x="500406" y="14389"/>
                    <a:pt x="558794" y="11151"/>
                  </a:cubicBezTo>
                  <a:cubicBezTo>
                    <a:pt x="594132" y="9245"/>
                    <a:pt x="629756" y="8484"/>
                    <a:pt x="665189" y="7245"/>
                  </a:cubicBezTo>
                  <a:cubicBezTo>
                    <a:pt x="668389" y="7398"/>
                    <a:pt x="671590" y="7112"/>
                    <a:pt x="674714" y="6388"/>
                  </a:cubicBezTo>
                  <a:cubicBezTo>
                    <a:pt x="694716" y="-3137"/>
                    <a:pt x="716528" y="1054"/>
                    <a:pt x="739293" y="3626"/>
                  </a:cubicBezTo>
                  <a:cubicBezTo>
                    <a:pt x="752904" y="4483"/>
                    <a:pt x="766544" y="4483"/>
                    <a:pt x="780155" y="3626"/>
                  </a:cubicBezTo>
                  <a:cubicBezTo>
                    <a:pt x="804349" y="3054"/>
                    <a:pt x="828542" y="2006"/>
                    <a:pt x="852736" y="1721"/>
                  </a:cubicBezTo>
                  <a:cubicBezTo>
                    <a:pt x="904266" y="863"/>
                    <a:pt x="955892" y="-89"/>
                    <a:pt x="1007422" y="6"/>
                  </a:cubicBezTo>
                  <a:close/>
                </a:path>
              </a:pathLst>
            </a:custGeom>
            <a:gradFill>
              <a:gsLst>
                <a:gs pos="0">
                  <a:schemeClr val="accent1">
                    <a:lumMod val="20000"/>
                    <a:lumOff val="80000"/>
                    <a:alpha val="4000"/>
                  </a:schemeClr>
                </a:gs>
                <a:gs pos="100000">
                  <a:schemeClr val="accent1">
                    <a:lumMod val="40000"/>
                    <a:lumOff val="60000"/>
                  </a:schemeClr>
                </a:gs>
              </a:gsLst>
              <a:lin ang="10800000" scaled="0"/>
            </a:gradFill>
          </p:spPr>
          <p:txBody>
            <a:bodyPr rot="0" spcFirstLastPara="0" vert="horz" wrap="square" lIns="252095" tIns="0" rIns="0" bIns="0" numCol="1" spcCol="0" rtlCol="0" fromWordArt="0" anchor="ctr" anchorCtr="0" forceAA="0" compatLnSpc="0">
              <a:noAutofit/>
            </a:bodyPr>
            <a:p>
              <a:pPr lvl="0" algn="l">
                <a:buClrTx/>
                <a:buSzTx/>
                <a:buFontTx/>
              </a:pPr>
              <a:r>
                <a:rPr lang="zh-CN" altLang="en-US" sz="2000" b="1">
                  <a:solidFill>
                    <a:schemeClr val="tx1"/>
                  </a:solidFill>
                  <a:latin typeface="+mn-ea"/>
                  <a:cs typeface="+mn-ea"/>
                  <a:sym typeface="+mn-ea"/>
                </a:rPr>
                <a:t>2. 启发思维，拓展延伸</a:t>
              </a:r>
              <a:endParaRPr lang="zh-CN" altLang="en-US" sz="2000" b="1">
                <a:solidFill>
                  <a:schemeClr val="tx1"/>
                </a:solidFill>
                <a:latin typeface="+mn-ea"/>
                <a:cs typeface="+mn-ea"/>
                <a:sym typeface="+mn-ea"/>
              </a:endParaRPr>
            </a:p>
          </p:txBody>
        </p:sp>
        <p:sp>
          <p:nvSpPr>
            <p:cNvPr id="11" name="矩形 10"/>
            <p:cNvSpPr/>
            <p:nvPr>
              <p:custDataLst>
                <p:tags r:id="rId6"/>
              </p:custDataLst>
            </p:nvPr>
          </p:nvSpPr>
          <p:spPr>
            <a:xfrm>
              <a:off x="2279" y="4620"/>
              <a:ext cx="14439" cy="1569"/>
            </a:xfrm>
            <a:prstGeom prst="rect">
              <a:avLst/>
            </a:prstGeom>
            <a:noFill/>
          </p:spPr>
          <p:txBody>
            <a:bodyPr wrap="square" lIns="0" tIns="0" rIns="0" bIns="0" rtlCol="0" anchor="t" anchorCtr="0">
              <a:spAutoFit/>
            </a:bodyPr>
            <a:p>
              <a:pPr algn="l">
                <a:lnSpc>
                  <a:spcPct val="120000"/>
                </a:lnSpc>
                <a:spcBef>
                  <a:spcPct val="0"/>
                </a:spcBef>
                <a:spcAft>
                  <a:spcPct val="0"/>
                </a:spcAft>
              </a:pPr>
              <a:r>
                <a:rPr lang="zh-CN" altLang="en-US">
                  <a:solidFill>
                    <a:schemeClr val="tx1">
                      <a:lumMod val="85000"/>
                      <a:lumOff val="15000"/>
                    </a:schemeClr>
                  </a:solidFill>
                  <a:latin typeface="+mn-ea"/>
                  <a:cs typeface="+mn-ea"/>
                  <a:sym typeface="+mn-ea"/>
                </a:rPr>
                <a:t>结束语大多是在活动结束时使用，但它并不意味着课程的结束。设计精妙的结束语，不仅能帮助幼儿巩固课堂上所学的知识，还能激励幼儿将知识拓展延伸到课堂之外。同时，在课堂上总结知识，还能够开启幼儿的智慧之门，激发幼儿对知识的探索兴趣。</a:t>
              </a:r>
              <a:endParaRPr lang="zh-CN" altLang="en-US">
                <a:solidFill>
                  <a:schemeClr val="tx1">
                    <a:lumMod val="85000"/>
                    <a:lumOff val="15000"/>
                  </a:schemeClr>
                </a:solidFill>
                <a:latin typeface="+mn-ea"/>
                <a:cs typeface="+mn-ea"/>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六、结束语训练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1"/>
          <p:cNvSpPr/>
          <p:nvPr/>
        </p:nvSpPr>
        <p:spPr>
          <a:xfrm>
            <a:off x="891540" y="1497330"/>
            <a:ext cx="10383520" cy="4260215"/>
          </a:xfrm>
          <a:prstGeom prst="roundRect">
            <a:avLst>
              <a:gd name="adj" fmla="val 5808"/>
            </a:avLst>
          </a:prstGeom>
        </p:spPr>
        <p:style>
          <a:lnRef idx="0">
            <a:srgbClr val="FFFFFF"/>
          </a:lnRef>
          <a:fillRef idx="2">
            <a:schemeClr val="accent1"/>
          </a:fillRef>
          <a:effectRef idx="0">
            <a:srgbClr val="FFFFFF"/>
          </a:effectRef>
          <a:fontRef idx="minor">
            <a:schemeClr val="lt1"/>
          </a:fontRef>
        </p:style>
        <p:txBody>
          <a:bodyPr rtlCol="0" anchor="ctr"/>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例：中班健康活动“早餐你喜欢吃什么”。</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学习目标：</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1. 关注自己的早餐情况，逐渐养成健康的早餐习惯。</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2. 能够运用“可能”“或者”来表达自己的想法。</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教学准备：</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经验准备：前期做好幼儿早餐情况的调查。</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物质准备：各种早餐的绘画；师生自制书《早餐，你喜欢吃什么？》；PPT。</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教学过程：略。</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六、结束语训练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1"/>
          <p:cNvSpPr/>
          <p:nvPr/>
        </p:nvSpPr>
        <p:spPr>
          <a:xfrm>
            <a:off x="891540" y="1497330"/>
            <a:ext cx="10383520" cy="3606165"/>
          </a:xfrm>
          <a:prstGeom prst="roundRect">
            <a:avLst>
              <a:gd name="adj" fmla="val 5808"/>
            </a:avLst>
          </a:prstGeom>
        </p:spPr>
        <p:style>
          <a:lnRef idx="0">
            <a:srgbClr val="FFFFFF"/>
          </a:lnRef>
          <a:fillRef idx="2">
            <a:schemeClr val="accent1"/>
          </a:fillRef>
          <a:effectRef idx="0">
            <a:srgbClr val="FFFFFF"/>
          </a:effectRef>
          <a:fontRef idx="minor">
            <a:schemeClr val="lt1"/>
          </a:fontRef>
        </p:style>
        <p:txBody>
          <a:bodyPr rtlCol="0" anchor="ctr"/>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教学结束：</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教师：原来吃早餐也有许多学问，我们不仅可以变着花样来吃，还要坐下来安安心心吃，这样才能吃出美味，吃出健康。小朋友们，我们以后要不要注意吃早餐啊？</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幼儿：要！</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40000"/>
              </a:lnSpc>
            </a:pPr>
            <a:r>
              <a:rPr lang="zh-CN" altLang="en-US" sz="2000">
                <a:solidFill>
                  <a:schemeClr val="tx1"/>
                </a:solidFill>
                <a:latin typeface="楷体" panose="02010609060101010101" charset="-122"/>
                <a:ea typeface="楷体" panose="02010609060101010101" charset="-122"/>
                <a:cs typeface="楷体" panose="02010609060101010101" charset="-122"/>
              </a:rPr>
              <a:t>分析：这段结束语非常简洁明了，直接点出吃早餐可以变着花样来吃，需要安安心心来吃，只有这样，才能吃出美味，吃出健康。将吃早餐的好处直接说出来后，再问幼儿需不需要吃早餐，在幼儿心中起到强化作用。</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六、结束语训练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71589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（三）结束语运用技巧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2078355"/>
            <a:ext cx="9772650" cy="315404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1. 简明扼要，突出重点</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结束语通常是在活动内容结束时使用，如果小题大做，啰唆杂乱，不但浪费宝贵的教学时间，而且容易引起幼儿的厌烦。因此，结束语要求语言简洁明了，才能起到提纲挈领的作用，收到更好的效果。</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4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例：大班语言活动“好朋友”的教师小结：今天你们为图片上的实物找到了朋友，你们真棒。他们能做朋友，有的是因为有共同的地方，有的是因为他们相互需要，也有的是因为他们都有共同的朋友。</a:t>
            </a:r>
            <a:endParaRPr lang="zh-CN" altLang="en-US" sz="24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六、结束语训练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1751330"/>
            <a:ext cx="9772650" cy="352361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2. 准备充分，承上启下</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结束语不能小题大做，但也不能急促匆忙。如果教师是在活动快结束时，匆忙找出几句话来对课堂草率收场，就不能对所讲的主要内容进行总结，也无法对活动内容进行拓展延伸。因此，教师在活动前应该根据活动内容，充分准备，认真设计好结束语。</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4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例：针对大班数学活动“有趣的对称”，教师是这样设计结束语的：原来我们生活中有这么多对称宝宝呀！小朋友们回家自己来尝试做一个对称宝宝，明天我们一起来分享。</a:t>
            </a:r>
            <a:endParaRPr lang="zh-CN" altLang="en-US" sz="24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六、结束语训练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309370" y="1533525"/>
            <a:ext cx="9772650" cy="278511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3. 灵活多样，生动有趣</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结束语虽然所用时间不多，但好的结束语却是课程画龙点睛的重要一笔。结束语忌讳模式化、公式化，教师要根据活动内容精心设计，力求巧妙有趣。</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4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例：针对中班数学活动“小螃蟹”，教师设计的结束语是：请小朋友们把物品摆好，全体起立。小螃蟹非常高兴，它邀请小朋友们一起出去玩，咱们走吧！（在《爬呀爬》音乐声中，教师将幼儿带出教室）</a:t>
            </a:r>
            <a:endParaRPr lang="zh-CN" altLang="en-US" sz="24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4549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40951"/>
            <a:ext cx="9779000" cy="1327150"/>
          </a:xfrm>
          <a:prstGeom prst="rect">
            <a:avLst/>
          </a:prstGeom>
          <a:noFill/>
        </p:spPr>
        <p:txBody>
          <a:bodyPr wrap="square" rtlCol="0">
            <a:spAutoFit/>
          </a:bodyPr>
          <a:lstStyle/>
          <a:p>
            <a:pPr indent="0" fontAlgn="auto">
              <a:lnSpc>
                <a:spcPct val="12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仿说下面的结束语，并分析其作用。</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hlinkClick r:id="rId1" tooltip="" action="ppaction://hlinkfile"/>
              </a:rPr>
              <a:t>大班数学活动“有趣的小圆圆 学习 9 的组成”</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hlinkClick r:id="rId2" tooltip="" action="ppaction://hlinkfile"/>
              </a:rPr>
              <a:t>大班语言活动“美丽的秋天”</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2" name="文本框 1"/>
          <p:cNvSpPr txBox="1"/>
          <p:nvPr/>
        </p:nvSpPr>
        <p:spPr>
          <a:xfrm>
            <a:off x="1206500" y="3083366"/>
            <a:ext cx="9779000" cy="1760855"/>
          </a:xfrm>
          <a:prstGeom prst="rect">
            <a:avLst/>
          </a:prstGeom>
          <a:noFill/>
        </p:spPr>
        <p:txBody>
          <a:bodyPr wrap="square" rtlCol="0">
            <a:spAutoFit/>
          </a:bodyPr>
          <a:p>
            <a:pPr indent="0" fontAlgn="auto">
              <a:lnSpc>
                <a:spcPct val="12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分析下列案例中幼儿教师的结束语使用得是否恰当，并说明理由。</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hlinkClick r:id="rId3" tooltip="" action="ppaction://hlinkfile"/>
              </a:rPr>
              <a:t>小班科学活动“雪人不见了”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hlinkClick r:id="rId4" tooltip="" action="ppaction://hlinkfile"/>
              </a:rPr>
              <a:t>中班美术活动“树叶真美丽”</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hlinkClick r:id="rId5" tooltip="" action="ppaction://hlinkfile"/>
              </a:rPr>
              <a:t>大班科学活动“水的沉与浮”</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3" name="文本框 2"/>
          <p:cNvSpPr txBox="1"/>
          <p:nvPr/>
        </p:nvSpPr>
        <p:spPr>
          <a:xfrm>
            <a:off x="1206500" y="5059486"/>
            <a:ext cx="9779000" cy="894080"/>
          </a:xfrm>
          <a:prstGeom prst="rect">
            <a:avLst/>
          </a:prstGeom>
          <a:noFill/>
        </p:spPr>
        <p:txBody>
          <a:bodyPr wrap="square" rtlCol="0">
            <a:spAutoFit/>
          </a:bodyPr>
          <a:p>
            <a:pPr indent="0" fontAlgn="auto">
              <a:lnSpc>
                <a:spcPct val="12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针对下面的幼儿园教育活动内容，设计并填写结束语。</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hlinkClick r:id="rId6" tooltip="" action="ppaction://hlinkfile"/>
              </a:rPr>
              <a:t>中班科学活动“小鼻子真灵”</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71157" y="1764507"/>
            <a:ext cx="4491946" cy="3136900"/>
            <a:chOff x="1741552" y="1450888"/>
            <a:chExt cx="4491946" cy="3136900"/>
          </a:xfrm>
        </p:grpSpPr>
        <p:sp>
          <p:nvSpPr>
            <p:cNvPr id="17" name="文本框 16"/>
            <p:cNvSpPr txBox="1"/>
            <p:nvPr/>
          </p:nvSpPr>
          <p:spPr>
            <a:xfrm>
              <a:off x="3144858" y="3019338"/>
              <a:ext cx="3088640" cy="1568450"/>
            </a:xfrm>
            <a:prstGeom prst="rect">
              <a:avLst/>
            </a:prstGeom>
            <a:noFill/>
          </p:spPr>
          <p:txBody>
            <a:bodyPr wrap="square" rtlCol="0">
              <a:spAutoFit/>
            </a:bodyPr>
            <a:lstStyle/>
            <a:p>
              <a:pPr>
                <a:lnSpc>
                  <a:spcPct val="100000"/>
                </a:lnSpc>
              </a:pPr>
              <a:r>
                <a:rPr lang="zh-CN" altLang="en-US" sz="96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观看</a:t>
              </a:r>
              <a:endParaRPr lang="zh-CN" altLang="en-US" sz="9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 name="文本框 17"/>
            <p:cNvSpPr txBox="1"/>
            <p:nvPr/>
          </p:nvSpPr>
          <p:spPr>
            <a:xfrm>
              <a:off x="1741552" y="1450888"/>
              <a:ext cx="2621280" cy="1568450"/>
            </a:xfrm>
            <a:prstGeom prst="rect">
              <a:avLst/>
            </a:prstGeom>
            <a:noFill/>
          </p:spPr>
          <p:txBody>
            <a:bodyPr wrap="none" rtlCol="0">
              <a:spAutoFit/>
            </a:bodyPr>
            <a:lstStyle/>
            <a:p>
              <a:pPr algn="ctr">
                <a:lnSpc>
                  <a:spcPct val="100000"/>
                </a:lnSpc>
              </a:pPr>
              <a:r>
                <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感谢</a:t>
              </a:r>
              <a:endPar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一、规范性和逻辑性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44955"/>
            <a:ext cx="9772650" cy="1953260"/>
          </a:xfrm>
          <a:prstGeom prst="rect">
            <a:avLst/>
          </a:prstGeom>
          <a:noFill/>
        </p:spPr>
        <p:txBody>
          <a:bodyPr wrap="square" rtlCol="0">
            <a:spAutoFit/>
          </a:bodyPr>
          <a:lstStyle/>
          <a:p>
            <a:pPr indent="457200" algn="l"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幼儿：它们是动物，因为它们会活动。会活动的生物叫动物。</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教师：能活动的生物叫动物。那么，飞机会飞，是不是动物？</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幼儿：飞机自己不会飞，是人开动的，它没有生命，不是动物。</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教师：对了，能自己活动的生物叫动物。</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2" name="线形标注 1 1"/>
          <p:cNvSpPr/>
          <p:nvPr/>
        </p:nvSpPr>
        <p:spPr>
          <a:xfrm>
            <a:off x="2902585" y="4023995"/>
            <a:ext cx="8184515" cy="1871345"/>
          </a:xfrm>
          <a:prstGeom prst="borderCallout1">
            <a:avLst>
              <a:gd name="adj1" fmla="val 15880"/>
              <a:gd name="adj2" fmla="val -1559"/>
              <a:gd name="adj3" fmla="val -24872"/>
              <a:gd name="adj4" fmla="val -8487"/>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00000"/>
              </a:lnSpc>
            </a:pPr>
            <a:r>
              <a:rPr lang="zh-CN" altLang="en-US" sz="2000" b="1">
                <a:solidFill>
                  <a:srgbClr val="FFFF00"/>
                </a:solidFill>
              </a:rPr>
              <a:t>这段简洁明快的科学活动用语体现了教学语言的逻辑性。教师由浅入深地引导幼儿理解了动物的特征。这种由具体到一般归纳的顺序，充分体现了教师教学言语缜密的内在逻辑联系。</a:t>
            </a:r>
            <a:endParaRPr lang="zh-CN" altLang="en-US" sz="2000" b="1">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tags/tag1.xml><?xml version="1.0" encoding="utf-8"?>
<p:tagLst xmlns:p="http://schemas.openxmlformats.org/presentationml/2006/main">
  <p:tag name="KSO_WM_DIAGRAM_VIRTUALLY_FRAME" val="{&quot;height&quot;:352.6,&quot;left&quot;:106.65,&quot;top&quot;:130,&quot;width&quot;:588.5359055118112}"/>
</p:tagLst>
</file>

<file path=ppt/tags/tag10.xml><?xml version="1.0" encoding="utf-8"?>
<p:tagLst xmlns:p="http://schemas.openxmlformats.org/presentationml/2006/main">
  <p:tag name="KSO_WM_DIAGRAM_VIRTUALLY_FRAME" val="{&quot;height&quot;:352.6,&quot;left&quot;:106.65,&quot;top&quot;:130,&quot;width&quot;:588.5359055118112}"/>
</p:tagLst>
</file>

<file path=ppt/tags/tag11.xml><?xml version="1.0" encoding="utf-8"?>
<p:tagLst xmlns:p="http://schemas.openxmlformats.org/presentationml/2006/main">
  <p:tag name="KSO_WM_DIAGRAM_VIRTUALLY_FRAME" val="{&quot;height&quot;:352.6,&quot;left&quot;:106.65,&quot;top&quot;:130,&quot;width&quot;:588.5359055118112}"/>
</p:tagLst>
</file>

<file path=ppt/tags/tag12.xml><?xml version="1.0" encoding="utf-8"?>
<p:tagLst xmlns:p="http://schemas.openxmlformats.org/presentationml/2006/main">
  <p:tag name="KSO_WM_DIAGRAM_VIRTUALLY_FRAME" val="{&quot;height&quot;:352.6,&quot;left&quot;:106.65,&quot;top&quot;:130,&quot;width&quot;:588.5359055118112}"/>
</p:tagLst>
</file>

<file path=ppt/tags/tag13.xml><?xml version="1.0" encoding="utf-8"?>
<p:tagLst xmlns:p="http://schemas.openxmlformats.org/presentationml/2006/main">
  <p:tag name="KSO_WM_DIAGRAM_VIRTUALLY_FRAME" val="{&quot;height&quot;:352.6,&quot;left&quot;:106.65,&quot;top&quot;:130,&quot;width&quot;:588.5359055118112}"/>
</p:tagLst>
</file>

<file path=ppt/tags/tag14.xml><?xml version="1.0" encoding="utf-8"?>
<p:tagLst xmlns:p="http://schemas.openxmlformats.org/presentationml/2006/main">
  <p:tag name="KSO_WM_DIAGRAM_VIRTUALLY_FRAME" val="{&quot;height&quot;:352.6,&quot;left&quot;:106.65,&quot;top&quot;:130,&quot;width&quot;:588.5359055118112}"/>
</p:tagLst>
</file>

<file path=ppt/tags/tag15.xml><?xml version="1.0" encoding="utf-8"?>
<p:tagLst xmlns:p="http://schemas.openxmlformats.org/presentationml/2006/main">
  <p:tag name="KSO_WM_DIAGRAM_VIRTUALLY_FRAME" val="{&quot;height&quot;:352.6,&quot;left&quot;:106.65,&quot;top&quot;:130,&quot;width&quot;:588.5359055118112}"/>
</p:tagLst>
</file>

<file path=ppt/tags/tag16.xml><?xml version="1.0" encoding="utf-8"?>
<p:tagLst xmlns:p="http://schemas.openxmlformats.org/presentationml/2006/main">
  <p:tag name="KSO_WM_DIAGRAM_VIRTUALLY_FRAME" val="{&quot;height&quot;:352.6,&quot;left&quot;:106.65,&quot;top&quot;:130,&quot;width&quot;:588.5359055118112}"/>
</p:tagLst>
</file>

<file path=ppt/tags/tag17.xml><?xml version="1.0" encoding="utf-8"?>
<p:tagLst xmlns:p="http://schemas.openxmlformats.org/presentationml/2006/main">
  <p:tag name="KSO_WM_DIAGRAM_VIRTUALLY_FRAME" val="{&quot;height&quot;:352.6,&quot;left&quot;:106.65,&quot;top&quot;:130,&quot;width&quot;:588.5359055118112}"/>
</p:tagLst>
</file>

<file path=ppt/tags/tag18.xml><?xml version="1.0" encoding="utf-8"?>
<p:tagLst xmlns:p="http://schemas.openxmlformats.org/presentationml/2006/main">
  <p:tag name="KSO_WM_DIAGRAM_VIRTUALLY_FRAME" val="{&quot;height&quot;:352.6,&quot;left&quot;:106.65,&quot;top&quot;:130,&quot;width&quot;:588.5359055118112}"/>
</p:tagLst>
</file>

<file path=ppt/tags/tag19.xml><?xml version="1.0" encoding="utf-8"?>
<p:tagLst xmlns:p="http://schemas.openxmlformats.org/presentationml/2006/main">
  <p:tag name="KSO_WM_DIAGRAM_VIRTUALLY_FRAME" val="{&quot;height&quot;:352.6,&quot;left&quot;:106.65,&quot;top&quot;:130,&quot;width&quot;:588.5359055118112}"/>
</p:tagLst>
</file>

<file path=ppt/tags/tag2.xml><?xml version="1.0" encoding="utf-8"?>
<p:tagLst xmlns:p="http://schemas.openxmlformats.org/presentationml/2006/main">
  <p:tag name="KSO_WM_DIAGRAM_VIRTUALLY_FRAME" val="{&quot;height&quot;:352.6,&quot;left&quot;:106.65,&quot;top&quot;:130,&quot;width&quot;:588.5359055118112}"/>
</p:tagLst>
</file>

<file path=ppt/tags/tag20.xml><?xml version="1.0" encoding="utf-8"?>
<p:tagLst xmlns:p="http://schemas.openxmlformats.org/presentationml/2006/main">
  <p:tag name="KSO_WM_DIAGRAM_VIRTUALLY_FRAME" val="{&quot;height&quot;:352.6,&quot;left&quot;:106.65,&quot;top&quot;:130,&quot;width&quot;:588.5359055118112}"/>
</p:tagLst>
</file>

<file path=ppt/tags/tag21.xml><?xml version="1.0" encoding="utf-8"?>
<p:tagLst xmlns:p="http://schemas.openxmlformats.org/presentationml/2006/main">
  <p:tag name="KSO_WM_DIAGRAM_VIRTUALLY_FRAME" val="{&quot;height&quot;:275.45,&quot;left&quot;:91.3,&quot;top&quot;:172.25,&quot;width&quot;:744.6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22_2*l_h_a*1_1_1"/>
  <p:tag name="KSO_WM_TEMPLATE_CATEGORY" val="diagram"/>
  <p:tag name="KSO_WM_TEMPLATE_INDEX" val="20234722"/>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UNIT_PRESET_TEXT" val="单击此处添加项标题"/>
  <p:tag name="KSO_WM_UNIT_VALUE" val="25"/>
  <p:tag name="KSO_WM_DIAGRAM_MAX_ITEMCNT" val="3"/>
  <p:tag name="KSO_WM_DIAGRAM_MIN_ITEMCNT" val="1"/>
  <p:tag name="KSO_WM_DIAGRAM_VIRTUALLY_FRAME" val="{&quot;height&quot;:275.45,&quot;left&quot;:91.3,&quot;top&quot;:172.25,&quot;width&quot;:744.65}"/>
  <p:tag name="KSO_WM_DIAGRAM_COLOR_MATCH_VALUE" val="{&quot;shape&quot;:{&quot;fill&quot;:{&quot;gradient&quot;:[{&quot;brightness&quot;:0.800000011920929,&quot;colorType&quot;:1,&quot;foreColorIndex&quot;:5,&quot;pos&quot;:0,&quot;transparency&quot;:0.9599999785423279},{&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722_2*l_h_f*1_1_1"/>
  <p:tag name="KSO_WM_TEMPLATE_CATEGORY" val="diagram"/>
  <p:tag name="KSO_WM_TEMPLATE_INDEX" val="20234722"/>
  <p:tag name="KSO_WM_UNIT_LAYERLEVEL" val="1_1_1"/>
  <p:tag name="KSO_WM_TAG_VERSION" val="3.0"/>
  <p:tag name="KSO_WM_UNIT_TEXT_FILL_FORE_SCHEMECOLOR_INDEX_BRIGHTNESS" val="0.15"/>
  <p:tag name="KSO_WM_DIAGRAM_GROUP_CODE" val="l1-1"/>
  <p:tag name="KSO_WM_DIAGRAM_MAX_ITEMCNT" val="3"/>
  <p:tag name="KSO_WM_DIAGRAM_MIN_ITEMCNT" val="1"/>
  <p:tag name="KSO_WM_DIAGRAM_VIRTUALLY_FRAME" val="{&quot;height&quot;:275.45,&quot;left&quot;:91.3,&quot;top&quot;:172.25,&quot;width&quot;:74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单击此处输入你的项正文，请尽量言简意赅的阐述观点。单击此处输入你的项正文，文字是您思想的提炼。"/>
  <p:tag name="KSO_WM_DIAGRAM_USE_COLOR_VALUE" val="{&quot;color_scheme&quot;:1,&quot;color_type&quot;:1,&quot;theme_color_indexes&quot;:[]}"/>
</p:tagLst>
</file>

<file path=ppt/tags/tag24.xml><?xml version="1.0" encoding="utf-8"?>
<p:tagLst xmlns:p="http://schemas.openxmlformats.org/presentationml/2006/main">
  <p:tag name="KSO_WM_DIAGRAM_VIRTUALLY_FRAME" val="{&quot;height&quot;:275.45,&quot;left&quot;:91.3,&quot;top&quot;:172.25,&quot;width&quot;:744.6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22_2*l_h_a*1_1_1"/>
  <p:tag name="KSO_WM_TEMPLATE_CATEGORY" val="diagram"/>
  <p:tag name="KSO_WM_TEMPLATE_INDEX" val="20234722"/>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UNIT_PRESET_TEXT" val="单击此处添加项标题"/>
  <p:tag name="KSO_WM_UNIT_VALUE" val="25"/>
  <p:tag name="KSO_WM_DIAGRAM_MAX_ITEMCNT" val="3"/>
  <p:tag name="KSO_WM_DIAGRAM_MIN_ITEMCNT" val="1"/>
  <p:tag name="KSO_WM_DIAGRAM_VIRTUALLY_FRAME" val="{&quot;height&quot;:275.45,&quot;left&quot;:91.3,&quot;top&quot;:172.25,&quot;width&quot;:744.65}"/>
  <p:tag name="KSO_WM_DIAGRAM_COLOR_MATCH_VALUE" val="{&quot;shape&quot;:{&quot;fill&quot;:{&quot;gradient&quot;:[{&quot;brightness&quot;:0.800000011920929,&quot;colorType&quot;:1,&quot;foreColorIndex&quot;:5,&quot;pos&quot;:0,&quot;transparency&quot;:0.9599999785423279},{&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722_2*l_h_f*1_1_1"/>
  <p:tag name="KSO_WM_TEMPLATE_CATEGORY" val="diagram"/>
  <p:tag name="KSO_WM_TEMPLATE_INDEX" val="20234722"/>
  <p:tag name="KSO_WM_UNIT_LAYERLEVEL" val="1_1_1"/>
  <p:tag name="KSO_WM_TAG_VERSION" val="3.0"/>
  <p:tag name="KSO_WM_UNIT_TEXT_FILL_FORE_SCHEMECOLOR_INDEX_BRIGHTNESS" val="0.15"/>
  <p:tag name="KSO_WM_DIAGRAM_GROUP_CODE" val="l1-1"/>
  <p:tag name="KSO_WM_DIAGRAM_MAX_ITEMCNT" val="3"/>
  <p:tag name="KSO_WM_DIAGRAM_MIN_ITEMCNT" val="1"/>
  <p:tag name="KSO_WM_DIAGRAM_VIRTUALLY_FRAME" val="{&quot;height&quot;:275.45,&quot;left&quot;:91.3,&quot;top&quot;:172.25,&quot;width&quot;:74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单击此处输入你的项正文，请尽量言简意赅的阐述观点。单击此处输入你的项正文，文字是您思想的提炼。"/>
  <p:tag name="KSO_WM_DIAGRAM_USE_COLOR_VALUE" val="{&quot;color_scheme&quot;:1,&quot;color_type&quot;:1,&quot;theme_color_indexes&quot;:[]}"/>
</p:tagLst>
</file>

<file path=ppt/tags/tag27.xml><?xml version="1.0" encoding="utf-8"?>
<p:tagLst xmlns:p="http://schemas.openxmlformats.org/presentationml/2006/main">
  <p:tag name="KSO_WM_DIAGRAM_VIRTUALLY_FRAME" val="{&quot;height&quot;:275.45,&quot;left&quot;:91.3,&quot;top&quot;:172.25,&quot;width&quot;:744.65}"/>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22_2*l_h_a*1_1_1"/>
  <p:tag name="KSO_WM_TEMPLATE_CATEGORY" val="diagram"/>
  <p:tag name="KSO_WM_TEMPLATE_INDEX" val="20234722"/>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UNIT_PRESET_TEXT" val="单击此处添加项标题"/>
  <p:tag name="KSO_WM_UNIT_VALUE" val="25"/>
  <p:tag name="KSO_WM_DIAGRAM_MAX_ITEMCNT" val="3"/>
  <p:tag name="KSO_WM_DIAGRAM_MIN_ITEMCNT" val="1"/>
  <p:tag name="KSO_WM_DIAGRAM_VIRTUALLY_FRAME" val="{&quot;height&quot;:275.45,&quot;left&quot;:91.3,&quot;top&quot;:172.25,&quot;width&quot;:744.65}"/>
  <p:tag name="KSO_WM_DIAGRAM_COLOR_MATCH_VALUE" val="{&quot;shape&quot;:{&quot;fill&quot;:{&quot;gradient&quot;:[{&quot;brightness&quot;:0.800000011920929,&quot;colorType&quot;:1,&quot;foreColorIndex&quot;:5,&quot;pos&quot;:0,&quot;transparency&quot;:0.9599999785423279},{&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722_2*l_h_f*1_1_1"/>
  <p:tag name="KSO_WM_TEMPLATE_CATEGORY" val="diagram"/>
  <p:tag name="KSO_WM_TEMPLATE_INDEX" val="20234722"/>
  <p:tag name="KSO_WM_UNIT_LAYERLEVEL" val="1_1_1"/>
  <p:tag name="KSO_WM_TAG_VERSION" val="3.0"/>
  <p:tag name="KSO_WM_UNIT_TEXT_FILL_FORE_SCHEMECOLOR_INDEX_BRIGHTNESS" val="0.15"/>
  <p:tag name="KSO_WM_DIAGRAM_GROUP_CODE" val="l1-1"/>
  <p:tag name="KSO_WM_DIAGRAM_MAX_ITEMCNT" val="3"/>
  <p:tag name="KSO_WM_DIAGRAM_MIN_ITEMCNT" val="1"/>
  <p:tag name="KSO_WM_DIAGRAM_VIRTUALLY_FRAME" val="{&quot;height&quot;:275.45,&quot;left&quot;:91.3,&quot;top&quot;:172.25,&quot;width&quot;:74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单击此处输入你的项正文，请尽量言简意赅的阐述观点。单击此处输入你的项正文，文字是您思想的提炼。"/>
  <p:tag name="KSO_WM_DIAGRAM_USE_COLOR_VALUE" val="{&quot;color_scheme&quot;:1,&quot;color_type&quot;:1,&quot;theme_color_indexes&quot;:[]}"/>
</p:tagLst>
</file>

<file path=ppt/tags/tag3.xml><?xml version="1.0" encoding="utf-8"?>
<p:tagLst xmlns:p="http://schemas.openxmlformats.org/presentationml/2006/main">
  <p:tag name="KSO_WM_DIAGRAM_VIRTUALLY_FRAME" val="{&quot;height&quot;:352.6,&quot;left&quot;:106.65,&quot;top&quot;:130,&quot;width&quot;:588.5359055118112}"/>
</p:tagLst>
</file>

<file path=ppt/tags/tag30.xml><?xml version="1.0" encoding="utf-8"?>
<p:tagLst xmlns:p="http://schemas.openxmlformats.org/presentationml/2006/main">
  <p:tag name="KSO_WM_DIAGRAM_VIRTUALLY_FRAME" val="{&quot;height&quot;:275.45,&quot;left&quot;:91.3,&quot;top&quot;:172.25,&quot;width&quot;:744.6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22_2*l_h_a*1_1_1"/>
  <p:tag name="KSO_WM_TEMPLATE_CATEGORY" val="diagram"/>
  <p:tag name="KSO_WM_TEMPLATE_INDEX" val="20234722"/>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UNIT_PRESET_TEXT" val="单击此处添加项标题"/>
  <p:tag name="KSO_WM_UNIT_VALUE" val="25"/>
  <p:tag name="KSO_WM_DIAGRAM_MAX_ITEMCNT" val="3"/>
  <p:tag name="KSO_WM_DIAGRAM_MIN_ITEMCNT" val="1"/>
  <p:tag name="KSO_WM_DIAGRAM_VIRTUALLY_FRAME" val="{&quot;height&quot;:275.45,&quot;left&quot;:91.3,&quot;top&quot;:172.25,&quot;width&quot;:744.65}"/>
  <p:tag name="KSO_WM_DIAGRAM_COLOR_MATCH_VALUE" val="{&quot;shape&quot;:{&quot;fill&quot;:{&quot;gradient&quot;:[{&quot;brightness&quot;:0.800000011920929,&quot;colorType&quot;:1,&quot;foreColorIndex&quot;:5,&quot;pos&quot;:0,&quot;transparency&quot;:0.9599999785423279},{&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722_2*l_h_f*1_1_1"/>
  <p:tag name="KSO_WM_TEMPLATE_CATEGORY" val="diagram"/>
  <p:tag name="KSO_WM_TEMPLATE_INDEX" val="20234722"/>
  <p:tag name="KSO_WM_UNIT_LAYERLEVEL" val="1_1_1"/>
  <p:tag name="KSO_WM_TAG_VERSION" val="3.0"/>
  <p:tag name="KSO_WM_UNIT_TEXT_FILL_FORE_SCHEMECOLOR_INDEX_BRIGHTNESS" val="0.15"/>
  <p:tag name="KSO_WM_DIAGRAM_GROUP_CODE" val="l1-1"/>
  <p:tag name="KSO_WM_DIAGRAM_MAX_ITEMCNT" val="3"/>
  <p:tag name="KSO_WM_DIAGRAM_MIN_ITEMCNT" val="1"/>
  <p:tag name="KSO_WM_DIAGRAM_VIRTUALLY_FRAME" val="{&quot;height&quot;:275.45,&quot;left&quot;:91.3,&quot;top&quot;:172.25,&quot;width&quot;:74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单击此处输入你的项正文，请尽量言简意赅的阐述观点。单击此处输入你的项正文，文字是您思想的提炼。"/>
  <p:tag name="KSO_WM_DIAGRAM_USE_COLOR_VALUE" val="{&quot;color_scheme&quot;:1,&quot;color_type&quot;:1,&quot;theme_color_indexes&quot;:[]}"/>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69.86788002314533,&quot;top&quot;:143.26377923439804,&quot;width&quot;:850.44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69.86788002314533,&quot;top&quot;:143.26377923439804,&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1*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69.86788002314533,&quot;top&quot;:143.26377923439804,&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868_1*l_h_i*1_1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372.3103942871094,&quot;left&quot;:69.86788002314533,&quot;top&quot;:143.26377923439804,&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1"/>
  <p:tag name="KSO_WM_UNIT_TEXT_FILL_FORE_SCHEMECOLOR_INDEX" val="3"/>
  <p:tag name="KSO_WM_UNIT_TEXT_FILL_TYPE" val="3"/>
  <p:tag name="KSO_WM_DIAGRAM_USE_COLOR_VALUE" val="{&quot;color_scheme&quot;:1,&quot;color_type&quot;:1,&quot;theme_color_indexes&quo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45.75,&quot;left&quot;:69.86788002314533,&quot;top&quot;:118.5,&quot;width&quot;:850.44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5.75,&quot;left&quot;:69.86788002314533,&quot;top&quot;:118.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1*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5.75,&quot;left&quot;:69.86788002314533,&quot;top&quot;:118.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4.xml><?xml version="1.0" encoding="utf-8"?>
<p:tagLst xmlns:p="http://schemas.openxmlformats.org/presentationml/2006/main">
  <p:tag name="KSO_WM_DIAGRAM_VIRTUALLY_FRAME" val="{&quot;height&quot;:352.6,&quot;left&quot;:106.65,&quot;top&quot;:130,&quot;width&quot;:588.5359055118112}"/>
</p:tagLst>
</file>

<file path=ppt/tags/tag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868_1*l_h_i*1_1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445.75,&quot;left&quot;:69.86788002314533,&quot;top&quot;:118.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1"/>
  <p:tag name="KSO_WM_UNIT_TEXT_FILL_FORE_SCHEMECOLOR_INDEX" val="3"/>
  <p:tag name="KSO_WM_UNIT_TEXT_FILL_TYPE" val="3"/>
  <p:tag name="KSO_WM_DIAGRAM_USE_COLOR_VALUE" val="{&quot;color_scheme&quot;:1,&quot;color_type&quot;:1,&quot;theme_color_indexes&quo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651.05,&quot;left&quot;:69.86788002314533,&quot;top&quot;:118.5,&quot;width&quot;:850.44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651.05,&quot;left&quot;:69.86788002314533,&quot;top&quot;:118.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1*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651.05,&quot;left&quot;:69.86788002314533,&quot;top&quot;:118.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868_1*l_h_i*1_1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651.05,&quot;left&quot;:69.86788002314533,&quot;top&quot;:118.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1"/>
  <p:tag name="KSO_WM_UNIT_TEXT_FILL_FORE_SCHEMECOLOR_INDEX" val="3"/>
  <p:tag name="KSO_WM_UNIT_TEXT_FILL_TYPE" val="3"/>
  <p:tag name="KSO_WM_DIAGRAM_USE_COLOR_VALUE" val="{&quot;color_scheme&quot;:1,&quot;color_type&quot;:1,&quot;theme_color_indexes&quot;:[]}"/>
</p:tagLst>
</file>

<file path=ppt/tags/tag45.xml><?xml version="1.0" encoding="utf-8"?>
<p:tagLst xmlns:p="http://schemas.openxmlformats.org/presentationml/2006/main">
  <p:tag name="KSO_WM_DIAGRAM_VIRTUALLY_FRAME" val="{&quot;height&quot;:301.6,&quot;left&quot;:91.3,&quot;top&quot;:172.25,&quot;width&quot;:744.65}"/>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22_2*l_h_a*1_1_1"/>
  <p:tag name="KSO_WM_TEMPLATE_CATEGORY" val="diagram"/>
  <p:tag name="KSO_WM_TEMPLATE_INDEX" val="20234722"/>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UNIT_PRESET_TEXT" val="单击此处添加项标题"/>
  <p:tag name="KSO_WM_UNIT_VALUE" val="25"/>
  <p:tag name="KSO_WM_DIAGRAM_MAX_ITEMCNT" val="3"/>
  <p:tag name="KSO_WM_DIAGRAM_MIN_ITEMCNT" val="1"/>
  <p:tag name="KSO_WM_DIAGRAM_VIRTUALLY_FRAME" val="{&quot;height&quot;:301.6,&quot;left&quot;:91.3,&quot;top&quot;:172.25,&quot;width&quot;:744.65}"/>
  <p:tag name="KSO_WM_DIAGRAM_COLOR_MATCH_VALUE" val="{&quot;shape&quot;:{&quot;fill&quot;:{&quot;gradient&quot;:[{&quot;brightness&quot;:0.800000011920929,&quot;colorType&quot;:1,&quot;foreColorIndex&quot;:5,&quot;pos&quot;:0,&quot;transparency&quot;:0.9599999785423279},{&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722_2*l_h_f*1_1_1"/>
  <p:tag name="KSO_WM_TEMPLATE_CATEGORY" val="diagram"/>
  <p:tag name="KSO_WM_TEMPLATE_INDEX" val="20234722"/>
  <p:tag name="KSO_WM_UNIT_LAYERLEVEL" val="1_1_1"/>
  <p:tag name="KSO_WM_TAG_VERSION" val="3.0"/>
  <p:tag name="KSO_WM_UNIT_TEXT_FILL_FORE_SCHEMECOLOR_INDEX_BRIGHTNESS" val="0.15"/>
  <p:tag name="KSO_WM_DIAGRAM_GROUP_CODE" val="l1-1"/>
  <p:tag name="KSO_WM_DIAGRAM_MAX_ITEMCNT" val="3"/>
  <p:tag name="KSO_WM_DIAGRAM_MIN_ITEMCNT" val="1"/>
  <p:tag name="KSO_WM_DIAGRAM_VIRTUALLY_FRAME" val="{&quot;height&quot;:301.6,&quot;left&quot;:91.3,&quot;top&quot;:172.25,&quot;width&quot;:74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单击此处输入你的项正文，请尽量言简意赅的阐述观点。单击此处输入你的项正文，文字是您思想的提炼。"/>
  <p:tag name="KSO_WM_DIAGRAM_USE_COLOR_VALUE" val="{&quot;color_scheme&quot;:1,&quot;color_type&quot;:1,&quot;theme_color_indexes&quot;:[]}"/>
</p:tagLst>
</file>

<file path=ppt/tags/tag48.xml><?xml version="1.0" encoding="utf-8"?>
<p:tagLst xmlns:p="http://schemas.openxmlformats.org/presentationml/2006/main">
  <p:tag name="KSO_WM_DIAGRAM_VIRTUALLY_FRAME" val="{&quot;height&quot;:301.6,&quot;left&quot;:91.3,&quot;top&quot;:172.25,&quot;width&quot;:744.6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22_2*l_h_a*1_1_1"/>
  <p:tag name="KSO_WM_TEMPLATE_CATEGORY" val="diagram"/>
  <p:tag name="KSO_WM_TEMPLATE_INDEX" val="20234722"/>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UNIT_FILL_TYPE" val="3"/>
  <p:tag name="KSO_WM_UNIT_TEXT_FILL_FORE_SCHEMECOLOR_INDEX" val="1"/>
  <p:tag name="KSO_WM_UNIT_TEXT_FILL_TYPE" val="1"/>
  <p:tag name="KSO_WM_UNIT_PRESET_TEXT" val="单击此处添加项标题"/>
  <p:tag name="KSO_WM_UNIT_VALUE" val="25"/>
  <p:tag name="KSO_WM_DIAGRAM_MAX_ITEMCNT" val="3"/>
  <p:tag name="KSO_WM_DIAGRAM_MIN_ITEMCNT" val="1"/>
  <p:tag name="KSO_WM_DIAGRAM_VIRTUALLY_FRAME" val="{&quot;height&quot;:301.6,&quot;left&quot;:91.3,&quot;top&quot;:172.25,&quot;width&quot;:744.65}"/>
  <p:tag name="KSO_WM_DIAGRAM_COLOR_MATCH_VALUE" val="{&quot;shape&quot;:{&quot;fill&quot;:{&quot;gradient&quot;:[{&quot;brightness&quot;:0.800000011920929,&quot;colorType&quot;:1,&quot;foreColorIndex&quot;:5,&quot;pos&quot;:0,&quot;transparency&quot;:0.9599999785423279},{&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xml><?xml version="1.0" encoding="utf-8"?>
<p:tagLst xmlns:p="http://schemas.openxmlformats.org/presentationml/2006/main">
  <p:tag name="KSO_WM_DIAGRAM_VIRTUALLY_FRAME" val="{&quot;height&quot;:352.6,&quot;left&quot;:106.65,&quot;top&quot;:130,&quot;width&quot;:588.5359055118112}"/>
</p:tagLst>
</file>

<file path=ppt/tags/tag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722_2*l_h_f*1_1_1"/>
  <p:tag name="KSO_WM_TEMPLATE_CATEGORY" val="diagram"/>
  <p:tag name="KSO_WM_TEMPLATE_INDEX" val="20234722"/>
  <p:tag name="KSO_WM_UNIT_LAYERLEVEL" val="1_1_1"/>
  <p:tag name="KSO_WM_TAG_VERSION" val="3.0"/>
  <p:tag name="KSO_WM_UNIT_TEXT_FILL_FORE_SCHEMECOLOR_INDEX_BRIGHTNESS" val="0.15"/>
  <p:tag name="KSO_WM_DIAGRAM_GROUP_CODE" val="l1-1"/>
  <p:tag name="KSO_WM_DIAGRAM_MAX_ITEMCNT" val="3"/>
  <p:tag name="KSO_WM_DIAGRAM_MIN_ITEMCNT" val="1"/>
  <p:tag name="KSO_WM_DIAGRAM_VIRTUALLY_FRAME" val="{&quot;height&quot;:301.6,&quot;left&quot;:91.3,&quot;top&quot;:172.25,&quot;width&quot;:74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单击此处输入你的项正文，请尽量言简意赅的阐述观点。单击此处输入你的项正文，文字是您思想的提炼。"/>
  <p:tag name="KSO_WM_DIAGRAM_USE_COLOR_VALUE" val="{&quot;color_scheme&quot;:1,&quot;color_type&quot;:1,&quot;theme_color_indexes&quot;:[]}"/>
</p:tagLst>
</file>

<file path=ppt/tags/tag51.xml><?xml version="1.0" encoding="utf-8"?>
<p:tagLst xmlns:p="http://schemas.openxmlformats.org/presentationml/2006/main">
  <p:tag name="commondata" val="eyJoZGlkIjoiZWNhYzc5NThlMmQ4YTlhZTI0ZTMyYWFhZWUyMTMxNjcifQ=="/>
  <p:tag name="resource_record_key" val="{&quot;70&quot;:[3325372,3325359,3321880,3325302,3319204,3313710,3317735,3325398,3319036,3325266,3325262,3322001]}"/>
</p:tagLst>
</file>

<file path=ppt/tags/tag6.xml><?xml version="1.0" encoding="utf-8"?>
<p:tagLst xmlns:p="http://schemas.openxmlformats.org/presentationml/2006/main">
  <p:tag name="KSO_WM_DIAGRAM_VIRTUALLY_FRAME" val="{&quot;height&quot;:352.6,&quot;left&quot;:106.65,&quot;top&quot;:130,&quot;width&quot;:588.5359055118112}"/>
</p:tagLst>
</file>

<file path=ppt/tags/tag7.xml><?xml version="1.0" encoding="utf-8"?>
<p:tagLst xmlns:p="http://schemas.openxmlformats.org/presentationml/2006/main">
  <p:tag name="KSO_WM_DIAGRAM_VIRTUALLY_FRAME" val="{&quot;height&quot;:352.6,&quot;left&quot;:106.65,&quot;top&quot;:130,&quot;width&quot;:588.5359055118112}"/>
</p:tagLst>
</file>

<file path=ppt/tags/tag8.xml><?xml version="1.0" encoding="utf-8"?>
<p:tagLst xmlns:p="http://schemas.openxmlformats.org/presentationml/2006/main">
  <p:tag name="KSO_WM_DIAGRAM_VIRTUALLY_FRAME" val="{&quot;height&quot;:352.6,&quot;left&quot;:106.65,&quot;top&quot;:130,&quot;width&quot;:588.5359055118112}"/>
</p:tagLst>
</file>

<file path=ppt/tags/tag9.xml><?xml version="1.0" encoding="utf-8"?>
<p:tagLst xmlns:p="http://schemas.openxmlformats.org/presentationml/2006/main">
  <p:tag name="KSO_WM_DIAGRAM_VIRTUALLY_FRAME" val="{&quot;height&quot;:352.6,&quot;left&quot;:106.65,&quot;top&quot;:130,&quot;width&quot;:588.5359055118112}"/>
</p:tagLst>
</file>

<file path=ppt/theme/theme1.xml><?xml version="1.0" encoding="utf-8"?>
<a:theme xmlns:a="http://schemas.openxmlformats.org/drawingml/2006/main" name="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17011</Words>
  <Application>WPS 演示</Application>
  <PresentationFormat>宽屏</PresentationFormat>
  <Paragraphs>694</Paragraphs>
  <Slides>88</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88</vt:i4>
      </vt:variant>
    </vt:vector>
  </HeadingPairs>
  <TitlesOfParts>
    <vt:vector size="96" baseType="lpstr">
      <vt:lpstr>Arial</vt:lpstr>
      <vt:lpstr>宋体</vt:lpstr>
      <vt:lpstr>Wingdings</vt:lpstr>
      <vt:lpstr>微软雅黑</vt:lpstr>
      <vt:lpstr>楷体</vt:lpstr>
      <vt:lpstr>Arial Unicode MS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薛东西</cp:lastModifiedBy>
  <cp:revision>33</cp:revision>
  <dcterms:created xsi:type="dcterms:W3CDTF">2023-10-18T14:32:00Z</dcterms:created>
  <dcterms:modified xsi:type="dcterms:W3CDTF">2024-03-18T07:50:28Z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D822F621E3C142E4819EAF0375C25DA4_13</vt:lpwstr>
  </property>
  <property fmtid="{D5CDD505-2E9C-101B-9397-08002B2CF9AE}" pid="3" name="KSOProductBuildVer">
    <vt:lpwstr>2052-12.1.0.16388</vt:lpwstr>
  </property>
</Properties>
</file>