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2.svg" ContentType="image/svg+xml"/>
  <Override PartName="/ppt/media/image24.svg" ContentType="image/svg+xml"/>
  <Override PartName="/ppt/media/image2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67"/>
  </p:notesMasterIdLst>
  <p:handoutMasterIdLst>
    <p:handoutMasterId r:id="rId168"/>
  </p:handoutMasterIdLst>
  <p:sldIdLst>
    <p:sldId id="256" r:id="rId4"/>
    <p:sldId id="11090212" r:id="rId5"/>
    <p:sldId id="11090213" r:id="rId6"/>
    <p:sldId id="259" r:id="rId7"/>
    <p:sldId id="11090228" r:id="rId8"/>
    <p:sldId id="11090231" r:id="rId9"/>
    <p:sldId id="11090232" r:id="rId10"/>
    <p:sldId id="11090233" r:id="rId11"/>
    <p:sldId id="11090252" r:id="rId12"/>
    <p:sldId id="11090253" r:id="rId13"/>
    <p:sldId id="11090254" r:id="rId14"/>
    <p:sldId id="11090255" r:id="rId15"/>
    <p:sldId id="11090256" r:id="rId16"/>
    <p:sldId id="11090258" r:id="rId17"/>
    <p:sldId id="11090259" r:id="rId18"/>
    <p:sldId id="11090260" r:id="rId19"/>
    <p:sldId id="11090261" r:id="rId20"/>
    <p:sldId id="11090262" r:id="rId21"/>
    <p:sldId id="11090263" r:id="rId22"/>
    <p:sldId id="11090264" r:id="rId23"/>
    <p:sldId id="11090277" r:id="rId24"/>
    <p:sldId id="11090265" r:id="rId25"/>
    <p:sldId id="11090278" r:id="rId26"/>
    <p:sldId id="11090279" r:id="rId27"/>
    <p:sldId id="11090280" r:id="rId28"/>
    <p:sldId id="11090281" r:id="rId29"/>
    <p:sldId id="11090282" r:id="rId30"/>
    <p:sldId id="11090283" r:id="rId31"/>
    <p:sldId id="11090284" r:id="rId32"/>
    <p:sldId id="11090285" r:id="rId33"/>
    <p:sldId id="11090287" r:id="rId34"/>
    <p:sldId id="11090289" r:id="rId35"/>
    <p:sldId id="11090230" r:id="rId36"/>
    <p:sldId id="11090290" r:id="rId37"/>
    <p:sldId id="11090291" r:id="rId38"/>
    <p:sldId id="11090292" r:id="rId39"/>
    <p:sldId id="11090294" r:id="rId40"/>
    <p:sldId id="11090295" r:id="rId41"/>
    <p:sldId id="11090296" r:id="rId42"/>
    <p:sldId id="11090293" r:id="rId43"/>
    <p:sldId id="11090297" r:id="rId44"/>
    <p:sldId id="11090298" r:id="rId45"/>
    <p:sldId id="11090299" r:id="rId46"/>
    <p:sldId id="11090300" r:id="rId47"/>
    <p:sldId id="11090301" r:id="rId48"/>
    <p:sldId id="11090302" r:id="rId49"/>
    <p:sldId id="11090303" r:id="rId50"/>
    <p:sldId id="11090304" r:id="rId51"/>
    <p:sldId id="11090305" r:id="rId52"/>
    <p:sldId id="11090306" r:id="rId53"/>
    <p:sldId id="11090307" r:id="rId54"/>
    <p:sldId id="11090308" r:id="rId55"/>
    <p:sldId id="11090309" r:id="rId56"/>
    <p:sldId id="11090310" r:id="rId57"/>
    <p:sldId id="11090311" r:id="rId58"/>
    <p:sldId id="11090312" r:id="rId59"/>
    <p:sldId id="11090313" r:id="rId60"/>
    <p:sldId id="11090314" r:id="rId61"/>
    <p:sldId id="11090315" r:id="rId62"/>
    <p:sldId id="11090316" r:id="rId63"/>
    <p:sldId id="11090317" r:id="rId64"/>
    <p:sldId id="11090318" r:id="rId65"/>
    <p:sldId id="11090319" r:id="rId66"/>
    <p:sldId id="11090320" r:id="rId67"/>
    <p:sldId id="11090321" r:id="rId68"/>
    <p:sldId id="11090322" r:id="rId69"/>
    <p:sldId id="11090323" r:id="rId70"/>
    <p:sldId id="11090324" r:id="rId71"/>
    <p:sldId id="11090325" r:id="rId72"/>
    <p:sldId id="11090326" r:id="rId73"/>
    <p:sldId id="11090327" r:id="rId74"/>
    <p:sldId id="11090328" r:id="rId75"/>
    <p:sldId id="11090329" r:id="rId76"/>
    <p:sldId id="11090330" r:id="rId77"/>
    <p:sldId id="11090332" r:id="rId78"/>
    <p:sldId id="11090333" r:id="rId79"/>
    <p:sldId id="11090331" r:id="rId80"/>
    <p:sldId id="11090335" r:id="rId81"/>
    <p:sldId id="11090336" r:id="rId82"/>
    <p:sldId id="11090337" r:id="rId83"/>
    <p:sldId id="11090334" r:id="rId84"/>
    <p:sldId id="11090338" r:id="rId85"/>
    <p:sldId id="11090339" r:id="rId86"/>
    <p:sldId id="11090340" r:id="rId87"/>
    <p:sldId id="11090341" r:id="rId88"/>
    <p:sldId id="11090342" r:id="rId89"/>
    <p:sldId id="11090343" r:id="rId90"/>
    <p:sldId id="11090344" r:id="rId91"/>
    <p:sldId id="11090345" r:id="rId92"/>
    <p:sldId id="11090346" r:id="rId93"/>
    <p:sldId id="11090347" r:id="rId94"/>
    <p:sldId id="11090348" r:id="rId95"/>
    <p:sldId id="11090349" r:id="rId96"/>
    <p:sldId id="11090350" r:id="rId97"/>
    <p:sldId id="11090351" r:id="rId98"/>
    <p:sldId id="11090352" r:id="rId99"/>
    <p:sldId id="11090353" r:id="rId100"/>
    <p:sldId id="11090354" r:id="rId101"/>
    <p:sldId id="11090355" r:id="rId102"/>
    <p:sldId id="11090356" r:id="rId103"/>
    <p:sldId id="11090357" r:id="rId104"/>
    <p:sldId id="11090358" r:id="rId105"/>
    <p:sldId id="11090359" r:id="rId106"/>
    <p:sldId id="11090360" r:id="rId107"/>
    <p:sldId id="11090361" r:id="rId108"/>
    <p:sldId id="11090362" r:id="rId109"/>
    <p:sldId id="11090363" r:id="rId110"/>
    <p:sldId id="11090364" r:id="rId111"/>
    <p:sldId id="11090365" r:id="rId112"/>
    <p:sldId id="11090366" r:id="rId113"/>
    <p:sldId id="11090367" r:id="rId114"/>
    <p:sldId id="11090368" r:id="rId115"/>
    <p:sldId id="11090369" r:id="rId116"/>
    <p:sldId id="11090370" r:id="rId117"/>
    <p:sldId id="11090371" r:id="rId118"/>
    <p:sldId id="11090372" r:id="rId119"/>
    <p:sldId id="11090373" r:id="rId120"/>
    <p:sldId id="11090374" r:id="rId121"/>
    <p:sldId id="11090375" r:id="rId122"/>
    <p:sldId id="11090376" r:id="rId123"/>
    <p:sldId id="11090377" r:id="rId124"/>
    <p:sldId id="11090389" r:id="rId125"/>
    <p:sldId id="11090390" r:id="rId126"/>
    <p:sldId id="11090391" r:id="rId127"/>
    <p:sldId id="11090392" r:id="rId128"/>
    <p:sldId id="11090394" r:id="rId129"/>
    <p:sldId id="11090395" r:id="rId130"/>
    <p:sldId id="11090396" r:id="rId131"/>
    <p:sldId id="11090397" r:id="rId132"/>
    <p:sldId id="11090400" r:id="rId133"/>
    <p:sldId id="11090401" r:id="rId134"/>
    <p:sldId id="11090402" r:id="rId135"/>
    <p:sldId id="11090403" r:id="rId136"/>
    <p:sldId id="11090404" r:id="rId137"/>
    <p:sldId id="11090405" r:id="rId138"/>
    <p:sldId id="11090406" r:id="rId139"/>
    <p:sldId id="11090407" r:id="rId140"/>
    <p:sldId id="11090408" r:id="rId141"/>
    <p:sldId id="11090409" r:id="rId142"/>
    <p:sldId id="11090410" r:id="rId143"/>
    <p:sldId id="11090411" r:id="rId144"/>
    <p:sldId id="11090413" r:id="rId145"/>
    <p:sldId id="11090412" r:id="rId146"/>
    <p:sldId id="11090414" r:id="rId147"/>
    <p:sldId id="11090415" r:id="rId148"/>
    <p:sldId id="11090417" r:id="rId149"/>
    <p:sldId id="11090418" r:id="rId150"/>
    <p:sldId id="11090419" r:id="rId151"/>
    <p:sldId id="11090416" r:id="rId152"/>
    <p:sldId id="11090420" r:id="rId153"/>
    <p:sldId id="11090421" r:id="rId154"/>
    <p:sldId id="11090422" r:id="rId155"/>
    <p:sldId id="11090424" r:id="rId156"/>
    <p:sldId id="11090425" r:id="rId157"/>
    <p:sldId id="11090426" r:id="rId158"/>
    <p:sldId id="11090427" r:id="rId159"/>
    <p:sldId id="11090429" r:id="rId160"/>
    <p:sldId id="11090430" r:id="rId161"/>
    <p:sldId id="11090431" r:id="rId162"/>
    <p:sldId id="11090432" r:id="rId163"/>
    <p:sldId id="11090433" r:id="rId164"/>
    <p:sldId id="11090434" r:id="rId165"/>
    <p:sldId id="11090214" r:id="rId166"/>
  </p:sldIdLst>
  <p:sldSz cx="12192000" cy="6858000"/>
  <p:notesSz cx="6858000" cy="9144000"/>
  <p:custDataLst>
    <p:tags r:id="rId1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1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2" Type="http://schemas.openxmlformats.org/officeDocument/2006/relationships/tags" Target="tags/tag61.xml"/><Relationship Id="rId171" Type="http://schemas.openxmlformats.org/officeDocument/2006/relationships/tableStyles" Target="tableStyles.xml"/><Relationship Id="rId170" Type="http://schemas.openxmlformats.org/officeDocument/2006/relationships/viewProps" Target="viewProps.xml"/><Relationship Id="rId17" Type="http://schemas.openxmlformats.org/officeDocument/2006/relationships/slide" Target="slides/slide14.xml"/><Relationship Id="rId169" Type="http://schemas.openxmlformats.org/officeDocument/2006/relationships/presProps" Target="presProps.xml"/><Relationship Id="rId168" Type="http://schemas.openxmlformats.org/officeDocument/2006/relationships/handoutMaster" Target="handoutMasters/handoutMaster1.xml"/><Relationship Id="rId167" Type="http://schemas.openxmlformats.org/officeDocument/2006/relationships/notesMaster" Target="notesMasters/notesMaster1.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8" Type="http://schemas.openxmlformats.org/officeDocument/2006/relationships/slideLayout" Target="../slideLayouts/slideLayout7.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15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8" Type="http://schemas.openxmlformats.org/officeDocument/2006/relationships/slideLayout" Target="../slideLayouts/slideLayout7.xml"/><Relationship Id="rId27" Type="http://schemas.openxmlformats.org/officeDocument/2006/relationships/tags" Target="../tags/tag50.xml"/><Relationship Id="rId26" Type="http://schemas.openxmlformats.org/officeDocument/2006/relationships/image" Target="../media/image26.svg"/><Relationship Id="rId25" Type="http://schemas.openxmlformats.org/officeDocument/2006/relationships/image" Target="../media/image25.png"/><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31.xml"/><Relationship Id="rId19" Type="http://schemas.openxmlformats.org/officeDocument/2006/relationships/tags" Target="../tags/tag44.xml"/><Relationship Id="rId18" Type="http://schemas.openxmlformats.org/officeDocument/2006/relationships/image" Target="../media/image24.svg"/><Relationship Id="rId17" Type="http://schemas.openxmlformats.org/officeDocument/2006/relationships/image" Target="../media/image23.pn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二、语音的性质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15110"/>
            <a:ext cx="9772650" cy="773430"/>
          </a:xfrm>
          <a:prstGeom prst="rect">
            <a:avLst/>
          </a:prstGeom>
          <a:noFill/>
        </p:spPr>
        <p:txBody>
          <a:bodyPr wrap="square" rtlCol="0">
            <a:spAutoFit/>
          </a:bodyPr>
          <a:lstStyle/>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语音是语言的表现形式。语言只有通过声波才能传递到听话者的耳朵，达到交际的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目的。学习语言首先要学习这种语言的语音系统。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5" name="图片 104"/>
          <p:cNvPicPr/>
          <p:nvPr/>
        </p:nvPicPr>
        <p:blipFill>
          <a:blip r:embed="rId1"/>
          <a:stretch>
            <a:fillRect/>
          </a:stretch>
        </p:blipFill>
        <p:spPr>
          <a:xfrm flipH="1">
            <a:off x="4612640" y="2731770"/>
            <a:ext cx="2966085" cy="29660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四、声调辨正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（一）普通话声调与方言声调的对应关系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261600" cy="3912870"/>
          </a:xfrm>
          <a:prstGeom prst="rect">
            <a:avLst/>
          </a:prstGeom>
          <a:noFill/>
        </p:spPr>
        <p:txBody>
          <a:bodyPr wrap="square" rtlCol="0">
            <a:spAutoFit/>
          </a:bodyPr>
          <a:lstStyle/>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各种方言声调与普通话声调有许多差别。学习声调首先要把普通话 4 个声调的调值念准，在这基础上再明确自己方言的声调和普通话声调的对应关系。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就调值和调类的关系来说，方言与普通话之间有的调值相同，调类不一定相同；有的调类相同，调值不一定相同。</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例如，贵州方言属北方方言区，在调值上与普通话调值差异较大：阴平调没有普通话高，大约是 44 ；阳平调为降调，大约是 31 ；普通话上声是降升调，而贵州方言上声是只降不升，发音短促，相当于 42 ；去声不够低，不够快，相当于 14 的拖长音。又如，武汉方言也属北方方言区，阴平调值是 55，阳平调值是213，上声调值是 31，去声调值是 35。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所以，应当先读准普通话 4 个声调的调值，掌握好高低升降的程度，同时要能够找出普通话声调和方言声调之间的差异。一些方言的调值和调类关系的对照见表 2-4。</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四、声调辨正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2000" y="504825"/>
            <a:ext cx="10668000" cy="5848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四、声调辨正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2956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（二）记住常用汉字的声调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261600" cy="3415030"/>
          </a:xfrm>
          <a:prstGeom prst="rect">
            <a:avLst/>
          </a:prstGeom>
          <a:noFill/>
        </p:spPr>
        <p:txBody>
          <a:bodyPr wrap="square" rtlCol="0">
            <a:spAutoFit/>
          </a:bodyPr>
          <a:lstStyle/>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普通话有 4 个调类，而方言中有的只有 3 个调类（如河北滦县），有的有 5 个调类（如贵州赤水市），有的又多达 10 个调类（如广西博白县）。即使有 4 个声调的地方，字的归类与普通话也不一定相同，如方言中许多读阳平的字，普通话读去声。方言与普通话之间声调虽然有差别，但他们都是从古代声调演变而来的，它们之间有内在的联系，要记住自己方言里的某种声调的字在普通话里应该读哪种声调，可以从古代四声中找出普通话同方言调类的对应关系，以帮助我们记住普通话里各个字的声调。</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例如，客家方言有阴平、阳平、上声、去声、阴入、阳入 6 个调类，其中阴平、阳平、上声、去声 4个调类与普通话完全相同，只是调值不同。</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因此，客家人学习普通话声调，只要按照普通话的调值读准这 4 个声调就可以了。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37705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用普通话朗读下列词语，比较它们与方言有什么不同。</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八百 bābǎi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拔河 báhé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柏树 bǎishù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剥削 bōxuē</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北国 běiɡuó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毕竟 bìjìnɡ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憋气 biēqì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拨款 bōkuǎn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帛画 bóhuà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测量 cèliánɡ 察觉 chájué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彻底 chèdǐ</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赤诚 chìchénɡ 呵斥 hēchì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触动 chùdònɡ 的确 díquè</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跌倒 diēdǎo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督促 dūcù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笃厚 dǔhòu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厄运 èyùn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惩罚 chénɡfá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佛教 fójiào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辐射 fúshè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束缚 shùfù</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胳膊 ɡēbo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隔阂 ɡéhé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桎梏 zhìɡù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干涸 ɡānhé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377055"/>
          </a:xfrm>
          <a:prstGeom prst="rect">
            <a:avLst/>
          </a:prstGeom>
          <a:noFill/>
        </p:spPr>
        <p:txBody>
          <a:bodyPr wrap="square" rtlCol="0">
            <a:spAutoFit/>
          </a:bodyPr>
          <a:lstStyle/>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黑麦 hēimài 疑惑 yíhuò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给予 jǐyǔ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嚼舌 jiáoshé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揭露 jiēlù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鞠躬 jūɡōnɡ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噘嘴 juēzuǐ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咀嚼 jǔjué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攫取 juéqǔ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恪守 kèshǒu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寥廓 liáokuò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勒紧 lēijǐn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劣势 lièshì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绿林 lùlín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氯气 lǜqì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掠夺 lüèduó</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抹布 mābù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抹杀 mǒshā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疟疾 nüèji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瞥见 piējiàn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曝晒 pùshài 宫阙 ɡōnɡquè 飒爽 sàshuǎnɡ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摄取 shèqǔ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解释 jiěshì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夙愿 sùyuàn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妥帖 tuǒtiē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铁塔 tiětǎ</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开拓 kāituò 戏谑 xìxuè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哽咽 ɡěnɡyè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确凿 quèzáo</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四、声调辨正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9618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（三）关于古入声字</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9718040" cy="4282440"/>
          </a:xfrm>
          <a:prstGeom prst="rect">
            <a:avLst/>
          </a:prstGeom>
          <a:noFill/>
        </p:spPr>
        <p:txBody>
          <a:bodyPr wrap="square" rtlCol="0">
            <a:spAutoFit/>
          </a:bodyPr>
          <a:lstStyle/>
          <a:p>
            <a:pPr indent="457200" fontAlgn="auto">
              <a:lnSpc>
                <a:spcPct val="110000"/>
              </a:lnSpc>
              <a:spcAft>
                <a:spcPts val="500"/>
              </a:spcAft>
            </a:pPr>
            <a:r>
              <a:rPr lang="zh-CN" altLang="en-US" sz="2000" b="1" dirty="0">
                <a:solidFill>
                  <a:srgbClr val="48AB9D"/>
                </a:solidFill>
                <a:sym typeface="微软雅黑" panose="020B0503020204020204" pitchFamily="34" charset="-122"/>
              </a:rPr>
              <a:t>1. 古入声字的演变情况</a:t>
            </a:r>
            <a:endParaRPr lang="zh-CN" altLang="en-US" sz="2000" dirty="0">
              <a:sym typeface="微软雅黑" panose="020B0503020204020204" pitchFamily="34" charset="-122"/>
            </a:endParaRPr>
          </a:p>
          <a:p>
            <a:pPr indent="457200" fontAlgn="auto">
              <a:lnSpc>
                <a:spcPct val="110000"/>
              </a:lnSpc>
              <a:spcAft>
                <a:spcPts val="500"/>
              </a:spcAft>
            </a:pPr>
            <a:r>
              <a:rPr lang="zh-CN" altLang="en-US" sz="2000" dirty="0">
                <a:sym typeface="微软雅黑" panose="020B0503020204020204" pitchFamily="34" charset="-122"/>
              </a:rPr>
              <a:t>有入声的方言大致分两种情况：一种是入声后面带有塞音或喉塞音韵尾的，读音短促，不能延长，如粤方言、客家方言、吴方言等的入声；一种是入声后面不带塞音韵尾的，读音不短促，可以延长，只是古入声字仍然独立成一个调类，有自己的调值，如湘方言的入声。</a:t>
            </a:r>
            <a:endParaRPr lang="zh-CN" altLang="en-US" sz="2000" dirty="0">
              <a:sym typeface="微软雅黑" panose="020B0503020204020204" pitchFamily="34" charset="-122"/>
            </a:endParaRPr>
          </a:p>
          <a:p>
            <a:pPr indent="457200" fontAlgn="auto">
              <a:lnSpc>
                <a:spcPct val="110000"/>
              </a:lnSpc>
              <a:spcAft>
                <a:spcPts val="500"/>
              </a:spcAft>
            </a:pPr>
            <a:r>
              <a:rPr lang="zh-CN" altLang="en-US" sz="2000" dirty="0">
                <a:sym typeface="微软雅黑" panose="020B0503020204020204" pitchFamily="34" charset="-122"/>
              </a:rPr>
              <a:t>古代汉语语音中有平、上、去、入 4 个声调，而现代汉语语音中是阴、阳、上、去4 个声调，古入声调类的字演变到普通话是“入派四声”，即古入声调类的字分别派入普通话的阴平、阳平、上声、去声 4 个调类中。古入声字在普通话中归并的大致情况：一半以上归入去声，三分之一以上归入阳平，二者合计占古入声字总数的六分之五以上；剩下的少数入声字归入阴平和上声，其中归入上声的最少。先记住归入上声的字，再记住归入阴平的字，然后记住归入阳平的字，把其余的入声字都读成去声，就可以掌握古入声字在普通话中的读音了。</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四、声调辨正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08430"/>
            <a:ext cx="10125710" cy="4848860"/>
          </a:xfrm>
          <a:prstGeom prst="rect">
            <a:avLst/>
          </a:prstGeom>
          <a:noFill/>
        </p:spPr>
        <p:txBody>
          <a:bodyPr wrap="square" rtlCol="0">
            <a:spAutoFit/>
          </a:bodyPr>
          <a:lstStyle/>
          <a:p>
            <a:pPr indent="457200" fontAlgn="auto">
              <a:lnSpc>
                <a:spcPct val="100000"/>
              </a:lnSpc>
              <a:spcAft>
                <a:spcPts val="500"/>
              </a:spcAft>
            </a:pPr>
            <a:r>
              <a:rPr lang="zh-CN" altLang="en-US" sz="2000" b="1" dirty="0">
                <a:solidFill>
                  <a:srgbClr val="48AB9D"/>
                </a:solidFill>
                <a:sym typeface="微软雅黑" panose="020B0503020204020204" pitchFamily="34" charset="-122"/>
              </a:rPr>
              <a:t>2. 辨别古入声字的几条规律</a:t>
            </a:r>
            <a:endParaRPr lang="zh-CN" altLang="en-US" sz="2000" b="1" dirty="0">
              <a:solidFill>
                <a:srgbClr val="48AB9D"/>
              </a:solidFill>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（1）鼻音韵尾的字不是入声字。古代有 m、n、ng、p、t、k 六个韵尾，发展到近现代，入声韵尾已消失了，而 m、n、ng 又合并为 n、ng 两个韵尾，所以凡是鼻音韵尾的字就不是入声字，如 ēn（恩）、hóng（红）、jǐng（景）。</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（2）舌尖前音作韵母的字和 er 作韵母的字也不是入声字，如 zī（资）、ér（而）。</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（3）声母 zh、ch、sh、r 与韵母 uo 相拼的字大都是入声字，如 zhu4（桌）、chu7（绰）、shu4（说）、ru7（若）。</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（4）声母 f 与 ɑ、o 相拼的字大都是入声字，如 f`（发）、fó（佛）。</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（5）üe 韵母的字，除靴、瘸外，大都是入声字，如 què（确）、xué（学）、lüè（略）。</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（6）声母是 b、d、g、z、zh、j 的阳平字，大都是入声字，如 bái（白）、dá（答）、g9（格）、z1（杂）、zhú（竹）、jú（菊）。</a:t>
            </a:r>
            <a:endParaRPr lang="zh-CN" altLang="en-US" sz="2000" dirty="0">
              <a:sym typeface="微软雅黑" panose="020B0503020204020204" pitchFamily="34" charset="-122"/>
            </a:endParaRPr>
          </a:p>
          <a:p>
            <a:pPr indent="457200" fontAlgn="auto">
              <a:lnSpc>
                <a:spcPct val="100000"/>
              </a:lnSpc>
              <a:spcAft>
                <a:spcPts val="500"/>
              </a:spcAft>
            </a:pPr>
            <a:r>
              <a:rPr lang="zh-CN" altLang="en-US" sz="2000" dirty="0">
                <a:sym typeface="微软雅黑" panose="020B0503020204020204" pitchFamily="34" charset="-122"/>
              </a:rPr>
              <a:t>（7）声母是鼻音、边音和零声母的去声字，大都是入声字，如 m7（末）、m3i（麦）、nu7（诺）、l3（腊）、yuè（乐）、yì（译）。</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492061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读下列包含入声字的四字词语。</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博闻强识 bówénqángzhì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迫不得已 pòbùdéyǐ</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不速之客bùsùzhīkè		披荆斩棘pījīngzhǎnjí</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明哲保身 míngzhébǎoshēn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敷衍塞责fūyǎnsèzé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顾此失彼 gùcǐshībǐ		怒发冲冠 nùfàchōngguān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鹤发童颜 hèfàtóngyán</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居心叵测jūxīnpǒcè</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骄兵必败 jiāobīngbìbài	绰绰有余 chuòchuòyǒuyú</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一触即发yīchùjífā		呕心沥血ǒuxīnlìxuè</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微不足道 wēibùzúdào		作茧自缚 zuòjiǎnzìfù</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466407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朗读下面的语段，注意加点字的读音。</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普通话要多</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读</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勤练，</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克服</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方音，找到</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适合</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自己的方</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法</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（2）产品要讲究</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质</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量，那种只顾赚钱</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负</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责</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任的做</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法</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，主管部门应</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立即</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制止。</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个人就好像一个分数，他的</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实际</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才能好比分子，而他对自己的估价好比分母，分母越大</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则</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分数</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值</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越小。</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葛立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屋外扫积雪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白雪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里做</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作业</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白雪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见</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葛立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外扫</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积雪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急</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忙放下手里的</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作业</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，去到</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外帮助</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葛立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扫</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积雪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白雪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扫完了</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积雪</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立即</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屋</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再做</a:t>
            </a:r>
            <a:r>
              <a:rPr sz="2400" u="sng"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作业</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第五节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音节训练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二、语音的性质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1527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（一）语音的物理性质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891540" y="2078990"/>
            <a:ext cx="2658745" cy="1881505"/>
          </a:xfrm>
          <a:prstGeom prst="rect">
            <a:avLst/>
          </a:prstGeom>
          <a:noFill/>
        </p:spPr>
        <p:txBody>
          <a:bodyPr wrap="square" rtlCol="0">
            <a:spAutoFit/>
          </a:bodyPr>
          <a:lstStyle/>
          <a:p>
            <a:pPr indent="0" algn="l" fontAlgn="auto">
              <a:lnSpc>
                <a:spcPct val="9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音高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音高就是声音的高低。音高取决于声带振动的频率。现代汉语中的声调是由音高的变化造成的。</a:t>
            </a:r>
            <a:endPar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
        <p:nvSpPr>
          <p:cNvPr id="2261" name="Shape 2261"/>
          <p:cNvSpPr/>
          <p:nvPr>
            <p:custDataLst>
              <p:tags r:id="rId1"/>
            </p:custDataLst>
          </p:nvPr>
        </p:nvSpPr>
        <p:spPr>
          <a:xfrm rot="10800000">
            <a:off x="5895013" y="3830436"/>
            <a:ext cx="1664726" cy="1761963"/>
          </a:xfrm>
          <a:custGeom>
            <a:avLst/>
            <a:gdLst>
              <a:gd name="connsiteX0" fmla="*/ 13599 w 21919"/>
              <a:gd name="connsiteY0" fmla="*/ 1 h 21584"/>
              <a:gd name="connsiteX1" fmla="*/ 1749 w 21919"/>
              <a:gd name="connsiteY1" fmla="*/ 1 h 21584"/>
              <a:gd name="connsiteX2" fmla="*/ 493 w 21919"/>
              <a:gd name="connsiteY2" fmla="*/ 459 h 21584"/>
              <a:gd name="connsiteX3" fmla="*/ 1 w 21919"/>
              <a:gd name="connsiteY3" fmla="*/ 1628 h 21584"/>
              <a:gd name="connsiteX4" fmla="*/ 1 w 21919"/>
              <a:gd name="connsiteY4" fmla="*/ 14602 h 21584"/>
              <a:gd name="connsiteX5" fmla="*/ 9637 w 21919"/>
              <a:gd name="connsiteY5" fmla="*/ 21584 h 21584"/>
              <a:gd name="connsiteX6" fmla="*/ 21583 w 21919"/>
              <a:gd name="connsiteY6" fmla="*/ 21584 h 21584"/>
              <a:gd name="connsiteX7" fmla="*/ 21919 w 21919"/>
              <a:gd name="connsiteY7" fmla="*/ 7798 h 21584"/>
              <a:gd name="connsiteX8" fmla="*/ 13599 w 21919"/>
              <a:gd name="connsiteY8" fmla="*/ 1 h 21584"/>
              <a:gd name="connsiteX0-1" fmla="*/ 13683 w 21919"/>
              <a:gd name="connsiteY0-2" fmla="*/ 1 h 21584"/>
              <a:gd name="connsiteX1-3" fmla="*/ 1749 w 21919"/>
              <a:gd name="connsiteY1-4" fmla="*/ 1 h 21584"/>
              <a:gd name="connsiteX2-5" fmla="*/ 493 w 21919"/>
              <a:gd name="connsiteY2-6" fmla="*/ 459 h 21584"/>
              <a:gd name="connsiteX3-7" fmla="*/ 1 w 21919"/>
              <a:gd name="connsiteY3-8" fmla="*/ 1628 h 21584"/>
              <a:gd name="connsiteX4-9" fmla="*/ 1 w 21919"/>
              <a:gd name="connsiteY4-10" fmla="*/ 14602 h 21584"/>
              <a:gd name="connsiteX5-11" fmla="*/ 9637 w 21919"/>
              <a:gd name="connsiteY5-12" fmla="*/ 21584 h 21584"/>
              <a:gd name="connsiteX6-13" fmla="*/ 21583 w 21919"/>
              <a:gd name="connsiteY6-14" fmla="*/ 21584 h 21584"/>
              <a:gd name="connsiteX7-15" fmla="*/ 21919 w 21919"/>
              <a:gd name="connsiteY7-16" fmla="*/ 7798 h 21584"/>
              <a:gd name="connsiteX8-17" fmla="*/ 13683 w 21919"/>
              <a:gd name="connsiteY8-18" fmla="*/ 1 h 215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919" h="21584" extrusionOk="0">
                <a:moveTo>
                  <a:pt x="13683" y="1"/>
                </a:moveTo>
                <a:lnTo>
                  <a:pt x="1749" y="1"/>
                </a:lnTo>
                <a:cubicBezTo>
                  <a:pt x="1280" y="-16"/>
                  <a:pt x="825" y="150"/>
                  <a:pt x="493" y="459"/>
                </a:cubicBezTo>
                <a:cubicBezTo>
                  <a:pt x="161" y="768"/>
                  <a:pt x="-17" y="1192"/>
                  <a:pt x="1" y="1628"/>
                </a:cubicBezTo>
                <a:lnTo>
                  <a:pt x="1" y="14602"/>
                </a:lnTo>
                <a:lnTo>
                  <a:pt x="9637" y="21584"/>
                </a:lnTo>
                <a:lnTo>
                  <a:pt x="21583" y="21584"/>
                </a:lnTo>
                <a:lnTo>
                  <a:pt x="21919" y="7798"/>
                </a:lnTo>
                <a:lnTo>
                  <a:pt x="13683" y="1"/>
                </a:lnTo>
                <a:close/>
              </a:path>
            </a:pathLst>
          </a:custGeom>
          <a:solidFill>
            <a:schemeClr val="accent1">
              <a:lumMod val="20000"/>
              <a:lumOff val="80000"/>
              <a:alpha val="35000"/>
            </a:schemeClr>
          </a:solidFill>
          <a:ln w="3175">
            <a:gradFill>
              <a:gsLst>
                <a:gs pos="0">
                  <a:schemeClr val="accent1">
                    <a:lumMod val="20000"/>
                    <a:lumOff val="80000"/>
                  </a:schemeClr>
                </a:gs>
                <a:gs pos="100000">
                  <a:schemeClr val="accent1">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262" name="Shape 2262"/>
          <p:cNvSpPr/>
          <p:nvPr>
            <p:custDataLst>
              <p:tags r:id="rId2"/>
            </p:custDataLst>
          </p:nvPr>
        </p:nvSpPr>
        <p:spPr>
          <a:xfrm rot="16200000">
            <a:off x="4334619" y="3872394"/>
            <a:ext cx="1685992" cy="1760546"/>
          </a:xfrm>
          <a:custGeom>
            <a:avLst/>
            <a:gdLst>
              <a:gd name="connsiteX0" fmla="*/ 13599 w 21863"/>
              <a:gd name="connsiteY0" fmla="*/ 1 h 21584"/>
              <a:gd name="connsiteX1" fmla="*/ 1749 w 21863"/>
              <a:gd name="connsiteY1" fmla="*/ 1 h 21584"/>
              <a:gd name="connsiteX2" fmla="*/ 493 w 21863"/>
              <a:gd name="connsiteY2" fmla="*/ 459 h 21584"/>
              <a:gd name="connsiteX3" fmla="*/ 1 w 21863"/>
              <a:gd name="connsiteY3" fmla="*/ 1628 h 21584"/>
              <a:gd name="connsiteX4" fmla="*/ 1 w 21863"/>
              <a:gd name="connsiteY4" fmla="*/ 14602 h 21584"/>
              <a:gd name="connsiteX5" fmla="*/ 9637 w 21863"/>
              <a:gd name="connsiteY5" fmla="*/ 21584 h 21584"/>
              <a:gd name="connsiteX6" fmla="*/ 21583 w 21863"/>
              <a:gd name="connsiteY6" fmla="*/ 21584 h 21584"/>
              <a:gd name="connsiteX7" fmla="*/ 21863 w 21863"/>
              <a:gd name="connsiteY7" fmla="*/ 7954 h 21584"/>
              <a:gd name="connsiteX8" fmla="*/ 13599 w 21863"/>
              <a:gd name="connsiteY8" fmla="*/ 1 h 21584"/>
              <a:gd name="connsiteX0-1" fmla="*/ 13599 w 21891"/>
              <a:gd name="connsiteY0-2" fmla="*/ 1 h 21584"/>
              <a:gd name="connsiteX1-3" fmla="*/ 1749 w 21891"/>
              <a:gd name="connsiteY1-4" fmla="*/ 1 h 21584"/>
              <a:gd name="connsiteX2-5" fmla="*/ 493 w 21891"/>
              <a:gd name="connsiteY2-6" fmla="*/ 459 h 21584"/>
              <a:gd name="connsiteX3-7" fmla="*/ 1 w 21891"/>
              <a:gd name="connsiteY3-8" fmla="*/ 1628 h 21584"/>
              <a:gd name="connsiteX4-9" fmla="*/ 1 w 21891"/>
              <a:gd name="connsiteY4-10" fmla="*/ 14602 h 21584"/>
              <a:gd name="connsiteX5-11" fmla="*/ 9637 w 21891"/>
              <a:gd name="connsiteY5-12" fmla="*/ 21584 h 21584"/>
              <a:gd name="connsiteX6-13" fmla="*/ 21583 w 21891"/>
              <a:gd name="connsiteY6-14" fmla="*/ 21584 h 21584"/>
              <a:gd name="connsiteX7-15" fmla="*/ 21891 w 21891"/>
              <a:gd name="connsiteY7-16" fmla="*/ 7954 h 21584"/>
              <a:gd name="connsiteX8-17" fmla="*/ 13599 w 21891"/>
              <a:gd name="connsiteY8-18" fmla="*/ 1 h 21584"/>
              <a:gd name="connsiteX0-1-1" fmla="*/ 13599 w 22199"/>
              <a:gd name="connsiteY0-2-2" fmla="*/ 1 h 21584"/>
              <a:gd name="connsiteX1-3-3" fmla="*/ 1749 w 22199"/>
              <a:gd name="connsiteY1-4-4" fmla="*/ 1 h 21584"/>
              <a:gd name="connsiteX2-5-5" fmla="*/ 493 w 22199"/>
              <a:gd name="connsiteY2-6-6" fmla="*/ 459 h 21584"/>
              <a:gd name="connsiteX3-7-7" fmla="*/ 1 w 22199"/>
              <a:gd name="connsiteY3-8-8" fmla="*/ 1628 h 21584"/>
              <a:gd name="connsiteX4-9-9" fmla="*/ 1 w 22199"/>
              <a:gd name="connsiteY4-10-10" fmla="*/ 14602 h 21584"/>
              <a:gd name="connsiteX5-11-11" fmla="*/ 9637 w 22199"/>
              <a:gd name="connsiteY5-12-12" fmla="*/ 21584 h 21584"/>
              <a:gd name="connsiteX6-13-13" fmla="*/ 21583 w 22199"/>
              <a:gd name="connsiteY6-14-14" fmla="*/ 21584 h 21584"/>
              <a:gd name="connsiteX7-15-15" fmla="*/ 22199 w 22199"/>
              <a:gd name="connsiteY7-16-16" fmla="*/ 7902 h 21584"/>
              <a:gd name="connsiteX8-17-17" fmla="*/ 13599 w 22199"/>
              <a:gd name="connsiteY8-18-18" fmla="*/ 1 h 21584"/>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Lst>
            <a:rect l="l" t="t" r="r" b="b"/>
            <a:pathLst>
              <a:path w="22199"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cubicBezTo>
                  <a:pt x="21676" y="17041"/>
                  <a:pt x="22106" y="12445"/>
                  <a:pt x="22199" y="7902"/>
                </a:cubicBezTo>
                <a:lnTo>
                  <a:pt x="13599" y="1"/>
                </a:lnTo>
                <a:close/>
              </a:path>
            </a:pathLst>
          </a:custGeom>
          <a:solidFill>
            <a:schemeClr val="accent1">
              <a:lumMod val="20000"/>
              <a:lumOff val="80000"/>
              <a:alpha val="35000"/>
            </a:schemeClr>
          </a:solidFill>
          <a:ln w="3175">
            <a:gradFill>
              <a:gsLst>
                <a:gs pos="0">
                  <a:schemeClr val="accent1">
                    <a:lumMod val="20000"/>
                    <a:lumOff val="80000"/>
                  </a:schemeClr>
                </a:gs>
                <a:gs pos="100000">
                  <a:schemeClr val="accent1">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263" name="Shape 2263"/>
          <p:cNvSpPr/>
          <p:nvPr>
            <p:custDataLst>
              <p:tags r:id="rId3"/>
            </p:custDataLst>
          </p:nvPr>
        </p:nvSpPr>
        <p:spPr>
          <a:xfrm rot="5400000">
            <a:off x="5851354" y="2283083"/>
            <a:ext cx="1639207" cy="1760546"/>
          </a:xfrm>
          <a:custGeom>
            <a:avLst/>
            <a:gdLst>
              <a:gd name="connsiteX0" fmla="*/ 13599 w 21583"/>
              <a:gd name="connsiteY0" fmla="*/ 1 h 21584"/>
              <a:gd name="connsiteX1" fmla="*/ 1749 w 21583"/>
              <a:gd name="connsiteY1" fmla="*/ 1 h 21584"/>
              <a:gd name="connsiteX2" fmla="*/ 493 w 21583"/>
              <a:gd name="connsiteY2" fmla="*/ 459 h 21584"/>
              <a:gd name="connsiteX3" fmla="*/ 1 w 21583"/>
              <a:gd name="connsiteY3" fmla="*/ 1628 h 21584"/>
              <a:gd name="connsiteX4" fmla="*/ 1 w 21583"/>
              <a:gd name="connsiteY4" fmla="*/ 14602 h 21584"/>
              <a:gd name="connsiteX5" fmla="*/ 9637 w 21583"/>
              <a:gd name="connsiteY5" fmla="*/ 21584 h 21584"/>
              <a:gd name="connsiteX6" fmla="*/ 21583 w 21583"/>
              <a:gd name="connsiteY6" fmla="*/ 21584 h 21584"/>
              <a:gd name="connsiteX7" fmla="*/ 21583 w 21583"/>
              <a:gd name="connsiteY7" fmla="*/ 7459 h 21584"/>
              <a:gd name="connsiteX8" fmla="*/ 13599 w 21583"/>
              <a:gd name="connsiteY8" fmla="*/ 1 h 2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3"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lnTo>
                  <a:pt x="21583" y="7459"/>
                </a:lnTo>
                <a:lnTo>
                  <a:pt x="13599" y="1"/>
                </a:lnTo>
                <a:close/>
              </a:path>
            </a:pathLst>
          </a:custGeom>
          <a:solidFill>
            <a:schemeClr val="accent1">
              <a:lumMod val="20000"/>
              <a:lumOff val="80000"/>
              <a:alpha val="35000"/>
            </a:schemeClr>
          </a:solidFill>
          <a:ln w="3175">
            <a:gradFill>
              <a:gsLst>
                <a:gs pos="0">
                  <a:schemeClr val="accent1">
                    <a:lumMod val="20000"/>
                    <a:lumOff val="80000"/>
                  </a:schemeClr>
                </a:gs>
                <a:gs pos="100000">
                  <a:schemeClr val="accent1">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264" name="Shape 2264"/>
          <p:cNvSpPr/>
          <p:nvPr>
            <p:custDataLst>
              <p:tags r:id="rId4"/>
            </p:custDataLst>
          </p:nvPr>
        </p:nvSpPr>
        <p:spPr>
          <a:xfrm>
            <a:off x="4302300" y="2343753"/>
            <a:ext cx="1658346" cy="1761113"/>
          </a:xfrm>
          <a:custGeom>
            <a:avLst/>
            <a:gdLst>
              <a:gd name="connsiteX0" fmla="*/ 13599 w 21835"/>
              <a:gd name="connsiteY0" fmla="*/ 1 h 21584"/>
              <a:gd name="connsiteX1" fmla="*/ 1749 w 21835"/>
              <a:gd name="connsiteY1" fmla="*/ 1 h 21584"/>
              <a:gd name="connsiteX2" fmla="*/ 493 w 21835"/>
              <a:gd name="connsiteY2" fmla="*/ 459 h 21584"/>
              <a:gd name="connsiteX3" fmla="*/ 1 w 21835"/>
              <a:gd name="connsiteY3" fmla="*/ 1628 h 21584"/>
              <a:gd name="connsiteX4" fmla="*/ 1 w 21835"/>
              <a:gd name="connsiteY4" fmla="*/ 14602 h 21584"/>
              <a:gd name="connsiteX5" fmla="*/ 9637 w 21835"/>
              <a:gd name="connsiteY5" fmla="*/ 21584 h 21584"/>
              <a:gd name="connsiteX6" fmla="*/ 21583 w 21835"/>
              <a:gd name="connsiteY6" fmla="*/ 21584 h 21584"/>
              <a:gd name="connsiteX7" fmla="*/ 21835 w 21835"/>
              <a:gd name="connsiteY7" fmla="*/ 7667 h 21584"/>
              <a:gd name="connsiteX8" fmla="*/ 13599 w 21835"/>
              <a:gd name="connsiteY8" fmla="*/ 1 h 2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5"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lnTo>
                  <a:pt x="21835" y="7667"/>
                </a:lnTo>
                <a:lnTo>
                  <a:pt x="13599" y="1"/>
                </a:lnTo>
                <a:close/>
              </a:path>
            </a:pathLst>
          </a:custGeom>
          <a:solidFill>
            <a:schemeClr val="accent1">
              <a:lumMod val="20000"/>
              <a:lumOff val="80000"/>
              <a:alpha val="35000"/>
            </a:schemeClr>
          </a:solidFill>
          <a:ln w="3175">
            <a:gradFill>
              <a:gsLst>
                <a:gs pos="0">
                  <a:schemeClr val="accent1">
                    <a:lumMod val="20000"/>
                    <a:lumOff val="80000"/>
                  </a:schemeClr>
                </a:gs>
                <a:gs pos="100000">
                  <a:schemeClr val="accent1">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265" name="Shape 2265"/>
          <p:cNvSpPr/>
          <p:nvPr>
            <p:custDataLst>
              <p:tags r:id="rId5"/>
            </p:custDataLst>
          </p:nvPr>
        </p:nvSpPr>
        <p:spPr>
          <a:xfrm>
            <a:off x="5585996" y="3643325"/>
            <a:ext cx="695713" cy="680404"/>
          </a:xfrm>
          <a:prstGeom prst="rect">
            <a:avLst/>
          </a:prstGeom>
          <a:solidFill>
            <a:schemeClr val="accent1">
              <a:lumMod val="20000"/>
              <a:lumOff val="80000"/>
            </a:schemeClr>
          </a:solidFill>
          <a:ln w="3175" cap="flat">
            <a:noFill/>
            <a:miter lim="400000"/>
          </a:ln>
          <a:effectLst/>
        </p:spPr>
        <p:txBody>
          <a:bodyPr wrap="square" lIns="65023" tIns="65023" rIns="65023" bIns="65023" numCol="1" anchor="ctr">
            <a:noAutofit/>
          </a:bodyPr>
          <a:lstStyle/>
          <a:p>
            <a:pPr lvl="0" defTabSz="243840">
              <a:defRPr sz="2400">
                <a:solidFill>
                  <a:srgbClr val="F4F4F4"/>
                </a:solidFill>
                <a:latin typeface="Calibri" panose="020F0502020204030204"/>
                <a:ea typeface="Calibri" panose="020F0502020204030204"/>
                <a:cs typeface="Calibri" panose="020F0502020204030204"/>
                <a:sym typeface="Calibri" panose="020F0502020204030204"/>
              </a:defRPr>
            </a:pPr>
          </a:p>
        </p:txBody>
      </p:sp>
      <p:sp>
        <p:nvSpPr>
          <p:cNvPr id="2266" name="Shape 2266"/>
          <p:cNvSpPr/>
          <p:nvPr>
            <p:custDataLst>
              <p:tags r:id="rId6"/>
            </p:custDataLst>
          </p:nvPr>
        </p:nvSpPr>
        <p:spPr>
          <a:xfrm>
            <a:off x="5330278" y="2341485"/>
            <a:ext cx="318656" cy="3356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10" y="587"/>
                  <a:pt x="6099" y="1651"/>
                  <a:pt x="8849" y="3151"/>
                </a:cubicBezTo>
                <a:cubicBezTo>
                  <a:pt x="11745" y="4730"/>
                  <a:pt x="14334" y="6770"/>
                  <a:pt x="16505" y="9181"/>
                </a:cubicBezTo>
                <a:lnTo>
                  <a:pt x="21153" y="15711"/>
                </a:lnTo>
                <a:lnTo>
                  <a:pt x="21600" y="21600"/>
                </a:lnTo>
                <a:lnTo>
                  <a:pt x="0" y="0"/>
                </a:lnTo>
                <a:close/>
              </a:path>
            </a:pathLst>
          </a:custGeom>
          <a:gradFill flip="none" rotWithShape="1">
            <a:gsLst>
              <a:gs pos="39700">
                <a:schemeClr val="accent1"/>
              </a:gs>
              <a:gs pos="100000">
                <a:schemeClr val="accent1">
                  <a:lumMod val="75000"/>
                </a:schemeClr>
              </a:gs>
              <a:gs pos="0">
                <a:srgbClr val="5F8CFF">
                  <a:alpha val="100000"/>
                </a:srgbClr>
              </a:gs>
              <a:gs pos="0">
                <a:schemeClr val="accent1"/>
              </a:gs>
            </a:gsLst>
            <a:lin ang="3600000" scaled="0"/>
            <a:tileRect/>
          </a:gradFill>
          <a:ln w="63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53975" rIns="91440" bIns="36195" numCol="1" spcCol="0" rtlCol="0" fromWordArt="0" anchor="ctr" anchorCtr="0" forceAA="0" compatLnSpc="1">
            <a:normAutofit fontScale="52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2267" name="Shape 2267"/>
          <p:cNvSpPr/>
          <p:nvPr>
            <p:custDataLst>
              <p:tags r:id="rId7"/>
            </p:custDataLst>
          </p:nvPr>
        </p:nvSpPr>
        <p:spPr bwMode="auto">
          <a:xfrm>
            <a:off x="5481667" y="2462256"/>
            <a:ext cx="881123" cy="1440189"/>
          </a:xfrm>
          <a:custGeom>
            <a:avLst/>
            <a:gdLst>
              <a:gd name="connsiteX0" fmla="*/ 1629 w 21600"/>
              <a:gd name="connsiteY0" fmla="*/ 0 h 21600"/>
              <a:gd name="connsiteX1" fmla="*/ 2868 w 21600"/>
              <a:gd name="connsiteY1" fmla="*/ 1669 h 21600"/>
              <a:gd name="connsiteX2" fmla="*/ 3182 w 21600"/>
              <a:gd name="connsiteY2" fmla="*/ 3706 h 21600"/>
              <a:gd name="connsiteX3" fmla="*/ 3182 w 21600"/>
              <a:gd name="connsiteY3" fmla="*/ 15087 h 21600"/>
              <a:gd name="connsiteX4" fmla="*/ 0 w 21600"/>
              <a:gd name="connsiteY4" fmla="*/ 15087 h 21600"/>
              <a:gd name="connsiteX5" fmla="*/ 10358 w 21600"/>
              <a:gd name="connsiteY5" fmla="*/ 21427 h 21600"/>
              <a:gd name="connsiteX6" fmla="*/ 10911 w 21600"/>
              <a:gd name="connsiteY6" fmla="*/ 21600 h 21600"/>
              <a:gd name="connsiteX7" fmla="*/ 11464 w 21600"/>
              <a:gd name="connsiteY7" fmla="*/ 21427 h 21600"/>
              <a:gd name="connsiteX8" fmla="*/ 21600 w 21600"/>
              <a:gd name="connsiteY8" fmla="*/ 15224 h 21600"/>
              <a:gd name="connsiteX9" fmla="*/ 18323 w 21600"/>
              <a:gd name="connsiteY9" fmla="*/ 15224 h 21600"/>
              <a:gd name="connsiteX10" fmla="*/ 18323 w 21600"/>
              <a:gd name="connsiteY10" fmla="*/ 12241 h 21600"/>
              <a:gd name="connsiteX11" fmla="*/ 17620 w 21600"/>
              <a:gd name="connsiteY11" fmla="*/ 10308 h 21600"/>
              <a:gd name="connsiteX12" fmla="*/ 16864 w 21600"/>
              <a:gd name="connsiteY12" fmla="*/ 9643 h 21600"/>
              <a:gd name="connsiteX13" fmla="*/ 1629 w 21600"/>
              <a:gd name="connsiteY13" fmla="*/ 0 h 21600"/>
              <a:gd name="connsiteX0-1" fmla="*/ 1785 w 21600"/>
              <a:gd name="connsiteY0-2" fmla="*/ 0 h 21600"/>
              <a:gd name="connsiteX1-3" fmla="*/ 2868 w 21600"/>
              <a:gd name="connsiteY1-4" fmla="*/ 1669 h 21600"/>
              <a:gd name="connsiteX2-5" fmla="*/ 3182 w 21600"/>
              <a:gd name="connsiteY2-6" fmla="*/ 3706 h 21600"/>
              <a:gd name="connsiteX3-7" fmla="*/ 3182 w 21600"/>
              <a:gd name="connsiteY3-8" fmla="*/ 15087 h 21600"/>
              <a:gd name="connsiteX4-9" fmla="*/ 0 w 21600"/>
              <a:gd name="connsiteY4-10" fmla="*/ 15087 h 21600"/>
              <a:gd name="connsiteX5-11" fmla="*/ 10358 w 21600"/>
              <a:gd name="connsiteY5-12" fmla="*/ 21427 h 21600"/>
              <a:gd name="connsiteX6-13" fmla="*/ 10911 w 21600"/>
              <a:gd name="connsiteY6-14" fmla="*/ 21600 h 21600"/>
              <a:gd name="connsiteX7-15" fmla="*/ 11464 w 21600"/>
              <a:gd name="connsiteY7-16" fmla="*/ 21427 h 21600"/>
              <a:gd name="connsiteX8-17" fmla="*/ 21600 w 21600"/>
              <a:gd name="connsiteY8-18" fmla="*/ 15224 h 21600"/>
              <a:gd name="connsiteX9-19" fmla="*/ 18323 w 21600"/>
              <a:gd name="connsiteY9-20" fmla="*/ 15224 h 21600"/>
              <a:gd name="connsiteX10-21" fmla="*/ 18323 w 21600"/>
              <a:gd name="connsiteY10-22" fmla="*/ 12241 h 21600"/>
              <a:gd name="connsiteX11-23" fmla="*/ 17620 w 21600"/>
              <a:gd name="connsiteY11-24" fmla="*/ 10308 h 21600"/>
              <a:gd name="connsiteX12-25" fmla="*/ 16864 w 21600"/>
              <a:gd name="connsiteY12-26" fmla="*/ 9643 h 21600"/>
              <a:gd name="connsiteX13-27" fmla="*/ 1785 w 21600"/>
              <a:gd name="connsiteY13-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21600" h="21600" extrusionOk="0">
                <a:moveTo>
                  <a:pt x="1785" y="0"/>
                </a:moveTo>
                <a:cubicBezTo>
                  <a:pt x="2339" y="513"/>
                  <a:pt x="2635" y="1051"/>
                  <a:pt x="2868" y="1669"/>
                </a:cubicBezTo>
                <a:cubicBezTo>
                  <a:pt x="3101" y="2287"/>
                  <a:pt x="3273" y="3021"/>
                  <a:pt x="3182" y="3706"/>
                </a:cubicBezTo>
                <a:lnTo>
                  <a:pt x="3182" y="15087"/>
                </a:lnTo>
                <a:lnTo>
                  <a:pt x="0" y="15087"/>
                </a:lnTo>
                <a:lnTo>
                  <a:pt x="10358" y="21427"/>
                </a:lnTo>
                <a:cubicBezTo>
                  <a:pt x="10486" y="21536"/>
                  <a:pt x="10692" y="21600"/>
                  <a:pt x="10911" y="21600"/>
                </a:cubicBezTo>
                <a:cubicBezTo>
                  <a:pt x="11130" y="21600"/>
                  <a:pt x="11336" y="21536"/>
                  <a:pt x="11464" y="21427"/>
                </a:cubicBezTo>
                <a:lnTo>
                  <a:pt x="21600" y="15224"/>
                </a:lnTo>
                <a:lnTo>
                  <a:pt x="18323" y="15224"/>
                </a:lnTo>
                <a:lnTo>
                  <a:pt x="18323" y="12241"/>
                </a:lnTo>
                <a:cubicBezTo>
                  <a:pt x="18386" y="11569"/>
                  <a:pt x="18142" y="10900"/>
                  <a:pt x="17620" y="10308"/>
                </a:cubicBezTo>
                <a:cubicBezTo>
                  <a:pt x="17410" y="10070"/>
                  <a:pt x="17156" y="9847"/>
                  <a:pt x="16864" y="9643"/>
                </a:cubicBezTo>
                <a:lnTo>
                  <a:pt x="1785" y="0"/>
                </a:lnTo>
                <a:close/>
              </a:path>
            </a:pathLst>
          </a:custGeom>
          <a:gradFill>
            <a:gsLst>
              <a:gs pos="0">
                <a:schemeClr val="accent1">
                  <a:lumMod val="40000"/>
                  <a:lumOff val="60000"/>
                </a:schemeClr>
              </a:gs>
              <a:gs pos="60000">
                <a:schemeClr val="accent1">
                  <a:lumMod val="80000"/>
                  <a:lumOff val="20000"/>
                </a:schemeClr>
              </a:gs>
              <a:gs pos="100000">
                <a:schemeClr val="accent1"/>
              </a:gs>
            </a:gsLst>
            <a:lin ang="2640000" scaled="0"/>
          </a:gradFill>
          <a:ln>
            <a:noFill/>
          </a:ln>
          <a:effectLst>
            <a:outerShdw blurRad="101600" dist="101600" dir="540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269" name="Shape 2269"/>
          <p:cNvSpPr/>
          <p:nvPr>
            <p:custDataLst>
              <p:tags r:id="rId8"/>
            </p:custDataLst>
          </p:nvPr>
        </p:nvSpPr>
        <p:spPr>
          <a:xfrm rot="5400000">
            <a:off x="7232007" y="3361524"/>
            <a:ext cx="314687" cy="333965"/>
          </a:xfrm>
          <a:custGeom>
            <a:avLst/>
            <a:gdLst>
              <a:gd name="connsiteX0" fmla="*/ 0 w 555"/>
              <a:gd name="connsiteY0" fmla="*/ 0 h 589"/>
              <a:gd name="connsiteX1" fmla="*/ 223 w 555"/>
              <a:gd name="connsiteY1" fmla="*/ 83 h 589"/>
              <a:gd name="connsiteX2" fmla="*/ 422 w 555"/>
              <a:gd name="connsiteY2" fmla="*/ 249 h 589"/>
              <a:gd name="connsiteX3" fmla="*/ 543 w 555"/>
              <a:gd name="connsiteY3" fmla="*/ 428 h 589"/>
              <a:gd name="connsiteX4" fmla="*/ 555 w 555"/>
              <a:gd name="connsiteY4" fmla="*/ 589 h 589"/>
              <a:gd name="connsiteX5" fmla="*/ 0 w 555"/>
              <a:gd name="connsiteY5" fmla="*/ 0 h 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0" t="0" r="r" b="b"/>
            <a:pathLst>
              <a:path w="555" h="589" extrusionOk="0">
                <a:moveTo>
                  <a:pt x="0" y="0"/>
                </a:moveTo>
                <a:cubicBezTo>
                  <a:pt x="81" y="16"/>
                  <a:pt x="152" y="42"/>
                  <a:pt x="223" y="83"/>
                </a:cubicBezTo>
                <a:cubicBezTo>
                  <a:pt x="299" y="127"/>
                  <a:pt x="366" y="183"/>
                  <a:pt x="422" y="249"/>
                </a:cubicBezTo>
                <a:lnTo>
                  <a:pt x="543" y="428"/>
                </a:lnTo>
                <a:lnTo>
                  <a:pt x="555" y="589"/>
                </a:lnTo>
                <a:lnTo>
                  <a:pt x="0" y="0"/>
                </a:lnTo>
                <a:close/>
              </a:path>
            </a:pathLst>
          </a:custGeom>
          <a:gradFill flip="none" rotWithShape="1">
            <a:gsLst>
              <a:gs pos="39700">
                <a:schemeClr val="accent1"/>
              </a:gs>
              <a:gs pos="100000">
                <a:schemeClr val="accent1">
                  <a:lumMod val="75000"/>
                </a:schemeClr>
              </a:gs>
              <a:gs pos="0">
                <a:srgbClr val="5F8CFF">
                  <a:alpha val="100000"/>
                </a:srgbClr>
              </a:gs>
              <a:gs pos="0">
                <a:schemeClr val="accent1"/>
              </a:gs>
            </a:gsLst>
            <a:lin ang="3600000" scaled="0"/>
            <a:tileRect/>
          </a:gradFill>
          <a:ln w="63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53975" rIns="91440" bIns="36195" numCol="1" spcCol="0" rtlCol="0" fromWordArt="0" anchor="ctr" anchorCtr="0" forceAA="0" compatLnSpc="1">
            <a:normAutofit fontScale="47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2270" name="Shape 2270"/>
          <p:cNvSpPr/>
          <p:nvPr>
            <p:custDataLst>
              <p:tags r:id="rId9"/>
            </p:custDataLst>
          </p:nvPr>
        </p:nvSpPr>
        <p:spPr bwMode="auto">
          <a:xfrm rot="5400000">
            <a:off x="6272637" y="3245855"/>
            <a:ext cx="881123" cy="1440189"/>
          </a:xfrm>
          <a:custGeom>
            <a:avLst/>
            <a:gdLst/>
            <a:ahLst/>
            <a:cxnLst>
              <a:cxn ang="0">
                <a:pos x="wd2" y="hd2"/>
              </a:cxn>
              <a:cxn ang="5400000">
                <a:pos x="wd2" y="hd2"/>
              </a:cxn>
              <a:cxn ang="10800000">
                <a:pos x="wd2" y="hd2"/>
              </a:cxn>
              <a:cxn ang="16200000">
                <a:pos x="wd2" y="hd2"/>
              </a:cxn>
            </a:cxnLst>
            <a:rect l="0" t="0" r="r" b="b"/>
            <a:pathLst>
              <a:path w="21600" h="21600" extrusionOk="0">
                <a:moveTo>
                  <a:pt x="1629" y="0"/>
                </a:moveTo>
                <a:cubicBezTo>
                  <a:pt x="2183" y="513"/>
                  <a:pt x="2601" y="1076"/>
                  <a:pt x="2868" y="1669"/>
                </a:cubicBezTo>
                <a:cubicBezTo>
                  <a:pt x="3167" y="2331"/>
                  <a:pt x="3273" y="3021"/>
                  <a:pt x="3182" y="3706"/>
                </a:cubicBezTo>
                <a:lnTo>
                  <a:pt x="3182" y="15087"/>
                </a:lnTo>
                <a:lnTo>
                  <a:pt x="0" y="15087"/>
                </a:lnTo>
                <a:lnTo>
                  <a:pt x="10358" y="21427"/>
                </a:lnTo>
                <a:cubicBezTo>
                  <a:pt x="10486" y="21536"/>
                  <a:pt x="10692" y="21600"/>
                  <a:pt x="10911" y="21600"/>
                </a:cubicBezTo>
                <a:cubicBezTo>
                  <a:pt x="11130" y="21600"/>
                  <a:pt x="11336" y="21536"/>
                  <a:pt x="11464" y="21427"/>
                </a:cubicBezTo>
                <a:lnTo>
                  <a:pt x="21600" y="15224"/>
                </a:lnTo>
                <a:lnTo>
                  <a:pt x="18323" y="15224"/>
                </a:lnTo>
                <a:lnTo>
                  <a:pt x="18323" y="12241"/>
                </a:lnTo>
                <a:cubicBezTo>
                  <a:pt x="18386" y="11569"/>
                  <a:pt x="18142" y="10900"/>
                  <a:pt x="17620" y="10308"/>
                </a:cubicBezTo>
                <a:cubicBezTo>
                  <a:pt x="17410" y="10070"/>
                  <a:pt x="17156" y="9847"/>
                  <a:pt x="16864" y="9643"/>
                </a:cubicBezTo>
                <a:lnTo>
                  <a:pt x="1629" y="0"/>
                </a:lnTo>
                <a:close/>
              </a:path>
            </a:pathLst>
          </a:custGeom>
          <a:gradFill>
            <a:gsLst>
              <a:gs pos="0">
                <a:schemeClr val="accent1">
                  <a:lumMod val="40000"/>
                  <a:lumOff val="60000"/>
                </a:schemeClr>
              </a:gs>
              <a:gs pos="60000">
                <a:schemeClr val="accent1">
                  <a:lumMod val="80000"/>
                  <a:lumOff val="20000"/>
                </a:schemeClr>
              </a:gs>
              <a:gs pos="100000">
                <a:schemeClr val="accent1"/>
              </a:gs>
            </a:gsLst>
            <a:lin ang="2640000" scaled="0"/>
          </a:gradFill>
          <a:ln>
            <a:noFill/>
          </a:ln>
          <a:effectLst>
            <a:outerShdw blurRad="101600" dist="101600" dir="540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272" name="Shape 2272"/>
          <p:cNvSpPr/>
          <p:nvPr>
            <p:custDataLst>
              <p:tags r:id="rId10"/>
            </p:custDataLst>
          </p:nvPr>
        </p:nvSpPr>
        <p:spPr>
          <a:xfrm rot="10800000">
            <a:off x="6215937" y="5263820"/>
            <a:ext cx="314687" cy="332831"/>
          </a:xfrm>
          <a:custGeom>
            <a:avLst/>
            <a:gdLst>
              <a:gd name="connsiteX0" fmla="*/ 0 w 555"/>
              <a:gd name="connsiteY0" fmla="*/ 0 h 587"/>
              <a:gd name="connsiteX1" fmla="*/ 223 w 555"/>
              <a:gd name="connsiteY1" fmla="*/ 81 h 587"/>
              <a:gd name="connsiteX2" fmla="*/ 422 w 555"/>
              <a:gd name="connsiteY2" fmla="*/ 247 h 587"/>
              <a:gd name="connsiteX3" fmla="*/ 543 w 555"/>
              <a:gd name="connsiteY3" fmla="*/ 426 h 587"/>
              <a:gd name="connsiteX4" fmla="*/ 555 w 555"/>
              <a:gd name="connsiteY4" fmla="*/ 587 h 587"/>
              <a:gd name="connsiteX5" fmla="*/ 0 w 555"/>
              <a:gd name="connsiteY5" fmla="*/ 0 h 587"/>
              <a:gd name="connsiteX0-1" fmla="*/ 0 w 10000"/>
              <a:gd name="connsiteY0-2" fmla="*/ 0 h 10000"/>
              <a:gd name="connsiteX1-3" fmla="*/ 3950 w 10000"/>
              <a:gd name="connsiteY1-4" fmla="*/ 1124 h 10000"/>
              <a:gd name="connsiteX2-5" fmla="*/ 7604 w 10000"/>
              <a:gd name="connsiteY2-6" fmla="*/ 4208 h 10000"/>
              <a:gd name="connsiteX3-7" fmla="*/ 9784 w 10000"/>
              <a:gd name="connsiteY3-8" fmla="*/ 7257 h 10000"/>
              <a:gd name="connsiteX4-9" fmla="*/ 10000 w 10000"/>
              <a:gd name="connsiteY4-10" fmla="*/ 10000 h 10000"/>
              <a:gd name="connsiteX5-11" fmla="*/ 0 w 10000"/>
              <a:gd name="connsiteY5-12" fmla="*/ 0 h 10000"/>
              <a:gd name="connsiteX0-13" fmla="*/ 0 w 10000"/>
              <a:gd name="connsiteY0-14" fmla="*/ 0 h 10000"/>
              <a:gd name="connsiteX1-15" fmla="*/ 3950 w 10000"/>
              <a:gd name="connsiteY1-16" fmla="*/ 1124 h 10000"/>
              <a:gd name="connsiteX2-17" fmla="*/ 7604 w 10000"/>
              <a:gd name="connsiteY2-18" fmla="*/ 4208 h 10000"/>
              <a:gd name="connsiteX3-19" fmla="*/ 9784 w 10000"/>
              <a:gd name="connsiteY3-20" fmla="*/ 7257 h 10000"/>
              <a:gd name="connsiteX4-21" fmla="*/ 10000 w 10000"/>
              <a:gd name="connsiteY4-22" fmla="*/ 10000 h 10000"/>
              <a:gd name="connsiteX5-23" fmla="*/ 0 w 10000"/>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extrusionOk="0">
                <a:moveTo>
                  <a:pt x="0" y="0"/>
                </a:moveTo>
                <a:cubicBezTo>
                  <a:pt x="1459" y="273"/>
                  <a:pt x="2683" y="423"/>
                  <a:pt x="3950" y="1124"/>
                </a:cubicBezTo>
                <a:cubicBezTo>
                  <a:pt x="5217" y="1825"/>
                  <a:pt x="6595" y="3083"/>
                  <a:pt x="7604" y="4208"/>
                </a:cubicBezTo>
                <a:lnTo>
                  <a:pt x="9784" y="7257"/>
                </a:lnTo>
                <a:lnTo>
                  <a:pt x="10000" y="10000"/>
                </a:lnTo>
                <a:lnTo>
                  <a:pt x="0" y="0"/>
                </a:lnTo>
                <a:close/>
              </a:path>
            </a:pathLst>
          </a:custGeom>
          <a:gradFill flip="none" rotWithShape="1">
            <a:gsLst>
              <a:gs pos="39700">
                <a:schemeClr val="accent1"/>
              </a:gs>
              <a:gs pos="100000">
                <a:schemeClr val="accent1">
                  <a:lumMod val="75000"/>
                </a:schemeClr>
              </a:gs>
              <a:gs pos="0">
                <a:srgbClr val="5F8CFF">
                  <a:alpha val="100000"/>
                </a:srgbClr>
              </a:gs>
              <a:gs pos="0">
                <a:schemeClr val="accent1"/>
              </a:gs>
            </a:gsLst>
            <a:lin ang="3600000" scaled="0"/>
            <a:tileRect/>
          </a:gradFill>
          <a:ln w="63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53975" rIns="91440" bIns="36195" numCol="1" spcCol="0" rtlCol="0" fromWordArt="0" anchor="ctr" anchorCtr="0" forceAA="0" compatLnSpc="1">
            <a:normAutofit fontScale="52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2273" name="Shape 2273"/>
          <p:cNvSpPr/>
          <p:nvPr>
            <p:custDataLst>
              <p:tags r:id="rId11"/>
            </p:custDataLst>
          </p:nvPr>
        </p:nvSpPr>
        <p:spPr bwMode="auto">
          <a:xfrm rot="10800000">
            <a:off x="5492441" y="4028320"/>
            <a:ext cx="881123" cy="1444456"/>
          </a:xfrm>
          <a:custGeom>
            <a:avLst/>
            <a:gdLst>
              <a:gd name="connsiteX0" fmla="*/ 1629 w 21600"/>
              <a:gd name="connsiteY0" fmla="*/ 0 h 21664"/>
              <a:gd name="connsiteX1" fmla="*/ 2868 w 21600"/>
              <a:gd name="connsiteY1" fmla="*/ 1733 h 21664"/>
              <a:gd name="connsiteX2" fmla="*/ 3182 w 21600"/>
              <a:gd name="connsiteY2" fmla="*/ 3770 h 21664"/>
              <a:gd name="connsiteX3" fmla="*/ 3182 w 21600"/>
              <a:gd name="connsiteY3" fmla="*/ 15151 h 21664"/>
              <a:gd name="connsiteX4" fmla="*/ 0 w 21600"/>
              <a:gd name="connsiteY4" fmla="*/ 15151 h 21664"/>
              <a:gd name="connsiteX5" fmla="*/ 10358 w 21600"/>
              <a:gd name="connsiteY5" fmla="*/ 21491 h 21664"/>
              <a:gd name="connsiteX6" fmla="*/ 10911 w 21600"/>
              <a:gd name="connsiteY6" fmla="*/ 21664 h 21664"/>
              <a:gd name="connsiteX7" fmla="*/ 11464 w 21600"/>
              <a:gd name="connsiteY7" fmla="*/ 21491 h 21664"/>
              <a:gd name="connsiteX8" fmla="*/ 21600 w 21600"/>
              <a:gd name="connsiteY8" fmla="*/ 15288 h 21664"/>
              <a:gd name="connsiteX9" fmla="*/ 18323 w 21600"/>
              <a:gd name="connsiteY9" fmla="*/ 15288 h 21664"/>
              <a:gd name="connsiteX10" fmla="*/ 18323 w 21600"/>
              <a:gd name="connsiteY10" fmla="*/ 12305 h 21664"/>
              <a:gd name="connsiteX11" fmla="*/ 17620 w 21600"/>
              <a:gd name="connsiteY11" fmla="*/ 10372 h 21664"/>
              <a:gd name="connsiteX12" fmla="*/ 16864 w 21600"/>
              <a:gd name="connsiteY12" fmla="*/ 9707 h 21664"/>
              <a:gd name="connsiteX13" fmla="*/ 1629 w 21600"/>
              <a:gd name="connsiteY13" fmla="*/ 0 h 2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0" h="21664" extrusionOk="0">
                <a:moveTo>
                  <a:pt x="1629" y="0"/>
                </a:moveTo>
                <a:cubicBezTo>
                  <a:pt x="2183" y="513"/>
                  <a:pt x="2609" y="1105"/>
                  <a:pt x="2868" y="1733"/>
                </a:cubicBezTo>
                <a:cubicBezTo>
                  <a:pt x="3127" y="2361"/>
                  <a:pt x="3273" y="3085"/>
                  <a:pt x="3182" y="3770"/>
                </a:cubicBezTo>
                <a:lnTo>
                  <a:pt x="3182" y="15151"/>
                </a:lnTo>
                <a:lnTo>
                  <a:pt x="0" y="15151"/>
                </a:lnTo>
                <a:lnTo>
                  <a:pt x="10358" y="21491"/>
                </a:lnTo>
                <a:cubicBezTo>
                  <a:pt x="10486" y="21600"/>
                  <a:pt x="10692" y="21664"/>
                  <a:pt x="10911" y="21664"/>
                </a:cubicBezTo>
                <a:cubicBezTo>
                  <a:pt x="11130" y="21664"/>
                  <a:pt x="11336" y="21600"/>
                  <a:pt x="11464" y="21491"/>
                </a:cubicBezTo>
                <a:lnTo>
                  <a:pt x="21600" y="15288"/>
                </a:lnTo>
                <a:lnTo>
                  <a:pt x="18323" y="15288"/>
                </a:lnTo>
                <a:lnTo>
                  <a:pt x="18323" y="12305"/>
                </a:lnTo>
                <a:cubicBezTo>
                  <a:pt x="18386" y="11633"/>
                  <a:pt x="18142" y="10964"/>
                  <a:pt x="17620" y="10372"/>
                </a:cubicBezTo>
                <a:cubicBezTo>
                  <a:pt x="17410" y="10134"/>
                  <a:pt x="17156" y="9911"/>
                  <a:pt x="16864" y="9707"/>
                </a:cubicBezTo>
                <a:lnTo>
                  <a:pt x="1629" y="0"/>
                </a:lnTo>
                <a:close/>
              </a:path>
            </a:pathLst>
          </a:custGeom>
          <a:gradFill>
            <a:gsLst>
              <a:gs pos="0">
                <a:schemeClr val="accent1">
                  <a:lumMod val="40000"/>
                  <a:lumOff val="60000"/>
                </a:schemeClr>
              </a:gs>
              <a:gs pos="60000">
                <a:schemeClr val="accent1">
                  <a:lumMod val="80000"/>
                  <a:lumOff val="20000"/>
                </a:schemeClr>
              </a:gs>
              <a:gs pos="100000">
                <a:schemeClr val="accent1"/>
              </a:gs>
            </a:gsLst>
            <a:lin ang="2640000" scaled="0"/>
          </a:gradFill>
          <a:ln>
            <a:noFill/>
          </a:ln>
          <a:effectLst>
            <a:outerShdw blurRad="101600" dist="101600" dir="540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275" name="Shape 2275"/>
          <p:cNvSpPr/>
          <p:nvPr>
            <p:custDataLst>
              <p:tags r:id="rId12"/>
            </p:custDataLst>
          </p:nvPr>
        </p:nvSpPr>
        <p:spPr>
          <a:xfrm rot="16200000">
            <a:off x="4298331" y="4244915"/>
            <a:ext cx="324482" cy="333965"/>
          </a:xfrm>
          <a:custGeom>
            <a:avLst/>
            <a:gdLst>
              <a:gd name="connsiteX0" fmla="*/ 0 w 561"/>
              <a:gd name="connsiteY0" fmla="*/ 0 h 589"/>
              <a:gd name="connsiteX1" fmla="*/ 229 w 561"/>
              <a:gd name="connsiteY1" fmla="*/ 83 h 589"/>
              <a:gd name="connsiteX2" fmla="*/ 428 w 561"/>
              <a:gd name="connsiteY2" fmla="*/ 249 h 589"/>
              <a:gd name="connsiteX3" fmla="*/ 549 w 561"/>
              <a:gd name="connsiteY3" fmla="*/ 428 h 589"/>
              <a:gd name="connsiteX4" fmla="*/ 561 w 561"/>
              <a:gd name="connsiteY4" fmla="*/ 589 h 589"/>
              <a:gd name="connsiteX5" fmla="*/ 0 w 561"/>
              <a:gd name="connsiteY5" fmla="*/ 0 h 589"/>
              <a:gd name="connsiteX0-1" fmla="*/ 0 w 10000"/>
              <a:gd name="connsiteY0-2" fmla="*/ 0 h 10000"/>
              <a:gd name="connsiteX1-3" fmla="*/ 4082 w 10000"/>
              <a:gd name="connsiteY1-4" fmla="*/ 1409 h 10000"/>
              <a:gd name="connsiteX2-5" fmla="*/ 7629 w 10000"/>
              <a:gd name="connsiteY2-6" fmla="*/ 4228 h 10000"/>
              <a:gd name="connsiteX3-7" fmla="*/ 9786 w 10000"/>
              <a:gd name="connsiteY3-8" fmla="*/ 7267 h 10000"/>
              <a:gd name="connsiteX4-9" fmla="*/ 10000 w 10000"/>
              <a:gd name="connsiteY4-10" fmla="*/ 10000 h 10000"/>
              <a:gd name="connsiteX5-11" fmla="*/ 0 w 10000"/>
              <a:gd name="connsiteY5-12" fmla="*/ 0 h 10000"/>
              <a:gd name="connsiteX0-13" fmla="*/ 0 w 10000"/>
              <a:gd name="connsiteY0-14" fmla="*/ 0 h 10000"/>
              <a:gd name="connsiteX1-15" fmla="*/ 4082 w 10000"/>
              <a:gd name="connsiteY1-16" fmla="*/ 1409 h 10000"/>
              <a:gd name="connsiteX2-17" fmla="*/ 7629 w 10000"/>
              <a:gd name="connsiteY2-18" fmla="*/ 4228 h 10000"/>
              <a:gd name="connsiteX3-19" fmla="*/ 9786 w 10000"/>
              <a:gd name="connsiteY3-20" fmla="*/ 7267 h 10000"/>
              <a:gd name="connsiteX4-21" fmla="*/ 10000 w 10000"/>
              <a:gd name="connsiteY4-22" fmla="*/ 10000 h 10000"/>
              <a:gd name="connsiteX5-23" fmla="*/ 0 w 10000"/>
              <a:gd name="connsiteY5-24" fmla="*/ 0 h 10000"/>
              <a:gd name="connsiteX0-25" fmla="*/ 0 w 10201"/>
              <a:gd name="connsiteY0-26" fmla="*/ 0 h 10000"/>
              <a:gd name="connsiteX1-27" fmla="*/ 4283 w 10201"/>
              <a:gd name="connsiteY1-28" fmla="*/ 1409 h 10000"/>
              <a:gd name="connsiteX2-29" fmla="*/ 7830 w 10201"/>
              <a:gd name="connsiteY2-30" fmla="*/ 4228 h 10000"/>
              <a:gd name="connsiteX3-31" fmla="*/ 9987 w 10201"/>
              <a:gd name="connsiteY3-32" fmla="*/ 7267 h 10000"/>
              <a:gd name="connsiteX4-33" fmla="*/ 10201 w 10201"/>
              <a:gd name="connsiteY4-34" fmla="*/ 10000 h 10000"/>
              <a:gd name="connsiteX5-35" fmla="*/ 0 w 10201"/>
              <a:gd name="connsiteY5-36"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201" h="10000" extrusionOk="0">
                <a:moveTo>
                  <a:pt x="0" y="0"/>
                </a:moveTo>
                <a:cubicBezTo>
                  <a:pt x="1912" y="209"/>
                  <a:pt x="2978" y="704"/>
                  <a:pt x="4283" y="1409"/>
                </a:cubicBezTo>
                <a:cubicBezTo>
                  <a:pt x="5588" y="2114"/>
                  <a:pt x="6832" y="3107"/>
                  <a:pt x="7830" y="4228"/>
                </a:cubicBezTo>
                <a:lnTo>
                  <a:pt x="9987" y="7267"/>
                </a:lnTo>
                <a:cubicBezTo>
                  <a:pt x="10058" y="8178"/>
                  <a:pt x="10130" y="9089"/>
                  <a:pt x="10201" y="10000"/>
                </a:cubicBezTo>
                <a:lnTo>
                  <a:pt x="0" y="0"/>
                </a:lnTo>
                <a:close/>
              </a:path>
            </a:pathLst>
          </a:custGeom>
          <a:gradFill flip="none" rotWithShape="1">
            <a:gsLst>
              <a:gs pos="39700">
                <a:schemeClr val="accent1"/>
              </a:gs>
              <a:gs pos="100000">
                <a:schemeClr val="accent1">
                  <a:lumMod val="75000"/>
                </a:schemeClr>
              </a:gs>
              <a:gs pos="0">
                <a:srgbClr val="5F8CFF">
                  <a:alpha val="100000"/>
                </a:srgbClr>
              </a:gs>
              <a:gs pos="0">
                <a:schemeClr val="accent1"/>
              </a:gs>
            </a:gsLst>
            <a:lin ang="3600000" scaled="0"/>
            <a:tileRect/>
          </a:gradFill>
          <a:ln w="63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53975" rIns="91440" bIns="36195" numCol="1" spcCol="0" rtlCol="0" fromWordArt="0" anchor="ctr" anchorCtr="0" forceAA="0" compatLnSpc="1">
            <a:normAutofit fontScale="47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2276" name="Shape 2276"/>
          <p:cNvSpPr/>
          <p:nvPr>
            <p:custDataLst>
              <p:tags r:id="rId13"/>
            </p:custDataLst>
          </p:nvPr>
        </p:nvSpPr>
        <p:spPr bwMode="auto">
          <a:xfrm rot="16200000">
            <a:off x="4703739" y="3246989"/>
            <a:ext cx="881123" cy="1437921"/>
          </a:xfrm>
          <a:custGeom>
            <a:avLst/>
            <a:gdLst>
              <a:gd name="connsiteX0" fmla="*/ 126 w 1554"/>
              <a:gd name="connsiteY0" fmla="*/ 0 h 2536"/>
              <a:gd name="connsiteX1" fmla="*/ 206 w 1554"/>
              <a:gd name="connsiteY1" fmla="*/ 192 h 2536"/>
              <a:gd name="connsiteX2" fmla="*/ 229 w 1554"/>
              <a:gd name="connsiteY2" fmla="*/ 432 h 2536"/>
              <a:gd name="connsiteX3" fmla="*/ 229 w 1554"/>
              <a:gd name="connsiteY3" fmla="*/ 1770 h 2536"/>
              <a:gd name="connsiteX4" fmla="*/ 0 w 1554"/>
              <a:gd name="connsiteY4" fmla="*/ 1770 h 2536"/>
              <a:gd name="connsiteX5" fmla="*/ 745 w 1554"/>
              <a:gd name="connsiteY5" fmla="*/ 2516 h 2536"/>
              <a:gd name="connsiteX6" fmla="*/ 785 w 1554"/>
              <a:gd name="connsiteY6" fmla="*/ 2536 h 2536"/>
              <a:gd name="connsiteX7" fmla="*/ 825 w 1554"/>
              <a:gd name="connsiteY7" fmla="*/ 2516 h 2536"/>
              <a:gd name="connsiteX8" fmla="*/ 1554 w 1554"/>
              <a:gd name="connsiteY8" fmla="*/ 1786 h 2536"/>
              <a:gd name="connsiteX9" fmla="*/ 1318 w 1554"/>
              <a:gd name="connsiteY9" fmla="*/ 1786 h 2536"/>
              <a:gd name="connsiteX10" fmla="*/ 1318 w 1554"/>
              <a:gd name="connsiteY10" fmla="*/ 1435 h 2536"/>
              <a:gd name="connsiteX11" fmla="*/ 1268 w 1554"/>
              <a:gd name="connsiteY11" fmla="*/ 1208 h 2536"/>
              <a:gd name="connsiteX12" fmla="*/ 1213 w 1554"/>
              <a:gd name="connsiteY12" fmla="*/ 1130 h 2536"/>
              <a:gd name="connsiteX13" fmla="*/ 126 w 1554"/>
              <a:gd name="connsiteY13" fmla="*/ 0 h 2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0" t="0" r="r" b="b"/>
            <a:pathLst>
              <a:path w="1554" h="2536" extrusionOk="0">
                <a:moveTo>
                  <a:pt x="126" y="0"/>
                </a:moveTo>
                <a:cubicBezTo>
                  <a:pt x="166" y="60"/>
                  <a:pt x="187" y="123"/>
                  <a:pt x="206" y="192"/>
                </a:cubicBezTo>
                <a:cubicBezTo>
                  <a:pt x="228" y="270"/>
                  <a:pt x="235" y="351"/>
                  <a:pt x="229" y="432"/>
                </a:cubicBezTo>
                <a:lnTo>
                  <a:pt x="229" y="1770"/>
                </a:lnTo>
                <a:lnTo>
                  <a:pt x="0" y="1770"/>
                </a:lnTo>
                <a:lnTo>
                  <a:pt x="745" y="2516"/>
                </a:lnTo>
                <a:cubicBezTo>
                  <a:pt x="754" y="2528"/>
                  <a:pt x="769" y="2536"/>
                  <a:pt x="785" y="2536"/>
                </a:cubicBezTo>
                <a:cubicBezTo>
                  <a:pt x="801" y="2536"/>
                  <a:pt x="816" y="2528"/>
                  <a:pt x="825" y="2516"/>
                </a:cubicBezTo>
                <a:lnTo>
                  <a:pt x="1554" y="1786"/>
                </a:lnTo>
                <a:lnTo>
                  <a:pt x="1318" y="1786"/>
                </a:lnTo>
                <a:lnTo>
                  <a:pt x="1318" y="1435"/>
                </a:lnTo>
                <a:cubicBezTo>
                  <a:pt x="1323" y="1356"/>
                  <a:pt x="1305" y="1278"/>
                  <a:pt x="1268" y="1208"/>
                </a:cubicBezTo>
                <a:cubicBezTo>
                  <a:pt x="1253" y="1180"/>
                  <a:pt x="1234" y="1154"/>
                  <a:pt x="1213" y="1130"/>
                </a:cubicBezTo>
                <a:lnTo>
                  <a:pt x="126" y="0"/>
                </a:lnTo>
                <a:close/>
              </a:path>
            </a:pathLst>
          </a:custGeom>
          <a:gradFill>
            <a:gsLst>
              <a:gs pos="0">
                <a:schemeClr val="accent1">
                  <a:lumMod val="40000"/>
                  <a:lumOff val="60000"/>
                </a:schemeClr>
              </a:gs>
              <a:gs pos="60000">
                <a:schemeClr val="accent1">
                  <a:lumMod val="80000"/>
                  <a:lumOff val="20000"/>
                </a:schemeClr>
              </a:gs>
              <a:gs pos="100000">
                <a:schemeClr val="accent1"/>
              </a:gs>
            </a:gsLst>
            <a:lin ang="2640000" scaled="0"/>
          </a:gradFill>
          <a:ln>
            <a:noFill/>
          </a:ln>
          <a:effectLst>
            <a:outerShdw blurRad="101600" dist="101600" dir="540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30" name="任意多边形: 形状 29"/>
          <p:cNvSpPr/>
          <p:nvPr>
            <p:custDataLst>
              <p:tags r:id="rId14"/>
            </p:custDataLst>
          </p:nvPr>
        </p:nvSpPr>
        <p:spPr>
          <a:xfrm>
            <a:off x="4805799" y="4802280"/>
            <a:ext cx="373655" cy="353613"/>
          </a:xfrm>
          <a:custGeom>
            <a:avLst/>
            <a:gdLst>
              <a:gd name="connsiteX0" fmla="*/ 179342 w 418465"/>
              <a:gd name="connsiteY0" fmla="*/ 317585 h 396019"/>
              <a:gd name="connsiteX1" fmla="*/ 178987 w 418465"/>
              <a:gd name="connsiteY1" fmla="*/ 351571 h 396019"/>
              <a:gd name="connsiteX2" fmla="*/ 170823 w 418465"/>
              <a:gd name="connsiteY2" fmla="*/ 373629 h 396019"/>
              <a:gd name="connsiteX3" fmla="*/ 368025 w 418465"/>
              <a:gd name="connsiteY3" fmla="*/ 373629 h 396019"/>
              <a:gd name="connsiteX4" fmla="*/ 396047 w 418465"/>
              <a:gd name="connsiteY4" fmla="*/ 345607 h 396019"/>
              <a:gd name="connsiteX5" fmla="*/ 396047 w 418465"/>
              <a:gd name="connsiteY5" fmla="*/ 317585 h 396019"/>
              <a:gd name="connsiteX6" fmla="*/ 250241 w 418465"/>
              <a:gd name="connsiteY6" fmla="*/ 204400 h 396019"/>
              <a:gd name="connsiteX7" fmla="*/ 250241 w 418465"/>
              <a:gd name="connsiteY7" fmla="*/ 232959 h 396019"/>
              <a:gd name="connsiteX8" fmla="*/ 267806 w 418465"/>
              <a:gd name="connsiteY8" fmla="*/ 213928 h 396019"/>
              <a:gd name="connsiteX9" fmla="*/ 379143 w 418465"/>
              <a:gd name="connsiteY9" fmla="*/ 58900 h 396019"/>
              <a:gd name="connsiteX10" fmla="*/ 256018 w 418465"/>
              <a:gd name="connsiteY10" fmla="*/ 182029 h 396019"/>
              <a:gd name="connsiteX11" fmla="*/ 350121 w 418465"/>
              <a:gd name="connsiteY11" fmla="*/ 233071 h 396019"/>
              <a:gd name="connsiteX12" fmla="*/ 348921 w 418465"/>
              <a:gd name="connsiteY12" fmla="*/ 57424 h 396019"/>
              <a:gd name="connsiteX13" fmla="*/ 164358 w 418465"/>
              <a:gd name="connsiteY13" fmla="*/ 132318 h 396019"/>
              <a:gd name="connsiteX14" fmla="*/ 235464 w 418465"/>
              <a:gd name="connsiteY14" fmla="*/ 170881 h 396019"/>
              <a:gd name="connsiteX15" fmla="*/ 46395 w 418465"/>
              <a:gd name="connsiteY15" fmla="*/ 22707 h 396019"/>
              <a:gd name="connsiteX16" fmla="*/ 23174 w 418465"/>
              <a:gd name="connsiteY16" fmla="*/ 43953 h 396019"/>
              <a:gd name="connsiteX17" fmla="*/ 22418 w 418465"/>
              <a:gd name="connsiteY17" fmla="*/ 66506 h 396019"/>
              <a:gd name="connsiteX18" fmla="*/ 22418 w 418465"/>
              <a:gd name="connsiteY18" fmla="*/ 127034 h 396019"/>
              <a:gd name="connsiteX19" fmla="*/ 78462 w 418465"/>
              <a:gd name="connsiteY19" fmla="*/ 127034 h 396019"/>
              <a:gd name="connsiteX20" fmla="*/ 78462 w 418465"/>
              <a:gd name="connsiteY20" fmla="*/ 66389 h 396019"/>
              <a:gd name="connsiteX21" fmla="*/ 77874 w 418465"/>
              <a:gd name="connsiteY21" fmla="*/ 45004 h 396019"/>
              <a:gd name="connsiteX22" fmla="*/ 46395 w 418465"/>
              <a:gd name="connsiteY22" fmla="*/ 22707 h 396019"/>
              <a:gd name="connsiteX23" fmla="*/ 92398 w 418465"/>
              <a:gd name="connsiteY23" fmla="*/ 22418 h 396019"/>
              <a:gd name="connsiteX24" fmla="*/ 100880 w 418465"/>
              <a:gd name="connsiteY24" fmla="*/ 88167 h 396019"/>
              <a:gd name="connsiteX25" fmla="*/ 100880 w 418465"/>
              <a:gd name="connsiteY25" fmla="*/ 335444 h 396019"/>
              <a:gd name="connsiteX26" fmla="*/ 114760 w 418465"/>
              <a:gd name="connsiteY26" fmla="*/ 369729 h 396019"/>
              <a:gd name="connsiteX27" fmla="*/ 156892 w 418465"/>
              <a:gd name="connsiteY27" fmla="*/ 347055 h 396019"/>
              <a:gd name="connsiteX28" fmla="*/ 156929 w 418465"/>
              <a:gd name="connsiteY28" fmla="*/ 340596 h 396019"/>
              <a:gd name="connsiteX29" fmla="*/ 158886 w 418465"/>
              <a:gd name="connsiteY29" fmla="*/ 308412 h 396019"/>
              <a:gd name="connsiteX30" fmla="*/ 179435 w 418465"/>
              <a:gd name="connsiteY30" fmla="*/ 295167 h 396019"/>
              <a:gd name="connsiteX31" fmla="*/ 317585 w 418465"/>
              <a:gd name="connsiteY31" fmla="*/ 295167 h 396019"/>
              <a:gd name="connsiteX32" fmla="*/ 317585 w 418465"/>
              <a:gd name="connsiteY32" fmla="*/ 240927 h 396019"/>
              <a:gd name="connsiteX33" fmla="*/ 288136 w 418465"/>
              <a:gd name="connsiteY33" fmla="*/ 224954 h 396019"/>
              <a:gd name="connsiteX34" fmla="*/ 253748 w 418465"/>
              <a:gd name="connsiteY34" fmla="*/ 262205 h 396019"/>
              <a:gd name="connsiteX35" fmla="*/ 227823 w 418465"/>
              <a:gd name="connsiteY35" fmla="*/ 252070 h 396019"/>
              <a:gd name="connsiteX36" fmla="*/ 227823 w 418465"/>
              <a:gd name="connsiteY36" fmla="*/ 192243 h 396019"/>
              <a:gd name="connsiteX37" fmla="*/ 139763 w 418465"/>
              <a:gd name="connsiteY37" fmla="*/ 144479 h 396019"/>
              <a:gd name="connsiteX38" fmla="*/ 141267 w 418465"/>
              <a:gd name="connsiteY38" fmla="*/ 117494 h 396019"/>
              <a:gd name="connsiteX39" fmla="*/ 315989 w 418465"/>
              <a:gd name="connsiteY39" fmla="*/ 46594 h 396019"/>
              <a:gd name="connsiteX40" fmla="*/ 309368 w 418465"/>
              <a:gd name="connsiteY40" fmla="*/ 30635 h 396019"/>
              <a:gd name="connsiteX41" fmla="*/ 289563 w 418465"/>
              <a:gd name="connsiteY41" fmla="*/ 22418 h 396019"/>
              <a:gd name="connsiteX42" fmla="*/ 50052 w 418465"/>
              <a:gd name="connsiteY42" fmla="*/ 0 h 396019"/>
              <a:gd name="connsiteX43" fmla="*/ 289563 w 418465"/>
              <a:gd name="connsiteY43" fmla="*/ 0 h 396019"/>
              <a:gd name="connsiteX44" fmla="*/ 335875 w 418465"/>
              <a:gd name="connsiteY44" fmla="*/ 30472 h 396019"/>
              <a:gd name="connsiteX45" fmla="*/ 337446 w 418465"/>
              <a:gd name="connsiteY45" fmla="*/ 37887 h 396019"/>
              <a:gd name="connsiteX46" fmla="*/ 385555 w 418465"/>
              <a:gd name="connsiteY46" fmla="*/ 18365 h 396019"/>
              <a:gd name="connsiteX47" fmla="*/ 405913 w 418465"/>
              <a:gd name="connsiteY47" fmla="*/ 34670 h 396019"/>
              <a:gd name="connsiteX48" fmla="*/ 370512 w 418465"/>
              <a:gd name="connsiteY48" fmla="*/ 247092 h 396019"/>
              <a:gd name="connsiteX49" fmla="*/ 362330 w 418465"/>
              <a:gd name="connsiteY49" fmla="*/ 258064 h 396019"/>
              <a:gd name="connsiteX50" fmla="*/ 348645 w 418465"/>
              <a:gd name="connsiteY50" fmla="*/ 257773 h 396019"/>
              <a:gd name="connsiteX51" fmla="*/ 340002 w 418465"/>
              <a:gd name="connsiteY51" fmla="*/ 253085 h 396019"/>
              <a:gd name="connsiteX52" fmla="*/ 340002 w 418465"/>
              <a:gd name="connsiteY52" fmla="*/ 295167 h 396019"/>
              <a:gd name="connsiteX53" fmla="*/ 396047 w 418465"/>
              <a:gd name="connsiteY53" fmla="*/ 295167 h 396019"/>
              <a:gd name="connsiteX54" fmla="*/ 418465 w 418465"/>
              <a:gd name="connsiteY54" fmla="*/ 317585 h 396019"/>
              <a:gd name="connsiteX55" fmla="*/ 418465 w 418465"/>
              <a:gd name="connsiteY55" fmla="*/ 345607 h 396019"/>
              <a:gd name="connsiteX56" fmla="*/ 368025 w 418465"/>
              <a:gd name="connsiteY56" fmla="*/ 396019 h 396019"/>
              <a:gd name="connsiteX57" fmla="*/ 128902 w 418465"/>
              <a:gd name="connsiteY57" fmla="*/ 396019 h 396019"/>
              <a:gd name="connsiteX58" fmla="*/ 78462 w 418465"/>
              <a:gd name="connsiteY58" fmla="*/ 342310 h 396019"/>
              <a:gd name="connsiteX59" fmla="*/ 78462 w 418465"/>
              <a:gd name="connsiteY59" fmla="*/ 149452 h 396019"/>
              <a:gd name="connsiteX60" fmla="*/ 22418 w 418465"/>
              <a:gd name="connsiteY60" fmla="*/ 149452 h 396019"/>
              <a:gd name="connsiteX61" fmla="*/ 0 w 418465"/>
              <a:gd name="connsiteY61" fmla="*/ 127034 h 396019"/>
              <a:gd name="connsiteX62" fmla="*/ 0 w 418465"/>
              <a:gd name="connsiteY62" fmla="*/ 51010 h 396019"/>
              <a:gd name="connsiteX63" fmla="*/ 50052 w 418465"/>
              <a:gd name="connsiteY63" fmla="*/ 0 h 39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18465" h="396019">
                <a:moveTo>
                  <a:pt x="179342" y="317585"/>
                </a:moveTo>
                <a:cubicBezTo>
                  <a:pt x="179230" y="321811"/>
                  <a:pt x="179655" y="347965"/>
                  <a:pt x="178987" y="351571"/>
                </a:cubicBezTo>
                <a:cubicBezTo>
                  <a:pt x="178048" y="359466"/>
                  <a:pt x="175250" y="367025"/>
                  <a:pt x="170823" y="373629"/>
                </a:cubicBezTo>
                <a:lnTo>
                  <a:pt x="368025" y="373629"/>
                </a:lnTo>
                <a:cubicBezTo>
                  <a:pt x="383493" y="373611"/>
                  <a:pt x="396029" y="361076"/>
                  <a:pt x="396047" y="345607"/>
                </a:cubicBezTo>
                <a:lnTo>
                  <a:pt x="396047" y="317585"/>
                </a:lnTo>
                <a:close/>
                <a:moveTo>
                  <a:pt x="250241" y="204400"/>
                </a:moveTo>
                <a:lnTo>
                  <a:pt x="250241" y="232959"/>
                </a:lnTo>
                <a:lnTo>
                  <a:pt x="267806" y="213928"/>
                </a:lnTo>
                <a:close/>
                <a:moveTo>
                  <a:pt x="379143" y="58900"/>
                </a:moveTo>
                <a:lnTo>
                  <a:pt x="256018" y="182029"/>
                </a:lnTo>
                <a:lnTo>
                  <a:pt x="350121" y="233071"/>
                </a:lnTo>
                <a:close/>
                <a:moveTo>
                  <a:pt x="348921" y="57424"/>
                </a:moveTo>
                <a:lnTo>
                  <a:pt x="164358" y="132318"/>
                </a:lnTo>
                <a:lnTo>
                  <a:pt x="235464" y="170881"/>
                </a:lnTo>
                <a:close/>
                <a:moveTo>
                  <a:pt x="46395" y="22707"/>
                </a:moveTo>
                <a:cubicBezTo>
                  <a:pt x="35040" y="24377"/>
                  <a:pt x="25844" y="32790"/>
                  <a:pt x="23174" y="43953"/>
                </a:cubicBezTo>
                <a:cubicBezTo>
                  <a:pt x="21586" y="54274"/>
                  <a:pt x="22763" y="51682"/>
                  <a:pt x="22418" y="66506"/>
                </a:cubicBezTo>
                <a:cubicBezTo>
                  <a:pt x="22418" y="88989"/>
                  <a:pt x="22418" y="127034"/>
                  <a:pt x="22418" y="127034"/>
                </a:cubicBezTo>
                <a:lnTo>
                  <a:pt x="78462" y="127034"/>
                </a:lnTo>
                <a:lnTo>
                  <a:pt x="78462" y="66389"/>
                </a:lnTo>
                <a:cubicBezTo>
                  <a:pt x="78168" y="52159"/>
                  <a:pt x="79153" y="54788"/>
                  <a:pt x="77874" y="45004"/>
                </a:cubicBezTo>
                <a:cubicBezTo>
                  <a:pt x="75319" y="30736"/>
                  <a:pt x="60761" y="20283"/>
                  <a:pt x="46395" y="22707"/>
                </a:cubicBezTo>
                <a:close/>
                <a:moveTo>
                  <a:pt x="92398" y="22418"/>
                </a:moveTo>
                <a:cubicBezTo>
                  <a:pt x="105209" y="43528"/>
                  <a:pt x="99712" y="53177"/>
                  <a:pt x="100880" y="88167"/>
                </a:cubicBezTo>
                <a:lnTo>
                  <a:pt x="100880" y="335444"/>
                </a:lnTo>
                <a:cubicBezTo>
                  <a:pt x="101721" y="339960"/>
                  <a:pt x="96443" y="357918"/>
                  <a:pt x="114760" y="369729"/>
                </a:cubicBezTo>
                <a:cubicBezTo>
                  <a:pt x="134941" y="381564"/>
                  <a:pt x="156831" y="364695"/>
                  <a:pt x="156892" y="347055"/>
                </a:cubicBezTo>
                <a:cubicBezTo>
                  <a:pt x="156980" y="344000"/>
                  <a:pt x="156906" y="345205"/>
                  <a:pt x="156929" y="340596"/>
                </a:cubicBezTo>
                <a:cubicBezTo>
                  <a:pt x="157485" y="324161"/>
                  <a:pt x="155341" y="317249"/>
                  <a:pt x="158886" y="308412"/>
                </a:cubicBezTo>
                <a:cubicBezTo>
                  <a:pt x="162772" y="299524"/>
                  <a:pt x="172117" y="294915"/>
                  <a:pt x="179435" y="295167"/>
                </a:cubicBezTo>
                <a:lnTo>
                  <a:pt x="317585" y="295167"/>
                </a:lnTo>
                <a:lnTo>
                  <a:pt x="317585" y="240927"/>
                </a:lnTo>
                <a:lnTo>
                  <a:pt x="288136" y="224954"/>
                </a:lnTo>
                <a:lnTo>
                  <a:pt x="253748" y="262205"/>
                </a:lnTo>
                <a:cubicBezTo>
                  <a:pt x="244524" y="272204"/>
                  <a:pt x="227823" y="265675"/>
                  <a:pt x="227823" y="252070"/>
                </a:cubicBezTo>
                <a:lnTo>
                  <a:pt x="227823" y="192243"/>
                </a:lnTo>
                <a:lnTo>
                  <a:pt x="139763" y="144479"/>
                </a:lnTo>
                <a:cubicBezTo>
                  <a:pt x="128657" y="138459"/>
                  <a:pt x="129568" y="122244"/>
                  <a:pt x="141267" y="117494"/>
                </a:cubicBezTo>
                <a:lnTo>
                  <a:pt x="315989" y="46594"/>
                </a:lnTo>
                <a:lnTo>
                  <a:pt x="309368" y="30635"/>
                </a:lnTo>
                <a:cubicBezTo>
                  <a:pt x="304298" y="25566"/>
                  <a:pt x="297297" y="22427"/>
                  <a:pt x="289563" y="22418"/>
                </a:cubicBezTo>
                <a:close/>
                <a:moveTo>
                  <a:pt x="50052" y="0"/>
                </a:moveTo>
                <a:lnTo>
                  <a:pt x="289563" y="0"/>
                </a:lnTo>
                <a:cubicBezTo>
                  <a:pt x="310297" y="24"/>
                  <a:pt x="328126" y="12549"/>
                  <a:pt x="335875" y="30472"/>
                </a:cubicBezTo>
                <a:lnTo>
                  <a:pt x="337446" y="37887"/>
                </a:lnTo>
                <a:lnTo>
                  <a:pt x="385555" y="18365"/>
                </a:lnTo>
                <a:cubicBezTo>
                  <a:pt x="396381" y="13971"/>
                  <a:pt x="407838" y="23143"/>
                  <a:pt x="405913" y="34670"/>
                </a:cubicBezTo>
                <a:lnTo>
                  <a:pt x="370512" y="247092"/>
                </a:lnTo>
                <a:cubicBezTo>
                  <a:pt x="369718" y="251857"/>
                  <a:pt x="366670" y="255944"/>
                  <a:pt x="362330" y="258064"/>
                </a:cubicBezTo>
                <a:cubicBezTo>
                  <a:pt x="357989" y="260184"/>
                  <a:pt x="352892" y="260076"/>
                  <a:pt x="348645" y="257773"/>
                </a:cubicBezTo>
                <a:lnTo>
                  <a:pt x="340002" y="253085"/>
                </a:lnTo>
                <a:lnTo>
                  <a:pt x="340002" y="295167"/>
                </a:lnTo>
                <a:lnTo>
                  <a:pt x="396047" y="295167"/>
                </a:lnTo>
                <a:cubicBezTo>
                  <a:pt x="408428" y="295167"/>
                  <a:pt x="418465" y="305204"/>
                  <a:pt x="418465" y="317585"/>
                </a:cubicBezTo>
                <a:lnTo>
                  <a:pt x="418465" y="345607"/>
                </a:lnTo>
                <a:cubicBezTo>
                  <a:pt x="418449" y="373453"/>
                  <a:pt x="395871" y="396019"/>
                  <a:pt x="368025" y="396019"/>
                </a:cubicBezTo>
                <a:lnTo>
                  <a:pt x="128902" y="396019"/>
                </a:lnTo>
                <a:cubicBezTo>
                  <a:pt x="89204" y="394814"/>
                  <a:pt x="76944" y="359399"/>
                  <a:pt x="78462" y="342310"/>
                </a:cubicBezTo>
                <a:cubicBezTo>
                  <a:pt x="78462" y="318566"/>
                  <a:pt x="78462" y="149489"/>
                  <a:pt x="78462" y="149452"/>
                </a:cubicBezTo>
                <a:lnTo>
                  <a:pt x="22418" y="149452"/>
                </a:lnTo>
                <a:cubicBezTo>
                  <a:pt x="10037" y="149452"/>
                  <a:pt x="0" y="139415"/>
                  <a:pt x="0" y="127034"/>
                </a:cubicBezTo>
                <a:lnTo>
                  <a:pt x="0" y="51010"/>
                </a:lnTo>
                <a:cubicBezTo>
                  <a:pt x="0" y="23207"/>
                  <a:pt x="22254" y="210"/>
                  <a:pt x="50052" y="0"/>
                </a:cubicBezTo>
                <a:close/>
              </a:path>
            </a:pathLst>
          </a:custGeom>
          <a:solidFill>
            <a:schemeClr val="accent1"/>
          </a:solidFill>
          <a:ln w="457" cap="flat">
            <a:noFill/>
            <a:prstDash val="solid"/>
            <a:miter/>
          </a:ln>
        </p:spPr>
        <p:txBody>
          <a:bodyPr rtlCol="0" anchor="ctr"/>
          <a:lstStyle/>
          <a:p>
            <a:endParaRPr lang="zh-CN" altLang="en-US"/>
          </a:p>
        </p:txBody>
      </p:sp>
      <p:sp>
        <p:nvSpPr>
          <p:cNvPr id="12" name="任意多边形: 形状 11"/>
          <p:cNvSpPr/>
          <p:nvPr>
            <p:custDataLst>
              <p:tags r:id="rId15"/>
            </p:custDataLst>
          </p:nvPr>
        </p:nvSpPr>
        <p:spPr>
          <a:xfrm>
            <a:off x="6712065" y="2841582"/>
            <a:ext cx="373654" cy="325359"/>
          </a:xfrm>
          <a:custGeom>
            <a:avLst/>
            <a:gdLst>
              <a:gd name="connsiteX0" fmla="*/ 67154 w 418464"/>
              <a:gd name="connsiteY0" fmla="*/ 311092 h 364377"/>
              <a:gd name="connsiteX1" fmla="*/ 67154 w 418464"/>
              <a:gd name="connsiteY1" fmla="*/ 334012 h 364377"/>
              <a:gd name="connsiteX2" fmla="*/ 74745 w 418464"/>
              <a:gd name="connsiteY2" fmla="*/ 341604 h 364377"/>
              <a:gd name="connsiteX3" fmla="*/ 343720 w 418464"/>
              <a:gd name="connsiteY3" fmla="*/ 341604 h 364377"/>
              <a:gd name="connsiteX4" fmla="*/ 351311 w 418464"/>
              <a:gd name="connsiteY4" fmla="*/ 334012 h 364377"/>
              <a:gd name="connsiteX5" fmla="*/ 351311 w 418464"/>
              <a:gd name="connsiteY5" fmla="*/ 311092 h 364377"/>
              <a:gd name="connsiteX6" fmla="*/ 264138 w 418464"/>
              <a:gd name="connsiteY6" fmla="*/ 103767 h 364377"/>
              <a:gd name="connsiteX7" fmla="*/ 275172 w 418464"/>
              <a:gd name="connsiteY7" fmla="*/ 106788 h 364377"/>
              <a:gd name="connsiteX8" fmla="*/ 310063 w 418464"/>
              <a:gd name="connsiteY8" fmla="*/ 141679 h 364377"/>
              <a:gd name="connsiteX9" fmla="*/ 344954 w 418464"/>
              <a:gd name="connsiteY9" fmla="*/ 106788 h 364377"/>
              <a:gd name="connsiteX10" fmla="*/ 361057 w 418464"/>
              <a:gd name="connsiteY10" fmla="*/ 106788 h 364377"/>
              <a:gd name="connsiteX11" fmla="*/ 361057 w 418464"/>
              <a:gd name="connsiteY11" fmla="*/ 122881 h 364377"/>
              <a:gd name="connsiteX12" fmla="*/ 326166 w 418464"/>
              <a:gd name="connsiteY12" fmla="*/ 157772 h 364377"/>
              <a:gd name="connsiteX13" fmla="*/ 361057 w 418464"/>
              <a:gd name="connsiteY13" fmla="*/ 192663 h 364377"/>
              <a:gd name="connsiteX14" fmla="*/ 361071 w 418464"/>
              <a:gd name="connsiteY14" fmla="*/ 208780 h 364377"/>
              <a:gd name="connsiteX15" fmla="*/ 344954 w 418464"/>
              <a:gd name="connsiteY15" fmla="*/ 208794 h 364377"/>
              <a:gd name="connsiteX16" fmla="*/ 310063 w 418464"/>
              <a:gd name="connsiteY16" fmla="*/ 173903 h 364377"/>
              <a:gd name="connsiteX17" fmla="*/ 275172 w 418464"/>
              <a:gd name="connsiteY17" fmla="*/ 208794 h 364377"/>
              <a:gd name="connsiteX18" fmla="*/ 259055 w 418464"/>
              <a:gd name="connsiteY18" fmla="*/ 208780 h 364377"/>
              <a:gd name="connsiteX19" fmla="*/ 259069 w 418464"/>
              <a:gd name="connsiteY19" fmla="*/ 192663 h 364377"/>
              <a:gd name="connsiteX20" fmla="*/ 293960 w 418464"/>
              <a:gd name="connsiteY20" fmla="*/ 157782 h 364377"/>
              <a:gd name="connsiteX21" fmla="*/ 259069 w 418464"/>
              <a:gd name="connsiteY21" fmla="*/ 122891 h 364377"/>
              <a:gd name="connsiteX22" fmla="*/ 256048 w 418464"/>
              <a:gd name="connsiteY22" fmla="*/ 111856 h 364377"/>
              <a:gd name="connsiteX23" fmla="*/ 264138 w 418464"/>
              <a:gd name="connsiteY23" fmla="*/ 103767 h 364377"/>
              <a:gd name="connsiteX24" fmla="*/ 162569 w 418464"/>
              <a:gd name="connsiteY24" fmla="*/ 85555 h 364377"/>
              <a:gd name="connsiteX25" fmla="*/ 172721 w 418464"/>
              <a:gd name="connsiteY25" fmla="*/ 90894 h 364377"/>
              <a:gd name="connsiteX26" fmla="*/ 173076 w 418464"/>
              <a:gd name="connsiteY26" fmla="*/ 102359 h 364377"/>
              <a:gd name="connsiteX27" fmla="*/ 115786 w 418464"/>
              <a:gd name="connsiteY27" fmla="*/ 211274 h 364377"/>
              <a:gd name="connsiteX28" fmla="*/ 104050 w 418464"/>
              <a:gd name="connsiteY28" fmla="*/ 219297 h 364377"/>
              <a:gd name="connsiteX29" fmla="*/ 90821 w 418464"/>
              <a:gd name="connsiteY29" fmla="*/ 214092 h 364377"/>
              <a:gd name="connsiteX30" fmla="*/ 48913 w 418464"/>
              <a:gd name="connsiteY30" fmla="*/ 165224 h 364377"/>
              <a:gd name="connsiteX31" fmla="*/ 46738 w 418464"/>
              <a:gd name="connsiteY31" fmla="*/ 153986 h 364377"/>
              <a:gd name="connsiteX32" fmla="*/ 55428 w 418464"/>
              <a:gd name="connsiteY32" fmla="*/ 146536 h 364377"/>
              <a:gd name="connsiteX33" fmla="*/ 66202 w 418464"/>
              <a:gd name="connsiteY33" fmla="*/ 150402 h 364377"/>
              <a:gd name="connsiteX34" fmla="*/ 100837 w 418464"/>
              <a:gd name="connsiteY34" fmla="*/ 190802 h 364377"/>
              <a:gd name="connsiteX35" fmla="*/ 152922 w 418464"/>
              <a:gd name="connsiteY35" fmla="*/ 91760 h 364377"/>
              <a:gd name="connsiteX36" fmla="*/ 162569 w 418464"/>
              <a:gd name="connsiteY36" fmla="*/ 85555 h 364377"/>
              <a:gd name="connsiteX37" fmla="*/ 209233 w 418464"/>
              <a:gd name="connsiteY37" fmla="*/ 49383 h 364377"/>
              <a:gd name="connsiteX38" fmla="*/ 220620 w 418464"/>
              <a:gd name="connsiteY38" fmla="*/ 60770 h 364377"/>
              <a:gd name="connsiteX39" fmla="*/ 220620 w 418464"/>
              <a:gd name="connsiteY39" fmla="*/ 250549 h 364377"/>
              <a:gd name="connsiteX40" fmla="*/ 209233 w 418464"/>
              <a:gd name="connsiteY40" fmla="*/ 261936 h 364377"/>
              <a:gd name="connsiteX41" fmla="*/ 197846 w 418464"/>
              <a:gd name="connsiteY41" fmla="*/ 250549 h 364377"/>
              <a:gd name="connsiteX42" fmla="*/ 197846 w 418464"/>
              <a:gd name="connsiteY42" fmla="*/ 60770 h 364377"/>
              <a:gd name="connsiteX43" fmla="*/ 209233 w 418464"/>
              <a:gd name="connsiteY43" fmla="*/ 49383 h 364377"/>
              <a:gd name="connsiteX44" fmla="*/ 30365 w 418464"/>
              <a:gd name="connsiteY44" fmla="*/ 22774 h 364377"/>
              <a:gd name="connsiteX45" fmla="*/ 22774 w 418464"/>
              <a:gd name="connsiteY45" fmla="*/ 30365 h 364377"/>
              <a:gd name="connsiteX46" fmla="*/ 22774 w 418464"/>
              <a:gd name="connsiteY46" fmla="*/ 280727 h 364377"/>
              <a:gd name="connsiteX47" fmla="*/ 30365 w 418464"/>
              <a:gd name="connsiteY47" fmla="*/ 288318 h 364377"/>
              <a:gd name="connsiteX48" fmla="*/ 388100 w 418464"/>
              <a:gd name="connsiteY48" fmla="*/ 288318 h 364377"/>
              <a:gd name="connsiteX49" fmla="*/ 395691 w 418464"/>
              <a:gd name="connsiteY49" fmla="*/ 280727 h 364377"/>
              <a:gd name="connsiteX50" fmla="*/ 395691 w 418464"/>
              <a:gd name="connsiteY50" fmla="*/ 30365 h 364377"/>
              <a:gd name="connsiteX51" fmla="*/ 388100 w 418464"/>
              <a:gd name="connsiteY51" fmla="*/ 22774 h 364377"/>
              <a:gd name="connsiteX52" fmla="*/ 30365 w 418464"/>
              <a:gd name="connsiteY52" fmla="*/ 0 h 364377"/>
              <a:gd name="connsiteX53" fmla="*/ 388100 w 418464"/>
              <a:gd name="connsiteY53" fmla="*/ 0 h 364377"/>
              <a:gd name="connsiteX54" fmla="*/ 418464 w 418464"/>
              <a:gd name="connsiteY54" fmla="*/ 30365 h 364377"/>
              <a:gd name="connsiteX55" fmla="*/ 418464 w 418464"/>
              <a:gd name="connsiteY55" fmla="*/ 280727 h 364377"/>
              <a:gd name="connsiteX56" fmla="*/ 388100 w 418464"/>
              <a:gd name="connsiteY56" fmla="*/ 311092 h 364377"/>
              <a:gd name="connsiteX57" fmla="*/ 374084 w 418464"/>
              <a:gd name="connsiteY57" fmla="*/ 311092 h 364377"/>
              <a:gd name="connsiteX58" fmla="*/ 374084 w 418464"/>
              <a:gd name="connsiteY58" fmla="*/ 334012 h 364377"/>
              <a:gd name="connsiteX59" fmla="*/ 343720 w 418464"/>
              <a:gd name="connsiteY59" fmla="*/ 364377 h 364377"/>
              <a:gd name="connsiteX60" fmla="*/ 74750 w 418464"/>
              <a:gd name="connsiteY60" fmla="*/ 364377 h 364377"/>
              <a:gd name="connsiteX61" fmla="*/ 44385 w 418464"/>
              <a:gd name="connsiteY61" fmla="*/ 334012 h 364377"/>
              <a:gd name="connsiteX62" fmla="*/ 44385 w 418464"/>
              <a:gd name="connsiteY62" fmla="*/ 311092 h 364377"/>
              <a:gd name="connsiteX63" fmla="*/ 30365 w 418464"/>
              <a:gd name="connsiteY63" fmla="*/ 311092 h 364377"/>
              <a:gd name="connsiteX64" fmla="*/ 0 w 418464"/>
              <a:gd name="connsiteY64" fmla="*/ 280727 h 364377"/>
              <a:gd name="connsiteX65" fmla="*/ 0 w 418464"/>
              <a:gd name="connsiteY65" fmla="*/ 30365 h 364377"/>
              <a:gd name="connsiteX66" fmla="*/ 30365 w 418464"/>
              <a:gd name="connsiteY66" fmla="*/ 0 h 36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18464" h="364377">
                <a:moveTo>
                  <a:pt x="67154" y="311092"/>
                </a:moveTo>
                <a:lnTo>
                  <a:pt x="67154" y="334012"/>
                </a:lnTo>
                <a:cubicBezTo>
                  <a:pt x="67154" y="338205"/>
                  <a:pt x="70552" y="341604"/>
                  <a:pt x="74745" y="341604"/>
                </a:cubicBezTo>
                <a:lnTo>
                  <a:pt x="343720" y="341604"/>
                </a:lnTo>
                <a:cubicBezTo>
                  <a:pt x="347912" y="341604"/>
                  <a:pt x="351311" y="338205"/>
                  <a:pt x="351311" y="334012"/>
                </a:cubicBezTo>
                <a:lnTo>
                  <a:pt x="351311" y="311092"/>
                </a:lnTo>
                <a:close/>
                <a:moveTo>
                  <a:pt x="264138" y="103767"/>
                </a:moveTo>
                <a:cubicBezTo>
                  <a:pt x="268091" y="102719"/>
                  <a:pt x="272303" y="103872"/>
                  <a:pt x="275172" y="106788"/>
                </a:cubicBezTo>
                <a:lnTo>
                  <a:pt x="310063" y="141679"/>
                </a:lnTo>
                <a:lnTo>
                  <a:pt x="344954" y="106788"/>
                </a:lnTo>
                <a:cubicBezTo>
                  <a:pt x="349401" y="102341"/>
                  <a:pt x="356610" y="102341"/>
                  <a:pt x="361057" y="106788"/>
                </a:cubicBezTo>
                <a:cubicBezTo>
                  <a:pt x="365497" y="111233"/>
                  <a:pt x="365497" y="118436"/>
                  <a:pt x="361057" y="122881"/>
                </a:cubicBezTo>
                <a:lnTo>
                  <a:pt x="326166" y="157772"/>
                </a:lnTo>
                <a:lnTo>
                  <a:pt x="361057" y="192663"/>
                </a:lnTo>
                <a:cubicBezTo>
                  <a:pt x="365511" y="197110"/>
                  <a:pt x="365518" y="204326"/>
                  <a:pt x="361071" y="208780"/>
                </a:cubicBezTo>
                <a:cubicBezTo>
                  <a:pt x="356625" y="213235"/>
                  <a:pt x="349409" y="213241"/>
                  <a:pt x="344954" y="208794"/>
                </a:cubicBezTo>
                <a:lnTo>
                  <a:pt x="310063" y="173903"/>
                </a:lnTo>
                <a:lnTo>
                  <a:pt x="275172" y="208794"/>
                </a:lnTo>
                <a:cubicBezTo>
                  <a:pt x="270717" y="213241"/>
                  <a:pt x="263501" y="213235"/>
                  <a:pt x="259055" y="208780"/>
                </a:cubicBezTo>
                <a:cubicBezTo>
                  <a:pt x="254608" y="204326"/>
                  <a:pt x="254615" y="197110"/>
                  <a:pt x="259069" y="192663"/>
                </a:cubicBezTo>
                <a:lnTo>
                  <a:pt x="293960" y="157782"/>
                </a:lnTo>
                <a:lnTo>
                  <a:pt x="259069" y="122891"/>
                </a:lnTo>
                <a:cubicBezTo>
                  <a:pt x="256154" y="120022"/>
                  <a:pt x="255000" y="115810"/>
                  <a:pt x="256048" y="111856"/>
                </a:cubicBezTo>
                <a:cubicBezTo>
                  <a:pt x="257096" y="107903"/>
                  <a:pt x="260184" y="104815"/>
                  <a:pt x="264138" y="103767"/>
                </a:cubicBezTo>
                <a:close/>
                <a:moveTo>
                  <a:pt x="162569" y="85555"/>
                </a:moveTo>
                <a:cubicBezTo>
                  <a:pt x="166668" y="85377"/>
                  <a:pt x="170546" y="87416"/>
                  <a:pt x="172721" y="90894"/>
                </a:cubicBezTo>
                <a:cubicBezTo>
                  <a:pt x="174896" y="94373"/>
                  <a:pt x="175032" y="98753"/>
                  <a:pt x="173076" y="102359"/>
                </a:cubicBezTo>
                <a:lnTo>
                  <a:pt x="115786" y="211274"/>
                </a:lnTo>
                <a:cubicBezTo>
                  <a:pt x="113445" y="215728"/>
                  <a:pt x="109050" y="218733"/>
                  <a:pt x="104050" y="219297"/>
                </a:cubicBezTo>
                <a:cubicBezTo>
                  <a:pt x="99050" y="219862"/>
                  <a:pt x="94096" y="217912"/>
                  <a:pt x="90821" y="214092"/>
                </a:cubicBezTo>
                <a:lnTo>
                  <a:pt x="48913" y="165224"/>
                </a:lnTo>
                <a:cubicBezTo>
                  <a:pt x="46221" y="162141"/>
                  <a:pt x="45391" y="157851"/>
                  <a:pt x="46738" y="153986"/>
                </a:cubicBezTo>
                <a:cubicBezTo>
                  <a:pt x="48085" y="150122"/>
                  <a:pt x="51403" y="147277"/>
                  <a:pt x="55428" y="146536"/>
                </a:cubicBezTo>
                <a:cubicBezTo>
                  <a:pt x="59453" y="145795"/>
                  <a:pt x="63566" y="147271"/>
                  <a:pt x="66202" y="150402"/>
                </a:cubicBezTo>
                <a:lnTo>
                  <a:pt x="100837" y="190802"/>
                </a:lnTo>
                <a:lnTo>
                  <a:pt x="152922" y="91760"/>
                </a:lnTo>
                <a:cubicBezTo>
                  <a:pt x="154785" y="88105"/>
                  <a:pt x="158470" y="85735"/>
                  <a:pt x="162569" y="85555"/>
                </a:cubicBezTo>
                <a:close/>
                <a:moveTo>
                  <a:pt x="209233" y="49383"/>
                </a:moveTo>
                <a:cubicBezTo>
                  <a:pt x="215522" y="49383"/>
                  <a:pt x="220620" y="54481"/>
                  <a:pt x="220620" y="60770"/>
                </a:cubicBezTo>
                <a:lnTo>
                  <a:pt x="220620" y="250549"/>
                </a:lnTo>
                <a:cubicBezTo>
                  <a:pt x="220620" y="256838"/>
                  <a:pt x="215522" y="261936"/>
                  <a:pt x="209233" y="261936"/>
                </a:cubicBezTo>
                <a:cubicBezTo>
                  <a:pt x="202944" y="261936"/>
                  <a:pt x="197846" y="256838"/>
                  <a:pt x="197846" y="250549"/>
                </a:cubicBezTo>
                <a:lnTo>
                  <a:pt x="197846" y="60770"/>
                </a:lnTo>
                <a:cubicBezTo>
                  <a:pt x="197846" y="54481"/>
                  <a:pt x="202944" y="49383"/>
                  <a:pt x="209233" y="49383"/>
                </a:cubicBezTo>
                <a:close/>
                <a:moveTo>
                  <a:pt x="30365" y="22774"/>
                </a:moveTo>
                <a:cubicBezTo>
                  <a:pt x="26172" y="22774"/>
                  <a:pt x="22774" y="26172"/>
                  <a:pt x="22774" y="30365"/>
                </a:cubicBezTo>
                <a:lnTo>
                  <a:pt x="22774" y="280727"/>
                </a:lnTo>
                <a:cubicBezTo>
                  <a:pt x="22774" y="284920"/>
                  <a:pt x="26172" y="288318"/>
                  <a:pt x="30365" y="288318"/>
                </a:cubicBezTo>
                <a:lnTo>
                  <a:pt x="388100" y="288318"/>
                </a:lnTo>
                <a:cubicBezTo>
                  <a:pt x="392292" y="288318"/>
                  <a:pt x="395691" y="284920"/>
                  <a:pt x="395691" y="280727"/>
                </a:cubicBezTo>
                <a:lnTo>
                  <a:pt x="395691" y="30365"/>
                </a:lnTo>
                <a:cubicBezTo>
                  <a:pt x="395691" y="26172"/>
                  <a:pt x="392292" y="22774"/>
                  <a:pt x="388100" y="22774"/>
                </a:cubicBezTo>
                <a:close/>
                <a:moveTo>
                  <a:pt x="30365" y="0"/>
                </a:moveTo>
                <a:lnTo>
                  <a:pt x="388100" y="0"/>
                </a:lnTo>
                <a:cubicBezTo>
                  <a:pt x="404862" y="19"/>
                  <a:pt x="418446" y="13602"/>
                  <a:pt x="418464" y="30365"/>
                </a:cubicBezTo>
                <a:lnTo>
                  <a:pt x="418464" y="280727"/>
                </a:lnTo>
                <a:cubicBezTo>
                  <a:pt x="418446" y="297489"/>
                  <a:pt x="404862" y="311073"/>
                  <a:pt x="388100" y="311092"/>
                </a:cubicBezTo>
                <a:lnTo>
                  <a:pt x="374084" y="311092"/>
                </a:lnTo>
                <a:lnTo>
                  <a:pt x="374084" y="334012"/>
                </a:lnTo>
                <a:cubicBezTo>
                  <a:pt x="374066" y="350775"/>
                  <a:pt x="360482" y="364359"/>
                  <a:pt x="343720" y="364377"/>
                </a:cubicBezTo>
                <a:lnTo>
                  <a:pt x="74750" y="364377"/>
                </a:lnTo>
                <a:cubicBezTo>
                  <a:pt x="57987" y="364359"/>
                  <a:pt x="44403" y="350775"/>
                  <a:pt x="44385" y="334012"/>
                </a:cubicBezTo>
                <a:lnTo>
                  <a:pt x="44385" y="311092"/>
                </a:lnTo>
                <a:lnTo>
                  <a:pt x="30365" y="311092"/>
                </a:lnTo>
                <a:cubicBezTo>
                  <a:pt x="13602" y="311073"/>
                  <a:pt x="18" y="297489"/>
                  <a:pt x="0" y="280727"/>
                </a:cubicBezTo>
                <a:lnTo>
                  <a:pt x="0" y="30365"/>
                </a:lnTo>
                <a:cubicBezTo>
                  <a:pt x="18" y="13602"/>
                  <a:pt x="13602" y="19"/>
                  <a:pt x="30365" y="0"/>
                </a:cubicBezTo>
                <a:close/>
              </a:path>
            </a:pathLst>
          </a:custGeom>
          <a:solidFill>
            <a:schemeClr val="accent1"/>
          </a:solidFill>
          <a:ln w="464" cap="flat">
            <a:noFill/>
            <a:prstDash val="solid"/>
            <a:miter/>
          </a:ln>
        </p:spPr>
        <p:txBody>
          <a:bodyPr rtlCol="0" anchor="ctr"/>
          <a:lstStyle/>
          <a:p>
            <a:endParaRPr lang="zh-CN" altLang="en-US"/>
          </a:p>
        </p:txBody>
      </p:sp>
      <p:sp>
        <p:nvSpPr>
          <p:cNvPr id="38" name="任意多边形: 形状 37"/>
          <p:cNvSpPr/>
          <p:nvPr>
            <p:custDataLst>
              <p:tags r:id="rId16"/>
            </p:custDataLst>
          </p:nvPr>
        </p:nvSpPr>
        <p:spPr>
          <a:xfrm>
            <a:off x="6716601" y="4796043"/>
            <a:ext cx="365422" cy="365422"/>
          </a:xfrm>
          <a:custGeom>
            <a:avLst/>
            <a:gdLst>
              <a:gd name="connsiteX0" fmla="*/ 73941 w 409244"/>
              <a:gd name="connsiteY0" fmla="*/ 234721 h 409244"/>
              <a:gd name="connsiteX1" fmla="*/ 76336 w 409244"/>
              <a:gd name="connsiteY1" fmla="*/ 257709 h 409244"/>
              <a:gd name="connsiteX2" fmla="*/ 24573 w 409244"/>
              <a:gd name="connsiteY2" fmla="*/ 257709 h 409244"/>
              <a:gd name="connsiteX3" fmla="*/ 24573 w 409244"/>
              <a:gd name="connsiteY3" fmla="*/ 384671 h 409244"/>
              <a:gd name="connsiteX4" fmla="*/ 151535 w 409244"/>
              <a:gd name="connsiteY4" fmla="*/ 384671 h 409244"/>
              <a:gd name="connsiteX5" fmla="*/ 151535 w 409244"/>
              <a:gd name="connsiteY5" fmla="*/ 363891 h 409244"/>
              <a:gd name="connsiteX6" fmla="*/ 165671 w 409244"/>
              <a:gd name="connsiteY6" fmla="*/ 370491 h 409244"/>
              <a:gd name="connsiteX7" fmla="*/ 120255 w 409244"/>
              <a:gd name="connsiteY7" fmla="*/ 340358 h 409244"/>
              <a:gd name="connsiteX8" fmla="*/ 86756 w 409244"/>
              <a:gd name="connsiteY8" fmla="*/ 292102 h 409244"/>
              <a:gd name="connsiteX9" fmla="*/ 311019 w 409244"/>
              <a:gd name="connsiteY9" fmla="*/ 216822 h 409244"/>
              <a:gd name="connsiteX10" fmla="*/ 323306 w 409244"/>
              <a:gd name="connsiteY10" fmla="*/ 229109 h 409244"/>
              <a:gd name="connsiteX11" fmla="*/ 229109 w 409244"/>
              <a:gd name="connsiteY11" fmla="*/ 323306 h 409244"/>
              <a:gd name="connsiteX12" fmla="*/ 216822 w 409244"/>
              <a:gd name="connsiteY12" fmla="*/ 311019 h 409244"/>
              <a:gd name="connsiteX13" fmla="*/ 229109 w 409244"/>
              <a:gd name="connsiteY13" fmla="*/ 298733 h 409244"/>
              <a:gd name="connsiteX14" fmla="*/ 298733 w 409244"/>
              <a:gd name="connsiteY14" fmla="*/ 229109 h 409244"/>
              <a:gd name="connsiteX15" fmla="*/ 311019 w 409244"/>
              <a:gd name="connsiteY15" fmla="*/ 216822 h 409244"/>
              <a:gd name="connsiteX16" fmla="*/ 229162 w 409244"/>
              <a:gd name="connsiteY16" fmla="*/ 98106 h 409244"/>
              <a:gd name="connsiteX17" fmla="*/ 98182 w 409244"/>
              <a:gd name="connsiteY17" fmla="*/ 224555 h 409244"/>
              <a:gd name="connsiteX18" fmla="*/ 229162 w 409244"/>
              <a:gd name="connsiteY18" fmla="*/ 360220 h 409244"/>
              <a:gd name="connsiteX19" fmla="*/ 360143 w 409244"/>
              <a:gd name="connsiteY19" fmla="*/ 233770 h 409244"/>
              <a:gd name="connsiteX20" fmla="*/ 229162 w 409244"/>
              <a:gd name="connsiteY20" fmla="*/ 98106 h 409244"/>
              <a:gd name="connsiteX21" fmla="*/ 24573 w 409244"/>
              <a:gd name="connsiteY21" fmla="*/ 24573 h 409244"/>
              <a:gd name="connsiteX22" fmla="*/ 24573 w 409244"/>
              <a:gd name="connsiteY22" fmla="*/ 151535 h 409244"/>
              <a:gd name="connsiteX23" fmla="*/ 94499 w 409244"/>
              <a:gd name="connsiteY23" fmla="*/ 151535 h 409244"/>
              <a:gd name="connsiteX24" fmla="*/ 87105 w 409244"/>
              <a:gd name="connsiteY24" fmla="*/ 167373 h 409244"/>
              <a:gd name="connsiteX25" fmla="*/ 117960 w 409244"/>
              <a:gd name="connsiteY25" fmla="*/ 120259 h 409244"/>
              <a:gd name="connsiteX26" fmla="*/ 164110 w 409244"/>
              <a:gd name="connsiteY26" fmla="*/ 88629 h 409244"/>
              <a:gd name="connsiteX27" fmla="*/ 151535 w 409244"/>
              <a:gd name="connsiteY27" fmla="*/ 94499 h 409244"/>
              <a:gd name="connsiteX28" fmla="*/ 151535 w 409244"/>
              <a:gd name="connsiteY28" fmla="*/ 24573 h 409244"/>
              <a:gd name="connsiteX29" fmla="*/ 24573 w 409244"/>
              <a:gd name="connsiteY29" fmla="*/ 0 h 409244"/>
              <a:gd name="connsiteX30" fmla="*/ 151535 w 409244"/>
              <a:gd name="connsiteY30" fmla="*/ 0 h 409244"/>
              <a:gd name="connsiteX31" fmla="*/ 176108 w 409244"/>
              <a:gd name="connsiteY31" fmla="*/ 24573 h 409244"/>
              <a:gd name="connsiteX32" fmla="*/ 176108 w 409244"/>
              <a:gd name="connsiteY32" fmla="*/ 83027 h 409244"/>
              <a:gd name="connsiteX33" fmla="*/ 171068 w 409244"/>
              <a:gd name="connsiteY33" fmla="*/ 85380 h 409244"/>
              <a:gd name="connsiteX34" fmla="*/ 229162 w 409244"/>
              <a:gd name="connsiteY34" fmla="*/ 73533 h 409244"/>
              <a:gd name="connsiteX35" fmla="*/ 338070 w 409244"/>
              <a:gd name="connsiteY35" fmla="*/ 117969 h 409244"/>
              <a:gd name="connsiteX36" fmla="*/ 369066 w 409244"/>
              <a:gd name="connsiteY36" fmla="*/ 162618 h 409244"/>
              <a:gd name="connsiteX37" fmla="*/ 363891 w 409244"/>
              <a:gd name="connsiteY37" fmla="*/ 151535 h 409244"/>
              <a:gd name="connsiteX38" fmla="*/ 384671 w 409244"/>
              <a:gd name="connsiteY38" fmla="*/ 151535 h 409244"/>
              <a:gd name="connsiteX39" fmla="*/ 384671 w 409244"/>
              <a:gd name="connsiteY39" fmla="*/ 24573 h 409244"/>
              <a:gd name="connsiteX40" fmla="*/ 257709 w 409244"/>
              <a:gd name="connsiteY40" fmla="*/ 24573 h 409244"/>
              <a:gd name="connsiteX41" fmla="*/ 257709 w 409244"/>
              <a:gd name="connsiteY41" fmla="*/ 76331 h 409244"/>
              <a:gd name="connsiteX42" fmla="*/ 233136 w 409244"/>
              <a:gd name="connsiteY42" fmla="*/ 73771 h 409244"/>
              <a:gd name="connsiteX43" fmla="*/ 233136 w 409244"/>
              <a:gd name="connsiteY43" fmla="*/ 24573 h 409244"/>
              <a:gd name="connsiteX44" fmla="*/ 257709 w 409244"/>
              <a:gd name="connsiteY44" fmla="*/ 0 h 409244"/>
              <a:gd name="connsiteX45" fmla="*/ 384671 w 409244"/>
              <a:gd name="connsiteY45" fmla="*/ 0 h 409244"/>
              <a:gd name="connsiteX46" fmla="*/ 409244 w 409244"/>
              <a:gd name="connsiteY46" fmla="*/ 24573 h 409244"/>
              <a:gd name="connsiteX47" fmla="*/ 409244 w 409244"/>
              <a:gd name="connsiteY47" fmla="*/ 151535 h 409244"/>
              <a:gd name="connsiteX48" fmla="*/ 384671 w 409244"/>
              <a:gd name="connsiteY48" fmla="*/ 176108 h 409244"/>
              <a:gd name="connsiteX49" fmla="*/ 375364 w 409244"/>
              <a:gd name="connsiteY49" fmla="*/ 176108 h 409244"/>
              <a:gd name="connsiteX50" fmla="*/ 372321 w 409244"/>
              <a:gd name="connsiteY50" fmla="*/ 169590 h 409244"/>
              <a:gd name="connsiteX51" fmla="*/ 384746 w 409244"/>
              <a:gd name="connsiteY51" fmla="*/ 225231 h 409244"/>
              <a:gd name="connsiteX52" fmla="*/ 373609 w 409244"/>
              <a:gd name="connsiteY52" fmla="*/ 287305 h 409244"/>
              <a:gd name="connsiteX53" fmla="*/ 346344 w 409244"/>
              <a:gd name="connsiteY53" fmla="*/ 328938 h 409244"/>
              <a:gd name="connsiteX54" fmla="*/ 405598 w 409244"/>
              <a:gd name="connsiteY54" fmla="*/ 388192 h 409244"/>
              <a:gd name="connsiteX55" fmla="*/ 405598 w 409244"/>
              <a:gd name="connsiteY55" fmla="*/ 405598 h 409244"/>
              <a:gd name="connsiteX56" fmla="*/ 388192 w 409244"/>
              <a:gd name="connsiteY56" fmla="*/ 405598 h 409244"/>
              <a:gd name="connsiteX57" fmla="*/ 328674 w 409244"/>
              <a:gd name="connsiteY57" fmla="*/ 346080 h 409244"/>
              <a:gd name="connsiteX58" fmla="*/ 290415 w 409244"/>
              <a:gd name="connsiteY58" fmla="*/ 372302 h 409244"/>
              <a:gd name="connsiteX59" fmla="*/ 229162 w 409244"/>
              <a:gd name="connsiteY59" fmla="*/ 384793 h 409244"/>
              <a:gd name="connsiteX60" fmla="*/ 171979 w 409244"/>
              <a:gd name="connsiteY60" fmla="*/ 373436 h 409244"/>
              <a:gd name="connsiteX61" fmla="*/ 176108 w 409244"/>
              <a:gd name="connsiteY61" fmla="*/ 375364 h 409244"/>
              <a:gd name="connsiteX62" fmla="*/ 176108 w 409244"/>
              <a:gd name="connsiteY62" fmla="*/ 384671 h 409244"/>
              <a:gd name="connsiteX63" fmla="*/ 151535 w 409244"/>
              <a:gd name="connsiteY63" fmla="*/ 409244 h 409244"/>
              <a:gd name="connsiteX64" fmla="*/ 24573 w 409244"/>
              <a:gd name="connsiteY64" fmla="*/ 409244 h 409244"/>
              <a:gd name="connsiteX65" fmla="*/ 0 w 409244"/>
              <a:gd name="connsiteY65" fmla="*/ 384671 h 409244"/>
              <a:gd name="connsiteX66" fmla="*/ 0 w 409244"/>
              <a:gd name="connsiteY66" fmla="*/ 257709 h 409244"/>
              <a:gd name="connsiteX67" fmla="*/ 24573 w 409244"/>
              <a:gd name="connsiteY67" fmla="*/ 233136 h 409244"/>
              <a:gd name="connsiteX68" fmla="*/ 73587 w 409244"/>
              <a:gd name="connsiteY68" fmla="*/ 233136 h 409244"/>
              <a:gd name="connsiteX69" fmla="*/ 73578 w 409244"/>
              <a:gd name="connsiteY69" fmla="*/ 233095 h 409244"/>
              <a:gd name="connsiteX70" fmla="*/ 84288 w 409244"/>
              <a:gd name="connsiteY70" fmla="*/ 173408 h 409244"/>
              <a:gd name="connsiteX71" fmla="*/ 83027 w 409244"/>
              <a:gd name="connsiteY71" fmla="*/ 176108 h 409244"/>
              <a:gd name="connsiteX72" fmla="*/ 24573 w 409244"/>
              <a:gd name="connsiteY72" fmla="*/ 176108 h 409244"/>
              <a:gd name="connsiteX73" fmla="*/ 0 w 409244"/>
              <a:gd name="connsiteY73" fmla="*/ 151535 h 409244"/>
              <a:gd name="connsiteX74" fmla="*/ 0 w 409244"/>
              <a:gd name="connsiteY74" fmla="*/ 24573 h 409244"/>
              <a:gd name="connsiteX75" fmla="*/ 24573 w 409244"/>
              <a:gd name="connsiteY75" fmla="*/ 0 h 4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09244" h="409244">
                <a:moveTo>
                  <a:pt x="73941" y="234721"/>
                </a:moveTo>
                <a:lnTo>
                  <a:pt x="76336" y="257709"/>
                </a:lnTo>
                <a:lnTo>
                  <a:pt x="24573" y="257709"/>
                </a:lnTo>
                <a:lnTo>
                  <a:pt x="24573" y="384671"/>
                </a:lnTo>
                <a:lnTo>
                  <a:pt x="151535" y="384671"/>
                </a:lnTo>
                <a:lnTo>
                  <a:pt x="151535" y="363891"/>
                </a:lnTo>
                <a:lnTo>
                  <a:pt x="165671" y="370491"/>
                </a:lnTo>
                <a:lnTo>
                  <a:pt x="120255" y="340358"/>
                </a:lnTo>
                <a:cubicBezTo>
                  <a:pt x="106231" y="326615"/>
                  <a:pt x="94800" y="310254"/>
                  <a:pt x="86756" y="292102"/>
                </a:cubicBezTo>
                <a:close/>
                <a:moveTo>
                  <a:pt x="311019" y="216822"/>
                </a:moveTo>
                <a:cubicBezTo>
                  <a:pt x="317805" y="216822"/>
                  <a:pt x="323306" y="222323"/>
                  <a:pt x="323306" y="229109"/>
                </a:cubicBezTo>
                <a:cubicBezTo>
                  <a:pt x="323306" y="281050"/>
                  <a:pt x="281050" y="323306"/>
                  <a:pt x="229109" y="323306"/>
                </a:cubicBezTo>
                <a:cubicBezTo>
                  <a:pt x="222323" y="323306"/>
                  <a:pt x="216822" y="317805"/>
                  <a:pt x="216822" y="311019"/>
                </a:cubicBezTo>
                <a:cubicBezTo>
                  <a:pt x="216822" y="304233"/>
                  <a:pt x="222323" y="298733"/>
                  <a:pt x="229109" y="298733"/>
                </a:cubicBezTo>
                <a:cubicBezTo>
                  <a:pt x="267504" y="298733"/>
                  <a:pt x="298733" y="267504"/>
                  <a:pt x="298733" y="229109"/>
                </a:cubicBezTo>
                <a:cubicBezTo>
                  <a:pt x="298733" y="222323"/>
                  <a:pt x="304233" y="216822"/>
                  <a:pt x="311019" y="216822"/>
                </a:cubicBezTo>
                <a:close/>
                <a:moveTo>
                  <a:pt x="229162" y="98106"/>
                </a:moveTo>
                <a:cubicBezTo>
                  <a:pt x="158048" y="97998"/>
                  <a:pt x="100435" y="154808"/>
                  <a:pt x="98182" y="224555"/>
                </a:cubicBezTo>
                <a:cubicBezTo>
                  <a:pt x="95515" y="299248"/>
                  <a:pt x="155688" y="360368"/>
                  <a:pt x="229162" y="360220"/>
                </a:cubicBezTo>
                <a:cubicBezTo>
                  <a:pt x="300276" y="360327"/>
                  <a:pt x="357890" y="303517"/>
                  <a:pt x="360143" y="233770"/>
                </a:cubicBezTo>
                <a:cubicBezTo>
                  <a:pt x="362810" y="159078"/>
                  <a:pt x="302636" y="97957"/>
                  <a:pt x="229162" y="98106"/>
                </a:cubicBezTo>
                <a:close/>
                <a:moveTo>
                  <a:pt x="24573" y="24573"/>
                </a:moveTo>
                <a:lnTo>
                  <a:pt x="24573" y="151535"/>
                </a:lnTo>
                <a:lnTo>
                  <a:pt x="94499" y="151535"/>
                </a:lnTo>
                <a:lnTo>
                  <a:pt x="87105" y="167373"/>
                </a:lnTo>
                <a:lnTo>
                  <a:pt x="117960" y="120259"/>
                </a:lnTo>
                <a:lnTo>
                  <a:pt x="164110" y="88629"/>
                </a:lnTo>
                <a:lnTo>
                  <a:pt x="151535" y="94499"/>
                </a:lnTo>
                <a:lnTo>
                  <a:pt x="151535" y="24573"/>
                </a:lnTo>
                <a:close/>
                <a:moveTo>
                  <a:pt x="24573" y="0"/>
                </a:moveTo>
                <a:lnTo>
                  <a:pt x="151535" y="0"/>
                </a:lnTo>
                <a:cubicBezTo>
                  <a:pt x="165106" y="0"/>
                  <a:pt x="176108" y="11002"/>
                  <a:pt x="176108" y="24573"/>
                </a:cubicBezTo>
                <a:lnTo>
                  <a:pt x="176108" y="83027"/>
                </a:lnTo>
                <a:lnTo>
                  <a:pt x="171068" y="85380"/>
                </a:lnTo>
                <a:lnTo>
                  <a:pt x="229162" y="73533"/>
                </a:lnTo>
                <a:cubicBezTo>
                  <a:pt x="271602" y="73469"/>
                  <a:pt x="310022" y="90484"/>
                  <a:pt x="338070" y="117969"/>
                </a:cubicBezTo>
                <a:lnTo>
                  <a:pt x="369066" y="162618"/>
                </a:lnTo>
                <a:lnTo>
                  <a:pt x="363891" y="151535"/>
                </a:lnTo>
                <a:lnTo>
                  <a:pt x="384671" y="151535"/>
                </a:lnTo>
                <a:lnTo>
                  <a:pt x="384671" y="24573"/>
                </a:lnTo>
                <a:lnTo>
                  <a:pt x="257709" y="24573"/>
                </a:lnTo>
                <a:lnTo>
                  <a:pt x="257709" y="76331"/>
                </a:lnTo>
                <a:cubicBezTo>
                  <a:pt x="249597" y="74836"/>
                  <a:pt x="241381" y="73981"/>
                  <a:pt x="233136" y="73771"/>
                </a:cubicBezTo>
                <a:lnTo>
                  <a:pt x="233136" y="24573"/>
                </a:lnTo>
                <a:cubicBezTo>
                  <a:pt x="233136" y="11002"/>
                  <a:pt x="244138" y="0"/>
                  <a:pt x="257709" y="0"/>
                </a:cubicBezTo>
                <a:lnTo>
                  <a:pt x="384671" y="0"/>
                </a:lnTo>
                <a:cubicBezTo>
                  <a:pt x="398242" y="0"/>
                  <a:pt x="409244" y="11002"/>
                  <a:pt x="409244" y="24573"/>
                </a:cubicBezTo>
                <a:lnTo>
                  <a:pt x="409244" y="151535"/>
                </a:lnTo>
                <a:cubicBezTo>
                  <a:pt x="409244" y="165106"/>
                  <a:pt x="398242" y="176108"/>
                  <a:pt x="384671" y="176108"/>
                </a:cubicBezTo>
                <a:lnTo>
                  <a:pt x="375364" y="176108"/>
                </a:lnTo>
                <a:lnTo>
                  <a:pt x="372321" y="169590"/>
                </a:lnTo>
                <a:lnTo>
                  <a:pt x="384746" y="225231"/>
                </a:lnTo>
                <a:cubicBezTo>
                  <a:pt x="385318" y="247228"/>
                  <a:pt x="381306" y="268209"/>
                  <a:pt x="373609" y="287305"/>
                </a:cubicBezTo>
                <a:lnTo>
                  <a:pt x="346344" y="328938"/>
                </a:lnTo>
                <a:lnTo>
                  <a:pt x="405598" y="388192"/>
                </a:lnTo>
                <a:cubicBezTo>
                  <a:pt x="410404" y="392998"/>
                  <a:pt x="410404" y="400791"/>
                  <a:pt x="405598" y="405598"/>
                </a:cubicBezTo>
                <a:cubicBezTo>
                  <a:pt x="400791" y="410404"/>
                  <a:pt x="392998" y="410404"/>
                  <a:pt x="388192" y="405598"/>
                </a:cubicBezTo>
                <a:lnTo>
                  <a:pt x="328674" y="346080"/>
                </a:lnTo>
                <a:lnTo>
                  <a:pt x="290415" y="372302"/>
                </a:lnTo>
                <a:cubicBezTo>
                  <a:pt x="271581" y="380380"/>
                  <a:pt x="250863" y="384833"/>
                  <a:pt x="229162" y="384793"/>
                </a:cubicBezTo>
                <a:lnTo>
                  <a:pt x="171979" y="373436"/>
                </a:lnTo>
                <a:lnTo>
                  <a:pt x="176108" y="375364"/>
                </a:lnTo>
                <a:lnTo>
                  <a:pt x="176108" y="384671"/>
                </a:lnTo>
                <a:cubicBezTo>
                  <a:pt x="176108" y="398242"/>
                  <a:pt x="165106" y="409244"/>
                  <a:pt x="151535" y="409244"/>
                </a:cubicBezTo>
                <a:lnTo>
                  <a:pt x="24573" y="409244"/>
                </a:lnTo>
                <a:cubicBezTo>
                  <a:pt x="11002" y="409244"/>
                  <a:pt x="0" y="398242"/>
                  <a:pt x="0" y="384671"/>
                </a:cubicBezTo>
                <a:lnTo>
                  <a:pt x="0" y="257709"/>
                </a:lnTo>
                <a:cubicBezTo>
                  <a:pt x="0" y="244138"/>
                  <a:pt x="11002" y="233136"/>
                  <a:pt x="24573" y="233136"/>
                </a:cubicBezTo>
                <a:lnTo>
                  <a:pt x="73587" y="233136"/>
                </a:lnTo>
                <a:lnTo>
                  <a:pt x="73578" y="233095"/>
                </a:lnTo>
                <a:lnTo>
                  <a:pt x="84288" y="173408"/>
                </a:lnTo>
                <a:lnTo>
                  <a:pt x="83027" y="176108"/>
                </a:lnTo>
                <a:lnTo>
                  <a:pt x="24573" y="176108"/>
                </a:lnTo>
                <a:cubicBezTo>
                  <a:pt x="11002" y="176108"/>
                  <a:pt x="0" y="165106"/>
                  <a:pt x="0" y="151535"/>
                </a:cubicBezTo>
                <a:lnTo>
                  <a:pt x="0" y="24573"/>
                </a:lnTo>
                <a:cubicBezTo>
                  <a:pt x="0" y="11002"/>
                  <a:pt x="11002" y="0"/>
                  <a:pt x="24573" y="0"/>
                </a:cubicBezTo>
                <a:close/>
              </a:path>
            </a:pathLst>
          </a:custGeom>
          <a:solidFill>
            <a:schemeClr val="accent1"/>
          </a:solidFill>
          <a:ln w="512" cap="flat">
            <a:noFill/>
            <a:prstDash val="solid"/>
            <a:miter/>
          </a:ln>
        </p:spPr>
        <p:txBody>
          <a:bodyPr rtlCol="0" anchor="ctr"/>
          <a:lstStyle/>
          <a:p>
            <a:endParaRPr lang="zh-CN" altLang="en-US"/>
          </a:p>
        </p:txBody>
      </p:sp>
      <p:sp>
        <p:nvSpPr>
          <p:cNvPr id="26" name="任意多边形: 形状 25"/>
          <p:cNvSpPr/>
          <p:nvPr>
            <p:custDataLst>
              <p:tags r:id="rId17"/>
            </p:custDataLst>
          </p:nvPr>
        </p:nvSpPr>
        <p:spPr>
          <a:xfrm>
            <a:off x="4805799" y="2817200"/>
            <a:ext cx="373520" cy="373634"/>
          </a:xfrm>
          <a:custGeom>
            <a:avLst/>
            <a:gdLst>
              <a:gd name="connsiteX0" fmla="*/ 81482 w 418314"/>
              <a:gd name="connsiteY0" fmla="*/ 291124 h 418441"/>
              <a:gd name="connsiteX1" fmla="*/ 199183 w 418314"/>
              <a:gd name="connsiteY1" fmla="*/ 291124 h 418441"/>
              <a:gd name="connsiteX2" fmla="*/ 212289 w 418314"/>
              <a:gd name="connsiteY2" fmla="*/ 304230 h 418441"/>
              <a:gd name="connsiteX3" fmla="*/ 199183 w 418314"/>
              <a:gd name="connsiteY3" fmla="*/ 317336 h 418441"/>
              <a:gd name="connsiteX4" fmla="*/ 81482 w 418314"/>
              <a:gd name="connsiteY4" fmla="*/ 317336 h 418441"/>
              <a:gd name="connsiteX5" fmla="*/ 68376 w 418314"/>
              <a:gd name="connsiteY5" fmla="*/ 304230 h 418441"/>
              <a:gd name="connsiteX6" fmla="*/ 81482 w 418314"/>
              <a:gd name="connsiteY6" fmla="*/ 291124 h 418441"/>
              <a:gd name="connsiteX7" fmla="*/ 81482 w 418314"/>
              <a:gd name="connsiteY7" fmla="*/ 199787 h 418441"/>
              <a:gd name="connsiteX8" fmla="*/ 199183 w 418314"/>
              <a:gd name="connsiteY8" fmla="*/ 199787 h 418441"/>
              <a:gd name="connsiteX9" fmla="*/ 212289 w 418314"/>
              <a:gd name="connsiteY9" fmla="*/ 212893 h 418441"/>
              <a:gd name="connsiteX10" fmla="*/ 199183 w 418314"/>
              <a:gd name="connsiteY10" fmla="*/ 225999 h 418441"/>
              <a:gd name="connsiteX11" fmla="*/ 81482 w 418314"/>
              <a:gd name="connsiteY11" fmla="*/ 225999 h 418441"/>
              <a:gd name="connsiteX12" fmla="*/ 68376 w 418314"/>
              <a:gd name="connsiteY12" fmla="*/ 212893 h 418441"/>
              <a:gd name="connsiteX13" fmla="*/ 81482 w 418314"/>
              <a:gd name="connsiteY13" fmla="*/ 199787 h 418441"/>
              <a:gd name="connsiteX14" fmla="*/ 405105 w 418314"/>
              <a:gd name="connsiteY14" fmla="*/ 182407 h 418441"/>
              <a:gd name="connsiteX15" fmla="*/ 414391 w 418314"/>
              <a:gd name="connsiteY15" fmla="*/ 186203 h 418441"/>
              <a:gd name="connsiteX16" fmla="*/ 414519 w 418314"/>
              <a:gd name="connsiteY16" fmla="*/ 204680 h 418441"/>
              <a:gd name="connsiteX17" fmla="*/ 322263 w 418314"/>
              <a:gd name="connsiteY17" fmla="*/ 298597 h 418441"/>
              <a:gd name="connsiteX18" fmla="*/ 303275 w 418314"/>
              <a:gd name="connsiteY18" fmla="*/ 306589 h 418441"/>
              <a:gd name="connsiteX19" fmla="*/ 284223 w 418314"/>
              <a:gd name="connsiteY19" fmla="*/ 298597 h 418441"/>
              <a:gd name="connsiteX20" fmla="*/ 248165 w 418314"/>
              <a:gd name="connsiteY20" fmla="*/ 261900 h 418441"/>
              <a:gd name="connsiteX21" fmla="*/ 248293 w 418314"/>
              <a:gd name="connsiteY21" fmla="*/ 243423 h 418441"/>
              <a:gd name="connsiteX22" fmla="*/ 266770 w 418314"/>
              <a:gd name="connsiteY22" fmla="*/ 243551 h 418441"/>
              <a:gd name="connsiteX23" fmla="*/ 302828 w 418314"/>
              <a:gd name="connsiteY23" fmla="*/ 280248 h 418441"/>
              <a:gd name="connsiteX24" fmla="*/ 395914 w 418314"/>
              <a:gd name="connsiteY24" fmla="*/ 186331 h 418441"/>
              <a:gd name="connsiteX25" fmla="*/ 405105 w 418314"/>
              <a:gd name="connsiteY25" fmla="*/ 182407 h 418441"/>
              <a:gd name="connsiteX26" fmla="*/ 81451 w 418314"/>
              <a:gd name="connsiteY26" fmla="*/ 108450 h 418441"/>
              <a:gd name="connsiteX27" fmla="*/ 264555 w 418314"/>
              <a:gd name="connsiteY27" fmla="*/ 108450 h 418441"/>
              <a:gd name="connsiteX28" fmla="*/ 277661 w 418314"/>
              <a:gd name="connsiteY28" fmla="*/ 121556 h 418441"/>
              <a:gd name="connsiteX29" fmla="*/ 264491 w 418314"/>
              <a:gd name="connsiteY29" fmla="*/ 134662 h 418441"/>
              <a:gd name="connsiteX30" fmla="*/ 81451 w 418314"/>
              <a:gd name="connsiteY30" fmla="*/ 134662 h 418441"/>
              <a:gd name="connsiteX31" fmla="*/ 68345 w 418314"/>
              <a:gd name="connsiteY31" fmla="*/ 121556 h 418441"/>
              <a:gd name="connsiteX32" fmla="*/ 81451 w 418314"/>
              <a:gd name="connsiteY32" fmla="*/ 108450 h 418441"/>
              <a:gd name="connsiteX33" fmla="*/ 34844 w 418314"/>
              <a:gd name="connsiteY33" fmla="*/ 0 h 418441"/>
              <a:gd name="connsiteX34" fmla="*/ 312504 w 418314"/>
              <a:gd name="connsiteY34" fmla="*/ 0 h 418441"/>
              <a:gd name="connsiteX35" fmla="*/ 347348 w 418314"/>
              <a:gd name="connsiteY35" fmla="*/ 32670 h 418441"/>
              <a:gd name="connsiteX36" fmla="*/ 347348 w 418314"/>
              <a:gd name="connsiteY36" fmla="*/ 97370 h 418441"/>
              <a:gd name="connsiteX37" fmla="*/ 334242 w 418314"/>
              <a:gd name="connsiteY37" fmla="*/ 110476 h 418441"/>
              <a:gd name="connsiteX38" fmla="*/ 321135 w 418314"/>
              <a:gd name="connsiteY38" fmla="*/ 97370 h 418441"/>
              <a:gd name="connsiteX39" fmla="*/ 321135 w 418314"/>
              <a:gd name="connsiteY39" fmla="*/ 32670 h 418441"/>
              <a:gd name="connsiteX40" fmla="*/ 312440 w 418314"/>
              <a:gd name="connsiteY40" fmla="*/ 26149 h 418441"/>
              <a:gd name="connsiteX41" fmla="*/ 34844 w 418314"/>
              <a:gd name="connsiteY41" fmla="*/ 26149 h 418441"/>
              <a:gd name="connsiteX42" fmla="*/ 26149 w 418314"/>
              <a:gd name="connsiteY42" fmla="*/ 32670 h 418441"/>
              <a:gd name="connsiteX43" fmla="*/ 26149 w 418314"/>
              <a:gd name="connsiteY43" fmla="*/ 385772 h 418441"/>
              <a:gd name="connsiteX44" fmla="*/ 34844 w 418314"/>
              <a:gd name="connsiteY44" fmla="*/ 392293 h 418441"/>
              <a:gd name="connsiteX45" fmla="*/ 312504 w 418314"/>
              <a:gd name="connsiteY45" fmla="*/ 392293 h 418441"/>
              <a:gd name="connsiteX46" fmla="*/ 321199 w 418314"/>
              <a:gd name="connsiteY46" fmla="*/ 385772 h 418441"/>
              <a:gd name="connsiteX47" fmla="*/ 321199 w 418314"/>
              <a:gd name="connsiteY47" fmla="*/ 364930 h 418441"/>
              <a:gd name="connsiteX48" fmla="*/ 334306 w 418314"/>
              <a:gd name="connsiteY48" fmla="*/ 351823 h 418441"/>
              <a:gd name="connsiteX49" fmla="*/ 347412 w 418314"/>
              <a:gd name="connsiteY49" fmla="*/ 364930 h 418441"/>
              <a:gd name="connsiteX50" fmla="*/ 347412 w 418314"/>
              <a:gd name="connsiteY50" fmla="*/ 385772 h 418441"/>
              <a:gd name="connsiteX51" fmla="*/ 312504 w 418314"/>
              <a:gd name="connsiteY51" fmla="*/ 418441 h 418441"/>
              <a:gd name="connsiteX52" fmla="*/ 34844 w 418314"/>
              <a:gd name="connsiteY52" fmla="*/ 418441 h 418441"/>
              <a:gd name="connsiteX53" fmla="*/ 0 w 418314"/>
              <a:gd name="connsiteY53" fmla="*/ 385772 h 418441"/>
              <a:gd name="connsiteX54" fmla="*/ 0 w 418314"/>
              <a:gd name="connsiteY54" fmla="*/ 32670 h 418441"/>
              <a:gd name="connsiteX55" fmla="*/ 34844 w 418314"/>
              <a:gd name="connsiteY55" fmla="*/ 0 h 41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18314" h="418441">
                <a:moveTo>
                  <a:pt x="81482" y="291124"/>
                </a:moveTo>
                <a:lnTo>
                  <a:pt x="199183" y="291124"/>
                </a:lnTo>
                <a:cubicBezTo>
                  <a:pt x="206407" y="291124"/>
                  <a:pt x="212289" y="297006"/>
                  <a:pt x="212289" y="304230"/>
                </a:cubicBezTo>
                <a:cubicBezTo>
                  <a:pt x="212289" y="311454"/>
                  <a:pt x="206407" y="317336"/>
                  <a:pt x="199183" y="317336"/>
                </a:cubicBezTo>
                <a:lnTo>
                  <a:pt x="81482" y="317336"/>
                </a:lnTo>
                <a:cubicBezTo>
                  <a:pt x="74258" y="317336"/>
                  <a:pt x="68376" y="311454"/>
                  <a:pt x="68376" y="304230"/>
                </a:cubicBezTo>
                <a:cubicBezTo>
                  <a:pt x="68376" y="297006"/>
                  <a:pt x="74258" y="291124"/>
                  <a:pt x="81482" y="291124"/>
                </a:cubicBezTo>
                <a:close/>
                <a:moveTo>
                  <a:pt x="81482" y="199787"/>
                </a:moveTo>
                <a:lnTo>
                  <a:pt x="199183" y="199787"/>
                </a:lnTo>
                <a:cubicBezTo>
                  <a:pt x="206407" y="199787"/>
                  <a:pt x="212289" y="205669"/>
                  <a:pt x="212289" y="212893"/>
                </a:cubicBezTo>
                <a:cubicBezTo>
                  <a:pt x="212289" y="220117"/>
                  <a:pt x="206407" y="225999"/>
                  <a:pt x="199183" y="225999"/>
                </a:cubicBezTo>
                <a:lnTo>
                  <a:pt x="81482" y="225999"/>
                </a:lnTo>
                <a:cubicBezTo>
                  <a:pt x="74258" y="225999"/>
                  <a:pt x="68376" y="220117"/>
                  <a:pt x="68376" y="212893"/>
                </a:cubicBezTo>
                <a:cubicBezTo>
                  <a:pt x="68376" y="205669"/>
                  <a:pt x="74258" y="199787"/>
                  <a:pt x="81482" y="199787"/>
                </a:cubicBezTo>
                <a:close/>
                <a:moveTo>
                  <a:pt x="405105" y="182407"/>
                </a:moveTo>
                <a:cubicBezTo>
                  <a:pt x="408445" y="182383"/>
                  <a:pt x="411802" y="183646"/>
                  <a:pt x="414391" y="186203"/>
                </a:cubicBezTo>
                <a:cubicBezTo>
                  <a:pt x="419569" y="191254"/>
                  <a:pt x="419633" y="199565"/>
                  <a:pt x="414519" y="204680"/>
                </a:cubicBezTo>
                <a:lnTo>
                  <a:pt x="322263" y="298597"/>
                </a:lnTo>
                <a:cubicBezTo>
                  <a:pt x="317213" y="303712"/>
                  <a:pt x="310436" y="306589"/>
                  <a:pt x="303275" y="306589"/>
                </a:cubicBezTo>
                <a:cubicBezTo>
                  <a:pt x="296051" y="306589"/>
                  <a:pt x="289274" y="303712"/>
                  <a:pt x="284223" y="298597"/>
                </a:cubicBezTo>
                <a:lnTo>
                  <a:pt x="248165" y="261900"/>
                </a:lnTo>
                <a:cubicBezTo>
                  <a:pt x="243114" y="256721"/>
                  <a:pt x="243178" y="248474"/>
                  <a:pt x="248293" y="243423"/>
                </a:cubicBezTo>
                <a:cubicBezTo>
                  <a:pt x="253472" y="238372"/>
                  <a:pt x="261719" y="238372"/>
                  <a:pt x="266770" y="243551"/>
                </a:cubicBezTo>
                <a:lnTo>
                  <a:pt x="302828" y="280248"/>
                </a:lnTo>
                <a:lnTo>
                  <a:pt x="395914" y="186331"/>
                </a:lnTo>
                <a:cubicBezTo>
                  <a:pt x="398440" y="183742"/>
                  <a:pt x="401764" y="182431"/>
                  <a:pt x="405105" y="182407"/>
                </a:cubicBezTo>
                <a:close/>
                <a:moveTo>
                  <a:pt x="81451" y="108450"/>
                </a:moveTo>
                <a:lnTo>
                  <a:pt x="264555" y="108450"/>
                </a:lnTo>
                <a:cubicBezTo>
                  <a:pt x="271779" y="108450"/>
                  <a:pt x="277661" y="114332"/>
                  <a:pt x="277661" y="121556"/>
                </a:cubicBezTo>
                <a:cubicBezTo>
                  <a:pt x="277661" y="128780"/>
                  <a:pt x="271779" y="134662"/>
                  <a:pt x="264491" y="134662"/>
                </a:cubicBezTo>
                <a:lnTo>
                  <a:pt x="81451" y="134662"/>
                </a:lnTo>
                <a:cubicBezTo>
                  <a:pt x="74227" y="134662"/>
                  <a:pt x="68345" y="128780"/>
                  <a:pt x="68345" y="121556"/>
                </a:cubicBezTo>
                <a:cubicBezTo>
                  <a:pt x="68345" y="114332"/>
                  <a:pt x="74227" y="108450"/>
                  <a:pt x="81451" y="108450"/>
                </a:cubicBezTo>
                <a:close/>
                <a:moveTo>
                  <a:pt x="34844" y="0"/>
                </a:moveTo>
                <a:lnTo>
                  <a:pt x="312504" y="0"/>
                </a:lnTo>
                <a:cubicBezTo>
                  <a:pt x="331748" y="0"/>
                  <a:pt x="347348" y="14641"/>
                  <a:pt x="347348" y="32670"/>
                </a:cubicBezTo>
                <a:lnTo>
                  <a:pt x="347348" y="97370"/>
                </a:lnTo>
                <a:cubicBezTo>
                  <a:pt x="347348" y="104595"/>
                  <a:pt x="341530" y="110476"/>
                  <a:pt x="334242" y="110476"/>
                </a:cubicBezTo>
                <a:cubicBezTo>
                  <a:pt x="326953" y="110476"/>
                  <a:pt x="321135" y="104595"/>
                  <a:pt x="321135" y="97370"/>
                </a:cubicBezTo>
                <a:lnTo>
                  <a:pt x="321135" y="32670"/>
                </a:lnTo>
                <a:cubicBezTo>
                  <a:pt x="321135" y="29154"/>
                  <a:pt x="317171" y="26149"/>
                  <a:pt x="312440" y="26149"/>
                </a:cubicBezTo>
                <a:lnTo>
                  <a:pt x="34844" y="26149"/>
                </a:lnTo>
                <a:cubicBezTo>
                  <a:pt x="30112" y="26149"/>
                  <a:pt x="26149" y="29154"/>
                  <a:pt x="26149" y="32670"/>
                </a:cubicBezTo>
                <a:lnTo>
                  <a:pt x="26149" y="385772"/>
                </a:lnTo>
                <a:cubicBezTo>
                  <a:pt x="26149" y="389352"/>
                  <a:pt x="30112" y="392293"/>
                  <a:pt x="34844" y="392293"/>
                </a:cubicBezTo>
                <a:lnTo>
                  <a:pt x="312504" y="392293"/>
                </a:lnTo>
                <a:cubicBezTo>
                  <a:pt x="317235" y="392293"/>
                  <a:pt x="321199" y="389288"/>
                  <a:pt x="321199" y="385772"/>
                </a:cubicBezTo>
                <a:lnTo>
                  <a:pt x="321199" y="364930"/>
                </a:lnTo>
                <a:cubicBezTo>
                  <a:pt x="321199" y="357705"/>
                  <a:pt x="327017" y="351823"/>
                  <a:pt x="334306" y="351823"/>
                </a:cubicBezTo>
                <a:cubicBezTo>
                  <a:pt x="341594" y="351823"/>
                  <a:pt x="347412" y="357641"/>
                  <a:pt x="347412" y="364930"/>
                </a:cubicBezTo>
                <a:lnTo>
                  <a:pt x="347412" y="385772"/>
                </a:lnTo>
                <a:cubicBezTo>
                  <a:pt x="347412" y="403801"/>
                  <a:pt x="331748" y="418441"/>
                  <a:pt x="312504" y="418441"/>
                </a:cubicBezTo>
                <a:lnTo>
                  <a:pt x="34844" y="418441"/>
                </a:lnTo>
                <a:cubicBezTo>
                  <a:pt x="15600" y="418441"/>
                  <a:pt x="0" y="403801"/>
                  <a:pt x="0" y="385772"/>
                </a:cubicBezTo>
                <a:lnTo>
                  <a:pt x="0" y="32670"/>
                </a:lnTo>
                <a:cubicBezTo>
                  <a:pt x="0" y="14641"/>
                  <a:pt x="15664" y="0"/>
                  <a:pt x="34844" y="0"/>
                </a:cubicBezTo>
                <a:close/>
              </a:path>
            </a:pathLst>
          </a:custGeom>
          <a:solidFill>
            <a:schemeClr val="accent1"/>
          </a:solidFill>
          <a:ln w="464" cap="flat">
            <a:noFill/>
            <a:prstDash val="solid"/>
            <a:miter/>
          </a:ln>
        </p:spPr>
        <p:txBody>
          <a:bodyPr rtlCol="0" anchor="ctr">
            <a:noAutofit/>
          </a:bodyPr>
          <a:lstStyle/>
          <a:p>
            <a:pPr lvl="0" algn="l">
              <a:buClrTx/>
              <a:buSzTx/>
              <a:buFontTx/>
            </a:pPr>
            <a:endParaRPr lang="zh-CN" altLang="en-US">
              <a:sym typeface="+mn-ea"/>
            </a:endParaRPr>
          </a:p>
        </p:txBody>
      </p:sp>
      <p:sp>
        <p:nvSpPr>
          <p:cNvPr id="3" name="文本框 2"/>
          <p:cNvSpPr txBox="1"/>
          <p:nvPr/>
        </p:nvSpPr>
        <p:spPr>
          <a:xfrm>
            <a:off x="8497570" y="2078990"/>
            <a:ext cx="2658745" cy="1881505"/>
          </a:xfrm>
          <a:prstGeom prst="rect">
            <a:avLst/>
          </a:prstGeom>
          <a:noFill/>
        </p:spPr>
        <p:txBody>
          <a:bodyPr wrap="square" rtlCol="0">
            <a:spAutoFit/>
          </a:bodyPr>
          <a:p>
            <a:pPr indent="0" algn="l" fontAlgn="auto">
              <a:lnSpc>
                <a:spcPct val="9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音强</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音强是指声音的强弱。音强取决于音波振幅的大小。现代汉语中的轻声、语句重音是由音强变化造成的。</a:t>
            </a:r>
            <a:endPar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867410" y="4121150"/>
            <a:ext cx="2658745" cy="2158365"/>
          </a:xfrm>
          <a:prstGeom prst="rect">
            <a:avLst/>
          </a:prstGeom>
          <a:noFill/>
        </p:spPr>
        <p:txBody>
          <a:bodyPr wrap="square" rtlCol="0">
            <a:spAutoFit/>
          </a:bodyPr>
          <a:p>
            <a:pPr indent="0" algn="l" fontAlgn="auto">
              <a:lnSpc>
                <a:spcPct val="9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音色</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音色是指声音的个性、特色。音色取决于音波振动的形式差异，包括发音体的差异、发音方法的差异和共鸣体的差异。</a:t>
            </a:r>
            <a:endPar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
        <p:nvSpPr>
          <p:cNvPr id="8" name="文本框 7"/>
          <p:cNvSpPr txBox="1"/>
          <p:nvPr/>
        </p:nvSpPr>
        <p:spPr>
          <a:xfrm>
            <a:off x="8473440" y="4121150"/>
            <a:ext cx="2658745" cy="1881505"/>
          </a:xfrm>
          <a:prstGeom prst="rect">
            <a:avLst/>
          </a:prstGeom>
          <a:noFill/>
        </p:spPr>
        <p:txBody>
          <a:bodyPr wrap="square" rtlCol="0">
            <a:spAutoFit/>
          </a:bodyPr>
          <a:p>
            <a:pPr indent="0" algn="l" fontAlgn="auto">
              <a:lnSpc>
                <a:spcPct val="9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音长</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音长是指声音的长短。音长取决于声音延续时间的长短。现代汉语中的语气、语调跟音长有密切的关系。</a:t>
            </a:r>
            <a:endPar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一、音节的构成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382016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节是语音的基本结构单位，是说话和听话时自然感受到的最小语音单位，由一个或几个音素组成。一般来说，一个汉字的读音就是一个音节，两个汉字读一个音节的是儿化词，如花儿（huār）、活儿（huór）。普通话的音节有声母、韵母和声调 3 个组成部分。如果再进行分析，还可以把韵母分成韵头、韵腹、韵尾 3 个部分，这当中只有韵腹是不能缺少的，所有的韵母都必须有韵腹。结构比较复杂的音节含有声母、韵头、韵腹、韵尾和声调。普通话音节最简单的是只由韵腹和声调构成，如 é（鹅）。因此，韵腹和声调是音节的不可或缺的构成成分，声母、韵头、韵尾在音节里可以空缺。所以普通话的音节有不同的结构类型。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从表 2-5 可以看出，普通话的音节结构有以下几个特点。</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一、音节的构成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052955" y="151130"/>
            <a:ext cx="8086725" cy="65627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一、音节的构成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44295"/>
            <a:ext cx="9772650" cy="5041265"/>
          </a:xfrm>
          <a:prstGeom prst="rect">
            <a:avLst/>
          </a:prstGeom>
          <a:noFill/>
        </p:spPr>
        <p:txBody>
          <a:bodyPr wrap="square" rtlCol="0">
            <a:spAutoFit/>
          </a:bodyPr>
          <a:lstStyle/>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（1）每个音节最少要由 3 个成分组成，即声母、韵母、声调。它的声母可以是零声母，韵母中可以没有韵头、韵尾，但必须有韵腹。例如，wū（屋）由零声母、韵腹 u 和阴平声调组成。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（2）一个音节最多可以由 5 个成分组成。例如，juān（娟）由声母 j、韵头 ü、韵腹a、韵尾 n 和阴平声调组成。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（3）音节中必须有元音音素，至少有 1 个，最多有 3 个，而且连续排列，分别充当韵母的韵头、韵腹和韵尾。</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（4）韵头一般由 i、u、ü 等元音充当，韵尾一般由元音 i、o、u 或鼻辅音 n、ng 充当。每个元音都能充当韵腹，如果韵母不止一个元音时，由开口度较大、舌位较低、发音较响亮的元音充当韵腹。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（5）辅音音素只出现在音节的开头（作声母）或末尾（作韵尾），没有辅音连续排列的情况。</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（6）单韵母 [ 除舌尖韵母 -i（前）、-i（后）]、复韵母和鼻韵母（除 eng、ong）都能自成音节，其声母是零声母。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二、声母和韵母的拼合规律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169164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除了零声母音节，其他音节都是由声母和韵母拼合而成的，但不是任何一个声母可以同任何一个韵母拼合成一个音节，声母和韵母拼合成为音节是有一定规律的。掌握了声韵拼合规律可以避免拼音和拼写时出现差错，了解哪些声母能跟哪些韵母相拼，不能跟哪些韵母相拼，从而提高拼读和给汉字注音的能力，</a:t>
            </a: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如表 2-6 所示。</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二、声母和韵母的拼合规律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43255" y="619125"/>
            <a:ext cx="10706100" cy="561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二、声母和韵母的拼合规律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287655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关于表 2-6 有以下几点说明。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（1）表中画“+”的表示声韵可以配合，画“-”的表示不能配合。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（2）能拼合只是说其中有的声母和有的韵母能相拼，不是说所有的声母和所有的韵母都能相拼。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（3）双唇音、唇齿音只能和合口呼中的韵母 u 相拼，不能和合口呼中的其他韵母相拼，所以表中特意加以说明。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二、声母和韵母的拼合规律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380492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从表 2-6 可以看出，普通话声母和韵母拼合的主要规律有以下几条。</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（1）b、p、m 和 d、t 能和开口呼、齐齿呼、合口呼韵母相拼（b、p、m 和合口呼相拼限于 u），不能和撮口呼韵母相拼。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（2）ɡ、k、h，zh、ch、sh、r，z、c、s 这 3 组声母能和开口呼、合口呼韵母相拼，不能和齐齿呼、撮口呼韵母相拼。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（3）j、q、x 和上述 3 组声母相反，只能和齐齿呼、撮口呼韵母相拼，不能和开口呼、合口呼韵母相拼。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（4）n、l、零声母和四呼都能相拼。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二、声母和韵母的拼合规律</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221996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掌握这些规律可以避免拼写上的一些错误。例如，知道 j、q、x 不能和开口呼韵母相拼，就不会把 jiān（尖）误拼为 jān ；知道 b、p、m、f 和合口呼韵母相拼只限于韵母u，就不会把 bō（波）误拼为 buō。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值得指出的是，上述的规律并不是绝对的。要全面细致地掌握普通话声韵拼合的规律，还必须熟悉普通话音节的拼写规则，多查看详细的声韵拼合表。</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10410"/>
            <a:ext cx="9772650" cy="4220845"/>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声母要发本音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辅音的发音是不响亮的，而在教学中，《汉语拼音方案》的“声母表”中 6 组声母的后边依次加进了 o、e、ê、i、-i（前）、-i（后）6 个元音，构成了声母的呼读音，如dē、jī。但在拼音的时候，要用声母的本音，而不要用声母的呼读音</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。例如，bā（巴）声母的呼读音是 bo，拼读时不是 bo-ā，而是 b-ā，即按 b 的发音部位、发音方法，先双唇闭上挡住气流，同时做好发 ɑ 的准备，然后双唇打开发出带调 ā，就能成音节 bā，这样的声韵拼读法叫两拼法，可以一句话概括为：前音轻短后音重，两音相连猛一碰。</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所谓前音就是指声母，要读得轻而短（即发它的本音），后音是指韵母部分，它发音响亮而且是一个音节的主要组成部分，所以要读得重，发音完整到位。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3323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（一）音节的拼读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141986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2. 声母和韵母之间要连贯，中间不要有停顿</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这就是说，声母和韵母“两音相连猛一碰”，发出一个结合紧密的音节。例如，gǔ（鼓）由 g-ǔ → gǔ 不间断，否则就像 gē（歌）—ǔ 两个音节了。</a:t>
            </a:r>
            <a:endParaRPr lang="zh-CN" altLang="en-US" sz="2000" dirty="0">
              <a:sym typeface="微软雅黑" panose="020B0503020204020204" pitchFamily="34" charset="-122"/>
            </a:endParaRPr>
          </a:p>
        </p:txBody>
      </p:sp>
      <p:pic>
        <p:nvPicPr>
          <p:cNvPr id="100" name="图片 99"/>
          <p:cNvPicPr/>
          <p:nvPr/>
        </p:nvPicPr>
        <p:blipFill>
          <a:blip r:embed="rId1"/>
          <a:stretch>
            <a:fillRect/>
          </a:stretch>
        </p:blipFill>
        <p:spPr>
          <a:xfrm>
            <a:off x="4815840" y="3237865"/>
            <a:ext cx="2559685" cy="25476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图片 105"/>
          <p:cNvPicPr/>
          <p:nvPr/>
        </p:nvPicPr>
        <p:blipFill>
          <a:blip r:embed="rId1"/>
          <a:stretch>
            <a:fillRect/>
          </a:stretch>
        </p:blipFill>
        <p:spPr>
          <a:xfrm>
            <a:off x="3797935" y="2010410"/>
            <a:ext cx="4288790" cy="4148455"/>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二、语音的性质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1527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（二）语音的生理性质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712085"/>
            <a:ext cx="2425700" cy="2373630"/>
          </a:xfrm>
          <a:prstGeom prst="rect">
            <a:avLst/>
          </a:prstGeom>
          <a:noFill/>
        </p:spPr>
        <p:txBody>
          <a:bodyPr wrap="square" rtlCol="0">
            <a:spAutoFit/>
          </a:bodyPr>
          <a:lstStyle/>
          <a:p>
            <a:pPr indent="0" fontAlgn="auto">
              <a:lnSpc>
                <a:spcPct val="10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（1）呼吸器官。</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包括喉头以下的气管和肺。肺是呼吸气流的活动风箱，气流是发音的原动力，它是由肺输送的。</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8321040" y="3205480"/>
            <a:ext cx="2907030" cy="1758315"/>
          </a:xfrm>
          <a:prstGeom prst="rect">
            <a:avLst/>
          </a:prstGeom>
          <a:noFill/>
        </p:spPr>
        <p:txBody>
          <a:bodyPr wrap="square" rtlCol="0">
            <a:spAutoFit/>
          </a:bodyPr>
          <a:p>
            <a:pPr indent="0" fontAlgn="auto">
              <a:lnSpc>
                <a:spcPct val="10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（2）喉头和声带。</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喉头上通咽头，下连气管。声带位于喉头的中间，是两片富有弹性的薄膜。</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7366635" y="1569085"/>
            <a:ext cx="2907030" cy="1143000"/>
          </a:xfrm>
          <a:prstGeom prst="rect">
            <a:avLst/>
          </a:prstGeom>
          <a:noFill/>
        </p:spPr>
        <p:txBody>
          <a:bodyPr wrap="square" rtlCol="0">
            <a:spAutoFit/>
          </a:bodyPr>
          <a:p>
            <a:pPr indent="0" fontAlgn="auto">
              <a:lnSpc>
                <a:spcPct val="10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（3）口腔和鼻腔。</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鼻腔和口腔靠软腭和小舌隔开。</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262001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3. 复韵母和鼻韵母的发音必须准确熟练</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复韵母和鼻韵母的几个音素之间结合得比较紧密，拼读时要把它们作为一个整体准确地念出来，否则容易丢掉韵头或韵尾，或影响韵头、韵腹、韵尾之间的强弱、长短，从而达不到字正腔圆的效果。例如，jiāo（教）由 j-iāo 相拼，而不能拼成 j-āo ；guāng（光）由 g-uāng 相拼，而不能拼成 g-āng ；pāo（抛），发音时元音 ɑ 开口度不够，后面o 收音跟着受影响，整个音节听起来就像 pōu（剖）。</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354838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4. 读准每一个音节的声调的调值</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声调是一个音节中不可或缺的要素之一。拼读时既要掌握音变规律（主要是“一”“不”的音变，上声的变调），又要掌握轻重格式（主要是“轻声”读法），还要把 4 个声调的调值读到位。我们常看到阳平和上声相混淆的现象，往往是因为读单音字时阳平调升得不够直接或高度不够，上声未体现先降后升的趋势或只降不升就近似于去声。</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练习拼音可以从普通话声韵拼合表开始，先用阴平调读，然后再改变其他声调，结合词语反复练习。</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10410"/>
            <a:ext cx="9772650" cy="367665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1.y 和 w 的使用</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（1）韵母表中 i 行的韵母，在零声母音节中要用 y 开头，如果后面还有别的元音，就把 i 改为 y，如 </a:t>
            </a:r>
            <a:r>
              <a:rPr lang="zh-CN" altLang="en-US" sz="2000" b="1" dirty="0">
                <a:solidFill>
                  <a:srgbClr val="C00000"/>
                </a:solidFill>
                <a:sym typeface="微软雅黑" panose="020B0503020204020204" pitchFamily="34" charset="-122"/>
              </a:rPr>
              <a:t>yá（牙）、yě（野）、yāo（腰）、yōu（优）</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（2）韵母表中 u 行的韵母，在零声母音节中要用 w 开头，如果后面还有别的元音，就把 u 改为 w，如 </a:t>
            </a:r>
            <a:r>
              <a:rPr lang="zh-CN" altLang="en-US" sz="2000" b="1" dirty="0">
                <a:solidFill>
                  <a:srgbClr val="C00000"/>
                </a:solidFill>
                <a:sym typeface="微软雅黑" panose="020B0503020204020204" pitchFamily="34" charset="-122"/>
              </a:rPr>
              <a:t>wū（乌）、wā（蛙）、wō（窝）、wāi（歪）</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（3）韵母表中 ü 行的韵母，在零声母音节中也要用 y 开头。跟 i 行韵母不同的是，不论后面有没有别的元音，一律要在前面加 y，加 y 后，ü 上两点省去，如 </a:t>
            </a:r>
            <a:r>
              <a:rPr lang="zh-CN" altLang="en-US" sz="2000" b="1" dirty="0">
                <a:solidFill>
                  <a:srgbClr val="C00000"/>
                </a:solidFill>
                <a:sym typeface="微软雅黑" panose="020B0503020204020204" pitchFamily="34" charset="-122"/>
              </a:rPr>
              <a:t>yū（迂）、yuē（约）、yuān（冤）、yūn（晕）</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p:txBody>
      </p:sp>
      <p:sp>
        <p:nvSpPr>
          <p:cNvPr id="10" name="矩形: 圆角 9"/>
          <p:cNvSpPr/>
          <p:nvPr/>
        </p:nvSpPr>
        <p:spPr>
          <a:xfrm>
            <a:off x="1309370" y="1421130"/>
            <a:ext cx="23323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（二）音节的拼写</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181991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2. 隔音符号的用法</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以 ɑ、o、e 开头的音节连接在其他音节后面的时候，如果音节的界限发生混淆就要用隔音符号（’）隔开，</a:t>
            </a:r>
            <a:r>
              <a:rPr lang="zh-CN" altLang="en-US" sz="2000" b="1" dirty="0">
                <a:solidFill>
                  <a:srgbClr val="C00000"/>
                </a:solidFill>
                <a:sym typeface="微软雅黑" panose="020B0503020204020204" pitchFamily="34" charset="-122"/>
              </a:rPr>
              <a:t>如 xī’ān（西安）、hǎi’ōu（海鸥）、tiān’é（天鹅）、pí’ǎo（皮袄）</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p:txBody>
      </p:sp>
      <p:pic>
        <p:nvPicPr>
          <p:cNvPr id="101" name="图片 100"/>
          <p:cNvPicPr/>
          <p:nvPr/>
        </p:nvPicPr>
        <p:blipFill>
          <a:blip r:embed="rId1"/>
          <a:stretch>
            <a:fillRect/>
          </a:stretch>
        </p:blipFill>
        <p:spPr>
          <a:xfrm>
            <a:off x="3994150" y="3840480"/>
            <a:ext cx="4204335" cy="21024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314833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3. 韵母 iou、uei、uen 的省写</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《汉语拼音方案》在韵母表后面的说明中做了这样的规定，前面加声母的时候，中间的元音必须省去，如 niú（牛）、guī（归）、lùn（论）。不跟声母相拼即自成音节，就不能省写，仍然用 y、w 开头，如</a:t>
            </a:r>
            <a:r>
              <a:rPr lang="zh-CN" altLang="en-US" sz="2000" b="1" dirty="0">
                <a:solidFill>
                  <a:srgbClr val="C00000"/>
                </a:solidFill>
                <a:sym typeface="微软雅黑" panose="020B0503020204020204" pitchFamily="34" charset="-122"/>
              </a:rPr>
              <a:t> yōu（优）、wēi（威）、wēn（温）</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在普通话中，这 3 个韵母跟大多数声母相拼之后，中间的元音 o 或 e 会在不同程度上变得不明显，主要元音的位置就移到 i 或 u 上，实行省写，既能反映语音的实际情况，又能使拼式简短。</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367665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4. ü 上两点的省略</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不能省略两点的，只限于</a:t>
            </a:r>
            <a:r>
              <a:rPr lang="zh-CN" altLang="en-US" sz="2000" b="1" dirty="0">
                <a:solidFill>
                  <a:srgbClr val="C00000"/>
                </a:solidFill>
                <a:sym typeface="微软雅黑" panose="020B0503020204020204" pitchFamily="34" charset="-122"/>
              </a:rPr>
              <a:t> ü 出现在声母 n、l 后面</a:t>
            </a:r>
            <a:r>
              <a:rPr lang="zh-CN" altLang="en-US" sz="2000" dirty="0">
                <a:sym typeface="微软雅黑" panose="020B0503020204020204" pitchFamily="34" charset="-122"/>
              </a:rPr>
              <a:t>，如 nüè（虐）、lǜ（律）、lüè（略）、nǚ（女）。</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olidFill>
                  <a:srgbClr val="C00000"/>
                </a:solidFill>
                <a:sym typeface="微软雅黑" panose="020B0503020204020204" pitchFamily="34" charset="-122"/>
              </a:rPr>
              <a:t>ü 与 n、l 以外的声母相拼时都省去两点</a:t>
            </a:r>
            <a:r>
              <a:rPr lang="zh-CN" altLang="en-US" sz="2000" dirty="0">
                <a:sym typeface="微软雅黑" panose="020B0503020204020204" pitchFamily="34" charset="-122"/>
              </a:rPr>
              <a:t>，如 jǔ（举）、jūn（军）、què（却）、quán（权）、xù（序）。</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olidFill>
                  <a:srgbClr val="48AB9D"/>
                </a:solidFill>
                <a:sym typeface="微软雅黑" panose="020B0503020204020204" pitchFamily="34" charset="-122"/>
              </a:rPr>
              <a:t>为什么有的可省略，有的要保留呢？</a:t>
            </a:r>
            <a:r>
              <a:rPr lang="zh-CN" altLang="en-US" sz="2000" dirty="0">
                <a:solidFill>
                  <a:srgbClr val="48AB9D"/>
                </a:solidFill>
                <a:sym typeface="微软雅黑" panose="020B0503020204020204" pitchFamily="34" charset="-122"/>
              </a:rPr>
              <a:t>因为声母 j、q、x 不能跟合口呼韵母相拼，省去了 ü 上两点也不会被误认为是合口呼韵母，音节不致发生混淆。声母 n、l 既能跟撮口呼韵母相拼，又能跟合口呼韵母相拼，所以两点不能省，省了就会发生混淆。</a:t>
            </a:r>
            <a:endParaRPr lang="zh-CN" altLang="en-US" sz="2000" dirty="0">
              <a:solidFill>
                <a:srgbClr val="48AB9D"/>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407670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5. 音节连写</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给汉字注音或拼写普通话有两种方法：一种是</a:t>
            </a:r>
            <a:r>
              <a:rPr lang="zh-CN" altLang="en-US" sz="2000" b="1" dirty="0">
                <a:solidFill>
                  <a:srgbClr val="48AB9D"/>
                </a:solidFill>
                <a:sym typeface="微软雅黑" panose="020B0503020204020204" pitchFamily="34" charset="-122"/>
              </a:rPr>
              <a:t>按字注音</a:t>
            </a:r>
            <a:r>
              <a:rPr lang="zh-CN" altLang="en-US" sz="2000" dirty="0">
                <a:sym typeface="微软雅黑" panose="020B0503020204020204" pitchFamily="34" charset="-122"/>
              </a:rPr>
              <a:t>，一种是</a:t>
            </a:r>
            <a:r>
              <a:rPr lang="zh-CN" altLang="en-US" sz="2000" b="1" dirty="0">
                <a:solidFill>
                  <a:srgbClr val="48AB9D"/>
                </a:solidFill>
                <a:sym typeface="微软雅黑" panose="020B0503020204020204" pitchFamily="34" charset="-122"/>
              </a:rPr>
              <a:t>按词连写</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按字注音就是以汉字为单位，一个音节一个音节地分开拼写，如 tiān cì liánɡ jī（天赐良机）。用这种方法注音的拼音读物叫作注音式读物，小学拼音教材采用此法，其好处是音节界限清楚，便于认读。</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在普通话词汇中有单音节词，也有双音节词和多音节词。如果拼音读物都是按字注音，不仅拉长了拼写的距离，不便于阅读，而且也不符合拉丁字母的书写格式，不便于草体的书写，所以在拼写句子的时候要按词连写，就是把一个词的每个音节连写在一起，词和词之间分开。</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3948430"/>
          </a:xfrm>
          <a:prstGeom prst="rect">
            <a:avLst/>
          </a:prstGeom>
          <a:noFill/>
        </p:spPr>
        <p:txBody>
          <a:bodyPr wrap="square" rtlCol="0">
            <a:spAutoFit/>
          </a:bodyPr>
          <a:lstStyle/>
          <a:p>
            <a:pPr indent="457200" fontAlgn="auto">
              <a:lnSpc>
                <a:spcPct val="13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（1）拼写普通话原则上以词为连写单位，如 Rénlèi àihào hépíng（人类爱好和平）、Wǒmen gòngtóng yōngyǒu yī gè dìqiú（我们共同拥有一个地球）</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一般来说，名词、动词、形容词、数词、量词、代词、拟声词、副词、介词、连词、叹词“各执一词”，3 类助词中的结构助词、语气助词也分开写，时态助词“着、了、过”则连在动词后面写。</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例如，Wǒ gǎndào zìjǐ de wúzhī，yě gǎndàole chǒushí de wěidà，wǒ shènzhì yuànhèn tā zhème duō nián jìng huì mòmò de rěnshòuzhe zhè yīqiè ！ér wǒ yòu lìjí shēnshēnde gǎndào tā nàzhǒng bù qūyú wùjiě、jìmò de shēngcún de wěidà。</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1291590"/>
          </a:xfrm>
          <a:prstGeom prst="rect">
            <a:avLst/>
          </a:prstGeom>
          <a:noFill/>
        </p:spPr>
        <p:txBody>
          <a:bodyPr wrap="square" rtlCol="0">
            <a:spAutoFit/>
          </a:bodyPr>
          <a:lstStyle/>
          <a:p>
            <a:pPr indent="457200" fontAlgn="auto">
              <a:lnSpc>
                <a:spcPct val="13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（2）表示一个整体概念的双音节和三音节结构（不论词或短语）要连写，如 hǎifēng（海风）、dǎnxiǎo（胆小）、pútɑotáng（葡萄糖）、nǚyǎnyuán（女演员）。</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4485005" y="2838450"/>
            <a:ext cx="3221355" cy="3221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1691640"/>
          </a:xfrm>
          <a:prstGeom prst="rect">
            <a:avLst/>
          </a:prstGeom>
          <a:noFill/>
        </p:spPr>
        <p:txBody>
          <a:bodyPr wrap="square" rtlCol="0">
            <a:spAutoFit/>
          </a:bodyPr>
          <a:lstStyle/>
          <a:p>
            <a:pPr indent="457200" fontAlgn="auto">
              <a:lnSpc>
                <a:spcPct val="13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（3）超过三音节的表示一个整体概念的名称按词（或语节）分开写，不能按词（或语节）分开的全部连写，如 wúfèng gāngguǎn（无缝钢管）、huánjìng bǎohù guīhuà（环境保护规划）、hóngshízìhuì（红十字会）、gǔshēngwùxuéjiā（古生物学家）。</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3" name="图片 102"/>
          <p:cNvPicPr/>
          <p:nvPr/>
        </p:nvPicPr>
        <p:blipFill>
          <a:blip r:embed="rId1"/>
          <a:stretch>
            <a:fillRect/>
          </a:stretch>
        </p:blipFill>
        <p:spPr>
          <a:xfrm>
            <a:off x="4828540" y="3609340"/>
            <a:ext cx="2534920" cy="23234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二、语音的性质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1527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（三）语音的社会性质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1989455"/>
          </a:xfrm>
          <a:prstGeom prst="rect">
            <a:avLst/>
          </a:prstGeom>
          <a:noFill/>
        </p:spPr>
        <p:txBody>
          <a:bodyPr wrap="square" rtlCol="0">
            <a:spAutoFit/>
          </a:bodyPr>
          <a:lstStyle/>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从语音的地方特征和民族特征来看，普通话有翘舌音，而方言却没有；英语有齿间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音，而汉语却没有。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语音是具有意义的，语音的形式和意义的关系是各个群体的人们约定俗成的，语音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的形式和意义没有必然的联系。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例如，“1”（表示第一位的数字），汉语当中说 yī，英语当中说 one。</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407670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6. 大写字母的用法</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b="1" dirty="0">
                <a:sym typeface="微软雅黑" panose="020B0503020204020204" pitchFamily="34" charset="-122"/>
              </a:rPr>
              <a:t>（1）每个句子开头的第一个字母，每行诗开头的第一个字母要大写，</a:t>
            </a:r>
            <a:r>
              <a:rPr lang="zh-CN" altLang="en-US" sz="2000" dirty="0">
                <a:sym typeface="微软雅黑" panose="020B0503020204020204" pitchFamily="34" charset="-122"/>
              </a:rPr>
              <a:t>如 Wǒmen ài zìjì de zǔguó（我们爱自己的祖国）、Chūn mián bù jué xiǎo（春眠不觉晓）、Chù chù wén tí niǎo（处处闻啼鸟）。</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ym typeface="微软雅黑" panose="020B0503020204020204" pitchFamily="34" charset="-122"/>
              </a:rPr>
              <a:t>（2）专有名词（如国名、地名）中每个词的第一个字母都要大写，</a:t>
            </a:r>
            <a:r>
              <a:rPr lang="zh-CN" altLang="en-US" sz="2000" dirty="0">
                <a:sym typeface="微软雅黑" panose="020B0503020204020204" pitchFamily="34" charset="-122"/>
              </a:rPr>
              <a:t>如 Zhōnghuá Rénmín Gònghéguó（中华人民共和国）、Shāndōng Shěng Qīngdǎo Shì（山东省青岛市）。</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ym typeface="微软雅黑" panose="020B0503020204020204" pitchFamily="34" charset="-122"/>
              </a:rPr>
              <a:t>（3）专有名词和普通名词连在一起的，第一个字母要大写，</a:t>
            </a:r>
            <a:r>
              <a:rPr lang="zh-CN" altLang="en-US" sz="2000" dirty="0">
                <a:sym typeface="微软雅黑" panose="020B0503020204020204" pitchFamily="34" charset="-122"/>
              </a:rPr>
              <a:t>如 Shànghǎirén（上海人）、Míngshǐ（明史）。</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93520"/>
            <a:ext cx="9772650" cy="2620010"/>
          </a:xfrm>
          <a:prstGeom prst="rect">
            <a:avLst/>
          </a:prstGeom>
          <a:noFill/>
        </p:spPr>
        <p:txBody>
          <a:bodyPr wrap="square" rtlCol="0">
            <a:spAutoFit/>
          </a:bodyPr>
          <a:lstStyle/>
          <a:p>
            <a:pPr indent="457200" fontAlgn="auto">
              <a:lnSpc>
                <a:spcPct val="130000"/>
              </a:lnSpc>
              <a:spcAft>
                <a:spcPts val="1000"/>
              </a:spcAft>
            </a:pPr>
            <a:r>
              <a:rPr lang="zh-CN" altLang="en-US" sz="2000" b="1" dirty="0">
                <a:sym typeface="微软雅黑" panose="020B0503020204020204" pitchFamily="34" charset="-122"/>
              </a:rPr>
              <a:t>（4）汉语人名按姓氏和名字分开写，姓和名的第一个字母都要大写，笔名、别名也按姓名写法处理，外国人名开头的第一个字母要大写，</a:t>
            </a:r>
            <a:r>
              <a:rPr lang="zh-CN" altLang="en-US" sz="2000" dirty="0">
                <a:sym typeface="微软雅黑" panose="020B0503020204020204" pitchFamily="34" charset="-122"/>
              </a:rPr>
              <a:t>如 Zāng Kèjiā（臧克家）、Lǔ Xùn（鲁迅）、Sīmǎ Qiān（司马迁）、Bāěrzhākè（巴尔扎克）。</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ym typeface="微软雅黑" panose="020B0503020204020204" pitchFamily="34" charset="-122"/>
              </a:rPr>
              <a:t>（5）标题、商标、商店的名字一般每个字母都要大写，或每个词的第一个字母大写。</a:t>
            </a:r>
            <a:r>
              <a:rPr lang="zh-CN" altLang="en-US" sz="2000" dirty="0">
                <a:sym typeface="微软雅黑" panose="020B0503020204020204" pitchFamily="34" charset="-122"/>
              </a:rPr>
              <a:t>为了整齐美观音节不标调号，如 QINGHUA DAXUE（清华大学）、HAIER PAI（海尔牌）。</a:t>
            </a:r>
            <a:endParaRPr lang="zh-CN" altLang="en-US" sz="2000" dirty="0">
              <a:sym typeface="微软雅黑" panose="020B0503020204020204" pitchFamily="34" charset="-122"/>
            </a:endParaRPr>
          </a:p>
        </p:txBody>
      </p:sp>
      <p:pic>
        <p:nvPicPr>
          <p:cNvPr id="105" name="图片 104"/>
          <p:cNvPicPr/>
          <p:nvPr/>
        </p:nvPicPr>
        <p:blipFill>
          <a:blip r:embed="rId1"/>
          <a:stretch>
            <a:fillRect/>
          </a:stretch>
        </p:blipFill>
        <p:spPr>
          <a:xfrm>
            <a:off x="4705350" y="4195445"/>
            <a:ext cx="2780665" cy="1910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 107"/>
          <p:cNvPicPr/>
          <p:nvPr/>
        </p:nvPicPr>
        <p:blipFill>
          <a:blip r:embed="rId1"/>
          <a:srcRect t="11087" b="10905"/>
          <a:stretch>
            <a:fillRect/>
          </a:stretch>
        </p:blipFill>
        <p:spPr>
          <a:xfrm>
            <a:off x="4399915" y="3429635"/>
            <a:ext cx="3392805" cy="2646680"/>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三、音节的拼读和拼写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6860"/>
            <a:ext cx="9772650" cy="1819910"/>
          </a:xfrm>
          <a:prstGeom prst="rect">
            <a:avLst/>
          </a:prstGeom>
          <a:noFill/>
        </p:spPr>
        <p:txBody>
          <a:bodyPr wrap="square" rtlCol="0">
            <a:spAutoFit/>
          </a:bodyPr>
          <a:lstStyle/>
          <a:p>
            <a:pPr indent="457200" fontAlgn="auto">
              <a:lnSpc>
                <a:spcPct val="130000"/>
              </a:lnSpc>
              <a:spcAft>
                <a:spcPts val="1000"/>
              </a:spcAft>
            </a:pPr>
            <a:r>
              <a:rPr lang="zh-CN" altLang="en-US" sz="2000" b="1" dirty="0">
                <a:solidFill>
                  <a:srgbClr val="C00000"/>
                </a:solidFill>
                <a:sym typeface="微软雅黑" panose="020B0503020204020204" pitchFamily="34" charset="-122"/>
              </a:rPr>
              <a:t>7. 短横的用法</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短横“ -”是连接号，有的是表示词语之间的连接关系，如 fù-lián（妇联）、huán</a:t>
            </a:r>
            <a:r>
              <a:rPr lang="en-US" altLang="zh-CN" sz="2000" dirty="0">
                <a:sym typeface="微软雅黑" panose="020B0503020204020204" pitchFamily="34" charset="-122"/>
              </a:rPr>
              <a:t>-</a:t>
            </a:r>
            <a:r>
              <a:rPr lang="zh-CN" altLang="en-US" sz="2000" dirty="0">
                <a:sym typeface="微软雅黑" panose="020B0503020204020204" pitchFamily="34" charset="-122"/>
              </a:rPr>
              <a:t>bǎo（环保）；有的是用于书写或排印上的移行，放在每行的末尾，表示音节和音节的衔接，转行时要注意尽量不要把一个音节拆开。</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220218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根据普通话声韵相拼的规律，指出下列各音节中哪些是错误的。</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muo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zhuɑng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shiɑo</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tueng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do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siong</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nui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zing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xin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puo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güe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jɑo</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xɑ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giɑo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pe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fun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que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fong</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9" name="图片 108"/>
          <p:cNvPicPr/>
          <p:nvPr/>
        </p:nvPicPr>
        <p:blipFill>
          <a:blip r:embed="rId1"/>
          <a:stretch>
            <a:fillRect/>
          </a:stretch>
        </p:blipFill>
        <p:spPr>
          <a:xfrm>
            <a:off x="8772525" y="3890010"/>
            <a:ext cx="2021840" cy="2034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437705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给下列词语加上拼音，并口头说说它们的拼写规则。</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①一般　因此　友谊　没有　厌倦 </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②错误　物资　希望　学问　玩耍</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③原谅　于是　下雨　语言　云彩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④居住　区域　虚心　镌刻　权利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⑤屡次　女孩　旅游　毛驴　纪律</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⑥流动　讨论　水面　回归　威胁</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⑦饥饿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方案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敬爱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南欧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女儿</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0" name="图片 109"/>
          <p:cNvPicPr/>
          <p:nvPr/>
        </p:nvPicPr>
        <p:blipFill>
          <a:blip r:embed="rId1"/>
          <a:stretch>
            <a:fillRect/>
          </a:stretch>
        </p:blipFill>
        <p:spPr>
          <a:xfrm>
            <a:off x="7155815" y="3126105"/>
            <a:ext cx="3629025" cy="2692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220218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下列各词的拼写是不合拼写规则的，试着把它们改正过来。</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游泳 ióuiǒng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音乐 īnüè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无论 úluèn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月夜 üèiè </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对流 duèilióu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坚硬 jānyèng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威武 uēiǔ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水准 shuěizhuěn </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演员 iǎnüán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优秀 yoūxioù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规律 guēilù </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委员 uěiüán</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383349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将下边的儿歌写成拼音，标题和作者姓名全用大写字母。</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solidFill>
                  <a:srgbClr val="48AB9D"/>
                </a:solidFill>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所见</a:t>
            </a:r>
            <a:endParaRPr sz="2400" dirty="0">
              <a:solidFill>
                <a:srgbClr val="48AB9D"/>
              </a:solidFill>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solidFill>
                  <a:srgbClr val="48AB9D"/>
                </a:solidFill>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袁　枚</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牧童骑黄牛，</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歌声振林樾。</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意欲捕鸣蝉，</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忽然闭口立。</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351282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将下面这段话用拼音拼写出来。</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我们要坚持马克思主义在意识形态领域指导地位的根本制度，坚持为人民服务、为社会主义服务，坚持百花齐放、百家争鸣，坚持创造性转化、创新性发展，以社会主义核心价值观为引领，发展社会主义先进文化，弘扬革命文化，传承中华优秀传统文化，满足人民日益增长的精神文化需求，巩固全党全国各族人民团结奋斗的共同思想基础，不断提升国家文化软实力和中华文化影响力。</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第六节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音变训练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4460"/>
            <a:ext cx="9772650" cy="891540"/>
          </a:xfrm>
          <a:prstGeom prst="rect">
            <a:avLst/>
          </a:prstGeom>
          <a:noFill/>
        </p:spPr>
        <p:txBody>
          <a:bodyPr wrap="square" rtlCol="0">
            <a:spAutoFit/>
          </a:bodyPr>
          <a:lstStyle/>
          <a:p>
            <a:pPr indent="457200" fontAlgn="auto">
              <a:lnSpc>
                <a:spcPct val="130000"/>
              </a:lnSpc>
              <a:spcAft>
                <a:spcPts val="1000"/>
              </a:spcAft>
            </a:pPr>
            <a:r>
              <a:rPr lang="zh-CN" altLang="en-US" sz="2000" dirty="0">
                <a:sym typeface="微软雅黑" panose="020B0503020204020204" pitchFamily="34" charset="-122"/>
              </a:rPr>
              <a:t>在词语和句子中，音节与音节相连发音时有些音节的调值会发生变化，这就叫变调。普通话的变调主要分为上声变调和“一”“不”的变调。</a:t>
            </a:r>
            <a:endParaRPr lang="zh-CN" altLang="en-US" sz="2000" dirty="0">
              <a:sym typeface="微软雅黑" panose="020B0503020204020204" pitchFamily="34" charset="-122"/>
            </a:endParaRPr>
          </a:p>
        </p:txBody>
      </p:sp>
      <p:sp>
        <p:nvSpPr>
          <p:cNvPr id="10" name="矩形: 圆角 9"/>
          <p:cNvSpPr/>
          <p:nvPr/>
        </p:nvSpPr>
        <p:spPr>
          <a:xfrm>
            <a:off x="1309370" y="2431415"/>
            <a:ext cx="23323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（一）上声变调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3020695"/>
            <a:ext cx="9772650" cy="300482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普通话上声音节在单念或处于句尾以及处于句子中语音停顿位置时，没有后续音节的影响即可读原调，在其他情况下一般要做变调处理，具体分为如下几个方面。</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b="1" dirty="0">
                <a:solidFill>
                  <a:srgbClr val="C00000"/>
                </a:solidFill>
                <a:sym typeface="微软雅黑" panose="020B0503020204020204" pitchFamily="34" charset="-122"/>
              </a:rPr>
              <a:t>1.“上声 + 非上声”→“半上 + 非上声”</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（1）上声 + 阴平（211+55）。</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首都　火车　礼花　雨衣　省心　警花　捕捞　老师　主编　把关　贬低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饼干　补充　打针　产生　取消　法规　反思　感激　</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声母训练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95730"/>
            <a:ext cx="9772650" cy="4718050"/>
          </a:xfrm>
          <a:prstGeom prst="rect">
            <a:avLst/>
          </a:prstGeom>
          <a:noFill/>
        </p:spPr>
        <p:txBody>
          <a:bodyPr wrap="square" rtlCol="0">
            <a:spAutoFit/>
          </a:bodyPr>
          <a:p>
            <a:pPr indent="457200" fontAlgn="auto">
              <a:lnSpc>
                <a:spcPct val="130000"/>
              </a:lnSpc>
              <a:spcAft>
                <a:spcPts val="1000"/>
              </a:spcAft>
            </a:pPr>
            <a:r>
              <a:rPr lang="zh-CN" altLang="en-US" sz="2000" dirty="0">
                <a:highlight>
                  <a:srgbClr val="FFFF00"/>
                </a:highlight>
                <a:sym typeface="微软雅黑" panose="020B0503020204020204" pitchFamily="34" charset="-122"/>
              </a:rPr>
              <a:t>（2）上声 + 阳平（211+35）。</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古人　祖国　补偿　乞求　可能　厂房　起床　品尝　旅行　举行　火柴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海洋　典型　导游　表达　狠毒　打球　改革　抢夺　简洁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（3）上声 + 去声（211+51）。</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本质　法律　北部　百货　小麦　讲话　美术　狡辩　稿件　保证　保护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宝贝　女士　理发　美丽　法院　跑步　野兔　鼓励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（4）上声 + 轻声。</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奶奶　嫂嫂　马虎　打扮　耳朵　底下　主子　影子　椅子　姐姐　讲究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点心　暖和　骨头　伙计　买卖　打量</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39875"/>
            <a:ext cx="9772650" cy="154813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C00000"/>
                </a:solidFill>
                <a:sym typeface="微软雅黑" panose="020B0503020204020204" pitchFamily="34" charset="-122"/>
              </a:rPr>
              <a:t>2.“上声 + 上声”→“阳平 + 上声”（35 → 214）</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保险　保养　党委　尽管　老板　本领　引导　古老　敏感　鼓舞　产品</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永远　语法　口语　岛屿　保姆　远景　北海　首长　母语　懒散　</a:t>
            </a:r>
            <a:endParaRPr lang="zh-CN" altLang="en-US" sz="2000" dirty="0">
              <a:sym typeface="微软雅黑" panose="020B0503020204020204" pitchFamily="34" charset="-122"/>
            </a:endParaRPr>
          </a:p>
        </p:txBody>
      </p:sp>
      <p:pic>
        <p:nvPicPr>
          <p:cNvPr id="111" name="图片 110"/>
          <p:cNvPicPr/>
          <p:nvPr/>
        </p:nvPicPr>
        <p:blipFill>
          <a:blip r:embed="rId1"/>
          <a:stretch>
            <a:fillRect/>
          </a:stretch>
        </p:blipFill>
        <p:spPr>
          <a:xfrm>
            <a:off x="3566160" y="3582670"/>
            <a:ext cx="2830830" cy="28308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30655"/>
            <a:ext cx="9772650" cy="458978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C00000"/>
                </a:solidFill>
                <a:sym typeface="微软雅黑" panose="020B0503020204020204" pitchFamily="34" charset="-122"/>
              </a:rPr>
              <a:t>3. 3 个上声相连的变调</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在有 3 个上声相连的词语中，如果后面没有其他音节和语气词，开头、中间的上声音节有两种变调。</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（1）在双音节 + 单音节（“双单格”结构）中，前两个变阳平。</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演讲稿　跑马场　展览馆　管理组　水彩笔　蒙古语　选取法　古典舞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虎骨酒　洗脸水　草稿纸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（2）在单音节 + 双音节（“单双格”结构）中，前一个变半上，第二个变阳平。</a:t>
            </a:r>
            <a:endParaRPr lang="zh-CN" altLang="en-US" sz="2000" dirty="0">
              <a:highlight>
                <a:srgbClr val="FFFF00"/>
              </a:highlight>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史小姐　党小组　好小伙　跑百米　纸老虎　李厂长　老保姆　旅党委　</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小雨伞　缓减免　冷处理　很友好</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30655"/>
            <a:ext cx="9772650" cy="2348230"/>
          </a:xfrm>
          <a:prstGeom prst="rect">
            <a:avLst/>
          </a:prstGeom>
          <a:noFill/>
        </p:spPr>
        <p:txBody>
          <a:bodyPr wrap="square" rtlCol="0">
            <a:spAutoFit/>
          </a:bodyPr>
          <a:p>
            <a:pPr indent="457200" fontAlgn="auto">
              <a:lnSpc>
                <a:spcPct val="130000"/>
              </a:lnSpc>
              <a:spcAft>
                <a:spcPts val="1000"/>
              </a:spcAft>
            </a:pPr>
            <a:r>
              <a:rPr lang="zh-CN" altLang="en-US" sz="2000" dirty="0">
                <a:highlight>
                  <a:srgbClr val="FFFF00"/>
                </a:highlight>
                <a:sym typeface="微软雅黑" panose="020B0503020204020204" pitchFamily="34" charset="-122"/>
              </a:rPr>
              <a:t>（3）在单音节 + 单音节 + 单音节（“单三格”结构）中，前两个变阳平。</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软懒散　稳准狠</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highlight>
                  <a:srgbClr val="FFFF00"/>
                </a:highlight>
                <a:sym typeface="微软雅黑" panose="020B0503020204020204" pitchFamily="34" charset="-122"/>
              </a:rPr>
              <a:t>（4）在更多上声音节相连时，按语意分若干二字组或三字组，然后按以上变调规律处理，停顿之前的音节都读半上声，最后音节读完整，如“岂有 / 此理”“请你 / 给我 /打点儿 / 洗脸水”“手表厂 / 有五种 / 好产品”。</a:t>
            </a:r>
            <a:endParaRPr lang="zh-CN" altLang="en-US" sz="2000" dirty="0">
              <a:highlight>
                <a:srgbClr val="FFFF00"/>
              </a:highlight>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一、变调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50340"/>
            <a:ext cx="344868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（二）“一”“不”的变调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42160"/>
            <a:ext cx="9772650" cy="4323080"/>
          </a:xfrm>
          <a:prstGeom prst="rect">
            <a:avLst/>
          </a:prstGeom>
          <a:noFill/>
        </p:spPr>
        <p:txBody>
          <a:bodyPr wrap="square" rtlCol="0">
            <a:spAutoFit/>
          </a:bodyPr>
          <a:p>
            <a:pPr indent="457200" fontAlgn="auto">
              <a:lnSpc>
                <a:spcPct val="100000"/>
              </a:lnSpc>
              <a:spcAft>
                <a:spcPts val="1000"/>
              </a:spcAft>
            </a:pPr>
            <a:r>
              <a:rPr lang="zh-CN" altLang="en-US" sz="2000" dirty="0">
                <a:sym typeface="微软雅黑" panose="020B0503020204020204" pitchFamily="34" charset="-122"/>
              </a:rPr>
              <a:t>“一”“不”的本调为阴平，单念或在词句末尾念本调。</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b="1" dirty="0">
                <a:solidFill>
                  <a:srgbClr val="C00000"/>
                </a:solidFill>
                <a:sym typeface="微软雅黑" panose="020B0503020204020204" pitchFamily="34" charset="-122"/>
              </a:rPr>
              <a:t>1.“一”“不”在去声字前念阳平（调值为 35）</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一致　一再　一定　一律　一瞬　一共　一带　一向　一道　一并　</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不看　不累　不怕　不跳　不要　不叫　不去　不便　不必　不定</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b="1" dirty="0">
                <a:solidFill>
                  <a:srgbClr val="C00000"/>
                </a:solidFill>
                <a:sym typeface="微软雅黑" panose="020B0503020204020204" pitchFamily="34" charset="-122"/>
              </a:rPr>
              <a:t>2.“一”在非去声字前念去声（调值为 51）</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一早　一晚　一朝　一夕　一心　一生　一直　一瞥　一览　一连</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一些　一体　一瓶　一厢　一回　一身　一张　一年　一曲　一缕</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b="1" dirty="0">
                <a:solidFill>
                  <a:srgbClr val="C00000"/>
                </a:solidFill>
                <a:sym typeface="微软雅黑" panose="020B0503020204020204" pitchFamily="34" charset="-122"/>
              </a:rPr>
              <a:t>3.“一”“不”夹在动词当中念轻声</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走一走　看一看　写一写　想一想　读一读　试一试　说一说　</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买不买　来不来　让不让　要不要　吃不吃　想不想　去不去</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二、轻声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61135"/>
            <a:ext cx="9772650" cy="4374515"/>
          </a:xfrm>
          <a:prstGeom prst="rect">
            <a:avLst/>
          </a:prstGeom>
          <a:noFill/>
        </p:spPr>
        <p:txBody>
          <a:bodyPr wrap="square" rtlCol="0">
            <a:spAutoFit/>
          </a:bodyPr>
          <a:p>
            <a:pPr indent="457200" fontAlgn="auto">
              <a:lnSpc>
                <a:spcPct val="100000"/>
              </a:lnSpc>
              <a:spcAft>
                <a:spcPts val="1000"/>
              </a:spcAft>
            </a:pPr>
            <a:r>
              <a:rPr lang="zh-CN" altLang="en-US" sz="2000" dirty="0">
                <a:sym typeface="微软雅黑" panose="020B0503020204020204" pitchFamily="34" charset="-122"/>
              </a:rPr>
              <a:t>轻声和声调是性质不同的两种语音现象。有些词语的音节改变原有的声调读得又轻又短，这样的语音变化叫轻声。玻璃、桌子、舌头、聪明、喜欢等词里的第二个音节就是轻声音节。</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轻声取决于音强和音长。轻声音节都有它原来的声调，如“们”永远读轻声，可是单独读这个字时要读阳平。</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（1）语气词“吧、吗、呢、啊”等要读轻声，如吃吧、走吗、去呢、跑啊。</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（2）结构助词“的、地、得”要读轻声，如我的书、慢慢地走、跑得很快。</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（3）动态助词“了、着、过”要读轻声，如走了、看着、去过。</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（4）名词的后缀“们、子、头”要读轻声，如你们、房子、石头。</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（5）名词后面表示方位的“上、下、里”要读轻声，如桌上、地下、院里。</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（6）单音节动词重叠式的第二个音节要读轻声，如看看、说说、问问。</a:t>
            </a:r>
            <a:endParaRPr lang="zh-CN" altLang="en-US" sz="2000" dirty="0">
              <a:solidFill>
                <a:srgbClr val="48AB9D"/>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二、轻声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61135"/>
            <a:ext cx="9772650" cy="3014980"/>
          </a:xfrm>
          <a:prstGeom prst="rect">
            <a:avLst/>
          </a:prstGeom>
          <a:noFill/>
        </p:spPr>
        <p:txBody>
          <a:bodyPr wrap="square" rtlCol="0">
            <a:spAutoFit/>
          </a:bodyPr>
          <a:p>
            <a:pPr indent="457200" fontAlgn="auto">
              <a:lnSpc>
                <a:spcPct val="100000"/>
              </a:lnSpc>
              <a:spcAft>
                <a:spcPts val="1000"/>
              </a:spcAft>
            </a:pPr>
            <a:r>
              <a:rPr lang="zh-CN" altLang="en-US" sz="2000" dirty="0">
                <a:solidFill>
                  <a:srgbClr val="48AB9D"/>
                </a:solidFill>
                <a:sym typeface="微软雅黑" panose="020B0503020204020204" pitchFamily="34" charset="-122"/>
              </a:rPr>
              <a:t>（7）作宾语的人称代词“我、你、他”要读轻声，如找我、请你、麻烦他。</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sym typeface="微软雅黑" panose="020B0503020204020204" pitchFamily="34" charset="-122"/>
              </a:rPr>
              <a:t>（8）有的轻声音节和非轻声音节构成对比，以区别意义。</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买卖 mǎi mai：生意。 买卖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mǎi</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mài：买和卖。</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地道 dì dao：纯粹，真正。 地道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dì dào</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：地下通道。</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东西 dōng xi：泛指各种事物。 东西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dōng</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xī：东面和西面。</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言语 yán</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yǔ：所说的话。 言语 yán</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yu：开口；招呼。</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运气 yùn</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qì：一种锻炼方法。 运气 yùn</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qi：幸运。</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二、轻声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61135"/>
            <a:ext cx="9772650" cy="4759325"/>
          </a:xfrm>
          <a:prstGeom prst="rect">
            <a:avLst/>
          </a:prstGeom>
          <a:noFill/>
        </p:spPr>
        <p:txBody>
          <a:bodyPr wrap="square" rtlCol="0">
            <a:spAutoFit/>
          </a:bodyPr>
          <a:p>
            <a:pPr indent="457200" fontAlgn="auto">
              <a:lnSpc>
                <a:spcPct val="100000"/>
              </a:lnSpc>
              <a:spcAft>
                <a:spcPts val="1000"/>
              </a:spcAft>
            </a:pPr>
            <a:r>
              <a:rPr lang="zh-CN" altLang="en-US" sz="2000" dirty="0">
                <a:solidFill>
                  <a:srgbClr val="48AB9D"/>
                </a:solidFill>
                <a:sym typeface="微软雅黑" panose="020B0503020204020204" pitchFamily="34" charset="-122"/>
              </a:rPr>
              <a:t>（9）有些词语中的轻声音节是约定俗成的，一般读轻声。</a:t>
            </a:r>
            <a:endParaRPr lang="zh-CN" altLang="en-US" sz="2000" dirty="0">
              <a:solidFill>
                <a:srgbClr val="48AB9D"/>
              </a:solidFill>
              <a:sym typeface="微软雅黑" panose="020B0503020204020204" pitchFamily="34" charset="-122"/>
            </a:endParaRPr>
          </a:p>
          <a:p>
            <a:pPr indent="457200" fontAlgn="auto">
              <a:lnSpc>
                <a:spcPct val="100000"/>
              </a:lnSpc>
              <a:spcAft>
                <a:spcPts val="1000"/>
              </a:spcAft>
            </a:pPr>
            <a:r>
              <a:rPr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①阴平 + 轻声。</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槟榔　差事　掺和　风筝　玻璃　巴掌　巴结　家伙　哆嗦</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嘀咕　衣服　芝麻　思量　舒服　休息　张罗　交情　宽绰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作坊　妖精　饥荒　公家　稀罕　秧歌　支吾　招呼　花哨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家伙　邋遢　包袱　烧饼　薪水　折腾</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②阳平 + 轻声。</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节气　匀称　妯娌　盘算　枇杷　篱笆　活泼　玄乎　狐狸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学生　挪动　拾掇　年成　麻烦　神仙　蛤蟆　石榴　玫瑰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凉快　萝卜　棉花　黏糊　朋友　奴才　神甫　云彩　笤帚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行李　折磨　蘑菇　能耐　财主　柴火　残疾　门面</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二、轻声</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61135"/>
            <a:ext cx="9772650" cy="4323080"/>
          </a:xfrm>
          <a:prstGeom prst="rect">
            <a:avLst/>
          </a:prstGeom>
          <a:noFill/>
        </p:spPr>
        <p:txBody>
          <a:bodyPr wrap="square" rtlCol="0">
            <a:spAutoFit/>
          </a:bodyPr>
          <a:p>
            <a:pPr indent="457200" fontAlgn="auto">
              <a:lnSpc>
                <a:spcPct val="100000"/>
              </a:lnSpc>
              <a:spcAft>
                <a:spcPts val="1000"/>
              </a:spcAft>
            </a:pPr>
            <a:r>
              <a:rPr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③上声 + 轻声。</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扭捏　脑袋　口袋　老爷　老婆　摆布　嘴巴　指头　响动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已经　指甲　委屈　喇叭　讲究　打发　打听　爪子　主意</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嘱咐　喜欢　稳当　点心　伙计　打扮　女婿　首饰　爽快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养活　眼睛　牡丹　耳朵　马虎</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④去声 + 轻声。</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自在　忘性　吓唬　相公　力气　漂亮　算盘　队伍　地方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豆腐　痛快　念叨　笑话　热乎　丈夫　志气　钥匙　月亮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正经　做作　位置　秀气　上司　告示　厚道　动静　热闹　</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便当　屁股　利落　阔气　亲家　意思</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三、儿化</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50340"/>
            <a:ext cx="20142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（一）儿化定义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42160"/>
            <a:ext cx="9772650" cy="1476375"/>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在普通话中元音 er 可以单独成为音节，也可以同其他韵母融合成一个音节，使这个韵母转变为卷舌韵母，这种语音现象叫儿化，如点儿、豆儿、猴儿、核儿、壳儿、块儿、球儿。</a:t>
            </a:r>
            <a:endParaRPr lang="zh-CN" altLang="en-US" sz="2000" dirty="0">
              <a:sym typeface="微软雅黑" panose="020B0503020204020204" pitchFamily="34" charset="-122"/>
            </a:endParaRPr>
          </a:p>
        </p:txBody>
      </p:sp>
      <p:pic>
        <p:nvPicPr>
          <p:cNvPr id="112" name="图片 111"/>
          <p:cNvPicPr/>
          <p:nvPr/>
        </p:nvPicPr>
        <p:blipFill>
          <a:blip r:embed="rId1"/>
          <a:stretch>
            <a:fillRect/>
          </a:stretch>
        </p:blipFill>
        <p:spPr>
          <a:xfrm>
            <a:off x="4540250" y="3666490"/>
            <a:ext cx="3111500" cy="21736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一、声母的性质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42110"/>
            <a:ext cx="9772650" cy="896620"/>
          </a:xfrm>
          <a:prstGeom prst="rect">
            <a:avLst/>
          </a:prstGeom>
          <a:noFill/>
        </p:spPr>
        <p:txBody>
          <a:bodyPr wrap="square" rtlCol="0">
            <a:spAutoFit/>
          </a:bodyPr>
          <a:lstStyle/>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汉语音韵学传统分析法把一个音节分成声母和韵母两个部分，每个音节还有一个声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调，这样，汉语的音节就有 3 个必备要素：</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声母、韵母和声调</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8" name="图片 107"/>
          <p:cNvPicPr/>
          <p:nvPr/>
        </p:nvPicPr>
        <p:blipFill>
          <a:blip r:embed="rId1"/>
          <a:stretch>
            <a:fillRect/>
          </a:stretch>
        </p:blipFill>
        <p:spPr>
          <a:xfrm>
            <a:off x="3629025" y="2734945"/>
            <a:ext cx="5133340" cy="32956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三、儿化</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50340"/>
            <a:ext cx="22866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（二）儿化的作用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42160"/>
            <a:ext cx="9772650" cy="4323080"/>
          </a:xfrm>
          <a:prstGeom prst="rect">
            <a:avLst/>
          </a:prstGeom>
          <a:noFill/>
        </p:spPr>
        <p:txBody>
          <a:bodyPr wrap="square" rtlCol="0">
            <a:spAutoFit/>
          </a:bodyPr>
          <a:p>
            <a:pPr indent="457200" fontAlgn="auto">
              <a:lnSpc>
                <a:spcPct val="100000"/>
              </a:lnSpc>
              <a:spcAft>
                <a:spcPts val="1000"/>
              </a:spcAft>
            </a:pPr>
            <a:r>
              <a:rPr lang="zh-CN" altLang="en-US" sz="2000" b="1" dirty="0">
                <a:solidFill>
                  <a:srgbClr val="C00000"/>
                </a:solidFill>
                <a:sym typeface="微软雅黑" panose="020B0503020204020204" pitchFamily="34" charset="-122"/>
              </a:rPr>
              <a:t>1. 儿化可以区别词义</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头（脑袋） 头儿（带头的人）</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眼（眼睛）</a:t>
            </a:r>
            <a:r>
              <a:rPr lang="en-US" altLang="zh-CN" sz="2000" dirty="0">
                <a:sym typeface="微软雅黑" panose="020B0503020204020204" pitchFamily="34" charset="-122"/>
              </a:rPr>
              <a:t> </a:t>
            </a:r>
            <a:r>
              <a:rPr lang="zh-CN" altLang="en-US" sz="2000" dirty="0">
                <a:sym typeface="微软雅黑" panose="020B0503020204020204" pitchFamily="34" charset="-122"/>
              </a:rPr>
              <a:t>眼儿（小窟窿）</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信（信件）</a:t>
            </a:r>
            <a:r>
              <a:rPr lang="en-US" altLang="zh-CN" sz="2000" dirty="0">
                <a:sym typeface="微软雅黑" panose="020B0503020204020204" pitchFamily="34" charset="-122"/>
              </a:rPr>
              <a:t> </a:t>
            </a:r>
            <a:r>
              <a:rPr lang="zh-CN" altLang="en-US" sz="2000" dirty="0">
                <a:sym typeface="微软雅黑" panose="020B0503020204020204" pitchFamily="34" charset="-122"/>
              </a:rPr>
              <a:t>信儿（消息）</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b="1" dirty="0">
                <a:solidFill>
                  <a:srgbClr val="C00000"/>
                </a:solidFill>
                <a:sym typeface="微软雅黑" panose="020B0503020204020204" pitchFamily="34" charset="-122"/>
              </a:rPr>
              <a:t>2. 儿化可以区别词性</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盖（动词） 盖儿（名词）</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画（动词） 画儿（名词）</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b="1" dirty="0">
                <a:solidFill>
                  <a:srgbClr val="C00000"/>
                </a:solidFill>
                <a:sym typeface="微软雅黑" panose="020B0503020204020204" pitchFamily="34" charset="-122"/>
              </a:rPr>
              <a:t>3. 儿化可以表示细小，亲爱、喜爱的感情色彩</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小球儿　　脸蛋儿　　纸条儿</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宝贝儿　　小孩儿　　金鱼儿</a:t>
            </a:r>
            <a:endParaRPr lang="zh-CN" altLang="en-US" sz="2000" dirty="0">
              <a:sym typeface="微软雅黑" panose="020B0503020204020204" pitchFamily="34" charset="-122"/>
            </a:endParaRPr>
          </a:p>
        </p:txBody>
      </p:sp>
      <p:pic>
        <p:nvPicPr>
          <p:cNvPr id="113" name="图片 112"/>
          <p:cNvPicPr/>
          <p:nvPr/>
        </p:nvPicPr>
        <p:blipFill>
          <a:blip r:embed="rId1"/>
          <a:stretch>
            <a:fillRect/>
          </a:stretch>
        </p:blipFill>
        <p:spPr>
          <a:xfrm>
            <a:off x="6970395" y="1339215"/>
            <a:ext cx="3048000" cy="3048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三、儿化</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50340"/>
            <a:ext cx="22866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（三）儿化音分类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42160"/>
            <a:ext cx="9772650" cy="553085"/>
          </a:xfrm>
          <a:prstGeom prst="rect">
            <a:avLst/>
          </a:prstGeom>
          <a:noFill/>
        </p:spPr>
        <p:txBody>
          <a:bodyPr wrap="square" rtlCol="0">
            <a:spAutoFit/>
          </a:bodyPr>
          <a:p>
            <a:pPr indent="457200" algn="l" fontAlgn="auto">
              <a:lnSpc>
                <a:spcPct val="150000"/>
              </a:lnSpc>
              <a:spcAft>
                <a:spcPts val="1000"/>
              </a:spcAft>
            </a:pPr>
            <a:r>
              <a:rPr lang="zh-CN" altLang="en-US" sz="2000" dirty="0">
                <a:sym typeface="微软雅黑" panose="020B0503020204020204" pitchFamily="34" charset="-122"/>
              </a:rPr>
              <a:t>北京语音里读“儿”的可以分为两类：</a:t>
            </a:r>
            <a:endParaRPr lang="zh-CN" altLang="en-US" sz="2000" dirty="0">
              <a:sym typeface="微软雅黑" panose="020B0503020204020204" pitchFamily="34" charset="-122"/>
            </a:endParaRPr>
          </a:p>
        </p:txBody>
      </p:sp>
      <p:sp>
        <p:nvSpPr>
          <p:cNvPr id="21" name="Union_#color_$accent1_$accent2-804&amp;11218"/>
          <p:cNvSpPr/>
          <p:nvPr>
            <p:custDataLst>
              <p:tags r:id="rId1"/>
            </p:custDataLst>
          </p:nvPr>
        </p:nvSpPr>
        <p:spPr>
          <a:xfrm>
            <a:off x="1362710" y="2927668"/>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30000"/>
              </a:lnSpc>
            </a:pPr>
            <a:r>
              <a:rPr lang="zh-CN" altLang="zh-CN" sz="2000" dirty="0">
                <a:solidFill>
                  <a:srgbClr val="FFFFFF"/>
                </a:solidFill>
                <a:latin typeface="微软雅黑" panose="020B0503020204020204" pitchFamily="34" charset="-122"/>
                <a:ea typeface="微软雅黑" panose="020B0503020204020204" pitchFamily="34" charset="-122"/>
                <a:cs typeface="+mn-ea"/>
                <a:sym typeface="+mn-ea"/>
              </a:rPr>
              <a:t>一类有具体意义独立构成音节，如</a:t>
            </a:r>
            <a:r>
              <a:rPr lang="zh-CN" altLang="zh-CN" sz="2000" b="1" dirty="0">
                <a:solidFill>
                  <a:srgbClr val="FFFF00"/>
                </a:solidFill>
                <a:latin typeface="微软雅黑" panose="020B0503020204020204" pitchFamily="34" charset="-122"/>
                <a:ea typeface="微软雅黑" panose="020B0503020204020204" pitchFamily="34" charset="-122"/>
                <a:cs typeface="+mn-ea"/>
                <a:sym typeface="+mn-ea"/>
              </a:rPr>
              <a:t>儿童</a:t>
            </a:r>
            <a:r>
              <a:rPr lang="zh-CN" altLang="zh-CN" sz="2000" dirty="0">
                <a:solidFill>
                  <a:srgbClr val="FFFFFF"/>
                </a:solidFill>
                <a:latin typeface="微软雅黑" panose="020B0503020204020204" pitchFamily="34" charset="-122"/>
                <a:ea typeface="微软雅黑" panose="020B0503020204020204" pitchFamily="34" charset="-122"/>
                <a:cs typeface="+mn-ea"/>
                <a:sym typeface="+mn-ea"/>
              </a:rPr>
              <a:t>；</a:t>
            </a:r>
            <a:endParaRPr lang="zh-CN" altLang="zh-CN" sz="2000"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22" name="“_#color-824&amp;2665"/>
          <p:cNvSpPr/>
          <p:nvPr>
            <p:custDataLst>
              <p:tags r:id="rId2"/>
            </p:custDataLst>
          </p:nvPr>
        </p:nvSpPr>
        <p:spPr>
          <a:xfrm>
            <a:off x="5029200" y="4637723"/>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23" name="Union_#color_$accent1_$accent2-824&amp;2655"/>
          <p:cNvSpPr/>
          <p:nvPr>
            <p:custDataLst>
              <p:tags r:id="rId3"/>
            </p:custDataLst>
          </p:nvPr>
        </p:nvSpPr>
        <p:spPr>
          <a:xfrm>
            <a:off x="6530340" y="2927668"/>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30000"/>
              </a:lnSpc>
            </a:pPr>
            <a:r>
              <a:rPr lang="zh-CN" altLang="zh-CN" sz="2000" dirty="0">
                <a:solidFill>
                  <a:srgbClr val="FFFFFF"/>
                </a:solidFill>
                <a:latin typeface="微软雅黑" panose="020B0503020204020204" pitchFamily="34" charset="-122"/>
                <a:ea typeface="微软雅黑" panose="020B0503020204020204" pitchFamily="34" charset="-122"/>
                <a:cs typeface="+mn-ea"/>
                <a:sym typeface="+mn-ea"/>
              </a:rPr>
              <a:t>另一类没有具体意义也不能独立构成音节，如</a:t>
            </a:r>
            <a:r>
              <a:rPr lang="zh-CN" altLang="zh-CN" sz="2000" b="1" dirty="0">
                <a:solidFill>
                  <a:srgbClr val="FFFF00"/>
                </a:solidFill>
                <a:latin typeface="微软雅黑" panose="020B0503020204020204" pitchFamily="34" charset="-122"/>
                <a:ea typeface="微软雅黑" panose="020B0503020204020204" pitchFamily="34" charset="-122"/>
                <a:cs typeface="+mn-ea"/>
                <a:sym typeface="+mn-ea"/>
              </a:rPr>
              <a:t>花儿、遛弯儿、片儿汤、馅儿饼</a:t>
            </a:r>
            <a:r>
              <a:rPr lang="zh-CN" altLang="zh-CN" sz="2000" dirty="0">
                <a:solidFill>
                  <a:srgbClr val="FFFFFF"/>
                </a:solidFill>
                <a:latin typeface="微软雅黑" panose="020B0503020204020204" pitchFamily="34" charset="-122"/>
                <a:ea typeface="微软雅黑" panose="020B0503020204020204" pitchFamily="34" charset="-122"/>
                <a:cs typeface="+mn-ea"/>
                <a:sym typeface="+mn-ea"/>
              </a:rPr>
              <a:t>。</a:t>
            </a:r>
            <a:endParaRPr lang="zh-CN" altLang="zh-CN" sz="2000" dirty="0">
              <a:solidFill>
                <a:srgbClr val="FFFF00"/>
              </a:solidFill>
              <a:latin typeface="微软雅黑" panose="020B0503020204020204" pitchFamily="34" charset="-122"/>
              <a:ea typeface="微软雅黑" panose="020B0503020204020204" pitchFamily="34" charset="-122"/>
              <a:cs typeface="+mn-ea"/>
              <a:sym typeface="+mn-ea"/>
            </a:endParaRPr>
          </a:p>
        </p:txBody>
      </p:sp>
      <p:sp>
        <p:nvSpPr>
          <p:cNvPr id="24" name="“_#color-824&amp;2668"/>
          <p:cNvSpPr/>
          <p:nvPr>
            <p:custDataLst>
              <p:tags r:id="rId4"/>
            </p:custDataLst>
          </p:nvPr>
        </p:nvSpPr>
        <p:spPr>
          <a:xfrm>
            <a:off x="10197465" y="4637723"/>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p>
            <a:endParaRPr lang="zh-CN" altLang="en-US"/>
          </a:p>
        </p:txBody>
      </p:sp>
      <p:sp>
        <p:nvSpPr>
          <p:cNvPr id="4" name="椭圆形标注 3"/>
          <p:cNvSpPr/>
          <p:nvPr/>
        </p:nvSpPr>
        <p:spPr>
          <a:xfrm>
            <a:off x="7844155" y="1379855"/>
            <a:ext cx="1644015" cy="1298575"/>
          </a:xfrm>
          <a:prstGeom prst="wedgeEllipseCallout">
            <a:avLst/>
          </a:prstGeom>
        </p:spPr>
        <p:style>
          <a:lnRef idx="2">
            <a:schemeClr val="accent2"/>
          </a:lnRef>
          <a:fillRef idx="2">
            <a:schemeClr val="accent2"/>
          </a:fillRef>
          <a:effectRef idx="0">
            <a:srgbClr val="FFFFFF"/>
          </a:effectRef>
          <a:fontRef idx="minor">
            <a:schemeClr val="lt1"/>
          </a:fontRef>
        </p:style>
        <p:txBody>
          <a:bodyPr rtlCol="0" anchor="ctr"/>
          <a:p>
            <a:pPr algn="ctr"/>
            <a:r>
              <a:rPr lang="zh-CN" altLang="en-US" sz="2400" b="1"/>
              <a:t>儿化</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三、儿化</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50340"/>
            <a:ext cx="20142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（四）儿化规律</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379470" y="1275715"/>
            <a:ext cx="8138160" cy="4591685"/>
          </a:xfrm>
          <a:prstGeom prst="rect">
            <a:avLst/>
          </a:prstGeom>
        </p:spPr>
      </p:pic>
      <p:sp>
        <p:nvSpPr>
          <p:cNvPr id="4" name="文本框 3"/>
          <p:cNvSpPr txBox="1"/>
          <p:nvPr/>
        </p:nvSpPr>
        <p:spPr>
          <a:xfrm>
            <a:off x="891540" y="2487295"/>
            <a:ext cx="2305050" cy="706755"/>
          </a:xfrm>
          <a:prstGeom prst="rect">
            <a:avLst/>
          </a:prstGeom>
          <a:noFill/>
        </p:spPr>
        <p:txBody>
          <a:bodyPr wrap="square" rtlCol="0">
            <a:spAutoFit/>
          </a:bodyPr>
          <a:p>
            <a:pPr indent="0" algn="l" fontAlgn="auto">
              <a:lnSpc>
                <a:spcPct val="100000"/>
              </a:lnSpc>
              <a:spcAft>
                <a:spcPts val="1000"/>
              </a:spcAft>
            </a:pPr>
            <a:r>
              <a:rPr lang="zh-CN" altLang="en-US" sz="2000" dirty="0">
                <a:sym typeface="微软雅黑" panose="020B0503020204020204" pitchFamily="34" charset="-122"/>
              </a:rPr>
              <a:t>儿化规律如表 2-7 所示。</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409130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词语发音练习。</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号码儿　豆芽儿　野花儿　山坡儿　大伙儿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小孩儿　宝贝儿　一块儿　一会儿　没空儿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小米儿　小鸡儿　小曲儿　金鱼儿　头发丝儿 </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写字儿　没词儿　枪子儿　铁丝儿　电影儿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帮忙儿　竹筐儿　小样儿　板凳儿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428498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绕口令练习。</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小哥俩儿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小哥俩儿，红脸蛋儿，手拉手儿，一块儿玩儿。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小哥俩儿，一个班儿，学造句儿，一串儿串儿，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唱新歌儿，一段段儿，学画画儿，不贪玩儿。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画小猫儿，钻圆圈儿，画小狗儿，蹲庙台儿，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画只小鸡儿吃小米儿，画条小鱼儿吐水泡儿。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小哥俩儿，对脾气儿，上学念书不费劲儿，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真是父母的好宝贝儿。</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5" name="图片 114"/>
          <p:cNvPicPr/>
          <p:nvPr/>
        </p:nvPicPr>
        <p:blipFill>
          <a:blip r:embed="rId1"/>
          <a:stretch>
            <a:fillRect/>
          </a:stretch>
        </p:blipFill>
        <p:spPr>
          <a:xfrm>
            <a:off x="7394575" y="2414905"/>
            <a:ext cx="3590925" cy="29629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5676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288221"/>
            <a:ext cx="9779000" cy="268287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词语注音练习。</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风车儿　秧歌儿　爆肚儿　枣核儿 </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半截儿　名牌儿　刀背儿　乖乖儿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500"/>
              </a:spcAft>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麦穗儿　果汁儿　锯齿儿　有事儿</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4246245"/>
          </a:xfrm>
          <a:prstGeom prst="rect">
            <a:avLst/>
          </a:prstGeom>
          <a:noFill/>
        </p:spPr>
        <p:txBody>
          <a:bodyPr wrap="square" rtlCol="0">
            <a:spAutoFit/>
          </a:bodyPr>
          <a:p>
            <a:pPr indent="457200" algn="l" fontAlgn="auto">
              <a:lnSpc>
                <a:spcPct val="100000"/>
              </a:lnSpc>
              <a:spcAft>
                <a:spcPts val="1000"/>
              </a:spcAft>
            </a:pPr>
            <a:r>
              <a:rPr lang="zh-CN" altLang="en-US" sz="2000" dirty="0">
                <a:sym typeface="微软雅黑" panose="020B0503020204020204" pitchFamily="34" charset="-122"/>
              </a:rPr>
              <a:t>“啊”附着在句子的末尾是语气助词。由于跟前一个音节连读而受其末尾音素的合音影响，常常发生音变现象。“啊”的音变是一种增音现象（包括同化增音和异化增音）。在不同的语音环境中，“啊”的读音有不同的变化形式。另外，“啊”的不同读音可用相应的汉字来表示。</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b="1" dirty="0">
                <a:solidFill>
                  <a:srgbClr val="C00000"/>
                </a:solidFill>
                <a:sym typeface="微软雅黑" panose="020B0503020204020204" pitchFamily="34" charset="-122"/>
              </a:rPr>
              <a:t>（1）前一音节末尾的音素是 a、o、e、ê、i、ü 的，“啊”读作 ya，可写作“呀”。</a:t>
            </a:r>
            <a:endParaRPr lang="zh-CN" altLang="en-US" sz="2000" b="1" dirty="0">
              <a:solidFill>
                <a:srgbClr val="C00000"/>
              </a:solidFill>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大家一起帮他啊（tā ya）！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今天好热啊（rè ya）！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要保重自己的身体啊（yì ya）！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快来放生鱼啊（yú ya）！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赶紧向他道谢啊（xiè ya）！</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3014980"/>
          </a:xfrm>
          <a:prstGeom prst="rect">
            <a:avLst/>
          </a:prstGeom>
          <a:noFill/>
        </p:spPr>
        <p:txBody>
          <a:bodyPr wrap="square" rtlCol="0">
            <a:spAutoFit/>
          </a:bodyPr>
          <a:p>
            <a:pPr indent="457200" algn="l" fontAlgn="auto">
              <a:lnSpc>
                <a:spcPct val="100000"/>
              </a:lnSpc>
              <a:spcAft>
                <a:spcPts val="1000"/>
              </a:spcAft>
            </a:pPr>
            <a:r>
              <a:rPr lang="zh-CN" altLang="en-US" sz="2000" b="1" dirty="0">
                <a:solidFill>
                  <a:srgbClr val="C00000"/>
                </a:solidFill>
                <a:sym typeface="微软雅黑" panose="020B0503020204020204" pitchFamily="34" charset="-122"/>
              </a:rPr>
              <a:t>（2）前一音节末尾的音素是 u、ao、iao 的，“啊”读作 wa，可写作“哇”。</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你在哪里住啊（zhù wa）？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别人都非常好啊（hǎo wa）！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心量可不能小啊（xiǎo wa）！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快点儿向西方走啊（zǒu wa）！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可千万别喝酒啊（jiǔ wa）！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快来瞧啊（qiáo wa）！</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3014980"/>
          </a:xfrm>
          <a:prstGeom prst="rect">
            <a:avLst/>
          </a:prstGeom>
          <a:noFill/>
        </p:spPr>
        <p:txBody>
          <a:bodyPr wrap="square" rtlCol="0">
            <a:spAutoFit/>
          </a:bodyPr>
          <a:p>
            <a:pPr indent="457200" algn="l" fontAlgn="auto">
              <a:lnSpc>
                <a:spcPct val="100000"/>
              </a:lnSpc>
              <a:spcAft>
                <a:spcPts val="1000"/>
              </a:spcAft>
            </a:pPr>
            <a:r>
              <a:rPr lang="zh-CN" altLang="en-US" sz="2000" b="1" dirty="0">
                <a:solidFill>
                  <a:srgbClr val="C00000"/>
                </a:solidFill>
                <a:sym typeface="微软雅黑" panose="020B0503020204020204" pitchFamily="34" charset="-122"/>
              </a:rPr>
              <a:t>（3）前一音节末尾的音素是 n 的，“啊”读作 na，可写作“哪”。</a:t>
            </a:r>
            <a:endParaRPr lang="zh-CN" altLang="en-US" sz="2000" b="1" dirty="0">
              <a:solidFill>
                <a:srgbClr val="C00000"/>
              </a:solidFill>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早晨的空气多清新啊（xīn na）！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多好的人啊（rén na）！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你猜得真准啊（zhǔn na）！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路真宽啊（kuān na）！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快来看啊（kàn na）！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菜挺咸啊（xián na）！</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3014980"/>
          </a:xfrm>
          <a:prstGeom prst="rect">
            <a:avLst/>
          </a:prstGeom>
          <a:noFill/>
        </p:spPr>
        <p:txBody>
          <a:bodyPr wrap="square" rtlCol="0">
            <a:spAutoFit/>
          </a:bodyPr>
          <a:p>
            <a:pPr indent="457200" algn="l" fontAlgn="auto">
              <a:lnSpc>
                <a:spcPct val="100000"/>
              </a:lnSpc>
              <a:spcAft>
                <a:spcPts val="1000"/>
              </a:spcAft>
            </a:pPr>
            <a:r>
              <a:rPr lang="zh-CN" altLang="en-US" sz="2000" b="1" dirty="0">
                <a:solidFill>
                  <a:srgbClr val="C00000"/>
                </a:solidFill>
                <a:sym typeface="微软雅黑" panose="020B0503020204020204" pitchFamily="34" charset="-122"/>
              </a:rPr>
              <a:t>（4）前一音节末尾的音素是 ng 的，“啊”读作 nga，仍写作“啊”。</a:t>
            </a:r>
            <a:endParaRPr lang="zh-CN" altLang="en-US" sz="2000" b="1" dirty="0">
              <a:solidFill>
                <a:srgbClr val="C00000"/>
              </a:solidFill>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这幅图真漂亮啊（liàng nga）！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别把书弄脏啊（zāng nga）！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天真冷啊（lěng nga）！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听不懂啊（dǒng nga）！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注意听啊（tīng nga）！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最近太忙啊（máng nga）！</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二、声母的分类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7971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（一）按发音部位分类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451225"/>
          </a:xfrm>
          <a:prstGeom prst="rect">
            <a:avLst/>
          </a:prstGeom>
          <a:noFill/>
        </p:spPr>
        <p:txBody>
          <a:bodyPr wrap="square" rtlCol="0">
            <a:spAutoFit/>
          </a:bodyPr>
          <a:lstStyle/>
          <a:p>
            <a:pPr indent="0"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发音部位：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发音时发音器官构成阻碍的部位。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（1）双唇音：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b、p、m（3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（2）唇齿音：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f（1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（3）舌尖前音：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z、c、s（3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（4）舌尖中音：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d、t、n、l（4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（5）舌尖后音：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zh、ch、sh、r（4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（6）舌面音：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j、q、x（3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（7）舌根音：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ɡ、k、h（3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7" name="图片 106"/>
          <p:cNvPicPr/>
          <p:nvPr/>
        </p:nvPicPr>
        <p:blipFill>
          <a:blip r:embed="rId1"/>
          <a:stretch>
            <a:fillRect/>
          </a:stretch>
        </p:blipFill>
        <p:spPr>
          <a:xfrm>
            <a:off x="6339205" y="2710180"/>
            <a:ext cx="4602480" cy="25895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1271270"/>
          </a:xfrm>
          <a:prstGeom prst="rect">
            <a:avLst/>
          </a:prstGeom>
          <a:noFill/>
        </p:spPr>
        <p:txBody>
          <a:bodyPr wrap="square" rtlCol="0">
            <a:spAutoFit/>
          </a:bodyPr>
          <a:p>
            <a:pPr indent="457200" fontAlgn="auto">
              <a:lnSpc>
                <a:spcPct val="100000"/>
              </a:lnSpc>
              <a:spcAft>
                <a:spcPts val="1000"/>
              </a:spcAft>
            </a:pPr>
            <a:r>
              <a:rPr lang="zh-CN" altLang="en-US" sz="2000" b="1" dirty="0">
                <a:solidFill>
                  <a:srgbClr val="C00000"/>
                </a:solidFill>
                <a:sym typeface="微软雅黑" panose="020B0503020204020204" pitchFamily="34" charset="-122"/>
              </a:rPr>
              <a:t>（5）前一音节末尾的音素是 -i（前）的，“啊”读作 za，仍写作“啊”。</a:t>
            </a:r>
            <a:endParaRPr lang="zh-CN" altLang="en-US" sz="2000" b="1" dirty="0">
              <a:solidFill>
                <a:srgbClr val="C00000"/>
              </a:solidFill>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今天来了几次啊（cì za）！</a:t>
            </a:r>
            <a:endParaRPr lang="zh-CN" altLang="en-US" sz="2000" dirty="0">
              <a:sym typeface="微软雅黑" panose="020B0503020204020204" pitchFamily="34" charset="-122"/>
            </a:endParaRPr>
          </a:p>
          <a:p>
            <a:pPr indent="457200" fontAlgn="auto">
              <a:lnSpc>
                <a:spcPct val="100000"/>
              </a:lnSpc>
              <a:spcAft>
                <a:spcPts val="1000"/>
              </a:spcAft>
            </a:pPr>
            <a:r>
              <a:rPr lang="zh-CN" altLang="en-US" sz="2000" dirty="0">
                <a:sym typeface="微软雅黑" panose="020B0503020204020204" pitchFamily="34" charset="-122"/>
              </a:rPr>
              <a:t>分角色朗读真有意思啊（sī za）！</a:t>
            </a:r>
            <a:endParaRPr lang="zh-CN" altLang="en-US" sz="2000" dirty="0">
              <a:sym typeface="微软雅黑" panose="020B0503020204020204" pitchFamily="34" charset="-122"/>
            </a:endParaRPr>
          </a:p>
        </p:txBody>
      </p:sp>
      <p:pic>
        <p:nvPicPr>
          <p:cNvPr id="116" name="图片 115"/>
          <p:cNvPicPr/>
          <p:nvPr/>
        </p:nvPicPr>
        <p:blipFill>
          <a:blip r:embed="rId1"/>
          <a:stretch>
            <a:fillRect/>
          </a:stretch>
        </p:blipFill>
        <p:spPr>
          <a:xfrm>
            <a:off x="6294755" y="2565400"/>
            <a:ext cx="3217545" cy="3217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51940"/>
            <a:ext cx="9772650" cy="3938270"/>
          </a:xfrm>
          <a:prstGeom prst="rect">
            <a:avLst/>
          </a:prstGeom>
          <a:noFill/>
        </p:spPr>
        <p:txBody>
          <a:bodyPr wrap="square" rtlCol="0">
            <a:spAutoFit/>
          </a:bodyPr>
          <a:p>
            <a:pPr indent="457200" algn="l" fontAlgn="auto">
              <a:lnSpc>
                <a:spcPct val="100000"/>
              </a:lnSpc>
              <a:spcAft>
                <a:spcPts val="1000"/>
              </a:spcAft>
            </a:pPr>
            <a:r>
              <a:rPr lang="zh-CN" altLang="en-US" sz="2000" b="1" dirty="0">
                <a:solidFill>
                  <a:srgbClr val="C00000"/>
                </a:solidFill>
                <a:sym typeface="微软雅黑" panose="020B0503020204020204" pitchFamily="34" charset="-122"/>
              </a:rPr>
              <a:t>（6）前一个音节末尾的音素是 -i（后）的，包括翘舌音 er 和儿化韵的音节，轻声 a变读为近似 ra 的音，仍写作“啊”。</a:t>
            </a:r>
            <a:endParaRPr lang="zh-CN" altLang="en-US" sz="2000" b="1" dirty="0">
              <a:solidFill>
                <a:srgbClr val="C00000"/>
              </a:solidFill>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可不要没事找事啊（shì ra）！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你怎么撕了一地纸啊（zhǐ ra）！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素食真好吃啊（chī ra）！</a:t>
            </a:r>
            <a:endParaRPr lang="zh-CN" altLang="en-US" sz="2000" dirty="0">
              <a:sym typeface="微软雅黑" panose="020B0503020204020204" pitchFamily="34" charset="-122"/>
            </a:endParaRPr>
          </a:p>
          <a:p>
            <a:pPr indent="457200" algn="l" fontAlgn="auto">
              <a:lnSpc>
                <a:spcPct val="100000"/>
              </a:lnSpc>
              <a:spcAft>
                <a:spcPts val="1000"/>
              </a:spcAft>
            </a:pPr>
            <a:r>
              <a:rPr lang="zh-CN" altLang="en-US" sz="2000" dirty="0">
                <a:sym typeface="微软雅黑" panose="020B0503020204020204" pitchFamily="34" charset="-122"/>
              </a:rPr>
              <a:t>我的好女儿啊（er ra）！</a:t>
            </a:r>
            <a:endParaRPr lang="zh-CN" altLang="en-US" sz="2000" dirty="0">
              <a:sym typeface="微软雅黑" panose="020B0503020204020204" pitchFamily="34" charset="-122"/>
            </a:endParaRPr>
          </a:p>
          <a:p>
            <a:pPr indent="457200" algn="l" fontAlgn="auto">
              <a:lnSpc>
                <a:spcPct val="100000"/>
              </a:lnSpc>
              <a:spcAft>
                <a:spcPts val="1000"/>
              </a:spcAft>
            </a:pPr>
            <a:endParaRPr lang="zh-CN" altLang="en-US" sz="2000" dirty="0">
              <a:sym typeface="微软雅黑" panose="020B0503020204020204" pitchFamily="34" charset="-122"/>
            </a:endParaRPr>
          </a:p>
          <a:p>
            <a:pPr indent="457200" algn="l" fontAlgn="auto">
              <a:lnSpc>
                <a:spcPct val="150000"/>
              </a:lnSpc>
              <a:spcAft>
                <a:spcPts val="1000"/>
              </a:spcAft>
            </a:pPr>
            <a:r>
              <a:rPr lang="zh-CN" altLang="en-US" sz="2000" b="1" dirty="0">
                <a:solidFill>
                  <a:srgbClr val="48AB9D"/>
                </a:solidFill>
                <a:sym typeface="微软雅黑" panose="020B0503020204020204" pitchFamily="34" charset="-122"/>
              </a:rPr>
              <a:t>掌握“啊”的变读规律并不需要一一硬记，只要将前一个音节顺势连读“ a”（像念声母与韵母拼音一样，其间不要停顿）自然就会念出“a”的变音来。</a:t>
            </a:r>
            <a:endParaRPr lang="zh-CN" altLang="en-US" sz="2000" b="1" dirty="0">
              <a:solidFill>
                <a:srgbClr val="48AB9D"/>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四、语气词“啊”的音变</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891540" y="1788160"/>
            <a:ext cx="2805430" cy="1630045"/>
          </a:xfrm>
          <a:prstGeom prst="rect">
            <a:avLst/>
          </a:prstGeom>
          <a:noFill/>
        </p:spPr>
        <p:txBody>
          <a:bodyPr wrap="square" rtlCol="0">
            <a:spAutoFit/>
          </a:bodyPr>
          <a:p>
            <a:pPr indent="457200" algn="l" fontAlgn="auto">
              <a:lnSpc>
                <a:spcPct val="100000"/>
              </a:lnSpc>
              <a:spcAft>
                <a:spcPts val="1000"/>
              </a:spcAft>
            </a:pPr>
            <a:r>
              <a:rPr lang="zh-CN" altLang="en-US" sz="2000" dirty="0">
                <a:sym typeface="微软雅黑" panose="020B0503020204020204" pitchFamily="34" charset="-122"/>
              </a:rPr>
              <a:t>用汉语拼音拼写音节时，“啊”仍写作 a，不必写出音变情况。“啊”的音变情况如表 2-8 所示。</a:t>
            </a:r>
            <a:endParaRPr lang="zh-CN" altLang="en-US" sz="2000" b="1" dirty="0">
              <a:solidFill>
                <a:srgbClr val="48AB9D"/>
              </a:solidFill>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938270" y="1392555"/>
            <a:ext cx="7341235" cy="47453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二、声母的分类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7971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（二）按发音方法分类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4422140" cy="1198880"/>
          </a:xfrm>
          <a:prstGeom prst="rect">
            <a:avLst/>
          </a:prstGeom>
          <a:noFill/>
        </p:spPr>
        <p:txBody>
          <a:bodyPr wrap="square" rtlCol="0">
            <a:spAutoFit/>
          </a:bodyPr>
          <a:lstStyle/>
          <a:p>
            <a:pPr indent="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观察声母发音器官发音时，喉头、口腔和鼻腔节制气流的方式和状况（图 2-1），具体包括以下几种。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955030" y="534670"/>
            <a:ext cx="5285740" cy="57670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图片 108"/>
          <p:cNvPicPr/>
          <p:nvPr/>
        </p:nvPicPr>
        <p:blipFill>
          <a:blip r:embed="rId1"/>
          <a:srcRect t="21190" b="28140"/>
          <a:stretch>
            <a:fillRect/>
          </a:stretch>
        </p:blipFill>
        <p:spPr>
          <a:xfrm>
            <a:off x="5389880" y="3265805"/>
            <a:ext cx="5692140" cy="2162175"/>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二、声母的分类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33525"/>
            <a:ext cx="9772650" cy="2579370"/>
          </a:xfrm>
          <a:prstGeom prst="rect">
            <a:avLst/>
          </a:prstGeom>
          <a:noFill/>
        </p:spPr>
        <p:txBody>
          <a:bodyPr wrap="square" rtlCol="0">
            <a:spAutoFit/>
          </a:bodyPr>
          <a:lstStyle/>
          <a:p>
            <a:pPr indent="0"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阻碍方式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（1）塞音：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b、p、d、t、ɡ、k（6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（2）塞擦音：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z、c、zh、ch、j、q（6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（3）擦音：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f、h、s、sh、r、x（6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（4）鼻音：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m、n（2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（5）边音：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l（1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二、声母的分类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1285"/>
            <a:ext cx="9772650" cy="3630930"/>
          </a:xfrm>
          <a:prstGeom prst="rect">
            <a:avLst/>
          </a:prstGeom>
          <a:noFill/>
        </p:spPr>
        <p:txBody>
          <a:bodyPr wrap="square" rtlCol="0">
            <a:spAutoFit/>
          </a:bodyPr>
          <a:lstStyle/>
          <a:p>
            <a:pPr indent="0"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声带是否颤动</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（1）清音（不颤动）：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b、p、f、d、t、g、k、h、j、q、x、zh、ch、sh、z、c、s（17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（2）浊音（颤动）：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m、n、l、r（4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（3）送气音：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p、t、k、c、ch、q（6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（4）不送气音：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b、d、ɡ、z、zh、j（6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个辅音声母总结起来可以从发音部位和发音方法的 4 个方面去描写，将这 4 个方面综合起来就形成各个声母的名称。其公式：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名称 = 部位 + 气流 + 声带 + 阻碍方式。</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88085" y="5137785"/>
            <a:ext cx="10014585" cy="100457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r>
              <a:rPr lang="zh-CN" altLang="en-US" sz="2200" dirty="0">
                <a:solidFill>
                  <a:schemeClr val="bg1"/>
                </a:solidFill>
                <a:latin typeface="楷体" panose="02010609060101010101" charset="-122"/>
                <a:ea typeface="楷体" panose="02010609060101010101" charset="-122"/>
                <a:cs typeface="楷体" panose="02010609060101010101" charset="-122"/>
                <a:sym typeface="微软雅黑" panose="020B0503020204020204" pitchFamily="34" charset="-122"/>
              </a:rPr>
              <a:t>例如，b——双唇受阻不送气清塞音；p——双唇受阻送气清塞音；m——双唇受阻浊鼻音；f——唇齿清擦音。</a:t>
            </a:r>
            <a:endParaRPr lang="zh-CN" altLang="en-US" sz="2200" dirty="0">
              <a:solidFill>
                <a:schemeClr val="bg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219329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第一章</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普通话概述</a:t>
              </a:r>
              <a:endPar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3287395"/>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普通话语音练习</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438277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1285"/>
            <a:ext cx="9772650" cy="4687570"/>
          </a:xfrm>
          <a:prstGeom prst="rect">
            <a:avLst/>
          </a:prstGeom>
          <a:noFill/>
        </p:spPr>
        <p:txBody>
          <a:bodyPr wrap="square" rtlCol="0">
            <a:spAutoFit/>
          </a:bodyPr>
          <a:lstStyle/>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b——双唇受阻不送气清塞音。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发音时，声带不颤动。成阻时双唇闭合，气流不能从口腔流出，软腭上升，堵塞鼻腔通道，舌成自然静止状态。除阻时双唇突然打开，爆发而出，气流较少。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例如，“报表”的声母就是双唇音。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p——双唇受阻送气清塞音。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发音时的状态与 b 相似，只是除阻时有一股较强的气流冲开双唇，然后才是元音。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例如，“澎湃”的声母就是双唇音。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m——双唇受阻浊鼻音。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发音时，声带颤动。成阻时双唇闭合，气流不能从口腔流出，软腭下降，鼻腔畅通，舌头自然放平。除阻时也有爆发的声音，但较柔和，随后是元音。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例如，“美满”的声母就是双唇音。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1285"/>
            <a:ext cx="9772650" cy="4734560"/>
          </a:xfrm>
          <a:prstGeom prst="rect">
            <a:avLst/>
          </a:prstGeom>
          <a:noFill/>
        </p:spPr>
        <p:txBody>
          <a:bodyPr wrap="square" rtlCol="0">
            <a:spAutoFit/>
          </a:bodyPr>
          <a:lstStyle/>
          <a:p>
            <a:pPr indent="0" fontAlgn="auto">
              <a:lnSpc>
                <a:spcPct val="9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——唇齿清擦音。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发音时，下唇向上门齿接近，形成间隙；软腭上升，关闭鼻腔通道，使气流从唇齿之间的缝隙通过而成声。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例如，“夫妇”的声母就是唇齿音。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d——舌尖中阻不送气清塞音。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发音时，声带不颤动。成阻时舌尖抵住上齿龈，气</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流不能从口腔中流出，软腭上升，堵塞鼻腔通道。除阻时气流冲破舌尖的阻碍，爆发成声，气流较少。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例如，“大胆”的声母就是舌尖中音。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t——舌尖中阻送气清塞音。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发因时的状况与 d 相似。只是除阻时有一股较强的气流冲出。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例如，“团体”的声母就是舌尖中音。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4994910"/>
          </a:xfrm>
          <a:prstGeom prst="rect">
            <a:avLst/>
          </a:prstGeom>
          <a:noFill/>
        </p:spPr>
        <p:txBody>
          <a:bodyPr wrap="square" rtlCol="0">
            <a:spAutoFit/>
          </a:bodyPr>
          <a:lstStyle/>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n——舌尖中阻浊鼻音。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发音时，声带颤动。成阻时舌尖抵住上齿龈，要顶满，气流不能从口腔流出。除阻时软腭下降，鼻腔畅通，带音气流从鼻腔通过，发出的声音较柔和。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例如，“牛奶”的声母就是舌尖中音。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l——舌尖中阻浊边音。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发音时，声带颤动。成阻时舌尖抵住上齿龈，不顶满，软腭上升，堵住鼻腔通道。气流从舌头两边流出，所以叫边音。除阻时没有爆发的声音。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例如，“嘹亮”的声母就是舌尖中音。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g——舌根阻不送气清塞音。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发音时，声带不颤动。成阻时舌头后缩，舌根隆起顶住硬腭与软腭交界处，软腭上升，口腔、鼻腔不通气。除阻时气流冲破舌根的阻碍，爆发成声，气流较少。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例如，“钢轨”的声母就是舌根音。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3933190"/>
          </a:xfrm>
          <a:prstGeom prst="rect">
            <a:avLst/>
          </a:prstGeom>
          <a:noFill/>
        </p:spPr>
        <p:txBody>
          <a:bodyPr wrap="square" rtlCol="0">
            <a:spAutoFit/>
          </a:bodyPr>
          <a:lstStyle/>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k——舌根阻送气清塞音。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发音时的状态和 g 相似，但是两唇的开度比 g 窄。成阻时舌头后缩，舌尖离齿背比 g 远，舌根隆起顶住成阻部位时要比 g 紧。除阻时有一股较强的气流冲开，然后才是元音。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例如，“刻苦”的声母就是舌根音。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h——舌根阻清擦音。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发音时，声带不颤动。舌根隆起，双唇的开度和上下齿的距离比 g、k 窄。成阻时软腭上升，舌高点对着硬腭与软腭交界处，有缝隙。除阻时软腭上升，堵塞鼻腔通道，气流从缝隙中挤出，摩擦成声。成阻时的位置比 g、k 稍后，舌位也比 g、k 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例如，“欢呼”的声母就是舌根音。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4994910"/>
          </a:xfrm>
          <a:prstGeom prst="rect">
            <a:avLst/>
          </a:prstGeom>
          <a:noFill/>
        </p:spPr>
        <p:txBody>
          <a:bodyPr wrap="square" rtlCol="0">
            <a:spAutoFit/>
          </a:bodyPr>
          <a:lstStyle/>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j——舌面阻不送气清塞擦音。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成阻时舌面的前部抵住硬腭的前部，口腔不通气，软腭上升，鼻腔不通气。除阻时舌尖顶到了下齿背，舌头慢慢离开硬腭前部（塞音与擦音的区别在于塞音是突然离开），气流从呈现出的窄缝中挤出，摩擦成声，气流不明显。</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例如，“坚决”的声母就是舌面音。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q——舌面阻送气清塞擦音。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发音时的状况与 j 相似，只是除阻时气流增强，擦的阶段用强气流发出。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例如，“恰巧”的声母就是舌面音。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x——舌面阻清擦音。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发音时，声带不颤动。成阻时舌面的前部接近硬腭前部，舌尖顶住下齿背，成阻部位呈现出缝隙，软腭上升，堵塞鼻腔通路。除阻时气流从缝隙中挤出，摩擦成声。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例如，“消息”的声母就是舌面音。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4928235"/>
          </a:xfrm>
          <a:prstGeom prst="rect">
            <a:avLst/>
          </a:prstGeom>
          <a:noFill/>
        </p:spPr>
        <p:txBody>
          <a:bodyPr wrap="square" rtlCol="0">
            <a:spAutoFit/>
          </a:bodyPr>
          <a:lstStyle/>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zh——舌尖后不送气清塞擦音。</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嘴微张，舌尖抬起抵在硬腭前端，除阻时舌尖与硬腭之间弹开一条窄缝，同时有一股较强的气流从中擦过，发出不送气清塞擦音。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ch——舌尖后送气清塞擦音。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嘴微张，舌尖抬起抵在硬腭前端，发音时舌尖微微弹开一条窄缝，让气流从缝隙中摩擦通过，发出送气清塞擦音。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sh——舌尖后清擦音。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嘴微张，舌尖抬起与硬腭前端形成一条窄的缝隙，发音时气流从缝隙中摩擦通过，发出清擦音。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r——舌尖后浊擦音。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嘴微张，舌尖抬起并略卷与硬腭前端接近，形成一条缝隙。发音时，声带颤动，气流从缝隙中摩擦通过，发出浊擦音。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3994785"/>
          </a:xfrm>
          <a:prstGeom prst="rect">
            <a:avLst/>
          </a:prstGeom>
          <a:noFill/>
        </p:spPr>
        <p:txBody>
          <a:bodyPr wrap="square" rtlCol="0">
            <a:spAutoFit/>
          </a:bodyPr>
          <a:lstStyle/>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z——舌尖前不送气清塞擦音。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嘴微张，舌尖前端抵在下齿背后，起稍后部位隆起与上齿龈前端（也就是上齿与上齿龈连接之处）接触形成阻碍。发音时，舌尖与上齿龈前端弹开一条窄缝，让气流从中摩擦通过，发出不送气清塞擦音。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c——舌尖前送气清塞擦音。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嘴微张，舌尖前端抵在下齿背后，起稍后部位隆起与上齿龈前接触形成阻碍。发音时，舌尖与上齿龈前端弹开一条窄缝，让一股较强气流从中摩擦通过，发出送气清塞擦音。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s——舌尖前清擦音。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嘴微张，舌尖前端抵在下齿背后，其稍后部位隆起与上齿龈前端接近形成缝隙。发音时，气流从缝隙中摩擦通过，发出清擦音。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11275"/>
            <a:ext cx="9772650" cy="398780"/>
          </a:xfrm>
          <a:prstGeom prst="rect">
            <a:avLst/>
          </a:prstGeom>
          <a:noFill/>
        </p:spPr>
        <p:txBody>
          <a:bodyPr wrap="square" rtlCol="0">
            <a:spAutoFit/>
          </a:bodyPr>
          <a:lstStyle/>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把普通话 21 个辅音声母的发音做成表格，如表 2-1 所示。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 name="组合 3"/>
          <p:cNvGrpSpPr/>
          <p:nvPr/>
        </p:nvGrpSpPr>
        <p:grpSpPr>
          <a:xfrm>
            <a:off x="1692910" y="1821815"/>
            <a:ext cx="9004935" cy="4353560"/>
            <a:chOff x="1072" y="2310"/>
            <a:chExt cx="17055" cy="8245"/>
          </a:xfrm>
        </p:grpSpPr>
        <p:pic>
          <p:nvPicPr>
            <p:cNvPr id="2" name="图片 1"/>
            <p:cNvPicPr>
              <a:picLocks noChangeAspect="1"/>
            </p:cNvPicPr>
            <p:nvPr/>
          </p:nvPicPr>
          <p:blipFill>
            <a:blip r:embed="rId1"/>
            <a:stretch>
              <a:fillRect/>
            </a:stretch>
          </p:blipFill>
          <p:spPr>
            <a:xfrm>
              <a:off x="1072" y="2310"/>
              <a:ext cx="17055" cy="6180"/>
            </a:xfrm>
            <a:prstGeom prst="rect">
              <a:avLst/>
            </a:prstGeom>
          </p:spPr>
        </p:pic>
        <p:pic>
          <p:nvPicPr>
            <p:cNvPr id="3" name="图片 2"/>
            <p:cNvPicPr>
              <a:picLocks noChangeAspect="1"/>
            </p:cNvPicPr>
            <p:nvPr/>
          </p:nvPicPr>
          <p:blipFill>
            <a:blip r:embed="rId2"/>
            <a:stretch>
              <a:fillRect/>
            </a:stretch>
          </p:blipFill>
          <p:spPr>
            <a:xfrm>
              <a:off x="1121" y="8350"/>
              <a:ext cx="16950" cy="220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152775"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（一）舌尖前音 z、c、s</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983740"/>
            <a:ext cx="9772650" cy="922020"/>
          </a:xfrm>
          <a:prstGeom prst="rect">
            <a:avLst/>
          </a:prstGeom>
          <a:noFill/>
        </p:spPr>
        <p:txBody>
          <a:bodyPr wrap="square" rtlCol="0">
            <a:spAutoFit/>
          </a:bodyPr>
          <a:lstStyle/>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山东不少地区发音时，舌尖伸出放在上下齿之间，成了齿间音，而普通话没有齿间音。矫正时，应上下齿轻轻咬合，阻止舌尖的外伸，从而发出纯正的舌尖前音。东北部分地区，平翘相混，把部分 z、c、s 的音发成 zh、ch、sh。</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309370" y="3056255"/>
            <a:ext cx="36893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（二）舌尖后音 zh、ch、sh</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3588385"/>
            <a:ext cx="9772650" cy="2584450"/>
          </a:xfrm>
          <a:prstGeom prst="rect">
            <a:avLst/>
          </a:prstGeom>
          <a:noFill/>
        </p:spPr>
        <p:txBody>
          <a:bodyPr wrap="square" rtlCol="0">
            <a:spAutoFit/>
          </a:bodyPr>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山东的一些方言区容易把它们发成舌叶音，即舌前边缘跟上齿齿龈接触，舌尖脱离硬腭，舌面前部向硬腭抬起靠拢，舌面凹下形成一个小孔道，嘴唇略向前突出，这样发出的音叫舌叶音。矫正时，应将舌尖翘起，接触或接近硬腭，发出纯正的舌尖后音。长江以南绝大部分地区、东北部分地区以及山东济宁，大多将翘舌音 zh、ch、sh 发成平舌音 z、c、s。如何发好翘舌音难度较大，尤其是南方地区，长期发音习惯很少将舌尖翘起，使得舌尖不那么灵活。练习翘舌音必须改变以往习惯，反复使舌尖上抬，按照发音要领准确发出 zh、ch、sh。其次要掌握方言和普通话的对应规律。有些同学能够练习发好声母 zh、ch、sh，但发具体音节时，又会出错，其原因是不清楚哪些字读翘舌音，哪些字读平舌音。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任意多边形 3"/>
          <p:cNvSpPr/>
          <p:nvPr>
            <p:custDataLst>
              <p:tags r:id="rId1"/>
            </p:custDataLst>
          </p:nvPr>
        </p:nvSpPr>
        <p:spPr bwMode="auto">
          <a:xfrm>
            <a:off x="1395282" y="2707142"/>
            <a:ext cx="2318725" cy="2998141"/>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42 w 10000"/>
              <a:gd name="connsiteY3" fmla="*/ 2118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11" y="787"/>
                  <a:pt x="7226" y="1453"/>
                  <a:pt x="7242" y="2118"/>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1">
                  <a:lumMod val="9000"/>
                  <a:lumOff val="91000"/>
                </a:schemeClr>
              </a:gs>
              <a:gs pos="100000">
                <a:schemeClr val="accent1">
                  <a:lumMod val="30000"/>
                  <a:lumOff val="7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6" name="任意多边形 5"/>
          <p:cNvSpPr/>
          <p:nvPr>
            <p:custDataLst>
              <p:tags r:id="rId2"/>
            </p:custDataLst>
          </p:nvPr>
        </p:nvSpPr>
        <p:spPr bwMode="auto">
          <a:xfrm>
            <a:off x="3025881" y="2707142"/>
            <a:ext cx="688707" cy="66722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1">
                  <a:lumMod val="13000"/>
                  <a:lumOff val="87000"/>
                </a:schemeClr>
              </a:gs>
              <a:gs pos="100000">
                <a:schemeClr val="accent1">
                  <a:lumMod val="17000"/>
                  <a:lumOff val="83000"/>
                </a:schemeClr>
              </a:gs>
            </a:gsLst>
            <a:lin ang="5400000" scaled="1"/>
          </a:gradFill>
          <a:ln>
            <a:noFill/>
          </a:ln>
          <a:effectLst>
            <a:outerShdw blurRad="190500" dist="38100" dir="8100000" algn="tr" rotWithShape="0">
              <a:schemeClr val="accent1">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7" name="Right Triangle 11"/>
          <p:cNvSpPr/>
          <p:nvPr>
            <p:custDataLst>
              <p:tags r:id="rId3"/>
            </p:custDataLst>
          </p:nvPr>
        </p:nvSpPr>
        <p:spPr>
          <a:xfrm>
            <a:off x="3714588" y="4841786"/>
            <a:ext cx="128334" cy="17711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Right Triangle 11"/>
          <p:cNvSpPr/>
          <p:nvPr>
            <p:custDataLst>
              <p:tags r:id="rId4"/>
            </p:custDataLst>
          </p:nvPr>
        </p:nvSpPr>
        <p:spPr>
          <a:xfrm flipH="1">
            <a:off x="1266368" y="4841206"/>
            <a:ext cx="128334" cy="17769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圆角矩形 4"/>
          <p:cNvSpPr/>
          <p:nvPr>
            <p:custDataLst>
              <p:tags r:id="rId5"/>
            </p:custDataLst>
          </p:nvPr>
        </p:nvSpPr>
        <p:spPr>
          <a:xfrm>
            <a:off x="1266368" y="4941086"/>
            <a:ext cx="2576555" cy="509272"/>
          </a:xfrm>
          <a:prstGeom prst="roundRect">
            <a:avLst>
              <a:gd name="adj" fmla="val 17445"/>
            </a:avLst>
          </a:prstGeom>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a:solidFill>
                  <a:schemeClr val="lt1">
                    <a:lumMod val="100000"/>
                  </a:schemeClr>
                </a:solidFill>
              </a:rPr>
              <a:t>记少不记多</a:t>
            </a:r>
            <a:endParaRPr lang="en-US" altLang="zh-CN" b="1">
              <a:solidFill>
                <a:schemeClr val="lt1">
                  <a:lumMod val="100000"/>
                </a:schemeClr>
              </a:solidFill>
            </a:endParaRPr>
          </a:p>
        </p:txBody>
      </p:sp>
      <p:pic>
        <p:nvPicPr>
          <p:cNvPr id="27" name="图片 26" descr="343439383331313b343532303032303bb8f6c8cbd0c5cfa2"/>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1662403" y="2957423"/>
            <a:ext cx="419264" cy="419264"/>
          </a:xfrm>
          <a:prstGeom prst="rect">
            <a:avLst/>
          </a:prstGeom>
          <a:effectLst/>
        </p:spPr>
      </p:pic>
      <p:sp>
        <p:nvSpPr>
          <p:cNvPr id="33" name="矩形 32"/>
          <p:cNvSpPr/>
          <p:nvPr>
            <p:custDataLst>
              <p:tags r:id="rId9"/>
            </p:custDataLst>
          </p:nvPr>
        </p:nvSpPr>
        <p:spPr>
          <a:xfrm>
            <a:off x="1601430" y="3537474"/>
            <a:ext cx="1906430" cy="123063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p>
            <a:pPr algn="l">
              <a:lnSpc>
                <a:spcPct val="100000"/>
              </a:lnSpc>
            </a:pPr>
            <a:r>
              <a:rPr lang="zh-CN" altLang="en-US" sz="1600" dirty="0">
                <a:solidFill>
                  <a:srgbClr val="000000"/>
                </a:solidFill>
                <a:uFillTx/>
                <a:latin typeface="+中文正文" charset="0"/>
                <a:sym typeface="+mn-ea"/>
              </a:rPr>
              <a:t>普通话舌尖前音的字比舌尖后音的字要少，那么记住平舌音的字，采用排除法，其余便是翘舌音。</a:t>
            </a:r>
            <a:endParaRPr lang="zh-CN" altLang="en-US" sz="1600" dirty="0">
              <a:solidFill>
                <a:srgbClr val="000000"/>
              </a:solidFill>
              <a:uFillTx/>
              <a:latin typeface="+中文正文" charset="0"/>
              <a:sym typeface="+mn-ea"/>
            </a:endParaRPr>
          </a:p>
        </p:txBody>
      </p:sp>
      <p:sp>
        <p:nvSpPr>
          <p:cNvPr id="34" name="任意多边形 33"/>
          <p:cNvSpPr/>
          <p:nvPr>
            <p:custDataLst>
              <p:tags r:id="rId10"/>
            </p:custDataLst>
          </p:nvPr>
        </p:nvSpPr>
        <p:spPr bwMode="auto">
          <a:xfrm>
            <a:off x="8320405" y="2453005"/>
            <a:ext cx="2616835" cy="3384550"/>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14 w 10000"/>
              <a:gd name="connsiteY3" fmla="*/ 2125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01" y="790"/>
                  <a:pt x="7208" y="1457"/>
                  <a:pt x="7214" y="2125"/>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1">
                  <a:lumMod val="9000"/>
                  <a:lumOff val="91000"/>
                </a:schemeClr>
              </a:gs>
              <a:gs pos="100000">
                <a:schemeClr val="accent1">
                  <a:lumMod val="30000"/>
                  <a:lumOff val="7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35" name="任意多边形 34"/>
          <p:cNvSpPr/>
          <p:nvPr>
            <p:custDataLst>
              <p:tags r:id="rId11"/>
            </p:custDataLst>
          </p:nvPr>
        </p:nvSpPr>
        <p:spPr bwMode="auto">
          <a:xfrm>
            <a:off x="10161270" y="2453005"/>
            <a:ext cx="777240" cy="753110"/>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1">
                  <a:lumMod val="13000"/>
                  <a:lumOff val="87000"/>
                </a:schemeClr>
              </a:gs>
              <a:gs pos="100000">
                <a:schemeClr val="accent1">
                  <a:lumMod val="17000"/>
                  <a:lumOff val="83000"/>
                </a:schemeClr>
              </a:gs>
            </a:gsLst>
            <a:lin ang="5400000" scaled="1"/>
          </a:gradFill>
          <a:ln>
            <a:noFill/>
          </a:ln>
          <a:effectLst>
            <a:outerShdw blurRad="190500" dist="38100" dir="8100000" algn="tr" rotWithShape="0">
              <a:schemeClr val="accent1">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36" name="Right Triangle 11"/>
          <p:cNvSpPr/>
          <p:nvPr>
            <p:custDataLst>
              <p:tags r:id="rId12"/>
            </p:custDataLst>
          </p:nvPr>
        </p:nvSpPr>
        <p:spPr>
          <a:xfrm>
            <a:off x="10937875" y="4862830"/>
            <a:ext cx="144780" cy="20002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7" name="Right Triangle 11"/>
          <p:cNvSpPr/>
          <p:nvPr>
            <p:custDataLst>
              <p:tags r:id="rId13"/>
            </p:custDataLst>
          </p:nvPr>
        </p:nvSpPr>
        <p:spPr>
          <a:xfrm flipH="1">
            <a:off x="8174355" y="4862195"/>
            <a:ext cx="144780" cy="20066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8" name="圆角矩形 47"/>
          <p:cNvSpPr/>
          <p:nvPr>
            <p:custDataLst>
              <p:tags r:id="rId14"/>
            </p:custDataLst>
          </p:nvPr>
        </p:nvSpPr>
        <p:spPr>
          <a:xfrm>
            <a:off x="8174355" y="4974590"/>
            <a:ext cx="2908300" cy="574675"/>
          </a:xfrm>
          <a:prstGeom prst="roundRect">
            <a:avLst>
              <a:gd name="adj" fmla="val 17445"/>
            </a:avLst>
          </a:prstGeom>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a:solidFill>
                  <a:schemeClr val="lt1">
                    <a:lumMod val="100000"/>
                  </a:schemeClr>
                </a:solidFill>
              </a:rPr>
              <a:t>留心听广播</a:t>
            </a:r>
            <a:endParaRPr lang="en-US" altLang="zh-CN" b="1">
              <a:solidFill>
                <a:schemeClr val="lt1">
                  <a:lumMod val="100000"/>
                </a:schemeClr>
              </a:solidFill>
            </a:endParaRPr>
          </a:p>
        </p:txBody>
      </p:sp>
      <p:sp>
        <p:nvSpPr>
          <p:cNvPr id="59" name="矩形 58"/>
          <p:cNvSpPr/>
          <p:nvPr>
            <p:custDataLst>
              <p:tags r:id="rId15"/>
            </p:custDataLst>
          </p:nvPr>
        </p:nvSpPr>
        <p:spPr>
          <a:xfrm>
            <a:off x="8552815" y="3346768"/>
            <a:ext cx="2151380" cy="14770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p>
            <a:pPr algn="l">
              <a:lnSpc>
                <a:spcPct val="100000"/>
              </a:lnSpc>
            </a:pPr>
            <a:r>
              <a:rPr lang="zh-CN" altLang="en-US" sz="1600" dirty="0">
                <a:solidFill>
                  <a:srgbClr val="000000"/>
                </a:solidFill>
                <a:uFillTx/>
                <a:latin typeface="+中文正文" charset="0"/>
                <a:sym typeface="+mn-ea"/>
              </a:rPr>
              <a:t>若能细心将播音主持的发音与自己的发音进行比较，将差距较大的音用小本子记下来，日积月累，自己的翘舌音音准定能有所提高。</a:t>
            </a:r>
            <a:endParaRPr lang="zh-CN" altLang="en-US" sz="1600" dirty="0">
              <a:solidFill>
                <a:srgbClr val="000000"/>
              </a:solidFill>
              <a:uFillTx/>
              <a:latin typeface="+中文正文" charset="0"/>
              <a:sym typeface="+mn-ea"/>
            </a:endParaRPr>
          </a:p>
        </p:txBody>
      </p:sp>
      <p:pic>
        <p:nvPicPr>
          <p:cNvPr id="53" name="图片 52" descr="343439383331313b343532303033303bd2d1b9bad3a6d3c3"/>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611870" y="2735580"/>
            <a:ext cx="473075" cy="473075"/>
          </a:xfrm>
          <a:prstGeom prst="rect">
            <a:avLst/>
          </a:prstGeom>
          <a:effectLst/>
        </p:spPr>
      </p:pic>
      <p:sp>
        <p:nvSpPr>
          <p:cNvPr id="61" name="任意多边形 60"/>
          <p:cNvSpPr/>
          <p:nvPr>
            <p:custDataLst>
              <p:tags r:id="rId19"/>
            </p:custDataLst>
          </p:nvPr>
        </p:nvSpPr>
        <p:spPr bwMode="auto">
          <a:xfrm>
            <a:off x="4467860" y="1923415"/>
            <a:ext cx="3138170" cy="4057650"/>
          </a:xfrm>
          <a:custGeom>
            <a:avLst/>
            <a:gdLst>
              <a:gd name="adj" fmla="val 5384"/>
              <a:gd name="a" fmla="pin 0 adj 50000"/>
              <a:gd name="x1" fmla="*/ ss a 100000"/>
              <a:gd name="x2" fmla="+- r 0 x1"/>
              <a:gd name="y2" fmla="+- b 0 x1"/>
              <a:gd name="il" fmla="*/ x1 29289 100000"/>
              <a:gd name="ir" fmla="+- r 0 il"/>
              <a:gd name="ib" fmla="+- b 0 il"/>
              <a:gd name="connsiteX0" fmla="*/ 538 w 10000"/>
              <a:gd name="connsiteY0" fmla="*/ 0 h 10000"/>
              <a:gd name="connsiteX1" fmla="*/ 7032 w 10000"/>
              <a:gd name="connsiteY1" fmla="*/ 0 h 10000"/>
              <a:gd name="connsiteX2" fmla="*/ 7195 w 10000"/>
              <a:gd name="connsiteY2" fmla="*/ 122 h 10000"/>
              <a:gd name="connsiteX3" fmla="*/ 7250 w 10000"/>
              <a:gd name="connsiteY3" fmla="*/ 2133 h 10000"/>
              <a:gd name="connsiteX4" fmla="*/ 9920 w 10000"/>
              <a:gd name="connsiteY4" fmla="*/ 2169 h 10000"/>
              <a:gd name="connsiteX5" fmla="*/ 10000 w 10000"/>
              <a:gd name="connsiteY5" fmla="*/ 2229 h 10000"/>
              <a:gd name="connsiteX6" fmla="*/ 10000 w 10000"/>
              <a:gd name="connsiteY6" fmla="*/ 9584 h 10000"/>
              <a:gd name="connsiteX7" fmla="*/ 9462 w 10000"/>
              <a:gd name="connsiteY7" fmla="*/ 10000 h 10000"/>
              <a:gd name="connsiteX8" fmla="*/ 538 w 10000"/>
              <a:gd name="connsiteY8" fmla="*/ 10000 h 10000"/>
              <a:gd name="connsiteX9" fmla="*/ 0 w 10000"/>
              <a:gd name="connsiteY9" fmla="*/ 9584 h 10000"/>
              <a:gd name="connsiteX10" fmla="*/ 0 w 10000"/>
              <a:gd name="connsiteY10" fmla="*/ 416 h 10000"/>
              <a:gd name="connsiteX11" fmla="*/ 538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538" y="0"/>
                </a:moveTo>
                <a:lnTo>
                  <a:pt x="7032" y="0"/>
                </a:lnTo>
                <a:cubicBezTo>
                  <a:pt x="7086" y="41"/>
                  <a:pt x="7141" y="81"/>
                  <a:pt x="7195" y="122"/>
                </a:cubicBezTo>
                <a:cubicBezTo>
                  <a:pt x="7213" y="792"/>
                  <a:pt x="7232" y="1463"/>
                  <a:pt x="7250" y="2133"/>
                </a:cubicBezTo>
                <a:lnTo>
                  <a:pt x="9920" y="2169"/>
                </a:lnTo>
                <a:lnTo>
                  <a:pt x="10000" y="2229"/>
                </a:lnTo>
                <a:lnTo>
                  <a:pt x="10000" y="9584"/>
                </a:lnTo>
                <a:cubicBezTo>
                  <a:pt x="10000" y="9814"/>
                  <a:pt x="9760" y="10000"/>
                  <a:pt x="9462" y="10000"/>
                </a:cubicBezTo>
                <a:lnTo>
                  <a:pt x="538" y="10000"/>
                </a:lnTo>
                <a:cubicBezTo>
                  <a:pt x="240" y="10000"/>
                  <a:pt x="0" y="9814"/>
                  <a:pt x="0" y="9584"/>
                </a:cubicBezTo>
                <a:lnTo>
                  <a:pt x="0" y="416"/>
                </a:lnTo>
                <a:cubicBezTo>
                  <a:pt x="0" y="186"/>
                  <a:pt x="240" y="0"/>
                  <a:pt x="538" y="0"/>
                </a:cubicBezTo>
                <a:close/>
              </a:path>
            </a:pathLst>
          </a:custGeom>
          <a:gradFill>
            <a:gsLst>
              <a:gs pos="60000">
                <a:schemeClr val="accent1">
                  <a:lumMod val="9000"/>
                  <a:lumOff val="91000"/>
                </a:schemeClr>
              </a:gs>
              <a:gs pos="100000">
                <a:schemeClr val="accent1">
                  <a:lumMod val="30000"/>
                  <a:lumOff val="70000"/>
                </a:schemeClr>
              </a:gs>
            </a:gsLst>
            <a:lin ang="5400000" scaled="1"/>
          </a:gradFill>
          <a:ln>
            <a:noFill/>
          </a:ln>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64" name="任意多边形 63"/>
          <p:cNvSpPr/>
          <p:nvPr>
            <p:custDataLst>
              <p:tags r:id="rId20"/>
            </p:custDataLst>
          </p:nvPr>
        </p:nvSpPr>
        <p:spPr bwMode="auto">
          <a:xfrm>
            <a:off x="6673850" y="1923415"/>
            <a:ext cx="932180" cy="902970"/>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554" h="1493">
                <a:moveTo>
                  <a:pt x="0" y="0"/>
                </a:moveTo>
                <a:lnTo>
                  <a:pt x="1429" y="1372"/>
                </a:lnTo>
                <a:lnTo>
                  <a:pt x="1467" y="1410"/>
                </a:lnTo>
                <a:lnTo>
                  <a:pt x="1466" y="1410"/>
                </a:lnTo>
                <a:lnTo>
                  <a:pt x="1554" y="1493"/>
                </a:lnTo>
                <a:lnTo>
                  <a:pt x="1130" y="1493"/>
                </a:lnTo>
                <a:lnTo>
                  <a:pt x="234" y="1493"/>
                </a:lnTo>
                <a:lnTo>
                  <a:pt x="234" y="1492"/>
                </a:lnTo>
                <a:lnTo>
                  <a:pt x="226" y="1493"/>
                </a:lnTo>
                <a:cubicBezTo>
                  <a:pt x="222" y="1493"/>
                  <a:pt x="218" y="1493"/>
                  <a:pt x="214" y="1493"/>
                </a:cubicBezTo>
                <a:cubicBezTo>
                  <a:pt x="96" y="1493"/>
                  <a:pt x="0" y="1397"/>
                  <a:pt x="0" y="1280"/>
                </a:cubicBezTo>
                <a:lnTo>
                  <a:pt x="0" y="1271"/>
                </a:lnTo>
                <a:lnTo>
                  <a:pt x="0" y="1271"/>
                </a:lnTo>
                <a:lnTo>
                  <a:pt x="0" y="0"/>
                </a:lnTo>
                <a:close/>
              </a:path>
            </a:pathLst>
          </a:custGeom>
          <a:gradFill>
            <a:gsLst>
              <a:gs pos="60000">
                <a:schemeClr val="accent1">
                  <a:lumMod val="13000"/>
                  <a:lumOff val="87000"/>
                </a:schemeClr>
              </a:gs>
              <a:gs pos="100000">
                <a:schemeClr val="accent1">
                  <a:lumMod val="17000"/>
                  <a:lumOff val="83000"/>
                </a:schemeClr>
              </a:gs>
            </a:gsLst>
            <a:lin ang="5400000" scaled="1"/>
          </a:gradFill>
          <a:ln>
            <a:noFill/>
          </a:ln>
          <a:effectLst>
            <a:outerShdw blurRad="190500" dist="38100" dir="8100000" algn="tr" rotWithShape="0">
              <a:schemeClr val="accent1">
                <a:lumMod val="60000"/>
                <a:lumOff val="40000"/>
                <a:alpha val="35000"/>
              </a:schemeClr>
            </a:outerShdw>
          </a:effectLst>
        </p:spPr>
        <p:txBody>
          <a:bodyPr vert="horz" wrap="square" lIns="91440" tIns="45720" rIns="91440" bIns="45720" numCol="1" rtlCol="0" anchor="t" anchorCtr="0" compatLnSpc="1">
            <a:noAutofit/>
          </a:bodyPr>
          <a:p>
            <a:pPr lvl="0" algn="l">
              <a:spcBef>
                <a:spcPts val="0"/>
              </a:spcBef>
              <a:spcAft>
                <a:spcPts val="0"/>
              </a:spcAft>
              <a:buClrTx/>
              <a:buSzTx/>
              <a:buFontTx/>
            </a:pPr>
            <a:endParaRPr lang="en-US" noProof="0" dirty="0">
              <a:ln>
                <a:noFill/>
              </a:ln>
              <a:effectLst/>
              <a:uLnTx/>
              <a:uFillTx/>
              <a:sym typeface="+mn-ea"/>
            </a:endParaRPr>
          </a:p>
        </p:txBody>
      </p:sp>
      <p:sp>
        <p:nvSpPr>
          <p:cNvPr id="65" name="Right Triangle 11"/>
          <p:cNvSpPr/>
          <p:nvPr>
            <p:custDataLst>
              <p:tags r:id="rId21"/>
            </p:custDataLst>
          </p:nvPr>
        </p:nvSpPr>
        <p:spPr>
          <a:xfrm>
            <a:off x="7606030" y="4812665"/>
            <a:ext cx="174625" cy="23939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6" name="Right Triangle 11"/>
          <p:cNvSpPr/>
          <p:nvPr>
            <p:custDataLst>
              <p:tags r:id="rId22"/>
            </p:custDataLst>
          </p:nvPr>
        </p:nvSpPr>
        <p:spPr>
          <a:xfrm flipH="1">
            <a:off x="4293235" y="4811395"/>
            <a:ext cx="174625" cy="24066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7" name="圆角矩形 66"/>
          <p:cNvSpPr/>
          <p:nvPr>
            <p:custDataLst>
              <p:tags r:id="rId23"/>
            </p:custDataLst>
          </p:nvPr>
        </p:nvSpPr>
        <p:spPr>
          <a:xfrm>
            <a:off x="4293235" y="4946650"/>
            <a:ext cx="3486785" cy="689610"/>
          </a:xfrm>
          <a:prstGeom prst="roundRect">
            <a:avLst>
              <a:gd name="adj" fmla="val 17445"/>
            </a:avLst>
          </a:prstGeom>
          <a:ln>
            <a:no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p>
            <a:pPr algn="ctr"/>
            <a:r>
              <a:rPr lang="en-US" altLang="zh-CN" b="1" dirty="0">
                <a:solidFill>
                  <a:schemeClr val="lt1">
                    <a:lumMod val="100000"/>
                  </a:schemeClr>
                </a:solidFill>
              </a:rPr>
              <a:t>偏旁类推法</a:t>
            </a:r>
            <a:endParaRPr lang="en-US" altLang="zh-CN" b="1" dirty="0">
              <a:solidFill>
                <a:schemeClr val="lt1">
                  <a:lumMod val="100000"/>
                </a:schemeClr>
              </a:solidFill>
            </a:endParaRPr>
          </a:p>
        </p:txBody>
      </p:sp>
      <p:pic>
        <p:nvPicPr>
          <p:cNvPr id="73" name="图片 72" descr="343439383331313b343532303031393bd2b5bca8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973955" y="2072005"/>
            <a:ext cx="614045" cy="614045"/>
          </a:xfrm>
          <a:prstGeom prst="rect">
            <a:avLst/>
          </a:prstGeom>
          <a:effectLst/>
        </p:spPr>
      </p:pic>
      <p:sp>
        <p:nvSpPr>
          <p:cNvPr id="8" name="矩形 7"/>
          <p:cNvSpPr/>
          <p:nvPr>
            <p:custDataLst>
              <p:tags r:id="rId27"/>
            </p:custDataLst>
          </p:nvPr>
        </p:nvSpPr>
        <p:spPr>
          <a:xfrm>
            <a:off x="4809490" y="2818130"/>
            <a:ext cx="2498090" cy="19697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p>
            <a:pPr algn="l">
              <a:lnSpc>
                <a:spcPct val="100000"/>
              </a:lnSpc>
            </a:pPr>
            <a:r>
              <a:rPr lang="zh-CN" altLang="en-US" sz="1600" dirty="0">
                <a:solidFill>
                  <a:srgbClr val="0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汉语一些相同偏旁的字读音大致相近，如朱（zhū）、珠、株、蛛，贞（zhēn）、侦、祯、桢，直（zhí）、值、植、殖，宗（zōnɡ）、综、棕、踪，厕（cè）、侧、测、恻，才（cái）、财、材等。</a:t>
            </a:r>
            <a:endParaRPr lang="zh-CN" altLang="en-US" sz="1600" dirty="0">
              <a:solidFill>
                <a:srgbClr val="0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1309370" y="1400175"/>
            <a:ext cx="9772650" cy="398780"/>
          </a:xfrm>
          <a:prstGeom prst="rect">
            <a:avLst/>
          </a:prstGeom>
          <a:noFill/>
        </p:spPr>
        <p:txBody>
          <a:bodyPr wrap="square" rtlCol="0">
            <a:spAutoFit/>
          </a:bodyPr>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下面提供几种方法，试着练习。</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第二章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922020"/>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普通话语音练习</a:t>
            </a:r>
            <a:endParaRPr lang="zh-CN" altLang="en-US" sz="5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87147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（三）舌面音 j、q、x</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28190"/>
            <a:ext cx="9772650" cy="1881505"/>
          </a:xfrm>
          <a:prstGeom prst="rect">
            <a:avLst/>
          </a:prstGeom>
          <a:noFill/>
        </p:spPr>
        <p:txBody>
          <a:bodyPr wrap="square" rtlCol="0">
            <a:spAutoFit/>
          </a:bodyPr>
          <a:lstStyle/>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j、q、x 是舌面音，人们常把它们叫作团音。而全国许多地区将 j、q、x 分读为两类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不同的音，即尖音、团音。这是从古汉语沿袭下来的，我国由南到北许多地区将一部分j、q、x 发成接近 z、c、s 的音。例如，常把“进修”读作“ zinsiu”，把“新鲜”读作“ sinsian”，把“秋千”读作“ ciucian”。解决办法：将习惯读成尖音的字词改为团音。如果意识不到，可将自己对 j、q、x 类声母的字词的发音录下来，然后播放，如能听出尖音，就可以逐步改正。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309370" y="4210050"/>
            <a:ext cx="32169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（四）唇齿音 f、舌根音 h</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4786630"/>
            <a:ext cx="9772650" cy="773430"/>
          </a:xfrm>
          <a:prstGeom prst="rect">
            <a:avLst/>
          </a:prstGeom>
          <a:noFill/>
        </p:spPr>
        <p:txBody>
          <a:bodyPr wrap="square" rtlCol="0">
            <a:spAutoFit/>
          </a:bodyPr>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有些地区发音时容易把 f 与 h 相混。例如，把“反对”读作“ huǎnduì”，把“斧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头”读作“hǔtou”，把“开花”读作“kāifā”，把“荒山”读作“fānɡshān”。</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309370" y="1400175"/>
            <a:ext cx="9772650" cy="398780"/>
          </a:xfrm>
          <a:prstGeom prst="rect">
            <a:avLst/>
          </a:prstGeom>
          <a:noFill/>
        </p:spPr>
        <p:txBody>
          <a:bodyPr wrap="square" rtlCol="0">
            <a:spAutoFit/>
          </a:bodyPr>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纠正的办法有以下几种。</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5" name="组合 14"/>
          <p:cNvGrpSpPr/>
          <p:nvPr>
            <p:custDataLst>
              <p:tags r:id="rId1"/>
            </p:custDataLst>
          </p:nvPr>
        </p:nvGrpSpPr>
        <p:grpSpPr>
          <a:xfrm>
            <a:off x="1351915" y="2107565"/>
            <a:ext cx="4103370" cy="3649345"/>
            <a:chOff x="2129" y="3319"/>
            <a:chExt cx="6462" cy="5747"/>
          </a:xfrm>
        </p:grpSpPr>
        <p:sp>
          <p:nvSpPr>
            <p:cNvPr id="2" name="任意多边形: 形状 4511"/>
            <p:cNvSpPr/>
            <p:nvPr>
              <p:custDataLst>
                <p:tags r:id="rId2"/>
              </p:custDataLst>
            </p:nvPr>
          </p:nvSpPr>
          <p:spPr>
            <a:xfrm>
              <a:off x="2129" y="3319"/>
              <a:ext cx="6462" cy="908"/>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声旁类推法</a:t>
              </a:r>
              <a:endParaRPr lang="zh-CN" altLang="en-US" sz="2400" b="1" dirty="0">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543" y="4354"/>
              <a:ext cx="6047" cy="4713"/>
            </a:xfrm>
            <a:prstGeom prst="rect">
              <a:avLst/>
            </a:prstGeom>
            <a:noFill/>
          </p:spPr>
          <p:txBody>
            <a:bodyPr wrap="square" lIns="0" tIns="0" rIns="0" bIns="0" rtlCol="0" anchor="t">
              <a:noAutofit/>
            </a:bodyPr>
            <a:p>
              <a:pPr>
                <a:lnSpc>
                  <a:spcPct val="110000"/>
                </a:lnSpc>
                <a:spcBef>
                  <a:spcPct val="0"/>
                </a:spcBef>
                <a:spcAft>
                  <a:spcPct val="0"/>
                </a:spcAft>
              </a:pPr>
              <a:r>
                <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rPr>
                <a:t>同声旁字的声母与声旁本身的声母一般是一致的，记住了声旁字的声母就可以类推出同声旁一系列字的声母。例如，“方”的声母是 f，以方为声旁的“放、房、防、纺、芳、访、仿、妨、肪、邡、枋、舫”等字的声母都是 f。利用这一规律，可以记住几乎所有的形声字。</a:t>
              </a:r>
              <a:endPar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grpSp>
      <p:grpSp>
        <p:nvGrpSpPr>
          <p:cNvPr id="17" name="组合 16"/>
          <p:cNvGrpSpPr/>
          <p:nvPr>
            <p:custDataLst>
              <p:tags r:id="rId4"/>
            </p:custDataLst>
          </p:nvPr>
        </p:nvGrpSpPr>
        <p:grpSpPr>
          <a:xfrm>
            <a:off x="6220460" y="2107565"/>
            <a:ext cx="4103370" cy="3649345"/>
            <a:chOff x="2129" y="3319"/>
            <a:chExt cx="6462" cy="5747"/>
          </a:xfrm>
        </p:grpSpPr>
        <p:sp>
          <p:nvSpPr>
            <p:cNvPr id="18" name="任意多边形: 形状 4511"/>
            <p:cNvSpPr/>
            <p:nvPr>
              <p:custDataLst>
                <p:tags r:id="rId5"/>
              </p:custDataLst>
            </p:nvPr>
          </p:nvSpPr>
          <p:spPr>
            <a:xfrm>
              <a:off x="2129" y="3319"/>
              <a:ext cx="6462" cy="908"/>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利用声韵配合记忆</a:t>
              </a:r>
              <a:endParaRPr lang="zh-CN" altLang="en-US" sz="2400" b="1" dirty="0">
                <a:solidFill>
                  <a:schemeClr val="tx1">
                    <a:lumMod val="85000"/>
                    <a:lumOff val="15000"/>
                  </a:schemeClr>
                </a:solidFill>
                <a:latin typeface="+mn-ea"/>
                <a:cs typeface="+mn-ea"/>
                <a:sym typeface="+mn-ea"/>
              </a:endParaRPr>
            </a:p>
          </p:txBody>
        </p:sp>
        <p:sp>
          <p:nvSpPr>
            <p:cNvPr id="19" name="矩形 18"/>
            <p:cNvSpPr/>
            <p:nvPr>
              <p:custDataLst>
                <p:tags r:id="rId6"/>
              </p:custDataLst>
            </p:nvPr>
          </p:nvSpPr>
          <p:spPr>
            <a:xfrm>
              <a:off x="2543" y="4354"/>
              <a:ext cx="6047" cy="4713"/>
            </a:xfrm>
            <a:prstGeom prst="rect">
              <a:avLst/>
            </a:prstGeom>
            <a:noFill/>
          </p:spPr>
          <p:txBody>
            <a:bodyPr wrap="square" lIns="0" tIns="0" rIns="0" bIns="0" rtlCol="0" anchor="t">
              <a:noAutofit/>
            </a:bodyPr>
            <a:p>
              <a:pPr>
                <a:lnSpc>
                  <a:spcPct val="110000"/>
                </a:lnSpc>
                <a:spcBef>
                  <a:spcPct val="0"/>
                </a:spcBef>
                <a:spcAft>
                  <a:spcPct val="0"/>
                </a:spcAft>
              </a:pPr>
              <a:r>
                <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rPr>
                <a:t>普通话中的 f 不跟 ai 相拼，在有些方言区中念“fai”的，普通话中大多念“huai”，如坏、怀、槐等。</a:t>
              </a:r>
              <a:endPar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四、声母辨正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33553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（五）舌尖后音 r</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28190"/>
            <a:ext cx="9772650" cy="2804795"/>
          </a:xfrm>
          <a:prstGeom prst="rect">
            <a:avLst/>
          </a:prstGeom>
          <a:noFill/>
        </p:spPr>
        <p:txBody>
          <a:bodyPr wrap="square" rtlCol="0">
            <a:spAutoFit/>
          </a:bodyPr>
          <a:lstStyle/>
          <a:p>
            <a:pPr indent="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在一些地区的方言中，有的将 r 发成 y，如“热”读作“ yè”，“日”读作“ yì”，“肉”读作“yòu”；有的将 r 发成 l，如“融”读作“ lóng”，“然”读作“ lán”，“让”读作“ làng”； 有 的 将 r 发 成 z，如“人”读作“ zén”，“认” 读 作 zèn，“容” 读 作zóng。</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2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纠正的方法：</a:t>
            </a:r>
            <a:r>
              <a:rPr lang="zh-CN" altLang="en-US" sz="2000"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首先要把握准 r 声母的发音要领，将舌尖翘起接近硬腭前部，气流振动声带，从成阻部位的窄缝中摩擦成声，反复练习，养成发 r 声母的习惯；其次要掌握方言和普通话的对应规律，分清楚哪些字读 r 声母，也可强化记忆。</a:t>
            </a:r>
            <a:endParaRPr lang="zh-CN" altLang="en-US" sz="2000"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246245"/>
          </a:xfrm>
          <a:prstGeom prst="rect">
            <a:avLst/>
          </a:prstGeom>
          <a:noFill/>
        </p:spPr>
        <p:txBody>
          <a:bodyPr wrap="square" rtlCol="0">
            <a:spAutoFit/>
          </a:bodyPr>
          <a:lstStyle/>
          <a:p>
            <a:pPr algn="just">
              <a:lnSpc>
                <a:spcPct val="150000"/>
              </a:lnSpc>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正确进行平翘舌对比词组练习（z、c、s 与 zh、ch、sh）。</a:t>
            </a:r>
            <a:endParaRPr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三头—山头　综和—中和　冲刺—充斥</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自立—智力　栽花—摘花　私人—诗人</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散光—闪光　俗语—熟语　死命—使命</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姿势—知识　暂时—战时　增收—征收</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桑叶—商业　食宿—实数　推辞—推迟</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246245"/>
          </a:xfrm>
          <a:prstGeom prst="rect">
            <a:avLst/>
          </a:prstGeom>
          <a:noFill/>
        </p:spPr>
        <p:txBody>
          <a:bodyPr wrap="square" rtlCol="0">
            <a:spAutoFit/>
          </a:bodyPr>
          <a:lstStyle/>
          <a:p>
            <a:pPr algn="just">
              <a:lnSpc>
                <a:spcPct val="150000"/>
              </a:lnSpc>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朗读平翘舌音对比词语。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自治　尊重　增长　作主　杂志　再植　资助</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自重　罪状　宗旨　遵照　坐镇　作战　总之</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制造　转载　追踪　振作　正宗　准则　种子</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知足　职责　沼泽　种族　装载　正在　主宰</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蚕虫　操场　财产　擦车　促成　采茶　残喘</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06500" y="762441"/>
            <a:ext cx="9779000" cy="5262245"/>
          </a:xfrm>
          <a:prstGeom prst="rect">
            <a:avLst/>
          </a:prstGeom>
          <a:noFill/>
        </p:spPr>
        <p:txBody>
          <a:bodyPr wrap="square" rtlCol="0">
            <a:spAutoFit/>
          </a:bodyPr>
          <a:lstStyle/>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草创　磁场　仓储　辞呈　操持　错处　彩绸</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炒菜　冲刺　尺寸　陈词　差错　纯粹　初次</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船舱　场次　春蚕　除草　揣测　陈醋　储藏</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松树　宿舍　算术　损失　三山　似是　丧失</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诉说　琐事　素食　随时　所属　私塾　散失</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收缩　神速　哨所　殊死　申诉　疏松　山色</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50000"/>
              </a:lnSpc>
            </a:pPr>
            <a:r>
              <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深思　上司　胜似　输送　生死　世俗　绳索</a:t>
            </a:r>
            <a:endParaRPr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41325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平翘舌绕口令练习。</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（1）上桑山，砍山桑，背着山桑下桑山。</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（2）锄长草，草长长，长草丛中出长草，锄尽长草做草料。</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（3）四是四，十是十，十四是十四，四十是四十，谁能说准四十、十四、四十四，谁来试一试。</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（4）四十个十四十，十四个四十四。十四是十四，四十是四十。谁说十四是“时事”就打谁十四，谁说四十是“事实”就打谁四十。</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我说四个石狮子，你说十个纸狮子。石狮子是死狮子，四个石狮子不能嘶；纸狮子也是死狮子，十个纸狮子也不能撕。狮子嘶，撕狮子，死狮子，狮子尸。要想说清这些字，必须读准四、十、死、尸、狮、撕、嘶。</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07162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鼻音和边音对比练习：鼻音 n，边音 l。</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农林　年轮　耐劳　哪里　脑力　奴隶　纳凉</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奶酪　内涝　暖流　能力　凝练　逆流　年龄</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岭南　辽宁　冷暖　留念　烂泥　连年　来年</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烂泥　老娘　林农　落难　历年　流脑　遛鸟</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07162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正确进行 n 和 l 的对比词组朗读。</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千年—牵连　恼怒—老路</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允诺—陨落　难住—拦住</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门内—门类　南部—蓝布</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50000"/>
              </a:lnSpc>
              <a:spcAft>
                <a:spcPts val="500"/>
              </a:spcAft>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蜗牛—涡流　无奈—无赖</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308419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鼻音和边音绕口令练习。</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（1）牛良蓝衣布履杠楠木，刘妞绿衣挎耧买蓝布，牛良的楠木上房梁，刘妞的蓝布做衣裳。</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（2）大梁拴好牛在柳树下纳凉，碰上从牛栏山牛奶站挤了牛奶要拎到岭南乡牛奶店的刘奶奶，大梁忙拉刘奶奶到柳树下纳凉，接过刘奶奶的牛奶去岭南乡牛奶店送牛奶。</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（3）刘庄有个刘小柳，柳庄有个柳小妞。刘小柳放奶牛，柳小妞路边种杨柳。刘小柳的牛踩了柳小妞的柳，柳小妞的柳扎了刘小柳的牛。</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703070"/>
            <a:ext cx="9843770" cy="4071620"/>
          </a:xfrm>
          <a:prstGeom prst="rect">
            <a:avLst/>
          </a:prstGeom>
          <a:noFill/>
        </p:spPr>
        <p:txBody>
          <a:bodyPr wrap="square" rtlCol="0">
            <a:spAutoFit/>
          </a:bodyPr>
          <a:lstStyle/>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掌握语音的基本概念及其内涵。</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了解推广普通话的意义和普通话形成与发展的基本过程。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掌握《汉语拼音方案》。</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掌握普通话的声母、韵母和声调的正确发音。</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学会运用普通话语音知识进行方言矫正的自我训练。</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养成讲普通话的习惯，树立语音规范意识。</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韵母训练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一、韵母的构成和分类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832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（一）根据韵母的结构特点划分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246120"/>
          </a:xfrm>
          <a:prstGeom prst="rect">
            <a:avLst/>
          </a:prstGeom>
          <a:noFill/>
        </p:spPr>
        <p:txBody>
          <a:bodyPr wrap="square" rtlCol="0">
            <a:spAutoFit/>
          </a:bodyPr>
          <a:lstStyle/>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韵母分为韵头、韵腹和韵尾 3 部分。一个韵母，可以没有韵头、韵尾，但不能没有韵腹。普通话韵母共有 39 个，按结构特点分为单韵母、复韵母和鼻韵母。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（1）单韵母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又叫单元音韵母，是由一个元音构成的韵母，如 a、i、e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（2）复韵母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又叫复元音韵母，是由两个或三个元音构成的韵母，如 ai、ua、iao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（3）鼻韵母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又叫鼻韵尾韵母，是由元音带上鼻辅音韵尾构成的韵母，如 in、an、uang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532755" y="1687195"/>
            <a:ext cx="5177155" cy="4413250"/>
          </a:xfrm>
          <a:prstGeom prst="rect">
            <a:avLst/>
          </a:prstGeom>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一、韵母的构成和分类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9129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（二）根据韵母开头元音的发音口形划分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3878580" cy="2306955"/>
          </a:xfrm>
          <a:prstGeom prst="rect">
            <a:avLst/>
          </a:prstGeom>
          <a:noFill/>
        </p:spPr>
        <p:txBody>
          <a:bodyPr wrap="square" rtlCol="0">
            <a:spAutoFit/>
          </a:bodyPr>
          <a:lstStyle/>
          <a:p>
            <a:pPr indent="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根据韵母开头元音的发音口形又可以把韵母分成 4 种，即开口呼、齐齿呼、合口呼、撮口呼，也就是传统音韵学所说的“四呼”，如表 2-2 所示。“四呼”是由韵头、韵腹的特点决定的。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一、韵母的构成和分类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506855"/>
            <a:ext cx="9772650" cy="3933190"/>
          </a:xfrm>
          <a:prstGeom prst="rect">
            <a:avLst/>
          </a:prstGeom>
          <a:noFill/>
        </p:spPr>
        <p:txBody>
          <a:bodyPr wrap="square" rtlCol="0">
            <a:spAutoFit/>
          </a:bodyPr>
          <a:p>
            <a:pPr algn="l" fontAlgn="auto">
              <a:lnSpc>
                <a:spcPct val="100000"/>
              </a:lnSpc>
              <a:spcAft>
                <a:spcPts val="1000"/>
              </a:spcAft>
              <a:buClrTx/>
              <a:buSzTx/>
              <a:buFontTx/>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开口呼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发音时，口腔开度较大，所以叫开口呼。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凡是不以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i、u、ü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开头的韵母统称为开口呼韵母，也就是没有韵头（介音）而韵腹又不是 i、u、ü 的韵母，开口呼还包括 -i（前）、-i（后）两个舌尖元音。它包括除 i、u、ü 以外的全部单韵母，用 a、o、e 开头的全部复韵母、鼻韵母，如 a、o、e、ê、-i（前）、ai、ou、an、eng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齐齿呼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凡是以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开头的韵母都叫齐齿呼韵母。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发音时，上下齿几乎是对齐的，因此叫齐齿呼，包括单韵母 i 和用 i 作韵头或韵腹的全部复韵母、鼻韵母，如 i、ia、ie、iao、iou、ian、ing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一、韵母的构成和分类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506855"/>
            <a:ext cx="9772650" cy="3009900"/>
          </a:xfrm>
          <a:prstGeom prst="rect">
            <a:avLst/>
          </a:prstGeom>
          <a:noFill/>
        </p:spPr>
        <p:txBody>
          <a:bodyPr wrap="square" rtlCol="0">
            <a:spAutoFit/>
          </a:bodyPr>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合口呼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凡是以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u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开头的韵母都叫合口呼韵母。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发音时，双唇合拢，呈圆形，因此叫合口呼，包括单韵母 u 和 用 u 作韵头的全部复韵母、鼻韵母，如 u、ua、uo、uai、uei、uan、uang、ueng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撮口呼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凡是以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ü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开头的韵母都叫撮口呼韵母。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发音时，双唇撮拢，呈圆形，因此叫撮口呼，如 ü、üe、üan、ün 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164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158365"/>
          </a:xfrm>
          <a:prstGeom prst="rect">
            <a:avLst/>
          </a:prstGeom>
          <a:noFill/>
        </p:spPr>
        <p:txBody>
          <a:bodyPr wrap="square" rtlCol="0">
            <a:spAutoFit/>
          </a:bodyPr>
          <a:lstStyle/>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单韵母有 10 个：</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a、o、e、ê、i、u、ü、-i（前）、-i（后）、er</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，都是由一个元音构成的。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根据发音时舌头的不同部位和状态，单韵母可以分为</a:t>
            </a:r>
            <a:r>
              <a:rPr lang="zh-CN" altLang="en-US" sz="2000" b="1" u="sng"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舌面单韵母、舌尖单韵母、卷舌单韵母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606550"/>
            <a:ext cx="4540885" cy="2445385"/>
          </a:xfrm>
          <a:prstGeom prst="rect">
            <a:avLst/>
          </a:prstGeom>
          <a:noFill/>
        </p:spPr>
        <p:txBody>
          <a:bodyPr wrap="square" rtlCol="0">
            <a:spAutoFit/>
          </a:bodyPr>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舌面单韵母</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舌面单韵母有 7 个：</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a、o、e、ê、i、u、ü</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不同的舌面单韵母是由舌位的前后、舌位的高低、嘴唇的圆展决定的（图 2-2）。</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041390" y="1962150"/>
            <a:ext cx="4781550" cy="3495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01090" y="1507490"/>
            <a:ext cx="9989820" cy="4425950"/>
          </a:xfrm>
          <a:prstGeom prst="rect">
            <a:avLst/>
          </a:prstGeom>
          <a:noFill/>
        </p:spPr>
        <p:txBody>
          <a:bodyPr wrap="square" rtlCol="0">
            <a:spAutoFit/>
          </a:bodyPr>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第一，舌位的前后。</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舌头的前伸后缩，如元音 u、ü 的交替发音，明显的变化是舌头由前边缩到了后边，说明 u 和 ü 主要是舌位前后不同。根据舌位的前后，把元音分为前元音、央元音、后元音。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第二，舌位的高低。</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舌面离上腭近，叫舌位高；离上腭远，叫舌位低。例如，发 i</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音时，舌位就高些；发 ê 音时，舌位就低些。舌位的高低与口形的开闭有关：口开得越大，舌位就越低；口开得越小，舌位就越高。根据舌位的高低，元音被分为高元音、半高元音、中元音、半低元音、低元音。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第三，嘴唇的圆展。</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圆，指两唇成圆形；展，指两唇舒展成扁平形或自然状态。例如，发 i 音时，两唇展开，成扁平状；发 ü 音时，两唇撮成圆形。根据嘴唇的圆展，元音被分成圆唇元音和不圆唇元音。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01090" y="1334770"/>
            <a:ext cx="9989820" cy="5169535"/>
          </a:xfrm>
          <a:prstGeom prst="rect">
            <a:avLst/>
          </a:prstGeom>
          <a:noFill/>
        </p:spPr>
        <p:txBody>
          <a:bodyPr wrap="square" rtlCol="0">
            <a:spAutoFit/>
          </a:bodyPr>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发音时，口腔大开，舌头前伸，舌位低，舌头居中，嘴唇呈自然状态，如“沙发”“打靶”的韵母。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o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发音时，口腔半合，舌位半高，舌头后缩，嘴唇拢圆，如“波”“泼”的韵母。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发音状况大体像 o，只是双唇自然展开成扁形，如“歌”“苛”“喝”的韵母。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ê</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发音时，口腔半开，舌位半低，舌头前伸，舌尖抵住下齿背，嘴角向两边自然展开，唇形不圆，如“诶”的读音。在普通话里，ê 很少单独使用，经常出现在 i、ü的后面，在 i、ü 后面时，书写要省去符号“ˆ”。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发音时，口腔开度很小，舌头前伸，前舌面上升接近硬腭，气流通路狭窄，但不发生摩擦，嘴角向两边展开，呈扁平状，如“低”“体”的韵母。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发音时，口腔开度很小，舌头后缩，后舌面上升接近硬腭，气流通路狭窄，但不发生摩擦，嘴唇拢圆成一小孔，如“图书”“互助”的韵母。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ü</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发音时，口腔开度很小，舌头前伸，前舌面上升接近硬腭，但气流通过时不发生摩擦，嘴唇拢圆成一小孔。发音情况和 i 基本相同，区别是 ü 嘴唇是圆的，i 嘴唇是扁的，如“语句”“盱眙”的韵母。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606550"/>
            <a:ext cx="9718040" cy="3923030"/>
          </a:xfrm>
          <a:prstGeom prst="rect">
            <a:avLst/>
          </a:prstGeom>
          <a:noFill/>
        </p:spPr>
        <p:txBody>
          <a:bodyPr wrap="square" rtlCol="0">
            <a:spAutoFit/>
          </a:bodyPr>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舌尖单韵母</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普通话语音有两个舌尖单韵母：一个是 zi、ci、si 音节的韵母，叫舌尖前韵母，即 -i（前）；另一个是 zhi、chi、shi、ri 音节的韵母，叫舌尖后韵母，即 -i（后）。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发音时，舌尖前伸，对着上齿背形成狭窄的通道，气流通过不发生摩擦，嘴角向两边展开。用普通话念“私”并延长，字音后面的部分便是 -i（前）。这个韵母只跟 z、c、s 配合，不和其他任何声母相拼，也不能自成音节，如“资”“此”“思”的韵母。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-i（后）</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发音时，舌尖上翘，对着硬腭形成狭窄的通道，气流通过不发生摩擦，嘴角向两边展开。用普通话念“师”并延长，字音后面的部分便是 -i（后）。这个韵母只跟 zh、ch、sh、r 配合，不与其他任何声母相拼，也不能自成音节，如“知”“吃”“诗”的韵母。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790700" y="85725"/>
            <a:ext cx="8610600" cy="6686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606550"/>
            <a:ext cx="9718040" cy="2317750"/>
          </a:xfrm>
          <a:prstGeom prst="rect">
            <a:avLst/>
          </a:prstGeom>
          <a:noFill/>
        </p:spPr>
        <p:txBody>
          <a:bodyPr wrap="square" rtlCol="0">
            <a:spAutoFit/>
          </a:bodyPr>
          <a:p>
            <a:pPr indent="0" fontAlgn="auto">
              <a:lnSpc>
                <a:spcPct val="10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卷舌单韵母</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普通话里只有一个卷舌单韵母：</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er</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er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发音时，口腔半开，开口度比 ê 略小，舌位居中，稍后缩，唇形不圆。不是先发 e，然后卷舌，而是发 e 的同时舌尖向硬腭轻轻卷起。er 中的 r 不代表音素，只是表示卷舌动作的符号。er 只能自成音节，不和任何其他声母相拼，如“儿”“耳”“二”的韵母。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164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（二）复韵母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712720"/>
          </a:xfrm>
          <a:prstGeom prst="rect">
            <a:avLst/>
          </a:prstGeom>
          <a:noFill/>
        </p:spPr>
        <p:txBody>
          <a:bodyPr wrap="square" rtlCol="0">
            <a:spAutoFit/>
          </a:bodyPr>
          <a:lstStyle/>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复韵母有 13 个：</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ai、ei、ao、ou、ia、ie、ua、uo、üe、iao、iou、uai、uei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它的发音和单韵母不同，单韵母发音时，舌位、唇形及口腔开合度的大小在整个发音过程中基本没有变化，而复韵母在发音过程中，不管是舌位、唇形还是口腔开合程度都是有变化的。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606550"/>
            <a:ext cx="9718040" cy="2620010"/>
          </a:xfrm>
          <a:prstGeom prst="rect">
            <a:avLst/>
          </a:prstGeom>
          <a:noFill/>
        </p:spPr>
        <p:txBody>
          <a:bodyPr wrap="square" rtlCol="0">
            <a:spAutoFit/>
          </a:bodyPr>
          <a:p>
            <a:pPr indent="0" fontAlgn="auto">
              <a:lnSpc>
                <a:spcPct val="15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复韵母发音的第一个特点：</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它虽然由两个或三个元音组成，但是并不是几个元音的简单相加，而是几个元音复合在一起，舌位由一个元音舌位向另一个元音舌位滑动的结果，如 ai 是舌位从 a 的位置向 i 的方向滑动而发出来的音。人们听起来是一个浑然的整体，二者之间没有清楚的界限。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606550"/>
            <a:ext cx="9718040" cy="3081655"/>
          </a:xfrm>
          <a:prstGeom prst="rect">
            <a:avLst/>
          </a:prstGeom>
          <a:noFill/>
        </p:spPr>
        <p:txBody>
          <a:bodyPr wrap="square" rtlCol="0">
            <a:spAutoFit/>
          </a:bodyPr>
          <a:p>
            <a:pPr indent="0" fontAlgn="auto">
              <a:lnSpc>
                <a:spcPct val="15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复韵母发音的第二个特点：</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虽然是由两个或三个元音组成，但是每个元音在韵母的整体中的分量并不相等，其中只能有一个元音是这个韵母的重心，在韵母以至在整个音节中的声音比较响亮、清晰，占的时间也长一些，读起来也重一些，这个起重心作用的元音叫主要元音，也就是韵腹。结构完整的复韵母可以分为韵头、韵腹、韵尾 3 部分，如 uai 的韵头是韵母起头的元音 u，韵腹是韵母的主要元音 a，韵尾是韵母收尾的元音 i。</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02080"/>
            <a:ext cx="9718040" cy="4861560"/>
          </a:xfrm>
          <a:prstGeom prst="rect">
            <a:avLst/>
          </a:prstGeom>
          <a:noFill/>
        </p:spPr>
        <p:txBody>
          <a:bodyPr wrap="square" rtlCol="0">
            <a:spAutoFit/>
          </a:bodyPr>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根据主要元音在韵母中位置的不同，可以把复韵母分为三类：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前响复韵母</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前响复韵母共有 4 个：</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ai、ei、ao、ou</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。它们的共同特点是前一个元音清晰、响亮，后一个元音轻短、模糊，音值不太固定，只表示舌位滑动的方向。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发音时，先发 a，这里的 a 舌位前，念得长而响亮，然后舌位向 i 移动，不到 i 的高度，i 只表示舌位移动的方向，音短而模糊，如“白菜”“海带”“买卖”的韵母。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发音时，先发 e，比单念 e 时舌位前一点，这里的 e 是个央元音，然后向 i的方向滑动，如“配备”“北美”“黑霉”的韵母。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a，这里的 a 舌位靠后，是个后元音，发得响亮，接着向 u 的方向滑动，如“高潮”“报道”“吵闹”的韵母。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ou</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o，接着向 u 滑动，舌位不到 u 即停止发音，如“后楼”“收购”“漏斗”的韵母。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02080"/>
            <a:ext cx="9718040" cy="4866640"/>
          </a:xfrm>
          <a:prstGeom prst="rect">
            <a:avLst/>
          </a:prstGeom>
          <a:noFill/>
        </p:spPr>
        <p:txBody>
          <a:bodyPr wrap="square" rtlCol="0">
            <a:spAutoFit/>
          </a:bodyPr>
          <a:p>
            <a:pPr indent="0" fontAlgn="auto">
              <a:lnSpc>
                <a:spcPct val="9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后响复韵母</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后响复韵母共有 5 个：</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ia、ie、ua、uo、üe</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。它们的共同特点是前面的元音发得轻短，只表示舌位从那里开始移动，后面的元音发得清晰、响亮。</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发音时，i 表示舌位起始的地方，发得轻短，很快滑向前元音 a，a 发得长而响亮，如“加价”“假牙”的韵母。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ie</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i，很快发 ê，前音轻短，后音响亮，如“姐姐”“贴切”“趔趄”的韵母。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发音时，u 念得轻短，很快滑向 a，a 念得清晰、响亮，如“花褂”“画画”的韵母。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发音时，u 念得轻短，舌位很快降到 o，o 念得清晰、响亮，如“过错”“活捉”“阔绰”的韵母。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üe</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发音时，先发高元音 ü，ü 念得轻短，舌位很快降到 ê，ê 念得清晰、响亮，如“雀跃”“决绝”的韵母。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后响复韵母在自成音节时，韵头 i、u、ü 改写成 y、w、yu。</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02080"/>
            <a:ext cx="9718040" cy="4739005"/>
          </a:xfrm>
          <a:prstGeom prst="rect">
            <a:avLst/>
          </a:prstGeom>
          <a:noFill/>
        </p:spPr>
        <p:txBody>
          <a:bodyPr wrap="square" rtlCol="0">
            <a:spAutoFit/>
          </a:bodyPr>
          <a:p>
            <a:pPr indent="0" fontAlgn="auto">
              <a:lnSpc>
                <a:spcPct val="9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中响复韵母</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中响复韵母共有 4 个：iao、iou、uai、uei。它们共同的发音特点是前一个元音轻短，后面的元音含混，音值不太固定，只表示舌位滑动的方向，中间的元音清晰、响亮。</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i，紧接着发 ao，使 3 个元音结合成一个整体，如“巧妙”“小鸟”“教条”的韵母。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iou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发音时，先发 i，紧接着发 ou，使 3 个元音结合成一个整体，如“优秀”“求救”“牛油”的韵母。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u，紧接着发 ai，使 3 个元音结合成一个整体，如“摔坏”“外快”的韵母。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uei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u，紧接着发 ei，使 3 个元音结合成一个整体，如“退回”“归队”的韵母。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9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中响复韵母在自成音节时，韵头 i、u 改写成 y、w。复韵母 iou、uei 前面加声母的时候，要省写成 iu、ui，如 liú（留）、gu~（归）等；不跟声母相拼时，不能省写，i、u改写成 y、w，写成 y5u（油）、w8i（威）等。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164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（三）鼻韵母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724910"/>
          </a:xfrm>
          <a:prstGeom prst="rect">
            <a:avLst/>
          </a:prstGeom>
          <a:noFill/>
        </p:spPr>
        <p:txBody>
          <a:bodyPr wrap="square" rtlCol="0">
            <a:spAutoFit/>
          </a:bodyPr>
          <a:lstStyle/>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由一个或两个元音后面带上鼻辅音构成的韵母叫鼻韵母。鼻韵母共有 16 个：</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an、ian、uan、üan、en、in、uen、ün、ang、iang、uang、eng、ing、ueng、ong、iong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a，然后舌尖向上齿龈移动，最后抵住上齿龈发前鼻音 n，如“感叹”“灿烂”的韵母。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e，然后舌尖向上齿龈移动，最后抵住上齿龈发鼻音 n，如“认真”“根本”的韵母。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i，然后舌尖向上齿龈移动，最后抵住上齿龈发鼻音 n，如“拼音”“尽心”的韵母。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70355"/>
            <a:ext cx="9772650" cy="4456430"/>
          </a:xfrm>
          <a:prstGeom prst="rect">
            <a:avLst/>
          </a:prstGeom>
          <a:noFill/>
        </p:spPr>
        <p:txBody>
          <a:bodyPr wrap="square" rtlCol="0">
            <a:spAutoFit/>
          </a:bodyPr>
          <a:lstStyle/>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ün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ü，然后舌尖向上齿龈移动，最后抵住上齿龈发鼻音 n，气流从鼻腔通过，如“均匀”“军训”的韵母。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in、ün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自成音节时，改写成 yīn（音）、yūn（晕）。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 音 时， 先 发 i，i 轻 短， 接 着 发 an，i 与 an 结 合 成 一 个 整 体， 如“偏见”“先天”的韵母。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u，紧接着发 an，u 与 an 结合成一个整体，如“贯穿”“转弯”的韵母。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üan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ü，紧接着发 an，ü 与 an 结合成一个整体，如“轩辕”“全权”的韵母。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（9）</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uen</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u，紧接着发 en，u 与 en 结合成一个整体，如“春笋”“温存”的韵母。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70355"/>
            <a:ext cx="9772650" cy="4456430"/>
          </a:xfrm>
          <a:prstGeom prst="rect">
            <a:avLst/>
          </a:prstGeom>
          <a:noFill/>
        </p:spPr>
        <p:txBody>
          <a:bodyPr wrap="square" rtlCol="0">
            <a:spAutoFit/>
          </a:bodyPr>
          <a:lstStyle/>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（10）</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a，舌头逐渐后缩，舌根抵住软腭，气流从鼻腔通过，如“厂房”“沧桑”的韵母。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（11）</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e，舌根向软腭移动，抵住软腭，气流从鼻腔通过，如“更正”“生冷”的韵母。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（12）</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i，舌头后缩，舌根抵住软腭，发后鼻音 ng，如“定型”“命令”的韵母。ing 自成音节时，改写成 yīng（英）。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（13）</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ong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发音时，舌根抬高抵住软腭，发后鼻音 ng，如“工农”“红松”的韵母。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（14）</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iang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发音时，先发 i，接着发 ang，使二者结合成一个整体，如“亮相”“想象”的韵母。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（15）</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i，接着发 ong，使二者结合成一个整体，如“汹涌”“穷凶”的韵母。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请读一读下面这首推广普通话的儿歌。</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076839"/>
            <a:ext cx="9779000" cy="4154170"/>
          </a:xfrm>
          <a:prstGeom prst="rect">
            <a:avLst/>
          </a:prstGeom>
          <a:noFill/>
        </p:spPr>
        <p:txBody>
          <a:bodyPr wrap="square" rtlCol="0">
            <a:spAutoFit/>
          </a:bodyPr>
          <a:lstStyle/>
          <a:p>
            <a:pPr indent="457200" algn="ctr" fontAlgn="auto">
              <a:lnSpc>
                <a:spcPct val="120000"/>
              </a:lnSpc>
            </a:pPr>
            <a:r>
              <a:rPr lang="zh-CN" altLang="en-US"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普通话儿歌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小喇叭，教室挂，呱啦啦，说开话。</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语言统一少麻烦，快快推广普通话。</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同学们，各方来，都说方言就乱套。</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同学之间多交流，友谊歌声校园唱。</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小喇叭，说得对。小喇叭，响不停。</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普通话，要普及。普通话，要推行。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听广播，看电视，谈经验，学文化。</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语言统一好学习。带头讲好又讲准。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人人讲，水平高，天天讲，要保证，</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会听会讲多便利。争当推普小明星。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二、韵母的发音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70355"/>
            <a:ext cx="9772650" cy="2846070"/>
          </a:xfrm>
          <a:prstGeom prst="rect">
            <a:avLst/>
          </a:prstGeom>
          <a:noFill/>
        </p:spPr>
        <p:txBody>
          <a:bodyPr wrap="square" rtlCol="0">
            <a:spAutoFit/>
          </a:bodyPr>
          <a:lstStyle/>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（16）</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u，接着发 ang，使二者结合成一个整体，如“状况”“双簧”的韵母。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（17）</a:t>
            </a: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ueng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发音时，先发 u，接着发 eng，使二者结合成一个整体。ueng 自成音节时，不拼声母，如“翁”“瓮”的韵母。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iang、iong、uang、ueng 自成音节时，韵头 i、u 改写成 y、w。</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另外，uen 跟声母相拼时，省写作 un，如 lún（伦）、chūn（春）。uen 自成音节时，仍按照拼写规则，写作 w8n（温）。</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5693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（一）区分 ian 和 uan 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649345"/>
          </a:xfrm>
          <a:prstGeom prst="rect">
            <a:avLst/>
          </a:prstGeom>
          <a:noFill/>
        </p:spPr>
        <p:txBody>
          <a:bodyPr wrap="square" rtlCol="0">
            <a:spAutoFit/>
          </a:bodyPr>
          <a:lstStyle/>
          <a:p>
            <a:pPr indent="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ian、uan 发音时，从前面的轻而短的元音滑到中间较响亮的主要元音，紧接着软腭逐渐降下来，鼻腔通路打开，舌尖往上齿龈移动，最后抵住上齿龈发 n，整个韵母发音完毕才除阻。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ian</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烟、眼、厌、片、边、面、点、天、年、连、见、前、先、电、减、线。</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电线、简便、偏见、年限、鲜艳、牵连、见面。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年富力强、坚持不懈、颠沛流离、点石成金、天造地设。</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3851275"/>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uan</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完、万、晚、弯、段、团、暖、乱、关、宽、换、转、穿、栓、钻、窜、酸。</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贯穿、软缎、乱窜、专断、转弯、婉转、专款、转换、传唤、宦官、欢迎、专长、栓塞、软弱、钻石、团结、端正。</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欢天喜地、欢欣鼓舞、缓兵之计、关门大吉、冠冕堂皇、官样文章、轩然</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大波、环环相扣、川流不息、短兵相接、完璧归赵、宽大为怀。</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507619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（二）区分 ian、uan 韵母和 ie、ue 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988820"/>
            <a:ext cx="9772650" cy="4199890"/>
          </a:xfrm>
          <a:prstGeom prst="rect">
            <a:avLst/>
          </a:prstGeom>
          <a:noFill/>
        </p:spPr>
        <p:txBody>
          <a:bodyPr wrap="square" rtlCol="0">
            <a:spAutoFit/>
          </a:bodyPr>
          <a:lstStyle/>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山西中部的太原、清徐、阳曲、榆次、寿阳，北部的大同、天镇、怀仁、左云、右玉、山阴、繁峙、朔州、代县、浑源，西部的临县、方山，西南部的永和，东南部的晋城等 20 个县市，对 ian、uan 和 ie、ue 两类韵母的字不分。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在这些方言里，“见”和“借”，“院”和“月”分别读音相同。有的地方把两类字都读成不带鼻音的韵母，听起来很像 ie、ue ；有的地方把两类字都读成 ie、ue 的鼻化韵母，发音介于两类韵母之间。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区分这两类韵母，可以采用记少不记多的办法。普通话 ian、uan 韵母的字较多，ie、ue 韵母的字较少，我们就可以只记 ie、ue 韵母的字，其余容易混淆的字则读 ian、uan。</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另外，还可以采用偏旁类推的办法帮助记忆，如列、咧、冽、烈、裂、趔，厥、噘、橛、撅、蹶、镢、獗、蕨。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3317240"/>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ie</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爹、铁、列、切、也、写、贴、捏、茄、接、别、瞥、灭、斜、借。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贴切、结业、姐姐、节烈、铁鞋、谢谢、趔趄、结节。</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铁面无私、夜长梦多、别出心裁、锲而不舍、喋喋不休、切磋琢磨、切齿痛恨、别具一格、别开生面、别有天地、别有用心、借题发挥。</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2505075"/>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ue</a:t>
            </a:r>
            <a:endPar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决、却、略、虐、学、月、掠、掘、薛、约、雪。</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月缺、乐章、悦耳、血液、学界、决策、跃进、约束、月亮。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绝无仅有、却之不恭、绝路逢生、略胜一筹、学以致用、雪上加霜、学而不厌、雪中送炭、血流成河、血气方刚、血肉相连。</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（三）区分 ai、uai 韵母和 ei、uei 韵母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988820"/>
            <a:ext cx="9772650" cy="342011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山西东部的左权，西部的离石、中阳、柳林、临县、方山，北部的大同、阳高、天镇、怀仁、左云、右玉、神池、宁武、五寨、岢岚、偏关等 17 个县市，对 ai、uai 和ei、uei 两类韵母的字不分。在这些方言里，“买”和“美”，“坏”和“会”分别读音相同。有的地方两类韵母发音时开口度都比较大，听起来接近 ai、uai ；有的地方两类韵母发音时开口度都比较小，听起来接近 ei、uei；有的地方读成了单元音韵母。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区分这两类韵母可以采用记少不记多的办法。普通话 ei 韵母的字比 ai 韵母的字少，就记 ei 韵母的字。普通话 uai 韵母的字比 uei 韵母的字少，就记 uai 韵母的字。这两类韵母的区别主要是带不带鼻音的问题。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2505075"/>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ai</a:t>
            </a:r>
            <a:endPar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百、派、买、柴、开、来、摘、该、海、拆、晒、才、在。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彩排、开采、买卖、灾害、海带、白菜、晒台、拍卖、拆台、爱戴。</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爱莫能助、爱屋及乌、塞翁失马。</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2911475"/>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uai</a:t>
            </a:r>
            <a:endPar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快、拽、揣、怪、坏、摔、外、甩、拐、淮、块、踹、筷。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外快、怀揣、摔坏、乖乖、甩卖、率领、衰败、外宾、揣摩、快乐。</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歪风邪气、外强中干、拐弯抹角、快马加鞭、率由旧章、宽大为怀、脍炙人口。</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2505075"/>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ei</a:t>
            </a:r>
            <a:endPar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被、没、陪、内、非、贼、黑、北、类、飞、杯、妹、给、雷。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配备、肥美、蓓蕾、黑霉、妹妹、背煤、北美、北非、贝类。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黑白分明、飞黄腾达、飞沙走石、飞扬跋扈、费尽心机、废寝忘食、悲欢离合、杯弓蛇影、背道而驰。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语音概述</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三、韵母辨正</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9720"/>
            <a:ext cx="9772650" cy="3317240"/>
          </a:xfrm>
          <a:prstGeom prst="rect">
            <a:avLst/>
          </a:prstGeom>
          <a:noFill/>
        </p:spPr>
        <p:txBody>
          <a:bodyPr wrap="square" rtlCol="0">
            <a:spAutoFit/>
          </a:bodyPr>
          <a:lstStyle/>
          <a:p>
            <a:pPr indent="0" fontAlgn="auto">
              <a:lnSpc>
                <a:spcPct val="110000"/>
              </a:lnSpc>
              <a:spcAft>
                <a:spcPts val="1000"/>
              </a:spcAft>
            </a:pPr>
            <a:r>
              <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uei</a:t>
            </a:r>
            <a:endParaRPr lang="zh-CN" altLang="en-US" sz="2400" b="1" dirty="0">
              <a:solidFill>
                <a:srgbClr val="C0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亏、归、腿、对、追、吹、回、水、催、最、为、岁、会、退、悔、锤。</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回归、回味、摧毁、溃退、水位、垂危、醉鬼。</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fontAlgn="auto">
              <a:lnSpc>
                <a:spcPct val="11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四音节：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对答如流、推陈出新、归心似箭、微乎其微、瑞雪丰年、水乳交融、岁岁平安、灰心丧气、挥汗如雨、绘声绘色、回头是岸、危在旦夕。</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68160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请朗读下面的诗句。</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（1）白日依山尽，黄河入海流。欲穷千里目，更上一层楼。</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（2）床前明月光，疑是地上霜。举头望明月，低头思故乡。</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（3）碧玉妆成一树高，万条垂下绿丝绦。不知细叶谁裁出？二月春风似剪刀。</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351282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请朗读下面的文段。</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为人类灵魂的工程师——教师，理应是社会上的最潇洒者。教师的潇洒，体现在外表美与内在美的高度统一，衣着整洁、举止优雅，这正是教师工作的特点。教师具有丰富的学识，能言善辩，幽默睿智，客观辩证，胸怀旷达，堂堂正正地做人，勤勤恳恳地工作。教师充满爱心，对学生爱严有加，为了春天甘作小草，为了理想无悔青春，这不正是最高意义上的潇洒么？</a:t>
            </a:r>
            <a:endParaRPr sz="24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第四节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声调训练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一、声调的性质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302006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调是贯穿于整个音节的具有区别意义的高低升降的音高变化。在汉语里一般一个音节对应一个汉字的读音，所以声调也叫字调。声调本质上是一种读音上的高低升降变化。发音时，声带越紧在一定时间内振动的次数越多，声音就越高；声带越松在一定时间内振动的次数越少，声音就越低。在发音过程中，声带可以随时调整，有时可以一直绷紧，有时可以先放松后绷紧，或先绷紧后放松，有时还可以松紧相间。这样就产生了平直、上升、下降、曲折等不同的音高变化形式，就构成了各种声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例如，duo 音节的不同声调形成了“多、夺、朵、惰”4 个字。</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一、声调的性质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98295"/>
            <a:ext cx="9772650" cy="2491740"/>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语音的物理属性上说，声调的性质主要取决于音高。任何语言都有音高的要素，但所起的作用不同，汉语利用音高的作用最充分，它和意义的联系非常密切，只要音高变了，意义也就跟着变，也就是说音高有区别意义的作用。声调的音高如果前后有升降变化，其升降变化的方式是逐渐滑动的，中间没有停顿，没有跳跃，如 tōngzhī（通知）、tóngzhì（同志）。汉语的声调和声母、韵母一样都具有区别意义的作用，如书（shū）、熟（shú）、暑（shǔ）、树（shù）的不同就是由声调的不同区别的。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一、声调的性质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828040" y="1275715"/>
            <a:ext cx="10526395" cy="1370965"/>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记录声调的方法是</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五度标记法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（图 2-3），</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具体标法是：</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先画一条竖线作为音高比较线，分成四格五度，从下到上分别用 1、2、3、4、5 表示低音、半低音、中音、半高音、高音五度，用横线、斜线、折线表示声调的调形，这些线条的形式就构成了五度标调的符号。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160905" y="2737485"/>
            <a:ext cx="7870825" cy="34620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二、声调的调类和调值</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988820"/>
            <a:ext cx="9772650" cy="2330450"/>
          </a:xfrm>
          <a:prstGeom prst="rect">
            <a:avLst/>
          </a:prstGeom>
          <a:noFill/>
        </p:spPr>
        <p:txBody>
          <a:bodyPr wrap="square" rtlCol="0">
            <a:spAutoFit/>
          </a:bodyPr>
          <a:lstStyle/>
          <a:p>
            <a:pPr indent="457200" fontAlgn="auto">
              <a:lnSpc>
                <a:spcPct val="13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就是声调的分类，是根据声调的实际读法归纳出来的。有几种实际读法就有几种调类，也就是将相同调值的字归为一类。从图 2-3 可以看出，</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汉语普通话有 4 个调类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，分别为</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阴平、阳平、上声、去声</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，也称为</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第一声、第二声、第三声、第四声</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。《汉语拼音方案》规定这 4 种声调符号为：-（阴平）、ˊ（阳平）、ˇ（上声）、ˋ（去声）。这些符号的形状基本上是五度标记法的缩影。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二、声调的调类和调值</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988820"/>
            <a:ext cx="9772650" cy="2699385"/>
          </a:xfrm>
          <a:prstGeom prst="rect">
            <a:avLst/>
          </a:prstGeom>
          <a:noFill/>
        </p:spPr>
        <p:txBody>
          <a:bodyPr wrap="square" rtlCol="0">
            <a:spAutoFit/>
          </a:bodyPr>
          <a:lstStyle/>
          <a:p>
            <a:pPr indent="457200" fontAlgn="auto">
              <a:lnSpc>
                <a:spcPct val="130000"/>
              </a:lnSpc>
              <a:spcAft>
                <a:spcPts val="1000"/>
              </a:spcAft>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调值</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是指声调的高低升降和曲直长短的变化形式，就是声调的实际读法。从图 2-3可以看出，普通话阴平的音高变化范围是从 5 度到 5 度，所以它的调值就是 55，是高平调；阳平的音高变化范围是从 3 度升到 5 度，调值就是 35，是中升调；上声的音高变化范围是由 2 度降到 1 度，再升到 4 度，调值是 214，是降升调；去声的音高变化范围是由 5 度降到 1 度，调值是 51，是全降调。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可把调类、调值用表 2-3 来描述。</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二、声调的调类和调值</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18820" y="1962150"/>
            <a:ext cx="10753725" cy="2933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一、语音的基本概念</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4411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（一）音素、音节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759200"/>
          </a:xfrm>
          <a:prstGeom prst="rect">
            <a:avLst/>
          </a:prstGeom>
          <a:noFill/>
        </p:spPr>
        <p:txBody>
          <a:bodyPr wrap="square" rtlCol="0">
            <a:spAutoFit/>
          </a:bodyPr>
          <a:lstStyle/>
          <a:p>
            <a:pPr indent="0" algn="l" fontAlgn="auto">
              <a:lnSpc>
                <a:spcPct val="10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音素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定义：音素是语音的最小单位。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音素的类别如下。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（1）元音：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发音时气流不受阻碍，气流较弱，声带振动，发音器官保持均衡、紧张。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（2）辅音：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发音时气流受到阻碍，气流较强，声带不振动（也有振动），受阻碍部位特别紧张。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音节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定义：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汉语语音结构的基本单位，是听觉上最容易分辨出来的语音单位。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0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音节—汉字：</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一个音节一般代表一个汉字。例外是“儿化”，一个音节代表两个汉字。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二、声调的调类和调值</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788795"/>
            <a:ext cx="9772650" cy="3467735"/>
          </a:xfrm>
          <a:prstGeom prst="rect">
            <a:avLst/>
          </a:prstGeom>
          <a:noFill/>
        </p:spPr>
        <p:txBody>
          <a:bodyPr wrap="square" rtlCol="0">
            <a:spAutoFit/>
          </a:bodyPr>
          <a:lstStyle/>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调的标记法有多种形式，调值标记法是用数字说明该声调的调值，调号标记法是用描写调值的调型符号来说明声调的高低走向，调类标记法则是用阴平、阳平、上声、去声等名称作为某一类声调的代表或者用抽象符号放在方块汉字的上下左右以表示调类。如果采用调号标记法，那么声调符号要标在音节的主要元音上。下面的一首顺口溜可以帮助我们记住标调的方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1000"/>
              </a:spcAft>
            </a:pPr>
            <a:r>
              <a:rPr lang="zh-CN" altLang="en-US" sz="2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ɑ、o、e、i、u、ü，标调时，按顺序；</a:t>
            </a:r>
            <a:endParaRPr lang="zh-CN" altLang="en-US" sz="2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ctr" fontAlgn="auto">
              <a:lnSpc>
                <a:spcPct val="130000"/>
              </a:lnSpc>
              <a:spcAft>
                <a:spcPts val="1000"/>
              </a:spcAft>
            </a:pPr>
            <a:r>
              <a:rPr lang="zh-CN" altLang="en-US" sz="2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 上标调去掉点，i、u 并排标在后。</a:t>
            </a:r>
            <a:endParaRPr lang="zh-CN" altLang="en-US" sz="2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三、声调的发音训练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（一）阴平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044430" cy="2555240"/>
          </a:xfrm>
          <a:prstGeom prst="rect">
            <a:avLst/>
          </a:prstGeom>
          <a:noFill/>
        </p:spPr>
        <p:txBody>
          <a:bodyPr wrap="square" rtlCol="0">
            <a:spAutoFit/>
          </a:bodyPr>
          <a:lstStyle/>
          <a:p>
            <a:pPr indent="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念高平。声带绷到最紧，始终无明显变化，保持音高。训练要领：起音高高一路平。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青春 qīngchūn 通知 tōngzhī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出租 chūzū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讴歌 ōugē</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波涛 bōtāo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鲜花 xiānhuā 低估 dīgū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呼吸 hūxī</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标兵 biāobīng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咯噔 gēdēng </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插班 chābān 缤纷 bīnfēn</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三、声调的发音训练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（二）阳平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261600" cy="2955290"/>
          </a:xfrm>
          <a:prstGeom prst="rect">
            <a:avLst/>
          </a:prstGeom>
          <a:noFill/>
        </p:spPr>
        <p:txBody>
          <a:bodyPr wrap="square" rtlCol="0">
            <a:spAutoFit/>
          </a:bodyPr>
          <a:lstStyle/>
          <a:p>
            <a:pPr indent="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念中声，起音比阴平稍低，然后升到高。声带从不松不紧开始，逐步绷紧，直到最紧，声音从不低不高到最高。训练要领：由中到高往上升。</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人民 rénmín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银行 yínháng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和平 hépíng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农田 nóngtián</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圆形 yuánxíng 循环 xúnhuán 合成 héchéng 滑轮 huálún</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白头 báitóu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扶贫 fúpín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肥肠 féicháng 纯洁 chúnjié</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三、声调的发音训练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（三）上声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261600" cy="2955290"/>
          </a:xfrm>
          <a:prstGeom prst="rect">
            <a:avLst/>
          </a:prstGeom>
          <a:noFill/>
        </p:spPr>
        <p:txBody>
          <a:bodyPr wrap="square" rtlCol="0">
            <a:spAutoFit/>
          </a:bodyPr>
          <a:lstStyle/>
          <a:p>
            <a:pPr indent="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念降升，起音半低，先降后升。声带从略微有些紧张开始，立刻松弛下来，稍稍延长，然后迅速绷紧，但没有绷到最紧。训练要领：先降后升曲折起。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彼此 bǐcǐ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打鼓 dǎgǔ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理解 lǐjiě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点染 diǎnrǎn</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理想 lǐxiǎng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美满 měimǎn 把柄 bǎbǐng 永远 yǒngyuǎn</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短跑 duǎnpǎo 友好 yǒuhǎo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管理 guǎnlǐ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感慨 gǎnkǎi</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三、声调的发音训练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8488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（四）去声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33270"/>
            <a:ext cx="10261600" cy="2955290"/>
          </a:xfrm>
          <a:prstGeom prst="rect">
            <a:avLst/>
          </a:prstGeom>
          <a:noFill/>
        </p:spPr>
        <p:txBody>
          <a:bodyPr wrap="square" rtlCol="0">
            <a:spAutoFit/>
          </a:bodyPr>
          <a:lstStyle/>
          <a:p>
            <a:pPr indent="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念高降（或称全降），起音高，接着往下滑。声带从紧开始到完全松弛为止，声音从高到低，音长是最短的。训练要领：高起猛降到低音。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下次 xiàcì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注意 zhùyì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热爱 rèài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世界 shìjiè</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建设 jiànshè 教育 jiàoyù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报告 bàogào 庆祝 qìngzhù</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30000"/>
              </a:lnSpc>
              <a:spcAft>
                <a:spcPts val="1000"/>
              </a:spcAft>
            </a:pP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胜利 shènglì 创造 chuàngzào 利润 lìrùn </a:t>
            </a:r>
            <a:r>
              <a:rPr lang="en-US"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缔造 dìzào</a:t>
            </a:r>
            <a:endParaRPr sz="28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5277485"/>
            <a:ext cx="9693275" cy="460375"/>
          </a:xfrm>
          <a:prstGeom prst="rect">
            <a:avLst/>
          </a:prstGeom>
          <a:noFill/>
        </p:spPr>
        <p:txBody>
          <a:bodyPr wrap="square" rtlCol="0" anchor="t">
            <a:spAutoFit/>
          </a:bodyPr>
          <a:p>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普通话 4 种声调的特点可概括为：一声高平二声扬，三声拐弯四声降。</a:t>
            </a:r>
            <a:endPar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745740"/>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双音节词语声调练习。</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阴平—阳平</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欢腾 huānténg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功劳 gōngláo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灰白 huībái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家蚕 jiācán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鲜红 xiānhóng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川流 chuānliú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荒芜 huāngwú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拼搏 pīnbó</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轰鸣 hōngmíng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诗人 shīrén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佳肴 jiāyáo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单独 dāndú</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阴平—上声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批改 pīgǎi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钢笔 gāngbǐ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温暖 wēnnuǎn 驱赶 qūgǎn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山脚 shānjiǎo 操场 cāochǎng 乡土 xiāngtǔ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天险 tiānxiǎn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枢纽 shūniǔ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威武 wēiwǔ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搜缴 sōujiǎo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书简 shūjiǎn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阴平—去声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师范 shīfàn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公共 gōnggòng 闷热 mēnrè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家世 jiāshì</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花卉 huāhuì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根系 gēnxì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音乐 yīnyuè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压迫 yāpò</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删略 shānlüè 生态 shēngtài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酣睡 hānshuì 花束 huāshù</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阳平—阴平</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婆娑 pósuō 拔高 bágāo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寒窗 hánchuāng 结交 jiéjiāo</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白金 báijīn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国花 guóhuā 洪峰 hóngfēng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滑梯 huátī</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词根 cígēn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横批 héngpī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缠身 chánshēn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文章 wénzhāng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阳平—上声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杨柳 yángliǔ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截止 jiézhǐ 拦网 lánwǎng 民警 mínjǐng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洪水 hóngshuǐ 浏览 liúlǎn 汾酒 fénjiǔ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苹果 píngguǒ</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麻纺 máfǎng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皮纸 pízhǐ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蒲草 púcǎo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明理 mínglǐ</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一、语音的基本概念</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1527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（二）声母、韵母、声调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4164330"/>
          </a:xfrm>
          <a:prstGeom prst="rect">
            <a:avLst/>
          </a:prstGeom>
          <a:noFill/>
        </p:spPr>
        <p:txBody>
          <a:bodyPr wrap="square" rtlCol="0">
            <a:spAutoFit/>
          </a:bodyPr>
          <a:lstStyle/>
          <a:p>
            <a:pPr indent="0" algn="l" fontAlgn="auto">
              <a:lnSpc>
                <a:spcPct val="9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声母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定义：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一个音节开头的辅音。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零声母音节：</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有的音节开头没有辅音，这样的音节叫零声母音节。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辅音—声母：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声母由辅音充当，并非所有的辅音都是声母，有的辅音不作声母（如后鼻韵母 ng），有的辅音既当声母，又当韵母（如前鼻韵母 n）。</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定义：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一个音节中声母后边的部分。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韵母—元音：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韵母主要由元音构成，有的韵母中还有辅音（如 ang），韵母不等于元音。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声调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9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定义：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贯穿整个音节的高低起伏、曲直长短的变化。</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阳平—去声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球技 qiújì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荣誉 róngyù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文化 wénhuà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贤惠 xiánhuì</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时刻 shíkè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卓著 zhuózhù 荣幸 róngxìng 玄妙 xuánmiào</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如数 rúshù 无畏 wúwèi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陶塑 táosù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绳墨 shéngmò</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上声—阴平</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柳丝 liǔsī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起初 qǐchū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史诗 shǐshī 启发 qǐfā</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解剖 jiěpōu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扭曲 niǔqū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乳汁 rǔzhī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假装 jiǎzhuāng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抹杀 mǒshā 简称 jiǎnchēng 脊椎 jǐzhuī 火星 huǒxīng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上声—阳平</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企求 qǐqiú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省城 shěngchéng 眼前 yǎnqián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保持 bǎochí</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皎洁 jiǎojié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 yǔyán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署名 shǔmíng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朴实 pǔshí</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启迪 qǐdí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享福 xiǎngfú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巧合 qiǎohé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品德 pǐndé</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上声—去声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哺育 bǔyù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史记 shǐjì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响应 xiǎngyìng 诊断 zhěnduàn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朴素 pǔsù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翡翠 fěicuì 演变 yǎnbiàn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阐述 chǎnshù</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暑热 shǔrè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匹配 pǐpèi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访问 fǎngwèn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渴望 kěwàng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上声—上声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粉笔 fěnbǐ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赶场 gǎnchǎng 火种 huǒzhǒng 感想 gǎnxiǎng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短跑 duǎnpǎo 典礼 diǎnlǐ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把柄 bǎbǐng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玛瑙 mǎnǎo</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舞蹈 wǔdǎo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百感 bǎigǎn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打鼓 dǎgǔ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法理 fǎlǐ</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去声—阴平</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爱惜 àixī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办公 bàngōng 措施 cuòshī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旦夕 dànxī</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焊接 hànjiē 候车 hòuchē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乐章 yuèzhāng 复苏 fùsū</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气氛 qìfēn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辣椒 làjiāo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记功 jìgōng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校勘 jiàokān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去声—阳平</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练习 liànxí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共鸣 gòngmíng 办学 bànxué 赤诚 chìchéng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笑容 xiàoróng 碧蓝 bìlán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教材 jiàocái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厚薄 hòubó</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告捷 gàojié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侧门 cèmén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浪潮 làngcáo 措辞 cuòcí</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2202180"/>
          </a:xfrm>
          <a:prstGeom prst="rect">
            <a:avLst/>
          </a:prstGeom>
          <a:noFill/>
        </p:spPr>
        <p:txBody>
          <a:bodyPr wrap="square" rtlCol="0">
            <a:spAutoFit/>
          </a:bodyPr>
          <a:lstStyle/>
          <a:p>
            <a:pPr indent="0" algn="just" fontAlgn="auto">
              <a:lnSpc>
                <a:spcPct val="130000"/>
              </a:lnSpc>
              <a:spcAft>
                <a:spcPts val="500"/>
              </a:spcAft>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去声—上声</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见解 jiànjiě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淡水 dànshuǐ 戒尺 jièchǐ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寸土 cùntǔ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获奖 huòjiǎng 翅膀 chìbǎng 背景 bèijǐng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创举 chuàngjǔ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进取 jìnqǔ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驾驶 jiàshǐ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烙饼 làobǐng 换取 huànqǔ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3833495"/>
          </a:xfrm>
          <a:prstGeom prst="rect">
            <a:avLst/>
          </a:prstGeom>
          <a:noFill/>
        </p:spPr>
        <p:txBody>
          <a:bodyPr wrap="square" rtlCol="0">
            <a:spAutoFit/>
          </a:bodyPr>
          <a:lstStyle/>
          <a:p>
            <a:pPr indent="0" algn="just" fontAlgn="auto">
              <a:lnSpc>
                <a:spcPct val="13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四音节词语声调练习。</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光明磊落 guāngmínglěiluò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班门弄斧 bānménnòngfǔ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心领神会 xīnlǐngshénhuì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身体力行 shēntǐlìxíng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孤陋寡闻 gūlòuguǎwén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挥汗如雨 huīhànrúyǔ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南征北战 nánzhēngběizhàn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和风细雨 héfēngxìyǔ</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别有天地 biéyǒutiāndì</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言简意赅 yánjiǎnyìgāi</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明目张胆 míngmùzhāngdǎn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排难解纷 páinànjiěfēn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3289300"/>
          </a:xfrm>
          <a:prstGeom prst="rect">
            <a:avLst/>
          </a:prstGeom>
          <a:noFill/>
        </p:spPr>
        <p:txBody>
          <a:bodyPr wrap="square" rtlCol="0">
            <a:spAutoFit/>
          </a:bodyPr>
          <a:lstStyle/>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感激涕零 gǎnjītìlíng		举足轻重 jǔzúqīngzhòng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等闲视之 děngxiánshìzhī</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语重心长 yǔzhòngxīncháng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老气横秋 lǎoqìhéngqiū	落花流水 luòhuāliúshuǐ</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闭关锁国 bìguānsuǒguó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抱残守缺 bàocánshǒuquē</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豁然开朗 huòránkāilǎng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万紫千红 wànzǐqiānhóng</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逆水行舟 nìshuǐxíngzhōu </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调虎离山 diàohǔlíshān</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tags/tag1.xml><?xml version="1.0" encoding="utf-8"?>
<p:tagLst xmlns:p="http://schemas.openxmlformats.org/presentationml/2006/main">
  <p:tag name="KSO_WM_DIAGRAM_VIRTUALLY_FRAME" val="{&quot;height&quot;:266.65,&quot;left&quot;:106.65,&quot;top&quot;:143.55,&quot;width&quot;:588.535905511811}"/>
</p:tagLst>
</file>

<file path=ppt/tags/tag10.xml><?xml version="1.0" encoding="utf-8"?>
<p:tagLst xmlns:p="http://schemas.openxmlformats.org/presentationml/2006/main">
  <p:tag name="KSO_WM_DIAGRAM_VIRTUALLY_FRAME" val="{&quot;height&quot;:266.65,&quot;left&quot;:106.65,&quot;top&quot;:143.55,&quot;width&quot;:588.535905511811}"/>
</p:tagLst>
</file>

<file path=ppt/tags/tag11.xml><?xml version="1.0" encoding="utf-8"?>
<p:tagLst xmlns:p="http://schemas.openxmlformats.org/presentationml/2006/main">
  <p:tag name="KSO_WM_DIAGRAM_VIRTUALLY_FRAME" val="{&quot;height&quot;:266.65,&quot;left&quot;:106.65,&quot;top&quot;:143.55,&quot;width&quot;:588.535905511811}"/>
</p:tagLst>
</file>

<file path=ppt/tags/tag12.xml><?xml version="1.0" encoding="utf-8"?>
<p:tagLst xmlns:p="http://schemas.openxmlformats.org/presentationml/2006/main">
  <p:tag name="KSO_WM_DIAGRAM_VIRTUALLY_FRAME" val="{&quot;height&quot;:266.65,&quot;left&quot;:106.65,&quot;top&quot;:143.55,&quot;width&quot;:588.5359055118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1"/>
  <p:tag name="KSO_WM_TEMPLATE_CATEGORY" val="diagram"/>
  <p:tag name="KSO_WM_TEMPLATE_INDEX" val="20234453"/>
  <p:tag name="KSO_WM_UNIT_LAYERLEVEL" val="1_1_1"/>
  <p:tag name="KSO_WM_TAG_VERSION" val="3.0"/>
  <p:tag name="KSO_WM_BEAUTIFY_FLAG" val="#wm#"/>
  <p:tag name="KSO_WM_UNIT_TYPE" val="q_h_i"/>
  <p:tag name="KSO_WM_UNIT_INDEX" val="1_3_1"/>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8"/>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1"/>
  <p:tag name="KSO_WM_TEMPLATE_CATEGORY" val="diagram"/>
  <p:tag name="KSO_WM_TEMPLATE_INDEX" val="20234453"/>
  <p:tag name="KSO_WM_UNIT_LAYERLEVEL" val="1_1_1"/>
  <p:tag name="KSO_WM_TAG_VERSION" val="3.0"/>
  <p:tag name="KSO_WM_BEAUTIFY_FLAG" val="#wm#"/>
  <p:tag name="KSO_WM_UNIT_TYPE" val="q_h_i"/>
  <p:tag name="KSO_WM_UNIT_INDEX" val="1_4_1"/>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8"/>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1"/>
  <p:tag name="KSO_WM_TEMPLATE_CATEGORY" val="diagram"/>
  <p:tag name="KSO_WM_TEMPLATE_INDEX" val="20234453"/>
  <p:tag name="KSO_WM_UNIT_LAYERLEVEL" val="1_1_1"/>
  <p:tag name="KSO_WM_TAG_VERSION" val="3.0"/>
  <p:tag name="KSO_WM_BEAUTIFY_FLAG" val="#wm#"/>
  <p:tag name="KSO_WM_UNIT_TYPE" val="q_h_i"/>
  <p:tag name="KSO_WM_UNIT_INDEX" val="1_2_1"/>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8"/>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1"/>
  <p:tag name="KSO_WM_TEMPLATE_CATEGORY" val="diagram"/>
  <p:tag name="KSO_WM_TEMPLATE_INDEX" val="20234453"/>
  <p:tag name="KSO_WM_UNIT_LAYERLEVEL" val="1_1_1"/>
  <p:tag name="KSO_WM_TAG_VERSION" val="3.0"/>
  <p:tag name="KSO_WM_BEAUTIFY_FLAG" val="#wm#"/>
  <p:tag name="KSO_WM_UNIT_TYPE" val="q_h_i"/>
  <p:tag name="KSO_WM_UNIT_INDEX" val="1_1_1"/>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8"/>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i*1_1"/>
  <p:tag name="KSO_WM_TEMPLATE_CATEGORY" val="diagram"/>
  <p:tag name="KSO_WM_TEMPLATE_INDEX" val="20234453"/>
  <p:tag name="KSO_WM_UNIT_LAYERLEVEL" val="1_1"/>
  <p:tag name="KSO_WM_TAG_VERSION" val="3.0"/>
  <p:tag name="KSO_WM_BEAUTIFY_FLAG" val="#wm#"/>
  <p:tag name="KSO_WM_UNIT_TYPE" val="q_i"/>
  <p:tag name="KSO_WM_UNIT_INDEX" val="1_1"/>
  <p:tag name="KSO_WM_DIAGRAM_GROUP_CODE" val="q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4f4f4&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2"/>
  <p:tag name="KSO_WM_TEMPLATE_CATEGORY" val="diagram"/>
  <p:tag name="KSO_WM_TEMPLATE_INDEX" val="20234453"/>
  <p:tag name="KSO_WM_UNIT_LAYERLEVEL" val="1_1_1"/>
  <p:tag name="KSO_WM_TAG_VERSION" val="3.0"/>
  <p:tag name="KSO_WM_BEAUTIFY_FLAG" val="#wm#"/>
  <p:tag name="KSO_WM_UNIT_TYPE" val="q_h_i"/>
  <p:tag name="KSO_WM_UNIT_INDEX" val="1_1_2"/>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3"/>
  <p:tag name="KSO_WM_TEMPLATE_CATEGORY" val="diagram"/>
  <p:tag name="KSO_WM_TEMPLATE_INDEX" val="20234453"/>
  <p:tag name="KSO_WM_UNIT_LAYERLEVEL" val="1_1_1"/>
  <p:tag name="KSO_WM_TAG_VERSION" val="3.0"/>
  <p:tag name="KSO_WM_BEAUTIFY_FLAG" val="#wm#"/>
  <p:tag name="KSO_WM_UNIT_TYPE" val="q_h_i"/>
  <p:tag name="KSO_WM_UNIT_INDEX" val="1_1_3"/>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KSO_WM_DIAGRAM_VIRTUALLY_FRAME" val="{&quot;height&quot;:266.65,&quot;left&quot;:106.65,&quot;top&quot;:143.55,&quot;width&quot;:588.53590551181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2"/>
  <p:tag name="KSO_WM_TEMPLATE_CATEGORY" val="diagram"/>
  <p:tag name="KSO_WM_TEMPLATE_INDEX" val="20234453"/>
  <p:tag name="KSO_WM_UNIT_LAYERLEVEL" val="1_1_1"/>
  <p:tag name="KSO_WM_TAG_VERSION" val="3.0"/>
  <p:tag name="KSO_WM_BEAUTIFY_FLAG" val="#wm#"/>
  <p:tag name="KSO_WM_UNIT_TYPE" val="q_h_i"/>
  <p:tag name="KSO_WM_UNIT_INDEX" val="1_2_2"/>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3"/>
  <p:tag name="KSO_WM_TEMPLATE_CATEGORY" val="diagram"/>
  <p:tag name="KSO_WM_TEMPLATE_INDEX" val="20234453"/>
  <p:tag name="KSO_WM_UNIT_LAYERLEVEL" val="1_1_1"/>
  <p:tag name="KSO_WM_TAG_VERSION" val="3.0"/>
  <p:tag name="KSO_WM_BEAUTIFY_FLAG" val="#wm#"/>
  <p:tag name="KSO_WM_UNIT_TYPE" val="q_h_i"/>
  <p:tag name="KSO_WM_UNIT_INDEX" val="1_2_3"/>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2"/>
  <p:tag name="KSO_WM_TEMPLATE_CATEGORY" val="diagram"/>
  <p:tag name="KSO_WM_TEMPLATE_INDEX" val="20234453"/>
  <p:tag name="KSO_WM_UNIT_LAYERLEVEL" val="1_1_1"/>
  <p:tag name="KSO_WM_TAG_VERSION" val="3.0"/>
  <p:tag name="KSO_WM_BEAUTIFY_FLAG" val="#wm#"/>
  <p:tag name="KSO_WM_UNIT_TYPE" val="q_h_i"/>
  <p:tag name="KSO_WM_UNIT_INDEX" val="1_3_2"/>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3"/>
  <p:tag name="KSO_WM_TEMPLATE_CATEGORY" val="diagram"/>
  <p:tag name="KSO_WM_TEMPLATE_INDEX" val="20234453"/>
  <p:tag name="KSO_WM_UNIT_LAYERLEVEL" val="1_1_1"/>
  <p:tag name="KSO_WM_TAG_VERSION" val="3.0"/>
  <p:tag name="KSO_WM_BEAUTIFY_FLAG" val="#wm#"/>
  <p:tag name="KSO_WM_UNIT_TYPE" val="q_h_i"/>
  <p:tag name="KSO_WM_UNIT_INDEX" val="1_3_3"/>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2"/>
  <p:tag name="KSO_WM_TEMPLATE_CATEGORY" val="diagram"/>
  <p:tag name="KSO_WM_TEMPLATE_INDEX" val="20234453"/>
  <p:tag name="KSO_WM_UNIT_LAYERLEVEL" val="1_1_1"/>
  <p:tag name="KSO_WM_TAG_VERSION" val="3.0"/>
  <p:tag name="KSO_WM_BEAUTIFY_FLAG" val="#wm#"/>
  <p:tag name="KSO_WM_UNIT_TYPE" val="q_h_i"/>
  <p:tag name="KSO_WM_UNIT_INDEX" val="1_4_2"/>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3"/>
  <p:tag name="KSO_WM_TEMPLATE_CATEGORY" val="diagram"/>
  <p:tag name="KSO_WM_TEMPLATE_INDEX" val="20234453"/>
  <p:tag name="KSO_WM_UNIT_LAYERLEVEL" val="1_1_1"/>
  <p:tag name="KSO_WM_TAG_VERSION" val="3.0"/>
  <p:tag name="KSO_WM_BEAUTIFY_FLAG" val="#wm#"/>
  <p:tag name="KSO_WM_UNIT_TYPE" val="q_h_i"/>
  <p:tag name="KSO_WM_UNIT_INDEX" val="1_4_3"/>
  <p:tag name="KSO_WM_DIAGRAM_VERSION" val="3"/>
  <p:tag name="KSO_WM_DIAGRAM_COLOR_TRICK" val="1"/>
  <p:tag name="KSO_WM_DIAGRAM_COLOR_TEXT_CAN_REMOVE" val="n"/>
  <p:tag name="KSO_WM_DIAGRAM_GROUP_CODE" val="q1-1"/>
  <p:tag name="KSO_WM_UNIT_FILL_TYPE" val="3"/>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UNIT_VALUE" val="110*116"/>
  <p:tag name="KSO_WM_UNIT_HIGHLIGHT" val="0"/>
  <p:tag name="KSO_WM_UNIT_COMPATIBLE" val="0"/>
  <p:tag name="KSO_WM_UNIT_DIAGRAM_ISNUMVISUAL" val="0"/>
  <p:tag name="KSO_WM_UNIT_DIAGRAM_ISREFERUNIT" val="0"/>
  <p:tag name="KSO_WM_UNIT_TYPE" val="q_h_x"/>
  <p:tag name="KSO_WM_UNIT_INDEX" val="1_4_1"/>
  <p:tag name="KSO_WM_UNIT_ID" val="diagram20234453_1*q_h_x*1_4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VALUE" val="101*116"/>
  <p:tag name="KSO_WM_UNIT_HIGHLIGHT" val="0"/>
  <p:tag name="KSO_WM_UNIT_COMPATIBLE" val="0"/>
  <p:tag name="KSO_WM_UNIT_DIAGRAM_ISNUMVISUAL" val="0"/>
  <p:tag name="KSO_WM_UNIT_DIAGRAM_ISREFERUNIT" val="0"/>
  <p:tag name="KSO_WM_UNIT_TYPE" val="q_h_x"/>
  <p:tag name="KSO_WM_UNIT_INDEX" val="1_2_1"/>
  <p:tag name="KSO_WM_UNIT_ID" val="diagram20234453_1*q_h_x*1_2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UNIT_TYPE" val="q_h_x"/>
  <p:tag name="KSO_WM_UNIT_INDEX" val="1_3_1"/>
  <p:tag name="KSO_WM_UNIT_ID" val="diagram20234453_1*q_h_x*1_3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VALUE" val="116*116"/>
  <p:tag name="KSO_WM_UNIT_HIGHLIGHT" val="0"/>
  <p:tag name="KSO_WM_UNIT_COMPATIBLE" val="0"/>
  <p:tag name="KSO_WM_UNIT_DIAGRAM_ISNUMVISUAL" val="0"/>
  <p:tag name="KSO_WM_UNIT_DIAGRAM_ISREFERUNIT" val="0"/>
  <p:tag name="KSO_WM_UNIT_TYPE" val="q_h_x"/>
  <p:tag name="KSO_WM_UNIT_INDEX" val="1_1_1"/>
  <p:tag name="KSO_WM_UNIT_ID" val="diagram20234453_1*q_h_x*1_1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256.3123474121094,&quot;left&quot;:87.04998779296875,&quot;top&quot;:184.3688656640241,&quot;width&quot;:796.75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266.65,&quot;left&quot;:106.65,&quot;top&quot;:143.55,&quot;width&quot;:588.53590551181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4_1*l_h_i*1_1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04_1*l_h_i*1_1_3"/>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404_1*l_h_i*1_1_5"/>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404_1*l_h_i*1_1_4"/>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04_1*l_h_i*1_1_2"/>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PRESET_TEXT" val="PART 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BEAUTIFY_FLAG" val="#wm#"/>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4_1*l_h_x*1_1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2,&quot;rgb&quot;:&quot;#376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4_1*l_h_f*1_1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PRESET_TEXT" val="单击此处输入您的项正文，文字是您思想的提炼，请尽量的阐述观点"/>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4_1*l_h_i*1_3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404_1*l_h_i*1_3_3"/>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404_1*l_h_i*1_3_5"/>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266.65,&quot;left&quot;:106.65,&quot;top&quot;:143.55,&quot;width&quot;:588.535905511811}"/>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404_1*l_h_i*1_3_4"/>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404_1*l_h_i*1_3_2"/>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PRESET_TEXT" val="PART 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4_1*l_h_f*1_3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PRESET_TEXT" val="单击此处输入您的项正文，文字是您思想的提炼，请尽量的阐述观点"/>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BEAUTIFY_FLAG" val="#wm#"/>
  <p:tag name="KSO_WM_UNIT_VALUE" val="61*6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4_1*l_h_x*1_3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2,&quot;rgb&quot;:&quot;#376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4_1*l_h_i*1_2_1"/>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9100000262260437,&quot;colorType&quot;:1,&quot;foreColorIndex&quot;:5,&quot;pos&quot;:0.6000000238418579,&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404_1*l_h_i*1_2_3"/>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gradient&quot;:[{&quot;brightness&quot;:0.8700000047683716,&quot;colorType&quot;:1,&quot;foreColorIndex&quot;:5,&quot;pos&quot;:0.6000000238418579,&quot;transparency&quot;:0},{&quot;brightness&quot;:0.8299999833106995,&quot;colorType&quot;:1,&quot;foreColorIndex&quot;:5,&quot;pos&quot;:1,&quot;transparency&quot;:0}],&quot;type&quot;:3},&quot;glow&quot;:{&quot;colorType&quot;:0},&quot;line&quot;:{&quot;type&quot;:0},&quot;shadow&quot;:{&quot;brightness&quot;:0.4000000059604645,&quot;colorType&quot;:1,&quot;foreColorIndex&quot;:5,&quot;transparency&quot;:0.64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404_1*l_h_i*1_2_5"/>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404_1*l_h_i*1_2_4"/>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25"/>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UNIT_SUBTYPE" val="d"/>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04_1*l_h_i*1_2_2"/>
  <p:tag name="KSO_WM_TEMPLATE_CATEGORY" val="diagram"/>
  <p:tag name="KSO_WM_TEMPLATE_INDEX" val="20234404"/>
  <p:tag name="KSO_WM_UNIT_LAYERLEVEL" val="1_1_1"/>
  <p:tag name="KSO_WM_TAG_VERSION" val="3.0"/>
  <p:tag name="KSO_WM_BEAUTIFY_FLAG" val="#wm#"/>
  <p:tag name="KSO_WM_DIAGRAM_VERSION" val="3"/>
  <p:tag name="KSO_WM_DIAGRAM_COLOR_TRICK" val="1"/>
  <p:tag name="KSO_WM_DIAGRAM_COLOR_TEXT_CAN_REMOVE" val="n"/>
  <p:tag name="KSO_WM_UNIT_PRESET_TEXT" val="PART 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BEAUTIFY_FLAG" val="#wm#"/>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4_1*l_h_x*1_2_1"/>
  <p:tag name="KSO_WM_TEMPLATE_CATEGORY" val="diagram"/>
  <p:tag name="KSO_WM_TEMPLATE_INDEX" val="2023440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solid&quot;:{&quot;brightness&quot;:0,&quot;colorType&quot;:2,&quot;rgb&quot;:&quot;#376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266.65,&quot;left&quot;:106.65,&quot;top&quot;:143.55,&quot;width&quot;:588.535905511811}"/>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4_1*l_h_f*1_2_1"/>
  <p:tag name="KSO_WM_TEMPLATE_CATEGORY" val="diagram"/>
  <p:tag name="KSO_WM_TEMPLATE_INDEX" val="20234404"/>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PRESET_TEXT" val="单击此处输入您的项正文，文字是您思想的提炼，请尽量的阐述观点"/>
  <p:tag name="KSO_WM_DIAGRAM_MAX_ITEMCNT" val="3"/>
  <p:tag name="KSO_WM_DIAGRAM_MIN_ITEMCNT" val="3"/>
  <p:tag name="KSO_WM_DIAGRAM_VIRTUALLY_FRAME" val="{&quot;height&quot;:333.80647984441305,&quot;left&quot;:51.3,&quot;top&quot;:151.45,&quot;width&quot;:826.0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1.xml><?xml version="1.0" encoding="utf-8"?>
<p:tagLst xmlns:p="http://schemas.openxmlformats.org/presentationml/2006/main">
  <p:tag name="KSO_WM_DIAGRAM_VIRTUALLY_FRAME" val="{&quot;height&quot;:297.35,&quot;left&quot;:106.45,&quot;top&quot;:165.95,&quot;width&quot;:706.45}"/>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297.35,&quot;left&quot;:106.45,&quot;top&quot;:165.95,&quot;width&quot;:706.45}"/>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32_1*l_h_f*1_1_1"/>
  <p:tag name="KSO_WM_TEMPLATE_CATEGORY" val="diagram"/>
  <p:tag name="KSO_WM_TEMPLATE_INDEX" val="20234732"/>
  <p:tag name="KSO_WM_UNIT_LAYERLEVEL" val="1_1_1"/>
  <p:tag name="KSO_WM_TAG_VERSION" val="3.0"/>
  <p:tag name="KSO_WM_DIAGRAM_MAX_ITEMCNT" val="1"/>
  <p:tag name="KSO_WM_DIAGRAM_MIN_ITEMCNT" val="1"/>
  <p:tag name="KSO_WM_DIAGRAM_VIRTUALLY_FRAME" val="{&quot;height&quot;:297.35,&quot;left&quot;:106.45,&quot;top&quot;:165.95,&quot;width&quot;:70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添加文本内容&#10;"/>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DIAGRAM_VIRTUALLY_FRAME" val="{&quot;height&quot;:297.35,&quot;left&quot;:106.45,&quot;top&quot;:165.95,&quot;width&quot;:706.45}"/>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297.35,&quot;left&quot;:106.45,&quot;top&quot;:165.95,&quot;width&quot;:706.45}"/>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32_1*l_h_f*1_1_1"/>
  <p:tag name="KSO_WM_TEMPLATE_CATEGORY" val="diagram"/>
  <p:tag name="KSO_WM_TEMPLATE_INDEX" val="20234732"/>
  <p:tag name="KSO_WM_UNIT_LAYERLEVEL" val="1_1_1"/>
  <p:tag name="KSO_WM_TAG_VERSION" val="3.0"/>
  <p:tag name="KSO_WM_DIAGRAM_MAX_ITEMCNT" val="1"/>
  <p:tag name="KSO_WM_DIAGRAM_MIN_ITEMCNT" val="1"/>
  <p:tag name="KSO_WM_DIAGRAM_VIRTUALLY_FRAME" val="{&quot;height&quot;:297.35,&quot;left&quot;:106.45,&quot;top&quot;:165.95,&quot;width&quot;:70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添加文本内容&#10;"/>
  <p:tag name="KSO_WM_UNIT_TEXT_FILL_FORE_SCHEMECOLOR_INDEX" val="1"/>
  <p:tag name="KSO_WM_UNIT_TEXT_FILL_TYPE" val="1"/>
  <p:tag name="KSO_WM_DIAGRAM_USE_COLOR_VALUE" val="{&quot;color_scheme&quot;:1,&quot;color_type&quot;:1,&quot;theme_color_indexes&quot;:[]}"/>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65.23223876953125,&quot;top&quot;:230.52503326656316,&quot;width&quot;:851.035522460937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单击此处添加文本具体内容"/>
  <p:tag name="KSO_WM_UNIT_FILL_TYPE" val="3"/>
  <p:tag name="KSO_WM_DIAGRAM_USE_COLOR_VALUE" val="{&quot;color_scheme&quot;:1,&quot;color_type&quot;:1,&quot;theme_color_indexes&quot;:[]}"/>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1*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65.23223876953125,&quot;top&quot;:230.52503326656316,&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DIAGRAM_USE_COLOR_VALUE" val="{&quot;color_scheme&quot;:1,&quot;color_type&quot;:1,&quot;theme_color_indexes&quot;:[]}"/>
</p:tagLst>
</file>

<file path=ppt/tags/tag59.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65.23223876953125,&quot;top&quot;:230.52503326656316,&quot;width&quot;:851.0355224609375}"/>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单击此处添加文本具体内容"/>
  <p:tag name="KSO_WM_UNIT_FILL_TYPE" val="3"/>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266.65,&quot;left&quot;:106.65,&quot;top&quot;:143.55,&quot;width&quot;:588.535905511811}"/>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1*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left&quot;:65.23223876953125,&quot;top&quot;:230.52503326656316,&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DIAGRAM_USE_COLOR_VALUE" val="{&quot;color_scheme&quot;:1,&quot;color_type&quot;:1,&quot;theme_color_indexes&quot;:[]}"/>
</p:tagLst>
</file>

<file path=ppt/tags/tag61.xml><?xml version="1.0" encoding="utf-8"?>
<p:tagLst xmlns:p="http://schemas.openxmlformats.org/presentationml/2006/main">
  <p:tag name="commondata" val="eyJoZGlkIjoiZWNhYzc5NThlMmQ4YTlhZTI0ZTMyYWFhZWUyMTMxNjcifQ=="/>
  <p:tag name="resource_record_key" val="{&quot;70&quot;:[3325372,3325359,3325302,3321880]}"/>
</p:tagLst>
</file>

<file path=ppt/tags/tag7.xml><?xml version="1.0" encoding="utf-8"?>
<p:tagLst xmlns:p="http://schemas.openxmlformats.org/presentationml/2006/main">
  <p:tag name="KSO_WM_DIAGRAM_VIRTUALLY_FRAME" val="{&quot;height&quot;:266.65,&quot;left&quot;:106.65,&quot;top&quot;:143.55,&quot;width&quot;:588.535905511811}"/>
</p:tagLst>
</file>

<file path=ppt/tags/tag8.xml><?xml version="1.0" encoding="utf-8"?>
<p:tagLst xmlns:p="http://schemas.openxmlformats.org/presentationml/2006/main">
  <p:tag name="KSO_WM_DIAGRAM_VIRTUALLY_FRAME" val="{&quot;height&quot;:266.65,&quot;left&quot;:106.65,&quot;top&quot;:143.55,&quot;width&quot;:588.535905511811}"/>
</p:tagLst>
</file>

<file path=ppt/tags/tag9.xml><?xml version="1.0" encoding="utf-8"?>
<p:tagLst xmlns:p="http://schemas.openxmlformats.org/presentationml/2006/main">
  <p:tag name="KSO_WM_DIAGRAM_VIRTUALLY_FRAME" val="{&quot;height&quot;:266.65,&quot;left&quot;:106.65,&quot;top&quot;:143.55,&quot;width&quot;:588.535905511811}"/>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30919</Words>
  <Application>WPS 演示</Application>
  <PresentationFormat>宽屏</PresentationFormat>
  <Paragraphs>1290</Paragraphs>
  <Slides>163</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163</vt:i4>
      </vt:variant>
    </vt:vector>
  </HeadingPairs>
  <TitlesOfParts>
    <vt:vector size="175" baseType="lpstr">
      <vt:lpstr>Arial</vt:lpstr>
      <vt:lpstr>宋体</vt:lpstr>
      <vt:lpstr>Wingdings</vt:lpstr>
      <vt:lpstr>微软雅黑</vt:lpstr>
      <vt:lpstr>楷体</vt:lpstr>
      <vt:lpstr>Arial Unicode MS</vt:lpstr>
      <vt:lpstr>仿宋</vt:lpstr>
      <vt:lpstr>Calibri</vt:lpstr>
      <vt:lpstr>+中文正文</vt:lpstr>
      <vt:lpstr>RomanS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17</cp:revision>
  <dcterms:created xsi:type="dcterms:W3CDTF">2023-10-18T14:32:00Z</dcterms:created>
  <dcterms:modified xsi:type="dcterms:W3CDTF">2024-03-14T05:46:09Z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