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4"/>
  </p:notesMasterIdLst>
  <p:handoutMasterIdLst>
    <p:handoutMasterId r:id="rId45"/>
  </p:handoutMasterIdLst>
  <p:sldIdLst>
    <p:sldId id="256" r:id="rId4"/>
    <p:sldId id="11090212" r:id="rId5"/>
    <p:sldId id="11090213" r:id="rId6"/>
    <p:sldId id="259" r:id="rId7"/>
    <p:sldId id="11090228" r:id="rId8"/>
    <p:sldId id="11090231" r:id="rId9"/>
    <p:sldId id="11090232" r:id="rId10"/>
    <p:sldId id="11090233" r:id="rId11"/>
    <p:sldId id="11090499" r:id="rId12"/>
    <p:sldId id="11090252" r:id="rId13"/>
    <p:sldId id="11090500" r:id="rId14"/>
    <p:sldId id="11090438" r:id="rId15"/>
    <p:sldId id="11090501" r:id="rId16"/>
    <p:sldId id="11090502" r:id="rId17"/>
    <p:sldId id="11090503" r:id="rId18"/>
    <p:sldId id="11090504" r:id="rId19"/>
    <p:sldId id="11090258" r:id="rId20"/>
    <p:sldId id="11090259" r:id="rId21"/>
    <p:sldId id="11090505" r:id="rId22"/>
    <p:sldId id="11090507" r:id="rId23"/>
    <p:sldId id="11090508" r:id="rId24"/>
    <p:sldId id="11090509" r:id="rId25"/>
    <p:sldId id="11090510" r:id="rId26"/>
    <p:sldId id="11090512" r:id="rId27"/>
    <p:sldId id="11090511" r:id="rId28"/>
    <p:sldId id="11090513" r:id="rId29"/>
    <p:sldId id="11090514" r:id="rId30"/>
    <p:sldId id="11090515" r:id="rId31"/>
    <p:sldId id="11090516" r:id="rId32"/>
    <p:sldId id="11090517" r:id="rId33"/>
    <p:sldId id="11090518" r:id="rId34"/>
    <p:sldId id="11090519" r:id="rId35"/>
    <p:sldId id="11090520" r:id="rId36"/>
    <p:sldId id="11090521" r:id="rId37"/>
    <p:sldId id="11090522" r:id="rId38"/>
    <p:sldId id="11090523" r:id="rId39"/>
    <p:sldId id="11090524" r:id="rId40"/>
    <p:sldId id="11090525" r:id="rId41"/>
    <p:sldId id="11090526" r:id="rId42"/>
    <p:sldId id="11090214" r:id="rId43"/>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34"/>
        <p:guide pos="3805"/>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29.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notesMaster" Target="notesMasters/notes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tags" Target="../tags/tag28.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二、简洁通俗，道理明晰</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51635"/>
            <a:ext cx="9772650" cy="3745230"/>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幼儿的认知能力差，有意注意的时间短，对于繁杂冗长的话难以记忆和理解。在与幼儿交谈时，教师选择用词要遵循</a:t>
            </a:r>
            <a:r>
              <a:rPr lang="zh-CN" altLang="en-US"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“以浅代深”“以易代难”</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的原则，多用动词、形容词，少用抽象名词和副词。句法结构要简短，词汇涉及范围要较小，句子不宜过长，复句不宜过多。教师的话首先要让幼儿听懂、爱听，然后创设条件让幼儿学说、爱说、能说。</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例：《小猪盖房子》的开头：“猪妈妈有三只小猪，一只是小黑猪，一只是小白猪，还有一只是小花猪。”</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这一段故事共用了 4 个单句，后 3 句的结构相似，看似啰唆，却与上句的“猪妈妈有三只小猪”相照应，符合幼儿的认知特点。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二、简洁通俗，道理明晰</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51635"/>
            <a:ext cx="9772650" cy="3543300"/>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例：老师组织计算活动“5 的形成”。A 老师出示 4 只小鸭，她绘声绘色地讲述了 4只小鸭的形态，再让幼儿数，看有几只小鸭。接着，又出示另外 1 只小鸭，同样是一段“美的语言表述”，最后才让幼儿说出“又来了 1 只小鸭，4 添上 1 是 5。”这个过程一共用了 8 分钟。B 老师也是出示小鸭，她边出示边简单生动地讲：“今天天气真好，小鸭都来散步了，嘎嘎嘎嘎，摇摇摆摆地来了几只？哎，等等我，谁在叫？你看，又有几只小鸭来了。”接着，B 老师便开始启发幼儿说出：“4 添上 1 是 5。”这个过程只用了 3 分钟。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buClrTx/>
              <a:buSzTx/>
              <a:buFontTx/>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课后效果证明，B 老师班的幼儿学习兴趣浓，真正掌握了 5 的形成，而 A 老师班的幼儿则觉得故事好听，对 5 的形成一点都不理解。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三、委婉亲切，注重感情</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182370" y="1633220"/>
            <a:ext cx="6376035" cy="4282440"/>
          </a:xfrm>
          <a:prstGeom prst="rect">
            <a:avLst/>
          </a:prstGeom>
          <a:noFill/>
        </p:spPr>
        <p:txBody>
          <a:bodyPr wrap="square" rtlCol="0">
            <a:spAutoFit/>
          </a:bodyPr>
          <a:lstStyle/>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幼儿教师职业口语要保持真挚而亲切的态度，语调要舒缓有致，语气要柔和。用亲切、自然、纯真的表情和语言，有效地激发起幼儿的内心体验，让幼儿在轻松、愉快的气氛中获得知识。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苏霍姆林斯基说过：“要像对待荷叶上的露珠一样，小心翼翼地保护幼儿的心灵。”</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在教育活动中应多用协商的语气，多用讨论的方式，鼓励幼儿积极正确的参与，从而培养幼儿的自尊心和自信心。教师不论何时何地何事，当有必要向幼儿说明事理时，都要心平气和地向幼儿明示。即使是批评，也不要大喊大叫，因为积极的建议比消极的命令更为有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stretch>
            <a:fillRect/>
          </a:stretch>
        </p:blipFill>
        <p:spPr>
          <a:xfrm>
            <a:off x="7711440" y="1525905"/>
            <a:ext cx="3308350" cy="4314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三、委婉亲切，注重感情</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90980"/>
            <a:ext cx="9772650" cy="1938020"/>
          </a:xfrm>
          <a:prstGeom prst="rect">
            <a:avLst/>
          </a:prstGeom>
          <a:noFill/>
        </p:spPr>
        <p:txBody>
          <a:bodyPr wrap="square" rtlCol="0">
            <a:spAutoFit/>
          </a:bodyPr>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例如，在教育活动中，有些幼儿不能安静地倾听其他小朋友的发言，在别人还在回答时就举起手，不停地喊“我来说”。</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是培养幼儿自制力的良好时机，教师可以引导幼儿讨论：“你也想说，他也想说，我们究竟听谁的？”这样幼儿就会意识到自己行为不恰当，马上坐端正倾听，教师再及时强化这一正确行为：“你们能管住自己，不是想说就说，真棒！”</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矩形 2"/>
          <p:cNvSpPr/>
          <p:nvPr/>
        </p:nvSpPr>
        <p:spPr>
          <a:xfrm>
            <a:off x="741045" y="3486785"/>
            <a:ext cx="10745470" cy="264350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例：有个小朋友叫浩浩，他有个喜欢嘲笑人的坏习惯。因此，老师找他进行了个别谈话。</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老师：浩浩，今天玲玲又找老师来告状了，说你欺负她了，有没有这回事啊？</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浩浩：（不承认）我没有欺负玲玲。</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老师：哦，你说没有欺负玲玲，那你说说，你对玲玲说了什么？</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浩浩：我……我说她是小胖猪，我是开玩笑的。</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老师：浩浩，你知道一个小朋友被别人起外号的时候，她是什么感觉吗？</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浩浩：（摇摇头）不知道。</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三、委婉亲切，注重感情</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矩形 2"/>
          <p:cNvSpPr/>
          <p:nvPr/>
        </p:nvSpPr>
        <p:spPr>
          <a:xfrm>
            <a:off x="741045" y="1452245"/>
            <a:ext cx="10745470" cy="264350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老师：别人会很不开心的。你说，我们能不管别人的感受，随便起外号吗？</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浩浩：（不作声）</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老师：老师上课讲过，小朋友们要互相爱护，互相帮助，不能伤害别人。你还记得吗？</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浩浩：（微微点了点头）</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老师：既然你还记得，以后就不要再犯这样的错误了，行不行？</a:t>
            </a:r>
            <a:endParaRPr lang="zh-CN" altLang="en-US" sz="2000">
              <a:latin typeface="楷体" panose="02010609060101010101" charset="-122"/>
              <a:ea typeface="楷体" panose="02010609060101010101" charset="-122"/>
              <a:cs typeface="楷体" panose="02010609060101010101" charset="-122"/>
            </a:endParaRPr>
          </a:p>
          <a:p>
            <a:pPr indent="457200" algn="l" fontAlgn="auto">
              <a:lnSpc>
                <a:spcPct val="110000"/>
              </a:lnSpc>
            </a:pPr>
            <a:r>
              <a:rPr lang="zh-CN" altLang="en-US" sz="2000">
                <a:latin typeface="楷体" panose="02010609060101010101" charset="-122"/>
                <a:ea typeface="楷体" panose="02010609060101010101" charset="-122"/>
                <a:cs typeface="楷体" panose="02010609060101010101" charset="-122"/>
              </a:rPr>
              <a:t>浩浩：行。我记住了。</a:t>
            </a:r>
            <a:endParaRPr lang="zh-CN" altLang="en-US" sz="2000">
              <a:latin typeface="楷体" panose="02010609060101010101" charset="-122"/>
              <a:ea typeface="楷体" panose="02010609060101010101" charset="-122"/>
              <a:cs typeface="楷体" panose="02010609060101010101" charset="-122"/>
            </a:endParaRPr>
          </a:p>
        </p:txBody>
      </p:sp>
      <p:sp>
        <p:nvSpPr>
          <p:cNvPr id="4" name="缺角矩形 3"/>
          <p:cNvSpPr/>
          <p:nvPr/>
        </p:nvSpPr>
        <p:spPr>
          <a:xfrm>
            <a:off x="4192270" y="1316355"/>
            <a:ext cx="6703695" cy="5213985"/>
          </a:xfrm>
          <a:prstGeom prst="plaque">
            <a:avLst/>
          </a:prstGeom>
        </p:spPr>
        <p:style>
          <a:lnRef idx="2">
            <a:schemeClr val="accent1"/>
          </a:lnRef>
          <a:fillRef idx="2">
            <a:schemeClr val="accent1"/>
          </a:fillRef>
          <a:effectRef idx="0">
            <a:srgbClr val="FFFFFF"/>
          </a:effectRef>
          <a:fontRef idx="minor">
            <a:schemeClr val="lt1"/>
          </a:fontRef>
        </p:style>
        <p:txBody>
          <a:bodyPr rtlCol="0" anchor="ctr"/>
          <a:p>
            <a:pPr algn="l"/>
            <a:r>
              <a:rPr lang="zh-CN" altLang="en-US" sz="2000">
                <a:solidFill>
                  <a:srgbClr val="FFFF00"/>
                </a:solidFill>
              </a:rPr>
              <a:t>教师对幼儿启迪的目的是使其改正错误，教师在整个对话过程中没有用非常严厉的词语来批评幼儿，而是采用了提问的方式，循序渐进。对话一开始，教师先用两个直接提问，与犯错的幼儿展开心理上的正面接触，让幼儿从内心确认事实。第三个问句，从侧面提出，引出下面的观点：谁都不愿意被别人乱起外号。第四个问句，采用反问的方式，引发被教育对象更进一步的思考。第五个问句，又回到正面教育的角度，回顾一下老师讲过的道理。最后一个问句，是问这个小朋友能不能改正错误，这个问句当中包含着期待，幼儿也能真切地感受到，故做出了积极的回应，表示以后改正错误。简单而亲切的提问，让幼儿认识到了自己的错误，接受了老师的批评，达到了教育的目的。</a:t>
            </a:r>
            <a:endParaRPr lang="zh-CN" altLang="en-US" sz="20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四、生动形象，富有童趣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00505"/>
            <a:ext cx="9772650" cy="453834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幼儿的思维方式以形象思维为主，他们更容易理解和接受直观、生动、具体的事物，对概念的感知和理解须借助于形象。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幼儿教师的语言必须生动有趣、直观形象、具体细致，多使用表示</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具体概念、色彩、形态、动作</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的词，句子中适当嵌进</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叠音词、摹色词、拟声词、语气词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，多用些比</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喻、拟人、对比、夸张</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等修辞手法，调动幼儿的注意、想象、联想等心理活动，激发幼儿参与学习活动的兴趣。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例：教师要求幼儿给桌上的不同形状的插塑分类时，A 老师：“下面请小朋友送三角形的插塑回家（画有三角形的小篮子），送正方形的插塑回家。”B 老师：“下面请小朋友们按形状给这些插塑分类”。</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buClrTx/>
              <a:buSzTx/>
              <a:buFontTx/>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“送……回家”是幼儿经常可以听到的生活语言，形象生动，而“形状”“分类”是比较抽象的概念，而且日常交际中，幼儿很少接触到，所以幼儿理解起来比较困难。</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四、生动形象，富有童趣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6033770" y="1941195"/>
            <a:ext cx="4758690" cy="3174365"/>
          </a:xfrm>
          <a:prstGeom prst="rect">
            <a:avLst/>
          </a:prstGeom>
          <a:noFill/>
        </p:spPr>
        <p:txBody>
          <a:bodyPr wrap="square" rtlCol="0">
            <a:spAutoFit/>
          </a:bodyPr>
          <a:lstStyle/>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例：教师让幼儿戴上动物头饰时，A 老师：“现在‘小狗’已经找到了好朋友‘骨头’，其他小动物找到自己的好朋友了吗？”B 老师：“请小朋友们找出动物和他们吃的食物之间的一一对应关系。”</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buClrTx/>
              <a:buSzTx/>
              <a:buFontTx/>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“对应关系”一词对幼儿来说深奥抽象，A 老师的说法更具有童趣，更能为幼儿所接受。</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1" name="图片 100"/>
          <p:cNvPicPr/>
          <p:nvPr/>
        </p:nvPicPr>
        <p:blipFill>
          <a:blip r:embed="rId1">
            <a:clrChange>
              <a:clrFrom>
                <a:srgbClr val="F4F5F7">
                  <a:alpha val="100000"/>
                </a:srgbClr>
              </a:clrFrom>
              <a:clrTo>
                <a:srgbClr val="F4F5F7">
                  <a:alpha val="100000"/>
                  <a:alpha val="0"/>
                </a:srgbClr>
              </a:clrTo>
            </a:clrChange>
          </a:blip>
          <a:stretch>
            <a:fillRect/>
          </a:stretch>
        </p:blipFill>
        <p:spPr>
          <a:xfrm>
            <a:off x="1002665" y="1500505"/>
            <a:ext cx="2682875" cy="2682875"/>
          </a:xfrm>
          <a:prstGeom prst="rect">
            <a:avLst/>
          </a:prstGeom>
          <a:noFill/>
          <a:ln w="9525">
            <a:noFill/>
          </a:ln>
        </p:spPr>
      </p:pic>
      <p:pic>
        <p:nvPicPr>
          <p:cNvPr id="104" name="图片 103"/>
          <p:cNvPicPr/>
          <p:nvPr/>
        </p:nvPicPr>
        <p:blipFill>
          <a:blip r:embed="rId2"/>
          <a:stretch>
            <a:fillRect/>
          </a:stretch>
        </p:blipFill>
        <p:spPr>
          <a:xfrm rot="17340000">
            <a:off x="3357245" y="3700780"/>
            <a:ext cx="2002790" cy="20027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3362325"/>
            <a:ext cx="5967095"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幼儿教师职业口语基本技能</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10410"/>
            <a:ext cx="9772650" cy="382016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教师对幼儿说话时，音量不宜过大、过高。</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量过大，幼儿会感到突然、恐慌；过高，幼儿会听不清楚。当然音量也不宜过低，应以中音区发音为主，音量应当让最后一排幼儿听清，又不使前排的幼儿感到震耳。这样，教师说起来不吃力，幼儿听起来也不感到疲劳。要做到音量适中，教师还要克服声音虚化、弱化、字尾消失等归音不当的问题，使自己的发音高而不噪，低而不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音量调节训练，可从发声训练入手。</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训练发声时，要抓住以情运气、以气托声、以声传情的发声基本原理，学会发出大小、高低、强弱不同的声音，使语音丰富多彩。比如，我们在朗读《送你一把伞》这篇童话时，要读出其中的情趣，读好叙述语言和人物语言，注意词语的音量强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（一）音量调节训练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矩形 8"/>
          <p:cNvSpPr/>
          <p:nvPr>
            <p:custDataLst>
              <p:tags r:id="rId1"/>
            </p:custDataLst>
          </p:nvPr>
        </p:nvSpPr>
        <p:spPr>
          <a:xfrm>
            <a:off x="901700" y="1332230"/>
            <a:ext cx="1027874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5" name="矩形 4"/>
          <p:cNvSpPr/>
          <p:nvPr>
            <p:custDataLst>
              <p:tags r:id="rId2"/>
            </p:custDataLst>
          </p:nvPr>
        </p:nvSpPr>
        <p:spPr>
          <a:xfrm>
            <a:off x="1091565" y="2117725"/>
            <a:ext cx="9845040" cy="4093845"/>
          </a:xfrm>
          <a:prstGeom prst="rect">
            <a:avLst/>
          </a:prstGeom>
          <a:ln>
            <a:noFill/>
            <a:prstDash val="sysDash"/>
          </a:ln>
        </p:spPr>
        <p:txBody>
          <a:bodyPr vert="horz" wrap="square" lIns="0" tIns="46800" rIns="0" bIns="46800" rtlCol="0">
            <a:spAutoFit/>
          </a:bodyPr>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森林里的朋友们喜欢雨天。撑着花伞在雨里走来走去，是很有趣的。</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但是大象不喜欢雨天，因为他买不到足以遮住他身子的大雨伞，所以，下雨天大象只能待在家里，真没有意思。</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下午，下起了雨。大象不愿一直待在家里，他也想体会一下雨天散步的滋味。</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小乌龟看见了，大声喊：“大象，你要淋湿的，我的小花伞借给你，可以给你的脚趾挡挡雨。”“不用。”大象跺跺脚，依旧在雨里走。</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小猴子看见了，大声喊：“大象，你要淋湿的，我的小花伞借给你，可以给你的长牙齿挡挡雨。”“不用。”大象摇摇长牙齿，依旧在雨里走。</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熊看见了，也大声喊：“大象，你要淋湿的，我的小花伞借给你，可以给你的大耳朵挡挡雨。”“不用。”大象还没有来得及摇头，“啊嚔——”一个响响的喷嚏，震得雨点儿大批飞开了。“我是该避避雨了。”大象想着，走到一棵大树下：“这棵书当伞倒挺好的，就是有点漏雨。”</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小猴看见了，跑了过来，把小花伞撑在树上，然后和大象一起坐在树下。</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3"/>
            </p:custDataLst>
          </p:nvPr>
        </p:nvSpPr>
        <p:spPr>
          <a:xfrm>
            <a:off x="1088390" y="1462405"/>
            <a:ext cx="3759200" cy="560705"/>
          </a:xfrm>
          <a:prstGeom prst="rect">
            <a:avLst/>
          </a:prstGeom>
          <a:gradFill>
            <a:gsLst>
              <a:gs pos="30000">
                <a:schemeClr val="accent1">
                  <a:alpha val="90000"/>
                </a:schemeClr>
              </a:gs>
              <a:gs pos="100000">
                <a:schemeClr val="accent1">
                  <a:alpha val="0"/>
                </a:schemeClr>
              </a:gs>
            </a:gsLst>
            <a:lin ang="0" scaled="0"/>
          </a:gradFill>
        </p:spPr>
        <p:txBody>
          <a:bodyPr wrap="square" lIns="107950" tIns="0" rIns="107950" bIns="0" rtlCol="0" anchor="ctr" anchorCtr="0">
            <a:noAutofit/>
          </a:bodyPr>
          <a:p>
            <a:pPr>
              <a:spcBef>
                <a:spcPct val="0"/>
              </a:spcBef>
              <a:spcAft>
                <a:spcPct val="0"/>
              </a:spcAft>
            </a:pPr>
            <a:r>
              <a:rPr lang="zh-CN" altLang="en-US" sz="2400" b="1" dirty="0">
                <a:solidFill>
                  <a:srgbClr val="FFFFFF"/>
                </a:solidFill>
                <a:latin typeface="+mn-ea"/>
                <a:cs typeface="+mn-ea"/>
              </a:rPr>
              <a:t>送你一把伞</a:t>
            </a:r>
            <a:endParaRPr lang="zh-CN" altLang="en-US" sz="2400" b="1" dirty="0">
              <a:solidFill>
                <a:srgbClr val="FFFFFF"/>
              </a:solidFill>
              <a:latin typeface="+mn-ea"/>
              <a:cs typeface="+mn-ea"/>
            </a:endParaRPr>
          </a:p>
        </p:txBody>
      </p:sp>
      <p:pic>
        <p:nvPicPr>
          <p:cNvPr id="105" name="图片 104"/>
          <p:cNvPicPr/>
          <p:nvPr/>
        </p:nvPicPr>
        <p:blipFill>
          <a:blip r:embed="rId4"/>
          <a:stretch>
            <a:fillRect/>
          </a:stretch>
        </p:blipFill>
        <p:spPr>
          <a:xfrm>
            <a:off x="8391525" y="692150"/>
            <a:ext cx="2544445" cy="19596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2545715" y="1651000"/>
            <a:ext cx="5573260" cy="825500"/>
            <a:chOff x="2133" y="2871"/>
            <a:chExt cx="5313"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4283"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第九章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2545715" y="2562860"/>
            <a:ext cx="5572578" cy="826770"/>
            <a:chOff x="2133" y="2871"/>
            <a:chExt cx="5305"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4275"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2545715" y="3475990"/>
            <a:ext cx="7346771" cy="826770"/>
            <a:chOff x="2133" y="2871"/>
            <a:chExt cx="6994"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596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第十一章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2545715" y="4389120"/>
            <a:ext cx="7138784" cy="826770"/>
            <a:chOff x="2133" y="2871"/>
            <a:chExt cx="6796"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5766"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2545715" y="5302250"/>
            <a:ext cx="6011663" cy="826770"/>
            <a:chOff x="2133" y="2871"/>
            <a:chExt cx="5723"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693"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幼儿教师其他口语训练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10410"/>
            <a:ext cx="9772650" cy="4002405"/>
          </a:xfrm>
          <a:prstGeom prst="rect">
            <a:avLst/>
          </a:prstGeom>
          <a:noFill/>
        </p:spPr>
        <p:txBody>
          <a:bodyPr wrap="square" rtlCol="0">
            <a:spAutoFit/>
          </a:bodyPr>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育工作中，常常需要幼儿教师模拟各种年龄、性别、性格的人或其他动物的腔调，表现热情、快乐、紧张、悲伤等语气或描摹其他声响。通过音色的变换，可以达到拟声的效果。音色的变化主要靠共鸣。教师熟练地掌握共鸣腔的形状、位置，就会产生不同的声音效果，使幼儿听起来有身临其境的真实感觉，会激发他们的学习兴趣和积极性。</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音色训练要以自己的声音为主体，真实、自然、得体，在此基础上稍加改变，略有夸张。切忌装腔作势，否则会弄巧成拙，适得其反。</a:t>
            </a: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比如，童话《春天的电话》，这是一篇描写春天的童话，讲述的是小动物们打电话向朋友报告春天来临的消息，邀朋友出来游玩的故事，反映了小动物们互相关心、团结友爱的精神。作品中的 5 个小动物性情不同，生活环境不同，打电话时有重复的语句，也各有不同的内容，小黑熊的憨厚、小松鼠的灵巧、小白兔的活泼、小花蛇的调皮和小狐狸的欢快都需要得到充分的表现。</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训练时，可根据每个小动物的性情特点设计出不同音色进行练习，反映出小动物们美好的心灵和快乐的情绪。</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（二）音色的运用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矩形 8"/>
          <p:cNvSpPr/>
          <p:nvPr>
            <p:custDataLst>
              <p:tags r:id="rId1"/>
            </p:custDataLst>
          </p:nvPr>
        </p:nvSpPr>
        <p:spPr>
          <a:xfrm>
            <a:off x="901700" y="1332230"/>
            <a:ext cx="1027874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5" name="矩形 4"/>
          <p:cNvSpPr/>
          <p:nvPr>
            <p:custDataLst>
              <p:tags r:id="rId2"/>
            </p:custDataLst>
          </p:nvPr>
        </p:nvSpPr>
        <p:spPr>
          <a:xfrm>
            <a:off x="1091565" y="2117725"/>
            <a:ext cx="9845040" cy="4155440"/>
          </a:xfrm>
          <a:prstGeom prst="rect">
            <a:avLst/>
          </a:prstGeom>
          <a:ln>
            <a:noFill/>
            <a:prstDash val="sysDash"/>
          </a:ln>
        </p:spPr>
        <p:txBody>
          <a:bodyPr vert="horz" wrap="square" lIns="0" tIns="46800" rIns="0" bIns="46800" rtlCol="0">
            <a:spAutoFit/>
          </a:bodyPr>
          <a:p>
            <a:pPr indent="457200" algn="just" fontAlgn="auto">
              <a:lnSpc>
                <a:spcPct val="11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轰隆隆！打雷了。</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1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睡了一个冬天的小胖熊被惊醒了。他揉揉眼睛，打开窗户，往外一看：“啊，原来是春天来了！”它连忙拿起电话，得儿得儿拨电话号码：“1，2，3，4，5，喂，小松鼠吗？春天来了，树上的雪融化了，快出来玩游戏吧！</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1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小松鼠听了电话，得儿得儿拨号码：“2，3，4，5，1，喂，小白兔吗？春天来了，山坡上的草绿了，快出来吃青草吧！”</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1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小白兔听了电话，得儿得儿拨号玛：“3，4，5，1，2，喂，小花蛇吗？春天来了，河里的冰融化了，快出来散步吧！”</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1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小花蛇听了电话，得儿得儿拨号码：“4，5，1，2，3，喂，小狐狸吗？春天来了，天气更暖和了，快出来野餐吧！”</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1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小狐狸听了电话，得儿得儿拨号码：“5，1，2，3，4，喂，小胖熊吗？春天来了，山上的的花开了，快出来采花吧！”</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3"/>
            </p:custDataLst>
          </p:nvPr>
        </p:nvSpPr>
        <p:spPr>
          <a:xfrm>
            <a:off x="1088390" y="1462405"/>
            <a:ext cx="3759200" cy="560705"/>
          </a:xfrm>
          <a:prstGeom prst="rect">
            <a:avLst/>
          </a:prstGeom>
          <a:gradFill>
            <a:gsLst>
              <a:gs pos="30000">
                <a:schemeClr val="accent1">
                  <a:alpha val="90000"/>
                </a:schemeClr>
              </a:gs>
              <a:gs pos="100000">
                <a:schemeClr val="accent1">
                  <a:alpha val="0"/>
                </a:schemeClr>
              </a:gs>
            </a:gsLst>
            <a:lin ang="0" scaled="0"/>
          </a:gradFill>
        </p:spPr>
        <p:txBody>
          <a:bodyPr wrap="square" lIns="107950" tIns="0" rIns="107950" bIns="0" rtlCol="0" anchor="ctr" anchorCtr="0">
            <a:noAutofit/>
          </a:bodyPr>
          <a:p>
            <a:pPr>
              <a:spcBef>
                <a:spcPct val="0"/>
              </a:spcBef>
              <a:spcAft>
                <a:spcPct val="0"/>
              </a:spcAft>
            </a:pPr>
            <a:r>
              <a:rPr lang="zh-CN" altLang="en-US" sz="2400" b="1" dirty="0">
                <a:solidFill>
                  <a:srgbClr val="FFFFFF"/>
                </a:solidFill>
                <a:latin typeface="+mn-ea"/>
                <a:cs typeface="+mn-ea"/>
              </a:rPr>
              <a:t>春天的电话</a:t>
            </a:r>
            <a:endParaRPr lang="zh-CN" altLang="en-US" sz="2400" b="1" dirty="0">
              <a:solidFill>
                <a:srgbClr val="FFFFFF"/>
              </a:solidFill>
              <a:latin typeface="+mn-ea"/>
              <a:cs typeface="+mn-ea"/>
            </a:endParaRPr>
          </a:p>
        </p:txBody>
      </p:sp>
      <p:pic>
        <p:nvPicPr>
          <p:cNvPr id="106" name="图片 105"/>
          <p:cNvPicPr/>
          <p:nvPr/>
        </p:nvPicPr>
        <p:blipFill>
          <a:blip r:embed="rId4"/>
          <a:stretch>
            <a:fillRect/>
          </a:stretch>
        </p:blipFill>
        <p:spPr>
          <a:xfrm>
            <a:off x="7799070" y="345440"/>
            <a:ext cx="2409825" cy="2409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矩形 8"/>
          <p:cNvSpPr/>
          <p:nvPr>
            <p:custDataLst>
              <p:tags r:id="rId1"/>
            </p:custDataLst>
          </p:nvPr>
        </p:nvSpPr>
        <p:spPr>
          <a:xfrm>
            <a:off x="901700" y="1332230"/>
            <a:ext cx="1027874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5" name="矩形 4"/>
          <p:cNvSpPr/>
          <p:nvPr>
            <p:custDataLst>
              <p:tags r:id="rId2"/>
            </p:custDataLst>
          </p:nvPr>
        </p:nvSpPr>
        <p:spPr>
          <a:xfrm>
            <a:off x="1091565" y="1483995"/>
            <a:ext cx="9845040" cy="2400935"/>
          </a:xfrm>
          <a:prstGeom prst="rect">
            <a:avLst/>
          </a:prstGeom>
          <a:ln>
            <a:noFill/>
            <a:prstDash val="sysDash"/>
          </a:ln>
        </p:spPr>
        <p:txBody>
          <a:bodyPr vert="horz" wrap="square" lIns="0" tIns="46800" rIns="0" bIns="46800" rtlCol="0">
            <a:spAutoFit/>
          </a:bodyPr>
          <a:p>
            <a:pPr indent="457200" algn="just" fontAlgn="auto">
              <a:lnSpc>
                <a:spcPct val="15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胖熊听了电话，高高兴兴来到外边，看见大伙儿全出来了。它对小狐狸说：“谢谢你给我打电话，告诉我春天来了。”小狐狸指指小花蛇，小花蛇指指小白兔，小白兔指指小松鼠，都说：“是它先打电话给我的，应该谢谢它。”小松鼠指着小胖熊说：“我们应该谢谢小胖熊！是它第一个给我打电话的！”</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5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小胖熊听了，害羞得连忙用两只大手捂住脸，连声说：“不用谢，不用谢。</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p:txBody>
      </p:sp>
      <p:pic>
        <p:nvPicPr>
          <p:cNvPr id="107" name="图片 106"/>
          <p:cNvPicPr/>
          <p:nvPr/>
        </p:nvPicPr>
        <p:blipFill>
          <a:blip r:embed="rId3"/>
          <a:stretch>
            <a:fillRect/>
          </a:stretch>
        </p:blipFill>
        <p:spPr>
          <a:xfrm>
            <a:off x="4429760" y="3994150"/>
            <a:ext cx="3168650" cy="2082800"/>
          </a:xfrm>
          <a:prstGeom prst="roundRect">
            <a:avLst>
              <a:gd name="adj" fmla="val 12073"/>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10410"/>
            <a:ext cx="9772650" cy="1938020"/>
          </a:xfrm>
          <a:prstGeom prst="rect">
            <a:avLst/>
          </a:prstGeom>
          <a:noFill/>
        </p:spPr>
        <p:txBody>
          <a:bodyPr wrap="square" rtlCol="0">
            <a:spAutoFit/>
          </a:bodyPr>
          <a:p>
            <a:pPr indent="45720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重音是从教育教学的目的出发而确定的，如为加深印象而强调的某些首次或再次提到的概念，体现语言脉络或逻辑关系的关联词，确定某种判断或范围的动词或形容词等。教育教学中使用重音的目的应当明确，要避免随意性很强的习惯重音。重音的表现方法，可以重锤、重读，也可以轻读、延长。</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（三）重音的运用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20497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试着读一读下面的幼儿散文，注意重音的处理。</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下雨了。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荷叶姐姐打着一把翠绿的伞站在池塘边。</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小鱼游过来，躲在她的伞下；一群蜻蜓飞过来，躲在她的伞下；一只鹭鸶走过</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来，躲在她的伞下；一只青蛙跳过来，躲在她的伞下……</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荷叶姐姐把伞借给了别人，自己却淋在雨里。</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雨姑娘看见了，她再也不好意思下了，赶忙收起了小雨点。</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太阳公公出来了，照在荷叶姐姐的伞下，一亮一亮的，那是荷叶姐姐在高兴地</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眨着眼笑呢！（选自李恒瑞《荷叶姐姐的伞》）</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9" name="图片 108"/>
          <p:cNvPicPr/>
          <p:nvPr/>
        </p:nvPicPr>
        <p:blipFill>
          <a:blip r:embed="rId1"/>
          <a:srcRect t="11013" b="7587"/>
          <a:stretch>
            <a:fillRect/>
          </a:stretch>
        </p:blipFill>
        <p:spPr>
          <a:xfrm>
            <a:off x="7506335" y="736600"/>
            <a:ext cx="2886075" cy="2075180"/>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989705"/>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幼儿教师应学会使用不同的语气，细腻、准确、生动地表达思想感情，增强表达的感染力。最有效果的声音，是诚挚自然的，饱含着信心与精力，还隐含着一种轻松的亲和力。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（1）喜，气满声高。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例：小女孩觉得自己好像坐在一个大火炉前面，火炉装着闪亮的铜脚和铜把手，烧得旺旺的，暖烘烘的，多么舒服啊！（选自《卖火柴的小女孩》）</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（2）悲，气沉声缓。</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例：老星星说：“每晚，我们星星一出来，花儿就睡了。我从来没见过开放的花。现在我老了，快要离开这个世界了，真想看一看开放的花……”（选自冰波《流星花》）</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20495"/>
            <a:ext cx="9772650" cy="4939030"/>
          </a:xfrm>
          <a:prstGeom prst="rect">
            <a:avLst/>
          </a:prstGeom>
          <a:noFill/>
        </p:spPr>
        <p:txBody>
          <a:bodyPr wrap="square" rtlCol="0">
            <a:spAutoFit/>
          </a:bodyPr>
          <a:p>
            <a:pPr indent="457200" fontAlgn="auto">
              <a:lnSpc>
                <a:spcPct val="100000"/>
              </a:lnSpc>
              <a:spcAft>
                <a:spcPts val="10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（3）惧，气提声凝。</a:t>
            </a:r>
            <a:endPar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例：“大老虎嚼起铁杆来，跟吃面条一样……”小兔说着，害怕得缩起了脑袋。（选自冰子《没有牙齿的大老虎》）</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练习说话的语气，使之更好地表现情感和意思，增强口语的感人力量。训练要领主要是认真体会感情、气息、声音三者的关系。</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例：“这是你画的画儿！？”</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　　内心高兴——这太好了。</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　　内心怀疑——这不可能吧？</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　　内心惊讶——真没想到。</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　　内心惋惜——唉！你不该画成这样！</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　　内心轻蔑——你没这本事。</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　　内心责备——太不像话了。</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364230"/>
          </a:xfrm>
          <a:prstGeom prst="rect">
            <a:avLst/>
          </a:prstGeom>
          <a:noFill/>
        </p:spPr>
        <p:txBody>
          <a:bodyPr wrap="square" rtlCol="0">
            <a:spAutoFit/>
          </a:bodyPr>
          <a:p>
            <a:pPr indent="457200"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语调就是说话时语音高低升降的变化，幼儿教师要善于运用语调，用千变万化、跌宕起伏的语调增强教师口语的感染力与说服力，牢牢地抓住幼儿的注意力。语调通常有以下 4 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4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（1）高升调——全句调子由低到高，尤其在句末有明显的上扬，且气息多呈短促状态。它多用于表示惊讶、疑问、号召、命令、激动的句子。</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4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例：“哎哎，别人的牙怕糖，你大老虎的牙这么厉害，铁条都能咬断，还会怕糖！”（选自冰子《没有牙齿的大老虎》）</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（五）语调的运用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18285"/>
            <a:ext cx="9772650" cy="3923030"/>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（2）降抑调——由高至低，句末有明显下降，且气息一般呈缓慢、深长的状态。它多用于表示肯定、感叹、请求的句子。</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例：鸭妈妈叹了口气说：“我忙得很哪！又要游水，又要捉小鱼小虾，还要下蛋，一忙就忘了蛋生在哪儿啦！”（选自《鸭妈妈找蛋》）</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（3）曲折调——调子变化多样，或是前升后降，或是两头低中间高，或是两头高中间低，且气息呈深浅、长短、缓急、粗细等多种状态。它常用于表示感叹、讽刺、愤怒、怀疑的句子。</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例：啊，亲爱的狼先生，那是不会有的事。（选自克雷洛夫寓言《狼和小羊》）</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18285"/>
            <a:ext cx="9772650" cy="2933065"/>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（4）平直调——全句没有明显的上升或下降，从头至尾句调平直舒缓，且气息在运用上较为均匀和平稳。它常用于叙述、说明和解释。表示冷淡、迟疑、思索、严肃的句子多用平直调。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例：可是鸭妈妈有个毛病，她走到哪儿要生蛋就生在哪儿，所以她常常找不着自己的蛋。（选自《鸭妈妈找蛋》）　</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教师在教学中要注意将 4 种句调交替使用，以使教学口语波澜起伏、变化多样。</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第九章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1753235"/>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幼儿教师职业口语概述</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4102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34881"/>
            <a:ext cx="9779000" cy="5069840"/>
          </a:xfrm>
          <a:prstGeom prst="rect">
            <a:avLst/>
          </a:prstGeom>
          <a:noFill/>
        </p:spPr>
        <p:txBody>
          <a:bodyPr wrap="square" rtlCol="0">
            <a:spAutoFit/>
          </a:bodyPr>
          <a:lstStyle/>
          <a:p>
            <a:pPr indent="0" algn="just" fontAlgn="auto">
              <a:lnSpc>
                <a:spcPct val="11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阅读下面的短文，注意语调的变化。</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有只猫生活在城里，他熟悉城里的一切。</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一天，一只乡下的猫来城里做客，城里的猫陪他到外面玩。</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“那是什么呀？”乡下的猫指着一座高耸入云的铁架子问。</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“那是电视发射塔。”城里的猫得意地说，“电视节目就是从它那里发射出去的。”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他们又来到十字路口，乡下的猫指着一排会变颜色的灯问：“这是什么呀？”</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“这叫红绿灯。是用来指挥交通的。”城里的猫说。</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在儿童公园里，乡下的猫一下惊叫起来：“哎呀，不好！那两辆车撞在一起了！”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“你喊什么呀！”城里的猫说，“这叫碰碰车，底座是橡胶做的，碰不坏，是孩子们用来玩耍的。”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每到一处，乡下的猫总是问这问那，有时还大惊小怪。城里的猫感到乡下的猫太没有知识了，简直像个傻瓜。（选自胡霜《城里的猫和乡下的猫》）</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10" name="图片 109"/>
          <p:cNvPicPr/>
          <p:nvPr/>
        </p:nvPicPr>
        <p:blipFill>
          <a:blip r:embed="rId1"/>
          <a:stretch>
            <a:fillRect/>
          </a:stretch>
        </p:blipFill>
        <p:spPr>
          <a:xfrm>
            <a:off x="8605520" y="732155"/>
            <a:ext cx="1939925" cy="1939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79984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育教学口语节奏的快慢，直接影响着幼儿的思维活动。节奏要以感情变化为基础，要跟教学内容相一致，做到快慢得当、高低适宜。如果只用一种速度讲话，就会显得很平淡。该快时不快，拖泥带水，则使人感到拖沓。该慢时不慢，像放连珠炮，则幼儿无暇思考，难以听懂。灵活地掌握口语节奏，既能使教学清楚生动，又满足了幼儿的接受能力和信息量的要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节奏可以分为轻快型、凝重型、高亢型、低沉型、舒缓型和紧张型等几种类型。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（1）轻快型。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例：滚呀，滚呀，滚雪球，滚成一只大雪球；拍一拍，修一修，雪球变成熊公公喽！（选自晏苏《忘不了的熊公公》）</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（六）节奏的运用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90675"/>
            <a:ext cx="9772650" cy="405638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（2）凝重型。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例：她们俩在光明和快乐中飞走了，越飞越高，飞到那没有寒冷，没有饥饿，也没有痛苦的地方去了。（选自《卖火柴的小女孩》）</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（3）高亢型。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例：小猴子吓得撒腿就跑，边跑边大声叫喊：“不好了！不好了！月亮掉在井里了！”（选自《猴子捞月亮》）</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（4）低沉型。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例：孩子的妈妈叹了口气：“他爸爸常年生着病，家里生活并不富裕。孩子心疼我，什么也不让我给他买……”（选自李大同《玩具柜台前的孩子》）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01775"/>
            <a:ext cx="9772650" cy="206629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（5）紧张型。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buClrTx/>
              <a:buSzTx/>
              <a:buFontTx/>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就在这个时候，附近传来了“汪汪、汪汪”的叫声，说明猎人已经带着狗来到这里了。怎么办？现在已经根本顾不上葡萄了，小狐狸眼看就要被猎枪打死，狐狸妈妈不禁大声喊了起来：“宝宝——，危险！快跑啊！”（选自坪田让治《狐狸和葡萄》）</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pic>
        <p:nvPicPr>
          <p:cNvPr id="111" name="图片 110"/>
          <p:cNvPicPr/>
          <p:nvPr/>
        </p:nvPicPr>
        <p:blipFill>
          <a:blip r:embed="rId1"/>
          <a:stretch>
            <a:fillRect/>
          </a:stretch>
        </p:blipFill>
        <p:spPr>
          <a:xfrm>
            <a:off x="4578350" y="3540125"/>
            <a:ext cx="3034665" cy="22758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一、语音运用技巧训练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82994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教师口语的表达要做到语音准确、用词恰当、语法规范、语义明确，要做到不断线，不重复，不语塞，不说“口头禅”。</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80670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（七）清晰流畅地表达</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1"/>
          <p:cNvSpPr/>
          <p:nvPr/>
        </p:nvSpPr>
        <p:spPr>
          <a:xfrm>
            <a:off x="844550" y="3140075"/>
            <a:ext cx="10474960" cy="2990850"/>
          </a:xfrm>
          <a:prstGeom prst="roundRect">
            <a:avLst>
              <a:gd name="adj" fmla="val 8132"/>
            </a:avLst>
          </a:prstGeom>
          <a:solidFill>
            <a:schemeClr val="accent1">
              <a:lumMod val="20000"/>
              <a:lumOff val="80000"/>
            </a:schemeClr>
          </a:solid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例：“今天，老师带来了一段京剧，我们一起仔细听听这段京剧中唱了什么。”幼儿交流后，教师归纳：“京剧是中国特有的戏剧艺术，在世界上很有影响，人们提到京剧就会想到中国。京剧演员脸上都涂着鲜艳漂亮的油彩。”教师提问：“我这儿有许多脸谱，你喜欢哪一个？喜欢它的哪里？它用了哪些颜色？它们搭配在一起怎么样？我们再看看其他脸谱，它们又用了哪些颜色？”教师小结：脸谱上的颜色看上去都比较夸张，有的很鲜艳，有的色彩的对比很强烈。这些脸谱的纹样很好看，有的装饰在了下巴上，有的装饰在了额头上，还有的让脸谱上的眼睛、鼻子、嘴巴都变得很夸张了。</a:t>
            </a:r>
            <a:endParaRPr lang="zh-CN" altLang="en-US" sz="2000">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4" name="缺角矩形 3"/>
          <p:cNvSpPr/>
          <p:nvPr/>
        </p:nvSpPr>
        <p:spPr>
          <a:xfrm>
            <a:off x="6917690" y="2496185"/>
            <a:ext cx="3542030" cy="3180080"/>
          </a:xfrm>
          <a:prstGeom prst="plaqu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a:solidFill>
                  <a:srgbClr val="FFFF00"/>
                </a:solidFill>
              </a:rPr>
              <a:t>这位老师的语言简洁明了，通俗易懂，思路清晰，有条有理。带领小朋友一步步清晰地认识了中国的京剧脸谱。</a:t>
            </a:r>
            <a:endParaRPr lang="zh-CN" altLang="en-US" sz="20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二、口语修辞训练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907790"/>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比喻是幼儿教育中常用的一种修辞手法，并且在幼儿文学作品中被大量使用。比喻能够让抽象的事物形象化，深奥的道理浅显化，让不熟悉的事物变得可认知，并且比喻还能够激发并培养幼儿的想象力。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教师：我说一个谜语，请小朋友们猜一猜。</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什么动物嘎嘎嘎，</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常到水里去玩耍？</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游过来，游过去，</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好像小船水里划。</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〈答案：鸭子〉</a:t>
            </a:r>
            <a:endPar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26123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（一）比喻的运用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圆角矩形 4"/>
          <p:cNvSpPr/>
          <p:nvPr/>
        </p:nvSpPr>
        <p:spPr>
          <a:xfrm>
            <a:off x="4773930" y="3732530"/>
            <a:ext cx="6376035" cy="2370455"/>
          </a:xfrm>
          <a:prstGeom prst="roundRect">
            <a:avLst/>
          </a:prstGeom>
          <a:solidFill>
            <a:schemeClr val="accent2">
              <a:lumMod val="20000"/>
              <a:lumOff val="80000"/>
            </a:schemeClr>
          </a:solidFill>
          <a:ln w="19050">
            <a:solidFill>
              <a:schemeClr val="accent2"/>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lang="zh-CN" altLang="en-US" sz="2000">
                <a:solidFill>
                  <a:schemeClr val="tx1"/>
                </a:solidFill>
                <a:latin typeface="仿宋" panose="02010609060101010101" charset="-122"/>
                <a:ea typeface="仿宋" panose="02010609060101010101" charset="-122"/>
                <a:cs typeface="仿宋" panose="02010609060101010101" charset="-122"/>
              </a:rPr>
              <a:t>猜谜语是幼儿喜欢参加的活动之一。用形象化的比喻来表现事物的特征，语言简练，节奏明快，符合幼儿的好奇心理和思维特点，特别是说到“嘎嘎嘎”时，幼儿兴趣十足，很多幼儿反应很快，马上能说出是鸭子，使幼儿在整个活动中能快乐、轻松地进行游戏活动。</a:t>
            </a:r>
            <a:endParaRPr lang="zh-CN" altLang="en-US" sz="2000">
              <a:solidFill>
                <a:schemeClr val="tx1"/>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二、口语修辞训练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522980"/>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比拟也是幼儿教育中常用的修辞手法。在幼儿的世界里，自然界的一切都是有生命的。幼儿常常认为动植物都跟他们一样，是能说话，能游戏的，所以幼儿世界的小动物们都是拟人化的。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例如，教育幼儿不要践踏草坪，要告诉他们“不要踩，小草也会疼”；请幼儿快速把玩具放回去，常用“请小朋友们把玩具送回家”。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有动物的儿童故事基本上都用到了比拟的手法。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例如，小班幼儿洗手时，擦肥皂总是一抹了事。针对这种现象，老师形象地对幼儿说：“洗手前，我们先要与肥皂做好朋友，和它握握手。这只手握一握，那只手也握一握。”。</a:t>
            </a:r>
            <a:endParaRPr lang="zh-CN" altLang="en-US"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25298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（二）比拟的运用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二、口语修辞训练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184525"/>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夸张是对事物或现象进行超出现实的夸大或缩小的修辞手法，会使幼儿感到新奇有趣。在教师口语中运用夸张可以渲染气氛，产生幽默谐趣的效果。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10000"/>
              </a:lnSpc>
              <a:spcAft>
                <a:spcPts val="1000"/>
              </a:spcAft>
            </a:pPr>
            <a:r>
              <a:rPr lang="zh-CN" altLang="en-US" sz="20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幼儿语言活动“多多的聚宝盆”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看，聚宝盆变出东西了。老师从篮子里拿出一辆小汽车，放到“聚宝盆”里，一边放，一边念着：“一个变两个，两个变三个，几百个，几千个，几万个……小汽车怎么样啊？”鼓励幼儿说出“太多了，太多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用夸张的手法让小朋友感知“越变越多”，认识数量“1 和许多”的关系，使幼儿感到新奇有趣。</a:t>
            </a:r>
            <a:endParaRPr lang="zh-CN" altLang="en-US"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2523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（三）夸张的运用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二、口语修辞训练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4117975"/>
          </a:xfrm>
          <a:prstGeom prst="rect">
            <a:avLst/>
          </a:prstGeom>
          <a:noFill/>
        </p:spPr>
        <p:txBody>
          <a:bodyPr wrap="square" rtlCol="0">
            <a:spAutoFit/>
          </a:bodyPr>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对比是把两种不同事物或同一事物的两个方面放在一起相互比较，使客观存在的对立统一关系表达得更集中，更加鲜明突出。通过对比，可以使幼儿学会弃恶扬善、明辨是非、取长补短。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对比的形式有词与词的对比，句与句的对比，层与层的对比和人物形象的对比等。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00000"/>
              </a:lnSpc>
              <a:spcAft>
                <a:spcPts val="1000"/>
              </a:spcAft>
            </a:pPr>
            <a:r>
              <a:rPr lang="zh-CN" altLang="en-US" sz="20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小班语言健康活动“两个娃娃”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阿花啃骨头不出声，嚼饼干也不张大嘴巴，双手端着那碗粥，慢慢地喝，不乱洒。但是另一头的胖胖，啃骨头，声音真大！嚼饼干，砸砸砸，张着一个大嘴巴；还有那碗粥，也是一边喝一边洒。</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00000"/>
              </a:lnSpc>
              <a:spcAft>
                <a:spcPts val="1000"/>
              </a:spcAft>
              <a:buClrTx/>
              <a:buSzTx/>
              <a:buFontTx/>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老师引导幼儿讨论：你看到了什么？谁是乖宝宝？谁做了大家不喜欢的事呢？要怎么做才是正确的呢？你喜欢当胖胖，还是喜欢当阿花？</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通过对比让幼儿学会正确的进餐礼仪。</a:t>
            </a:r>
            <a:endParaRPr lang="zh-CN" altLang="en-US" sz="2000" b="1" dirty="0">
              <a:solidFill>
                <a:schemeClr val="accent2"/>
              </a:solidFill>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2523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（四）对比的运用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二、口语修辞训练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92811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反复是为了突出某个意思，强调某种感情，特意重复某个词语和句子。反复有突出思想、强调感情、分清层次、加强节奏感的效果。特别是儿童诗歌中运用反复，能表现强烈真挚的感情，起到强调主题思想、增强旋律美的作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20000"/>
              </a:lnSpc>
              <a:spcAft>
                <a:spcPts val="1000"/>
              </a:spcAft>
            </a:pPr>
            <a:r>
              <a:rPr lang="zh-CN" altLang="en-US" sz="20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小班社会语言活动“红色在说话”</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“苹果的红色在说什么？草莓的红色在说什么？交通标志的红色在说什么？”过年的时候，红色在说：“好高兴哦！”马路上红色在说：“注意，小心一点！”炉火的红色在说：</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“好温暖哦！”……</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buClrTx/>
              <a:buSzTx/>
              <a:buFontTx/>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通过反复的“红色在说……”，引导幼儿认识并理解生活中红色代表的不同含义。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2523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（五）反复的运用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556385"/>
            <a:ext cx="9843770" cy="4533900"/>
          </a:xfrm>
          <a:prstGeom prst="rect">
            <a:avLst/>
          </a:prstGeom>
          <a:noFill/>
        </p:spPr>
        <p:txBody>
          <a:bodyPr wrap="square" rtlCol="0">
            <a:spAutoFit/>
          </a:bodyPr>
          <a:lstStyle/>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了解幼儿教师职业口语的特点和基本内容。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掌握幼儿教师职业口语的基本技能。</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能够运用幼儿教师职业口语的特点进行案例分析。</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能够运用幼儿教师职业口语的特点进行活动口语的设计。</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在幼儿教育的各项活动中，巧妙地运用技巧，潜移默化地培养幼儿正确的人生观、道德观和审美观。</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107170" y="163512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838325" y="1858010"/>
            <a:ext cx="8515350" cy="36861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2260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阅读下面的案例，体会幼儿教师职业口语的特点与技巧。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47959"/>
            <a:ext cx="9779000" cy="3969385"/>
          </a:xfrm>
          <a:prstGeom prst="rect">
            <a:avLst/>
          </a:prstGeom>
          <a:noFill/>
        </p:spPr>
        <p:txBody>
          <a:bodyPr wrap="square" rtlCol="0">
            <a:spAutoFit/>
          </a:bodyPr>
          <a:lstStyle/>
          <a:p>
            <a:pPr indent="457200" algn="l"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园里有一些小朋友，每次到了吃饭的时候总爱在碗里挑挑拣拣，他们只爱吃肉，把不吃的菠菜、胡萝卜、芹菜全都挑出来扔掉。老师看见了，说：“这是菠菜啊，你们看过动画片《大力水手》吗？大力水手波佩一吃菠菜就变得力大无穷，什么困难都能解决是不是？菠菜含有大量的胡萝卜素和铁元素，它能使我们的皮肤变光滑。所以我们要喜欢菠菜，多吃菠菜。胡萝卜里面含有胡萝卜素，小朋友吃了后，眼睛会变得更加明亮。芹菜还含有大量的纤维，有利于排便。这些菜都含有丰富的营养物质和维生素。所以，小朋友都要吃，只有这样我们的身体才能长得好，不会因为缺乏维生素而生病。”老师用小朋友熟悉的事例讲述了不同的蔬菜的作用，吃蔬菜的好处，让小朋友了解了蔬菜，愿意吃蔬菜，最后达到小朋友们爱吃蔬菜不挑食的目的。</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幼儿教师职业口语的特点</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一、用语规范，直白具体</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14805"/>
            <a:ext cx="9772650" cy="3628390"/>
          </a:xfrm>
          <a:prstGeom prst="rect">
            <a:avLst/>
          </a:prstGeom>
          <a:noFill/>
        </p:spPr>
        <p:txBody>
          <a:bodyPr wrap="square" rtlCol="0">
            <a:spAutoFit/>
          </a:bodyPr>
          <a:lstStyle/>
          <a:p>
            <a:pPr indent="457200" algn="l" fontAlgn="auto">
              <a:lnSpc>
                <a:spcPct val="130000"/>
              </a:lnSpc>
              <a:spcAft>
                <a:spcPts val="1000"/>
              </a:spcAft>
            </a:pPr>
            <a:r>
              <a:rPr lang="zh-CN" altLang="en-US"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首先，</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幼儿教师要用语准确规范，掌握普通话语音的声母、韵母、声调、轻声、儿化、变调等，做到发音标准、吐字清晰、语调优美、轻重适度、快慢适中、停连得当。</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例：一位教师教幼儿念儿歌《两只小象》：“两只小象河边肘（走），翘起鼻指（子）勾一勾，好像好朋友，见面握握手。”幼儿也跟着老师大声念“……河边肘，翘起鼻指……”声音和语调都跟老师很像。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幼儿年龄小，模仿能力强，对知识的正误缺乏辨识能力，只会一味地跟着老师学。老师语音的标准程度直接影响着幼儿的发音和对语言的理解。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一、用语规范，直白具体</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14805"/>
            <a:ext cx="9772650" cy="3628390"/>
          </a:xfrm>
          <a:prstGeom prst="rect">
            <a:avLst/>
          </a:prstGeom>
          <a:noFill/>
        </p:spPr>
        <p:txBody>
          <a:bodyPr wrap="square" rtlCol="0">
            <a:spAutoFit/>
          </a:bodyPr>
          <a:lstStyle/>
          <a:p>
            <a:pPr indent="457200" algn="l" fontAlgn="auto">
              <a:lnSpc>
                <a:spcPct val="130000"/>
              </a:lnSpc>
              <a:spcAft>
                <a:spcPts val="1000"/>
              </a:spcAft>
            </a:pPr>
            <a:r>
              <a:rPr lang="zh-CN" altLang="en-US"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其次，</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语言应该符合语法规范，不用方言词、生造词，慎用网络词，不使用方言语法，避免成分残缺、搭配不当、词类误用、语序失调等不规范现象，语言严谨，富有逻辑性。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例：一个小班幼儿，当他站在凳子上的时候，老师就说：“你怎么不站桌子上？那样更高！”结果幼儿真的爬上了桌子，站了上去。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幼儿不能理解教师的“反话”，当教师用讽刺、挖苦的语言对幼儿说话时，他们听不出老师的正话反说。这样的语言只能造成幼儿的思维更加混乱，不会起到好的教育效果。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tags/tag1.xml><?xml version="1.0" encoding="utf-8"?>
<p:tagLst xmlns:p="http://schemas.openxmlformats.org/presentationml/2006/main">
  <p:tag name="KSO_WM_DIAGRAM_VIRTUALLY_FRAME" val="{&quot;height&quot;:352.6,&quot;left&quot;:106.65,&quot;top&quot;:130,&quot;width&quot;:588.5359055118112}"/>
</p:tagLst>
</file>

<file path=ppt/tags/tag10.xml><?xml version="1.0" encoding="utf-8"?>
<p:tagLst xmlns:p="http://schemas.openxmlformats.org/presentationml/2006/main">
  <p:tag name="KSO_WM_DIAGRAM_VIRTUALLY_FRAME" val="{&quot;height&quot;:352.6,&quot;left&quot;:106.65,&quot;top&quot;:130,&quot;width&quot;:588.5359055118112}"/>
</p:tagLst>
</file>

<file path=ppt/tags/tag11.xml><?xml version="1.0" encoding="utf-8"?>
<p:tagLst xmlns:p="http://schemas.openxmlformats.org/presentationml/2006/main">
  <p:tag name="KSO_WM_DIAGRAM_VIRTUALLY_FRAME" val="{&quot;height&quot;:352.6,&quot;left&quot;:106.65,&quot;top&quot;:130,&quot;width&quot;:588.5359055118112}"/>
</p:tagLst>
</file>

<file path=ppt/tags/tag12.xml><?xml version="1.0" encoding="utf-8"?>
<p:tagLst xmlns:p="http://schemas.openxmlformats.org/presentationml/2006/main">
  <p:tag name="KSO_WM_DIAGRAM_VIRTUALLY_FRAME" val="{&quot;height&quot;:352.6,&quot;left&quot;:106.65,&quot;top&quot;:130,&quot;width&quot;:588.5359055118112}"/>
</p:tagLst>
</file>

<file path=ppt/tags/tag13.xml><?xml version="1.0" encoding="utf-8"?>
<p:tagLst xmlns:p="http://schemas.openxmlformats.org/presentationml/2006/main">
  <p:tag name="KSO_WM_DIAGRAM_VIRTUALLY_FRAME" val="{&quot;height&quot;:352.6,&quot;left&quot;:106.65,&quot;top&quot;:130,&quot;width&quot;:588.5359055118112}"/>
</p:tagLst>
</file>

<file path=ppt/tags/tag14.xml><?xml version="1.0" encoding="utf-8"?>
<p:tagLst xmlns:p="http://schemas.openxmlformats.org/presentationml/2006/main">
  <p:tag name="KSO_WM_DIAGRAM_VIRTUALLY_FRAME" val="{&quot;height&quot;:352.6,&quot;left&quot;:106.65,&quot;top&quot;:130,&quot;width&quot;:588.5359055118112}"/>
</p:tagLst>
</file>

<file path=ppt/tags/tag15.xml><?xml version="1.0" encoding="utf-8"?>
<p:tagLst xmlns:p="http://schemas.openxmlformats.org/presentationml/2006/main">
  <p:tag name="KSO_WM_DIAGRAM_VIRTUALLY_FRAME" val="{&quot;height&quot;:352.6,&quot;left&quot;:106.65,&quot;top&quot;:130,&quot;width&quot;:588.5359055118112}"/>
</p:tagLst>
</file>

<file path=ppt/tags/tag16.xml><?xml version="1.0" encoding="utf-8"?>
<p:tagLst xmlns:p="http://schemas.openxmlformats.org/presentationml/2006/main">
  <p:tag name="KSO_WM_DIAGRAM_VIRTUALLY_FRAME" val="{&quot;height&quot;:352.6,&quot;left&quot;:106.65,&quot;top&quot;:130,&quot;width&quot;:588.5359055118112}"/>
</p:tagLst>
</file>

<file path=ppt/tags/tag17.xml><?xml version="1.0" encoding="utf-8"?>
<p:tagLst xmlns:p="http://schemas.openxmlformats.org/presentationml/2006/main">
  <p:tag name="KSO_WM_DIAGRAM_VIRTUALLY_FRAME" val="{&quot;height&quot;:352.6,&quot;left&quot;:106.65,&quot;top&quot;:130,&quot;width&quot;:588.5359055118112}"/>
</p:tagLst>
</file>

<file path=ppt/tags/tag18.xml><?xml version="1.0" encoding="utf-8"?>
<p:tagLst xmlns:p="http://schemas.openxmlformats.org/presentationml/2006/main">
  <p:tag name="KSO_WM_DIAGRAM_VIRTUALLY_FRAME" val="{&quot;height&quot;:352.6,&quot;left&quot;:106.65,&quot;top&quot;:130,&quot;width&quot;:588.5359055118112}"/>
</p:tagLst>
</file>

<file path=ppt/tags/tag19.xml><?xml version="1.0" encoding="utf-8"?>
<p:tagLst xmlns:p="http://schemas.openxmlformats.org/presentationml/2006/main">
  <p:tag name="KSO_WM_DIAGRAM_VIRTUALLY_FRAME" val="{&quot;height&quot;:352.6,&quot;left&quot;:106.65,&quot;top&quot;:130,&quot;width&quot;:588.5359055118112}"/>
</p:tagLst>
</file>

<file path=ppt/tags/tag2.xml><?xml version="1.0" encoding="utf-8"?>
<p:tagLst xmlns:p="http://schemas.openxmlformats.org/presentationml/2006/main">
  <p:tag name="KSO_WM_DIAGRAM_VIRTUALLY_FRAME" val="{&quot;height&quot;:352.6,&quot;left&quot;:106.65,&quot;top&quot;:130,&quot;width&quot;:588.5359055118112}"/>
</p:tagLst>
</file>

<file path=ppt/tags/tag20.xml><?xml version="1.0" encoding="utf-8"?>
<p:tagLst xmlns:p="http://schemas.openxmlformats.org/presentationml/2006/main">
  <p:tag name="KSO_WM_DIAGRAM_VIRTUALLY_FRAME" val="{&quot;height&quot;:352.6,&quot;left&quot;:106.65,&quot;top&quot;:130,&quot;width&quot;:588.535905511811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92.6,&quot;left&quot;:44.875006103515624,&quot;top&quot;:104.9,&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22.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92.6,&quot;left&quot;:44.875006103515624,&quot;top&quot;:104.9,&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36_1*l_h_a*1_1_1"/>
  <p:tag name="KSO_WM_TEMPLATE_CATEGORY" val="diagram"/>
  <p:tag name="KSO_WM_TEMPLATE_INDEX" val="20231136"/>
  <p:tag name="KSO_WM_UNIT_LAYERLEVEL" val="1_1_1"/>
  <p:tag name="KSO_WM_TAG_VERSION" val="3.0"/>
  <p:tag name="KSO_WM_UNIT_VALUE" val="11"/>
  <p:tag name="KSO_WM_DIAGRAM_MAX_ITEMCNT" val="6"/>
  <p:tag name="KSO_WM_DIAGRAM_MIN_ITEMCNT" val="2"/>
  <p:tag name="KSO_WM_DIAGRAM_VIRTUALLY_FRAME" val="{&quot;height&quot;:392.6,&quot;left&quot;:44.875006103515624,&quot;top&quot;:104.9,&quot;width&quot;:850.2999877929688}"/>
  <p:tag name="KSO_WM_DIAGRAM_COLOR_MATCH_VALUE" val="{&quot;shape&quot;:{&quot;fill&quot;:{&quot;gradient&quot;:[{&quot;brightness&quot;:0,&quot;colorType&quot;:1,&quot;foreColorIndex&quot;:5,&quot;pos&quot;:0.30000001192092896,&quot;transparency&quot;:0.10000000149011612},{&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内容"/>
  <p:tag name="KSO_WM_UNIT_FILL_TYPE" val="3"/>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56.9,&quot;left&quot;:44.875006103515624,&quot;top&quot;:104.9,&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25.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56.9,&quot;left&quot;:44.875006103515624,&quot;top&quot;:104.9,&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36_1*l_h_a*1_1_1"/>
  <p:tag name="KSO_WM_TEMPLATE_CATEGORY" val="diagram"/>
  <p:tag name="KSO_WM_TEMPLATE_INDEX" val="20231136"/>
  <p:tag name="KSO_WM_UNIT_LAYERLEVEL" val="1_1_1"/>
  <p:tag name="KSO_WM_TAG_VERSION" val="3.0"/>
  <p:tag name="KSO_WM_UNIT_VALUE" val="11"/>
  <p:tag name="KSO_WM_DIAGRAM_MAX_ITEMCNT" val="6"/>
  <p:tag name="KSO_WM_DIAGRAM_MIN_ITEMCNT" val="2"/>
  <p:tag name="KSO_WM_DIAGRAM_VIRTUALLY_FRAME" val="{&quot;height&quot;:456.9,&quot;left&quot;:44.875006103515624,&quot;top&quot;:104.9,&quot;width&quot;:850.2999877929688}"/>
  <p:tag name="KSO_WM_DIAGRAM_COLOR_MATCH_VALUE" val="{&quot;shape&quot;:{&quot;fill&quot;:{&quot;gradient&quot;:[{&quot;brightness&quot;:0,&quot;colorType&quot;:1,&quot;foreColorIndex&quot;:5,&quot;pos&quot;:0.30000001192092896,&quot;transparency&quot;:0.10000000149011612},{&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内容"/>
  <p:tag name="KSO_WM_UNIT_FILL_TYPE" val="3"/>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56.9,&quot;left&quot;:44.875006103515624,&quot;top&quot;:104.9,&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28.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56.9,&quot;left&quot;:44.875006103515624,&quot;top&quot;:104.9,&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commondata" val="eyJoZGlkIjoiZWNhYzc5NThlMmQ4YTlhZTI0ZTMyYWFhZWUyMTMxNjcifQ=="/>
  <p:tag name="resource_record_key" val="{&quot;70&quot;:[3325372,3325359,3321880,3325302,3319204,3322001,3313710]}"/>
</p:tagLst>
</file>

<file path=ppt/tags/tag3.xml><?xml version="1.0" encoding="utf-8"?>
<p:tagLst xmlns:p="http://schemas.openxmlformats.org/presentationml/2006/main">
  <p:tag name="KSO_WM_DIAGRAM_VIRTUALLY_FRAME" val="{&quot;height&quot;:352.6,&quot;left&quot;:106.65,&quot;top&quot;:130,&quot;width&quot;:588.5359055118112}"/>
</p:tagLst>
</file>

<file path=ppt/tags/tag4.xml><?xml version="1.0" encoding="utf-8"?>
<p:tagLst xmlns:p="http://schemas.openxmlformats.org/presentationml/2006/main">
  <p:tag name="KSO_WM_DIAGRAM_VIRTUALLY_FRAME" val="{&quot;height&quot;:352.6,&quot;left&quot;:106.65,&quot;top&quot;:130,&quot;width&quot;:588.5359055118112}"/>
</p:tagLst>
</file>

<file path=ppt/tags/tag5.xml><?xml version="1.0" encoding="utf-8"?>
<p:tagLst xmlns:p="http://schemas.openxmlformats.org/presentationml/2006/main">
  <p:tag name="KSO_WM_DIAGRAM_VIRTUALLY_FRAME" val="{&quot;height&quot;:352.6,&quot;left&quot;:106.65,&quot;top&quot;:130,&quot;width&quot;:588.5359055118112}"/>
</p:tagLst>
</file>

<file path=ppt/tags/tag6.xml><?xml version="1.0" encoding="utf-8"?>
<p:tagLst xmlns:p="http://schemas.openxmlformats.org/presentationml/2006/main">
  <p:tag name="KSO_WM_DIAGRAM_VIRTUALLY_FRAME" val="{&quot;height&quot;:352.6,&quot;left&quot;:106.65,&quot;top&quot;:130,&quot;width&quot;:588.5359055118112}"/>
</p:tagLst>
</file>

<file path=ppt/tags/tag7.xml><?xml version="1.0" encoding="utf-8"?>
<p:tagLst xmlns:p="http://schemas.openxmlformats.org/presentationml/2006/main">
  <p:tag name="KSO_WM_DIAGRAM_VIRTUALLY_FRAME" val="{&quot;height&quot;:352.6,&quot;left&quot;:106.65,&quot;top&quot;:130,&quot;width&quot;:588.5359055118112}"/>
</p:tagLst>
</file>

<file path=ppt/tags/tag8.xml><?xml version="1.0" encoding="utf-8"?>
<p:tagLst xmlns:p="http://schemas.openxmlformats.org/presentationml/2006/main">
  <p:tag name="KSO_WM_DIAGRAM_VIRTUALLY_FRAME" val="{&quot;height&quot;:352.6,&quot;left&quot;:106.65,&quot;top&quot;:130,&quot;width&quot;:588.5359055118112}"/>
</p:tagLst>
</file>

<file path=ppt/tags/tag9.xml><?xml version="1.0" encoding="utf-8"?>
<p:tagLst xmlns:p="http://schemas.openxmlformats.org/presentationml/2006/main">
  <p:tag name="KSO_WM_DIAGRAM_VIRTUALLY_FRAME" val="{&quot;height&quot;:352.6,&quot;left&quot;:106.65,&quot;top&quot;:130,&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9078</Words>
  <Application>WPS 演示</Application>
  <PresentationFormat>宽屏</PresentationFormat>
  <Paragraphs>318</Paragraphs>
  <Slides>40</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40</vt:i4>
      </vt:variant>
    </vt:vector>
  </HeadingPairs>
  <TitlesOfParts>
    <vt:vector size="49" baseType="lpstr">
      <vt:lpstr>Arial</vt:lpstr>
      <vt:lpstr>宋体</vt:lpstr>
      <vt:lpstr>Wingdings</vt:lpstr>
      <vt:lpstr>微软雅黑</vt:lpstr>
      <vt:lpstr>楷体</vt:lpstr>
      <vt:lpstr>Arial Unicode MS</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24</cp:revision>
  <dcterms:created xsi:type="dcterms:W3CDTF">2023-10-18T14:32:00Z</dcterms:created>
  <dcterms:modified xsi:type="dcterms:W3CDTF">2024-03-15T07:13:11Z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