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11"/>
  </p:notesMasterIdLst>
  <p:handoutMasterIdLst>
    <p:handoutMasterId r:id="rId34"/>
  </p:handoutMasterIdLst>
  <p:sldIdLst>
    <p:sldId id="256" r:id="rId4"/>
    <p:sldId id="11090212" r:id="rId5"/>
    <p:sldId id="11090213" r:id="rId6"/>
    <p:sldId id="259" r:id="rId7"/>
    <p:sldId id="11090228" r:id="rId8"/>
    <p:sldId id="265" r:id="rId9"/>
    <p:sldId id="11090231" r:id="rId10"/>
    <p:sldId id="11090232" r:id="rId12"/>
    <p:sldId id="11090233" r:id="rId13"/>
    <p:sldId id="11090234" r:id="rId14"/>
    <p:sldId id="11090235" r:id="rId15"/>
    <p:sldId id="11090236" r:id="rId16"/>
    <p:sldId id="11090237" r:id="rId17"/>
    <p:sldId id="11090238" r:id="rId18"/>
    <p:sldId id="11090239" r:id="rId19"/>
    <p:sldId id="11090240" r:id="rId20"/>
    <p:sldId id="11090241" r:id="rId21"/>
    <p:sldId id="11090242" r:id="rId22"/>
    <p:sldId id="11090243" r:id="rId23"/>
    <p:sldId id="11090244" r:id="rId24"/>
    <p:sldId id="11090245" r:id="rId25"/>
    <p:sldId id="11090246" r:id="rId26"/>
    <p:sldId id="11090247" r:id="rId27"/>
    <p:sldId id="11090248" r:id="rId28"/>
    <p:sldId id="11090249" r:id="rId29"/>
    <p:sldId id="11090250" r:id="rId30"/>
    <p:sldId id="11090251" r:id="rId31"/>
    <p:sldId id="11090253" r:id="rId32"/>
    <p:sldId id="11090214" r:id="rId33"/>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8AB9D"/>
    <a:srgbClr val="9C74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000" autoAdjust="0"/>
    <p:restoredTop sz="94660"/>
  </p:normalViewPr>
  <p:slideViewPr>
    <p:cSldViewPr snapToGrid="0" showGuides="1">
      <p:cViewPr>
        <p:scale>
          <a:sx n="66" d="100"/>
          <a:sy n="66" d="100"/>
        </p:scale>
        <p:origin x="90" y="126"/>
      </p:cViewPr>
      <p:guideLst>
        <p:guide orient="horz" pos="218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8" Type="http://schemas.openxmlformats.org/officeDocument/2006/relationships/tags" Target="tags/tag13.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handoutMaster" Target="handoutMasters/handoutMaster1.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notesMaster" Target="notesMasters/notesMaster1.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pitchFamily="34" charset="-122"/>
              <a:cs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cs typeface="微软雅黑" panose="020B0503020204020204" pitchFamily="34" charset="-122"/>
              </a:rPr>
            </a:fld>
            <a:endParaRPr lang="zh-CN" altLang="en-US">
              <a:latin typeface="微软雅黑" panose="020B0503020204020204" pitchFamily="34" charset="-122"/>
              <a:cs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pitchFamily="34" charset="-122"/>
              <a:cs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cs typeface="微软雅黑" panose="020B0503020204020204" pitchFamily="34" charset="-122"/>
              </a:rPr>
            </a:fld>
            <a:endParaRPr lang="zh-CN" altLang="en-US">
              <a:latin typeface="微软雅黑" panose="020B0503020204020204" pitchFamily="34" charset="-122"/>
              <a:cs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fld id="{6C0A4F1E-DDB4-47EA-B745-CF3A6699785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fld id="{88820177-243F-447F-AB05-29C93956221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党的二十大报告中强调要加大国家通用语言文字推广力度。作为我国通用语言的普通话在社会生活的方方面面中都发挥着举足轻重的作用，普通话已经成为一种不可或缺的媒介，尤其在教育教学中有着极为重要的作用。普通话是教师的职业语言，用普通话进行教学是合格教师的必备技能之一。在教学中推广使用普通话，使学生说好普通话，用好规范字，提高语言文字规范意识和应用能力是教师的基本义务。</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综上可以看出，七大方言区的方言基本上是不通的，交流时差异较大。推广普通话是在不摒弃方言的同时掌握汉民族共同语。</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作为幼儿学前阶段的启蒙教师，学好普通话，在教学活动中使用普通话至关重要，这是由学前教育的特殊对象和规律决定的。</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这段话如果作为诉诸视觉的书面文字写给一般人看自然无可非议，但作为广播稿，说给儿童听就不会取得理想的效果了。孙敬修老先生播讲时改为：嘿，这天可真蓝啊！一点儿云彩也没有。有一条小河哗哗啦啦地流着。这水可清亮啦！水里有好些圆石头，像鸡蛋似的，人们都管它叫卵石，这些卵石在水里可以看得清清楚楚！在河边坐着一个老头儿，长得虽然瘦，可是挺结实，那双眼睛可有精神啦！</a:t>
            </a:r>
            <a:endParaRPr lang="zh-CN" altLang="en-US"/>
          </a:p>
          <a:p>
            <a:r>
              <a:rPr lang="zh-CN" altLang="en-US"/>
              <a:t>这样一改，全是口语词汇。用词通俗，句式灵活，表达生动、形象、自然、亲切，使幼儿一听就懂。这就是口语特有的表现功能。</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extLst>
              <a:ext uri="{28A0092B-C50C-407E-A947-70E740481C1C}">
                <a14:useLocalDpi xmlns:a14="http://schemas.microsoft.com/office/drawing/2010/main" val="0"/>
              </a:ext>
            </a:extLst>
          </a:blip>
          <a:srcRect l="7784" r="7784"/>
          <a:stretch>
            <a:fillRect/>
          </a:stretch>
        </p:blipFill>
        <p:spPr>
          <a:xfrm>
            <a:off x="0" y="-8530"/>
            <a:ext cx="12192000" cy="6875060"/>
          </a:xfrm>
          <a:prstGeom prst="rect">
            <a:avLst/>
          </a:prstGeom>
        </p:spPr>
      </p:pic>
      <p:pic>
        <p:nvPicPr>
          <p:cNvPr id="14" name="图片 13"/>
          <p:cNvPicPr>
            <a:picLocks noChangeAspect="1"/>
          </p:cNvPicPr>
          <p:nvPr userDrawn="1"/>
        </p:nvPicPr>
        <p:blipFill rotWithShape="1">
          <a:blip r:embed="rId3">
            <a:extLst>
              <a:ext uri="{28A0092B-C50C-407E-A947-70E740481C1C}">
                <a14:useLocalDpi xmlns:a14="http://schemas.microsoft.com/office/drawing/2010/main" val="0"/>
              </a:ext>
            </a:extLst>
          </a:blip>
          <a:srcRect t="3033"/>
          <a:stretch>
            <a:fillRect/>
          </a:stretch>
        </p:blipFill>
        <p:spPr>
          <a:xfrm>
            <a:off x="777875" y="0"/>
            <a:ext cx="10636250" cy="6650038"/>
          </a:xfrm>
          <a:prstGeom prst="rect">
            <a:avLst/>
          </a:prstGeom>
        </p:spPr>
      </p:pic>
      <p:pic>
        <p:nvPicPr>
          <p:cNvPr id="10" name="图片 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5008701"/>
            <a:ext cx="12192000" cy="1857829"/>
          </a:xfrm>
          <a:prstGeom prst="rect">
            <a:avLst/>
          </a:prstGeom>
        </p:spPr>
      </p:pic>
      <p:pic>
        <p:nvPicPr>
          <p:cNvPr id="25" name="图片 24"/>
          <p:cNvPicPr>
            <a:picLocks noChangeAspect="1"/>
          </p:cNvPicPr>
          <p:nvPr userDrawn="1"/>
        </p:nvPicPr>
        <p:blipFill>
          <a:blip r:embed="rId5"/>
          <a:stretch>
            <a:fillRect/>
          </a:stretch>
        </p:blipFill>
        <p:spPr>
          <a:xfrm>
            <a:off x="8791949" y="3796919"/>
            <a:ext cx="2861649" cy="2861649"/>
          </a:xfrm>
          <a:prstGeom prst="rect">
            <a:avLst/>
          </a:prstGeom>
        </p:spPr>
      </p:pic>
      <p:pic>
        <p:nvPicPr>
          <p:cNvPr id="12" name="图片 11"/>
          <p:cNvPicPr>
            <a:picLocks noChangeAspect="1"/>
          </p:cNvPicPr>
          <p:nvPr userDrawn="1"/>
        </p:nvPicPr>
        <p:blipFill>
          <a:blip r:embed="rId6"/>
          <a:stretch>
            <a:fillRect/>
          </a:stretch>
        </p:blipFill>
        <p:spPr>
          <a:xfrm>
            <a:off x="0" y="4826000"/>
            <a:ext cx="12192000" cy="2032000"/>
          </a:xfrm>
          <a:prstGeom prst="rect">
            <a:avLst/>
          </a:prstGeom>
        </p:spPr>
      </p:pic>
      <p:pic>
        <p:nvPicPr>
          <p:cNvPr id="26" name="图片 25"/>
          <p:cNvPicPr>
            <a:picLocks noChangeAspect="1"/>
          </p:cNvPicPr>
          <p:nvPr userDrawn="1"/>
        </p:nvPicPr>
        <p:blipFill rotWithShape="1">
          <a:blip r:embed="rId7">
            <a:extLst>
              <a:ext uri="{28A0092B-C50C-407E-A947-70E740481C1C}">
                <a14:useLocalDpi xmlns:a14="http://schemas.microsoft.com/office/drawing/2010/main" val="0"/>
              </a:ext>
            </a:extLst>
          </a:blip>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extLst>
              <a:ext uri="{28A0092B-C50C-407E-A947-70E740481C1C}">
                <a14:useLocalDpi xmlns:a14="http://schemas.microsoft.com/office/drawing/2010/main" val="0"/>
              </a:ext>
            </a:extLst>
          </a:blip>
          <a:srcRect l="7784" r="7784"/>
          <a:stretch>
            <a:fillRect/>
          </a:stretch>
        </p:blipFill>
        <p:spPr>
          <a:xfrm>
            <a:off x="0" y="-8530"/>
            <a:ext cx="12192000" cy="6875060"/>
          </a:xfrm>
          <a:prstGeom prst="rect">
            <a:avLst/>
          </a:prstGeom>
        </p:spPr>
      </p:pic>
      <p:pic>
        <p:nvPicPr>
          <p:cNvPr id="14" name="图片 13"/>
          <p:cNvPicPr>
            <a:picLocks noChangeAspect="1"/>
          </p:cNvPicPr>
          <p:nvPr userDrawn="1"/>
        </p:nvPicPr>
        <p:blipFill rotWithShape="1">
          <a:blip r:embed="rId3">
            <a:extLst>
              <a:ext uri="{28A0092B-C50C-407E-A947-70E740481C1C}">
                <a14:useLocalDpi xmlns:a14="http://schemas.microsoft.com/office/drawing/2010/main" val="0"/>
              </a:ext>
            </a:extLst>
          </a:blip>
          <a:srcRect t="3033"/>
          <a:stretch>
            <a:fillRect/>
          </a:stretch>
        </p:blipFill>
        <p:spPr>
          <a:xfrm>
            <a:off x="777875" y="0"/>
            <a:ext cx="10636250" cy="6650038"/>
          </a:xfrm>
          <a:prstGeom prst="rect">
            <a:avLst/>
          </a:prstGeom>
        </p:spPr>
      </p:pic>
      <p:pic>
        <p:nvPicPr>
          <p:cNvPr id="10" name="图片 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5008701"/>
            <a:ext cx="12192000" cy="1857829"/>
          </a:xfrm>
          <a:prstGeom prst="rect">
            <a:avLst/>
          </a:prstGeom>
        </p:spPr>
      </p:pic>
      <p:pic>
        <p:nvPicPr>
          <p:cNvPr id="25" name="图片 24"/>
          <p:cNvPicPr>
            <a:picLocks noChangeAspect="1"/>
          </p:cNvPicPr>
          <p:nvPr userDrawn="1"/>
        </p:nvPicPr>
        <p:blipFill>
          <a:blip r:embed="rId5"/>
          <a:stretch>
            <a:fillRect/>
          </a:stretch>
        </p:blipFill>
        <p:spPr>
          <a:xfrm>
            <a:off x="8791949" y="3796919"/>
            <a:ext cx="2861649" cy="2861649"/>
          </a:xfrm>
          <a:prstGeom prst="rect">
            <a:avLst/>
          </a:prstGeom>
        </p:spPr>
      </p:pic>
      <p:pic>
        <p:nvPicPr>
          <p:cNvPr id="12" name="图片 11"/>
          <p:cNvPicPr>
            <a:picLocks noChangeAspect="1"/>
          </p:cNvPicPr>
          <p:nvPr userDrawn="1"/>
        </p:nvPicPr>
        <p:blipFill>
          <a:blip r:embed="rId6"/>
          <a:stretch>
            <a:fillRect/>
          </a:stretch>
        </p:blipFill>
        <p:spPr>
          <a:xfrm>
            <a:off x="0" y="4826000"/>
            <a:ext cx="12192000" cy="2032000"/>
          </a:xfrm>
          <a:prstGeom prst="rect">
            <a:avLst/>
          </a:prstGeom>
        </p:spPr>
      </p:pic>
      <p:pic>
        <p:nvPicPr>
          <p:cNvPr id="26" name="图片 25"/>
          <p:cNvPicPr>
            <a:picLocks noChangeAspect="1"/>
          </p:cNvPicPr>
          <p:nvPr userDrawn="1"/>
        </p:nvPicPr>
        <p:blipFill rotWithShape="1">
          <a:blip r:embed="rId7">
            <a:extLst>
              <a:ext uri="{28A0092B-C50C-407E-A947-70E740481C1C}">
                <a14:useLocalDpi xmlns:a14="http://schemas.microsoft.com/office/drawing/2010/main" val="0"/>
              </a:ext>
            </a:extLst>
          </a:blip>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l="7784" r="7784"/>
          <a:stretch>
            <a:fillRect/>
          </a:stretch>
        </p:blipFill>
        <p:spPr>
          <a:xfrm>
            <a:off x="0" y="-8530"/>
            <a:ext cx="12192000" cy="6875060"/>
          </a:xfrm>
          <a:prstGeom prst="rect">
            <a:avLst/>
          </a:prstGeom>
        </p:spPr>
      </p:pic>
      <p:pic>
        <p:nvPicPr>
          <p:cNvPr id="8" name="图片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5008701"/>
            <a:ext cx="12192000" cy="1857829"/>
          </a:xfrm>
          <a:prstGeom prst="rect">
            <a:avLst/>
          </a:prstGeom>
        </p:spPr>
      </p:pic>
      <p:pic>
        <p:nvPicPr>
          <p:cNvPr id="9" name="图片 8"/>
          <p:cNvPicPr>
            <a:picLocks noChangeAspect="1"/>
          </p:cNvPicPr>
          <p:nvPr userDrawn="1"/>
        </p:nvPicPr>
        <p:blipFill>
          <a:blip r:embed="rId4"/>
          <a:stretch>
            <a:fillRect/>
          </a:stretch>
        </p:blipFill>
        <p:spPr>
          <a:xfrm>
            <a:off x="0" y="4826000"/>
            <a:ext cx="12192000" cy="2032000"/>
          </a:xfrm>
          <a:prstGeom prst="rect">
            <a:avLst/>
          </a:prstGeom>
        </p:spPr>
      </p:pic>
      <p:pic>
        <p:nvPicPr>
          <p:cNvPr id="10" name="图片 9"/>
          <p:cNvPicPr>
            <a:picLocks noChangeAspect="1"/>
          </p:cNvPicPr>
          <p:nvPr userDrawn="1"/>
        </p:nvPicPr>
        <p:blipFill rotWithShape="1">
          <a:blip r:embed="rId5">
            <a:extLst>
              <a:ext uri="{28A0092B-C50C-407E-A947-70E740481C1C}">
                <a14:useLocalDpi xmlns:a14="http://schemas.microsoft.com/office/drawing/2010/main" val="0"/>
              </a:ext>
            </a:extLst>
          </a:blip>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l="7784" r="7784"/>
          <a:stretch>
            <a:fillRect/>
          </a:stretch>
        </p:blipFill>
        <p:spPr>
          <a:xfrm>
            <a:off x="0" y="-8530"/>
            <a:ext cx="12192000" cy="6875060"/>
          </a:xfrm>
          <a:prstGeom prst="rect">
            <a:avLst/>
          </a:pr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5008701"/>
            <a:ext cx="12192000" cy="1857829"/>
          </a:xfrm>
          <a:prstGeom prst="rect">
            <a:avLst/>
          </a:prstGeom>
        </p:spPr>
      </p:pic>
      <p:pic>
        <p:nvPicPr>
          <p:cNvPr id="11" name="图片 10"/>
          <p:cNvPicPr>
            <a:picLocks noChangeAspect="1"/>
          </p:cNvPicPr>
          <p:nvPr userDrawn="1"/>
        </p:nvPicPr>
        <p:blipFill>
          <a:blip r:embed="rId4"/>
          <a:stretch>
            <a:fillRect/>
          </a:stretch>
        </p:blipFill>
        <p:spPr>
          <a:xfrm>
            <a:off x="0" y="4826000"/>
            <a:ext cx="12192000" cy="2032000"/>
          </a:xfrm>
          <a:prstGeom prst="rect">
            <a:avLst/>
          </a:prstGeom>
        </p:spPr>
      </p:pic>
      <p:pic>
        <p:nvPicPr>
          <p:cNvPr id="13" name="图片 12"/>
          <p:cNvPicPr>
            <a:picLocks noChangeAspect="1"/>
          </p:cNvPicPr>
          <p:nvPr userDrawn="1"/>
        </p:nvPicPr>
        <p:blipFill rotWithShape="1">
          <a:blip r:embed="rId5">
            <a:extLst>
              <a:ext uri="{28A0092B-C50C-407E-A947-70E740481C1C}">
                <a14:useLocalDpi xmlns:a14="http://schemas.microsoft.com/office/drawing/2010/main" val="0"/>
              </a:ext>
            </a:extLst>
          </a:blip>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a:extLst>
              <a:ext uri="{28A0092B-C50C-407E-A947-70E740481C1C}">
                <a14:useLocalDpi xmlns:a14="http://schemas.microsoft.com/office/drawing/2010/main" val="0"/>
              </a:ext>
            </a:extLst>
          </a:blip>
          <a:srcRect l="7784" r="7784"/>
          <a:stretch>
            <a:fillRect/>
          </a:stretch>
        </p:blipFill>
        <p:spPr>
          <a:xfrm>
            <a:off x="0" y="-8530"/>
            <a:ext cx="12192000" cy="6875060"/>
          </a:xfrm>
          <a:prstGeom prst="rect">
            <a:avLst/>
          </a:prstGeom>
        </p:spPr>
      </p:pic>
      <p:pic>
        <p:nvPicPr>
          <p:cNvPr id="7" name="图片 6"/>
          <p:cNvPicPr>
            <a:picLocks noChangeAspect="1"/>
          </p:cNvPicPr>
          <p:nvPr userDrawn="1"/>
        </p:nvPicPr>
        <p:blipFill rotWithShape="1">
          <a:blip r:embed="rId3">
            <a:extLst>
              <a:ext uri="{28A0092B-C50C-407E-A947-70E740481C1C}">
                <a14:useLocalDpi xmlns:a14="http://schemas.microsoft.com/office/drawing/2010/main" val="0"/>
              </a:ext>
            </a:extLst>
          </a:blip>
          <a:srcRect l="9587" r="9587"/>
          <a:stretch>
            <a:fillRect/>
          </a:stretch>
        </p:blipFill>
        <p:spPr>
          <a:xfrm>
            <a:off x="0" y="-1"/>
            <a:ext cx="12192000" cy="6858002"/>
          </a:xfrm>
          <a:prstGeom prst="rect">
            <a:avLst/>
          </a:prstGeom>
        </p:spPr>
      </p:pic>
      <p:sp>
        <p:nvSpPr>
          <p:cNvPr id="6" name="矩形: 圆角 5"/>
          <p:cNvSpPr/>
          <p:nvPr userDrawn="1"/>
        </p:nvSpPr>
        <p:spPr>
          <a:xfrm>
            <a:off x="537029" y="449943"/>
            <a:ext cx="11117942" cy="5958114"/>
          </a:xfrm>
          <a:prstGeom prst="roundRect">
            <a:avLst>
              <a:gd name="adj" fmla="val 6744"/>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cs typeface="微软雅黑" panose="020B0503020204020204" pitchFamily="34" charset="-122"/>
              </a:defRPr>
            </a:lvl1pPr>
            <a:lvl2pPr>
              <a:defRPr sz="2800">
                <a:cs typeface="微软雅黑" panose="020B0503020204020204" pitchFamily="34" charset="-122"/>
              </a:defRPr>
            </a:lvl2pPr>
            <a:lvl3pPr>
              <a:defRPr sz="2400">
                <a:cs typeface="微软雅黑" panose="020B0503020204020204" pitchFamily="34" charset="-122"/>
              </a:defRPr>
            </a:lvl3pPr>
            <a:lvl4pPr>
              <a:defRPr sz="2000">
                <a:cs typeface="微软雅黑" panose="020B0503020204020204" pitchFamily="34" charset="-122"/>
              </a:defRPr>
            </a:lvl4pPr>
            <a:lvl5pPr>
              <a:defRPr sz="2000">
                <a:cs typeface="微软雅黑" panose="020B0503020204020204"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l="7784" r="7784"/>
          <a:stretch>
            <a:fillRect/>
          </a:stretch>
        </p:blipFill>
        <p:spPr>
          <a:xfrm>
            <a:off x="0" y="-8530"/>
            <a:ext cx="12192000" cy="6875060"/>
          </a:xfrm>
          <a:prstGeom prst="rect">
            <a:avLst/>
          </a:prstGeom>
        </p:spPr>
      </p:pic>
      <p:pic>
        <p:nvPicPr>
          <p:cNvPr id="8" name="图片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5008701"/>
            <a:ext cx="12192000" cy="1857829"/>
          </a:xfrm>
          <a:prstGeom prst="rect">
            <a:avLst/>
          </a:prstGeom>
        </p:spPr>
      </p:pic>
      <p:pic>
        <p:nvPicPr>
          <p:cNvPr id="9" name="图片 8"/>
          <p:cNvPicPr>
            <a:picLocks noChangeAspect="1"/>
          </p:cNvPicPr>
          <p:nvPr userDrawn="1"/>
        </p:nvPicPr>
        <p:blipFill>
          <a:blip r:embed="rId4"/>
          <a:stretch>
            <a:fillRect/>
          </a:stretch>
        </p:blipFill>
        <p:spPr>
          <a:xfrm>
            <a:off x="0" y="4826000"/>
            <a:ext cx="12192000" cy="2032000"/>
          </a:xfrm>
          <a:prstGeom prst="rect">
            <a:avLst/>
          </a:prstGeom>
        </p:spPr>
      </p:pic>
      <p:pic>
        <p:nvPicPr>
          <p:cNvPr id="10" name="图片 9"/>
          <p:cNvPicPr>
            <a:picLocks noChangeAspect="1"/>
          </p:cNvPicPr>
          <p:nvPr userDrawn="1"/>
        </p:nvPicPr>
        <p:blipFill rotWithShape="1">
          <a:blip r:embed="rId5">
            <a:extLst>
              <a:ext uri="{28A0092B-C50C-407E-A947-70E740481C1C}">
                <a14:useLocalDpi xmlns:a14="http://schemas.microsoft.com/office/drawing/2010/main" val="0"/>
              </a:ext>
            </a:extLst>
          </a:blip>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l="7784" r="7784"/>
          <a:stretch>
            <a:fillRect/>
          </a:stretch>
        </p:blipFill>
        <p:spPr>
          <a:xfrm>
            <a:off x="0" y="-8530"/>
            <a:ext cx="12192000" cy="6875060"/>
          </a:xfrm>
          <a:prstGeom prst="rect">
            <a:avLst/>
          </a:pr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5008701"/>
            <a:ext cx="12192000" cy="1857829"/>
          </a:xfrm>
          <a:prstGeom prst="rect">
            <a:avLst/>
          </a:prstGeom>
        </p:spPr>
      </p:pic>
      <p:pic>
        <p:nvPicPr>
          <p:cNvPr id="11" name="图片 10"/>
          <p:cNvPicPr>
            <a:picLocks noChangeAspect="1"/>
          </p:cNvPicPr>
          <p:nvPr userDrawn="1"/>
        </p:nvPicPr>
        <p:blipFill>
          <a:blip r:embed="rId4"/>
          <a:stretch>
            <a:fillRect/>
          </a:stretch>
        </p:blipFill>
        <p:spPr>
          <a:xfrm>
            <a:off x="0" y="4826000"/>
            <a:ext cx="12192000" cy="2032000"/>
          </a:xfrm>
          <a:prstGeom prst="rect">
            <a:avLst/>
          </a:prstGeom>
        </p:spPr>
      </p:pic>
      <p:pic>
        <p:nvPicPr>
          <p:cNvPr id="13" name="图片 12"/>
          <p:cNvPicPr>
            <a:picLocks noChangeAspect="1"/>
          </p:cNvPicPr>
          <p:nvPr userDrawn="1"/>
        </p:nvPicPr>
        <p:blipFill rotWithShape="1">
          <a:blip r:embed="rId5">
            <a:extLst>
              <a:ext uri="{28A0092B-C50C-407E-A947-70E740481C1C}">
                <a14:useLocalDpi xmlns:a14="http://schemas.microsoft.com/office/drawing/2010/main" val="0"/>
              </a:ext>
            </a:extLst>
          </a:blip>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a:extLst>
              <a:ext uri="{28A0092B-C50C-407E-A947-70E740481C1C}">
                <a14:useLocalDpi xmlns:a14="http://schemas.microsoft.com/office/drawing/2010/main" val="0"/>
              </a:ext>
            </a:extLst>
          </a:blip>
          <a:srcRect l="7784" r="7784"/>
          <a:stretch>
            <a:fillRect/>
          </a:stretch>
        </p:blipFill>
        <p:spPr>
          <a:xfrm>
            <a:off x="0" y="-8530"/>
            <a:ext cx="12192000" cy="6875060"/>
          </a:xfrm>
          <a:prstGeom prst="rect">
            <a:avLst/>
          </a:prstGeom>
        </p:spPr>
      </p:pic>
      <p:pic>
        <p:nvPicPr>
          <p:cNvPr id="7" name="图片 6"/>
          <p:cNvPicPr>
            <a:picLocks noChangeAspect="1"/>
          </p:cNvPicPr>
          <p:nvPr userDrawn="1"/>
        </p:nvPicPr>
        <p:blipFill rotWithShape="1">
          <a:blip r:embed="rId3">
            <a:extLst>
              <a:ext uri="{28A0092B-C50C-407E-A947-70E740481C1C}">
                <a14:useLocalDpi xmlns:a14="http://schemas.microsoft.com/office/drawing/2010/main" val="0"/>
              </a:ext>
            </a:extLst>
          </a:blip>
          <a:srcRect l="9587" r="9587"/>
          <a:stretch>
            <a:fillRect/>
          </a:stretch>
        </p:blipFill>
        <p:spPr>
          <a:xfrm>
            <a:off x="0" y="-1"/>
            <a:ext cx="12192000" cy="6858002"/>
          </a:xfrm>
          <a:prstGeom prst="rect">
            <a:avLst/>
          </a:prstGeom>
        </p:spPr>
      </p:pic>
      <p:sp>
        <p:nvSpPr>
          <p:cNvPr id="6" name="矩形: 圆角 5"/>
          <p:cNvSpPr/>
          <p:nvPr userDrawn="1"/>
        </p:nvSpPr>
        <p:spPr>
          <a:xfrm>
            <a:off x="537029" y="449943"/>
            <a:ext cx="11117942" cy="5958114"/>
          </a:xfrm>
          <a:prstGeom prst="roundRect">
            <a:avLst>
              <a:gd name="adj" fmla="val 6744"/>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cs typeface="微软雅黑" panose="020B0503020204020204" pitchFamily="34" charset="-122"/>
              </a:defRPr>
            </a:lvl1pPr>
            <a:lvl2pPr>
              <a:defRPr sz="2800">
                <a:cs typeface="微软雅黑" panose="020B0503020204020204" pitchFamily="34" charset="-122"/>
              </a:defRPr>
            </a:lvl2pPr>
            <a:lvl3pPr>
              <a:defRPr sz="2400">
                <a:cs typeface="微软雅黑" panose="020B0503020204020204" pitchFamily="34" charset="-122"/>
              </a:defRPr>
            </a:lvl3pPr>
            <a:lvl4pPr>
              <a:defRPr sz="2000">
                <a:cs typeface="微软雅黑" panose="020B0503020204020204" pitchFamily="34" charset="-122"/>
              </a:defRPr>
            </a:lvl4pPr>
            <a:lvl5pPr>
              <a:defRPr sz="2000">
                <a:cs typeface="微软雅黑" panose="020B0503020204020204"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4.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4" Type="http://schemas.openxmlformats.org/officeDocument/2006/relationships/slideLayout" Target="../slideLayouts/slideLayout2.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7.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8.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9.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4.xml"/><Relationship Id="rId1" Type="http://schemas.openxmlformats.org/officeDocument/2006/relationships/image" Target="../media/image10.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0.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015929" y="5143915"/>
            <a:ext cx="3648510" cy="470817"/>
            <a:chOff x="6247569" y="4990221"/>
            <a:chExt cx="3648510" cy="470817"/>
          </a:xfrm>
        </p:grpSpPr>
        <p:grpSp>
          <p:nvGrpSpPr>
            <p:cNvPr id="6" name="组合 5"/>
            <p:cNvGrpSpPr/>
            <p:nvPr/>
          </p:nvGrpSpPr>
          <p:grpSpPr>
            <a:xfrm>
              <a:off x="6247569" y="4990221"/>
              <a:ext cx="3648510" cy="470817"/>
              <a:chOff x="3955840" y="4239908"/>
              <a:chExt cx="3648510" cy="470817"/>
            </a:xfrm>
          </p:grpSpPr>
          <p:grpSp>
            <p:nvGrpSpPr>
              <p:cNvPr id="9" name="组合 8"/>
              <p:cNvGrpSpPr/>
              <p:nvPr/>
            </p:nvGrpSpPr>
            <p:grpSpPr>
              <a:xfrm>
                <a:off x="3955840" y="4239908"/>
                <a:ext cx="2003614" cy="468000"/>
                <a:chOff x="3990785" y="4239908"/>
                <a:chExt cx="2003614" cy="468000"/>
              </a:xfrm>
            </p:grpSpPr>
            <p:sp>
              <p:nvSpPr>
                <p:cNvPr id="13" name="文本框 12"/>
                <p:cNvSpPr txBox="1"/>
                <p:nvPr/>
              </p:nvSpPr>
              <p:spPr>
                <a:xfrm>
                  <a:off x="4463085" y="4318552"/>
                  <a:ext cx="1531314" cy="337185"/>
                </a:xfrm>
                <a:prstGeom prst="rect">
                  <a:avLst/>
                </a:prstGeom>
                <a:noFill/>
              </p:spPr>
              <p:txBody>
                <a:bodyPr wrap="none" rtlCol="0" anchor="t" anchorCtr="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主讲人：</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4" name="椭圆 13"/>
                <p:cNvSpPr/>
                <p:nvPr/>
              </p:nvSpPr>
              <p:spPr>
                <a:xfrm>
                  <a:off x="3990785" y="4239908"/>
                  <a:ext cx="468000" cy="46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10" name="组合 9"/>
              <p:cNvGrpSpPr/>
              <p:nvPr/>
            </p:nvGrpSpPr>
            <p:grpSpPr>
              <a:xfrm>
                <a:off x="6339375" y="4242725"/>
                <a:ext cx="1264975" cy="468000"/>
                <a:chOff x="6455995" y="4239908"/>
                <a:chExt cx="1264975" cy="468000"/>
              </a:xfrm>
            </p:grpSpPr>
            <p:sp>
              <p:nvSpPr>
                <p:cNvPr id="11" name="文本框 10"/>
                <p:cNvSpPr txBox="1"/>
                <p:nvPr/>
              </p:nvSpPr>
              <p:spPr>
                <a:xfrm>
                  <a:off x="6928490" y="4318552"/>
                  <a:ext cx="792480" cy="337185"/>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日期：</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椭圆 11"/>
                <p:cNvSpPr/>
                <p:nvPr/>
              </p:nvSpPr>
              <p:spPr>
                <a:xfrm>
                  <a:off x="6455995" y="4239908"/>
                  <a:ext cx="468000" cy="46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342209" y="5088216"/>
              <a:ext cx="266085" cy="266085"/>
            </a:xfrm>
            <a:prstGeom prst="rect">
              <a:avLst/>
            </a:prstGeom>
          </p:spPr>
        </p:pic>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27430" y="5095889"/>
              <a:ext cx="266085" cy="266085"/>
            </a:xfrm>
            <a:prstGeom prst="rect">
              <a:avLst/>
            </a:prstGeom>
          </p:spPr>
        </p:pic>
      </p:grpSp>
      <p:grpSp>
        <p:nvGrpSpPr>
          <p:cNvPr id="15" name="组合 14"/>
          <p:cNvGrpSpPr/>
          <p:nvPr/>
        </p:nvGrpSpPr>
        <p:grpSpPr>
          <a:xfrm>
            <a:off x="2612510" y="2710213"/>
            <a:ext cx="6597623" cy="1445260"/>
            <a:chOff x="582880" y="2314044"/>
            <a:chExt cx="6597623" cy="1445260"/>
          </a:xfrm>
        </p:grpSpPr>
        <p:sp>
          <p:nvSpPr>
            <p:cNvPr id="16" name="Freeform 11"/>
            <p:cNvSpPr/>
            <p:nvPr/>
          </p:nvSpPr>
          <p:spPr bwMode="auto">
            <a:xfrm>
              <a:off x="6820503" y="3282743"/>
              <a:ext cx="360000" cy="360000"/>
            </a:xfrm>
            <a:prstGeom prst="ellipse">
              <a:avLst/>
            </a:prstGeom>
            <a:noFill/>
            <a:ln w="22225" cap="flat">
              <a:gradFill>
                <a:gsLst>
                  <a:gs pos="0">
                    <a:schemeClr val="accent1">
                      <a:lumMod val="5000"/>
                      <a:lumOff val="95000"/>
                    </a:schemeClr>
                  </a:gs>
                  <a:gs pos="100000">
                    <a:schemeClr val="accent1"/>
                  </a:gs>
                </a:gsLst>
                <a:lin ang="0" scaled="0"/>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7" name="文本框 16"/>
            <p:cNvSpPr txBox="1"/>
            <p:nvPr/>
          </p:nvSpPr>
          <p:spPr>
            <a:xfrm>
              <a:off x="2099260" y="2314044"/>
              <a:ext cx="5077460" cy="1445260"/>
            </a:xfrm>
            <a:prstGeom prst="rect">
              <a:avLst/>
            </a:prstGeom>
            <a:noFill/>
          </p:spPr>
          <p:txBody>
            <a:bodyPr wrap="square" rtlCol="0">
              <a:spAutoFit/>
            </a:bodyPr>
            <a:lstStyle/>
            <a:p>
              <a:pPr>
                <a:lnSpc>
                  <a:spcPct val="100000"/>
                </a:lnSpc>
              </a:pPr>
              <a:r>
                <a:rPr lang="zh-CN" altLang="en-US" sz="88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教师口语</a:t>
              </a:r>
              <a:endParaRPr lang="zh-CN" altLang="en-US" sz="88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2" name="矩形: 圆角 21"/>
            <p:cNvSpPr/>
            <p:nvPr/>
          </p:nvSpPr>
          <p:spPr>
            <a:xfrm>
              <a:off x="582880" y="2612766"/>
              <a:ext cx="1344602" cy="959356"/>
            </a:xfrm>
            <a:prstGeom prst="roundRect">
              <a:avLst>
                <a:gd name="adj" fmla="val 21406"/>
              </a:avLst>
            </a:prstGeom>
            <a:solidFill>
              <a:srgbClr val="7030A0"/>
            </a:solidFill>
            <a:ln>
              <a:noFill/>
            </a:ln>
            <a:effectLst>
              <a:outerShdw blurRad="2540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a:t>
              </a:r>
              <a:endPar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sp>
        <p:nvSpPr>
          <p:cNvPr id="24" name="任意多边形: 形状 23"/>
          <p:cNvSpPr/>
          <p:nvPr/>
        </p:nvSpPr>
        <p:spPr>
          <a:xfrm rot="5400000">
            <a:off x="8466349" y="5388851"/>
            <a:ext cx="355034" cy="468000"/>
          </a:xfrm>
          <a:custGeom>
            <a:avLst/>
            <a:gdLst>
              <a:gd name="connsiteX0" fmla="*/ 588577 w 616605"/>
              <a:gd name="connsiteY0" fmla="*/ 756743 h 812799"/>
              <a:gd name="connsiteX1" fmla="*/ 616605 w 616605"/>
              <a:gd name="connsiteY1" fmla="*/ 784771 h 812799"/>
              <a:gd name="connsiteX2" fmla="*/ 588577 w 616605"/>
              <a:gd name="connsiteY2" fmla="*/ 812799 h 812799"/>
              <a:gd name="connsiteX3" fmla="*/ 560549 w 616605"/>
              <a:gd name="connsiteY3" fmla="*/ 784771 h 812799"/>
              <a:gd name="connsiteX4" fmla="*/ 588577 w 616605"/>
              <a:gd name="connsiteY4" fmla="*/ 756743 h 812799"/>
              <a:gd name="connsiteX5" fmla="*/ 401727 w 616605"/>
              <a:gd name="connsiteY5" fmla="*/ 756743 h 812799"/>
              <a:gd name="connsiteX6" fmla="*/ 429755 w 616605"/>
              <a:gd name="connsiteY6" fmla="*/ 784771 h 812799"/>
              <a:gd name="connsiteX7" fmla="*/ 401727 w 616605"/>
              <a:gd name="connsiteY7" fmla="*/ 812799 h 812799"/>
              <a:gd name="connsiteX8" fmla="*/ 373699 w 616605"/>
              <a:gd name="connsiteY8" fmla="*/ 784771 h 812799"/>
              <a:gd name="connsiteX9" fmla="*/ 401727 w 616605"/>
              <a:gd name="connsiteY9" fmla="*/ 756743 h 812799"/>
              <a:gd name="connsiteX10" fmla="*/ 214878 w 616605"/>
              <a:gd name="connsiteY10" fmla="*/ 756743 h 812799"/>
              <a:gd name="connsiteX11" fmla="*/ 242906 w 616605"/>
              <a:gd name="connsiteY11" fmla="*/ 784771 h 812799"/>
              <a:gd name="connsiteX12" fmla="*/ 214878 w 616605"/>
              <a:gd name="connsiteY12" fmla="*/ 812799 h 812799"/>
              <a:gd name="connsiteX13" fmla="*/ 186850 w 616605"/>
              <a:gd name="connsiteY13" fmla="*/ 784771 h 812799"/>
              <a:gd name="connsiteX14" fmla="*/ 214878 w 616605"/>
              <a:gd name="connsiteY14" fmla="*/ 756743 h 812799"/>
              <a:gd name="connsiteX15" fmla="*/ 28028 w 616605"/>
              <a:gd name="connsiteY15" fmla="*/ 756743 h 812799"/>
              <a:gd name="connsiteX16" fmla="*/ 56056 w 616605"/>
              <a:gd name="connsiteY16" fmla="*/ 784771 h 812799"/>
              <a:gd name="connsiteX17" fmla="*/ 28028 w 616605"/>
              <a:gd name="connsiteY17" fmla="*/ 812799 h 812799"/>
              <a:gd name="connsiteX18" fmla="*/ 0 w 616605"/>
              <a:gd name="connsiteY18" fmla="*/ 784771 h 812799"/>
              <a:gd name="connsiteX19" fmla="*/ 28028 w 616605"/>
              <a:gd name="connsiteY19" fmla="*/ 756743 h 812799"/>
              <a:gd name="connsiteX20" fmla="*/ 588577 w 616605"/>
              <a:gd name="connsiteY20" fmla="*/ 567558 h 812799"/>
              <a:gd name="connsiteX21" fmla="*/ 616605 w 616605"/>
              <a:gd name="connsiteY21" fmla="*/ 595585 h 812799"/>
              <a:gd name="connsiteX22" fmla="*/ 588577 w 616605"/>
              <a:gd name="connsiteY22" fmla="*/ 623613 h 812799"/>
              <a:gd name="connsiteX23" fmla="*/ 560549 w 616605"/>
              <a:gd name="connsiteY23" fmla="*/ 595585 h 812799"/>
              <a:gd name="connsiteX24" fmla="*/ 588577 w 616605"/>
              <a:gd name="connsiteY24" fmla="*/ 567558 h 812799"/>
              <a:gd name="connsiteX25" fmla="*/ 401727 w 616605"/>
              <a:gd name="connsiteY25" fmla="*/ 567558 h 812799"/>
              <a:gd name="connsiteX26" fmla="*/ 429755 w 616605"/>
              <a:gd name="connsiteY26" fmla="*/ 595585 h 812799"/>
              <a:gd name="connsiteX27" fmla="*/ 401727 w 616605"/>
              <a:gd name="connsiteY27" fmla="*/ 623613 h 812799"/>
              <a:gd name="connsiteX28" fmla="*/ 373699 w 616605"/>
              <a:gd name="connsiteY28" fmla="*/ 595585 h 812799"/>
              <a:gd name="connsiteX29" fmla="*/ 401727 w 616605"/>
              <a:gd name="connsiteY29" fmla="*/ 567558 h 812799"/>
              <a:gd name="connsiteX30" fmla="*/ 214878 w 616605"/>
              <a:gd name="connsiteY30" fmla="*/ 567558 h 812799"/>
              <a:gd name="connsiteX31" fmla="*/ 242906 w 616605"/>
              <a:gd name="connsiteY31" fmla="*/ 595585 h 812799"/>
              <a:gd name="connsiteX32" fmla="*/ 214878 w 616605"/>
              <a:gd name="connsiteY32" fmla="*/ 623613 h 812799"/>
              <a:gd name="connsiteX33" fmla="*/ 186850 w 616605"/>
              <a:gd name="connsiteY33" fmla="*/ 595585 h 812799"/>
              <a:gd name="connsiteX34" fmla="*/ 214878 w 616605"/>
              <a:gd name="connsiteY34" fmla="*/ 567558 h 812799"/>
              <a:gd name="connsiteX35" fmla="*/ 28028 w 616605"/>
              <a:gd name="connsiteY35" fmla="*/ 567558 h 812799"/>
              <a:gd name="connsiteX36" fmla="*/ 56056 w 616605"/>
              <a:gd name="connsiteY36" fmla="*/ 595585 h 812799"/>
              <a:gd name="connsiteX37" fmla="*/ 28028 w 616605"/>
              <a:gd name="connsiteY37" fmla="*/ 623613 h 812799"/>
              <a:gd name="connsiteX38" fmla="*/ 0 w 616605"/>
              <a:gd name="connsiteY38" fmla="*/ 595585 h 812799"/>
              <a:gd name="connsiteX39" fmla="*/ 28028 w 616605"/>
              <a:gd name="connsiteY39" fmla="*/ 567558 h 812799"/>
              <a:gd name="connsiteX40" fmla="*/ 588577 w 616605"/>
              <a:gd name="connsiteY40" fmla="*/ 378372 h 812799"/>
              <a:gd name="connsiteX41" fmla="*/ 616605 w 616605"/>
              <a:gd name="connsiteY41" fmla="*/ 406400 h 812799"/>
              <a:gd name="connsiteX42" fmla="*/ 588577 w 616605"/>
              <a:gd name="connsiteY42" fmla="*/ 434427 h 812799"/>
              <a:gd name="connsiteX43" fmla="*/ 560549 w 616605"/>
              <a:gd name="connsiteY43" fmla="*/ 406400 h 812799"/>
              <a:gd name="connsiteX44" fmla="*/ 588577 w 616605"/>
              <a:gd name="connsiteY44" fmla="*/ 378372 h 812799"/>
              <a:gd name="connsiteX45" fmla="*/ 401727 w 616605"/>
              <a:gd name="connsiteY45" fmla="*/ 378372 h 812799"/>
              <a:gd name="connsiteX46" fmla="*/ 429755 w 616605"/>
              <a:gd name="connsiteY46" fmla="*/ 406400 h 812799"/>
              <a:gd name="connsiteX47" fmla="*/ 401727 w 616605"/>
              <a:gd name="connsiteY47" fmla="*/ 434427 h 812799"/>
              <a:gd name="connsiteX48" fmla="*/ 373699 w 616605"/>
              <a:gd name="connsiteY48" fmla="*/ 406400 h 812799"/>
              <a:gd name="connsiteX49" fmla="*/ 401727 w 616605"/>
              <a:gd name="connsiteY49" fmla="*/ 378372 h 812799"/>
              <a:gd name="connsiteX50" fmla="*/ 214878 w 616605"/>
              <a:gd name="connsiteY50" fmla="*/ 378372 h 812799"/>
              <a:gd name="connsiteX51" fmla="*/ 242906 w 616605"/>
              <a:gd name="connsiteY51" fmla="*/ 406400 h 812799"/>
              <a:gd name="connsiteX52" fmla="*/ 214878 w 616605"/>
              <a:gd name="connsiteY52" fmla="*/ 434427 h 812799"/>
              <a:gd name="connsiteX53" fmla="*/ 186850 w 616605"/>
              <a:gd name="connsiteY53" fmla="*/ 406400 h 812799"/>
              <a:gd name="connsiteX54" fmla="*/ 214878 w 616605"/>
              <a:gd name="connsiteY54" fmla="*/ 378372 h 812799"/>
              <a:gd name="connsiteX55" fmla="*/ 28028 w 616605"/>
              <a:gd name="connsiteY55" fmla="*/ 378372 h 812799"/>
              <a:gd name="connsiteX56" fmla="*/ 56056 w 616605"/>
              <a:gd name="connsiteY56" fmla="*/ 406400 h 812799"/>
              <a:gd name="connsiteX57" fmla="*/ 28028 w 616605"/>
              <a:gd name="connsiteY57" fmla="*/ 434427 h 812799"/>
              <a:gd name="connsiteX58" fmla="*/ 0 w 616605"/>
              <a:gd name="connsiteY58" fmla="*/ 406400 h 812799"/>
              <a:gd name="connsiteX59" fmla="*/ 28028 w 616605"/>
              <a:gd name="connsiteY59" fmla="*/ 378372 h 812799"/>
              <a:gd name="connsiteX60" fmla="*/ 588577 w 616605"/>
              <a:gd name="connsiteY60" fmla="*/ 189186 h 812799"/>
              <a:gd name="connsiteX61" fmla="*/ 616605 w 616605"/>
              <a:gd name="connsiteY61" fmla="*/ 217214 h 812799"/>
              <a:gd name="connsiteX62" fmla="*/ 588577 w 616605"/>
              <a:gd name="connsiteY62" fmla="*/ 245242 h 812799"/>
              <a:gd name="connsiteX63" fmla="*/ 560549 w 616605"/>
              <a:gd name="connsiteY63" fmla="*/ 217214 h 812799"/>
              <a:gd name="connsiteX64" fmla="*/ 588577 w 616605"/>
              <a:gd name="connsiteY64" fmla="*/ 189186 h 812799"/>
              <a:gd name="connsiteX65" fmla="*/ 401727 w 616605"/>
              <a:gd name="connsiteY65" fmla="*/ 189186 h 812799"/>
              <a:gd name="connsiteX66" fmla="*/ 429755 w 616605"/>
              <a:gd name="connsiteY66" fmla="*/ 217214 h 812799"/>
              <a:gd name="connsiteX67" fmla="*/ 401727 w 616605"/>
              <a:gd name="connsiteY67" fmla="*/ 245242 h 812799"/>
              <a:gd name="connsiteX68" fmla="*/ 373699 w 616605"/>
              <a:gd name="connsiteY68" fmla="*/ 217214 h 812799"/>
              <a:gd name="connsiteX69" fmla="*/ 401727 w 616605"/>
              <a:gd name="connsiteY69" fmla="*/ 189186 h 812799"/>
              <a:gd name="connsiteX70" fmla="*/ 214878 w 616605"/>
              <a:gd name="connsiteY70" fmla="*/ 189186 h 812799"/>
              <a:gd name="connsiteX71" fmla="*/ 242906 w 616605"/>
              <a:gd name="connsiteY71" fmla="*/ 217214 h 812799"/>
              <a:gd name="connsiteX72" fmla="*/ 214878 w 616605"/>
              <a:gd name="connsiteY72" fmla="*/ 245242 h 812799"/>
              <a:gd name="connsiteX73" fmla="*/ 186850 w 616605"/>
              <a:gd name="connsiteY73" fmla="*/ 217214 h 812799"/>
              <a:gd name="connsiteX74" fmla="*/ 214878 w 616605"/>
              <a:gd name="connsiteY74" fmla="*/ 189186 h 812799"/>
              <a:gd name="connsiteX75" fmla="*/ 28028 w 616605"/>
              <a:gd name="connsiteY75" fmla="*/ 189186 h 812799"/>
              <a:gd name="connsiteX76" fmla="*/ 56056 w 616605"/>
              <a:gd name="connsiteY76" fmla="*/ 217214 h 812799"/>
              <a:gd name="connsiteX77" fmla="*/ 28028 w 616605"/>
              <a:gd name="connsiteY77" fmla="*/ 245242 h 812799"/>
              <a:gd name="connsiteX78" fmla="*/ 0 w 616605"/>
              <a:gd name="connsiteY78" fmla="*/ 217214 h 812799"/>
              <a:gd name="connsiteX79" fmla="*/ 28028 w 616605"/>
              <a:gd name="connsiteY79" fmla="*/ 189186 h 812799"/>
              <a:gd name="connsiteX80" fmla="*/ 588577 w 616605"/>
              <a:gd name="connsiteY80" fmla="*/ 0 h 812799"/>
              <a:gd name="connsiteX81" fmla="*/ 616605 w 616605"/>
              <a:gd name="connsiteY81" fmla="*/ 28028 h 812799"/>
              <a:gd name="connsiteX82" fmla="*/ 588577 w 616605"/>
              <a:gd name="connsiteY82" fmla="*/ 56056 h 812799"/>
              <a:gd name="connsiteX83" fmla="*/ 560549 w 616605"/>
              <a:gd name="connsiteY83" fmla="*/ 28028 h 812799"/>
              <a:gd name="connsiteX84" fmla="*/ 588577 w 616605"/>
              <a:gd name="connsiteY84" fmla="*/ 0 h 812799"/>
              <a:gd name="connsiteX85" fmla="*/ 401727 w 616605"/>
              <a:gd name="connsiteY85" fmla="*/ 0 h 812799"/>
              <a:gd name="connsiteX86" fmla="*/ 429755 w 616605"/>
              <a:gd name="connsiteY86" fmla="*/ 28028 h 812799"/>
              <a:gd name="connsiteX87" fmla="*/ 401727 w 616605"/>
              <a:gd name="connsiteY87" fmla="*/ 56056 h 812799"/>
              <a:gd name="connsiteX88" fmla="*/ 373699 w 616605"/>
              <a:gd name="connsiteY88" fmla="*/ 28028 h 812799"/>
              <a:gd name="connsiteX89" fmla="*/ 401727 w 616605"/>
              <a:gd name="connsiteY89" fmla="*/ 0 h 812799"/>
              <a:gd name="connsiteX90" fmla="*/ 214878 w 616605"/>
              <a:gd name="connsiteY90" fmla="*/ 0 h 812799"/>
              <a:gd name="connsiteX91" fmla="*/ 242906 w 616605"/>
              <a:gd name="connsiteY91" fmla="*/ 28028 h 812799"/>
              <a:gd name="connsiteX92" fmla="*/ 214878 w 616605"/>
              <a:gd name="connsiteY92" fmla="*/ 56056 h 812799"/>
              <a:gd name="connsiteX93" fmla="*/ 186850 w 616605"/>
              <a:gd name="connsiteY93" fmla="*/ 28028 h 812799"/>
              <a:gd name="connsiteX94" fmla="*/ 214878 w 616605"/>
              <a:gd name="connsiteY94" fmla="*/ 0 h 812799"/>
              <a:gd name="connsiteX95" fmla="*/ 28028 w 616605"/>
              <a:gd name="connsiteY95" fmla="*/ 0 h 812799"/>
              <a:gd name="connsiteX96" fmla="*/ 56056 w 616605"/>
              <a:gd name="connsiteY96" fmla="*/ 28028 h 812799"/>
              <a:gd name="connsiteX97" fmla="*/ 28028 w 616605"/>
              <a:gd name="connsiteY97" fmla="*/ 56056 h 812799"/>
              <a:gd name="connsiteX98" fmla="*/ 0 w 616605"/>
              <a:gd name="connsiteY98" fmla="*/ 28028 h 812799"/>
              <a:gd name="connsiteX99" fmla="*/ 28028 w 616605"/>
              <a:gd name="connsiteY99" fmla="*/ 0 h 812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16605" h="812799">
                <a:moveTo>
                  <a:pt x="588577" y="756743"/>
                </a:moveTo>
                <a:cubicBezTo>
                  <a:pt x="604056" y="756743"/>
                  <a:pt x="616605" y="769292"/>
                  <a:pt x="616605" y="784771"/>
                </a:cubicBezTo>
                <a:cubicBezTo>
                  <a:pt x="616605" y="800250"/>
                  <a:pt x="604056" y="812799"/>
                  <a:pt x="588577" y="812799"/>
                </a:cubicBezTo>
                <a:cubicBezTo>
                  <a:pt x="573098" y="812799"/>
                  <a:pt x="560549" y="800250"/>
                  <a:pt x="560549" y="784771"/>
                </a:cubicBezTo>
                <a:cubicBezTo>
                  <a:pt x="560549" y="769292"/>
                  <a:pt x="573098" y="756743"/>
                  <a:pt x="588577" y="756743"/>
                </a:cubicBezTo>
                <a:close/>
                <a:moveTo>
                  <a:pt x="401727" y="756743"/>
                </a:moveTo>
                <a:cubicBezTo>
                  <a:pt x="417206" y="756743"/>
                  <a:pt x="429755" y="769292"/>
                  <a:pt x="429755" y="784771"/>
                </a:cubicBezTo>
                <a:cubicBezTo>
                  <a:pt x="429755" y="800250"/>
                  <a:pt x="417206" y="812799"/>
                  <a:pt x="401727" y="812799"/>
                </a:cubicBezTo>
                <a:cubicBezTo>
                  <a:pt x="386248" y="812799"/>
                  <a:pt x="373699" y="800250"/>
                  <a:pt x="373699" y="784771"/>
                </a:cubicBezTo>
                <a:cubicBezTo>
                  <a:pt x="373699" y="769292"/>
                  <a:pt x="386248" y="756743"/>
                  <a:pt x="401727" y="756743"/>
                </a:cubicBezTo>
                <a:close/>
                <a:moveTo>
                  <a:pt x="214878" y="756743"/>
                </a:moveTo>
                <a:cubicBezTo>
                  <a:pt x="230357" y="756743"/>
                  <a:pt x="242906" y="769292"/>
                  <a:pt x="242906" y="784771"/>
                </a:cubicBezTo>
                <a:cubicBezTo>
                  <a:pt x="242906" y="800250"/>
                  <a:pt x="230357" y="812799"/>
                  <a:pt x="214878" y="812799"/>
                </a:cubicBezTo>
                <a:cubicBezTo>
                  <a:pt x="199399" y="812799"/>
                  <a:pt x="186850" y="800250"/>
                  <a:pt x="186850" y="784771"/>
                </a:cubicBezTo>
                <a:cubicBezTo>
                  <a:pt x="186850" y="769292"/>
                  <a:pt x="199399" y="756743"/>
                  <a:pt x="214878" y="756743"/>
                </a:cubicBezTo>
                <a:close/>
                <a:moveTo>
                  <a:pt x="28028" y="756743"/>
                </a:moveTo>
                <a:cubicBezTo>
                  <a:pt x="43507" y="756743"/>
                  <a:pt x="56056" y="769292"/>
                  <a:pt x="56056" y="784771"/>
                </a:cubicBezTo>
                <a:cubicBezTo>
                  <a:pt x="56056" y="800250"/>
                  <a:pt x="43507" y="812799"/>
                  <a:pt x="28028" y="812799"/>
                </a:cubicBezTo>
                <a:cubicBezTo>
                  <a:pt x="12549" y="812799"/>
                  <a:pt x="0" y="800250"/>
                  <a:pt x="0" y="784771"/>
                </a:cubicBezTo>
                <a:cubicBezTo>
                  <a:pt x="0" y="769292"/>
                  <a:pt x="12549" y="756743"/>
                  <a:pt x="28028" y="756743"/>
                </a:cubicBezTo>
                <a:close/>
                <a:moveTo>
                  <a:pt x="588577" y="567558"/>
                </a:moveTo>
                <a:cubicBezTo>
                  <a:pt x="604056" y="567558"/>
                  <a:pt x="616605" y="580106"/>
                  <a:pt x="616605" y="595585"/>
                </a:cubicBezTo>
                <a:cubicBezTo>
                  <a:pt x="616605" y="611065"/>
                  <a:pt x="604056" y="623613"/>
                  <a:pt x="588577" y="623613"/>
                </a:cubicBezTo>
                <a:cubicBezTo>
                  <a:pt x="573098" y="623613"/>
                  <a:pt x="560549" y="611065"/>
                  <a:pt x="560549" y="595585"/>
                </a:cubicBezTo>
                <a:cubicBezTo>
                  <a:pt x="560549" y="580106"/>
                  <a:pt x="573098" y="567558"/>
                  <a:pt x="588577" y="567558"/>
                </a:cubicBezTo>
                <a:close/>
                <a:moveTo>
                  <a:pt x="401727" y="567558"/>
                </a:moveTo>
                <a:cubicBezTo>
                  <a:pt x="417206" y="567558"/>
                  <a:pt x="429755" y="580106"/>
                  <a:pt x="429755" y="595585"/>
                </a:cubicBezTo>
                <a:cubicBezTo>
                  <a:pt x="429755" y="611065"/>
                  <a:pt x="417206" y="623613"/>
                  <a:pt x="401727" y="623613"/>
                </a:cubicBezTo>
                <a:cubicBezTo>
                  <a:pt x="386248" y="623613"/>
                  <a:pt x="373699" y="611065"/>
                  <a:pt x="373699" y="595585"/>
                </a:cubicBezTo>
                <a:cubicBezTo>
                  <a:pt x="373699" y="580106"/>
                  <a:pt x="386248" y="567558"/>
                  <a:pt x="401727" y="567558"/>
                </a:cubicBezTo>
                <a:close/>
                <a:moveTo>
                  <a:pt x="214878" y="567558"/>
                </a:moveTo>
                <a:cubicBezTo>
                  <a:pt x="230357" y="567558"/>
                  <a:pt x="242906" y="580106"/>
                  <a:pt x="242906" y="595585"/>
                </a:cubicBezTo>
                <a:cubicBezTo>
                  <a:pt x="242906" y="611065"/>
                  <a:pt x="230357" y="623613"/>
                  <a:pt x="214878" y="623613"/>
                </a:cubicBezTo>
                <a:cubicBezTo>
                  <a:pt x="199399" y="623613"/>
                  <a:pt x="186850" y="611065"/>
                  <a:pt x="186850" y="595585"/>
                </a:cubicBezTo>
                <a:cubicBezTo>
                  <a:pt x="186850" y="580106"/>
                  <a:pt x="199399" y="567558"/>
                  <a:pt x="214878" y="567558"/>
                </a:cubicBezTo>
                <a:close/>
                <a:moveTo>
                  <a:pt x="28028" y="567558"/>
                </a:moveTo>
                <a:cubicBezTo>
                  <a:pt x="43507" y="567558"/>
                  <a:pt x="56056" y="580106"/>
                  <a:pt x="56056" y="595585"/>
                </a:cubicBezTo>
                <a:cubicBezTo>
                  <a:pt x="56056" y="611065"/>
                  <a:pt x="43507" y="623613"/>
                  <a:pt x="28028" y="623613"/>
                </a:cubicBezTo>
                <a:cubicBezTo>
                  <a:pt x="12549" y="623613"/>
                  <a:pt x="0" y="611065"/>
                  <a:pt x="0" y="595585"/>
                </a:cubicBezTo>
                <a:cubicBezTo>
                  <a:pt x="0" y="580106"/>
                  <a:pt x="12549" y="567558"/>
                  <a:pt x="28028" y="567558"/>
                </a:cubicBezTo>
                <a:close/>
                <a:moveTo>
                  <a:pt x="588577" y="378372"/>
                </a:moveTo>
                <a:cubicBezTo>
                  <a:pt x="604056" y="378372"/>
                  <a:pt x="616605" y="390920"/>
                  <a:pt x="616605" y="406400"/>
                </a:cubicBezTo>
                <a:cubicBezTo>
                  <a:pt x="616605" y="421879"/>
                  <a:pt x="604056" y="434427"/>
                  <a:pt x="588577" y="434427"/>
                </a:cubicBezTo>
                <a:cubicBezTo>
                  <a:pt x="573098" y="434427"/>
                  <a:pt x="560549" y="421879"/>
                  <a:pt x="560549" y="406400"/>
                </a:cubicBezTo>
                <a:cubicBezTo>
                  <a:pt x="560549" y="390920"/>
                  <a:pt x="573098" y="378372"/>
                  <a:pt x="588577" y="378372"/>
                </a:cubicBezTo>
                <a:close/>
                <a:moveTo>
                  <a:pt x="401727" y="378372"/>
                </a:moveTo>
                <a:cubicBezTo>
                  <a:pt x="417206" y="378372"/>
                  <a:pt x="429755" y="390920"/>
                  <a:pt x="429755" y="406400"/>
                </a:cubicBezTo>
                <a:cubicBezTo>
                  <a:pt x="429755" y="421879"/>
                  <a:pt x="417206" y="434427"/>
                  <a:pt x="401727" y="434427"/>
                </a:cubicBezTo>
                <a:cubicBezTo>
                  <a:pt x="386248" y="434427"/>
                  <a:pt x="373699" y="421879"/>
                  <a:pt x="373699" y="406400"/>
                </a:cubicBezTo>
                <a:cubicBezTo>
                  <a:pt x="373699" y="390920"/>
                  <a:pt x="386248" y="378372"/>
                  <a:pt x="401727" y="378372"/>
                </a:cubicBezTo>
                <a:close/>
                <a:moveTo>
                  <a:pt x="214878" y="378372"/>
                </a:moveTo>
                <a:cubicBezTo>
                  <a:pt x="230357" y="378372"/>
                  <a:pt x="242906" y="390920"/>
                  <a:pt x="242906" y="406400"/>
                </a:cubicBezTo>
                <a:cubicBezTo>
                  <a:pt x="242906" y="421879"/>
                  <a:pt x="230357" y="434427"/>
                  <a:pt x="214878" y="434427"/>
                </a:cubicBezTo>
                <a:cubicBezTo>
                  <a:pt x="199399" y="434427"/>
                  <a:pt x="186850" y="421879"/>
                  <a:pt x="186850" y="406400"/>
                </a:cubicBezTo>
                <a:cubicBezTo>
                  <a:pt x="186850" y="390920"/>
                  <a:pt x="199399" y="378372"/>
                  <a:pt x="214878" y="378372"/>
                </a:cubicBezTo>
                <a:close/>
                <a:moveTo>
                  <a:pt x="28028" y="378372"/>
                </a:moveTo>
                <a:cubicBezTo>
                  <a:pt x="43507" y="378372"/>
                  <a:pt x="56056" y="390920"/>
                  <a:pt x="56056" y="406400"/>
                </a:cubicBezTo>
                <a:cubicBezTo>
                  <a:pt x="56056" y="421879"/>
                  <a:pt x="43507" y="434427"/>
                  <a:pt x="28028" y="434427"/>
                </a:cubicBezTo>
                <a:cubicBezTo>
                  <a:pt x="12549" y="434427"/>
                  <a:pt x="0" y="421879"/>
                  <a:pt x="0" y="406400"/>
                </a:cubicBezTo>
                <a:cubicBezTo>
                  <a:pt x="0" y="390920"/>
                  <a:pt x="12549" y="378372"/>
                  <a:pt x="28028" y="378372"/>
                </a:cubicBezTo>
                <a:close/>
                <a:moveTo>
                  <a:pt x="588577" y="189186"/>
                </a:moveTo>
                <a:cubicBezTo>
                  <a:pt x="604056" y="189186"/>
                  <a:pt x="616605" y="201735"/>
                  <a:pt x="616605" y="217214"/>
                </a:cubicBezTo>
                <a:cubicBezTo>
                  <a:pt x="616605" y="232693"/>
                  <a:pt x="604056" y="245242"/>
                  <a:pt x="588577" y="245242"/>
                </a:cubicBezTo>
                <a:cubicBezTo>
                  <a:pt x="573098" y="245242"/>
                  <a:pt x="560549" y="232693"/>
                  <a:pt x="560549" y="217214"/>
                </a:cubicBezTo>
                <a:cubicBezTo>
                  <a:pt x="560549" y="201735"/>
                  <a:pt x="573098" y="189186"/>
                  <a:pt x="588577" y="189186"/>
                </a:cubicBezTo>
                <a:close/>
                <a:moveTo>
                  <a:pt x="401727" y="189186"/>
                </a:moveTo>
                <a:cubicBezTo>
                  <a:pt x="417206" y="189186"/>
                  <a:pt x="429755" y="201735"/>
                  <a:pt x="429755" y="217214"/>
                </a:cubicBezTo>
                <a:cubicBezTo>
                  <a:pt x="429755" y="232693"/>
                  <a:pt x="417206" y="245242"/>
                  <a:pt x="401727" y="245242"/>
                </a:cubicBezTo>
                <a:cubicBezTo>
                  <a:pt x="386248" y="245242"/>
                  <a:pt x="373699" y="232693"/>
                  <a:pt x="373699" y="217214"/>
                </a:cubicBezTo>
                <a:cubicBezTo>
                  <a:pt x="373699" y="201735"/>
                  <a:pt x="386248" y="189186"/>
                  <a:pt x="401727" y="189186"/>
                </a:cubicBezTo>
                <a:close/>
                <a:moveTo>
                  <a:pt x="214878" y="189186"/>
                </a:moveTo>
                <a:cubicBezTo>
                  <a:pt x="230357" y="189186"/>
                  <a:pt x="242906" y="201735"/>
                  <a:pt x="242906" y="217214"/>
                </a:cubicBezTo>
                <a:cubicBezTo>
                  <a:pt x="242906" y="232693"/>
                  <a:pt x="230357" y="245242"/>
                  <a:pt x="214878" y="245242"/>
                </a:cubicBezTo>
                <a:cubicBezTo>
                  <a:pt x="199399" y="245242"/>
                  <a:pt x="186850" y="232693"/>
                  <a:pt x="186850" y="217214"/>
                </a:cubicBezTo>
                <a:cubicBezTo>
                  <a:pt x="186850" y="201735"/>
                  <a:pt x="199399" y="189186"/>
                  <a:pt x="214878" y="189186"/>
                </a:cubicBezTo>
                <a:close/>
                <a:moveTo>
                  <a:pt x="28028" y="189186"/>
                </a:moveTo>
                <a:cubicBezTo>
                  <a:pt x="43507" y="189186"/>
                  <a:pt x="56056" y="201735"/>
                  <a:pt x="56056" y="217214"/>
                </a:cubicBezTo>
                <a:cubicBezTo>
                  <a:pt x="56056" y="232693"/>
                  <a:pt x="43507" y="245242"/>
                  <a:pt x="28028" y="245242"/>
                </a:cubicBezTo>
                <a:cubicBezTo>
                  <a:pt x="12549" y="245242"/>
                  <a:pt x="0" y="232693"/>
                  <a:pt x="0" y="217214"/>
                </a:cubicBezTo>
                <a:cubicBezTo>
                  <a:pt x="0" y="201735"/>
                  <a:pt x="12549" y="189186"/>
                  <a:pt x="28028" y="189186"/>
                </a:cubicBezTo>
                <a:close/>
                <a:moveTo>
                  <a:pt x="588577" y="0"/>
                </a:moveTo>
                <a:cubicBezTo>
                  <a:pt x="604056" y="0"/>
                  <a:pt x="616605" y="12549"/>
                  <a:pt x="616605" y="28028"/>
                </a:cubicBezTo>
                <a:cubicBezTo>
                  <a:pt x="616605" y="43507"/>
                  <a:pt x="604056" y="56056"/>
                  <a:pt x="588577" y="56056"/>
                </a:cubicBezTo>
                <a:cubicBezTo>
                  <a:pt x="573098" y="56056"/>
                  <a:pt x="560549" y="43507"/>
                  <a:pt x="560549" y="28028"/>
                </a:cubicBezTo>
                <a:cubicBezTo>
                  <a:pt x="560549" y="12549"/>
                  <a:pt x="573098" y="0"/>
                  <a:pt x="588577" y="0"/>
                </a:cubicBezTo>
                <a:close/>
                <a:moveTo>
                  <a:pt x="401727" y="0"/>
                </a:moveTo>
                <a:cubicBezTo>
                  <a:pt x="417206" y="0"/>
                  <a:pt x="429755" y="12549"/>
                  <a:pt x="429755" y="28028"/>
                </a:cubicBezTo>
                <a:cubicBezTo>
                  <a:pt x="429755" y="43507"/>
                  <a:pt x="417206" y="56056"/>
                  <a:pt x="401727" y="56056"/>
                </a:cubicBezTo>
                <a:cubicBezTo>
                  <a:pt x="386248" y="56056"/>
                  <a:pt x="373699" y="43507"/>
                  <a:pt x="373699" y="28028"/>
                </a:cubicBezTo>
                <a:cubicBezTo>
                  <a:pt x="373699" y="12549"/>
                  <a:pt x="386248" y="0"/>
                  <a:pt x="401727" y="0"/>
                </a:cubicBezTo>
                <a:close/>
                <a:moveTo>
                  <a:pt x="214878" y="0"/>
                </a:moveTo>
                <a:cubicBezTo>
                  <a:pt x="230357" y="0"/>
                  <a:pt x="242906" y="12549"/>
                  <a:pt x="242906" y="28028"/>
                </a:cubicBezTo>
                <a:cubicBezTo>
                  <a:pt x="242906" y="43507"/>
                  <a:pt x="230357" y="56056"/>
                  <a:pt x="214878" y="56056"/>
                </a:cubicBezTo>
                <a:cubicBezTo>
                  <a:pt x="199399" y="56056"/>
                  <a:pt x="186850" y="43507"/>
                  <a:pt x="186850" y="28028"/>
                </a:cubicBezTo>
                <a:cubicBezTo>
                  <a:pt x="186850" y="12549"/>
                  <a:pt x="199399" y="0"/>
                  <a:pt x="214878" y="0"/>
                </a:cubicBezTo>
                <a:close/>
                <a:moveTo>
                  <a:pt x="28028" y="0"/>
                </a:moveTo>
                <a:cubicBezTo>
                  <a:pt x="43507" y="0"/>
                  <a:pt x="56056" y="12549"/>
                  <a:pt x="56056" y="28028"/>
                </a:cubicBezTo>
                <a:cubicBezTo>
                  <a:pt x="56056" y="43507"/>
                  <a:pt x="43507" y="56056"/>
                  <a:pt x="28028" y="56056"/>
                </a:cubicBezTo>
                <a:cubicBezTo>
                  <a:pt x="12549" y="56056"/>
                  <a:pt x="0" y="43507"/>
                  <a:pt x="0" y="28028"/>
                </a:cubicBezTo>
                <a:cubicBezTo>
                  <a:pt x="0" y="12549"/>
                  <a:pt x="12549" y="0"/>
                  <a:pt x="28028" y="0"/>
                </a:cubicBezTo>
                <a:close/>
              </a:path>
            </a:pathLst>
          </a:custGeom>
          <a:gradFill>
            <a:gsLst>
              <a:gs pos="0">
                <a:schemeClr val="accent1"/>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2462530" y="1376680"/>
            <a:ext cx="6897370" cy="11303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二、普通话与方言</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891540" y="1776730"/>
            <a:ext cx="2099310" cy="443865"/>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（一）北方方言</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891540" y="1324610"/>
            <a:ext cx="10234930" cy="398780"/>
          </a:xfrm>
          <a:prstGeom prst="rect">
            <a:avLst/>
          </a:prstGeom>
          <a:noFill/>
        </p:spPr>
        <p:txBody>
          <a:bodyPr wrap="square" rtlCol="0">
            <a:spAutoFit/>
          </a:bodyPr>
          <a:lstStyle/>
          <a:p>
            <a:pPr algn="l">
              <a:lnSpc>
                <a:spcPct val="10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现代汉语方言主要包括以下几种。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0" name="文本框 19"/>
          <p:cNvSpPr txBox="1"/>
          <p:nvPr/>
        </p:nvSpPr>
        <p:spPr>
          <a:xfrm>
            <a:off x="891540" y="2273935"/>
            <a:ext cx="10234295" cy="4154170"/>
          </a:xfrm>
          <a:prstGeom prst="rect">
            <a:avLst/>
          </a:prstGeom>
          <a:noFill/>
        </p:spPr>
        <p:txBody>
          <a:bodyPr wrap="square" rtlCol="0">
            <a:spAutoFit/>
          </a:bodyPr>
          <a:lstStyle/>
          <a:p>
            <a:pPr algn="l">
              <a:lnSpc>
                <a:spcPct val="11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北方方言也叫官话方言，是现代汉语普通话的基础方言，以</a:t>
            </a: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北京话</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为代表，通行地域最广，占汉语通行区域的四分之三，使用人口最多，也占汉语使用人口的四分之三。</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l">
              <a:lnSpc>
                <a:spcPct val="11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北方方言内部一致性较强，语法结构上差别较小，词汇方面的一致性很强，语音方面的分歧不是很大。从北部的满洲里到南部的昆明，直线距离约三千千米，从西部的酒泉到东部的南京，直线距离约两千千米，在这样大的范围内，互相通话基本没有什么问题，在这样大面积范围内的语言如此高度一致，在世界上也是罕见的。</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l">
              <a:lnSpc>
                <a:spcPct val="110000"/>
              </a:lnSpc>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北方方言在语音方面的主要特点有以下几个方面：</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marL="342900" indent="-342900" algn="l">
              <a:lnSpc>
                <a:spcPct val="110000"/>
              </a:lnSpc>
              <a:buFont typeface="Wingdings" panose="05000000000000000000" charset="0"/>
              <a:buChar char="Ø"/>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没有浊塞音、浊塞擦音声母，古代汉语中的这些浊音声母都变成了清音；</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marL="342900" indent="-342900" algn="l">
              <a:lnSpc>
                <a:spcPct val="110000"/>
              </a:lnSpc>
              <a:buFont typeface="Wingdings" panose="05000000000000000000" charset="0"/>
              <a:buChar char="Ø"/>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辅音韵尾很少，只有舌尖前鼻音韵尾和舌尖后鼻音韵尾两个辅音韵尾；</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marL="342900" indent="-342900" algn="l">
              <a:lnSpc>
                <a:spcPct val="110000"/>
              </a:lnSpc>
              <a:buFont typeface="Wingdings" panose="05000000000000000000" charset="0"/>
              <a:buChar char="Ø"/>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声调有阴平、阳平、上声、去声 4 个，入声消失。</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l">
              <a:lnSpc>
                <a:spcPct val="11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根据语言特点，一般把北方方言分为</a:t>
            </a: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华北—东北方言、西北方言、西南方言、江淮方言</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4 个次方言。</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二、普通话与方言</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891540" y="1477010"/>
            <a:ext cx="2099310" cy="443865"/>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（二）吴方言</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0" name="文本框 19"/>
          <p:cNvSpPr txBox="1"/>
          <p:nvPr/>
        </p:nvSpPr>
        <p:spPr>
          <a:xfrm>
            <a:off x="891540" y="2035810"/>
            <a:ext cx="10234295" cy="3784600"/>
          </a:xfrm>
          <a:prstGeom prst="rect">
            <a:avLst/>
          </a:prstGeom>
          <a:noFill/>
        </p:spPr>
        <p:txBody>
          <a:bodyPr wrap="square" rtlCol="0">
            <a:spAutoFit/>
          </a:bodyPr>
          <a:lstStyle/>
          <a:p>
            <a:pPr algn="just">
              <a:lnSpc>
                <a:spcPct val="15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吴方言主要通行在</a:t>
            </a: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江苏南部地区、上海市、浙江省、江西东北部、福建西北角和安徽南部地区</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，代表方言是</a:t>
            </a: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上海话</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和</a:t>
            </a: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苏州话</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just">
              <a:lnSpc>
                <a:spcPct val="150000"/>
              </a:lnSpc>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吴方言在语音方面的突出特点有以下几个方面：</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marL="342900" indent="-342900" algn="just">
              <a:lnSpc>
                <a:spcPct val="150000"/>
              </a:lnSpc>
              <a:buFont typeface="Wingdings" panose="05000000000000000000" charset="0"/>
              <a:buChar char="Ø"/>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有一套完整的浊塞音、浊塞擦音声母；</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a:p>
            <a:pPr marL="342900" indent="-342900" algn="just">
              <a:lnSpc>
                <a:spcPct val="150000"/>
              </a:lnSpc>
              <a:buFont typeface="Wingdings" panose="05000000000000000000" charset="0"/>
              <a:buChar char="Ø"/>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没有舌尖后音声母；</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a:p>
            <a:pPr marL="342900" indent="-342900" algn="just">
              <a:lnSpc>
                <a:spcPct val="150000"/>
              </a:lnSpc>
              <a:buFont typeface="Wingdings" panose="05000000000000000000" charset="0"/>
              <a:buChar char="Ø"/>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韵尾较少，普通话前鼻音韵尾一律读作后鼻音韵尾，普通话复韵母的韵尾脱落变成单元音韵母；</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a:p>
            <a:pPr marL="342900" indent="-342900" algn="just">
              <a:lnSpc>
                <a:spcPct val="150000"/>
              </a:lnSpc>
              <a:buFont typeface="Wingdings" panose="05000000000000000000" charset="0"/>
              <a:buChar char="Ø"/>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有七八个声调。</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二、普通话与方言</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891540" y="1477010"/>
            <a:ext cx="2099310" cy="443865"/>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（三）湘方言</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0" name="文本框 19"/>
          <p:cNvSpPr txBox="1"/>
          <p:nvPr/>
        </p:nvSpPr>
        <p:spPr>
          <a:xfrm>
            <a:off x="891540" y="2035810"/>
            <a:ext cx="10073640" cy="2399665"/>
          </a:xfrm>
          <a:prstGeom prst="rect">
            <a:avLst/>
          </a:prstGeom>
          <a:noFill/>
        </p:spPr>
        <p:txBody>
          <a:bodyPr wrap="square" rtlCol="0">
            <a:spAutoFit/>
          </a:bodyPr>
          <a:lstStyle/>
          <a:p>
            <a:pPr algn="just">
              <a:lnSpc>
                <a:spcPct val="15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湘方言主要分布在</a:t>
            </a: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湖南省</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的大部分地区，以</a:t>
            </a: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长沙话</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为代表。</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just">
              <a:lnSpc>
                <a:spcPct val="150000"/>
              </a:lnSpc>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主要的语音特点有以下几个方面：</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marL="342900" indent="-342900" algn="just">
              <a:lnSpc>
                <a:spcPct val="150000"/>
              </a:lnSpc>
              <a:buFont typeface="Wingdings" panose="05000000000000000000" charset="0"/>
              <a:buChar char="Ø"/>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部分地区有比较完整的浊塞音、浊塞擦音和浊擦音声母；</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marL="342900" indent="-342900" algn="just">
              <a:lnSpc>
                <a:spcPct val="150000"/>
              </a:lnSpc>
              <a:buFont typeface="Wingdings" panose="05000000000000000000" charset="0"/>
              <a:buChar char="Ø"/>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声母 h、f 不分；声母 n、l 混用；</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marL="342900" indent="-342900" algn="just">
              <a:lnSpc>
                <a:spcPct val="150000"/>
              </a:lnSpc>
              <a:buFont typeface="Wingdings" panose="05000000000000000000" charset="0"/>
              <a:buChar char="Ø"/>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入声调没有塞音尾。</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pic>
        <p:nvPicPr>
          <p:cNvPr id="100" name="图片 99"/>
          <p:cNvPicPr/>
          <p:nvPr/>
        </p:nvPicPr>
        <p:blipFill>
          <a:blip r:embed="rId1"/>
          <a:stretch>
            <a:fillRect/>
          </a:stretch>
        </p:blipFill>
        <p:spPr>
          <a:xfrm>
            <a:off x="7321550" y="3660140"/>
            <a:ext cx="3698240" cy="236410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二、普通话与方言</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891540" y="1477010"/>
            <a:ext cx="2099310" cy="443865"/>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（四）赣方言</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0" name="文本框 19"/>
          <p:cNvSpPr txBox="1"/>
          <p:nvPr/>
        </p:nvSpPr>
        <p:spPr>
          <a:xfrm>
            <a:off x="891540" y="2035810"/>
            <a:ext cx="10073640" cy="3784600"/>
          </a:xfrm>
          <a:prstGeom prst="rect">
            <a:avLst/>
          </a:prstGeom>
          <a:noFill/>
        </p:spPr>
        <p:txBody>
          <a:bodyPr wrap="square" rtlCol="0">
            <a:spAutoFit/>
          </a:bodyPr>
          <a:lstStyle/>
          <a:p>
            <a:pPr algn="just">
              <a:lnSpc>
                <a:spcPct val="15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赣方言主要通行在</a:t>
            </a: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江西省大部分地区和湖北省的东南角</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，以</a:t>
            </a: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南昌话</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为代表。</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just">
              <a:lnSpc>
                <a:spcPct val="15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赣方言最大的特点是没有其他方言那样突出的特点。从方言地图上看，赣方言处于北方方言、吴方言、闽方言、客家方言、湘方言的包围之中，这种地理位置是汉语所有方言中最为独特的。正因如此，赣方言受其他方言的影响很大，周围的界线非常不明显。与吴方言接近的地区像吴方言，与闽方言接壤的地区像闽方言，与客家方言接触到的地区又像客家方言，等等。因此，有学者主张取消赣方言的独立，把它合并归属到周边不同的方言区。</a:t>
            </a: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赣方言语音最突出的一个特点是古代的浊塞音和浊塞擦音声母全部变成了同一发音部位的送气清音，而不是像普通话那样平声送气，仄声不送气。</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二、普通话与方言</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891540" y="1477010"/>
            <a:ext cx="2099310" cy="443865"/>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（五）客家方言</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0" name="文本框 19"/>
          <p:cNvSpPr txBox="1"/>
          <p:nvPr/>
        </p:nvSpPr>
        <p:spPr>
          <a:xfrm>
            <a:off x="891540" y="2035810"/>
            <a:ext cx="10073640" cy="3969385"/>
          </a:xfrm>
          <a:prstGeom prst="rect">
            <a:avLst/>
          </a:prstGeom>
          <a:noFill/>
        </p:spPr>
        <p:txBody>
          <a:bodyPr wrap="square" rtlCol="0">
            <a:spAutoFit/>
          </a:bodyPr>
          <a:lstStyle/>
          <a:p>
            <a:pPr algn="just">
              <a:lnSpc>
                <a:spcPct val="14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客家方言以</a:t>
            </a: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广东梅县话</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为代表。客家方言主要通行于</a:t>
            </a: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广东东部和北部地区、广西和江西南部、福建西部，以及湖南、四川、中国台湾的部分地区，</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海外华侨有很多使用客家方言。</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just">
              <a:lnSpc>
                <a:spcPct val="140000"/>
              </a:lnSpc>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其主要的语音特点有以下几个方面：</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marL="342900" indent="-342900" algn="just">
              <a:lnSpc>
                <a:spcPct val="140000"/>
              </a:lnSpc>
              <a:buFont typeface="Wingdings" panose="05000000000000000000" charset="0"/>
              <a:buChar char="Ø"/>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古代浊塞音和浊塞擦音声母大部分变成同部位的送气清音声母，这一点与赣方言一致；</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marL="342900" indent="-342900" algn="just">
              <a:lnSpc>
                <a:spcPct val="140000"/>
              </a:lnSpc>
              <a:buFont typeface="Wingdings" panose="05000000000000000000" charset="0"/>
              <a:buChar char="Ø"/>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舌尖后音声母读作舌尖前音；</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marL="342900" indent="-342900" algn="just">
              <a:lnSpc>
                <a:spcPct val="140000"/>
              </a:lnSpc>
              <a:buFont typeface="Wingdings" panose="05000000000000000000" charset="0"/>
              <a:buChar char="Ø"/>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g、k、h 和z、c、s 可以同齐齿呼韵母相拼；</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marL="342900" indent="-342900" algn="just">
              <a:lnSpc>
                <a:spcPct val="140000"/>
              </a:lnSpc>
              <a:buFont typeface="Wingdings" panose="05000000000000000000" charset="0"/>
              <a:buChar char="Ø"/>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没有撮口呼韵母；</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marL="342900" indent="-342900" algn="just">
              <a:lnSpc>
                <a:spcPct val="140000"/>
              </a:lnSpc>
              <a:buFont typeface="Wingdings" panose="05000000000000000000" charset="0"/>
              <a:buChar char="Ø"/>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声调有 6 个。</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pic>
        <p:nvPicPr>
          <p:cNvPr id="101" name="图片 100"/>
          <p:cNvPicPr/>
          <p:nvPr/>
        </p:nvPicPr>
        <p:blipFill>
          <a:blip r:embed="rId1"/>
          <a:stretch>
            <a:fillRect/>
          </a:stretch>
        </p:blipFill>
        <p:spPr>
          <a:xfrm>
            <a:off x="7472680" y="4351020"/>
            <a:ext cx="2640330" cy="1762125"/>
          </a:xfrm>
          <a:prstGeom prst="ellipse">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二、普通话与方言</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891540" y="1477010"/>
            <a:ext cx="2099310" cy="443865"/>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（六）粤方言</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0" name="文本框 19"/>
          <p:cNvSpPr txBox="1"/>
          <p:nvPr/>
        </p:nvSpPr>
        <p:spPr>
          <a:xfrm>
            <a:off x="891540" y="2035810"/>
            <a:ext cx="10073640" cy="3538220"/>
          </a:xfrm>
          <a:prstGeom prst="rect">
            <a:avLst/>
          </a:prstGeom>
          <a:noFill/>
        </p:spPr>
        <p:txBody>
          <a:bodyPr wrap="square" rtlCol="0">
            <a:spAutoFit/>
          </a:bodyPr>
          <a:lstStyle/>
          <a:p>
            <a:pPr algn="just">
              <a:lnSpc>
                <a:spcPct val="14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粤方言主要通行于</a:t>
            </a: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广东省珠三角、广西东南部地区和香港特别行政区、澳门特别行政区，</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以</a:t>
            </a: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广州话</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为代表，也有主张以广州话和香港话为代表的。海外很多华侨和华裔也使用粤方言。同时，粤方言地区是我国改革开放以来取得成就最大的地区，每年吸引内地各省份数百万务工者，因此近年来粤方言在海内外的影响越来越大，粤方言中的方言词，近年也呈现出向北渗透的趋势，这里反映出语言扩张同经济发展的密切关系。</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just">
              <a:lnSpc>
                <a:spcPct val="14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粤方言的语音系统比较复杂，韵母多达</a:t>
            </a: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53 个</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，辅音韵尾非常丰富，除鼻音韵尾 m、n、ng外，还有与之对应的入声塞韵尾 b、d、g，</a:t>
            </a: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声调一般有八九个</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，是汉语诸方言中调类最多的方言。</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二、普通话与方言</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891540" y="1477010"/>
            <a:ext cx="2099310" cy="443865"/>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（七）闽方言</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0" name="文本框 19"/>
          <p:cNvSpPr txBox="1"/>
          <p:nvPr/>
        </p:nvSpPr>
        <p:spPr>
          <a:xfrm>
            <a:off x="891540" y="2035810"/>
            <a:ext cx="10073640" cy="3969385"/>
          </a:xfrm>
          <a:prstGeom prst="rect">
            <a:avLst/>
          </a:prstGeom>
          <a:noFill/>
        </p:spPr>
        <p:txBody>
          <a:bodyPr wrap="square" rtlCol="0">
            <a:spAutoFit/>
          </a:bodyPr>
          <a:lstStyle/>
          <a:p>
            <a:pPr algn="l">
              <a:lnSpc>
                <a:spcPct val="14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闽方言以</a:t>
            </a: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福州话</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为代表，主要通行于</a:t>
            </a: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福建、海南，</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以及</a:t>
            </a: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广东潮汕地区、雷州半岛和中国台湾地区</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。闽方言是汉语方言中内部分歧最大的一个方言，方言的分区历来就有分歧，有的把闽方言分为闽南方言、闽北方言，有的还划分出闽东方言。现在一般把闽方言再划分为</a:t>
            </a: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5 个方言片：闽南方言，</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以厦门话为代表；</a:t>
            </a: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闽北方言，</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以建瓯话为代表；</a:t>
            </a: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闽东方言，</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以福州话为代表；</a:t>
            </a: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闽中方言，</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以永安话为代表；</a:t>
            </a: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莆仙方言，</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以莆田话为代表。其中，闽南方言的影响最大，福建省范围以外地区使用的闽方言，主要就是闽南方言。闽方言的语音中保留了汉语上古音的一些特点。</a:t>
            </a:r>
            <a:r>
              <a:rPr lang="zh-CN" altLang="en-US" sz="2000" dirty="0">
                <a:solidFill>
                  <a:srgbClr val="9C7411"/>
                </a:solidFill>
                <a:latin typeface="楷体" panose="02010609060101010101" charset="-122"/>
                <a:ea typeface="楷体" panose="02010609060101010101" charset="-122"/>
                <a:cs typeface="楷体" panose="02010609060101010101" charset="-122"/>
                <a:sym typeface="微软雅黑" panose="020B0503020204020204" pitchFamily="34" charset="-122"/>
              </a:rPr>
              <a:t>例如，没有唇齿擦音 f，普通话中凡是念 f 声母的字，闽方言则念 b 或 p 声母；普通话中念 zh 和 ch 声母的部分字，闽方言则念 d 或 t 声母。</a:t>
            </a:r>
            <a:endParaRPr lang="zh-CN" altLang="en-US" sz="2000" dirty="0">
              <a:solidFill>
                <a:srgbClr val="9C7411"/>
              </a:solidFill>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三、普通话的地位</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46200" y="1650365"/>
            <a:ext cx="7662545" cy="460375"/>
          </a:xfrm>
          <a:prstGeom prst="rect">
            <a:avLst/>
          </a:prstGeom>
          <a:noFill/>
        </p:spPr>
        <p:txBody>
          <a:bodyPr wrap="square" rtlCol="0">
            <a:spAutoFit/>
          </a:bodyPr>
          <a:p>
            <a:pPr algn="just">
              <a:lnSpc>
                <a:spcPct val="100000"/>
              </a:lnSpc>
            </a:pPr>
            <a:r>
              <a:rPr sz="24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（一）普通话在国际汉语教学中占据核心地位</a:t>
            </a:r>
            <a:endParaRPr sz="24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3" name="文本框 12"/>
          <p:cNvSpPr txBox="1"/>
          <p:nvPr/>
        </p:nvSpPr>
        <p:spPr>
          <a:xfrm>
            <a:off x="1346200" y="2388623"/>
            <a:ext cx="7289800" cy="1938020"/>
          </a:xfrm>
          <a:prstGeom prst="rect">
            <a:avLst/>
          </a:prstGeom>
          <a:noFill/>
        </p:spPr>
        <p:txBody>
          <a:bodyPr wrap="square" rtlCol="0">
            <a:spAutoFit/>
          </a:bodyPr>
          <a:p>
            <a:pPr algn="just">
              <a:lnSpc>
                <a:spcPct val="15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汉语是联合国的 6 种工作语言之一，其他 5 种是英语、俄语、法语、西班牙语、阿拉伯语。汉语对周边的几个国家，如日本、韩国、朝鲜、越南的语言和文字都产生过重要影响，日本的文字到现在仍保留了汉字的大部分偏旁部首。</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7" name="图片 16"/>
          <p:cNvPicPr>
            <a:picLocks noChangeAspect="1"/>
          </p:cNvPicPr>
          <p:nvPr/>
        </p:nvPicPr>
        <p:blipFill>
          <a:blip r:embed="rId1"/>
          <a:stretch>
            <a:fillRect/>
          </a:stretch>
        </p:blipFill>
        <p:spPr>
          <a:xfrm>
            <a:off x="8814072" y="3726884"/>
            <a:ext cx="2108926" cy="210892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三、普通话的地位</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46200" y="1650365"/>
            <a:ext cx="9327515" cy="460375"/>
          </a:xfrm>
          <a:prstGeom prst="rect">
            <a:avLst/>
          </a:prstGeom>
          <a:noFill/>
        </p:spPr>
        <p:txBody>
          <a:bodyPr wrap="square" rtlCol="0">
            <a:spAutoFit/>
          </a:bodyPr>
          <a:p>
            <a:pPr algn="just">
              <a:lnSpc>
                <a:spcPct val="100000"/>
              </a:lnSpc>
            </a:pPr>
            <a:r>
              <a:rPr sz="24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（二）现行的法律法规明确了普通话在国家语言生活中的核心地位</a:t>
            </a:r>
            <a:endParaRPr sz="24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3" name="文本框 12"/>
          <p:cNvSpPr txBox="1"/>
          <p:nvPr/>
        </p:nvSpPr>
        <p:spPr>
          <a:xfrm>
            <a:off x="1346200" y="2326640"/>
            <a:ext cx="9686290" cy="3322955"/>
          </a:xfrm>
          <a:prstGeom prst="rect">
            <a:avLst/>
          </a:prstGeom>
          <a:noFill/>
        </p:spPr>
        <p:txBody>
          <a:bodyPr wrap="square" rtlCol="0">
            <a:spAutoFit/>
          </a:bodyPr>
          <a:p>
            <a:pPr algn="l">
              <a:lnSpc>
                <a:spcPct val="15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1982 年公布的《中华人民共和国宪法》第十九条规定：“国家推广全国通用的普通话。”2000 年 10 月 31 日，全国人大常委会通过了《中华人民共和国国家通用语言文字法》，第二十条规定：“对外汉语教学应当教授普通话和规范汉字。”2004 年 8 月 23 日，教育部颁布了第 19 号令《汉语作为外语教学能力认定办法》，第七条规定：“申请中级、高级证书者普通话水平需达到中国国家语言文字工作委员会规定的二级甲等以上。”这就是说，对外汉语教学应当教普通话，不教方言；应当教规范汉字，不教不规范的汉字。</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517015" y="3192780"/>
            <a:ext cx="5549900" cy="1568450"/>
          </a:xfrm>
          <a:prstGeom prst="rect">
            <a:avLst/>
          </a:prstGeom>
          <a:noFill/>
        </p:spPr>
        <p:txBody>
          <a:bodyPr wrap="square">
            <a:spAutoFit/>
          </a:bodyPr>
          <a:lstStyle/>
          <a:p>
            <a:pPr algn="ctr"/>
            <a:r>
              <a:rPr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第二节</a:t>
            </a:r>
            <a:r>
              <a:rPr 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学习普通话的方法</a:t>
            </a:r>
            <a:endParaRPr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416685"/>
            <a:ext cx="10896600" cy="4905375"/>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
        <p:nvSpPr>
          <p:cNvPr id="10" name="文本框 9"/>
          <p:cNvSpPr txBox="1"/>
          <p:nvPr/>
        </p:nvSpPr>
        <p:spPr>
          <a:xfrm>
            <a:off x="5129214" y="269635"/>
            <a:ext cx="1933575" cy="1014730"/>
          </a:xfrm>
          <a:prstGeom prst="rect">
            <a:avLst/>
          </a:prstGeom>
          <a:noFill/>
        </p:spPr>
        <p:txBody>
          <a:bodyPr wrap="none" rtlCol="0">
            <a:spAutoFit/>
          </a:bodyPr>
          <a:lstStyle/>
          <a:p>
            <a:pPr algn="ctr"/>
            <a:r>
              <a:rPr lang="zh-CN" altLang="en-US" sz="60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目 录</a:t>
            </a:r>
            <a:endParaRPr lang="zh-CN" altLang="en-US" sz="60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3" name="图片 12"/>
          <p:cNvPicPr>
            <a:picLocks noChangeAspect="1"/>
          </p:cNvPicPr>
          <p:nvPr/>
        </p:nvPicPr>
        <p:blipFill>
          <a:blip r:embed="rId1"/>
          <a:stretch>
            <a:fillRect/>
          </a:stretch>
        </p:blipFill>
        <p:spPr>
          <a:xfrm>
            <a:off x="0" y="4826000"/>
            <a:ext cx="12192000" cy="2032000"/>
          </a:xfrm>
          <a:prstGeom prst="rect">
            <a:avLst/>
          </a:prstGeom>
        </p:spPr>
      </p:pic>
      <p:grpSp>
        <p:nvGrpSpPr>
          <p:cNvPr id="3" name="组合 2"/>
          <p:cNvGrpSpPr/>
          <p:nvPr>
            <p:custDataLst>
              <p:tags r:id="rId2"/>
            </p:custDataLst>
          </p:nvPr>
        </p:nvGrpSpPr>
        <p:grpSpPr>
          <a:xfrm>
            <a:off x="3143885" y="2193290"/>
            <a:ext cx="5256466" cy="825500"/>
            <a:chOff x="2133" y="2871"/>
            <a:chExt cx="5011" cy="787"/>
          </a:xfrm>
        </p:grpSpPr>
        <p:grpSp>
          <p:nvGrpSpPr>
            <p:cNvPr id="20" name="组合 19"/>
            <p:cNvGrpSpPr/>
            <p:nvPr/>
          </p:nvGrpSpPr>
          <p:grpSpPr>
            <a:xfrm rot="0">
              <a:off x="2133" y="2871"/>
              <a:ext cx="787" cy="787"/>
              <a:chOff x="1651000" y="2216150"/>
              <a:chExt cx="1676400" cy="1676400"/>
            </a:xfrm>
          </p:grpSpPr>
          <p:sp>
            <p:nvSpPr>
              <p:cNvPr id="18" name="椭圆 17"/>
              <p:cNvSpPr/>
              <p:nvPr>
                <p:custDataLst>
                  <p:tags r:id="rId3"/>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
            <p:nvSpPr>
              <p:cNvPr id="17" name="椭圆 16"/>
              <p:cNvSpPr/>
              <p:nvPr>
                <p:custDataLst>
                  <p:tags r:id="rId4"/>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cs typeface="微软雅黑" panose="020B0503020204020204" pitchFamily="34" charset="-122"/>
                </a:endParaRPr>
              </a:p>
            </p:txBody>
          </p:sp>
        </p:grpSp>
        <p:sp>
          <p:nvSpPr>
            <p:cNvPr id="2" name="文本框 1"/>
            <p:cNvSpPr txBox="1"/>
            <p:nvPr>
              <p:custDataLst>
                <p:tags r:id="rId5"/>
              </p:custDataLst>
            </p:nvPr>
          </p:nvSpPr>
          <p:spPr>
            <a:xfrm>
              <a:off x="3163" y="3046"/>
              <a:ext cx="3981" cy="439"/>
            </a:xfrm>
            <a:prstGeom prst="rect">
              <a:avLst/>
            </a:prstGeom>
            <a:solidFill>
              <a:schemeClr val="bg1"/>
            </a:solidFill>
          </p:spPr>
          <p:txBody>
            <a:bodyPr wrap="square" rtlCol="0">
              <a:spAutoFit/>
            </a:bodyPr>
            <a:p>
              <a:pPr algn="l"/>
              <a:r>
                <a:rPr lang="zh-CN" alt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第一章</a:t>
              </a:r>
              <a:r>
                <a:rPr lang="en-US" altLang="zh-CN"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普通话概述</a:t>
              </a:r>
              <a:endParaRPr lang="zh-CN" alt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4" name="组合 3"/>
          <p:cNvGrpSpPr/>
          <p:nvPr>
            <p:custDataLst>
              <p:tags r:id="rId6"/>
            </p:custDataLst>
          </p:nvPr>
        </p:nvGrpSpPr>
        <p:grpSpPr>
          <a:xfrm>
            <a:off x="3143885" y="3287395"/>
            <a:ext cx="5256396" cy="826770"/>
            <a:chOff x="2133" y="2871"/>
            <a:chExt cx="5004" cy="787"/>
          </a:xfrm>
        </p:grpSpPr>
        <p:grpSp>
          <p:nvGrpSpPr>
            <p:cNvPr id="5" name="组合 4"/>
            <p:cNvGrpSpPr/>
            <p:nvPr/>
          </p:nvGrpSpPr>
          <p:grpSpPr>
            <a:xfrm rot="0">
              <a:off x="2133" y="2871"/>
              <a:ext cx="787" cy="787"/>
              <a:chOff x="1651000" y="2216150"/>
              <a:chExt cx="1676400" cy="1676400"/>
            </a:xfrm>
          </p:grpSpPr>
          <p:sp>
            <p:nvSpPr>
              <p:cNvPr id="6" name="椭圆 5"/>
              <p:cNvSpPr/>
              <p:nvPr>
                <p:custDataLst>
                  <p:tags r:id="rId7"/>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微软雅黑" panose="020B0503020204020204" pitchFamily="34" charset="-122"/>
                </a:endParaRPr>
              </a:p>
            </p:txBody>
          </p:sp>
          <p:sp>
            <p:nvSpPr>
              <p:cNvPr id="7" name="椭圆 6"/>
              <p:cNvSpPr/>
              <p:nvPr>
                <p:custDataLst>
                  <p:tags r:id="rId8"/>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cs typeface="微软雅黑" panose="020B0503020204020204" pitchFamily="34" charset="-122"/>
                </a:endParaRPr>
              </a:p>
            </p:txBody>
          </p:sp>
        </p:grpSp>
        <p:sp>
          <p:nvSpPr>
            <p:cNvPr id="8" name="文本框 7"/>
            <p:cNvSpPr txBox="1"/>
            <p:nvPr>
              <p:custDataLst>
                <p:tags r:id="rId9"/>
              </p:custDataLst>
            </p:nvPr>
          </p:nvSpPr>
          <p:spPr>
            <a:xfrm>
              <a:off x="3163" y="3001"/>
              <a:ext cx="3974" cy="438"/>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第二章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普通话语音练习</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9" name="组合 8"/>
          <p:cNvGrpSpPr/>
          <p:nvPr>
            <p:custDataLst>
              <p:tags r:id="rId10"/>
            </p:custDataLst>
          </p:nvPr>
        </p:nvGrpSpPr>
        <p:grpSpPr>
          <a:xfrm>
            <a:off x="3143885" y="4382770"/>
            <a:ext cx="5684976" cy="826770"/>
            <a:chOff x="2133" y="2871"/>
            <a:chExt cx="5412" cy="787"/>
          </a:xfrm>
        </p:grpSpPr>
        <p:grpSp>
          <p:nvGrpSpPr>
            <p:cNvPr id="12" name="组合 11"/>
            <p:cNvGrpSpPr/>
            <p:nvPr/>
          </p:nvGrpSpPr>
          <p:grpSpPr>
            <a:xfrm rot="0">
              <a:off x="2133" y="2871"/>
              <a:ext cx="787" cy="787"/>
              <a:chOff x="1651000" y="2216150"/>
              <a:chExt cx="1676400" cy="1676400"/>
            </a:xfrm>
          </p:grpSpPr>
          <p:sp>
            <p:nvSpPr>
              <p:cNvPr id="14" name="椭圆 13"/>
              <p:cNvSpPr/>
              <p:nvPr>
                <p:custDataLst>
                  <p:tags r:id="rId11"/>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微软雅黑" panose="020B0503020204020204" pitchFamily="34" charset="-122"/>
                </a:endParaRPr>
              </a:p>
            </p:txBody>
          </p:sp>
          <p:sp>
            <p:nvSpPr>
              <p:cNvPr id="15" name="椭圆 14"/>
              <p:cNvSpPr/>
              <p:nvPr>
                <p:custDataLst>
                  <p:tags r:id="rId12"/>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cs typeface="微软雅黑" panose="020B0503020204020204" pitchFamily="34" charset="-122"/>
                </a:endParaRPr>
              </a:p>
            </p:txBody>
          </p:sp>
        </p:grpSp>
        <p:sp>
          <p:nvSpPr>
            <p:cNvPr id="16" name="文本框 15"/>
            <p:cNvSpPr txBox="1"/>
            <p:nvPr>
              <p:custDataLst>
                <p:tags r:id="rId13"/>
              </p:custDataLst>
            </p:nvPr>
          </p:nvSpPr>
          <p:spPr>
            <a:xfrm>
              <a:off x="3163" y="3019"/>
              <a:ext cx="4382" cy="438"/>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第三章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普通话水平测试概述</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一、树立持之以恒的信心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3" name="文本框 12"/>
          <p:cNvSpPr txBox="1"/>
          <p:nvPr/>
        </p:nvSpPr>
        <p:spPr>
          <a:xfrm>
            <a:off x="1346200" y="1571625"/>
            <a:ext cx="5607685" cy="1938020"/>
          </a:xfrm>
          <a:prstGeom prst="rect">
            <a:avLst/>
          </a:prstGeom>
          <a:noFill/>
        </p:spPr>
        <p:txBody>
          <a:bodyPr wrap="square" rtlCol="0">
            <a:spAutoFit/>
          </a:bodyPr>
          <a:p>
            <a:pPr algn="l">
              <a:lnSpc>
                <a:spcPct val="15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要想学好一门语言，就要有持之以恒的精神，随时随地都要注意自己的发音，对自己读不好的地方要多加练习，还可以让身边的朋友、亲人监督自己，纠正错误的读音。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2" name="图片 11"/>
          <p:cNvPicPr>
            <a:picLocks noChangeAspect="1"/>
          </p:cNvPicPr>
          <p:nvPr/>
        </p:nvPicPr>
        <p:blipFill>
          <a:blip r:embed="rId1"/>
          <a:stretch>
            <a:fillRect/>
          </a:stretch>
        </p:blipFill>
        <p:spPr>
          <a:xfrm>
            <a:off x="6633022" y="1618337"/>
            <a:ext cx="4503063" cy="450306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二、克服三重障碍：习惯、情感、态度</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3" name="文本框 12"/>
          <p:cNvSpPr txBox="1"/>
          <p:nvPr/>
        </p:nvSpPr>
        <p:spPr>
          <a:xfrm>
            <a:off x="1346200" y="1571625"/>
            <a:ext cx="9686925" cy="4399915"/>
          </a:xfrm>
          <a:prstGeom prst="rect">
            <a:avLst/>
          </a:prstGeom>
          <a:noFill/>
        </p:spPr>
        <p:txBody>
          <a:bodyPr wrap="square" rtlCol="0">
            <a:spAutoFit/>
          </a:bodyPr>
          <a:p>
            <a:pPr algn="l">
              <a:lnSpc>
                <a:spcPct val="140000"/>
              </a:lnSpc>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普通话并不难学，难的是对心理状态的调整和改善。我们在学习普通话时可能害怕</a:t>
            </a:r>
            <a:endPar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a:p>
            <a:pPr algn="l">
              <a:lnSpc>
                <a:spcPct val="140000"/>
              </a:lnSpc>
            </a:pPr>
            <a:r>
              <a:rPr lang="zh-CN" altLang="en-US" sz="2000" dirty="0">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自己因生硬别扭的发音出丑，或是畏惧长时间训练的困难，这些心理障碍常常使我们学习进步缓慢。</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l">
              <a:lnSpc>
                <a:spcPct val="14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针对这种情况，我们需要及时调节我们的心理状态，放下心理包袱，大胆地开口讲。</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l">
              <a:lnSpc>
                <a:spcPct val="14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何学习都有一个从生疏到熟练的过程，学习普通话也不例外，要尽早达到熟练程度，只有下苦功夫克服困难，战胜畏惧心理，才能成为学习中的胜利者。反之，如果在学习中过分顾及面子，不敢坦然面对自己的发音缺陷，不能以顽强的意志和刻苦的努力去克服、改善它，一味地退避畏缩，其结果不但会使自己付出了时间和精力却收效甚微，而且容易造成心理上的阴影，加重今后学习和生活的负担。</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l">
              <a:lnSpc>
                <a:spcPct val="140000"/>
              </a:lnSpc>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调整好心理状态，克服心理障碍，是学好普通话的重要前提。</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三、掌握三种方法：听、记、练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3" name="文本框 12"/>
          <p:cNvSpPr txBox="1"/>
          <p:nvPr/>
        </p:nvSpPr>
        <p:spPr>
          <a:xfrm>
            <a:off x="1346200" y="2231390"/>
            <a:ext cx="6626225" cy="3107690"/>
          </a:xfrm>
          <a:prstGeom prst="rect">
            <a:avLst/>
          </a:prstGeom>
          <a:noFill/>
        </p:spPr>
        <p:txBody>
          <a:bodyPr wrap="square" rtlCol="0">
            <a:spAutoFit/>
          </a:bodyPr>
          <a:p>
            <a:pPr>
              <a:lnSpc>
                <a:spcPct val="140000"/>
              </a:lnSpc>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“听”是学说普通话的前提。</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nSpc>
                <a:spcPct val="14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听广播，听电视里主持人的讲话，听教学录音带，听身边普通话说得好的老师、同学、朋友说话，听自己喜欢的影视作品等都是不错的学习方法。</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nSpc>
                <a:spcPct val="140000"/>
              </a:lnSpc>
            </a:pPr>
            <a:r>
              <a:rPr lang="zh-CN" altLang="en-US"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听的时候，一定要仔细听那些容易读错、易混淆的音，如 ing 与 in、n 的不同发音等。听完他人的发音后，一定要记得跟读，模仿他人的正确发音，做到字正腔圆。</a:t>
            </a:r>
            <a:endParaRPr lang="zh-CN" altLang="en-US"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46200" y="1598930"/>
            <a:ext cx="185166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（一）仔细听</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02" name="图片 101"/>
          <p:cNvPicPr/>
          <p:nvPr/>
        </p:nvPicPr>
        <p:blipFill>
          <a:blip r:embed="rId1">
            <a:clrChange>
              <a:clrFrom>
                <a:srgbClr val="FEFEFE">
                  <a:alpha val="100000"/>
                </a:srgbClr>
              </a:clrFrom>
              <a:clrTo>
                <a:srgbClr val="FEFEFE">
                  <a:alpha val="100000"/>
                  <a:alpha val="0"/>
                </a:srgbClr>
              </a:clrTo>
            </a:clrChange>
          </a:blip>
          <a:stretch>
            <a:fillRect/>
          </a:stretch>
        </p:blipFill>
        <p:spPr>
          <a:xfrm>
            <a:off x="7759065" y="2231390"/>
            <a:ext cx="3314700" cy="30022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 name="图片 102"/>
          <p:cNvPicPr/>
          <p:nvPr/>
        </p:nvPicPr>
        <p:blipFill>
          <a:blip r:embed="rId1">
            <a:lum bright="70000" contrast="-70000"/>
          </a:blip>
          <a:srcRect b="2330"/>
          <a:stretch>
            <a:fillRect/>
          </a:stretch>
        </p:blipFill>
        <p:spPr>
          <a:xfrm>
            <a:off x="3514090" y="1104900"/>
            <a:ext cx="8128000" cy="5296535"/>
          </a:xfrm>
          <a:prstGeom prst="round2DiagRect">
            <a:avLst>
              <a:gd name="adj1" fmla="val 7193"/>
              <a:gd name="adj2" fmla="val 0"/>
            </a:avLst>
          </a:prstGeom>
          <a:noFill/>
          <a:ln w="9525">
            <a:noFill/>
          </a:ln>
        </p:spPr>
      </p:pic>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三、掌握三种方法：听、记、练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3" name="文本框 12"/>
          <p:cNvSpPr txBox="1"/>
          <p:nvPr/>
        </p:nvSpPr>
        <p:spPr>
          <a:xfrm>
            <a:off x="1346200" y="2231390"/>
            <a:ext cx="9683115" cy="2676525"/>
          </a:xfrm>
          <a:prstGeom prst="rect">
            <a:avLst/>
          </a:prstGeom>
          <a:noFill/>
        </p:spPr>
        <p:txBody>
          <a:bodyPr wrap="square" rtlCol="0">
            <a:spAutoFit/>
          </a:bodyPr>
          <a:p>
            <a:pPr>
              <a:lnSpc>
                <a:spcPct val="140000"/>
              </a:lnSpc>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“记”是学好普通话的一个重要环节。</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nSpc>
                <a:spcPct val="14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携带方言口音的人在学习普通话的过程中，要排除方言带来的干扰，最有效的方法就是找出自己的方言与普通话的差异，并找到自己的问题所在。因此，在初学阶段，我们应将每次出现的问题记录下来，然后修改练习计划。当然，记住普通话的正确读音更是必需的。在纠正语音的过程中，往往会出现屡次犯错的现象，这很正常。</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nSpc>
                <a:spcPct val="140000"/>
              </a:lnSpc>
            </a:pPr>
            <a:r>
              <a:rPr lang="zh-CN" altLang="en-US"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只有牢记正确读音，才能有效纠正自己的错误。</a:t>
            </a:r>
            <a:endParaRPr lang="zh-CN" altLang="en-US"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46200" y="1598930"/>
            <a:ext cx="185166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（二）认真记</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三、掌握三种方法：听、记、练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3" name="文本框 12"/>
          <p:cNvSpPr txBox="1"/>
          <p:nvPr/>
        </p:nvSpPr>
        <p:spPr>
          <a:xfrm>
            <a:off x="1346200" y="2231390"/>
            <a:ext cx="6974840" cy="3107690"/>
          </a:xfrm>
          <a:prstGeom prst="rect">
            <a:avLst/>
          </a:prstGeom>
          <a:noFill/>
        </p:spPr>
        <p:txBody>
          <a:bodyPr wrap="square" rtlCol="0">
            <a:spAutoFit/>
          </a:bodyPr>
          <a:p>
            <a:pPr>
              <a:lnSpc>
                <a:spcPct val="140000"/>
              </a:lnSpc>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“练”是学好普通话的关键。</a:t>
            </a:r>
            <a:endPar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nSpc>
                <a:spcPct val="14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如果不开口说，所学的普通话发音技巧会逐渐遗忘。</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nSpc>
                <a:spcPct val="14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普通话练习的途径有很多，除了利用专门的普通话练习资料进行大声朗读训练，日常生活、学习、工作场合等都是练习普通话的好机会。</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nSpc>
                <a:spcPct val="140000"/>
              </a:lnSpc>
            </a:pPr>
            <a:r>
              <a:rPr lang="zh-CN" altLang="en-US"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练习时，建议大家先学会那些使用频率较高且容易读错的字词，这样能够提高学习普通话的效率。</a:t>
            </a:r>
            <a:endParaRPr lang="zh-CN" altLang="en-US"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46200" y="1598930"/>
            <a:ext cx="185166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（三）反复练</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04" name="图片 103"/>
          <p:cNvPicPr/>
          <p:nvPr/>
        </p:nvPicPr>
        <p:blipFill>
          <a:blip r:embed="rId1"/>
          <a:stretch>
            <a:fillRect/>
          </a:stretch>
        </p:blipFill>
        <p:spPr>
          <a:xfrm>
            <a:off x="8605520" y="1880235"/>
            <a:ext cx="2425700" cy="38100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517015" y="3192780"/>
            <a:ext cx="5549900" cy="1568450"/>
          </a:xfrm>
          <a:prstGeom prst="rect">
            <a:avLst/>
          </a:prstGeom>
          <a:noFill/>
        </p:spPr>
        <p:txBody>
          <a:bodyPr wrap="square">
            <a:spAutoFit/>
          </a:bodyPr>
          <a:lstStyle/>
          <a:p>
            <a:pPr algn="ctr"/>
            <a:r>
              <a:rPr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第三节</a:t>
            </a:r>
            <a:r>
              <a:rPr 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普通话是教师的职业语言</a:t>
            </a:r>
            <a:endParaRPr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一、教学手段的有声性</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3" name="文本框 12"/>
          <p:cNvSpPr txBox="1"/>
          <p:nvPr/>
        </p:nvSpPr>
        <p:spPr>
          <a:xfrm>
            <a:off x="1346200" y="1673860"/>
            <a:ext cx="5488305" cy="2245360"/>
          </a:xfrm>
          <a:prstGeom prst="rect">
            <a:avLst/>
          </a:prstGeom>
          <a:noFill/>
        </p:spPr>
        <p:txBody>
          <a:bodyPr wrap="square" rtlCol="0">
            <a:spAutoFit/>
          </a:bodyPr>
          <a:p>
            <a:pPr>
              <a:lnSpc>
                <a:spcPct val="14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面对不会认字、不会写字的教学对象，幼儿教师施教的主要工具是</a:t>
            </a: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口耳相传</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的</a:t>
            </a: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口头语言</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。口语以语音为载体，由语音表现的音节、词句以及语调构成表音系统，借助语音的快慢强弱、千变万化来表情达意。</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442593" y="1337685"/>
            <a:ext cx="4706827" cy="468621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一、教学手段的有声性</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3" name="文本框 12"/>
          <p:cNvSpPr txBox="1"/>
          <p:nvPr/>
        </p:nvSpPr>
        <p:spPr>
          <a:xfrm>
            <a:off x="1346200" y="1413510"/>
            <a:ext cx="9642475" cy="2091690"/>
          </a:xfrm>
          <a:prstGeom prst="rect">
            <a:avLst/>
          </a:prstGeom>
          <a:noFill/>
        </p:spPr>
        <p:txBody>
          <a:bodyPr wrap="square" rtlCol="0">
            <a:spAutoFit/>
          </a:bodyPr>
          <a:p>
            <a:pPr indent="457200" fontAlgn="auto">
              <a:lnSpc>
                <a:spcPct val="13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为了使幼儿能够听得清楚、理解准确，这就</a:t>
            </a: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要求</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必须吐字清晰、语音准确、语速适中；遣词造句要简明扼要、避免歧义；不能给听话人造成接收信息的困难，导致理解的错误；在句式选择上要多用口语化的短句，尽量将书面语言转换成通俗易懂的口语，同时充分运用语音的各种手段，如语调、语速、节奏、重音等，和语言的辅助工具——态势语，以完成语言交际的任务。</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891540" y="3669030"/>
            <a:ext cx="10357485" cy="2406015"/>
          </a:xfrm>
          <a:prstGeom prst="roundRect">
            <a:avLst>
              <a:gd name="adj" fmla="val 13591"/>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indent="457200" algn="l" fontAlgn="auto">
              <a:lnSpc>
                <a:spcPct val="150000"/>
              </a:lnSpc>
            </a:pPr>
            <a:r>
              <a:rPr lang="zh-CN" altLang="en-US" sz="2000" dirty="0">
                <a:solidFill>
                  <a:schemeClr val="bg1"/>
                </a:solidFill>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著名儿童教育家孙敬修老先生在给幼儿讲故事时，就特别注意故事语言的口语特征。他经常对故事的原稿做合理的改动，以使它更适宜播讲。例如，有一个故事原稿是这样的：蔚蓝的天空，没有一丝云。一条潺潺的溪流从卵石中间穿过，卵石在清澈的水中忽隐忽现，清晰可见。溪边端坐着一位长者，面庞清癯，双目炯炯有神！</a:t>
            </a:r>
            <a:endParaRPr lang="zh-CN" altLang="en-US" sz="2000" dirty="0">
              <a:solidFill>
                <a:schemeClr val="bg1"/>
              </a:solidFill>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二、教师语言的示范性</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3" name="文本框 12"/>
          <p:cNvSpPr txBox="1"/>
          <p:nvPr/>
        </p:nvSpPr>
        <p:spPr>
          <a:xfrm>
            <a:off x="1346200" y="1413510"/>
            <a:ext cx="9642475" cy="2491740"/>
          </a:xfrm>
          <a:prstGeom prst="rect">
            <a:avLst/>
          </a:prstGeom>
          <a:noFill/>
        </p:spPr>
        <p:txBody>
          <a:bodyPr wrap="square" rtlCol="0">
            <a:spAutoFit/>
          </a:bodyPr>
          <a:p>
            <a:pPr indent="457200" fontAlgn="auto">
              <a:lnSpc>
                <a:spcPct val="13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的语言发展大部分是通过没有外界压力的自然观察和模仿而完成的，没有幼儿的语言范例，幼儿的语言就得不到正常发展。在幼儿园里教师的语言无疑是幼儿模仿的对象、学习的典范，因此，教师所使用的语言客观上具有很强的示范性。</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教师语言对幼儿语言发展的影响有时是有意识、有计划的，有时是无意识、无计划的。有意识、有计划的影响包括帮助幼儿理解学习和行为要求，学习一些规范性的语言表达方法、语言交往规则，纠正语言错误。</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891540" y="4105910"/>
            <a:ext cx="10357485" cy="1712595"/>
          </a:xfrm>
          <a:prstGeom prst="roundRect">
            <a:avLst>
              <a:gd name="adj" fmla="val 13591"/>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indent="457200" algn="l" fontAlgn="auto">
              <a:lnSpc>
                <a:spcPct val="150000"/>
              </a:lnSpc>
            </a:pPr>
            <a:r>
              <a:rPr lang="zh-CN" altLang="en-US" sz="2000" dirty="0">
                <a:solidFill>
                  <a:schemeClr val="bg1"/>
                </a:solidFill>
                <a:latin typeface="楷体" panose="02010609060101010101" charset="-122"/>
                <a:ea typeface="楷体" panose="02010609060101010101" charset="-122"/>
                <a:cs typeface="微软雅黑" panose="020B0503020204020204" pitchFamily="34" charset="-122"/>
                <a:sym typeface="微软雅黑" panose="020B0503020204020204" pitchFamily="34" charset="-122"/>
              </a:rPr>
              <a:t>例如，当某幼儿无意间踩了另一幼儿的脚时，教师会提醒这位幼儿：“乐乐，你应该对圆圆说什么？”“对，应该说对不起。”</a:t>
            </a:r>
            <a:endParaRPr lang="zh-CN" altLang="en-US" sz="2000" dirty="0">
              <a:solidFill>
                <a:schemeClr val="bg1"/>
              </a:solidFill>
              <a:latin typeface="楷体" panose="02010609060101010101" charset="-122"/>
              <a:ea typeface="楷体" panose="02010609060101010101"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3571157" y="1764507"/>
            <a:ext cx="4491946" cy="3136900"/>
            <a:chOff x="1741552" y="1450888"/>
            <a:chExt cx="4491946" cy="3136900"/>
          </a:xfrm>
        </p:grpSpPr>
        <p:sp>
          <p:nvSpPr>
            <p:cNvPr id="17" name="文本框 16"/>
            <p:cNvSpPr txBox="1"/>
            <p:nvPr/>
          </p:nvSpPr>
          <p:spPr>
            <a:xfrm>
              <a:off x="3144858" y="3019338"/>
              <a:ext cx="3088640" cy="1568450"/>
            </a:xfrm>
            <a:prstGeom prst="rect">
              <a:avLst/>
            </a:prstGeom>
            <a:noFill/>
          </p:spPr>
          <p:txBody>
            <a:bodyPr wrap="square" rtlCol="0">
              <a:spAutoFit/>
            </a:bodyPr>
            <a:lstStyle/>
            <a:p>
              <a:pPr>
                <a:lnSpc>
                  <a:spcPct val="100000"/>
                </a:lnSpc>
              </a:pPr>
              <a:r>
                <a:rPr lang="zh-CN" altLang="en-US" sz="96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观看</a:t>
              </a:r>
              <a:endParaRPr lang="zh-CN" altLang="en-US" sz="9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8" name="文本框 17"/>
            <p:cNvSpPr txBox="1"/>
            <p:nvPr/>
          </p:nvSpPr>
          <p:spPr>
            <a:xfrm>
              <a:off x="1741552" y="1450888"/>
              <a:ext cx="2621280" cy="1568450"/>
            </a:xfrm>
            <a:prstGeom prst="rect">
              <a:avLst/>
            </a:prstGeom>
            <a:noFill/>
          </p:spPr>
          <p:txBody>
            <a:bodyPr wrap="none" rtlCol="0">
              <a:spAutoFit/>
            </a:bodyPr>
            <a:lstStyle/>
            <a:p>
              <a:pPr algn="ctr">
                <a:lnSpc>
                  <a:spcPct val="100000"/>
                </a:lnSpc>
              </a:pPr>
              <a:r>
                <a:rPr lang="zh-CN" altLang="en-US" sz="9600" b="1" dirty="0">
                  <a:solidFill>
                    <a:srgbClr val="7030A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感谢</a:t>
              </a:r>
              <a:endParaRPr lang="zh-CN" altLang="en-US" sz="9600" b="1" dirty="0">
                <a:solidFill>
                  <a:srgbClr val="7030A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sp>
        <p:nvSpPr>
          <p:cNvPr id="24" name="任意多边形: 形状 23"/>
          <p:cNvSpPr/>
          <p:nvPr/>
        </p:nvSpPr>
        <p:spPr>
          <a:xfrm rot="5400000">
            <a:off x="8466349" y="5388851"/>
            <a:ext cx="355034" cy="468000"/>
          </a:xfrm>
          <a:custGeom>
            <a:avLst/>
            <a:gdLst>
              <a:gd name="connsiteX0" fmla="*/ 588577 w 616605"/>
              <a:gd name="connsiteY0" fmla="*/ 756743 h 812799"/>
              <a:gd name="connsiteX1" fmla="*/ 616605 w 616605"/>
              <a:gd name="connsiteY1" fmla="*/ 784771 h 812799"/>
              <a:gd name="connsiteX2" fmla="*/ 588577 w 616605"/>
              <a:gd name="connsiteY2" fmla="*/ 812799 h 812799"/>
              <a:gd name="connsiteX3" fmla="*/ 560549 w 616605"/>
              <a:gd name="connsiteY3" fmla="*/ 784771 h 812799"/>
              <a:gd name="connsiteX4" fmla="*/ 588577 w 616605"/>
              <a:gd name="connsiteY4" fmla="*/ 756743 h 812799"/>
              <a:gd name="connsiteX5" fmla="*/ 401727 w 616605"/>
              <a:gd name="connsiteY5" fmla="*/ 756743 h 812799"/>
              <a:gd name="connsiteX6" fmla="*/ 429755 w 616605"/>
              <a:gd name="connsiteY6" fmla="*/ 784771 h 812799"/>
              <a:gd name="connsiteX7" fmla="*/ 401727 w 616605"/>
              <a:gd name="connsiteY7" fmla="*/ 812799 h 812799"/>
              <a:gd name="connsiteX8" fmla="*/ 373699 w 616605"/>
              <a:gd name="connsiteY8" fmla="*/ 784771 h 812799"/>
              <a:gd name="connsiteX9" fmla="*/ 401727 w 616605"/>
              <a:gd name="connsiteY9" fmla="*/ 756743 h 812799"/>
              <a:gd name="connsiteX10" fmla="*/ 214878 w 616605"/>
              <a:gd name="connsiteY10" fmla="*/ 756743 h 812799"/>
              <a:gd name="connsiteX11" fmla="*/ 242906 w 616605"/>
              <a:gd name="connsiteY11" fmla="*/ 784771 h 812799"/>
              <a:gd name="connsiteX12" fmla="*/ 214878 w 616605"/>
              <a:gd name="connsiteY12" fmla="*/ 812799 h 812799"/>
              <a:gd name="connsiteX13" fmla="*/ 186850 w 616605"/>
              <a:gd name="connsiteY13" fmla="*/ 784771 h 812799"/>
              <a:gd name="connsiteX14" fmla="*/ 214878 w 616605"/>
              <a:gd name="connsiteY14" fmla="*/ 756743 h 812799"/>
              <a:gd name="connsiteX15" fmla="*/ 28028 w 616605"/>
              <a:gd name="connsiteY15" fmla="*/ 756743 h 812799"/>
              <a:gd name="connsiteX16" fmla="*/ 56056 w 616605"/>
              <a:gd name="connsiteY16" fmla="*/ 784771 h 812799"/>
              <a:gd name="connsiteX17" fmla="*/ 28028 w 616605"/>
              <a:gd name="connsiteY17" fmla="*/ 812799 h 812799"/>
              <a:gd name="connsiteX18" fmla="*/ 0 w 616605"/>
              <a:gd name="connsiteY18" fmla="*/ 784771 h 812799"/>
              <a:gd name="connsiteX19" fmla="*/ 28028 w 616605"/>
              <a:gd name="connsiteY19" fmla="*/ 756743 h 812799"/>
              <a:gd name="connsiteX20" fmla="*/ 588577 w 616605"/>
              <a:gd name="connsiteY20" fmla="*/ 567558 h 812799"/>
              <a:gd name="connsiteX21" fmla="*/ 616605 w 616605"/>
              <a:gd name="connsiteY21" fmla="*/ 595585 h 812799"/>
              <a:gd name="connsiteX22" fmla="*/ 588577 w 616605"/>
              <a:gd name="connsiteY22" fmla="*/ 623613 h 812799"/>
              <a:gd name="connsiteX23" fmla="*/ 560549 w 616605"/>
              <a:gd name="connsiteY23" fmla="*/ 595585 h 812799"/>
              <a:gd name="connsiteX24" fmla="*/ 588577 w 616605"/>
              <a:gd name="connsiteY24" fmla="*/ 567558 h 812799"/>
              <a:gd name="connsiteX25" fmla="*/ 401727 w 616605"/>
              <a:gd name="connsiteY25" fmla="*/ 567558 h 812799"/>
              <a:gd name="connsiteX26" fmla="*/ 429755 w 616605"/>
              <a:gd name="connsiteY26" fmla="*/ 595585 h 812799"/>
              <a:gd name="connsiteX27" fmla="*/ 401727 w 616605"/>
              <a:gd name="connsiteY27" fmla="*/ 623613 h 812799"/>
              <a:gd name="connsiteX28" fmla="*/ 373699 w 616605"/>
              <a:gd name="connsiteY28" fmla="*/ 595585 h 812799"/>
              <a:gd name="connsiteX29" fmla="*/ 401727 w 616605"/>
              <a:gd name="connsiteY29" fmla="*/ 567558 h 812799"/>
              <a:gd name="connsiteX30" fmla="*/ 214878 w 616605"/>
              <a:gd name="connsiteY30" fmla="*/ 567558 h 812799"/>
              <a:gd name="connsiteX31" fmla="*/ 242906 w 616605"/>
              <a:gd name="connsiteY31" fmla="*/ 595585 h 812799"/>
              <a:gd name="connsiteX32" fmla="*/ 214878 w 616605"/>
              <a:gd name="connsiteY32" fmla="*/ 623613 h 812799"/>
              <a:gd name="connsiteX33" fmla="*/ 186850 w 616605"/>
              <a:gd name="connsiteY33" fmla="*/ 595585 h 812799"/>
              <a:gd name="connsiteX34" fmla="*/ 214878 w 616605"/>
              <a:gd name="connsiteY34" fmla="*/ 567558 h 812799"/>
              <a:gd name="connsiteX35" fmla="*/ 28028 w 616605"/>
              <a:gd name="connsiteY35" fmla="*/ 567558 h 812799"/>
              <a:gd name="connsiteX36" fmla="*/ 56056 w 616605"/>
              <a:gd name="connsiteY36" fmla="*/ 595585 h 812799"/>
              <a:gd name="connsiteX37" fmla="*/ 28028 w 616605"/>
              <a:gd name="connsiteY37" fmla="*/ 623613 h 812799"/>
              <a:gd name="connsiteX38" fmla="*/ 0 w 616605"/>
              <a:gd name="connsiteY38" fmla="*/ 595585 h 812799"/>
              <a:gd name="connsiteX39" fmla="*/ 28028 w 616605"/>
              <a:gd name="connsiteY39" fmla="*/ 567558 h 812799"/>
              <a:gd name="connsiteX40" fmla="*/ 588577 w 616605"/>
              <a:gd name="connsiteY40" fmla="*/ 378372 h 812799"/>
              <a:gd name="connsiteX41" fmla="*/ 616605 w 616605"/>
              <a:gd name="connsiteY41" fmla="*/ 406400 h 812799"/>
              <a:gd name="connsiteX42" fmla="*/ 588577 w 616605"/>
              <a:gd name="connsiteY42" fmla="*/ 434427 h 812799"/>
              <a:gd name="connsiteX43" fmla="*/ 560549 w 616605"/>
              <a:gd name="connsiteY43" fmla="*/ 406400 h 812799"/>
              <a:gd name="connsiteX44" fmla="*/ 588577 w 616605"/>
              <a:gd name="connsiteY44" fmla="*/ 378372 h 812799"/>
              <a:gd name="connsiteX45" fmla="*/ 401727 w 616605"/>
              <a:gd name="connsiteY45" fmla="*/ 378372 h 812799"/>
              <a:gd name="connsiteX46" fmla="*/ 429755 w 616605"/>
              <a:gd name="connsiteY46" fmla="*/ 406400 h 812799"/>
              <a:gd name="connsiteX47" fmla="*/ 401727 w 616605"/>
              <a:gd name="connsiteY47" fmla="*/ 434427 h 812799"/>
              <a:gd name="connsiteX48" fmla="*/ 373699 w 616605"/>
              <a:gd name="connsiteY48" fmla="*/ 406400 h 812799"/>
              <a:gd name="connsiteX49" fmla="*/ 401727 w 616605"/>
              <a:gd name="connsiteY49" fmla="*/ 378372 h 812799"/>
              <a:gd name="connsiteX50" fmla="*/ 214878 w 616605"/>
              <a:gd name="connsiteY50" fmla="*/ 378372 h 812799"/>
              <a:gd name="connsiteX51" fmla="*/ 242906 w 616605"/>
              <a:gd name="connsiteY51" fmla="*/ 406400 h 812799"/>
              <a:gd name="connsiteX52" fmla="*/ 214878 w 616605"/>
              <a:gd name="connsiteY52" fmla="*/ 434427 h 812799"/>
              <a:gd name="connsiteX53" fmla="*/ 186850 w 616605"/>
              <a:gd name="connsiteY53" fmla="*/ 406400 h 812799"/>
              <a:gd name="connsiteX54" fmla="*/ 214878 w 616605"/>
              <a:gd name="connsiteY54" fmla="*/ 378372 h 812799"/>
              <a:gd name="connsiteX55" fmla="*/ 28028 w 616605"/>
              <a:gd name="connsiteY55" fmla="*/ 378372 h 812799"/>
              <a:gd name="connsiteX56" fmla="*/ 56056 w 616605"/>
              <a:gd name="connsiteY56" fmla="*/ 406400 h 812799"/>
              <a:gd name="connsiteX57" fmla="*/ 28028 w 616605"/>
              <a:gd name="connsiteY57" fmla="*/ 434427 h 812799"/>
              <a:gd name="connsiteX58" fmla="*/ 0 w 616605"/>
              <a:gd name="connsiteY58" fmla="*/ 406400 h 812799"/>
              <a:gd name="connsiteX59" fmla="*/ 28028 w 616605"/>
              <a:gd name="connsiteY59" fmla="*/ 378372 h 812799"/>
              <a:gd name="connsiteX60" fmla="*/ 588577 w 616605"/>
              <a:gd name="connsiteY60" fmla="*/ 189186 h 812799"/>
              <a:gd name="connsiteX61" fmla="*/ 616605 w 616605"/>
              <a:gd name="connsiteY61" fmla="*/ 217214 h 812799"/>
              <a:gd name="connsiteX62" fmla="*/ 588577 w 616605"/>
              <a:gd name="connsiteY62" fmla="*/ 245242 h 812799"/>
              <a:gd name="connsiteX63" fmla="*/ 560549 w 616605"/>
              <a:gd name="connsiteY63" fmla="*/ 217214 h 812799"/>
              <a:gd name="connsiteX64" fmla="*/ 588577 w 616605"/>
              <a:gd name="connsiteY64" fmla="*/ 189186 h 812799"/>
              <a:gd name="connsiteX65" fmla="*/ 401727 w 616605"/>
              <a:gd name="connsiteY65" fmla="*/ 189186 h 812799"/>
              <a:gd name="connsiteX66" fmla="*/ 429755 w 616605"/>
              <a:gd name="connsiteY66" fmla="*/ 217214 h 812799"/>
              <a:gd name="connsiteX67" fmla="*/ 401727 w 616605"/>
              <a:gd name="connsiteY67" fmla="*/ 245242 h 812799"/>
              <a:gd name="connsiteX68" fmla="*/ 373699 w 616605"/>
              <a:gd name="connsiteY68" fmla="*/ 217214 h 812799"/>
              <a:gd name="connsiteX69" fmla="*/ 401727 w 616605"/>
              <a:gd name="connsiteY69" fmla="*/ 189186 h 812799"/>
              <a:gd name="connsiteX70" fmla="*/ 214878 w 616605"/>
              <a:gd name="connsiteY70" fmla="*/ 189186 h 812799"/>
              <a:gd name="connsiteX71" fmla="*/ 242906 w 616605"/>
              <a:gd name="connsiteY71" fmla="*/ 217214 h 812799"/>
              <a:gd name="connsiteX72" fmla="*/ 214878 w 616605"/>
              <a:gd name="connsiteY72" fmla="*/ 245242 h 812799"/>
              <a:gd name="connsiteX73" fmla="*/ 186850 w 616605"/>
              <a:gd name="connsiteY73" fmla="*/ 217214 h 812799"/>
              <a:gd name="connsiteX74" fmla="*/ 214878 w 616605"/>
              <a:gd name="connsiteY74" fmla="*/ 189186 h 812799"/>
              <a:gd name="connsiteX75" fmla="*/ 28028 w 616605"/>
              <a:gd name="connsiteY75" fmla="*/ 189186 h 812799"/>
              <a:gd name="connsiteX76" fmla="*/ 56056 w 616605"/>
              <a:gd name="connsiteY76" fmla="*/ 217214 h 812799"/>
              <a:gd name="connsiteX77" fmla="*/ 28028 w 616605"/>
              <a:gd name="connsiteY77" fmla="*/ 245242 h 812799"/>
              <a:gd name="connsiteX78" fmla="*/ 0 w 616605"/>
              <a:gd name="connsiteY78" fmla="*/ 217214 h 812799"/>
              <a:gd name="connsiteX79" fmla="*/ 28028 w 616605"/>
              <a:gd name="connsiteY79" fmla="*/ 189186 h 812799"/>
              <a:gd name="connsiteX80" fmla="*/ 588577 w 616605"/>
              <a:gd name="connsiteY80" fmla="*/ 0 h 812799"/>
              <a:gd name="connsiteX81" fmla="*/ 616605 w 616605"/>
              <a:gd name="connsiteY81" fmla="*/ 28028 h 812799"/>
              <a:gd name="connsiteX82" fmla="*/ 588577 w 616605"/>
              <a:gd name="connsiteY82" fmla="*/ 56056 h 812799"/>
              <a:gd name="connsiteX83" fmla="*/ 560549 w 616605"/>
              <a:gd name="connsiteY83" fmla="*/ 28028 h 812799"/>
              <a:gd name="connsiteX84" fmla="*/ 588577 w 616605"/>
              <a:gd name="connsiteY84" fmla="*/ 0 h 812799"/>
              <a:gd name="connsiteX85" fmla="*/ 401727 w 616605"/>
              <a:gd name="connsiteY85" fmla="*/ 0 h 812799"/>
              <a:gd name="connsiteX86" fmla="*/ 429755 w 616605"/>
              <a:gd name="connsiteY86" fmla="*/ 28028 h 812799"/>
              <a:gd name="connsiteX87" fmla="*/ 401727 w 616605"/>
              <a:gd name="connsiteY87" fmla="*/ 56056 h 812799"/>
              <a:gd name="connsiteX88" fmla="*/ 373699 w 616605"/>
              <a:gd name="connsiteY88" fmla="*/ 28028 h 812799"/>
              <a:gd name="connsiteX89" fmla="*/ 401727 w 616605"/>
              <a:gd name="connsiteY89" fmla="*/ 0 h 812799"/>
              <a:gd name="connsiteX90" fmla="*/ 214878 w 616605"/>
              <a:gd name="connsiteY90" fmla="*/ 0 h 812799"/>
              <a:gd name="connsiteX91" fmla="*/ 242906 w 616605"/>
              <a:gd name="connsiteY91" fmla="*/ 28028 h 812799"/>
              <a:gd name="connsiteX92" fmla="*/ 214878 w 616605"/>
              <a:gd name="connsiteY92" fmla="*/ 56056 h 812799"/>
              <a:gd name="connsiteX93" fmla="*/ 186850 w 616605"/>
              <a:gd name="connsiteY93" fmla="*/ 28028 h 812799"/>
              <a:gd name="connsiteX94" fmla="*/ 214878 w 616605"/>
              <a:gd name="connsiteY94" fmla="*/ 0 h 812799"/>
              <a:gd name="connsiteX95" fmla="*/ 28028 w 616605"/>
              <a:gd name="connsiteY95" fmla="*/ 0 h 812799"/>
              <a:gd name="connsiteX96" fmla="*/ 56056 w 616605"/>
              <a:gd name="connsiteY96" fmla="*/ 28028 h 812799"/>
              <a:gd name="connsiteX97" fmla="*/ 28028 w 616605"/>
              <a:gd name="connsiteY97" fmla="*/ 56056 h 812799"/>
              <a:gd name="connsiteX98" fmla="*/ 0 w 616605"/>
              <a:gd name="connsiteY98" fmla="*/ 28028 h 812799"/>
              <a:gd name="connsiteX99" fmla="*/ 28028 w 616605"/>
              <a:gd name="connsiteY99" fmla="*/ 0 h 812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16605" h="812799">
                <a:moveTo>
                  <a:pt x="588577" y="756743"/>
                </a:moveTo>
                <a:cubicBezTo>
                  <a:pt x="604056" y="756743"/>
                  <a:pt x="616605" y="769292"/>
                  <a:pt x="616605" y="784771"/>
                </a:cubicBezTo>
                <a:cubicBezTo>
                  <a:pt x="616605" y="800250"/>
                  <a:pt x="604056" y="812799"/>
                  <a:pt x="588577" y="812799"/>
                </a:cubicBezTo>
                <a:cubicBezTo>
                  <a:pt x="573098" y="812799"/>
                  <a:pt x="560549" y="800250"/>
                  <a:pt x="560549" y="784771"/>
                </a:cubicBezTo>
                <a:cubicBezTo>
                  <a:pt x="560549" y="769292"/>
                  <a:pt x="573098" y="756743"/>
                  <a:pt x="588577" y="756743"/>
                </a:cubicBezTo>
                <a:close/>
                <a:moveTo>
                  <a:pt x="401727" y="756743"/>
                </a:moveTo>
                <a:cubicBezTo>
                  <a:pt x="417206" y="756743"/>
                  <a:pt x="429755" y="769292"/>
                  <a:pt x="429755" y="784771"/>
                </a:cubicBezTo>
                <a:cubicBezTo>
                  <a:pt x="429755" y="800250"/>
                  <a:pt x="417206" y="812799"/>
                  <a:pt x="401727" y="812799"/>
                </a:cubicBezTo>
                <a:cubicBezTo>
                  <a:pt x="386248" y="812799"/>
                  <a:pt x="373699" y="800250"/>
                  <a:pt x="373699" y="784771"/>
                </a:cubicBezTo>
                <a:cubicBezTo>
                  <a:pt x="373699" y="769292"/>
                  <a:pt x="386248" y="756743"/>
                  <a:pt x="401727" y="756743"/>
                </a:cubicBezTo>
                <a:close/>
                <a:moveTo>
                  <a:pt x="214878" y="756743"/>
                </a:moveTo>
                <a:cubicBezTo>
                  <a:pt x="230357" y="756743"/>
                  <a:pt x="242906" y="769292"/>
                  <a:pt x="242906" y="784771"/>
                </a:cubicBezTo>
                <a:cubicBezTo>
                  <a:pt x="242906" y="800250"/>
                  <a:pt x="230357" y="812799"/>
                  <a:pt x="214878" y="812799"/>
                </a:cubicBezTo>
                <a:cubicBezTo>
                  <a:pt x="199399" y="812799"/>
                  <a:pt x="186850" y="800250"/>
                  <a:pt x="186850" y="784771"/>
                </a:cubicBezTo>
                <a:cubicBezTo>
                  <a:pt x="186850" y="769292"/>
                  <a:pt x="199399" y="756743"/>
                  <a:pt x="214878" y="756743"/>
                </a:cubicBezTo>
                <a:close/>
                <a:moveTo>
                  <a:pt x="28028" y="756743"/>
                </a:moveTo>
                <a:cubicBezTo>
                  <a:pt x="43507" y="756743"/>
                  <a:pt x="56056" y="769292"/>
                  <a:pt x="56056" y="784771"/>
                </a:cubicBezTo>
                <a:cubicBezTo>
                  <a:pt x="56056" y="800250"/>
                  <a:pt x="43507" y="812799"/>
                  <a:pt x="28028" y="812799"/>
                </a:cubicBezTo>
                <a:cubicBezTo>
                  <a:pt x="12549" y="812799"/>
                  <a:pt x="0" y="800250"/>
                  <a:pt x="0" y="784771"/>
                </a:cubicBezTo>
                <a:cubicBezTo>
                  <a:pt x="0" y="769292"/>
                  <a:pt x="12549" y="756743"/>
                  <a:pt x="28028" y="756743"/>
                </a:cubicBezTo>
                <a:close/>
                <a:moveTo>
                  <a:pt x="588577" y="567558"/>
                </a:moveTo>
                <a:cubicBezTo>
                  <a:pt x="604056" y="567558"/>
                  <a:pt x="616605" y="580106"/>
                  <a:pt x="616605" y="595585"/>
                </a:cubicBezTo>
                <a:cubicBezTo>
                  <a:pt x="616605" y="611065"/>
                  <a:pt x="604056" y="623613"/>
                  <a:pt x="588577" y="623613"/>
                </a:cubicBezTo>
                <a:cubicBezTo>
                  <a:pt x="573098" y="623613"/>
                  <a:pt x="560549" y="611065"/>
                  <a:pt x="560549" y="595585"/>
                </a:cubicBezTo>
                <a:cubicBezTo>
                  <a:pt x="560549" y="580106"/>
                  <a:pt x="573098" y="567558"/>
                  <a:pt x="588577" y="567558"/>
                </a:cubicBezTo>
                <a:close/>
                <a:moveTo>
                  <a:pt x="401727" y="567558"/>
                </a:moveTo>
                <a:cubicBezTo>
                  <a:pt x="417206" y="567558"/>
                  <a:pt x="429755" y="580106"/>
                  <a:pt x="429755" y="595585"/>
                </a:cubicBezTo>
                <a:cubicBezTo>
                  <a:pt x="429755" y="611065"/>
                  <a:pt x="417206" y="623613"/>
                  <a:pt x="401727" y="623613"/>
                </a:cubicBezTo>
                <a:cubicBezTo>
                  <a:pt x="386248" y="623613"/>
                  <a:pt x="373699" y="611065"/>
                  <a:pt x="373699" y="595585"/>
                </a:cubicBezTo>
                <a:cubicBezTo>
                  <a:pt x="373699" y="580106"/>
                  <a:pt x="386248" y="567558"/>
                  <a:pt x="401727" y="567558"/>
                </a:cubicBezTo>
                <a:close/>
                <a:moveTo>
                  <a:pt x="214878" y="567558"/>
                </a:moveTo>
                <a:cubicBezTo>
                  <a:pt x="230357" y="567558"/>
                  <a:pt x="242906" y="580106"/>
                  <a:pt x="242906" y="595585"/>
                </a:cubicBezTo>
                <a:cubicBezTo>
                  <a:pt x="242906" y="611065"/>
                  <a:pt x="230357" y="623613"/>
                  <a:pt x="214878" y="623613"/>
                </a:cubicBezTo>
                <a:cubicBezTo>
                  <a:pt x="199399" y="623613"/>
                  <a:pt x="186850" y="611065"/>
                  <a:pt x="186850" y="595585"/>
                </a:cubicBezTo>
                <a:cubicBezTo>
                  <a:pt x="186850" y="580106"/>
                  <a:pt x="199399" y="567558"/>
                  <a:pt x="214878" y="567558"/>
                </a:cubicBezTo>
                <a:close/>
                <a:moveTo>
                  <a:pt x="28028" y="567558"/>
                </a:moveTo>
                <a:cubicBezTo>
                  <a:pt x="43507" y="567558"/>
                  <a:pt x="56056" y="580106"/>
                  <a:pt x="56056" y="595585"/>
                </a:cubicBezTo>
                <a:cubicBezTo>
                  <a:pt x="56056" y="611065"/>
                  <a:pt x="43507" y="623613"/>
                  <a:pt x="28028" y="623613"/>
                </a:cubicBezTo>
                <a:cubicBezTo>
                  <a:pt x="12549" y="623613"/>
                  <a:pt x="0" y="611065"/>
                  <a:pt x="0" y="595585"/>
                </a:cubicBezTo>
                <a:cubicBezTo>
                  <a:pt x="0" y="580106"/>
                  <a:pt x="12549" y="567558"/>
                  <a:pt x="28028" y="567558"/>
                </a:cubicBezTo>
                <a:close/>
                <a:moveTo>
                  <a:pt x="588577" y="378372"/>
                </a:moveTo>
                <a:cubicBezTo>
                  <a:pt x="604056" y="378372"/>
                  <a:pt x="616605" y="390920"/>
                  <a:pt x="616605" y="406400"/>
                </a:cubicBezTo>
                <a:cubicBezTo>
                  <a:pt x="616605" y="421879"/>
                  <a:pt x="604056" y="434427"/>
                  <a:pt x="588577" y="434427"/>
                </a:cubicBezTo>
                <a:cubicBezTo>
                  <a:pt x="573098" y="434427"/>
                  <a:pt x="560549" y="421879"/>
                  <a:pt x="560549" y="406400"/>
                </a:cubicBezTo>
                <a:cubicBezTo>
                  <a:pt x="560549" y="390920"/>
                  <a:pt x="573098" y="378372"/>
                  <a:pt x="588577" y="378372"/>
                </a:cubicBezTo>
                <a:close/>
                <a:moveTo>
                  <a:pt x="401727" y="378372"/>
                </a:moveTo>
                <a:cubicBezTo>
                  <a:pt x="417206" y="378372"/>
                  <a:pt x="429755" y="390920"/>
                  <a:pt x="429755" y="406400"/>
                </a:cubicBezTo>
                <a:cubicBezTo>
                  <a:pt x="429755" y="421879"/>
                  <a:pt x="417206" y="434427"/>
                  <a:pt x="401727" y="434427"/>
                </a:cubicBezTo>
                <a:cubicBezTo>
                  <a:pt x="386248" y="434427"/>
                  <a:pt x="373699" y="421879"/>
                  <a:pt x="373699" y="406400"/>
                </a:cubicBezTo>
                <a:cubicBezTo>
                  <a:pt x="373699" y="390920"/>
                  <a:pt x="386248" y="378372"/>
                  <a:pt x="401727" y="378372"/>
                </a:cubicBezTo>
                <a:close/>
                <a:moveTo>
                  <a:pt x="214878" y="378372"/>
                </a:moveTo>
                <a:cubicBezTo>
                  <a:pt x="230357" y="378372"/>
                  <a:pt x="242906" y="390920"/>
                  <a:pt x="242906" y="406400"/>
                </a:cubicBezTo>
                <a:cubicBezTo>
                  <a:pt x="242906" y="421879"/>
                  <a:pt x="230357" y="434427"/>
                  <a:pt x="214878" y="434427"/>
                </a:cubicBezTo>
                <a:cubicBezTo>
                  <a:pt x="199399" y="434427"/>
                  <a:pt x="186850" y="421879"/>
                  <a:pt x="186850" y="406400"/>
                </a:cubicBezTo>
                <a:cubicBezTo>
                  <a:pt x="186850" y="390920"/>
                  <a:pt x="199399" y="378372"/>
                  <a:pt x="214878" y="378372"/>
                </a:cubicBezTo>
                <a:close/>
                <a:moveTo>
                  <a:pt x="28028" y="378372"/>
                </a:moveTo>
                <a:cubicBezTo>
                  <a:pt x="43507" y="378372"/>
                  <a:pt x="56056" y="390920"/>
                  <a:pt x="56056" y="406400"/>
                </a:cubicBezTo>
                <a:cubicBezTo>
                  <a:pt x="56056" y="421879"/>
                  <a:pt x="43507" y="434427"/>
                  <a:pt x="28028" y="434427"/>
                </a:cubicBezTo>
                <a:cubicBezTo>
                  <a:pt x="12549" y="434427"/>
                  <a:pt x="0" y="421879"/>
                  <a:pt x="0" y="406400"/>
                </a:cubicBezTo>
                <a:cubicBezTo>
                  <a:pt x="0" y="390920"/>
                  <a:pt x="12549" y="378372"/>
                  <a:pt x="28028" y="378372"/>
                </a:cubicBezTo>
                <a:close/>
                <a:moveTo>
                  <a:pt x="588577" y="189186"/>
                </a:moveTo>
                <a:cubicBezTo>
                  <a:pt x="604056" y="189186"/>
                  <a:pt x="616605" y="201735"/>
                  <a:pt x="616605" y="217214"/>
                </a:cubicBezTo>
                <a:cubicBezTo>
                  <a:pt x="616605" y="232693"/>
                  <a:pt x="604056" y="245242"/>
                  <a:pt x="588577" y="245242"/>
                </a:cubicBezTo>
                <a:cubicBezTo>
                  <a:pt x="573098" y="245242"/>
                  <a:pt x="560549" y="232693"/>
                  <a:pt x="560549" y="217214"/>
                </a:cubicBezTo>
                <a:cubicBezTo>
                  <a:pt x="560549" y="201735"/>
                  <a:pt x="573098" y="189186"/>
                  <a:pt x="588577" y="189186"/>
                </a:cubicBezTo>
                <a:close/>
                <a:moveTo>
                  <a:pt x="401727" y="189186"/>
                </a:moveTo>
                <a:cubicBezTo>
                  <a:pt x="417206" y="189186"/>
                  <a:pt x="429755" y="201735"/>
                  <a:pt x="429755" y="217214"/>
                </a:cubicBezTo>
                <a:cubicBezTo>
                  <a:pt x="429755" y="232693"/>
                  <a:pt x="417206" y="245242"/>
                  <a:pt x="401727" y="245242"/>
                </a:cubicBezTo>
                <a:cubicBezTo>
                  <a:pt x="386248" y="245242"/>
                  <a:pt x="373699" y="232693"/>
                  <a:pt x="373699" y="217214"/>
                </a:cubicBezTo>
                <a:cubicBezTo>
                  <a:pt x="373699" y="201735"/>
                  <a:pt x="386248" y="189186"/>
                  <a:pt x="401727" y="189186"/>
                </a:cubicBezTo>
                <a:close/>
                <a:moveTo>
                  <a:pt x="214878" y="189186"/>
                </a:moveTo>
                <a:cubicBezTo>
                  <a:pt x="230357" y="189186"/>
                  <a:pt x="242906" y="201735"/>
                  <a:pt x="242906" y="217214"/>
                </a:cubicBezTo>
                <a:cubicBezTo>
                  <a:pt x="242906" y="232693"/>
                  <a:pt x="230357" y="245242"/>
                  <a:pt x="214878" y="245242"/>
                </a:cubicBezTo>
                <a:cubicBezTo>
                  <a:pt x="199399" y="245242"/>
                  <a:pt x="186850" y="232693"/>
                  <a:pt x="186850" y="217214"/>
                </a:cubicBezTo>
                <a:cubicBezTo>
                  <a:pt x="186850" y="201735"/>
                  <a:pt x="199399" y="189186"/>
                  <a:pt x="214878" y="189186"/>
                </a:cubicBezTo>
                <a:close/>
                <a:moveTo>
                  <a:pt x="28028" y="189186"/>
                </a:moveTo>
                <a:cubicBezTo>
                  <a:pt x="43507" y="189186"/>
                  <a:pt x="56056" y="201735"/>
                  <a:pt x="56056" y="217214"/>
                </a:cubicBezTo>
                <a:cubicBezTo>
                  <a:pt x="56056" y="232693"/>
                  <a:pt x="43507" y="245242"/>
                  <a:pt x="28028" y="245242"/>
                </a:cubicBezTo>
                <a:cubicBezTo>
                  <a:pt x="12549" y="245242"/>
                  <a:pt x="0" y="232693"/>
                  <a:pt x="0" y="217214"/>
                </a:cubicBezTo>
                <a:cubicBezTo>
                  <a:pt x="0" y="201735"/>
                  <a:pt x="12549" y="189186"/>
                  <a:pt x="28028" y="189186"/>
                </a:cubicBezTo>
                <a:close/>
                <a:moveTo>
                  <a:pt x="588577" y="0"/>
                </a:moveTo>
                <a:cubicBezTo>
                  <a:pt x="604056" y="0"/>
                  <a:pt x="616605" y="12549"/>
                  <a:pt x="616605" y="28028"/>
                </a:cubicBezTo>
                <a:cubicBezTo>
                  <a:pt x="616605" y="43507"/>
                  <a:pt x="604056" y="56056"/>
                  <a:pt x="588577" y="56056"/>
                </a:cubicBezTo>
                <a:cubicBezTo>
                  <a:pt x="573098" y="56056"/>
                  <a:pt x="560549" y="43507"/>
                  <a:pt x="560549" y="28028"/>
                </a:cubicBezTo>
                <a:cubicBezTo>
                  <a:pt x="560549" y="12549"/>
                  <a:pt x="573098" y="0"/>
                  <a:pt x="588577" y="0"/>
                </a:cubicBezTo>
                <a:close/>
                <a:moveTo>
                  <a:pt x="401727" y="0"/>
                </a:moveTo>
                <a:cubicBezTo>
                  <a:pt x="417206" y="0"/>
                  <a:pt x="429755" y="12549"/>
                  <a:pt x="429755" y="28028"/>
                </a:cubicBezTo>
                <a:cubicBezTo>
                  <a:pt x="429755" y="43507"/>
                  <a:pt x="417206" y="56056"/>
                  <a:pt x="401727" y="56056"/>
                </a:cubicBezTo>
                <a:cubicBezTo>
                  <a:pt x="386248" y="56056"/>
                  <a:pt x="373699" y="43507"/>
                  <a:pt x="373699" y="28028"/>
                </a:cubicBezTo>
                <a:cubicBezTo>
                  <a:pt x="373699" y="12549"/>
                  <a:pt x="386248" y="0"/>
                  <a:pt x="401727" y="0"/>
                </a:cubicBezTo>
                <a:close/>
                <a:moveTo>
                  <a:pt x="214878" y="0"/>
                </a:moveTo>
                <a:cubicBezTo>
                  <a:pt x="230357" y="0"/>
                  <a:pt x="242906" y="12549"/>
                  <a:pt x="242906" y="28028"/>
                </a:cubicBezTo>
                <a:cubicBezTo>
                  <a:pt x="242906" y="43507"/>
                  <a:pt x="230357" y="56056"/>
                  <a:pt x="214878" y="56056"/>
                </a:cubicBezTo>
                <a:cubicBezTo>
                  <a:pt x="199399" y="56056"/>
                  <a:pt x="186850" y="43507"/>
                  <a:pt x="186850" y="28028"/>
                </a:cubicBezTo>
                <a:cubicBezTo>
                  <a:pt x="186850" y="12549"/>
                  <a:pt x="199399" y="0"/>
                  <a:pt x="214878" y="0"/>
                </a:cubicBezTo>
                <a:close/>
                <a:moveTo>
                  <a:pt x="28028" y="0"/>
                </a:moveTo>
                <a:cubicBezTo>
                  <a:pt x="43507" y="0"/>
                  <a:pt x="56056" y="12549"/>
                  <a:pt x="56056" y="28028"/>
                </a:cubicBezTo>
                <a:cubicBezTo>
                  <a:pt x="56056" y="43507"/>
                  <a:pt x="43507" y="56056"/>
                  <a:pt x="28028" y="56056"/>
                </a:cubicBezTo>
                <a:cubicBezTo>
                  <a:pt x="12549" y="56056"/>
                  <a:pt x="0" y="43507"/>
                  <a:pt x="0" y="28028"/>
                </a:cubicBezTo>
                <a:cubicBezTo>
                  <a:pt x="0" y="12549"/>
                  <a:pt x="12549" y="0"/>
                  <a:pt x="28028" y="0"/>
                </a:cubicBezTo>
                <a:close/>
              </a:path>
            </a:pathLst>
          </a:custGeom>
          <a:gradFill>
            <a:gsLst>
              <a:gs pos="0">
                <a:schemeClr val="accent1"/>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矩形: 圆角 21"/>
          <p:cNvSpPr/>
          <p:nvPr/>
        </p:nvSpPr>
        <p:spPr>
          <a:xfrm>
            <a:off x="3000058" y="2472055"/>
            <a:ext cx="2292985" cy="929005"/>
          </a:xfrm>
          <a:prstGeom prst="roundRect">
            <a:avLst>
              <a:gd name="adj" fmla="val 50000"/>
            </a:avLst>
          </a:prstGeom>
          <a:solidFill>
            <a:srgbClr val="7030A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第一章</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725930" y="3664585"/>
            <a:ext cx="4841240" cy="1014730"/>
          </a:xfrm>
          <a:prstGeom prst="rect">
            <a:avLst/>
          </a:prstGeom>
          <a:noFill/>
        </p:spPr>
        <p:txBody>
          <a:bodyPr wrap="square">
            <a:spAutoFit/>
          </a:bodyPr>
          <a:lstStyle/>
          <a:p>
            <a:pPr algn="ctr"/>
            <a:r>
              <a:rPr lang="zh-CN" altLang="en-US" sz="6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普通话概述</a:t>
            </a:r>
            <a:endParaRPr lang="zh-CN" altLang="en-US" sz="6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p:cNvSpPr/>
          <p:nvPr/>
        </p:nvSpPr>
        <p:spPr>
          <a:xfrm>
            <a:off x="647700" y="1335405"/>
            <a:ext cx="10896600" cy="4986655"/>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2381250" y="473710"/>
            <a:ext cx="7429500" cy="645160"/>
          </a:xfrm>
          <a:prstGeom prst="rect">
            <a:avLst/>
          </a:prstGeom>
          <a:noFill/>
        </p:spPr>
        <p:txBody>
          <a:bodyPr wrap="square" rtlCol="0">
            <a:spAutoFit/>
          </a:bodyPr>
          <a:lstStyle/>
          <a:p>
            <a:pPr algn="ctr">
              <a:lnSpc>
                <a:spcPct val="100000"/>
              </a:lnSpc>
            </a:pPr>
            <a:r>
              <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学习目标</a:t>
            </a:r>
            <a:endPar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9" name="文本框 8"/>
          <p:cNvSpPr txBox="1"/>
          <p:nvPr/>
        </p:nvSpPr>
        <p:spPr>
          <a:xfrm>
            <a:off x="1252220" y="1703070"/>
            <a:ext cx="9843770" cy="4251325"/>
          </a:xfrm>
          <a:prstGeom prst="rect">
            <a:avLst/>
          </a:prstGeom>
          <a:noFill/>
        </p:spPr>
        <p:txBody>
          <a:bodyPr wrap="square" rtlCol="0">
            <a:spAutoFit/>
          </a:bodyPr>
          <a:lstStyle/>
          <a:p>
            <a:pPr indent="0" algn="just" fontAlgn="auto">
              <a:lnSpc>
                <a:spcPct val="100000"/>
              </a:lnSpc>
              <a:spcAft>
                <a:spcPts val="10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☆知识目标</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0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掌握普通话的定义、地位。</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0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了解普通话和方言的关系，掌握学习普通话的方法。</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0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掌握普通话语音的基础知识，引导学生普通话的学习和训练。</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00000"/>
              </a:lnSpc>
              <a:spcAft>
                <a:spcPts val="10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☆能力目标</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0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 熟练地发准普通话的声母、韵母、声调、音节，掌握语流音变的规律，具备一定的方言辨证能力和引导幼儿进行方言辨证的能力。</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00000"/>
              </a:lnSpc>
              <a:spcAft>
                <a:spcPts val="10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☆素质目标</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0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5. 提高对祖国的语言文字的认同感，了解并贯彻落实国家的语言文字方针政策，培养高尚的教师职业道德，养成讲规范语言、标准语言、文明语言的良好习惯。</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2" name="图片 11"/>
          <p:cNvPicPr>
            <a:picLocks noChangeAspect="1"/>
          </p:cNvPicPr>
          <p:nvPr/>
        </p:nvPicPr>
        <p:blipFill>
          <a:blip r:embed="rId1"/>
          <a:stretch>
            <a:fillRect/>
          </a:stretch>
        </p:blipFill>
        <p:spPr>
          <a:xfrm>
            <a:off x="9107170" y="1635125"/>
            <a:ext cx="2098040" cy="209804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p:cNvSpPr/>
          <p:nvPr/>
        </p:nvSpPr>
        <p:spPr>
          <a:xfrm>
            <a:off x="647700" y="1335405"/>
            <a:ext cx="10896600" cy="4986655"/>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2381250" y="473710"/>
            <a:ext cx="7429500" cy="645160"/>
          </a:xfrm>
          <a:prstGeom prst="rect">
            <a:avLst/>
          </a:prstGeom>
          <a:noFill/>
        </p:spPr>
        <p:txBody>
          <a:bodyPr wrap="square" rtlCol="0">
            <a:spAutoFit/>
          </a:bodyPr>
          <a:lstStyle/>
          <a:p>
            <a:pPr algn="ctr">
              <a:lnSpc>
                <a:spcPct val="100000"/>
              </a:lnSpc>
            </a:pPr>
            <a:r>
              <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知识导图</a:t>
            </a:r>
            <a:endPar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1616710" y="1683385"/>
            <a:ext cx="9448800" cy="40005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7437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问题情境导入</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089025" y="1436564"/>
            <a:ext cx="10014585" cy="749546"/>
          </a:xfrm>
          <a:prstGeom prst="round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spAutoFit/>
          </a:bodyPr>
          <a:lstStyle/>
          <a:p>
            <a:pPr algn="l">
              <a:lnSpc>
                <a:spcPct val="11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读读下面的小故事，说说普通话不好会有什么样的后果，思考幼儿教师为什么要学习普通话，以及幼儿教师普通话水平的高低对幼儿有怎样的影响。</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089025" y="2320679"/>
            <a:ext cx="9779000" cy="3784600"/>
          </a:xfrm>
          <a:prstGeom prst="rect">
            <a:avLst/>
          </a:prstGeom>
          <a:noFill/>
        </p:spPr>
        <p:txBody>
          <a:bodyPr wrap="square" rtlCol="0">
            <a:spAutoFit/>
          </a:bodyPr>
          <a:lstStyle/>
          <a:p>
            <a:pPr indent="457200" algn="just"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两位重庆人到北京旅游，在公交车上看地图。</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just"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甲说：“我们先杀到王府井，然后再杀到大栅栏……”</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just"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乙说：“要得，我们就按照你说的路线一路杀过去。”</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just"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正当他们说得起劲时，不幸被同车群众举报，下车后被扭送至公安机关，交代了几个小时情况后才被放出。</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just"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甲乙来到了王府井，看着人来人往，两人无语……</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just"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甲忍不住说：“你浪个不开腔（枪）也？”</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just"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乙说：“你都不开腔（枪），我浪个敢开也？”</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just"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话音刚落，又有人举报，两人再次被扭送至公安机关。他们费了半天口舌才解释清楚，两人你看看我，我看看你，一致认为要好好学习普通话。</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7437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问题情境导入</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089025" y="1455945"/>
            <a:ext cx="10014585" cy="408525"/>
          </a:xfrm>
          <a:prstGeom prst="round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t" anchorCtr="0">
            <a:spAutoFit/>
          </a:bodyPr>
          <a:lstStyle/>
          <a:p>
            <a:pPr algn="l">
              <a:lnSpc>
                <a:spcPct val="12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分别用普通话和家乡方言朗读下面的儿歌，体会普通话和方言的异同。</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089025" y="1979049"/>
            <a:ext cx="9779000" cy="4154170"/>
          </a:xfrm>
          <a:prstGeom prst="rect">
            <a:avLst/>
          </a:prstGeom>
          <a:noFill/>
        </p:spPr>
        <p:txBody>
          <a:bodyPr wrap="square" rtlCol="0">
            <a:spAutoFit/>
          </a:bodyPr>
          <a:lstStyle/>
          <a:p>
            <a:pPr indent="457200" algn="ctr" fontAlgn="auto">
              <a:lnSpc>
                <a:spcPct val="120000"/>
              </a:lnSpc>
            </a:pPr>
            <a:r>
              <a:rPr lang="zh-CN" altLang="en-US" sz="2000" b="1" dirty="0">
                <a:solidFill>
                  <a:srgbClr val="7030A0"/>
                </a:solidFill>
                <a:latin typeface="楷体" panose="02010609060101010101" charset="-122"/>
                <a:ea typeface="楷体" panose="02010609060101010101" charset="-122"/>
                <a:cs typeface="楷体" panose="02010609060101010101" charset="-122"/>
                <a:sym typeface="微软雅黑" panose="020B0503020204020204" pitchFamily="34" charset="-122"/>
              </a:rPr>
              <a:t>小燕子</a:t>
            </a:r>
            <a:endParaRPr lang="zh-CN" altLang="en-US" sz="2000" b="1" dirty="0">
              <a:solidFill>
                <a:srgbClr val="7030A0"/>
              </a:solidFill>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20000"/>
              </a:lnSpc>
            </a:pPr>
            <a:r>
              <a:rPr lang="zh-CN" altLang="en-US" sz="2000" b="1" dirty="0">
                <a:solidFill>
                  <a:srgbClr val="7030A0"/>
                </a:solidFill>
                <a:latin typeface="楷体" panose="02010609060101010101" charset="-122"/>
                <a:ea typeface="楷体" panose="02010609060101010101" charset="-122"/>
                <a:cs typeface="楷体" panose="02010609060101010101" charset="-122"/>
                <a:sym typeface="微软雅黑" panose="020B0503020204020204" pitchFamily="34" charset="-122"/>
              </a:rPr>
              <a:t>王　路</a:t>
            </a:r>
            <a:endParaRPr lang="zh-CN" altLang="en-US" sz="2000" dirty="0">
              <a:solidFill>
                <a:srgbClr val="7030A0"/>
              </a:solidFill>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小燕子穿花衣，</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年年春天到这里，</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我问燕子为啥来，</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燕子说这里的春天最美丽。</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小燕子告诉你，</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今年这里更美丽，</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我们盖起了大工厂，</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装上了新机器，</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2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欢迎你长期住在这里。</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517015" y="3192780"/>
            <a:ext cx="5549900" cy="829945"/>
          </a:xfrm>
          <a:prstGeom prst="rect">
            <a:avLst/>
          </a:prstGeom>
          <a:noFill/>
        </p:spPr>
        <p:txBody>
          <a:bodyPr wrap="square">
            <a:spAutoFit/>
          </a:bodyPr>
          <a:lstStyle/>
          <a:p>
            <a:pPr algn="ct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第一节</a:t>
            </a:r>
            <a:r>
              <a:rPr lang="en-US" altLang="zh-CN"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认识普通话</a:t>
            </a:r>
            <a:endPar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一、什么是普通话</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891540" y="2193290"/>
            <a:ext cx="356108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（一）以北京语音为标准音</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891540" y="1324610"/>
            <a:ext cx="10234930" cy="768350"/>
          </a:xfrm>
          <a:prstGeom prst="rect">
            <a:avLst/>
          </a:prstGeom>
          <a:noFill/>
        </p:spPr>
        <p:txBody>
          <a:bodyPr wrap="square" rtlCol="0">
            <a:spAutoFit/>
          </a:bodyPr>
          <a:lstStyle/>
          <a:p>
            <a:pPr algn="l">
              <a:lnSpc>
                <a:spcPct val="100000"/>
              </a:lnSpc>
            </a:pPr>
            <a:r>
              <a:rPr lang="zh-CN" altLang="en-US" sz="24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普通话</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是指以北京语音为标准音，以北方话为基础方言，以典范的现代白话文著作为语法规范的现代汉民族共同语。</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0" name="文本框 19"/>
          <p:cNvSpPr txBox="1"/>
          <p:nvPr/>
        </p:nvSpPr>
        <p:spPr>
          <a:xfrm>
            <a:off x="891540" y="2709545"/>
            <a:ext cx="10234295" cy="645160"/>
          </a:xfrm>
          <a:prstGeom prst="rect">
            <a:avLst/>
          </a:prstGeom>
          <a:noFill/>
        </p:spPr>
        <p:txBody>
          <a:bodyPr wrap="square" rtlCol="0">
            <a:spAutoFit/>
          </a:bodyPr>
          <a:lstStyle/>
          <a:p>
            <a:pPr algn="just"/>
            <a:r>
              <a:rPr lang="zh-CN" altLang="en-US" dirty="0">
                <a:latin typeface="仿宋" panose="02010609060101010101" charset="-122"/>
                <a:ea typeface="仿宋" panose="02010609060101010101" charset="-122"/>
                <a:cs typeface="微软雅黑" panose="020B0503020204020204" pitchFamily="34" charset="-122"/>
                <a:sym typeface="微软雅黑" panose="020B0503020204020204" pitchFamily="34" charset="-122"/>
              </a:rPr>
              <a:t>以北京语音为标准音是指以北京话的语音系统为标准，包括北京语音的声母、韵母、声调及其结合规律等。</a:t>
            </a:r>
            <a:endParaRPr lang="zh-CN" altLang="en-US" dirty="0">
              <a:latin typeface="仿宋" panose="02010609060101010101" charset="-122"/>
              <a:ea typeface="仿宋" panose="02010609060101010101" charset="-122"/>
              <a:cs typeface="微软雅黑" panose="020B0503020204020204" pitchFamily="34" charset="-122"/>
              <a:sym typeface="微软雅黑" panose="020B0503020204020204" pitchFamily="34" charset="-122"/>
            </a:endParaRPr>
          </a:p>
        </p:txBody>
      </p:sp>
      <p:sp>
        <p:nvSpPr>
          <p:cNvPr id="2" name="矩形: 圆角 9"/>
          <p:cNvSpPr/>
          <p:nvPr/>
        </p:nvSpPr>
        <p:spPr>
          <a:xfrm>
            <a:off x="891540" y="3501390"/>
            <a:ext cx="356108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（二）以北方话为基础方言</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891540" y="4017645"/>
            <a:ext cx="10234295" cy="922020"/>
          </a:xfrm>
          <a:prstGeom prst="rect">
            <a:avLst/>
          </a:prstGeom>
          <a:noFill/>
        </p:spPr>
        <p:txBody>
          <a:bodyPr wrap="square" rtlCol="0">
            <a:spAutoFit/>
          </a:bodyPr>
          <a:p>
            <a:pPr algn="just"/>
            <a:r>
              <a:rPr lang="zh-CN" altLang="en-US" dirty="0">
                <a:latin typeface="仿宋" panose="02010609060101010101" charset="-122"/>
                <a:ea typeface="仿宋" panose="02010609060101010101" charset="-122"/>
                <a:cs typeface="微软雅黑" panose="020B0503020204020204" pitchFamily="34" charset="-122"/>
                <a:sym typeface="微软雅黑" panose="020B0503020204020204" pitchFamily="34" charset="-122"/>
              </a:rPr>
              <a:t>以北方话为基础方言是指普通话的词汇是以北方话作为词汇规范的基础。但因为北方话的使用地区很广，各地区使用的词也有很大的不同，所以收入普通话词汇系统的词汇应该是通行于北方广大地区的词汇。</a:t>
            </a:r>
            <a:endParaRPr lang="zh-CN" altLang="en-US" dirty="0">
              <a:latin typeface="仿宋" panose="02010609060101010101" charset="-122"/>
              <a:ea typeface="仿宋" panose="02010609060101010101" charset="-122"/>
              <a:cs typeface="微软雅黑" panose="020B0503020204020204" pitchFamily="34" charset="-122"/>
              <a:sym typeface="微软雅黑" panose="020B0503020204020204" pitchFamily="34" charset="-122"/>
            </a:endParaRPr>
          </a:p>
        </p:txBody>
      </p:sp>
      <p:sp>
        <p:nvSpPr>
          <p:cNvPr id="4" name="矩形: 圆角 9"/>
          <p:cNvSpPr/>
          <p:nvPr/>
        </p:nvSpPr>
        <p:spPr>
          <a:xfrm>
            <a:off x="891540" y="5001895"/>
            <a:ext cx="533273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（三）以典范的现代白话文著作为语法规范</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 name="文本框 4"/>
          <p:cNvSpPr txBox="1"/>
          <p:nvPr/>
        </p:nvSpPr>
        <p:spPr>
          <a:xfrm>
            <a:off x="891540" y="5518150"/>
            <a:ext cx="10234295" cy="645160"/>
          </a:xfrm>
          <a:prstGeom prst="rect">
            <a:avLst/>
          </a:prstGeom>
          <a:noFill/>
        </p:spPr>
        <p:txBody>
          <a:bodyPr wrap="square" rtlCol="0">
            <a:spAutoFit/>
          </a:bodyPr>
          <a:lstStyle/>
          <a:p>
            <a:pPr algn="just"/>
            <a:r>
              <a:rPr lang="zh-CN" altLang="en-US" dirty="0">
                <a:latin typeface="仿宋" panose="02010609060101010101" charset="-122"/>
                <a:ea typeface="仿宋" panose="02010609060101010101" charset="-122"/>
                <a:cs typeface="微软雅黑" panose="020B0503020204020204" pitchFamily="34" charset="-122"/>
                <a:sym typeface="微软雅黑" panose="020B0503020204020204" pitchFamily="34" charset="-122"/>
              </a:rPr>
              <a:t>以典范的现代白话文著作为语法规范是指以经过提炼和加工的、流传广泛的、影响很大的、在语法方面有较强代表性的书面语作为规范的标准。</a:t>
            </a:r>
            <a:endParaRPr lang="zh-CN" altLang="en-US" dirty="0">
              <a:latin typeface="仿宋" panose="02010609060101010101" charset="-122"/>
              <a:ea typeface="仿宋" panose="02010609060101010101"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P spid="20" grpId="0"/>
    </p:bldLst>
  </p:timing>
</p:sld>
</file>

<file path=ppt/tags/tag1.xml><?xml version="1.0" encoding="utf-8"?>
<p:tagLst xmlns:p="http://schemas.openxmlformats.org/presentationml/2006/main">
  <p:tag name="KSO_WM_DIAGRAM_VIRTUALLY_FRAME" val="{&quot;height&quot;:266.65,&quot;left&quot;:106.65,&quot;top&quot;:143.55,&quot;width&quot;:588.5358691261612}"/>
</p:tagLst>
</file>

<file path=ppt/tags/tag10.xml><?xml version="1.0" encoding="utf-8"?>
<p:tagLst xmlns:p="http://schemas.openxmlformats.org/presentationml/2006/main">
  <p:tag name="KSO_WM_DIAGRAM_VIRTUALLY_FRAME" val="{&quot;height&quot;:266.65,&quot;left&quot;:106.65,&quot;top&quot;:143.55,&quot;width&quot;:588.5358691261612}"/>
</p:tagLst>
</file>

<file path=ppt/tags/tag11.xml><?xml version="1.0" encoding="utf-8"?>
<p:tagLst xmlns:p="http://schemas.openxmlformats.org/presentationml/2006/main">
  <p:tag name="KSO_WM_DIAGRAM_VIRTUALLY_FRAME" val="{&quot;height&quot;:266.65,&quot;left&quot;:106.65,&quot;top&quot;:143.55,&quot;width&quot;:588.5358691261612}"/>
</p:tagLst>
</file>

<file path=ppt/tags/tag12.xml><?xml version="1.0" encoding="utf-8"?>
<p:tagLst xmlns:p="http://schemas.openxmlformats.org/presentationml/2006/main">
  <p:tag name="KSO_WM_DIAGRAM_VIRTUALLY_FRAME" val="{&quot;height&quot;:266.65,&quot;left&quot;:106.65,&quot;top&quot;:143.55,&quot;width&quot;:588.5358691261612}"/>
</p:tagLst>
</file>

<file path=ppt/tags/tag13.xml><?xml version="1.0" encoding="utf-8"?>
<p:tagLst xmlns:p="http://schemas.openxmlformats.org/presentationml/2006/main">
  <p:tag name="commondata" val="eyJoZGlkIjoiZWNhYzc5NThlMmQ4YTlhZTI0ZTMyYWFhZWUyMTMxNjcifQ=="/>
</p:tagLst>
</file>

<file path=ppt/tags/tag2.xml><?xml version="1.0" encoding="utf-8"?>
<p:tagLst xmlns:p="http://schemas.openxmlformats.org/presentationml/2006/main">
  <p:tag name="KSO_WM_DIAGRAM_VIRTUALLY_FRAME" val="{&quot;height&quot;:266.65,&quot;left&quot;:106.65,&quot;top&quot;:143.55,&quot;width&quot;:588.5358691261612}"/>
</p:tagLst>
</file>

<file path=ppt/tags/tag3.xml><?xml version="1.0" encoding="utf-8"?>
<p:tagLst xmlns:p="http://schemas.openxmlformats.org/presentationml/2006/main">
  <p:tag name="KSO_WM_DIAGRAM_VIRTUALLY_FRAME" val="{&quot;height&quot;:266.65,&quot;left&quot;:106.65,&quot;top&quot;:143.55,&quot;width&quot;:588.5358691261612}"/>
</p:tagLst>
</file>

<file path=ppt/tags/tag4.xml><?xml version="1.0" encoding="utf-8"?>
<p:tagLst xmlns:p="http://schemas.openxmlformats.org/presentationml/2006/main">
  <p:tag name="KSO_WM_DIAGRAM_VIRTUALLY_FRAME" val="{&quot;height&quot;:266.65,&quot;left&quot;:106.65,&quot;top&quot;:143.55,&quot;width&quot;:588.5358691261612}"/>
</p:tagLst>
</file>

<file path=ppt/tags/tag5.xml><?xml version="1.0" encoding="utf-8"?>
<p:tagLst xmlns:p="http://schemas.openxmlformats.org/presentationml/2006/main">
  <p:tag name="KSO_WM_DIAGRAM_VIRTUALLY_FRAME" val="{&quot;height&quot;:266.65,&quot;left&quot;:106.65,&quot;top&quot;:143.55,&quot;width&quot;:588.5358691261612}"/>
</p:tagLst>
</file>

<file path=ppt/tags/tag6.xml><?xml version="1.0" encoding="utf-8"?>
<p:tagLst xmlns:p="http://schemas.openxmlformats.org/presentationml/2006/main">
  <p:tag name="KSO_WM_DIAGRAM_VIRTUALLY_FRAME" val="{&quot;height&quot;:266.65,&quot;left&quot;:106.65,&quot;top&quot;:143.55,&quot;width&quot;:588.5358691261612}"/>
</p:tagLst>
</file>

<file path=ppt/tags/tag7.xml><?xml version="1.0" encoding="utf-8"?>
<p:tagLst xmlns:p="http://schemas.openxmlformats.org/presentationml/2006/main">
  <p:tag name="KSO_WM_DIAGRAM_VIRTUALLY_FRAME" val="{&quot;height&quot;:266.65,&quot;left&quot;:106.65,&quot;top&quot;:143.55,&quot;width&quot;:588.5358691261612}"/>
</p:tagLst>
</file>

<file path=ppt/tags/tag8.xml><?xml version="1.0" encoding="utf-8"?>
<p:tagLst xmlns:p="http://schemas.openxmlformats.org/presentationml/2006/main">
  <p:tag name="KSO_WM_DIAGRAM_VIRTUALLY_FRAME" val="{&quot;height&quot;:266.65,&quot;left&quot;:106.65,&quot;top&quot;:143.55,&quot;width&quot;:588.5358691261612}"/>
</p:tagLst>
</file>

<file path=ppt/tags/tag9.xml><?xml version="1.0" encoding="utf-8"?>
<p:tagLst xmlns:p="http://schemas.openxmlformats.org/presentationml/2006/main">
  <p:tag name="KSO_WM_DIAGRAM_VIRTUALLY_FRAME" val="{&quot;height&quot;:266.65,&quot;left&quot;:106.65,&quot;top&quot;:143.55,&quot;width&quot;:588.5358691261612}"/>
</p:tagLst>
</file>

<file path=ppt/theme/theme1.xml><?xml version="1.0" encoding="utf-8"?>
<a:theme xmlns:a="http://schemas.openxmlformats.org/drawingml/2006/main" name="Office 主题​​">
  <a:themeElements>
    <a:clrScheme name="自定义 2089">
      <a:dk1>
        <a:srgbClr val="262626"/>
      </a:dk1>
      <a:lt1>
        <a:sysClr val="window" lastClr="FFFFFF"/>
      </a:lt1>
      <a:dk2>
        <a:srgbClr val="44546A"/>
      </a:dk2>
      <a:lt2>
        <a:srgbClr val="E7E6E6"/>
      </a:lt2>
      <a:accent1>
        <a:srgbClr val="48AB9D"/>
      </a:accent1>
      <a:accent2>
        <a:srgbClr val="F1802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089">
      <a:dk1>
        <a:srgbClr val="262626"/>
      </a:dk1>
      <a:lt1>
        <a:sysClr val="window" lastClr="FFFFFF"/>
      </a:lt1>
      <a:dk2>
        <a:srgbClr val="44546A"/>
      </a:dk2>
      <a:lt2>
        <a:srgbClr val="E7E6E6"/>
      </a:lt2>
      <a:accent1>
        <a:srgbClr val="48AB9D"/>
      </a:accent1>
      <a:accent2>
        <a:srgbClr val="F1802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宋体"/>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4944</Words>
  <Application>WPS 演示</Application>
  <PresentationFormat>宽屏</PresentationFormat>
  <Paragraphs>221</Paragraphs>
  <Slides>29</Slides>
  <Notes>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29</vt:i4>
      </vt:variant>
    </vt:vector>
  </HeadingPairs>
  <TitlesOfParts>
    <vt:vector size="39" baseType="lpstr">
      <vt:lpstr>Arial</vt:lpstr>
      <vt:lpstr>宋体</vt:lpstr>
      <vt:lpstr>Wingdings</vt:lpstr>
      <vt:lpstr>微软雅黑</vt:lpstr>
      <vt:lpstr>楷体</vt:lpstr>
      <vt:lpstr>仿宋</vt:lpstr>
      <vt:lpstr>Wingdings</vt:lpstr>
      <vt:lpstr>Arial Unicode MS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薛东西</cp:lastModifiedBy>
  <cp:revision>11</cp:revision>
  <dcterms:created xsi:type="dcterms:W3CDTF">2023-10-18T14:32:00Z</dcterms:created>
  <dcterms:modified xsi:type="dcterms:W3CDTF">2024-03-14T05:58:24Z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5B38BC615CF24DFCBA6442DED385D780_13</vt:lpwstr>
  </property>
  <property fmtid="{D5CDD505-2E9C-101B-9397-08002B2CF9AE}" pid="3" name="KSOProductBuildVer">
    <vt:lpwstr>2052-12.1.0.16388</vt:lpwstr>
  </property>
</Properties>
</file>