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7"/>
  </p:notesMasterIdLst>
  <p:handoutMasterIdLst>
    <p:handoutMasterId r:id="rId48"/>
  </p:handoutMasterIdLst>
  <p:sldIdLst>
    <p:sldId id="256" r:id="rId4"/>
    <p:sldId id="11090212" r:id="rId5"/>
    <p:sldId id="11090213" r:id="rId6"/>
    <p:sldId id="259" r:id="rId7"/>
    <p:sldId id="11090228" r:id="rId8"/>
    <p:sldId id="11090231" r:id="rId9"/>
    <p:sldId id="11090547" r:id="rId10"/>
    <p:sldId id="11090232" r:id="rId11"/>
    <p:sldId id="11090233" r:id="rId12"/>
    <p:sldId id="11090600" r:id="rId13"/>
    <p:sldId id="11090601" r:id="rId14"/>
    <p:sldId id="11090602" r:id="rId15"/>
    <p:sldId id="11090603" r:id="rId16"/>
    <p:sldId id="11090604" r:id="rId17"/>
    <p:sldId id="11090605" r:id="rId18"/>
    <p:sldId id="11090606" r:id="rId19"/>
    <p:sldId id="11090607" r:id="rId20"/>
    <p:sldId id="11090608" r:id="rId21"/>
    <p:sldId id="11090609" r:id="rId22"/>
    <p:sldId id="11090610" r:id="rId23"/>
    <p:sldId id="11090611" r:id="rId24"/>
    <p:sldId id="11090612" r:id="rId25"/>
    <p:sldId id="11090613" r:id="rId26"/>
    <p:sldId id="11090616" r:id="rId27"/>
    <p:sldId id="11090617" r:id="rId28"/>
    <p:sldId id="11090618" r:id="rId29"/>
    <p:sldId id="11090619" r:id="rId30"/>
    <p:sldId id="11090614" r:id="rId31"/>
    <p:sldId id="11090615" r:id="rId32"/>
    <p:sldId id="11090620" r:id="rId33"/>
    <p:sldId id="11090621" r:id="rId34"/>
    <p:sldId id="11090622" r:id="rId35"/>
    <p:sldId id="11090624" r:id="rId36"/>
    <p:sldId id="11090625" r:id="rId37"/>
    <p:sldId id="11090626" r:id="rId38"/>
    <p:sldId id="11090627" r:id="rId39"/>
    <p:sldId id="11090629" r:id="rId40"/>
    <p:sldId id="11090628" r:id="rId41"/>
    <p:sldId id="11090631" r:id="rId42"/>
    <p:sldId id="11090632" r:id="rId43"/>
    <p:sldId id="11090633" r:id="rId44"/>
    <p:sldId id="11090634" r:id="rId45"/>
    <p:sldId id="11090214" r:id="rId46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AB9D"/>
    <a:srgbClr val="9C74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0" y="126"/>
      </p:cViewPr>
      <p:guideLst>
        <p:guide orient="horz" pos="2216"/>
        <p:guide pos="3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4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cs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cs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fld id="{6C0A4F1E-DDB4-47EA-B745-CF3A669978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fld id="{88820177-243F-447F-AB05-29C9395622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微软雅黑" panose="020B0503020204020204" pitchFamily="3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/>
          <a:srcRect t="3033"/>
          <a:stretch>
            <a:fillRect/>
          </a:stretch>
        </p:blipFill>
        <p:spPr>
          <a:xfrm>
            <a:off x="777875" y="0"/>
            <a:ext cx="10636250" cy="66500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008701"/>
            <a:ext cx="12192000" cy="185782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1949" y="3796919"/>
            <a:ext cx="2861649" cy="28616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7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/>
          <a:srcRect t="3033"/>
          <a:stretch>
            <a:fillRect/>
          </a:stretch>
        </p:blipFill>
        <p:spPr>
          <a:xfrm>
            <a:off x="777875" y="0"/>
            <a:ext cx="10636250" cy="66500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008701"/>
            <a:ext cx="12192000" cy="185782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1949" y="3796919"/>
            <a:ext cx="2861649" cy="28616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7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008701"/>
            <a:ext cx="12192000" cy="18578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008701"/>
            <a:ext cx="12192000" cy="18578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cs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cs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537029" y="449943"/>
            <a:ext cx="11117942" cy="5958114"/>
          </a:xfrm>
          <a:prstGeom prst="roundRect">
            <a:avLst>
              <a:gd name="adj" fmla="val 6744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cs typeface="微软雅黑" panose="020B0503020204020204" pitchFamily="34" charset="-122"/>
              </a:defRPr>
            </a:lvl1pPr>
            <a:lvl2pPr>
              <a:defRPr sz="2800">
                <a:cs typeface="微软雅黑" panose="020B0503020204020204" pitchFamily="34" charset="-122"/>
              </a:defRPr>
            </a:lvl2pPr>
            <a:lvl3pPr>
              <a:defRPr sz="2400">
                <a:cs typeface="微软雅黑" panose="020B0503020204020204" pitchFamily="34" charset="-122"/>
              </a:defRPr>
            </a:lvl3pPr>
            <a:lvl4pPr>
              <a:defRPr sz="2000">
                <a:cs typeface="微软雅黑" panose="020B0503020204020204" pitchFamily="34" charset="-122"/>
              </a:defRPr>
            </a:lvl4pPr>
            <a:lvl5pPr>
              <a:defRPr sz="2000">
                <a:cs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cs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008701"/>
            <a:ext cx="12192000" cy="18578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cs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008701"/>
            <a:ext cx="12192000" cy="18578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cs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cs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  <a:lvl2pPr>
              <a:defRPr>
                <a:cs typeface="微软雅黑" panose="020B0503020204020204" pitchFamily="34" charset="-122"/>
              </a:defRPr>
            </a:lvl2pPr>
            <a:lvl3pPr>
              <a:defRPr>
                <a:cs typeface="微软雅黑" panose="020B0503020204020204" pitchFamily="34" charset="-122"/>
              </a:defRPr>
            </a:lvl3pPr>
            <a:lvl4pPr>
              <a:defRPr>
                <a:cs typeface="微软雅黑" panose="020B0503020204020204" pitchFamily="34" charset="-122"/>
              </a:defRPr>
            </a:lvl4pPr>
            <a:lvl5pPr>
              <a:defRPr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7784" r="7784"/>
          <a:stretch>
            <a:fillRect/>
          </a:stretch>
        </p:blipFill>
        <p:spPr>
          <a:xfrm>
            <a:off x="0" y="-8530"/>
            <a:ext cx="12192000" cy="6875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9587" r="9587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537029" y="449943"/>
            <a:ext cx="11117942" cy="5958114"/>
          </a:xfrm>
          <a:prstGeom prst="roundRect">
            <a:avLst>
              <a:gd name="adj" fmla="val 6744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cs typeface="微软雅黑" panose="020B0503020204020204" pitchFamily="34" charset="-122"/>
              </a:defRPr>
            </a:lvl1pPr>
            <a:lvl2pPr>
              <a:defRPr sz="2800">
                <a:cs typeface="微软雅黑" panose="020B0503020204020204" pitchFamily="34" charset="-122"/>
              </a:defRPr>
            </a:lvl2pPr>
            <a:lvl3pPr>
              <a:defRPr sz="2400">
                <a:cs typeface="微软雅黑" panose="020B0503020204020204" pitchFamily="34" charset="-122"/>
              </a:defRPr>
            </a:lvl3pPr>
            <a:lvl4pPr>
              <a:defRPr sz="2000">
                <a:cs typeface="微软雅黑" panose="020B0503020204020204" pitchFamily="34" charset="-122"/>
              </a:defRPr>
            </a:lvl4pPr>
            <a:lvl5pPr>
              <a:defRPr sz="2000">
                <a:cs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cs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cs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878D8EEF-8624-4C10-BBB1-AED8B7C3D3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微软雅黑" panose="020B0503020204020204" pitchFamily="34" charset="-122"/>
              </a:defRPr>
            </a:lvl1pPr>
          </a:lstStyle>
          <a:p>
            <a:fld id="{BEA3D92B-CC40-49BC-BEF5-37E46E9157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15929" y="5143915"/>
            <a:ext cx="3648510" cy="470817"/>
            <a:chOff x="6247569" y="4990221"/>
            <a:chExt cx="3648510" cy="470817"/>
          </a:xfrm>
        </p:grpSpPr>
        <p:grpSp>
          <p:nvGrpSpPr>
            <p:cNvPr id="6" name="组合 5"/>
            <p:cNvGrpSpPr/>
            <p:nvPr/>
          </p:nvGrpSpPr>
          <p:grpSpPr>
            <a:xfrm>
              <a:off x="6247569" y="4990221"/>
              <a:ext cx="3648510" cy="470817"/>
              <a:chOff x="3955840" y="4239908"/>
              <a:chExt cx="3648510" cy="47081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955840" y="4239908"/>
                <a:ext cx="2003614" cy="468000"/>
                <a:chOff x="3990785" y="4239908"/>
                <a:chExt cx="2003614" cy="468000"/>
              </a:xfrm>
            </p:grpSpPr>
            <p:sp>
              <p:nvSpPr>
                <p:cNvPr id="13" name="文本框 12"/>
                <p:cNvSpPr txBox="1"/>
                <p:nvPr/>
              </p:nvSpPr>
              <p:spPr>
                <a:xfrm>
                  <a:off x="4463085" y="4318552"/>
                  <a:ext cx="1531314" cy="337185"/>
                </a:xfrm>
                <a:prstGeom prst="rect">
                  <a:avLst/>
                </a:prstGeom>
                <a:noFill/>
              </p:spPr>
              <p:txBody>
                <a:bodyPr wrap="none" rtlCol="0" anchor="t" anchorCtr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微软雅黑" panose="020B0503020204020204" pitchFamily="34" charset="-122"/>
                    </a:rPr>
                    <a:t>主讲人：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3990785" y="4239908"/>
                  <a:ext cx="468000" cy="468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6339375" y="4242725"/>
                <a:ext cx="1264975" cy="468000"/>
                <a:chOff x="6455995" y="4239908"/>
                <a:chExt cx="1264975" cy="468000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6928490" y="4318552"/>
                  <a:ext cx="792480" cy="3371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微软雅黑" panose="020B0503020204020204" pitchFamily="34" charset="-122"/>
                    </a:rPr>
                    <a:t>日期：</a:t>
                  </a:r>
                  <a:endPara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6455995" y="4239908"/>
                  <a:ext cx="468000" cy="468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342209" y="5088216"/>
              <a:ext cx="266085" cy="2660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27430" y="5095889"/>
              <a:ext cx="266085" cy="266085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2612510" y="2710213"/>
            <a:ext cx="6597623" cy="1445260"/>
            <a:chOff x="582880" y="2314044"/>
            <a:chExt cx="6597623" cy="1445260"/>
          </a:xfrm>
        </p:grpSpPr>
        <p:sp>
          <p:nvSpPr>
            <p:cNvPr id="16" name="Freeform 11"/>
            <p:cNvSpPr/>
            <p:nvPr/>
          </p:nvSpPr>
          <p:spPr bwMode="auto">
            <a:xfrm>
              <a:off x="6820503" y="3282743"/>
              <a:ext cx="360000" cy="360000"/>
            </a:xfrm>
            <a:prstGeom prst="ellipse">
              <a:avLst/>
            </a:prstGeom>
            <a:noFill/>
            <a:ln w="22225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99260" y="2314044"/>
              <a:ext cx="5077460" cy="1445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88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教师口语</a:t>
              </a:r>
              <a:endParaRPr lang="zh-CN" altLang="en-US" sz="8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82880" y="2612766"/>
              <a:ext cx="1344602" cy="959356"/>
            </a:xfrm>
            <a:prstGeom prst="roundRect">
              <a:avLst>
                <a:gd name="adj" fmla="val 21406"/>
              </a:avLst>
            </a:prstGeom>
            <a:solidFill>
              <a:srgbClr val="7030A0"/>
            </a:solidFill>
            <a:ln>
              <a:noFill/>
            </a:ln>
            <a:effectLst>
              <a:outerShdw blurRad="254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幼儿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任意多边形: 形状 23"/>
          <p:cNvSpPr/>
          <p:nvPr/>
        </p:nvSpPr>
        <p:spPr>
          <a:xfrm rot="5400000">
            <a:off x="8466349" y="5388851"/>
            <a:ext cx="355034" cy="468000"/>
          </a:xfrm>
          <a:custGeom>
            <a:avLst/>
            <a:gdLst>
              <a:gd name="connsiteX0" fmla="*/ 588577 w 616605"/>
              <a:gd name="connsiteY0" fmla="*/ 756743 h 812799"/>
              <a:gd name="connsiteX1" fmla="*/ 616605 w 616605"/>
              <a:gd name="connsiteY1" fmla="*/ 784771 h 812799"/>
              <a:gd name="connsiteX2" fmla="*/ 588577 w 616605"/>
              <a:gd name="connsiteY2" fmla="*/ 812799 h 812799"/>
              <a:gd name="connsiteX3" fmla="*/ 560549 w 616605"/>
              <a:gd name="connsiteY3" fmla="*/ 784771 h 812799"/>
              <a:gd name="connsiteX4" fmla="*/ 588577 w 616605"/>
              <a:gd name="connsiteY4" fmla="*/ 756743 h 812799"/>
              <a:gd name="connsiteX5" fmla="*/ 401727 w 616605"/>
              <a:gd name="connsiteY5" fmla="*/ 756743 h 812799"/>
              <a:gd name="connsiteX6" fmla="*/ 429755 w 616605"/>
              <a:gd name="connsiteY6" fmla="*/ 784771 h 812799"/>
              <a:gd name="connsiteX7" fmla="*/ 401727 w 616605"/>
              <a:gd name="connsiteY7" fmla="*/ 812799 h 812799"/>
              <a:gd name="connsiteX8" fmla="*/ 373699 w 616605"/>
              <a:gd name="connsiteY8" fmla="*/ 784771 h 812799"/>
              <a:gd name="connsiteX9" fmla="*/ 401727 w 616605"/>
              <a:gd name="connsiteY9" fmla="*/ 756743 h 812799"/>
              <a:gd name="connsiteX10" fmla="*/ 214878 w 616605"/>
              <a:gd name="connsiteY10" fmla="*/ 756743 h 812799"/>
              <a:gd name="connsiteX11" fmla="*/ 242906 w 616605"/>
              <a:gd name="connsiteY11" fmla="*/ 784771 h 812799"/>
              <a:gd name="connsiteX12" fmla="*/ 214878 w 616605"/>
              <a:gd name="connsiteY12" fmla="*/ 812799 h 812799"/>
              <a:gd name="connsiteX13" fmla="*/ 186850 w 616605"/>
              <a:gd name="connsiteY13" fmla="*/ 784771 h 812799"/>
              <a:gd name="connsiteX14" fmla="*/ 214878 w 616605"/>
              <a:gd name="connsiteY14" fmla="*/ 756743 h 812799"/>
              <a:gd name="connsiteX15" fmla="*/ 28028 w 616605"/>
              <a:gd name="connsiteY15" fmla="*/ 756743 h 812799"/>
              <a:gd name="connsiteX16" fmla="*/ 56056 w 616605"/>
              <a:gd name="connsiteY16" fmla="*/ 784771 h 812799"/>
              <a:gd name="connsiteX17" fmla="*/ 28028 w 616605"/>
              <a:gd name="connsiteY17" fmla="*/ 812799 h 812799"/>
              <a:gd name="connsiteX18" fmla="*/ 0 w 616605"/>
              <a:gd name="connsiteY18" fmla="*/ 784771 h 812799"/>
              <a:gd name="connsiteX19" fmla="*/ 28028 w 616605"/>
              <a:gd name="connsiteY19" fmla="*/ 756743 h 812799"/>
              <a:gd name="connsiteX20" fmla="*/ 588577 w 616605"/>
              <a:gd name="connsiteY20" fmla="*/ 567558 h 812799"/>
              <a:gd name="connsiteX21" fmla="*/ 616605 w 616605"/>
              <a:gd name="connsiteY21" fmla="*/ 595585 h 812799"/>
              <a:gd name="connsiteX22" fmla="*/ 588577 w 616605"/>
              <a:gd name="connsiteY22" fmla="*/ 623613 h 812799"/>
              <a:gd name="connsiteX23" fmla="*/ 560549 w 616605"/>
              <a:gd name="connsiteY23" fmla="*/ 595585 h 812799"/>
              <a:gd name="connsiteX24" fmla="*/ 588577 w 616605"/>
              <a:gd name="connsiteY24" fmla="*/ 567558 h 812799"/>
              <a:gd name="connsiteX25" fmla="*/ 401727 w 616605"/>
              <a:gd name="connsiteY25" fmla="*/ 567558 h 812799"/>
              <a:gd name="connsiteX26" fmla="*/ 429755 w 616605"/>
              <a:gd name="connsiteY26" fmla="*/ 595585 h 812799"/>
              <a:gd name="connsiteX27" fmla="*/ 401727 w 616605"/>
              <a:gd name="connsiteY27" fmla="*/ 623613 h 812799"/>
              <a:gd name="connsiteX28" fmla="*/ 373699 w 616605"/>
              <a:gd name="connsiteY28" fmla="*/ 595585 h 812799"/>
              <a:gd name="connsiteX29" fmla="*/ 401727 w 616605"/>
              <a:gd name="connsiteY29" fmla="*/ 567558 h 812799"/>
              <a:gd name="connsiteX30" fmla="*/ 214878 w 616605"/>
              <a:gd name="connsiteY30" fmla="*/ 567558 h 812799"/>
              <a:gd name="connsiteX31" fmla="*/ 242906 w 616605"/>
              <a:gd name="connsiteY31" fmla="*/ 595585 h 812799"/>
              <a:gd name="connsiteX32" fmla="*/ 214878 w 616605"/>
              <a:gd name="connsiteY32" fmla="*/ 623613 h 812799"/>
              <a:gd name="connsiteX33" fmla="*/ 186850 w 616605"/>
              <a:gd name="connsiteY33" fmla="*/ 595585 h 812799"/>
              <a:gd name="connsiteX34" fmla="*/ 214878 w 616605"/>
              <a:gd name="connsiteY34" fmla="*/ 567558 h 812799"/>
              <a:gd name="connsiteX35" fmla="*/ 28028 w 616605"/>
              <a:gd name="connsiteY35" fmla="*/ 567558 h 812799"/>
              <a:gd name="connsiteX36" fmla="*/ 56056 w 616605"/>
              <a:gd name="connsiteY36" fmla="*/ 595585 h 812799"/>
              <a:gd name="connsiteX37" fmla="*/ 28028 w 616605"/>
              <a:gd name="connsiteY37" fmla="*/ 623613 h 812799"/>
              <a:gd name="connsiteX38" fmla="*/ 0 w 616605"/>
              <a:gd name="connsiteY38" fmla="*/ 595585 h 812799"/>
              <a:gd name="connsiteX39" fmla="*/ 28028 w 616605"/>
              <a:gd name="connsiteY39" fmla="*/ 567558 h 812799"/>
              <a:gd name="connsiteX40" fmla="*/ 588577 w 616605"/>
              <a:gd name="connsiteY40" fmla="*/ 378372 h 812799"/>
              <a:gd name="connsiteX41" fmla="*/ 616605 w 616605"/>
              <a:gd name="connsiteY41" fmla="*/ 406400 h 812799"/>
              <a:gd name="connsiteX42" fmla="*/ 588577 w 616605"/>
              <a:gd name="connsiteY42" fmla="*/ 434427 h 812799"/>
              <a:gd name="connsiteX43" fmla="*/ 560549 w 616605"/>
              <a:gd name="connsiteY43" fmla="*/ 406400 h 812799"/>
              <a:gd name="connsiteX44" fmla="*/ 588577 w 616605"/>
              <a:gd name="connsiteY44" fmla="*/ 378372 h 812799"/>
              <a:gd name="connsiteX45" fmla="*/ 401727 w 616605"/>
              <a:gd name="connsiteY45" fmla="*/ 378372 h 812799"/>
              <a:gd name="connsiteX46" fmla="*/ 429755 w 616605"/>
              <a:gd name="connsiteY46" fmla="*/ 406400 h 812799"/>
              <a:gd name="connsiteX47" fmla="*/ 401727 w 616605"/>
              <a:gd name="connsiteY47" fmla="*/ 434427 h 812799"/>
              <a:gd name="connsiteX48" fmla="*/ 373699 w 616605"/>
              <a:gd name="connsiteY48" fmla="*/ 406400 h 812799"/>
              <a:gd name="connsiteX49" fmla="*/ 401727 w 616605"/>
              <a:gd name="connsiteY49" fmla="*/ 378372 h 812799"/>
              <a:gd name="connsiteX50" fmla="*/ 214878 w 616605"/>
              <a:gd name="connsiteY50" fmla="*/ 378372 h 812799"/>
              <a:gd name="connsiteX51" fmla="*/ 242906 w 616605"/>
              <a:gd name="connsiteY51" fmla="*/ 406400 h 812799"/>
              <a:gd name="connsiteX52" fmla="*/ 214878 w 616605"/>
              <a:gd name="connsiteY52" fmla="*/ 434427 h 812799"/>
              <a:gd name="connsiteX53" fmla="*/ 186850 w 616605"/>
              <a:gd name="connsiteY53" fmla="*/ 406400 h 812799"/>
              <a:gd name="connsiteX54" fmla="*/ 214878 w 616605"/>
              <a:gd name="connsiteY54" fmla="*/ 378372 h 812799"/>
              <a:gd name="connsiteX55" fmla="*/ 28028 w 616605"/>
              <a:gd name="connsiteY55" fmla="*/ 378372 h 812799"/>
              <a:gd name="connsiteX56" fmla="*/ 56056 w 616605"/>
              <a:gd name="connsiteY56" fmla="*/ 406400 h 812799"/>
              <a:gd name="connsiteX57" fmla="*/ 28028 w 616605"/>
              <a:gd name="connsiteY57" fmla="*/ 434427 h 812799"/>
              <a:gd name="connsiteX58" fmla="*/ 0 w 616605"/>
              <a:gd name="connsiteY58" fmla="*/ 406400 h 812799"/>
              <a:gd name="connsiteX59" fmla="*/ 28028 w 616605"/>
              <a:gd name="connsiteY59" fmla="*/ 378372 h 812799"/>
              <a:gd name="connsiteX60" fmla="*/ 588577 w 616605"/>
              <a:gd name="connsiteY60" fmla="*/ 189186 h 812799"/>
              <a:gd name="connsiteX61" fmla="*/ 616605 w 616605"/>
              <a:gd name="connsiteY61" fmla="*/ 217214 h 812799"/>
              <a:gd name="connsiteX62" fmla="*/ 588577 w 616605"/>
              <a:gd name="connsiteY62" fmla="*/ 245242 h 812799"/>
              <a:gd name="connsiteX63" fmla="*/ 560549 w 616605"/>
              <a:gd name="connsiteY63" fmla="*/ 217214 h 812799"/>
              <a:gd name="connsiteX64" fmla="*/ 588577 w 616605"/>
              <a:gd name="connsiteY64" fmla="*/ 189186 h 812799"/>
              <a:gd name="connsiteX65" fmla="*/ 401727 w 616605"/>
              <a:gd name="connsiteY65" fmla="*/ 189186 h 812799"/>
              <a:gd name="connsiteX66" fmla="*/ 429755 w 616605"/>
              <a:gd name="connsiteY66" fmla="*/ 217214 h 812799"/>
              <a:gd name="connsiteX67" fmla="*/ 401727 w 616605"/>
              <a:gd name="connsiteY67" fmla="*/ 245242 h 812799"/>
              <a:gd name="connsiteX68" fmla="*/ 373699 w 616605"/>
              <a:gd name="connsiteY68" fmla="*/ 217214 h 812799"/>
              <a:gd name="connsiteX69" fmla="*/ 401727 w 616605"/>
              <a:gd name="connsiteY69" fmla="*/ 189186 h 812799"/>
              <a:gd name="connsiteX70" fmla="*/ 214878 w 616605"/>
              <a:gd name="connsiteY70" fmla="*/ 189186 h 812799"/>
              <a:gd name="connsiteX71" fmla="*/ 242906 w 616605"/>
              <a:gd name="connsiteY71" fmla="*/ 217214 h 812799"/>
              <a:gd name="connsiteX72" fmla="*/ 214878 w 616605"/>
              <a:gd name="connsiteY72" fmla="*/ 245242 h 812799"/>
              <a:gd name="connsiteX73" fmla="*/ 186850 w 616605"/>
              <a:gd name="connsiteY73" fmla="*/ 217214 h 812799"/>
              <a:gd name="connsiteX74" fmla="*/ 214878 w 616605"/>
              <a:gd name="connsiteY74" fmla="*/ 189186 h 812799"/>
              <a:gd name="connsiteX75" fmla="*/ 28028 w 616605"/>
              <a:gd name="connsiteY75" fmla="*/ 189186 h 812799"/>
              <a:gd name="connsiteX76" fmla="*/ 56056 w 616605"/>
              <a:gd name="connsiteY76" fmla="*/ 217214 h 812799"/>
              <a:gd name="connsiteX77" fmla="*/ 28028 w 616605"/>
              <a:gd name="connsiteY77" fmla="*/ 245242 h 812799"/>
              <a:gd name="connsiteX78" fmla="*/ 0 w 616605"/>
              <a:gd name="connsiteY78" fmla="*/ 217214 h 812799"/>
              <a:gd name="connsiteX79" fmla="*/ 28028 w 616605"/>
              <a:gd name="connsiteY79" fmla="*/ 189186 h 812799"/>
              <a:gd name="connsiteX80" fmla="*/ 588577 w 616605"/>
              <a:gd name="connsiteY80" fmla="*/ 0 h 812799"/>
              <a:gd name="connsiteX81" fmla="*/ 616605 w 616605"/>
              <a:gd name="connsiteY81" fmla="*/ 28028 h 812799"/>
              <a:gd name="connsiteX82" fmla="*/ 588577 w 616605"/>
              <a:gd name="connsiteY82" fmla="*/ 56056 h 812799"/>
              <a:gd name="connsiteX83" fmla="*/ 560549 w 616605"/>
              <a:gd name="connsiteY83" fmla="*/ 28028 h 812799"/>
              <a:gd name="connsiteX84" fmla="*/ 588577 w 616605"/>
              <a:gd name="connsiteY84" fmla="*/ 0 h 812799"/>
              <a:gd name="connsiteX85" fmla="*/ 401727 w 616605"/>
              <a:gd name="connsiteY85" fmla="*/ 0 h 812799"/>
              <a:gd name="connsiteX86" fmla="*/ 429755 w 616605"/>
              <a:gd name="connsiteY86" fmla="*/ 28028 h 812799"/>
              <a:gd name="connsiteX87" fmla="*/ 401727 w 616605"/>
              <a:gd name="connsiteY87" fmla="*/ 56056 h 812799"/>
              <a:gd name="connsiteX88" fmla="*/ 373699 w 616605"/>
              <a:gd name="connsiteY88" fmla="*/ 28028 h 812799"/>
              <a:gd name="connsiteX89" fmla="*/ 401727 w 616605"/>
              <a:gd name="connsiteY89" fmla="*/ 0 h 812799"/>
              <a:gd name="connsiteX90" fmla="*/ 214878 w 616605"/>
              <a:gd name="connsiteY90" fmla="*/ 0 h 812799"/>
              <a:gd name="connsiteX91" fmla="*/ 242906 w 616605"/>
              <a:gd name="connsiteY91" fmla="*/ 28028 h 812799"/>
              <a:gd name="connsiteX92" fmla="*/ 214878 w 616605"/>
              <a:gd name="connsiteY92" fmla="*/ 56056 h 812799"/>
              <a:gd name="connsiteX93" fmla="*/ 186850 w 616605"/>
              <a:gd name="connsiteY93" fmla="*/ 28028 h 812799"/>
              <a:gd name="connsiteX94" fmla="*/ 214878 w 616605"/>
              <a:gd name="connsiteY94" fmla="*/ 0 h 812799"/>
              <a:gd name="connsiteX95" fmla="*/ 28028 w 616605"/>
              <a:gd name="connsiteY95" fmla="*/ 0 h 812799"/>
              <a:gd name="connsiteX96" fmla="*/ 56056 w 616605"/>
              <a:gd name="connsiteY96" fmla="*/ 28028 h 812799"/>
              <a:gd name="connsiteX97" fmla="*/ 28028 w 616605"/>
              <a:gd name="connsiteY97" fmla="*/ 56056 h 812799"/>
              <a:gd name="connsiteX98" fmla="*/ 0 w 616605"/>
              <a:gd name="connsiteY98" fmla="*/ 28028 h 812799"/>
              <a:gd name="connsiteX99" fmla="*/ 28028 w 616605"/>
              <a:gd name="connsiteY99" fmla="*/ 0 h 81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16605" h="812799">
                <a:moveTo>
                  <a:pt x="588577" y="756743"/>
                </a:moveTo>
                <a:cubicBezTo>
                  <a:pt x="604056" y="756743"/>
                  <a:pt x="616605" y="769292"/>
                  <a:pt x="616605" y="784771"/>
                </a:cubicBezTo>
                <a:cubicBezTo>
                  <a:pt x="616605" y="800250"/>
                  <a:pt x="604056" y="812799"/>
                  <a:pt x="588577" y="812799"/>
                </a:cubicBezTo>
                <a:cubicBezTo>
                  <a:pt x="573098" y="812799"/>
                  <a:pt x="560549" y="800250"/>
                  <a:pt x="560549" y="784771"/>
                </a:cubicBezTo>
                <a:cubicBezTo>
                  <a:pt x="560549" y="769292"/>
                  <a:pt x="573098" y="756743"/>
                  <a:pt x="588577" y="756743"/>
                </a:cubicBezTo>
                <a:close/>
                <a:moveTo>
                  <a:pt x="401727" y="756743"/>
                </a:moveTo>
                <a:cubicBezTo>
                  <a:pt x="417206" y="756743"/>
                  <a:pt x="429755" y="769292"/>
                  <a:pt x="429755" y="784771"/>
                </a:cubicBezTo>
                <a:cubicBezTo>
                  <a:pt x="429755" y="800250"/>
                  <a:pt x="417206" y="812799"/>
                  <a:pt x="401727" y="812799"/>
                </a:cubicBezTo>
                <a:cubicBezTo>
                  <a:pt x="386248" y="812799"/>
                  <a:pt x="373699" y="800250"/>
                  <a:pt x="373699" y="784771"/>
                </a:cubicBezTo>
                <a:cubicBezTo>
                  <a:pt x="373699" y="769292"/>
                  <a:pt x="386248" y="756743"/>
                  <a:pt x="401727" y="756743"/>
                </a:cubicBezTo>
                <a:close/>
                <a:moveTo>
                  <a:pt x="214878" y="756743"/>
                </a:moveTo>
                <a:cubicBezTo>
                  <a:pt x="230357" y="756743"/>
                  <a:pt x="242906" y="769292"/>
                  <a:pt x="242906" y="784771"/>
                </a:cubicBezTo>
                <a:cubicBezTo>
                  <a:pt x="242906" y="800250"/>
                  <a:pt x="230357" y="812799"/>
                  <a:pt x="214878" y="812799"/>
                </a:cubicBezTo>
                <a:cubicBezTo>
                  <a:pt x="199399" y="812799"/>
                  <a:pt x="186850" y="800250"/>
                  <a:pt x="186850" y="784771"/>
                </a:cubicBezTo>
                <a:cubicBezTo>
                  <a:pt x="186850" y="769292"/>
                  <a:pt x="199399" y="756743"/>
                  <a:pt x="214878" y="756743"/>
                </a:cubicBezTo>
                <a:close/>
                <a:moveTo>
                  <a:pt x="28028" y="756743"/>
                </a:moveTo>
                <a:cubicBezTo>
                  <a:pt x="43507" y="756743"/>
                  <a:pt x="56056" y="769292"/>
                  <a:pt x="56056" y="784771"/>
                </a:cubicBezTo>
                <a:cubicBezTo>
                  <a:pt x="56056" y="800250"/>
                  <a:pt x="43507" y="812799"/>
                  <a:pt x="28028" y="812799"/>
                </a:cubicBezTo>
                <a:cubicBezTo>
                  <a:pt x="12549" y="812799"/>
                  <a:pt x="0" y="800250"/>
                  <a:pt x="0" y="784771"/>
                </a:cubicBezTo>
                <a:cubicBezTo>
                  <a:pt x="0" y="769292"/>
                  <a:pt x="12549" y="756743"/>
                  <a:pt x="28028" y="756743"/>
                </a:cubicBezTo>
                <a:close/>
                <a:moveTo>
                  <a:pt x="588577" y="567558"/>
                </a:moveTo>
                <a:cubicBezTo>
                  <a:pt x="604056" y="567558"/>
                  <a:pt x="616605" y="580106"/>
                  <a:pt x="616605" y="595585"/>
                </a:cubicBezTo>
                <a:cubicBezTo>
                  <a:pt x="616605" y="611065"/>
                  <a:pt x="604056" y="623613"/>
                  <a:pt x="588577" y="623613"/>
                </a:cubicBezTo>
                <a:cubicBezTo>
                  <a:pt x="573098" y="623613"/>
                  <a:pt x="560549" y="611065"/>
                  <a:pt x="560549" y="595585"/>
                </a:cubicBezTo>
                <a:cubicBezTo>
                  <a:pt x="560549" y="580106"/>
                  <a:pt x="573098" y="567558"/>
                  <a:pt x="588577" y="567558"/>
                </a:cubicBezTo>
                <a:close/>
                <a:moveTo>
                  <a:pt x="401727" y="567558"/>
                </a:moveTo>
                <a:cubicBezTo>
                  <a:pt x="417206" y="567558"/>
                  <a:pt x="429755" y="580106"/>
                  <a:pt x="429755" y="595585"/>
                </a:cubicBezTo>
                <a:cubicBezTo>
                  <a:pt x="429755" y="611065"/>
                  <a:pt x="417206" y="623613"/>
                  <a:pt x="401727" y="623613"/>
                </a:cubicBezTo>
                <a:cubicBezTo>
                  <a:pt x="386248" y="623613"/>
                  <a:pt x="373699" y="611065"/>
                  <a:pt x="373699" y="595585"/>
                </a:cubicBezTo>
                <a:cubicBezTo>
                  <a:pt x="373699" y="580106"/>
                  <a:pt x="386248" y="567558"/>
                  <a:pt x="401727" y="567558"/>
                </a:cubicBezTo>
                <a:close/>
                <a:moveTo>
                  <a:pt x="214878" y="567558"/>
                </a:moveTo>
                <a:cubicBezTo>
                  <a:pt x="230357" y="567558"/>
                  <a:pt x="242906" y="580106"/>
                  <a:pt x="242906" y="595585"/>
                </a:cubicBezTo>
                <a:cubicBezTo>
                  <a:pt x="242906" y="611065"/>
                  <a:pt x="230357" y="623613"/>
                  <a:pt x="214878" y="623613"/>
                </a:cubicBezTo>
                <a:cubicBezTo>
                  <a:pt x="199399" y="623613"/>
                  <a:pt x="186850" y="611065"/>
                  <a:pt x="186850" y="595585"/>
                </a:cubicBezTo>
                <a:cubicBezTo>
                  <a:pt x="186850" y="580106"/>
                  <a:pt x="199399" y="567558"/>
                  <a:pt x="214878" y="567558"/>
                </a:cubicBezTo>
                <a:close/>
                <a:moveTo>
                  <a:pt x="28028" y="567558"/>
                </a:moveTo>
                <a:cubicBezTo>
                  <a:pt x="43507" y="567558"/>
                  <a:pt x="56056" y="580106"/>
                  <a:pt x="56056" y="595585"/>
                </a:cubicBezTo>
                <a:cubicBezTo>
                  <a:pt x="56056" y="611065"/>
                  <a:pt x="43507" y="623613"/>
                  <a:pt x="28028" y="623613"/>
                </a:cubicBezTo>
                <a:cubicBezTo>
                  <a:pt x="12549" y="623613"/>
                  <a:pt x="0" y="611065"/>
                  <a:pt x="0" y="595585"/>
                </a:cubicBezTo>
                <a:cubicBezTo>
                  <a:pt x="0" y="580106"/>
                  <a:pt x="12549" y="567558"/>
                  <a:pt x="28028" y="567558"/>
                </a:cubicBezTo>
                <a:close/>
                <a:moveTo>
                  <a:pt x="588577" y="378372"/>
                </a:moveTo>
                <a:cubicBezTo>
                  <a:pt x="604056" y="378372"/>
                  <a:pt x="616605" y="390920"/>
                  <a:pt x="616605" y="406400"/>
                </a:cubicBezTo>
                <a:cubicBezTo>
                  <a:pt x="616605" y="421879"/>
                  <a:pt x="604056" y="434427"/>
                  <a:pt x="588577" y="434427"/>
                </a:cubicBezTo>
                <a:cubicBezTo>
                  <a:pt x="573098" y="434427"/>
                  <a:pt x="560549" y="421879"/>
                  <a:pt x="560549" y="406400"/>
                </a:cubicBezTo>
                <a:cubicBezTo>
                  <a:pt x="560549" y="390920"/>
                  <a:pt x="573098" y="378372"/>
                  <a:pt x="588577" y="378372"/>
                </a:cubicBezTo>
                <a:close/>
                <a:moveTo>
                  <a:pt x="401727" y="378372"/>
                </a:moveTo>
                <a:cubicBezTo>
                  <a:pt x="417206" y="378372"/>
                  <a:pt x="429755" y="390920"/>
                  <a:pt x="429755" y="406400"/>
                </a:cubicBezTo>
                <a:cubicBezTo>
                  <a:pt x="429755" y="421879"/>
                  <a:pt x="417206" y="434427"/>
                  <a:pt x="401727" y="434427"/>
                </a:cubicBezTo>
                <a:cubicBezTo>
                  <a:pt x="386248" y="434427"/>
                  <a:pt x="373699" y="421879"/>
                  <a:pt x="373699" y="406400"/>
                </a:cubicBezTo>
                <a:cubicBezTo>
                  <a:pt x="373699" y="390920"/>
                  <a:pt x="386248" y="378372"/>
                  <a:pt x="401727" y="378372"/>
                </a:cubicBezTo>
                <a:close/>
                <a:moveTo>
                  <a:pt x="214878" y="378372"/>
                </a:moveTo>
                <a:cubicBezTo>
                  <a:pt x="230357" y="378372"/>
                  <a:pt x="242906" y="390920"/>
                  <a:pt x="242906" y="406400"/>
                </a:cubicBezTo>
                <a:cubicBezTo>
                  <a:pt x="242906" y="421879"/>
                  <a:pt x="230357" y="434427"/>
                  <a:pt x="214878" y="434427"/>
                </a:cubicBezTo>
                <a:cubicBezTo>
                  <a:pt x="199399" y="434427"/>
                  <a:pt x="186850" y="421879"/>
                  <a:pt x="186850" y="406400"/>
                </a:cubicBezTo>
                <a:cubicBezTo>
                  <a:pt x="186850" y="390920"/>
                  <a:pt x="199399" y="378372"/>
                  <a:pt x="214878" y="378372"/>
                </a:cubicBezTo>
                <a:close/>
                <a:moveTo>
                  <a:pt x="28028" y="378372"/>
                </a:moveTo>
                <a:cubicBezTo>
                  <a:pt x="43507" y="378372"/>
                  <a:pt x="56056" y="390920"/>
                  <a:pt x="56056" y="406400"/>
                </a:cubicBezTo>
                <a:cubicBezTo>
                  <a:pt x="56056" y="421879"/>
                  <a:pt x="43507" y="434427"/>
                  <a:pt x="28028" y="434427"/>
                </a:cubicBezTo>
                <a:cubicBezTo>
                  <a:pt x="12549" y="434427"/>
                  <a:pt x="0" y="421879"/>
                  <a:pt x="0" y="406400"/>
                </a:cubicBezTo>
                <a:cubicBezTo>
                  <a:pt x="0" y="390920"/>
                  <a:pt x="12549" y="378372"/>
                  <a:pt x="28028" y="378372"/>
                </a:cubicBezTo>
                <a:close/>
                <a:moveTo>
                  <a:pt x="588577" y="189186"/>
                </a:moveTo>
                <a:cubicBezTo>
                  <a:pt x="604056" y="189186"/>
                  <a:pt x="616605" y="201735"/>
                  <a:pt x="616605" y="217214"/>
                </a:cubicBezTo>
                <a:cubicBezTo>
                  <a:pt x="616605" y="232693"/>
                  <a:pt x="604056" y="245242"/>
                  <a:pt x="588577" y="245242"/>
                </a:cubicBezTo>
                <a:cubicBezTo>
                  <a:pt x="573098" y="245242"/>
                  <a:pt x="560549" y="232693"/>
                  <a:pt x="560549" y="217214"/>
                </a:cubicBezTo>
                <a:cubicBezTo>
                  <a:pt x="560549" y="201735"/>
                  <a:pt x="573098" y="189186"/>
                  <a:pt x="588577" y="189186"/>
                </a:cubicBezTo>
                <a:close/>
                <a:moveTo>
                  <a:pt x="401727" y="189186"/>
                </a:moveTo>
                <a:cubicBezTo>
                  <a:pt x="417206" y="189186"/>
                  <a:pt x="429755" y="201735"/>
                  <a:pt x="429755" y="217214"/>
                </a:cubicBezTo>
                <a:cubicBezTo>
                  <a:pt x="429755" y="232693"/>
                  <a:pt x="417206" y="245242"/>
                  <a:pt x="401727" y="245242"/>
                </a:cubicBezTo>
                <a:cubicBezTo>
                  <a:pt x="386248" y="245242"/>
                  <a:pt x="373699" y="232693"/>
                  <a:pt x="373699" y="217214"/>
                </a:cubicBezTo>
                <a:cubicBezTo>
                  <a:pt x="373699" y="201735"/>
                  <a:pt x="386248" y="189186"/>
                  <a:pt x="401727" y="189186"/>
                </a:cubicBezTo>
                <a:close/>
                <a:moveTo>
                  <a:pt x="214878" y="189186"/>
                </a:moveTo>
                <a:cubicBezTo>
                  <a:pt x="230357" y="189186"/>
                  <a:pt x="242906" y="201735"/>
                  <a:pt x="242906" y="217214"/>
                </a:cubicBezTo>
                <a:cubicBezTo>
                  <a:pt x="242906" y="232693"/>
                  <a:pt x="230357" y="245242"/>
                  <a:pt x="214878" y="245242"/>
                </a:cubicBezTo>
                <a:cubicBezTo>
                  <a:pt x="199399" y="245242"/>
                  <a:pt x="186850" y="232693"/>
                  <a:pt x="186850" y="217214"/>
                </a:cubicBezTo>
                <a:cubicBezTo>
                  <a:pt x="186850" y="201735"/>
                  <a:pt x="199399" y="189186"/>
                  <a:pt x="214878" y="189186"/>
                </a:cubicBezTo>
                <a:close/>
                <a:moveTo>
                  <a:pt x="28028" y="189186"/>
                </a:moveTo>
                <a:cubicBezTo>
                  <a:pt x="43507" y="189186"/>
                  <a:pt x="56056" y="201735"/>
                  <a:pt x="56056" y="217214"/>
                </a:cubicBezTo>
                <a:cubicBezTo>
                  <a:pt x="56056" y="232693"/>
                  <a:pt x="43507" y="245242"/>
                  <a:pt x="28028" y="245242"/>
                </a:cubicBezTo>
                <a:cubicBezTo>
                  <a:pt x="12549" y="245242"/>
                  <a:pt x="0" y="232693"/>
                  <a:pt x="0" y="217214"/>
                </a:cubicBezTo>
                <a:cubicBezTo>
                  <a:pt x="0" y="201735"/>
                  <a:pt x="12549" y="189186"/>
                  <a:pt x="28028" y="189186"/>
                </a:cubicBezTo>
                <a:close/>
                <a:moveTo>
                  <a:pt x="588577" y="0"/>
                </a:moveTo>
                <a:cubicBezTo>
                  <a:pt x="604056" y="0"/>
                  <a:pt x="616605" y="12549"/>
                  <a:pt x="616605" y="28028"/>
                </a:cubicBezTo>
                <a:cubicBezTo>
                  <a:pt x="616605" y="43507"/>
                  <a:pt x="604056" y="56056"/>
                  <a:pt x="588577" y="56056"/>
                </a:cubicBezTo>
                <a:cubicBezTo>
                  <a:pt x="573098" y="56056"/>
                  <a:pt x="560549" y="43507"/>
                  <a:pt x="560549" y="28028"/>
                </a:cubicBezTo>
                <a:cubicBezTo>
                  <a:pt x="560549" y="12549"/>
                  <a:pt x="573098" y="0"/>
                  <a:pt x="588577" y="0"/>
                </a:cubicBezTo>
                <a:close/>
                <a:moveTo>
                  <a:pt x="401727" y="0"/>
                </a:moveTo>
                <a:cubicBezTo>
                  <a:pt x="417206" y="0"/>
                  <a:pt x="429755" y="12549"/>
                  <a:pt x="429755" y="28028"/>
                </a:cubicBezTo>
                <a:cubicBezTo>
                  <a:pt x="429755" y="43507"/>
                  <a:pt x="417206" y="56056"/>
                  <a:pt x="401727" y="56056"/>
                </a:cubicBezTo>
                <a:cubicBezTo>
                  <a:pt x="386248" y="56056"/>
                  <a:pt x="373699" y="43507"/>
                  <a:pt x="373699" y="28028"/>
                </a:cubicBezTo>
                <a:cubicBezTo>
                  <a:pt x="373699" y="12549"/>
                  <a:pt x="386248" y="0"/>
                  <a:pt x="401727" y="0"/>
                </a:cubicBezTo>
                <a:close/>
                <a:moveTo>
                  <a:pt x="214878" y="0"/>
                </a:moveTo>
                <a:cubicBezTo>
                  <a:pt x="230357" y="0"/>
                  <a:pt x="242906" y="12549"/>
                  <a:pt x="242906" y="28028"/>
                </a:cubicBezTo>
                <a:cubicBezTo>
                  <a:pt x="242906" y="43507"/>
                  <a:pt x="230357" y="56056"/>
                  <a:pt x="214878" y="56056"/>
                </a:cubicBezTo>
                <a:cubicBezTo>
                  <a:pt x="199399" y="56056"/>
                  <a:pt x="186850" y="43507"/>
                  <a:pt x="186850" y="28028"/>
                </a:cubicBezTo>
                <a:cubicBezTo>
                  <a:pt x="186850" y="12549"/>
                  <a:pt x="199399" y="0"/>
                  <a:pt x="214878" y="0"/>
                </a:cubicBezTo>
                <a:close/>
                <a:moveTo>
                  <a:pt x="28028" y="0"/>
                </a:moveTo>
                <a:cubicBezTo>
                  <a:pt x="43507" y="0"/>
                  <a:pt x="56056" y="12549"/>
                  <a:pt x="56056" y="28028"/>
                </a:cubicBezTo>
                <a:cubicBezTo>
                  <a:pt x="56056" y="43507"/>
                  <a:pt x="43507" y="56056"/>
                  <a:pt x="28028" y="56056"/>
                </a:cubicBezTo>
                <a:cubicBezTo>
                  <a:pt x="12549" y="56056"/>
                  <a:pt x="0" y="43507"/>
                  <a:pt x="0" y="28028"/>
                </a:cubicBezTo>
                <a:cubicBezTo>
                  <a:pt x="0" y="12549"/>
                  <a:pt x="12549" y="0"/>
                  <a:pt x="2802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530" y="1376680"/>
            <a:ext cx="6897370" cy="113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一、演讲的含义和作用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86305"/>
            <a:ext cx="9926955" cy="342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 启迪作用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把自己掌握的学识、道理、经验、方法传导给他人，并与他人共享，这就是启迪。古往今来，许多著名的思想家、政治家、外交家、社会活动家利用演讲的机会赢得了广大听众的认可，激发出了强大的革命力量。当今社会，学术演讲中学者的学术成就，可以让听众了解学术动向，产生研究兴趣，使学术研究达到新的领域，产生新的科研成果。教师的授课活动也是演讲的一种，它更能启迪学生思考，引领学生探索。科学技术日新月异的今天，传播手段的现代化使得演讲的启迪作用更加强大了。演讲正伴随着社会进步，发挥着前所未有的作用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223583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（二）演讲的作用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一、演讲的含义和作用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1877695"/>
            <a:ext cx="9926955" cy="342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 激发作用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成功的演讲不仅能以理服人，还能以情感人。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列宁曾指出：“没有人的情感，就从来没有也不可能有人对真理的追求。”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我们经常说的“动之以情，晓之以理”“感人心者莫先乎情”等，都是强调情感对于听众接受思想的重要性。演讲者在表达理性的内容时，是饱含着情感的。比如，对某一事物的看法，既有理性认识，又有情感体验，表达时也是带着情感的；而情感又必然在声音、语调、姿势、动作、表情等方面直观地表现出来，近距离地感染听众，激发听众，使听众无法平静，或激动欢呼，或愤愤不平，或热泪盈眶，或沉痛哀叹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一、演讲的含义和作用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1560195"/>
            <a:ext cx="9926955" cy="394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3. 感染作用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sym typeface="微软雅黑" panose="020B0503020204020204" pitchFamily="34" charset="-122"/>
              </a:rPr>
              <a:t>演讲是一种实用艺术，这种艺术能在现场对听众产生直观性的艺术感染力，使听众在精神上产生一种愉悦、激动和满足。</a:t>
            </a:r>
            <a:endParaRPr lang="zh-CN" altLang="en-US" sz="2000" dirty="0"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400" dirty="0">
                <a:solidFill>
                  <a:srgbClr val="48AB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是啊，在祖国的苗圃里，我找到了生命的原动力，找到了爱的源泉。在明亮的教室里，我与孩子们一起讲述红军长征的故事，一起用稚嫩的童音谱写着爱的诗篇；在绿茵地上，我和孩子们一起玩儿游戏，还一起用七巧板搭建起摩天大楼……我们尽情地嬉戏，一起享受着阳光，感受着幸福。</a:t>
            </a:r>
            <a:endParaRPr lang="zh-CN" altLang="en-US" sz="2400" dirty="0">
              <a:solidFill>
                <a:srgbClr val="48AB9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二、演讲的特点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09470"/>
            <a:ext cx="9926955" cy="342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演讲属于现实公众活动范畴，不属于艺术活动范畴，它是演讲者通过对社会现实的判断和评价，直接向广大听众公开陈述自己的主张和看法的现实活动。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rgbClr val="48AB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朋友们，值得庆幸的是，近年来，我们在发展经济的同时，树立和践行“绿水青山就是金山银山”的理念，坚持人与自然和谐共生。为了环保，政府在行动，人民在行动，大自然开始欢笑！我们有信心做到既能发展也能治理，绿水青山与金山银山共存。在我生活的城市，几年间，市政府克服重重困难，让污水处理厂和截污管网工程投入使用。今日的护城河，树影不随明月去，鱼虾时与清水来；而在城区的小鸟天堂，更是一树绿尽城中洲，万鸟招来人间客。</a:t>
            </a:r>
            <a:endParaRPr lang="zh-CN" altLang="en-US" sz="2000" dirty="0">
              <a:solidFill>
                <a:srgbClr val="48AB9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1718310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（一）现实性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二、演讲的特点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09470"/>
            <a:ext cx="992695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次成功的演讲，绝对离不开鼓动性。鼓动性是演讲的主要特征，是演讲取得成功的关键。人们通过演讲宣传真理，统一思想，赢得支持，从而引导他人的行为。“感人心者莫先乎情”，当演讲者用自己的真情去拨动听众心弦的时候，就会引起听众的共鸣，激励和鼓舞听众。另外，演讲词严谨的结构、动人的情节，演讲者丰富的表情、形象的手势，演讲时富有色彩的语言、变化的语调，都可以增加演讲的鼓动性。</a:t>
            </a:r>
            <a:endParaRPr lang="zh-CN" altLang="en-US" sz="2000" dirty="0">
              <a:solidFill>
                <a:srgbClr val="48AB9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1718310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（二）鼓动性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二、演讲的特点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09470"/>
            <a:ext cx="992695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这里的艺术性是现实活动的艺术。演讲为了达到启迪心智，感人肺腑的目的，需要借助一些艺术表现手段创造艺术感染力。演讲的艺术性在于它具有文学特征、朗诵艺术色彩和富有感召力的体态语言，形成了统一的整体感和协调感，即演讲中的各种因素（语言、声音、表演、形象、时间、环境）形成一种相互依存、相互协调的美感。同时，演讲还具备戏剧、曲艺、舞蹈、雕塑等艺术门类的某些特点，并将其与演讲融为一体，形成具有独立特征的演讲活动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1718310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（三）艺术性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二、演讲的特点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09470"/>
            <a:ext cx="992695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是一种社会实践活动，它所面对的听众也是社会的成员。因此，演讲应具有社会现实的针对性，要与时俱进。演讲者的观点来源于对现实社会生活的归纳和提炼，只有这样，演讲才有说服力、感召力，才能引人深思、发人深省。中国台湾著名节目主持人曹启泰在同济大学演讲时对大学生们说：“要学会乐观，就是要肯定已经发生的事情。不是一定要达到多么高远的目的，就是让自己比前一天活得更好，活得更快乐，即使是让昨天吃不上午饭的自己天天可以吃上午饭。并且坚持自己的想法，在别人看来你在浪费时间，其实你很清楚自己在做什么，自己要的是什么，态度决定一切！让曾经和你交往过的很多人，都不会后悔。用了不起的心情对自己，用了不起的眼光看自己。”他的演讲之所以获得了空前的效果，就是因为他抓住了当代大学生的心理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1718310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（四）针对性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三、演讲的类型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09470"/>
            <a:ext cx="9926955" cy="3148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命题演讲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是指由别人拟定题目或演讲范围，并经过一定时间的准备后所做的演讲。它包括两种形式：全命题演讲和半命题演讲。它的表达形式主要有以下几种。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 读稿演讲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读稿演讲多见于重大的政治、外交、学术等重要会议上。这种演讲的特点是演讲时逐字逐句地读稿，具有严密性和准确性。但由于演讲者只是一味地照本宣科，就显得呆板，缺乏感染力，因此读稿演讲时，必须注意与听众之间的交流。语调尽量要自然、流畅，同时还应该时时抬头，用眼神、面部表情和轻重音同听众交流感情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1963420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（一）命题演讲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三、演讲的类型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1445260"/>
            <a:ext cx="9926955" cy="447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 脱稿演讲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脱稿演讲是演讲时不看讲稿而进行的自如演讲。这种演讲要求在演讲前事先写好演讲稿，并反复熟记，在有声语言与态势语方面做好周密详尽的准备。演讲者在演讲时必须注意不要背演讲稿，要善于临场发挥，根据听众的信息反馈及时适当地增删内容，调整语调和体态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3. 列纲演讲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列纲演讲是演讲前根据命题编列出或详细或简单的提纲，以保证演讲顺利进行的演讲方式。提纲可以把演讲的观点、内容、结构、层次、论据材料等用简洁的语句排列出来。演讲时基本不看提纲，必要时看一下，使演讲者迅速、准确地回想起所要讲的内容，以保证演讲的连贯性和完整性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三、演讲的类型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109470"/>
            <a:ext cx="9926955" cy="3740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 即兴演讲的含义、特点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即兴演讲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是在事先没有准备的情况下，临时针对某一问题或情境进行的即席演讲。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一般分为：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“生活场景式”即兴演讲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主要应用在日常生活中的宴会祝酒、婚丧嫁娶、欢送致辞、家长会等活动中。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“命题测试式”即兴演讲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主要应用在职位竞选、教师招考面试等活动中。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即兴演讲的特点是即兴发挥、篇幅短小、切合时境。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1963420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（二）即兴演讲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>
            <a:off x="647700" y="1416685"/>
            <a:ext cx="10896600" cy="4905375"/>
          </a:xfrm>
          <a:prstGeom prst="roundRect">
            <a:avLst>
              <a:gd name="adj" fmla="val 13367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29214" y="269635"/>
            <a:ext cx="193357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26000"/>
            <a:ext cx="12192000" cy="20320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3143885" y="1651000"/>
            <a:ext cx="5256466" cy="825500"/>
            <a:chOff x="2133" y="2871"/>
            <a:chExt cx="5011" cy="787"/>
          </a:xfrm>
        </p:grpSpPr>
        <p:grpSp>
          <p:nvGrpSpPr>
            <p:cNvPr id="20" name="组合 19"/>
            <p:cNvGrpSpPr/>
            <p:nvPr/>
          </p:nvGrpSpPr>
          <p:grpSpPr>
            <a:xfrm rot="0">
              <a:off x="2133" y="2871"/>
              <a:ext cx="787" cy="787"/>
              <a:chOff x="1651000" y="2216150"/>
              <a:chExt cx="1676400" cy="1676400"/>
            </a:xfrm>
          </p:grpSpPr>
          <p:sp>
            <p:nvSpPr>
              <p:cNvPr id="18" name="椭圆 17"/>
              <p:cNvSpPr/>
              <p:nvPr>
                <p:custDataLst>
                  <p:tags r:id="rId3"/>
                </p:custDataLst>
              </p:nvPr>
            </p:nvSpPr>
            <p:spPr>
              <a:xfrm>
                <a:off x="1651000" y="2216150"/>
                <a:ext cx="1676400" cy="1676400"/>
              </a:xfrm>
              <a:prstGeom prst="ellipse">
                <a:avLst/>
              </a:prstGeom>
              <a:gradFill flip="none" rotWithShape="1">
                <a:gsLst>
                  <a:gs pos="0">
                    <a:srgbClr val="F2F2F2"/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>
                <p:custDataLst>
                  <p:tags r:id="rId4"/>
                </p:custDataLst>
              </p:nvPr>
            </p:nvSpPr>
            <p:spPr>
              <a:xfrm>
                <a:off x="1911350" y="2476500"/>
                <a:ext cx="1155700" cy="1155700"/>
              </a:xfrm>
              <a:prstGeom prst="ellipse">
                <a:avLst/>
              </a:prstGeom>
              <a:solidFill>
                <a:srgbClr val="48AB9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2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3163" y="3046"/>
              <a:ext cx="3981" cy="4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l"/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第四章</a:t>
              </a:r>
              <a:r>
                <a:rPr lang="en-US"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朗读训练</a:t>
              </a:r>
              <a:endPara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3143885" y="2562860"/>
            <a:ext cx="5256396" cy="826770"/>
            <a:chOff x="2133" y="2871"/>
            <a:chExt cx="5004" cy="787"/>
          </a:xfrm>
        </p:grpSpPr>
        <p:grpSp>
          <p:nvGrpSpPr>
            <p:cNvPr id="5" name="组合 4"/>
            <p:cNvGrpSpPr/>
            <p:nvPr/>
          </p:nvGrpSpPr>
          <p:grpSpPr>
            <a:xfrm rot="0">
              <a:off x="2133" y="2871"/>
              <a:ext cx="787" cy="787"/>
              <a:chOff x="1651000" y="2216150"/>
              <a:chExt cx="1676400" cy="1676400"/>
            </a:xfrm>
          </p:grpSpPr>
          <p:sp>
            <p:nvSpPr>
              <p:cNvPr id="6" name="椭圆 5"/>
              <p:cNvSpPr/>
              <p:nvPr>
                <p:custDataLst>
                  <p:tags r:id="rId7"/>
                </p:custDataLst>
              </p:nvPr>
            </p:nvSpPr>
            <p:spPr>
              <a:xfrm>
                <a:off x="1651000" y="2216150"/>
                <a:ext cx="1676400" cy="1676400"/>
              </a:xfrm>
              <a:prstGeom prst="ellipse">
                <a:avLst/>
              </a:prstGeom>
              <a:gradFill flip="none" rotWithShape="1">
                <a:gsLst>
                  <a:gs pos="0">
                    <a:srgbClr val="F2F2F2"/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8"/>
                </p:custDataLst>
              </p:nvPr>
            </p:nvSpPr>
            <p:spPr>
              <a:xfrm>
                <a:off x="1911350" y="2476500"/>
                <a:ext cx="1155700" cy="1155700"/>
              </a:xfrm>
              <a:prstGeom prst="ellipse">
                <a:avLst/>
              </a:prstGeom>
              <a:solidFill>
                <a:srgbClr val="48AB9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3163" y="3001"/>
              <a:ext cx="3974" cy="4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l"/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第五章</a:t>
              </a:r>
              <a:r>
                <a:rPr lang="en-US"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态势语训练	</a:t>
              </a:r>
              <a:endPara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3143885" y="3475990"/>
            <a:ext cx="5684976" cy="826770"/>
            <a:chOff x="2133" y="2871"/>
            <a:chExt cx="5412" cy="787"/>
          </a:xfrm>
        </p:grpSpPr>
        <p:grpSp>
          <p:nvGrpSpPr>
            <p:cNvPr id="12" name="组合 11"/>
            <p:cNvGrpSpPr/>
            <p:nvPr/>
          </p:nvGrpSpPr>
          <p:grpSpPr>
            <a:xfrm rot="0">
              <a:off x="2133" y="2871"/>
              <a:ext cx="787" cy="787"/>
              <a:chOff x="1651000" y="2216150"/>
              <a:chExt cx="1676400" cy="1676400"/>
            </a:xfrm>
          </p:grpSpPr>
          <p:sp>
            <p:nvSpPr>
              <p:cNvPr id="14" name="椭圆 13"/>
              <p:cNvSpPr/>
              <p:nvPr>
                <p:custDataLst>
                  <p:tags r:id="rId11"/>
                </p:custDataLst>
              </p:nvPr>
            </p:nvSpPr>
            <p:spPr>
              <a:xfrm>
                <a:off x="1651000" y="2216150"/>
                <a:ext cx="1676400" cy="1676400"/>
              </a:xfrm>
              <a:prstGeom prst="ellipse">
                <a:avLst/>
              </a:prstGeom>
              <a:gradFill flip="none" rotWithShape="1">
                <a:gsLst>
                  <a:gs pos="0">
                    <a:srgbClr val="F2F2F2"/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微软雅黑" panose="020B0503020204020204" pitchFamily="34" charset="-122"/>
                </a:endParaRPr>
              </a:p>
            </p:txBody>
          </p:sp>
          <p:sp>
            <p:nvSpPr>
              <p:cNvPr id="15" name="椭圆 14"/>
              <p:cNvSpPr/>
              <p:nvPr>
                <p:custDataLst>
                  <p:tags r:id="rId12"/>
                </p:custDataLst>
              </p:nvPr>
            </p:nvSpPr>
            <p:spPr>
              <a:xfrm>
                <a:off x="1911350" y="2476500"/>
                <a:ext cx="1155700" cy="1155700"/>
              </a:xfrm>
              <a:prstGeom prst="ellipse">
                <a:avLst/>
              </a:prstGeom>
              <a:solidFill>
                <a:srgbClr val="48AB9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13"/>
              </p:custDataLst>
            </p:nvPr>
          </p:nvSpPr>
          <p:spPr>
            <a:xfrm>
              <a:off x="3163" y="3019"/>
              <a:ext cx="4382" cy="4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l"/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第六章</a:t>
              </a:r>
              <a:r>
                <a:rPr lang="en-US"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讲故事训练</a:t>
              </a:r>
              <a:endPara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3143885" y="4389120"/>
            <a:ext cx="5684976" cy="826770"/>
            <a:chOff x="2133" y="2871"/>
            <a:chExt cx="5412" cy="787"/>
          </a:xfrm>
        </p:grpSpPr>
        <p:grpSp>
          <p:nvGrpSpPr>
            <p:cNvPr id="19" name="组合 18"/>
            <p:cNvGrpSpPr/>
            <p:nvPr/>
          </p:nvGrpSpPr>
          <p:grpSpPr>
            <a:xfrm rot="0">
              <a:off x="2133" y="2871"/>
              <a:ext cx="787" cy="787"/>
              <a:chOff x="1651000" y="2216150"/>
              <a:chExt cx="1676400" cy="1676400"/>
            </a:xfrm>
          </p:grpSpPr>
          <p:sp>
            <p:nvSpPr>
              <p:cNvPr id="21" name="椭圆 20"/>
              <p:cNvSpPr/>
              <p:nvPr>
                <p:custDataLst>
                  <p:tags r:id="rId15"/>
                </p:custDataLst>
              </p:nvPr>
            </p:nvSpPr>
            <p:spPr>
              <a:xfrm>
                <a:off x="1651000" y="2216150"/>
                <a:ext cx="1676400" cy="1676400"/>
              </a:xfrm>
              <a:prstGeom prst="ellipse">
                <a:avLst/>
              </a:prstGeom>
              <a:gradFill flip="none" rotWithShape="1">
                <a:gsLst>
                  <a:gs pos="0">
                    <a:srgbClr val="F2F2F2"/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微软雅黑" panose="020B0503020204020204" pitchFamily="34" charset="-122"/>
                </a:endParaRPr>
              </a:p>
            </p:txBody>
          </p:sp>
          <p:sp>
            <p:nvSpPr>
              <p:cNvPr id="22" name="椭圆 2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911350" y="2476500"/>
                <a:ext cx="1155700" cy="1155700"/>
              </a:xfrm>
              <a:prstGeom prst="ellipse">
                <a:avLst/>
              </a:prstGeom>
              <a:solidFill>
                <a:srgbClr val="48AB9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23" name="文本框 22"/>
            <p:cNvSpPr txBox="1"/>
            <p:nvPr>
              <p:custDataLst>
                <p:tags r:id="rId17"/>
              </p:custDataLst>
            </p:nvPr>
          </p:nvSpPr>
          <p:spPr>
            <a:xfrm>
              <a:off x="3163" y="3019"/>
              <a:ext cx="4382" cy="4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l"/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第七章</a:t>
              </a:r>
              <a:r>
                <a:rPr lang="en-US"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演讲训练	</a:t>
              </a:r>
              <a:endPara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18"/>
            </p:custDataLst>
          </p:nvPr>
        </p:nvGrpSpPr>
        <p:grpSpPr>
          <a:xfrm>
            <a:off x="3143885" y="5302250"/>
            <a:ext cx="5684976" cy="826770"/>
            <a:chOff x="2133" y="2871"/>
            <a:chExt cx="5412" cy="787"/>
          </a:xfrm>
        </p:grpSpPr>
        <p:grpSp>
          <p:nvGrpSpPr>
            <p:cNvPr id="25" name="组合 24"/>
            <p:cNvGrpSpPr/>
            <p:nvPr/>
          </p:nvGrpSpPr>
          <p:grpSpPr>
            <a:xfrm rot="0">
              <a:off x="2133" y="2871"/>
              <a:ext cx="787" cy="787"/>
              <a:chOff x="1651000" y="2216150"/>
              <a:chExt cx="1676400" cy="1676400"/>
            </a:xfrm>
          </p:grpSpPr>
          <p:sp>
            <p:nvSpPr>
              <p:cNvPr id="26" name="椭圆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1651000" y="2216150"/>
                <a:ext cx="1676400" cy="1676400"/>
              </a:xfrm>
              <a:prstGeom prst="ellipse">
                <a:avLst/>
              </a:prstGeom>
              <a:gradFill flip="none" rotWithShape="1">
                <a:gsLst>
                  <a:gs pos="0">
                    <a:srgbClr val="F2F2F2"/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微软雅黑" panose="020B0503020204020204" pitchFamily="34" charset="-122"/>
                </a:endParaRPr>
              </a:p>
            </p:txBody>
          </p:sp>
          <p:sp>
            <p:nvSpPr>
              <p:cNvPr id="27" name="椭圆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1911350" y="2476500"/>
                <a:ext cx="1155700" cy="1155700"/>
              </a:xfrm>
              <a:prstGeom prst="ellipse">
                <a:avLst/>
              </a:prstGeom>
              <a:solidFill>
                <a:srgbClr val="48AB9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28" name="文本框 27"/>
            <p:cNvSpPr txBox="1"/>
            <p:nvPr>
              <p:custDataLst>
                <p:tags r:id="rId21"/>
              </p:custDataLst>
            </p:nvPr>
          </p:nvSpPr>
          <p:spPr>
            <a:xfrm>
              <a:off x="3163" y="3019"/>
              <a:ext cx="4382" cy="4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l"/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第八章</a:t>
              </a:r>
              <a:r>
                <a:rPr lang="en-US"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2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辩论训练</a:t>
              </a:r>
              <a:endPara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三、演讲的类型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1518920"/>
            <a:ext cx="9926955" cy="3020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 即兴演讲的方法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（1）卡耐基“魔术公式”。</a:t>
            </a:r>
            <a:endParaRPr lang="zh-CN" altLang="en-US" sz="2000" b="1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其要点是：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援引例子—提出观点—警句收尾。演讲时，先把实例的细节告诉听众，说明具体意念。接着，以详细、清晰的言辞说出论点，陈述缘由。最后向听众强调，如按所说的去做，会有什么好处。这个公式非常适合当今快节奏的生活方式。若演讲者想要听众为贫困儿童慷慨解囊，可以描述一个缺乏经济援助的病例，为期望中的行动铺路后，再进行有目的的演讲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三、演讲的类型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1518920"/>
            <a:ext cx="9926955" cy="3212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（2）理查德“四步曲模式”。</a:t>
            </a:r>
            <a:endParaRPr lang="zh-CN" altLang="en-US" sz="2000" b="1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第一步，</a:t>
            </a:r>
            <a:r>
              <a:rPr lang="zh-CN" altLang="en-US" sz="20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“喂，请注意！”呼唤起听众的兴趣。</a:t>
            </a:r>
            <a:endParaRPr lang="zh-CN" altLang="en-US" sz="20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第二步，</a:t>
            </a:r>
            <a:r>
              <a:rPr lang="zh-CN" altLang="en-US" sz="20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“为什么要费这个口舌”，强调指出听演讲的重要性。</a:t>
            </a:r>
            <a:endParaRPr lang="zh-CN" altLang="en-US" sz="20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第三步，</a:t>
            </a:r>
            <a:r>
              <a:rPr lang="zh-CN" altLang="en-US" sz="20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“举例”，用具体事例形象化地将论点印入听众的脑海。</a:t>
            </a:r>
            <a:endParaRPr lang="zh-CN" altLang="en-US" sz="20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最后一步，</a:t>
            </a:r>
            <a:r>
              <a:rPr lang="zh-CN" altLang="en-US" sz="20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“怎么办”，讲清听众该做什么。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理查德认为，“为什么”和“举例”这两部分如同馅饼里的馅，味道全在这里面。但是这两部分要与引人注意的开头和结尾相呼应。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三、演讲的类型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1518920"/>
            <a:ext cx="9926955" cy="3884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（3）“三么”框架构思模式。</a:t>
            </a:r>
            <a:endParaRPr lang="zh-CN" altLang="en-US" sz="2000" b="1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在即兴演讲前短暂的准备时间里，快速思考 3 个最基本的问题：</a:t>
            </a: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“是什么”“为什么”“做什么”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例如，教师谈学生厌学时，就要调动自己的知识积累和生活经验：“孩子厌学现象已经越来越突出（举例），已成为教育界的一个毒瘤。孩子为什么会厌学？我认为原因有几点。第一，……第二，……第三，……那么，作为一名教育工作者，我们能做些什么呢？我想，首先，……其次，……再次，……”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5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演讲主题的“三么”框架只是演讲前和演讲中的思维模式，而不是口语表达模式，表达时要选准“切入口”，不露“三么”的痕迹。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四、演讲稿的要求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1958"/>
            <a:ext cx="4457700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（一）要了解对象，有针对性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演讲一定要看场合，看对象。只有了解听众对象，针对对象的特点与要求，在演讲稿中紧扣演讲主题来反映听众心灵的呼声，并采取对象喜闻乐见的演讲形式，才能使演讲产生更佳的效果。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四、演讲稿的要求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2275"/>
            <a:ext cx="4789805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（二）要运用通俗、生动的语言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好的演讲稿，语言一定要通俗、生动。如果只是思想内容好而语言干巴巴的，那就算不上一篇好的演讲稿。语言大师老舍说得好：“我们的最好的思想，最深厚的感情，只能被最美妙的语言表达出来。若是表达不出，谁能知道那些思想与感情怎样好呢？”由此可见，要写好演讲稿，就要力求语言通俗易懂、生动感人。一是用形象化的语言，运用比喻、比拟、夸张等手法增强语言的形象色彩，把抽象化为具体，深奥讲得浅显，枯燥变成有趣。二是运用幽默、风趣的语言，增强演讲稿的表现力。这样，既能深化主题，又能使演讲的气氛轻松和谐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四、演讲稿的要求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2275"/>
            <a:ext cx="4789805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（三）要有鲜明的主题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写文章均应有一个鲜明的主题。宣传鼓动性很强的演讲稿，更应具备鲜明的主题，赞成什么，反对什么，要旗帜鲜明，一目了然。需要注意时时刻刻围绕主题展开演讲，切不可东拉西扯。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四、演讲稿的要求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2275"/>
            <a:ext cx="4789805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（四）要精选感人的典型事例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，作为一种宣传、鼓动、教育性很强的方式，一定要以理服人，以情感人。然而，道理是较为抽象的，感情是较为内在的，要使道理形象化、具体化，要使情感外化可感，就必须借助于材料，尤其是具有故事性的事例。我们常说某某演讲空洞、贫乏，就是指没有充实的材料，没有实际的内容，只有一些空洞的口号、无力的说教。演讲稿的材料可以是事实材料、理论材料、历史材料、正面材料、趣闻材料、虚化材料等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四、演讲稿的要求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2275"/>
            <a:ext cx="5389245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（五）要把握演讲稿的节奏和时间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演讲稿对于演讲速度和节奏的把握有着极其重要的作用。</a:t>
            </a: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一方面，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写作时要时不时地停下来，用自己的正常语速大声朗读，根据朗读的结果调整演讲的内容。</a:t>
            </a: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另一方面，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还要根据演讲时间的长短调整要讲的内容，做到整场演讲的音调有高低起伏，节奏有轻重缓急，情绪有高涨有低潮，波澜起伏，张弛有度。因为每一场演讲都是有时间限制的，少则一分钟，多则一两个小时甚至一天，演讲者必须把握自己演讲的速度和内容，既不能时间到了还没有讲完，也不能距离演讲结束还有一段时间而演讲者已经无话可说了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>
            <a:off x="647700" y="1231900"/>
            <a:ext cx="10896600" cy="5089979"/>
          </a:xfrm>
          <a:prstGeom prst="roundRect">
            <a:avLst>
              <a:gd name="adj" fmla="val 13367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20470" y="3192780"/>
            <a:ext cx="608203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第二节</a:t>
            </a:r>
            <a:r>
              <a:rPr lang="en-US" altLang="zh-CN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演讲技巧训练</a:t>
            </a:r>
            <a:endParaRPr lang="zh-CN" altLang="en-US" sz="4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任意多边形: 形状 54"/>
          <p:cNvSpPr/>
          <p:nvPr/>
        </p:nvSpPr>
        <p:spPr>
          <a:xfrm rot="16200000">
            <a:off x="1453141" y="1708854"/>
            <a:ext cx="439081" cy="903891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任意多边形: 形状 55"/>
          <p:cNvSpPr/>
          <p:nvPr/>
        </p:nvSpPr>
        <p:spPr>
          <a:xfrm rot="16200000">
            <a:off x="6675735" y="5354488"/>
            <a:ext cx="351999" cy="724624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15287" r="8224"/>
          <a:stretch>
            <a:fillRect/>
          </a:stretch>
        </p:blipFill>
        <p:spPr>
          <a:xfrm>
            <a:off x="7214047" y="1231900"/>
            <a:ext cx="3996704" cy="52251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55" grpId="0" animBg="1"/>
      <p:bldP spid="5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一、声情并茂的声音技巧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2275"/>
            <a:ext cx="5389245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（1）语音准确、清晰、流畅。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时必须使用规范的普通话。应该按照普通话的语音标准，切实把握好发音部位和发音方法，力求发音准确，口齿清晰，流畅且有节奏感。还要学会口腔的控制和气息的运用，尽量使音色纯美清亮，发音悦耳动听。演讲中还要避免出现“嗯”“啊”“这个”“那个”等口头禅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>
            <a:off x="647700" y="1231900"/>
            <a:ext cx="10896600" cy="5089979"/>
          </a:xfrm>
          <a:prstGeom prst="roundRect">
            <a:avLst>
              <a:gd name="adj" fmla="val 13367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3000058" y="2472055"/>
            <a:ext cx="2292985" cy="92900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第七章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81785" y="3664585"/>
            <a:ext cx="513080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演讲训练</a:t>
            </a:r>
            <a:endParaRPr sz="5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任意多边形: 形状 54"/>
          <p:cNvSpPr/>
          <p:nvPr/>
        </p:nvSpPr>
        <p:spPr>
          <a:xfrm rot="16200000">
            <a:off x="1453141" y="1708854"/>
            <a:ext cx="439081" cy="903891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任意多边形: 形状 55"/>
          <p:cNvSpPr/>
          <p:nvPr/>
        </p:nvSpPr>
        <p:spPr>
          <a:xfrm rot="16200000">
            <a:off x="6675735" y="5354488"/>
            <a:ext cx="351999" cy="724624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15287" r="8224"/>
          <a:stretch>
            <a:fillRect/>
          </a:stretch>
        </p:blipFill>
        <p:spPr>
          <a:xfrm>
            <a:off x="7214047" y="1231900"/>
            <a:ext cx="3996704" cy="52251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55" grpId="0" animBg="1"/>
      <p:bldP spid="5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一、声情并茂的声音技巧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4511"/>
          <p:cNvSpPr/>
          <p:nvPr>
            <p:custDataLst>
              <p:tags r:id="rId1"/>
            </p:custDataLst>
          </p:nvPr>
        </p:nvSpPr>
        <p:spPr>
          <a:xfrm>
            <a:off x="1306195" y="1692275"/>
            <a:ext cx="5389245" cy="626110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"/>
                  <a:lumMod val="40000"/>
                  <a:lumOff val="6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0"/>
            <a:tileRect/>
          </a:gradFill>
        </p:spPr>
        <p:txBody>
          <a:bodyPr rot="0" spcFirstLastPara="0" vert="horz" wrap="square" lIns="288290" tIns="0" rIns="0" bIns="0" numCol="1" spcCol="0" rtlCol="0" fromWordArt="0" anchor="ctr" anchorCtr="0" forceAA="0" compatLnSpc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（2）语调自然、贴切，富有变化。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370" y="2614295"/>
            <a:ext cx="9772650" cy="2804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语调的选择和运用必须根据演讲者对演讲内容的理解，还要考虑语言环境和现场效果。只有情动于衷，才能声形于外。演讲者诚挚、深切的感情要运用贴切、自然的语调表现出来。切忌故弄玄虚、装腔作势。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语调贵在变化，富有美感的变化才能使听众保持注意。因此，演讲的语调必须有抑扬顿挫、轻重缓急的变化。平直的语调多用于客观叙述；上扬的语调表达心有疑惑，或者用在号召鼓动时；下降的语调一般用于命令、祈求、自信、感叹等情感的抒发；曲折的语调一般表示讽刺、厌恶、夸张等情绪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81250" y="629920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练一练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1412681"/>
            <a:ext cx="9779000" cy="4779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20000"/>
              </a:lnSpc>
              <a:spcAft>
                <a:spcPts val="500"/>
              </a:spcAft>
            </a:pPr>
            <a:r>
              <a:rPr sz="20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选用合适的语调，有感情地朗读下列演讲片段，谈一谈你对演讲“声情并茂”的理解。</a:t>
            </a:r>
            <a:endParaRPr sz="20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（1）蓝天因为有了白云的依偎才不会寂寞；碧海因为有了鱼儿的嬉戏才不会孤单；高山因为有了山花的依恋，才会这样生机盎然。而我，因为有了你们，可爱的孩子们，我的人生才会更加美丽、灿烂。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（2）作为一名幼儿教师，我真正地在祖国的苗圃里育苗。每天，当晨曦轻吻着大地，我就会轻拥着带露的花朵，让爱开始满园地流淌。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（3）当我第一次站在孩子们面前时，一切都让我新鲜、好奇。看看这张脸、摸摸那个头，多像一朵朵花蕾仰着小脸，渴求着阳光雨露。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4）我实现了儿时的梦想，从事了幼教事业。不经意间，几年的时光在平凡和平静中悄然逝去，没有留下什么骄人的成绩，没有做出什么惊人的壮举，但我依然还坚守在这里。我不敢说十分热爱这份工作，更不敢说为之付出了许多，但正是在这平凡和朴实中，我用教师的职业道德，诠释着一个普通幼儿教师存在的价值！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二、克服怯场的技巧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233930"/>
            <a:ext cx="99269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演讲者可用心理暗示法，演讲前充分发掘自己的优势，肯定自己的长处，演讲时脑中不断地浮现曾经获得成功的场景，让胜利的喜悦鼓舞自己，从容自如地讲下去。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545590"/>
            <a:ext cx="221805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（一）心理暗示法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8870" y="4016375"/>
            <a:ext cx="992695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演讲者临上演讲台时，有意识地把注意力分散在其他具体事物上，看看会场的布置、观众的状态等。总之，演讲者不要心里总想着自己，想着演讲的效果怎样，可以说，演讲时的最佳状态是“忘我”。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: 圆角 9"/>
          <p:cNvSpPr/>
          <p:nvPr/>
        </p:nvSpPr>
        <p:spPr>
          <a:xfrm>
            <a:off x="1309370" y="3328035"/>
            <a:ext cx="221805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（二）分散注意法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二、克服怯场的技巧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233930"/>
            <a:ext cx="9926955" cy="2620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者可为自己紧张的心理积极寻找一些宣泄的方法，如提早到达并巡视讲台、在听众进场时向他们致意。还可做些准备活动松弛紧张的神经，如做深呼吸、调整话筒位置、沉默片刻等，都可以从精神上放松自己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胸有成竹才能镇定自若，演讲之前做好最充分的准备，这是克服紧张心理最有效的方法。克服怯场心理还要从根本上提高自身的心理素质，锻炼自己在大庭广众面前发言的自信心，锻炼自己的胆量和提高口语表达能力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545590"/>
            <a:ext cx="221805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（三）积极宣泄法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81250" y="629920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练一练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1412681"/>
            <a:ext cx="9779000" cy="452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运用克服怯场的技巧，以下面的话题做即兴演讲练习。</a:t>
            </a:r>
            <a:endParaRPr sz="24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（1）我的优点。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（2）我是这样一个人。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（3）我最得意的一件事。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（4）我最喜欢的一本书。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（5）我的一次旅行。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（6）我的朋友。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  <a:spcAft>
                <a:spcPts val="500"/>
              </a:spcAft>
            </a:pPr>
            <a:r>
              <a:rPr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要求：教师请 3 人上台，抽题后准备 3 分钟，当场演讲。3 人讲述完成后，谈一谈自己是如何克服怯场的。</a:t>
            </a:r>
            <a:endParaRPr sz="2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三、应付意外的技巧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56690"/>
            <a:ext cx="354520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（一）演讲者自身失误怎么办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矩形: 圆角 44"/>
          <p:cNvSpPr/>
          <p:nvPr>
            <p:custDataLst>
              <p:tags r:id="rId1"/>
            </p:custDataLst>
          </p:nvPr>
        </p:nvSpPr>
        <p:spPr>
          <a:xfrm>
            <a:off x="1007110" y="2137438"/>
            <a:ext cx="10155555" cy="1931036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286555" y="2138035"/>
            <a:ext cx="2151965" cy="1930440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1. 中途卡壳的应对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150269" y="2137438"/>
            <a:ext cx="6708470" cy="193103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演讲中如果忘了演讲词，演讲者千万别让自己卡壳时间太久，要争取在两三秒之内回忆忘掉的词语。实在想不起来，可根据原来的意思另换词语，或者干脆另起一行，将下一段内容提上来讲，或者“随方就圆”，想到哪儿说到哪儿，要鼓励自己接着讲下去，并放慢语速考虑如何把话绕回去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矩形: 圆角 48"/>
          <p:cNvSpPr/>
          <p:nvPr>
            <p:custDataLst>
              <p:tags r:id="rId4"/>
            </p:custDataLst>
          </p:nvPr>
        </p:nvSpPr>
        <p:spPr>
          <a:xfrm>
            <a:off x="1007707" y="4233544"/>
            <a:ext cx="10154958" cy="1931036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6" name="直接连接符 45"/>
          <p:cNvCxnSpPr/>
          <p:nvPr>
            <p:custDataLst>
              <p:tags r:id="rId5"/>
            </p:custDataLst>
          </p:nvPr>
        </p:nvCxnSpPr>
        <p:spPr>
          <a:xfrm>
            <a:off x="3749611" y="2581684"/>
            <a:ext cx="0" cy="104314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150269" y="4233544"/>
            <a:ext cx="6708469" cy="193103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演讲出错后，演讲者最好能够不露痕迹地悄悄改过。万一听众发现了错误，也不要紧，演讲者不妨将错就错，自圆其说。没有必要跟听众声明自己的错误，如果这句话无关紧要，则可以置之不理，面不改色地讲下去。如果这句话很重要，继续讲下去会使前后观点自相矛盾，则可以在讲错后自圆其说：“刚才的说法对吗？很显然是错误的。”这些救场的技巧需要在实践中不断积累，锻炼自身应变能力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3749611" y="4677790"/>
            <a:ext cx="0" cy="104314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1221470" y="4234141"/>
            <a:ext cx="2151965" cy="1930440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2. 演讲出错的应对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三、应付意外的技巧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56690"/>
            <a:ext cx="449897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（二）听众开小差或会场不安静怎么办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矩形: 圆角 44"/>
          <p:cNvSpPr/>
          <p:nvPr>
            <p:custDataLst>
              <p:tags r:id="rId1"/>
            </p:custDataLst>
          </p:nvPr>
        </p:nvSpPr>
        <p:spPr>
          <a:xfrm>
            <a:off x="1007110" y="2137438"/>
            <a:ext cx="10155555" cy="1931036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286555" y="2138035"/>
            <a:ext cx="2151965" cy="1930440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1. 听众开小差的应对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150269" y="2137438"/>
            <a:ext cx="6708470" cy="193103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许多演讲会上，听众开小差是常见的事，如看报纸杂志、聊天、打瞌睡等。这些情形会直接影响听众的听讲效果，同时也会影响演讲者自身的演讲情绪。遇到会议时间过长，以致听众疲倦或出现不耐烦情绪时，演讲者不妨精简演讲内容，尽量缩短演讲时间。听众受到外界干扰时，演讲者不妨借景发挥，将意外发生之景与演讲内容有机地结合起来。这个方法可以有效地把听众的注意力重新吸引到演讲上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矩形: 圆角 48"/>
          <p:cNvSpPr/>
          <p:nvPr>
            <p:custDataLst>
              <p:tags r:id="rId4"/>
            </p:custDataLst>
          </p:nvPr>
        </p:nvSpPr>
        <p:spPr>
          <a:xfrm>
            <a:off x="1007707" y="4233544"/>
            <a:ext cx="10154958" cy="1931036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6" name="直接连接符 45"/>
          <p:cNvCxnSpPr/>
          <p:nvPr>
            <p:custDataLst>
              <p:tags r:id="rId5"/>
            </p:custDataLst>
          </p:nvPr>
        </p:nvCxnSpPr>
        <p:spPr>
          <a:xfrm>
            <a:off x="3749611" y="2581684"/>
            <a:ext cx="0" cy="104314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150269" y="4233544"/>
            <a:ext cx="6708469" cy="193103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当听众对演讲不感兴趣，进而导致会场喧闹、躁动，使演讲无法进行的时候，就需要演讲者随机应变，根据现场情况及时调节。比如，即兴插入一段小故事，讲一两句幽默的话，哼几句歌词，或者出其不意地提几个与演讲相关的问题，请人回答等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3749611" y="4677790"/>
            <a:ext cx="0" cy="104314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1221470" y="4234141"/>
            <a:ext cx="2151965" cy="1930440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2. 会场气氛的调节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81250" y="1020445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练一练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2021011"/>
            <a:ext cx="9779000" cy="3607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500"/>
              </a:spcAft>
            </a:pPr>
            <a:r>
              <a:rPr sz="24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 想一想该如何纠正下面的口误。</a:t>
            </a:r>
            <a:endParaRPr sz="24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有一次，一个演讲者讲到“我国古代的四大发明是造纸术、印刷术、火药、青铜器”时，听众立即笑出声来。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  <a:spcAft>
                <a:spcPts val="500"/>
              </a:spcAft>
            </a:pPr>
            <a:r>
              <a:rPr sz="24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 你认为下面这位演讲者该怎样处理自己的失误。</a:t>
            </a:r>
            <a:endParaRPr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  <a:spcAft>
                <a:spcPts val="500"/>
              </a:spcAft>
            </a:pPr>
            <a:r>
              <a:rPr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曾有一位演讲者上台时，不慎被话筒线绊倒了，当时台下的听众响起一片唏嘘声和倒掌声。</a:t>
            </a:r>
            <a:endParaRPr sz="2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四、态势语的技巧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545590"/>
            <a:ext cx="274637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（一）面部表情要自然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233930"/>
            <a:ext cx="9926955" cy="30200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演讲者的面部表情应随着演讲内容和情感的变化而变化，时而激昂，时而愤怒，时而喜悦，时而失落，使面部表情准确、自然、恰当地表现自己丰富的情感，便于听众领会和交流。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者要特别重视眼神的运用，要善于将富于变换的眼神与演讲的内容密切配合，充分发挥其表情达意的作用。演讲者登上讲台后，首先要面带自信的微笑，用目光环视全场，吸引听众的注意。演讲时目光要平视，要和大多数听众的目光进行交流，有时也可用点视法，跟一部分听众进行交流。忌左顾右盼，目光游移不定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四、态势语的技巧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545590"/>
            <a:ext cx="274637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（二）手势运用要适度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233930"/>
            <a:ext cx="9926955" cy="2620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手势是指演讲中手臂、手掌、手指的动作。演讲中的手势可以对内容的表达进行辅助和补充。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手势不可流于形式或用于装潢门面。同时，手势的含义不能模棱两可，跟演讲的内容相脱节。演讲时手势不在多，而在于简练，在于有表现力。手势要符合演讲者的身份和性格特征，要与演讲者的表情配合，与有声语言同步，幅度不能太大，要做到自然协调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647700" y="1335405"/>
            <a:ext cx="10896600" cy="4986655"/>
          </a:xfrm>
          <a:prstGeom prst="roundRect">
            <a:avLst>
              <a:gd name="adj" fmla="val 13367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1250" y="473710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学习目标</a:t>
            </a:r>
            <a:endParaRPr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2220" y="1609725"/>
            <a:ext cx="9843770" cy="4428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☆知识目标</a:t>
            </a:r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 了解演讲的定义、特点、作用、分类等。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 了解幼儿教师应具备的演讲修养和能力。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☆能力目标</a:t>
            </a:r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3. 掌握演讲稿的写作要求，会写演讲稿。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4. 熟练掌握演讲的有声语言和态势语的表达技巧。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☆素质目标</a:t>
            </a:r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just" fontAlgn="auto">
              <a:lnSpc>
                <a:spcPct val="130000"/>
              </a:lnSpc>
              <a:spcAft>
                <a:spcPts val="1000"/>
              </a:spcAft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5. 树立正确的世界观、人生观、价值观，培养良好的心理素质和人际交往能力。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2035" y="1734820"/>
            <a:ext cx="2098040" cy="2098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四、态势语的技巧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545590"/>
            <a:ext cx="274637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（三）身体姿态要稳重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233930"/>
            <a:ext cx="992695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身势就是指身体的动作。演讲时身体站立要平稳、自然、舒适。站立时要平稳，可以用前进式，即左脚在前，右脚在后，也可用直立式，即两脚分开与肩同宽。这两种站姿都要求上身正直，轻松自如。避免出现踮着脚尖或频繁更换脚的位置的情况，演讲中无特殊需要，不要随便走动，也不要摇晃身体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四、态势语的技巧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545590"/>
            <a:ext cx="274637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（四）仪表风度要大方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233930"/>
            <a:ext cx="9926955" cy="3820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仪表是演讲者的容貌、姿态，包括体型、服饰等，主要指演讲者的外部特征。良好的仪表和风度可以吸引听众，为演讲创造一个良好的环境。演讲者的仪表要端庄大方，得体入时，因地制宜。演讲不是演戏，服饰、发型既要简朴、得体、自然，又要体现出时代的特征，给人以美感，不要油头粉面，奇装异服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风度是指通过个人的言谈、举止、仪表所表现出来的个人风格和气度。一个人的举止风度是其思想境界、文化素质、气质性格等的综合体现。一个演讲者所具有的风度应该是自然、大方、从容、潇洒而富有魅力。每个人由于生活环境和经历不同，所具有的气质风度也都各有特点。不要一味地模仿别人，应尽量发挥自己的长处，显示出自己所应有的独特的风姿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81250" y="893445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练一练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1894011"/>
            <a:ext cx="9779000" cy="3579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500"/>
              </a:spcAft>
            </a:pPr>
            <a:r>
              <a:rPr sz="2000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请给下面的演讲片段加上合适的态势语，在班内展示。</a:t>
            </a:r>
            <a:endParaRPr sz="2000" dirty="0">
              <a:solidFill>
                <a:srgbClr val="48AB9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（1）美好的童年生活，像滚滚长江之水，一去不复返了。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（2）青春不只是壮实的身体、年轻的容貌；青春，应该发热，应该闪光！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（3）走向讲台，走向人间最温暖的春风和雨露；走向讲台，走向世上最珍贵的情谊和友爱；走向讲台，走向我熊熊燃烧的事业，不灭的精神之光！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  <a:spcAft>
                <a:spcPts val="500"/>
              </a:spcAft>
            </a:pPr>
            <a:r>
              <a:rPr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（4）伸手不见五指，死一般的寂静笼罩着大地，只要有一点响动，心里就一阵收缩。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571157" y="1764507"/>
            <a:ext cx="4491946" cy="3136900"/>
            <a:chOff x="1741552" y="1450888"/>
            <a:chExt cx="4491946" cy="3136900"/>
          </a:xfrm>
        </p:grpSpPr>
        <p:sp>
          <p:nvSpPr>
            <p:cNvPr id="17" name="文本框 16"/>
            <p:cNvSpPr txBox="1"/>
            <p:nvPr/>
          </p:nvSpPr>
          <p:spPr>
            <a:xfrm>
              <a:off x="3144858" y="3019338"/>
              <a:ext cx="3088640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96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观看</a:t>
              </a:r>
              <a:endPara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41552" y="1450888"/>
              <a:ext cx="2621280" cy="156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96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感谢</a:t>
              </a:r>
              <a:endParaRPr lang="zh-CN" altLang="en-US" sz="9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任意多边形: 形状 23"/>
          <p:cNvSpPr/>
          <p:nvPr/>
        </p:nvSpPr>
        <p:spPr>
          <a:xfrm rot="5400000">
            <a:off x="8466349" y="5388851"/>
            <a:ext cx="355034" cy="468000"/>
          </a:xfrm>
          <a:custGeom>
            <a:avLst/>
            <a:gdLst>
              <a:gd name="connsiteX0" fmla="*/ 588577 w 616605"/>
              <a:gd name="connsiteY0" fmla="*/ 756743 h 812799"/>
              <a:gd name="connsiteX1" fmla="*/ 616605 w 616605"/>
              <a:gd name="connsiteY1" fmla="*/ 784771 h 812799"/>
              <a:gd name="connsiteX2" fmla="*/ 588577 w 616605"/>
              <a:gd name="connsiteY2" fmla="*/ 812799 h 812799"/>
              <a:gd name="connsiteX3" fmla="*/ 560549 w 616605"/>
              <a:gd name="connsiteY3" fmla="*/ 784771 h 812799"/>
              <a:gd name="connsiteX4" fmla="*/ 588577 w 616605"/>
              <a:gd name="connsiteY4" fmla="*/ 756743 h 812799"/>
              <a:gd name="connsiteX5" fmla="*/ 401727 w 616605"/>
              <a:gd name="connsiteY5" fmla="*/ 756743 h 812799"/>
              <a:gd name="connsiteX6" fmla="*/ 429755 w 616605"/>
              <a:gd name="connsiteY6" fmla="*/ 784771 h 812799"/>
              <a:gd name="connsiteX7" fmla="*/ 401727 w 616605"/>
              <a:gd name="connsiteY7" fmla="*/ 812799 h 812799"/>
              <a:gd name="connsiteX8" fmla="*/ 373699 w 616605"/>
              <a:gd name="connsiteY8" fmla="*/ 784771 h 812799"/>
              <a:gd name="connsiteX9" fmla="*/ 401727 w 616605"/>
              <a:gd name="connsiteY9" fmla="*/ 756743 h 812799"/>
              <a:gd name="connsiteX10" fmla="*/ 214878 w 616605"/>
              <a:gd name="connsiteY10" fmla="*/ 756743 h 812799"/>
              <a:gd name="connsiteX11" fmla="*/ 242906 w 616605"/>
              <a:gd name="connsiteY11" fmla="*/ 784771 h 812799"/>
              <a:gd name="connsiteX12" fmla="*/ 214878 w 616605"/>
              <a:gd name="connsiteY12" fmla="*/ 812799 h 812799"/>
              <a:gd name="connsiteX13" fmla="*/ 186850 w 616605"/>
              <a:gd name="connsiteY13" fmla="*/ 784771 h 812799"/>
              <a:gd name="connsiteX14" fmla="*/ 214878 w 616605"/>
              <a:gd name="connsiteY14" fmla="*/ 756743 h 812799"/>
              <a:gd name="connsiteX15" fmla="*/ 28028 w 616605"/>
              <a:gd name="connsiteY15" fmla="*/ 756743 h 812799"/>
              <a:gd name="connsiteX16" fmla="*/ 56056 w 616605"/>
              <a:gd name="connsiteY16" fmla="*/ 784771 h 812799"/>
              <a:gd name="connsiteX17" fmla="*/ 28028 w 616605"/>
              <a:gd name="connsiteY17" fmla="*/ 812799 h 812799"/>
              <a:gd name="connsiteX18" fmla="*/ 0 w 616605"/>
              <a:gd name="connsiteY18" fmla="*/ 784771 h 812799"/>
              <a:gd name="connsiteX19" fmla="*/ 28028 w 616605"/>
              <a:gd name="connsiteY19" fmla="*/ 756743 h 812799"/>
              <a:gd name="connsiteX20" fmla="*/ 588577 w 616605"/>
              <a:gd name="connsiteY20" fmla="*/ 567558 h 812799"/>
              <a:gd name="connsiteX21" fmla="*/ 616605 w 616605"/>
              <a:gd name="connsiteY21" fmla="*/ 595585 h 812799"/>
              <a:gd name="connsiteX22" fmla="*/ 588577 w 616605"/>
              <a:gd name="connsiteY22" fmla="*/ 623613 h 812799"/>
              <a:gd name="connsiteX23" fmla="*/ 560549 w 616605"/>
              <a:gd name="connsiteY23" fmla="*/ 595585 h 812799"/>
              <a:gd name="connsiteX24" fmla="*/ 588577 w 616605"/>
              <a:gd name="connsiteY24" fmla="*/ 567558 h 812799"/>
              <a:gd name="connsiteX25" fmla="*/ 401727 w 616605"/>
              <a:gd name="connsiteY25" fmla="*/ 567558 h 812799"/>
              <a:gd name="connsiteX26" fmla="*/ 429755 w 616605"/>
              <a:gd name="connsiteY26" fmla="*/ 595585 h 812799"/>
              <a:gd name="connsiteX27" fmla="*/ 401727 w 616605"/>
              <a:gd name="connsiteY27" fmla="*/ 623613 h 812799"/>
              <a:gd name="connsiteX28" fmla="*/ 373699 w 616605"/>
              <a:gd name="connsiteY28" fmla="*/ 595585 h 812799"/>
              <a:gd name="connsiteX29" fmla="*/ 401727 w 616605"/>
              <a:gd name="connsiteY29" fmla="*/ 567558 h 812799"/>
              <a:gd name="connsiteX30" fmla="*/ 214878 w 616605"/>
              <a:gd name="connsiteY30" fmla="*/ 567558 h 812799"/>
              <a:gd name="connsiteX31" fmla="*/ 242906 w 616605"/>
              <a:gd name="connsiteY31" fmla="*/ 595585 h 812799"/>
              <a:gd name="connsiteX32" fmla="*/ 214878 w 616605"/>
              <a:gd name="connsiteY32" fmla="*/ 623613 h 812799"/>
              <a:gd name="connsiteX33" fmla="*/ 186850 w 616605"/>
              <a:gd name="connsiteY33" fmla="*/ 595585 h 812799"/>
              <a:gd name="connsiteX34" fmla="*/ 214878 w 616605"/>
              <a:gd name="connsiteY34" fmla="*/ 567558 h 812799"/>
              <a:gd name="connsiteX35" fmla="*/ 28028 w 616605"/>
              <a:gd name="connsiteY35" fmla="*/ 567558 h 812799"/>
              <a:gd name="connsiteX36" fmla="*/ 56056 w 616605"/>
              <a:gd name="connsiteY36" fmla="*/ 595585 h 812799"/>
              <a:gd name="connsiteX37" fmla="*/ 28028 w 616605"/>
              <a:gd name="connsiteY37" fmla="*/ 623613 h 812799"/>
              <a:gd name="connsiteX38" fmla="*/ 0 w 616605"/>
              <a:gd name="connsiteY38" fmla="*/ 595585 h 812799"/>
              <a:gd name="connsiteX39" fmla="*/ 28028 w 616605"/>
              <a:gd name="connsiteY39" fmla="*/ 567558 h 812799"/>
              <a:gd name="connsiteX40" fmla="*/ 588577 w 616605"/>
              <a:gd name="connsiteY40" fmla="*/ 378372 h 812799"/>
              <a:gd name="connsiteX41" fmla="*/ 616605 w 616605"/>
              <a:gd name="connsiteY41" fmla="*/ 406400 h 812799"/>
              <a:gd name="connsiteX42" fmla="*/ 588577 w 616605"/>
              <a:gd name="connsiteY42" fmla="*/ 434427 h 812799"/>
              <a:gd name="connsiteX43" fmla="*/ 560549 w 616605"/>
              <a:gd name="connsiteY43" fmla="*/ 406400 h 812799"/>
              <a:gd name="connsiteX44" fmla="*/ 588577 w 616605"/>
              <a:gd name="connsiteY44" fmla="*/ 378372 h 812799"/>
              <a:gd name="connsiteX45" fmla="*/ 401727 w 616605"/>
              <a:gd name="connsiteY45" fmla="*/ 378372 h 812799"/>
              <a:gd name="connsiteX46" fmla="*/ 429755 w 616605"/>
              <a:gd name="connsiteY46" fmla="*/ 406400 h 812799"/>
              <a:gd name="connsiteX47" fmla="*/ 401727 w 616605"/>
              <a:gd name="connsiteY47" fmla="*/ 434427 h 812799"/>
              <a:gd name="connsiteX48" fmla="*/ 373699 w 616605"/>
              <a:gd name="connsiteY48" fmla="*/ 406400 h 812799"/>
              <a:gd name="connsiteX49" fmla="*/ 401727 w 616605"/>
              <a:gd name="connsiteY49" fmla="*/ 378372 h 812799"/>
              <a:gd name="connsiteX50" fmla="*/ 214878 w 616605"/>
              <a:gd name="connsiteY50" fmla="*/ 378372 h 812799"/>
              <a:gd name="connsiteX51" fmla="*/ 242906 w 616605"/>
              <a:gd name="connsiteY51" fmla="*/ 406400 h 812799"/>
              <a:gd name="connsiteX52" fmla="*/ 214878 w 616605"/>
              <a:gd name="connsiteY52" fmla="*/ 434427 h 812799"/>
              <a:gd name="connsiteX53" fmla="*/ 186850 w 616605"/>
              <a:gd name="connsiteY53" fmla="*/ 406400 h 812799"/>
              <a:gd name="connsiteX54" fmla="*/ 214878 w 616605"/>
              <a:gd name="connsiteY54" fmla="*/ 378372 h 812799"/>
              <a:gd name="connsiteX55" fmla="*/ 28028 w 616605"/>
              <a:gd name="connsiteY55" fmla="*/ 378372 h 812799"/>
              <a:gd name="connsiteX56" fmla="*/ 56056 w 616605"/>
              <a:gd name="connsiteY56" fmla="*/ 406400 h 812799"/>
              <a:gd name="connsiteX57" fmla="*/ 28028 w 616605"/>
              <a:gd name="connsiteY57" fmla="*/ 434427 h 812799"/>
              <a:gd name="connsiteX58" fmla="*/ 0 w 616605"/>
              <a:gd name="connsiteY58" fmla="*/ 406400 h 812799"/>
              <a:gd name="connsiteX59" fmla="*/ 28028 w 616605"/>
              <a:gd name="connsiteY59" fmla="*/ 378372 h 812799"/>
              <a:gd name="connsiteX60" fmla="*/ 588577 w 616605"/>
              <a:gd name="connsiteY60" fmla="*/ 189186 h 812799"/>
              <a:gd name="connsiteX61" fmla="*/ 616605 w 616605"/>
              <a:gd name="connsiteY61" fmla="*/ 217214 h 812799"/>
              <a:gd name="connsiteX62" fmla="*/ 588577 w 616605"/>
              <a:gd name="connsiteY62" fmla="*/ 245242 h 812799"/>
              <a:gd name="connsiteX63" fmla="*/ 560549 w 616605"/>
              <a:gd name="connsiteY63" fmla="*/ 217214 h 812799"/>
              <a:gd name="connsiteX64" fmla="*/ 588577 w 616605"/>
              <a:gd name="connsiteY64" fmla="*/ 189186 h 812799"/>
              <a:gd name="connsiteX65" fmla="*/ 401727 w 616605"/>
              <a:gd name="connsiteY65" fmla="*/ 189186 h 812799"/>
              <a:gd name="connsiteX66" fmla="*/ 429755 w 616605"/>
              <a:gd name="connsiteY66" fmla="*/ 217214 h 812799"/>
              <a:gd name="connsiteX67" fmla="*/ 401727 w 616605"/>
              <a:gd name="connsiteY67" fmla="*/ 245242 h 812799"/>
              <a:gd name="connsiteX68" fmla="*/ 373699 w 616605"/>
              <a:gd name="connsiteY68" fmla="*/ 217214 h 812799"/>
              <a:gd name="connsiteX69" fmla="*/ 401727 w 616605"/>
              <a:gd name="connsiteY69" fmla="*/ 189186 h 812799"/>
              <a:gd name="connsiteX70" fmla="*/ 214878 w 616605"/>
              <a:gd name="connsiteY70" fmla="*/ 189186 h 812799"/>
              <a:gd name="connsiteX71" fmla="*/ 242906 w 616605"/>
              <a:gd name="connsiteY71" fmla="*/ 217214 h 812799"/>
              <a:gd name="connsiteX72" fmla="*/ 214878 w 616605"/>
              <a:gd name="connsiteY72" fmla="*/ 245242 h 812799"/>
              <a:gd name="connsiteX73" fmla="*/ 186850 w 616605"/>
              <a:gd name="connsiteY73" fmla="*/ 217214 h 812799"/>
              <a:gd name="connsiteX74" fmla="*/ 214878 w 616605"/>
              <a:gd name="connsiteY74" fmla="*/ 189186 h 812799"/>
              <a:gd name="connsiteX75" fmla="*/ 28028 w 616605"/>
              <a:gd name="connsiteY75" fmla="*/ 189186 h 812799"/>
              <a:gd name="connsiteX76" fmla="*/ 56056 w 616605"/>
              <a:gd name="connsiteY76" fmla="*/ 217214 h 812799"/>
              <a:gd name="connsiteX77" fmla="*/ 28028 w 616605"/>
              <a:gd name="connsiteY77" fmla="*/ 245242 h 812799"/>
              <a:gd name="connsiteX78" fmla="*/ 0 w 616605"/>
              <a:gd name="connsiteY78" fmla="*/ 217214 h 812799"/>
              <a:gd name="connsiteX79" fmla="*/ 28028 w 616605"/>
              <a:gd name="connsiteY79" fmla="*/ 189186 h 812799"/>
              <a:gd name="connsiteX80" fmla="*/ 588577 w 616605"/>
              <a:gd name="connsiteY80" fmla="*/ 0 h 812799"/>
              <a:gd name="connsiteX81" fmla="*/ 616605 w 616605"/>
              <a:gd name="connsiteY81" fmla="*/ 28028 h 812799"/>
              <a:gd name="connsiteX82" fmla="*/ 588577 w 616605"/>
              <a:gd name="connsiteY82" fmla="*/ 56056 h 812799"/>
              <a:gd name="connsiteX83" fmla="*/ 560549 w 616605"/>
              <a:gd name="connsiteY83" fmla="*/ 28028 h 812799"/>
              <a:gd name="connsiteX84" fmla="*/ 588577 w 616605"/>
              <a:gd name="connsiteY84" fmla="*/ 0 h 812799"/>
              <a:gd name="connsiteX85" fmla="*/ 401727 w 616605"/>
              <a:gd name="connsiteY85" fmla="*/ 0 h 812799"/>
              <a:gd name="connsiteX86" fmla="*/ 429755 w 616605"/>
              <a:gd name="connsiteY86" fmla="*/ 28028 h 812799"/>
              <a:gd name="connsiteX87" fmla="*/ 401727 w 616605"/>
              <a:gd name="connsiteY87" fmla="*/ 56056 h 812799"/>
              <a:gd name="connsiteX88" fmla="*/ 373699 w 616605"/>
              <a:gd name="connsiteY88" fmla="*/ 28028 h 812799"/>
              <a:gd name="connsiteX89" fmla="*/ 401727 w 616605"/>
              <a:gd name="connsiteY89" fmla="*/ 0 h 812799"/>
              <a:gd name="connsiteX90" fmla="*/ 214878 w 616605"/>
              <a:gd name="connsiteY90" fmla="*/ 0 h 812799"/>
              <a:gd name="connsiteX91" fmla="*/ 242906 w 616605"/>
              <a:gd name="connsiteY91" fmla="*/ 28028 h 812799"/>
              <a:gd name="connsiteX92" fmla="*/ 214878 w 616605"/>
              <a:gd name="connsiteY92" fmla="*/ 56056 h 812799"/>
              <a:gd name="connsiteX93" fmla="*/ 186850 w 616605"/>
              <a:gd name="connsiteY93" fmla="*/ 28028 h 812799"/>
              <a:gd name="connsiteX94" fmla="*/ 214878 w 616605"/>
              <a:gd name="connsiteY94" fmla="*/ 0 h 812799"/>
              <a:gd name="connsiteX95" fmla="*/ 28028 w 616605"/>
              <a:gd name="connsiteY95" fmla="*/ 0 h 812799"/>
              <a:gd name="connsiteX96" fmla="*/ 56056 w 616605"/>
              <a:gd name="connsiteY96" fmla="*/ 28028 h 812799"/>
              <a:gd name="connsiteX97" fmla="*/ 28028 w 616605"/>
              <a:gd name="connsiteY97" fmla="*/ 56056 h 812799"/>
              <a:gd name="connsiteX98" fmla="*/ 0 w 616605"/>
              <a:gd name="connsiteY98" fmla="*/ 28028 h 812799"/>
              <a:gd name="connsiteX99" fmla="*/ 28028 w 616605"/>
              <a:gd name="connsiteY99" fmla="*/ 0 h 81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16605" h="812799">
                <a:moveTo>
                  <a:pt x="588577" y="756743"/>
                </a:moveTo>
                <a:cubicBezTo>
                  <a:pt x="604056" y="756743"/>
                  <a:pt x="616605" y="769292"/>
                  <a:pt x="616605" y="784771"/>
                </a:cubicBezTo>
                <a:cubicBezTo>
                  <a:pt x="616605" y="800250"/>
                  <a:pt x="604056" y="812799"/>
                  <a:pt x="588577" y="812799"/>
                </a:cubicBezTo>
                <a:cubicBezTo>
                  <a:pt x="573098" y="812799"/>
                  <a:pt x="560549" y="800250"/>
                  <a:pt x="560549" y="784771"/>
                </a:cubicBezTo>
                <a:cubicBezTo>
                  <a:pt x="560549" y="769292"/>
                  <a:pt x="573098" y="756743"/>
                  <a:pt x="588577" y="756743"/>
                </a:cubicBezTo>
                <a:close/>
                <a:moveTo>
                  <a:pt x="401727" y="756743"/>
                </a:moveTo>
                <a:cubicBezTo>
                  <a:pt x="417206" y="756743"/>
                  <a:pt x="429755" y="769292"/>
                  <a:pt x="429755" y="784771"/>
                </a:cubicBezTo>
                <a:cubicBezTo>
                  <a:pt x="429755" y="800250"/>
                  <a:pt x="417206" y="812799"/>
                  <a:pt x="401727" y="812799"/>
                </a:cubicBezTo>
                <a:cubicBezTo>
                  <a:pt x="386248" y="812799"/>
                  <a:pt x="373699" y="800250"/>
                  <a:pt x="373699" y="784771"/>
                </a:cubicBezTo>
                <a:cubicBezTo>
                  <a:pt x="373699" y="769292"/>
                  <a:pt x="386248" y="756743"/>
                  <a:pt x="401727" y="756743"/>
                </a:cubicBezTo>
                <a:close/>
                <a:moveTo>
                  <a:pt x="214878" y="756743"/>
                </a:moveTo>
                <a:cubicBezTo>
                  <a:pt x="230357" y="756743"/>
                  <a:pt x="242906" y="769292"/>
                  <a:pt x="242906" y="784771"/>
                </a:cubicBezTo>
                <a:cubicBezTo>
                  <a:pt x="242906" y="800250"/>
                  <a:pt x="230357" y="812799"/>
                  <a:pt x="214878" y="812799"/>
                </a:cubicBezTo>
                <a:cubicBezTo>
                  <a:pt x="199399" y="812799"/>
                  <a:pt x="186850" y="800250"/>
                  <a:pt x="186850" y="784771"/>
                </a:cubicBezTo>
                <a:cubicBezTo>
                  <a:pt x="186850" y="769292"/>
                  <a:pt x="199399" y="756743"/>
                  <a:pt x="214878" y="756743"/>
                </a:cubicBezTo>
                <a:close/>
                <a:moveTo>
                  <a:pt x="28028" y="756743"/>
                </a:moveTo>
                <a:cubicBezTo>
                  <a:pt x="43507" y="756743"/>
                  <a:pt x="56056" y="769292"/>
                  <a:pt x="56056" y="784771"/>
                </a:cubicBezTo>
                <a:cubicBezTo>
                  <a:pt x="56056" y="800250"/>
                  <a:pt x="43507" y="812799"/>
                  <a:pt x="28028" y="812799"/>
                </a:cubicBezTo>
                <a:cubicBezTo>
                  <a:pt x="12549" y="812799"/>
                  <a:pt x="0" y="800250"/>
                  <a:pt x="0" y="784771"/>
                </a:cubicBezTo>
                <a:cubicBezTo>
                  <a:pt x="0" y="769292"/>
                  <a:pt x="12549" y="756743"/>
                  <a:pt x="28028" y="756743"/>
                </a:cubicBezTo>
                <a:close/>
                <a:moveTo>
                  <a:pt x="588577" y="567558"/>
                </a:moveTo>
                <a:cubicBezTo>
                  <a:pt x="604056" y="567558"/>
                  <a:pt x="616605" y="580106"/>
                  <a:pt x="616605" y="595585"/>
                </a:cubicBezTo>
                <a:cubicBezTo>
                  <a:pt x="616605" y="611065"/>
                  <a:pt x="604056" y="623613"/>
                  <a:pt x="588577" y="623613"/>
                </a:cubicBezTo>
                <a:cubicBezTo>
                  <a:pt x="573098" y="623613"/>
                  <a:pt x="560549" y="611065"/>
                  <a:pt x="560549" y="595585"/>
                </a:cubicBezTo>
                <a:cubicBezTo>
                  <a:pt x="560549" y="580106"/>
                  <a:pt x="573098" y="567558"/>
                  <a:pt x="588577" y="567558"/>
                </a:cubicBezTo>
                <a:close/>
                <a:moveTo>
                  <a:pt x="401727" y="567558"/>
                </a:moveTo>
                <a:cubicBezTo>
                  <a:pt x="417206" y="567558"/>
                  <a:pt x="429755" y="580106"/>
                  <a:pt x="429755" y="595585"/>
                </a:cubicBezTo>
                <a:cubicBezTo>
                  <a:pt x="429755" y="611065"/>
                  <a:pt x="417206" y="623613"/>
                  <a:pt x="401727" y="623613"/>
                </a:cubicBezTo>
                <a:cubicBezTo>
                  <a:pt x="386248" y="623613"/>
                  <a:pt x="373699" y="611065"/>
                  <a:pt x="373699" y="595585"/>
                </a:cubicBezTo>
                <a:cubicBezTo>
                  <a:pt x="373699" y="580106"/>
                  <a:pt x="386248" y="567558"/>
                  <a:pt x="401727" y="567558"/>
                </a:cubicBezTo>
                <a:close/>
                <a:moveTo>
                  <a:pt x="214878" y="567558"/>
                </a:moveTo>
                <a:cubicBezTo>
                  <a:pt x="230357" y="567558"/>
                  <a:pt x="242906" y="580106"/>
                  <a:pt x="242906" y="595585"/>
                </a:cubicBezTo>
                <a:cubicBezTo>
                  <a:pt x="242906" y="611065"/>
                  <a:pt x="230357" y="623613"/>
                  <a:pt x="214878" y="623613"/>
                </a:cubicBezTo>
                <a:cubicBezTo>
                  <a:pt x="199399" y="623613"/>
                  <a:pt x="186850" y="611065"/>
                  <a:pt x="186850" y="595585"/>
                </a:cubicBezTo>
                <a:cubicBezTo>
                  <a:pt x="186850" y="580106"/>
                  <a:pt x="199399" y="567558"/>
                  <a:pt x="214878" y="567558"/>
                </a:cubicBezTo>
                <a:close/>
                <a:moveTo>
                  <a:pt x="28028" y="567558"/>
                </a:moveTo>
                <a:cubicBezTo>
                  <a:pt x="43507" y="567558"/>
                  <a:pt x="56056" y="580106"/>
                  <a:pt x="56056" y="595585"/>
                </a:cubicBezTo>
                <a:cubicBezTo>
                  <a:pt x="56056" y="611065"/>
                  <a:pt x="43507" y="623613"/>
                  <a:pt x="28028" y="623613"/>
                </a:cubicBezTo>
                <a:cubicBezTo>
                  <a:pt x="12549" y="623613"/>
                  <a:pt x="0" y="611065"/>
                  <a:pt x="0" y="595585"/>
                </a:cubicBezTo>
                <a:cubicBezTo>
                  <a:pt x="0" y="580106"/>
                  <a:pt x="12549" y="567558"/>
                  <a:pt x="28028" y="567558"/>
                </a:cubicBezTo>
                <a:close/>
                <a:moveTo>
                  <a:pt x="588577" y="378372"/>
                </a:moveTo>
                <a:cubicBezTo>
                  <a:pt x="604056" y="378372"/>
                  <a:pt x="616605" y="390920"/>
                  <a:pt x="616605" y="406400"/>
                </a:cubicBezTo>
                <a:cubicBezTo>
                  <a:pt x="616605" y="421879"/>
                  <a:pt x="604056" y="434427"/>
                  <a:pt x="588577" y="434427"/>
                </a:cubicBezTo>
                <a:cubicBezTo>
                  <a:pt x="573098" y="434427"/>
                  <a:pt x="560549" y="421879"/>
                  <a:pt x="560549" y="406400"/>
                </a:cubicBezTo>
                <a:cubicBezTo>
                  <a:pt x="560549" y="390920"/>
                  <a:pt x="573098" y="378372"/>
                  <a:pt x="588577" y="378372"/>
                </a:cubicBezTo>
                <a:close/>
                <a:moveTo>
                  <a:pt x="401727" y="378372"/>
                </a:moveTo>
                <a:cubicBezTo>
                  <a:pt x="417206" y="378372"/>
                  <a:pt x="429755" y="390920"/>
                  <a:pt x="429755" y="406400"/>
                </a:cubicBezTo>
                <a:cubicBezTo>
                  <a:pt x="429755" y="421879"/>
                  <a:pt x="417206" y="434427"/>
                  <a:pt x="401727" y="434427"/>
                </a:cubicBezTo>
                <a:cubicBezTo>
                  <a:pt x="386248" y="434427"/>
                  <a:pt x="373699" y="421879"/>
                  <a:pt x="373699" y="406400"/>
                </a:cubicBezTo>
                <a:cubicBezTo>
                  <a:pt x="373699" y="390920"/>
                  <a:pt x="386248" y="378372"/>
                  <a:pt x="401727" y="378372"/>
                </a:cubicBezTo>
                <a:close/>
                <a:moveTo>
                  <a:pt x="214878" y="378372"/>
                </a:moveTo>
                <a:cubicBezTo>
                  <a:pt x="230357" y="378372"/>
                  <a:pt x="242906" y="390920"/>
                  <a:pt x="242906" y="406400"/>
                </a:cubicBezTo>
                <a:cubicBezTo>
                  <a:pt x="242906" y="421879"/>
                  <a:pt x="230357" y="434427"/>
                  <a:pt x="214878" y="434427"/>
                </a:cubicBezTo>
                <a:cubicBezTo>
                  <a:pt x="199399" y="434427"/>
                  <a:pt x="186850" y="421879"/>
                  <a:pt x="186850" y="406400"/>
                </a:cubicBezTo>
                <a:cubicBezTo>
                  <a:pt x="186850" y="390920"/>
                  <a:pt x="199399" y="378372"/>
                  <a:pt x="214878" y="378372"/>
                </a:cubicBezTo>
                <a:close/>
                <a:moveTo>
                  <a:pt x="28028" y="378372"/>
                </a:moveTo>
                <a:cubicBezTo>
                  <a:pt x="43507" y="378372"/>
                  <a:pt x="56056" y="390920"/>
                  <a:pt x="56056" y="406400"/>
                </a:cubicBezTo>
                <a:cubicBezTo>
                  <a:pt x="56056" y="421879"/>
                  <a:pt x="43507" y="434427"/>
                  <a:pt x="28028" y="434427"/>
                </a:cubicBezTo>
                <a:cubicBezTo>
                  <a:pt x="12549" y="434427"/>
                  <a:pt x="0" y="421879"/>
                  <a:pt x="0" y="406400"/>
                </a:cubicBezTo>
                <a:cubicBezTo>
                  <a:pt x="0" y="390920"/>
                  <a:pt x="12549" y="378372"/>
                  <a:pt x="28028" y="378372"/>
                </a:cubicBezTo>
                <a:close/>
                <a:moveTo>
                  <a:pt x="588577" y="189186"/>
                </a:moveTo>
                <a:cubicBezTo>
                  <a:pt x="604056" y="189186"/>
                  <a:pt x="616605" y="201735"/>
                  <a:pt x="616605" y="217214"/>
                </a:cubicBezTo>
                <a:cubicBezTo>
                  <a:pt x="616605" y="232693"/>
                  <a:pt x="604056" y="245242"/>
                  <a:pt x="588577" y="245242"/>
                </a:cubicBezTo>
                <a:cubicBezTo>
                  <a:pt x="573098" y="245242"/>
                  <a:pt x="560549" y="232693"/>
                  <a:pt x="560549" y="217214"/>
                </a:cubicBezTo>
                <a:cubicBezTo>
                  <a:pt x="560549" y="201735"/>
                  <a:pt x="573098" y="189186"/>
                  <a:pt x="588577" y="189186"/>
                </a:cubicBezTo>
                <a:close/>
                <a:moveTo>
                  <a:pt x="401727" y="189186"/>
                </a:moveTo>
                <a:cubicBezTo>
                  <a:pt x="417206" y="189186"/>
                  <a:pt x="429755" y="201735"/>
                  <a:pt x="429755" y="217214"/>
                </a:cubicBezTo>
                <a:cubicBezTo>
                  <a:pt x="429755" y="232693"/>
                  <a:pt x="417206" y="245242"/>
                  <a:pt x="401727" y="245242"/>
                </a:cubicBezTo>
                <a:cubicBezTo>
                  <a:pt x="386248" y="245242"/>
                  <a:pt x="373699" y="232693"/>
                  <a:pt x="373699" y="217214"/>
                </a:cubicBezTo>
                <a:cubicBezTo>
                  <a:pt x="373699" y="201735"/>
                  <a:pt x="386248" y="189186"/>
                  <a:pt x="401727" y="189186"/>
                </a:cubicBezTo>
                <a:close/>
                <a:moveTo>
                  <a:pt x="214878" y="189186"/>
                </a:moveTo>
                <a:cubicBezTo>
                  <a:pt x="230357" y="189186"/>
                  <a:pt x="242906" y="201735"/>
                  <a:pt x="242906" y="217214"/>
                </a:cubicBezTo>
                <a:cubicBezTo>
                  <a:pt x="242906" y="232693"/>
                  <a:pt x="230357" y="245242"/>
                  <a:pt x="214878" y="245242"/>
                </a:cubicBezTo>
                <a:cubicBezTo>
                  <a:pt x="199399" y="245242"/>
                  <a:pt x="186850" y="232693"/>
                  <a:pt x="186850" y="217214"/>
                </a:cubicBezTo>
                <a:cubicBezTo>
                  <a:pt x="186850" y="201735"/>
                  <a:pt x="199399" y="189186"/>
                  <a:pt x="214878" y="189186"/>
                </a:cubicBezTo>
                <a:close/>
                <a:moveTo>
                  <a:pt x="28028" y="189186"/>
                </a:moveTo>
                <a:cubicBezTo>
                  <a:pt x="43507" y="189186"/>
                  <a:pt x="56056" y="201735"/>
                  <a:pt x="56056" y="217214"/>
                </a:cubicBezTo>
                <a:cubicBezTo>
                  <a:pt x="56056" y="232693"/>
                  <a:pt x="43507" y="245242"/>
                  <a:pt x="28028" y="245242"/>
                </a:cubicBezTo>
                <a:cubicBezTo>
                  <a:pt x="12549" y="245242"/>
                  <a:pt x="0" y="232693"/>
                  <a:pt x="0" y="217214"/>
                </a:cubicBezTo>
                <a:cubicBezTo>
                  <a:pt x="0" y="201735"/>
                  <a:pt x="12549" y="189186"/>
                  <a:pt x="28028" y="189186"/>
                </a:cubicBezTo>
                <a:close/>
                <a:moveTo>
                  <a:pt x="588577" y="0"/>
                </a:moveTo>
                <a:cubicBezTo>
                  <a:pt x="604056" y="0"/>
                  <a:pt x="616605" y="12549"/>
                  <a:pt x="616605" y="28028"/>
                </a:cubicBezTo>
                <a:cubicBezTo>
                  <a:pt x="616605" y="43507"/>
                  <a:pt x="604056" y="56056"/>
                  <a:pt x="588577" y="56056"/>
                </a:cubicBezTo>
                <a:cubicBezTo>
                  <a:pt x="573098" y="56056"/>
                  <a:pt x="560549" y="43507"/>
                  <a:pt x="560549" y="28028"/>
                </a:cubicBezTo>
                <a:cubicBezTo>
                  <a:pt x="560549" y="12549"/>
                  <a:pt x="573098" y="0"/>
                  <a:pt x="588577" y="0"/>
                </a:cubicBezTo>
                <a:close/>
                <a:moveTo>
                  <a:pt x="401727" y="0"/>
                </a:moveTo>
                <a:cubicBezTo>
                  <a:pt x="417206" y="0"/>
                  <a:pt x="429755" y="12549"/>
                  <a:pt x="429755" y="28028"/>
                </a:cubicBezTo>
                <a:cubicBezTo>
                  <a:pt x="429755" y="43507"/>
                  <a:pt x="417206" y="56056"/>
                  <a:pt x="401727" y="56056"/>
                </a:cubicBezTo>
                <a:cubicBezTo>
                  <a:pt x="386248" y="56056"/>
                  <a:pt x="373699" y="43507"/>
                  <a:pt x="373699" y="28028"/>
                </a:cubicBezTo>
                <a:cubicBezTo>
                  <a:pt x="373699" y="12549"/>
                  <a:pt x="386248" y="0"/>
                  <a:pt x="401727" y="0"/>
                </a:cubicBezTo>
                <a:close/>
                <a:moveTo>
                  <a:pt x="214878" y="0"/>
                </a:moveTo>
                <a:cubicBezTo>
                  <a:pt x="230357" y="0"/>
                  <a:pt x="242906" y="12549"/>
                  <a:pt x="242906" y="28028"/>
                </a:cubicBezTo>
                <a:cubicBezTo>
                  <a:pt x="242906" y="43507"/>
                  <a:pt x="230357" y="56056"/>
                  <a:pt x="214878" y="56056"/>
                </a:cubicBezTo>
                <a:cubicBezTo>
                  <a:pt x="199399" y="56056"/>
                  <a:pt x="186850" y="43507"/>
                  <a:pt x="186850" y="28028"/>
                </a:cubicBezTo>
                <a:cubicBezTo>
                  <a:pt x="186850" y="12549"/>
                  <a:pt x="199399" y="0"/>
                  <a:pt x="214878" y="0"/>
                </a:cubicBezTo>
                <a:close/>
                <a:moveTo>
                  <a:pt x="28028" y="0"/>
                </a:moveTo>
                <a:cubicBezTo>
                  <a:pt x="43507" y="0"/>
                  <a:pt x="56056" y="12549"/>
                  <a:pt x="56056" y="28028"/>
                </a:cubicBezTo>
                <a:cubicBezTo>
                  <a:pt x="56056" y="43507"/>
                  <a:pt x="43507" y="56056"/>
                  <a:pt x="28028" y="56056"/>
                </a:cubicBezTo>
                <a:cubicBezTo>
                  <a:pt x="12549" y="56056"/>
                  <a:pt x="0" y="43507"/>
                  <a:pt x="0" y="28028"/>
                </a:cubicBezTo>
                <a:cubicBezTo>
                  <a:pt x="0" y="12549"/>
                  <a:pt x="12549" y="0"/>
                  <a:pt x="2802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647700" y="1335405"/>
            <a:ext cx="10896600" cy="4986655"/>
          </a:xfrm>
          <a:prstGeom prst="roundRect">
            <a:avLst>
              <a:gd name="adj" fmla="val 13367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1250" y="473710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知识导图</a:t>
            </a:r>
            <a:endParaRPr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446530"/>
            <a:ext cx="6671310" cy="4765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81250" y="674370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问题情境导入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089025" y="1409700"/>
            <a:ext cx="10014585" cy="540385"/>
          </a:xfrm>
          <a:prstGeom prst="roundRect">
            <a:avLst/>
          </a:prstGeom>
          <a:solidFill>
            <a:srgbClr val="48AB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indent="457200" algn="l" fontAlgn="auto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读一读，谈谈你对这篇演讲稿的理解。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9025" y="2073664"/>
            <a:ext cx="977900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20000"/>
              </a:lnSpc>
            </a:pPr>
            <a:r>
              <a:rPr lang="zh-CN" altLang="en-US" sz="2000" b="1" dirty="0">
                <a:solidFill>
                  <a:srgbClr val="48AB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吾生有尽甘贡献，廉教无涯志不渝</a:t>
            </a:r>
            <a:endParaRPr lang="zh-CN" altLang="en-US" sz="2000" b="1" dirty="0">
              <a:solidFill>
                <a:srgbClr val="48AB9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0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尊敬的各位领导、各位老师：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0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大家好！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0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我是 ××× 幼儿园的 ×××。今天我演讲的题目是《吾生有尽甘贡献，廉教无涯志不渝》。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0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瞧，我手里捧着一朵花，这朵花呀，它是一朵特别的花，它没有牡丹的富贵，菊花的清高，兰花的高雅，可这朵莲花却一直在我的心头绽放。那是早餐时间，我班沐沐小朋友趴在桌子上，出于教师的本能，我蹲下去一看，发现她脸色苍白，手捂着肚子，一经询问才知道她早上胃口不好，不想吃东西。我一边抱起她，一边慢慢地喂她蛋糕和牛奶。沐沐一边吃一边将手中的牛奶递给我说：“雪雪老师，您也还没吃早饭，牛奶给您喝！”这么小的孩子，就这么体贴，这么懂事，我瞬间被感动了。第二天，这个可爱的小姑娘上学时，偷偷地递给了我这朵花，小声道：“老师，我没钱买饼干送您，只能制作这朵小花送您，您就像我妈妈一样，老师，我爱您。”她长着亮晶晶的眼睛，甜甜的笑容直暖到我的心坎里，这可是她的一份心意，是我收到的最珍贵的礼物。这朵平凡的小花里有一颗感恩的种子，我期待将来这颗种子能在所有孩子的心中生根发芽，开花结果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89025" y="637929"/>
            <a:ext cx="977900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古人常以莲来自喻，如廉者如莲的周敦颐，教师的职业是神圣而荣耀的，担负着培育祖国下一代的艰巨任务。我们要如周敦颐一般，修身慎行，敦方正直，清廉洁白，恬淡无悔。在追逐廉洁从教的征途中，明灯在前，天下有德：“时代楷模”张桂梅，她用实际行动托起山区孩子靠知识改变命运的希望和梦想，燃烧自己，照亮别人；全国优秀教师王思明，他放弃能够走出深山挣大钱出名的机会，无怨无悔扎根山区教育事业；“化缘”校长莫振高，他行善举，筹善款，帮助更多的瑶山儿女走出大山，只愿一生育桃李，不问辛苦为谁忙。他们就是这样，在清贫而执着的岁月中，在辛劳而平凡的岗位上，坚守着自己的承诺。是啊，论财产，幼儿教师两袖清风；论对孩子的爱，又有谁能比得过幼教工作者！虽然平凡，我们却为以脊梁支撑着祖国的栋梁而骄傲；虽然清贫，我们仍为双手托举着明天的太阳而自豪！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吾生有尽甘奉献，廉教无涯志不渝。任凭世间潇洒万千，我只愿常嗅这莲的清香，坚守这莲的初心，不负韶华，不负这朵爱的小花。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2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我的演讲完毕，谢谢大家！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>
            <a:off x="647700" y="1231900"/>
            <a:ext cx="10896600" cy="5089979"/>
          </a:xfrm>
          <a:prstGeom prst="roundRect">
            <a:avLst>
              <a:gd name="adj" fmla="val 13367"/>
            </a:avLst>
          </a:prstGeom>
          <a:solidFill>
            <a:schemeClr val="bg1"/>
          </a:solidFill>
          <a:ln>
            <a:solidFill>
              <a:srgbClr val="9C7411"/>
            </a:solidFill>
          </a:ln>
          <a:effectLst>
            <a:outerShdw blurRad="393700" algn="ctr" rotWithShape="0">
              <a:schemeClr val="bg2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17015" y="3192780"/>
            <a:ext cx="55499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第一节</a:t>
            </a:r>
            <a:r>
              <a:rPr lang="en-US" altLang="zh-CN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演讲概述</a:t>
            </a:r>
            <a:endParaRPr lang="zh-CN" altLang="en-US" sz="4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任意多边形: 形状 54"/>
          <p:cNvSpPr/>
          <p:nvPr/>
        </p:nvSpPr>
        <p:spPr>
          <a:xfrm rot="16200000">
            <a:off x="1453141" y="1708854"/>
            <a:ext cx="439081" cy="903891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任意多边形: 形状 55"/>
          <p:cNvSpPr/>
          <p:nvPr/>
        </p:nvSpPr>
        <p:spPr>
          <a:xfrm rot="16200000">
            <a:off x="6675735" y="5354488"/>
            <a:ext cx="351999" cy="724624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15287" r="8224"/>
          <a:stretch>
            <a:fillRect/>
          </a:stretch>
        </p:blipFill>
        <p:spPr>
          <a:xfrm>
            <a:off x="7214047" y="1231900"/>
            <a:ext cx="3996704" cy="52251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55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1540" y="692150"/>
            <a:ext cx="742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一、演讲的含义和作用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8870" y="2421255"/>
            <a:ext cx="6421120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>
                <a:solidFill>
                  <a:srgbClr val="48AB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演讲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又叫讲演或演说，是一种对众人有计划、有目的、有主题、有系统、直接的带有艺术性的社会实践活动。演讲亦可被视为“扩大的”沟通。演讲是演与讲的有机结合。它是一种在特定的时空环境中，演讲者凭借有声语言和相应的体态语言，郑重系统地发表见解和主张，从而达到感召听众、说服听众、教育听众的艺术化语言交际形式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309370" y="1421130"/>
            <a:ext cx="2235835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（一）演讲的含义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630795" y="2101850"/>
            <a:ext cx="3537585" cy="353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1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0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1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2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3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4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5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6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7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8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19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2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20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351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377.15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377.15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377.15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424.35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424.35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32_1*l_h_a*1_1_1"/>
  <p:tag name="KSO_WM_TEMPLATE_CATEGORY" val="diagram"/>
  <p:tag name="KSO_WM_TEMPLATE_INDEX" val="20234732"/>
  <p:tag name="KSO_WM_UNIT_LAYERLEVEL" val="1_1_1"/>
  <p:tag name="KSO_WM_TAG_VERSION" val="3.0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  <p:tag name="KSO_WM_DIAGRAM_MAX_ITEMCNT" val="1"/>
  <p:tag name="KSO_WM_DIAGRAM_MIN_ITEMCNT" val="1"/>
  <p:tag name="KSO_WM_DIAGRAM_VIRTUALLY_FRAME" val="{&quot;height&quot;:312.25000000000006,&quot;left&quot;:102.85,&quot;top&quot;:133.22503937007872,&quot;width&quot;:424.35}"/>
  <p:tag name="KSO_WM_DIAGRAM_COLOR_MATCH_VALUE" val="{&quot;shape&quot;:{&quot;fill&quot;:{&quot;gradient&quot;:[{&quot;brightness&quot;:0.6000000238418579,&quot;colorType&quot;:1,&quot;foreColorIndex&quot;:5,&quot;pos&quot;:0,&quot;transparency&quot;:0.9599999785423279},{&quot;brightness&quot;:0,&quot;colorType&quot;:1,&quot;foreColorIndex&quot;:5,&quot;pos&quot;:1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1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]}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1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3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1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1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1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1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1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1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1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]}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1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1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1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]}"/>
</p:tagLst>
</file>

<file path=ppt/tags/tag4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1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1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1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1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47.90007324218755,&quot;left&quot;:79.29998779296875,&quot;top&quot;:150.100002748985,&quot;width&quot;:806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4.xml><?xml version="1.0" encoding="utf-8"?>
<p:tagLst xmlns:p="http://schemas.openxmlformats.org/presentationml/2006/main">
  <p:tag name="commondata" val="eyJoZGlkIjoiZWNhYzc5NThlMmQ4YTlhZTI0ZTMyYWFhZWUyMTMxNjcifQ=="/>
  <p:tag name="resource_record_key" val="{&quot;70&quot;:[3325372,3325359,3321880,3325302,3322001,3321480,3322139,3325256,3319204,3318988]}"/>
</p:tagLst>
</file>

<file path=ppt/tags/tag5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6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7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8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ags/tag9.xml><?xml version="1.0" encoding="utf-8"?>
<p:tagLst xmlns:p="http://schemas.openxmlformats.org/presentationml/2006/main">
  <p:tag name="KSO_WM_DIAGRAM_VIRTUALLY_FRAME" val="{&quot;height&quot;:279.14059720457436,&quot;left&quot;:106.65,&quot;top&quot;:143.55,&quot;width&quot;:588.5359055118112}"/>
</p:tagLst>
</file>

<file path=ppt/theme/theme1.xml><?xml version="1.0" encoding="utf-8"?>
<a:theme xmlns:a="http://schemas.openxmlformats.org/drawingml/2006/main" name="Office 主题​​">
  <a:themeElements>
    <a:clrScheme name="自定义 2089">
      <a:dk1>
        <a:srgbClr val="262626"/>
      </a:dk1>
      <a:lt1>
        <a:sysClr val="window" lastClr="FFFFFF"/>
      </a:lt1>
      <a:dk2>
        <a:srgbClr val="44546A"/>
      </a:dk2>
      <a:lt2>
        <a:srgbClr val="E7E6E6"/>
      </a:lt2>
      <a:accent1>
        <a:srgbClr val="48AB9D"/>
      </a:accent1>
      <a:accent2>
        <a:srgbClr val="F1802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089">
      <a:dk1>
        <a:srgbClr val="262626"/>
      </a:dk1>
      <a:lt1>
        <a:sysClr val="window" lastClr="FFFFFF"/>
      </a:lt1>
      <a:dk2>
        <a:srgbClr val="44546A"/>
      </a:dk2>
      <a:lt2>
        <a:srgbClr val="E7E6E6"/>
      </a:lt2>
      <a:accent1>
        <a:srgbClr val="48AB9D"/>
      </a:accent1>
      <a:accent2>
        <a:srgbClr val="F1802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8485</Words>
  <Application>WPS 演示</Application>
  <PresentationFormat>宽屏</PresentationFormat>
  <Paragraphs>303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楷体</vt:lpstr>
      <vt:lpstr>Arial Unicode MS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薛东西</cp:lastModifiedBy>
  <cp:revision>29</cp:revision>
  <dcterms:created xsi:type="dcterms:W3CDTF">2023-10-18T14:32:00Z</dcterms:created>
  <dcterms:modified xsi:type="dcterms:W3CDTF">2024-03-15T05:50:48Z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D822F621E3C142E4819EAF0375C25DA4_13</vt:lpwstr>
  </property>
  <property fmtid="{D5CDD505-2E9C-101B-9397-08002B2CF9AE}" pid="3" name="KSOProductBuildVer">
    <vt:lpwstr>2052-12.1.0.16388</vt:lpwstr>
  </property>
</Properties>
</file>