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0"/>
  </p:notesMasterIdLst>
  <p:handoutMasterIdLst>
    <p:handoutMasterId r:id="rId72"/>
  </p:handoutMasterIdLst>
  <p:sldIdLst>
    <p:sldId id="256" r:id="rId4"/>
    <p:sldId id="11090212" r:id="rId5"/>
    <p:sldId id="11090213" r:id="rId6"/>
    <p:sldId id="259" r:id="rId7"/>
    <p:sldId id="11090228" r:id="rId8"/>
    <p:sldId id="265" r:id="rId9"/>
    <p:sldId id="11090255" r:id="rId10"/>
    <p:sldId id="11090256" r:id="rId11"/>
    <p:sldId id="11090257" r:id="rId12"/>
    <p:sldId id="11090258" r:id="rId13"/>
    <p:sldId id="11090232" r:id="rId14"/>
    <p:sldId id="11090233" r:id="rId15"/>
    <p:sldId id="11090259" r:id="rId16"/>
    <p:sldId id="11090260" r:id="rId17"/>
    <p:sldId id="11090261" r:id="rId18"/>
    <p:sldId id="11090234" r:id="rId19"/>
    <p:sldId id="11090235" r:id="rId20"/>
    <p:sldId id="11090263" r:id="rId21"/>
    <p:sldId id="11090264" r:id="rId22"/>
    <p:sldId id="11090236" r:id="rId23"/>
    <p:sldId id="11090265" r:id="rId24"/>
    <p:sldId id="11090243" r:id="rId25"/>
    <p:sldId id="11090244" r:id="rId26"/>
    <p:sldId id="11090245" r:id="rId27"/>
    <p:sldId id="11090266" r:id="rId28"/>
    <p:sldId id="11090267" r:id="rId29"/>
    <p:sldId id="11090247" r:id="rId30"/>
    <p:sldId id="11090268" r:id="rId31"/>
    <p:sldId id="11090269" r:id="rId32"/>
    <p:sldId id="11090274" r:id="rId33"/>
    <p:sldId id="11090275" r:id="rId34"/>
    <p:sldId id="11090276" r:id="rId35"/>
    <p:sldId id="11090277" r:id="rId36"/>
    <p:sldId id="11090279" r:id="rId37"/>
    <p:sldId id="11090278" r:id="rId38"/>
    <p:sldId id="11090249" r:id="rId39"/>
    <p:sldId id="11090250" r:id="rId41"/>
    <p:sldId id="11090280" r:id="rId42"/>
    <p:sldId id="11090281" r:id="rId43"/>
    <p:sldId id="11090282" r:id="rId44"/>
    <p:sldId id="11090283" r:id="rId45"/>
    <p:sldId id="11090284" r:id="rId46"/>
    <p:sldId id="11090285" r:id="rId47"/>
    <p:sldId id="11090286" r:id="rId48"/>
    <p:sldId id="11090287" r:id="rId49"/>
    <p:sldId id="11090288" r:id="rId50"/>
    <p:sldId id="11090289" r:id="rId51"/>
    <p:sldId id="11090290" r:id="rId52"/>
    <p:sldId id="11090291" r:id="rId53"/>
    <p:sldId id="11090292" r:id="rId54"/>
    <p:sldId id="11090293" r:id="rId55"/>
    <p:sldId id="11090294" r:id="rId56"/>
    <p:sldId id="11090295" r:id="rId57"/>
    <p:sldId id="11090296" r:id="rId58"/>
    <p:sldId id="11090297" r:id="rId59"/>
    <p:sldId id="11090298" r:id="rId60"/>
    <p:sldId id="11090299" r:id="rId61"/>
    <p:sldId id="11090300" r:id="rId62"/>
    <p:sldId id="11090301" r:id="rId63"/>
    <p:sldId id="11090302" r:id="rId64"/>
    <p:sldId id="11090303" r:id="rId65"/>
    <p:sldId id="11090304" r:id="rId66"/>
    <p:sldId id="11090306" r:id="rId67"/>
    <p:sldId id="11090307" r:id="rId68"/>
    <p:sldId id="11090308" r:id="rId69"/>
    <p:sldId id="11090310" r:id="rId70"/>
    <p:sldId id="11090214" r:id="rId71"/>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128"/>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47.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extLst>
              <a:ext uri="{28A0092B-C50C-407E-A947-70E740481C1C}">
                <a14:useLocalDpi xmlns:a14="http://schemas.microsoft.com/office/drawing/2010/main" val="0"/>
              </a:ext>
            </a:extLst>
          </a:blip>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extLst>
              <a:ext uri="{28A0092B-C50C-407E-A947-70E740481C1C}">
                <a14:useLocalDpi xmlns:a14="http://schemas.microsoft.com/office/drawing/2010/main" val="0"/>
              </a:ext>
            </a:extLst>
          </a:blip>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slideLayout" Target="../slideLayouts/slideLayout18.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7.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42209" y="5088216"/>
              <a:ext cx="266085" cy="266085"/>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70660"/>
            <a:ext cx="10014585" cy="60515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1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命题说话。（请在下列话题中任选一个，共 40 分，限时 3 分钟）</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69549"/>
            <a:ext cx="9779000" cy="1198880"/>
          </a:xfrm>
          <a:prstGeom prst="rect">
            <a:avLst/>
          </a:prstGeom>
          <a:noFill/>
        </p:spPr>
        <p:txBody>
          <a:bodyPr wrap="square" rtlCol="0">
            <a:spAutoFit/>
          </a:bodyPr>
          <a:lstStyle/>
          <a:p>
            <a:pPr indent="457200" algn="just"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（1）我所在的集体（学校、机关、公司等）。</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（2）谈谈美食。</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060700"/>
            <a:ext cx="5549900"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普通话水平测试简介</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一、普通话水平测试的性质和作用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978535" y="1767205"/>
            <a:ext cx="10234930" cy="3322955"/>
          </a:xfrm>
          <a:prstGeom prst="rect">
            <a:avLst/>
          </a:prstGeom>
          <a:noFill/>
        </p:spPr>
        <p:txBody>
          <a:bodyPr wrap="square" rtlCol="0">
            <a:spAutoFit/>
          </a:bodyPr>
          <a:lstStyle/>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普通话水平测试自 1994 年起开始实施。由国家语言文字工作委员会和国家教育委员会、广播电影电视部联合下发的《关于开展普通话水平测试工作的决定》（国语〔1994〕43 号）指出，掌握并使用一定水平的普通话是社会各行各业人员，特别是教师、播音员、节目主持人、演员等专业人员必备的职业素质。2001 年颁布施行的《中华人民共和国国家通用语言文字法》对国家机关、学校、新闻媒体和公共服务行业使用国家通用语言文字做了明确的规定，进一步为推进测试工作提供了明确的法律依据，进一步推动普通话水平测试深入发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一、普通话水平测试的性质和作用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978535" y="1403985"/>
            <a:ext cx="10234930" cy="1938020"/>
          </a:xfrm>
          <a:prstGeom prst="rect">
            <a:avLst/>
          </a:prstGeom>
          <a:noFill/>
        </p:spPr>
        <p:txBody>
          <a:bodyPr wrap="square" rtlCol="0">
            <a:spAutoFit/>
          </a:bodyPr>
          <a:lstStyle/>
          <a:p>
            <a:pPr indent="457200" algn="l" fontAlgn="auto">
              <a:lnSpc>
                <a:spcPct val="15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普通话水平测试是一种国家级资格证书考试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国家专门机构主持，资格证书全国通用。其测试项目、测试方式和评分办法都经过长期试验实践和科学论证，能够准确地评定应试人的普通话实际水平，具有很强的科学性。为保证普通话水平测试工作健康开展，国务院语言文字工作部门颁布了普通话水平测试等级标准，具有鲜明的规范性和权威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978535" y="3597275"/>
            <a:ext cx="10234930" cy="2399665"/>
          </a:xfrm>
          <a:prstGeom prst="rect">
            <a:avLst/>
          </a:prstGeom>
          <a:noFill/>
        </p:spPr>
        <p:txBody>
          <a:bodyPr wrap="square" rtlCol="0">
            <a:spAutoFit/>
          </a:bodyPr>
          <a:p>
            <a:pPr indent="457200" algn="l" fontAlgn="auto">
              <a:lnSpc>
                <a:spcPct val="15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普通话水平测试测查应试人的普通话规范程度、熟练程度。</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试人在运用普通话口语进行表达过程中所表现的语音、词汇、语法规范程度，是评定其所达到的水平等级的重要依据，普通话水平测试属于标准参照性考试。考试旨在检测应试人从方言转到标准语的口语运用能力，不是我们通常所说的语文能力。考试注重测查应试人运用普通话的语言水平，不是普通话系统知识的考试，不是文化水平的考核，也不是口才的评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一、普通话水平测试的性质和作用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978535" y="1567815"/>
            <a:ext cx="10234930" cy="4246245"/>
          </a:xfrm>
          <a:prstGeom prst="rect">
            <a:avLst/>
          </a:prstGeom>
          <a:noFill/>
        </p:spPr>
        <p:txBody>
          <a:bodyPr wrap="square" rtlCol="0">
            <a:spAutoFit/>
          </a:bodyPr>
          <a:lstStyle/>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是适应我国现代化建设的客观需要，适应推广普通话走向规范化、制度化的需要应运而生的，有着重要的现实意义。普通话水平测试促进了应试人员普通话水平的提高，促进了全社会语言规范意识的增强。普通话水平测试在广播电视系统开展，使当今时代对社会语言生活影响巨大的新闻媒体，在亿万听众、观众面前更好地发挥了推广普通话的示范作用和榜样作用。教师普通话水平的提高能有效地影响和帮助亿万学生普通话水平的提高，从而有力地提升全国城乡校园的普通话应用水平。一批批普通话达标的学生走向社会，这对全社会的普通话普及与提高能够产生深远的影响。普通话水平测试进入港澳地区，提升了其与内地的交往和港澳同胞对祖国的亲切感和认同感，具有重要政治意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一、普通话水平测试的性质和作用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205230" y="1767840"/>
            <a:ext cx="4830445" cy="3322955"/>
          </a:xfrm>
          <a:prstGeom prst="rect">
            <a:avLst/>
          </a:prstGeom>
          <a:noFill/>
        </p:spPr>
        <p:txBody>
          <a:bodyPr wrap="square" rtlCol="0">
            <a:spAutoFit/>
          </a:bodyPr>
          <a:lstStyle/>
          <a:p>
            <a:pPr indent="457200"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是教师的职业语言，能讲一口标准流利的普通话是幼儿教师的职业基本功。对幼儿进行普通话教育，使幼儿学会说普通话是幼儿园语言教育的重要任务之一。教师使用普通话教学，在语音、词汇、语法等方面都要符合规范，做到发音清楚、吐字准确、不念错字、不使用方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6871970" y="1849755"/>
            <a:ext cx="3762375" cy="37623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二、普通话水平测试的项目及分值</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891540" y="1324610"/>
            <a:ext cx="10234930" cy="1014730"/>
          </a:xfrm>
          <a:prstGeom prst="rect">
            <a:avLst/>
          </a:prstGeom>
          <a:noFill/>
        </p:spPr>
        <p:txBody>
          <a:bodyPr wrap="square" rtlCol="0">
            <a:spAutoFit/>
          </a:bodyPr>
          <a:lstStyle/>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普通话水平测试以口试方式进行，包括 4 个项目：读单音节字词、读多音节词语、朗读短文、命题说话，满分为 100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9" name="任意多边形 48"/>
          <p:cNvSpPr/>
          <p:nvPr>
            <p:custDataLst>
              <p:tags r:id="rId1"/>
            </p:custDataLst>
          </p:nvPr>
        </p:nvSpPr>
        <p:spPr>
          <a:xfrm>
            <a:off x="6210935" y="2643505"/>
            <a:ext cx="2491105" cy="31680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任意多边形 5"/>
          <p:cNvSpPr/>
          <p:nvPr>
            <p:custDataLst>
              <p:tags r:id="rId2"/>
            </p:custDataLst>
          </p:nvPr>
        </p:nvSpPr>
        <p:spPr>
          <a:xfrm>
            <a:off x="8930005" y="2643505"/>
            <a:ext cx="2491105" cy="31680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任意多边形 4"/>
          <p:cNvSpPr/>
          <p:nvPr>
            <p:custDataLst>
              <p:tags r:id="rId3"/>
            </p:custDataLst>
          </p:nvPr>
        </p:nvSpPr>
        <p:spPr>
          <a:xfrm>
            <a:off x="3491230" y="2641600"/>
            <a:ext cx="2491105" cy="31680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 name="任意多边形 2"/>
          <p:cNvSpPr/>
          <p:nvPr>
            <p:custDataLst>
              <p:tags r:id="rId4"/>
            </p:custDataLst>
          </p:nvPr>
        </p:nvSpPr>
        <p:spPr>
          <a:xfrm>
            <a:off x="772795" y="2643505"/>
            <a:ext cx="2491105" cy="31680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cxnSp>
        <p:nvCxnSpPr>
          <p:cNvPr id="144" name="直接连接符 143"/>
          <p:cNvCxnSpPr/>
          <p:nvPr>
            <p:custDataLst>
              <p:tags r:id="rId5"/>
            </p:custDataLst>
          </p:nvPr>
        </p:nvCxnSpPr>
        <p:spPr>
          <a:xfrm>
            <a:off x="909638" y="3791268"/>
            <a:ext cx="21805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4" name="矩形 3"/>
          <p:cNvSpPr/>
          <p:nvPr>
            <p:custDataLst>
              <p:tags r:id="rId6"/>
            </p:custDataLst>
          </p:nvPr>
        </p:nvSpPr>
        <p:spPr>
          <a:xfrm>
            <a:off x="909955" y="3957320"/>
            <a:ext cx="2180590" cy="1328420"/>
          </a:xfrm>
          <a:prstGeom prst="rect">
            <a:avLst/>
          </a:prstGeom>
          <a:noFill/>
        </p:spPr>
        <p:txBody>
          <a:bodyPr wrap="square" lIns="0" tIns="0" rIns="0" bIns="0" rtlCol="0" anchor="t" anchorCtr="0">
            <a:spAutoFit/>
          </a:bodyPr>
          <a:p>
            <a:pPr>
              <a:lnSpc>
                <a:spcPct val="120000"/>
              </a:lnSpc>
              <a:spcBef>
                <a:spcPct val="0"/>
              </a:spcBef>
              <a:spcAft>
                <a:spcPct val="0"/>
              </a:spcAft>
            </a:pPr>
            <a:r>
              <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读单音节字词（100 个音节，不含轻声、儿化音节），限时 3.5 分钟，共 10 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7"/>
            </p:custDataLst>
          </p:nvPr>
        </p:nvSpPr>
        <p:spPr>
          <a:xfrm>
            <a:off x="909638" y="3195321"/>
            <a:ext cx="2208530" cy="368935"/>
          </a:xfrm>
          <a:prstGeom prst="rect">
            <a:avLst/>
          </a:prstGeom>
          <a:noFill/>
        </p:spPr>
        <p:txBody>
          <a:bodyPr wrap="square" lIns="0" tIns="0" rIns="0" bIns="0" rtlCol="0" anchor="ctr" anchorCtr="0">
            <a:spAutoFit/>
          </a:bodyPr>
          <a:p>
            <a:pPr>
              <a:spcBef>
                <a:spcPct val="0"/>
              </a:spcBef>
              <a:spcAft>
                <a:spcPct val="0"/>
              </a:spcAft>
            </a:pPr>
            <a:r>
              <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7" name="直接连接符 146"/>
          <p:cNvCxnSpPr/>
          <p:nvPr>
            <p:custDataLst>
              <p:tags r:id="rId8"/>
            </p:custDataLst>
          </p:nvPr>
        </p:nvCxnSpPr>
        <p:spPr>
          <a:xfrm>
            <a:off x="3630613" y="3791268"/>
            <a:ext cx="21805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9"/>
            </p:custDataLst>
          </p:nvPr>
        </p:nvSpPr>
        <p:spPr>
          <a:xfrm>
            <a:off x="3630930" y="3957320"/>
            <a:ext cx="2180590" cy="996315"/>
          </a:xfrm>
          <a:prstGeom prst="rect">
            <a:avLst/>
          </a:prstGeom>
          <a:noFill/>
        </p:spPr>
        <p:txBody>
          <a:bodyPr wrap="square" lIns="0" tIns="0" rIns="0" bIns="0" rtlCol="0" anchor="t" anchorCtr="0">
            <a:spAutoFit/>
          </a:bodyPr>
          <a:p>
            <a:pPr>
              <a:lnSpc>
                <a:spcPct val="120000"/>
              </a:lnSpc>
              <a:spcBef>
                <a:spcPct val="0"/>
              </a:spcBef>
              <a:spcAft>
                <a:spcPct val="0"/>
              </a:spcAft>
            </a:pPr>
            <a:r>
              <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读多音节词语（100 个音节），限时 2.5 分钟，共 20 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custDataLst>
              <p:tags r:id="rId10"/>
            </p:custDataLst>
          </p:nvPr>
        </p:nvSpPr>
        <p:spPr>
          <a:xfrm>
            <a:off x="3630613" y="3195321"/>
            <a:ext cx="2208530" cy="368935"/>
          </a:xfrm>
          <a:prstGeom prst="rect">
            <a:avLst/>
          </a:prstGeom>
          <a:noFill/>
        </p:spPr>
        <p:txBody>
          <a:bodyPr wrap="square" lIns="0" tIns="0" rIns="0" bIns="0" rtlCol="0" anchor="ctr" anchorCtr="0">
            <a:spAutoFit/>
          </a:bodyPr>
          <a:p>
            <a:pPr>
              <a:spcBef>
                <a:spcPct val="0"/>
              </a:spcBef>
              <a:spcAft>
                <a:spcPct val="0"/>
              </a:spcAft>
            </a:pPr>
            <a:r>
              <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50" name="直接连接符 149"/>
          <p:cNvCxnSpPr/>
          <p:nvPr>
            <p:custDataLst>
              <p:tags r:id="rId11"/>
            </p:custDataLst>
          </p:nvPr>
        </p:nvCxnSpPr>
        <p:spPr>
          <a:xfrm>
            <a:off x="9072563" y="3791268"/>
            <a:ext cx="21805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2" name="矩形 1"/>
          <p:cNvSpPr/>
          <p:nvPr>
            <p:custDataLst>
              <p:tags r:id="rId12"/>
            </p:custDataLst>
          </p:nvPr>
        </p:nvSpPr>
        <p:spPr>
          <a:xfrm>
            <a:off x="9072880" y="3957320"/>
            <a:ext cx="2180590" cy="664210"/>
          </a:xfrm>
          <a:prstGeom prst="rect">
            <a:avLst/>
          </a:prstGeom>
          <a:noFill/>
        </p:spPr>
        <p:txBody>
          <a:bodyPr wrap="square" lIns="0" tIns="0" rIns="0" bIns="0" rtlCol="0" anchor="t" anchorCtr="0">
            <a:spAutoFit/>
          </a:bodyPr>
          <a:p>
            <a:pPr>
              <a:lnSpc>
                <a:spcPct val="120000"/>
              </a:lnSpc>
              <a:spcBef>
                <a:spcPct val="0"/>
              </a:spcBef>
              <a:spcAft>
                <a:spcPct val="0"/>
              </a:spcAft>
            </a:pPr>
            <a:r>
              <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命题说话，限时 3 分钟，共 40 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custDataLst>
              <p:tags r:id="rId13"/>
            </p:custDataLst>
          </p:nvPr>
        </p:nvSpPr>
        <p:spPr>
          <a:xfrm>
            <a:off x="9072563" y="3195321"/>
            <a:ext cx="2208530" cy="368935"/>
          </a:xfrm>
          <a:prstGeom prst="rect">
            <a:avLst/>
          </a:prstGeom>
          <a:noFill/>
        </p:spPr>
        <p:txBody>
          <a:bodyPr wrap="square" lIns="0" tIns="0" rIns="0" bIns="0" rtlCol="0" anchor="ctr" anchorCtr="0">
            <a:spAutoFit/>
          </a:bodyPr>
          <a:p>
            <a:pPr>
              <a:spcBef>
                <a:spcPct val="0"/>
              </a:spcBef>
              <a:spcAft>
                <a:spcPct val="0"/>
              </a:spcAft>
            </a:pPr>
            <a:r>
              <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400" b="1" kern="0">
              <a:solidFill>
                <a:srgbClr val="48AB9D"/>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53" name="直接连接符 152"/>
          <p:cNvCxnSpPr/>
          <p:nvPr>
            <p:custDataLst>
              <p:tags r:id="rId14"/>
            </p:custDataLst>
          </p:nvPr>
        </p:nvCxnSpPr>
        <p:spPr>
          <a:xfrm>
            <a:off x="6351588" y="3791268"/>
            <a:ext cx="21805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3" name="矩形 12"/>
          <p:cNvSpPr/>
          <p:nvPr>
            <p:custDataLst>
              <p:tags r:id="rId15"/>
            </p:custDataLst>
          </p:nvPr>
        </p:nvSpPr>
        <p:spPr>
          <a:xfrm>
            <a:off x="6351905" y="3957320"/>
            <a:ext cx="2180590" cy="996315"/>
          </a:xfrm>
          <a:prstGeom prst="rect">
            <a:avLst/>
          </a:prstGeom>
          <a:noFill/>
        </p:spPr>
        <p:txBody>
          <a:bodyPr wrap="square" lIns="0" tIns="0" rIns="0" bIns="0" rtlCol="0" anchor="t" anchorCtr="0">
            <a:spAutoFit/>
          </a:bodyPr>
          <a:p>
            <a:pPr>
              <a:lnSpc>
                <a:spcPct val="120000"/>
              </a:lnSpc>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朗读短文（1 篇，400 个音节），限时 4 分钟，共 30 分。</a:t>
            </a:r>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custDataLst>
              <p:tags r:id="rId16"/>
            </p:custDataLst>
          </p:nvPr>
        </p:nvSpPr>
        <p:spPr>
          <a:xfrm>
            <a:off x="6351588" y="3195321"/>
            <a:ext cx="2208530" cy="368935"/>
          </a:xfrm>
          <a:prstGeom prst="rect">
            <a:avLst/>
          </a:prstGeom>
          <a:noFill/>
        </p:spPr>
        <p:txBody>
          <a:bodyPr wrap="square" lIns="0" tIns="0" rIns="0" bIns="0" rtlCol="0" anchor="ctr" anchorCtr="0">
            <a:spAutoFit/>
          </a:bodyPr>
          <a:p>
            <a:pPr>
              <a:spcBef>
                <a:spcPct val="0"/>
              </a:spcBef>
              <a:spcAft>
                <a:spcPct val="0"/>
              </a:spcAft>
            </a:pPr>
            <a:r>
              <a:rPr lang="zh-CN" altLang="en-US" sz="2400" b="1" ker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a:t>
            </a:r>
            <a:endParaRPr lang="zh-CN" altLang="en-US" sz="2400" b="1" kern="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三、普通话水平测试的等级标准</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1431925"/>
            <a:ext cx="10234295" cy="553085"/>
          </a:xfrm>
          <a:prstGeom prst="rect">
            <a:avLst/>
          </a:prstGeom>
          <a:noFill/>
        </p:spPr>
        <p:txBody>
          <a:bodyPr wrap="square" rtlCol="0">
            <a:spAutoFit/>
          </a:bodyPr>
          <a:lstStyle/>
          <a:p>
            <a:pPr indent="457200"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普通话水平分为</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三级六等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2226945"/>
            <a:ext cx="2099310" cy="5588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一级甲等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903855"/>
            <a:ext cx="10234295" cy="1014730"/>
          </a:xfrm>
          <a:prstGeom prst="rect">
            <a:avLst/>
          </a:prstGeom>
          <a:noFill/>
        </p:spPr>
        <p:txBody>
          <a:bodyPr wrap="square" rtlCol="0">
            <a:spAutoFit/>
          </a:bodyPr>
          <a:p>
            <a:pPr indent="457200"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朗读和自由交谈时，语音标准，词汇、语法正确无误，语调自然，表达流畅。测试失分率在 3% 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矩形: 圆角 9"/>
          <p:cNvSpPr/>
          <p:nvPr/>
        </p:nvSpPr>
        <p:spPr>
          <a:xfrm>
            <a:off x="1421130" y="4070350"/>
            <a:ext cx="2099310" cy="5588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一级乙等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891540" y="4747260"/>
            <a:ext cx="10234295" cy="1014730"/>
          </a:xfrm>
          <a:prstGeom prst="rect">
            <a:avLst/>
          </a:prstGeom>
          <a:noFill/>
        </p:spPr>
        <p:txBody>
          <a:bodyPr wrap="square" rtlCol="0">
            <a:spAutoFit/>
          </a:bodyPr>
          <a:p>
            <a:pPr indent="457200"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朗读和自由交谈时，语音标准，词汇、语法正确无误，语调自然，表达流畅。偶然有字音、字调失误。测试总失分率在 8% 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3" name="图片 102"/>
          <p:cNvPicPr/>
          <p:nvPr/>
        </p:nvPicPr>
        <p:blipFill>
          <a:blip r:embed="rId1"/>
          <a:stretch>
            <a:fillRect/>
          </a:stretch>
        </p:blipFill>
        <p:spPr>
          <a:xfrm>
            <a:off x="7727950" y="1036320"/>
            <a:ext cx="2413000" cy="1604645"/>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三、普通话水平测试的等级标准</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674495"/>
            <a:ext cx="209931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二级甲等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351405"/>
            <a:ext cx="10234295" cy="1476375"/>
          </a:xfrm>
          <a:prstGeom prst="rect">
            <a:avLst/>
          </a:prstGeom>
          <a:noFill/>
        </p:spPr>
        <p:txBody>
          <a:bodyPr wrap="square" rtlCol="0">
            <a:spAutoFit/>
          </a:bodyPr>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朗读和自由交谈时，声韵调发音基本准确，语调自然，表达流畅。少数难点音（平翘舌音、前后鼻尾音、边鼻音等）有时出现失误。词汇、语法极少有误。测试总失分率在 13% 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矩形: 圆角 9"/>
          <p:cNvSpPr/>
          <p:nvPr/>
        </p:nvSpPr>
        <p:spPr>
          <a:xfrm>
            <a:off x="1421130" y="4070350"/>
            <a:ext cx="209931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二级乙等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891540" y="4747260"/>
            <a:ext cx="10234295" cy="1014730"/>
          </a:xfrm>
          <a:prstGeom prst="rect">
            <a:avLst/>
          </a:prstGeom>
          <a:noFill/>
        </p:spPr>
        <p:txBody>
          <a:bodyPr wrap="square" rtlCol="0">
            <a:spAutoFit/>
          </a:bodyPr>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朗读和自由交谈时，个别调值不准，声韵母发音有不到位现象。较多难点音出现失误。方言语调不明显。有使用方言词、方言语法的情况。测试总失分率在20% 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三、普通话水平测试的等级标准</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674495"/>
            <a:ext cx="2099310" cy="558800"/>
          </a:xfrm>
          <a:prstGeom prst="roundRect">
            <a:avLst/>
          </a:prstGeom>
          <a:solidFill>
            <a:srgbClr val="9C741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三级甲等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351405"/>
            <a:ext cx="10234295" cy="1014730"/>
          </a:xfrm>
          <a:prstGeom prst="rect">
            <a:avLst/>
          </a:prstGeom>
          <a:noFill/>
        </p:spPr>
        <p:txBody>
          <a:bodyPr wrap="square" rtlCol="0">
            <a:spAutoFit/>
          </a:bodyPr>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朗读和交谈时，声韵母发音失误较多，难点音超出常见范围，声调调值多不准。方言语调较明显。词汇、语法有失误。测试总失分率在 30% 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矩形: 圆角 9"/>
          <p:cNvSpPr/>
          <p:nvPr/>
        </p:nvSpPr>
        <p:spPr>
          <a:xfrm>
            <a:off x="1421130" y="3794760"/>
            <a:ext cx="2099310" cy="558800"/>
          </a:xfrm>
          <a:prstGeom prst="roundRect">
            <a:avLst/>
          </a:prstGeom>
          <a:solidFill>
            <a:srgbClr val="9C741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三级乙等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891540" y="4471670"/>
            <a:ext cx="10234295" cy="1014730"/>
          </a:xfrm>
          <a:prstGeom prst="rect">
            <a:avLst/>
          </a:prstGeom>
          <a:noFill/>
        </p:spPr>
        <p:txBody>
          <a:bodyPr wrap="square" rtlCol="0">
            <a:spAutoFit/>
          </a:bodyPr>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朗读和自由交谈时，声韵调发音失误较多，方音特征突出。方言语调明显。词汇、语法失误较多。外地人听其谈话有听不懂的情况。测试总失分率在 40%以内。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219329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第一章</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普通话概述</a:t>
              </a:r>
              <a:endPar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3287395"/>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普通话语音练习</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438277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四、普通话水平测试的对象和等级要求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1417955"/>
            <a:ext cx="10073640" cy="553085"/>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国家语言文字工作委员会规定，下列人员应接受普通话水平测试并达到规定的等级。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圆角矩形 21"/>
          <p:cNvSpPr/>
          <p:nvPr/>
        </p:nvSpPr>
        <p:spPr>
          <a:xfrm>
            <a:off x="767715" y="2113280"/>
            <a:ext cx="10636250" cy="4038600"/>
          </a:xfrm>
          <a:prstGeom prst="roundRect">
            <a:avLst>
              <a:gd name="adj" fmla="val 8132"/>
            </a:avLst>
          </a:prstGeom>
          <a:no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018540" y="2269490"/>
            <a:ext cx="10073640" cy="3692525"/>
          </a:xfrm>
          <a:prstGeom prst="rect">
            <a:avLst/>
          </a:prstGeom>
          <a:noFill/>
        </p:spPr>
        <p:txBody>
          <a:bodyPr wrap="square" rtlCol="0">
            <a:spAutoFit/>
          </a:bodyPr>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（1）师范系统的教师和毕业生，普通话水平不得低于二级。其中，语文教师、幼儿园教师和对外汉语教学教师应当达到二级甲等以上水平，普通话语音课教师和口语课教师必须达到一级。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（2）普教系统的教师以及职业中学与口语表达密切相关专业的毕业生，普通话水平不得低于二级。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（3）非师范类高等院校的教师以及与口语表达密切相关专业的毕业生，普通话水平不得低于二级。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（4）广播电视教学的教师，普通话水平不得低于二级。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（5）报考教师资格的人员，普通话水平不得低于二级。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四、普通话水平测试的对象和等级要求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圆角矩形 21"/>
          <p:cNvSpPr/>
          <p:nvPr/>
        </p:nvSpPr>
        <p:spPr>
          <a:xfrm>
            <a:off x="767715" y="1437640"/>
            <a:ext cx="10636250" cy="4038600"/>
          </a:xfrm>
          <a:prstGeom prst="roundRect">
            <a:avLst>
              <a:gd name="adj" fmla="val 8132"/>
            </a:avLst>
          </a:prstGeom>
          <a:noFill/>
          <a:ln>
            <a:solidFill>
              <a:schemeClr val="bg1">
                <a:lumMod val="6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018540" y="1593850"/>
            <a:ext cx="10073640" cy="3291840"/>
          </a:xfrm>
          <a:prstGeom prst="rect">
            <a:avLst/>
          </a:prstGeom>
          <a:noFill/>
        </p:spPr>
        <p:txBody>
          <a:bodyPr wrap="square" rtlCol="0">
            <a:spAutoFit/>
          </a:bodyPr>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（6）国家级和省级广播电台、电视台的播音员和节目主持人，普通话水平必须达到一级甲等；其余广播电台、电视台的播音员和节目主持人的达标要求由广播电影电视部另行规定。</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（7）电影、话剧、广播剧、电视剧等表演、配音人员，播音、主持人专业和电影、话剧表演专业的教师和毕业生，普通话水平必须达到一级。</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（8）其他应当接受普通话水平测试的人员（如公务员、律师、医护人员、导游员、讲解员、公共服务行业的营业员等），其达标等级可根据不同地区、不同行业特点由省级语言文字工作委员会确定。</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568450"/>
          </a:xfrm>
          <a:prstGeom prst="rect">
            <a:avLst/>
          </a:prstGeom>
          <a:noFill/>
        </p:spPr>
        <p:txBody>
          <a:bodyPr wrap="square">
            <a:spAutoFit/>
          </a:bodyPr>
          <a:lstStyle/>
          <a:p>
            <a:pPr algn="ct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普通话水平测试的类型</a:t>
            </a:r>
            <a:endPar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382395" y="1148715"/>
            <a:ext cx="9422130" cy="1938020"/>
          </a:xfrm>
          <a:prstGeom prst="rect">
            <a:avLst/>
          </a:prstGeom>
          <a:noFill/>
        </p:spPr>
        <p:txBody>
          <a:bodyPr wrap="square" rtlCol="0">
            <a:spAutoFit/>
          </a:bodyPr>
          <a:p>
            <a:pPr indent="457200" fontAlgn="auto">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普通话水平测试是国家级的标准化考试，是检测应试者普通话规范程度和运用普通话实际水平的一种口语测试，有人工测试和计算机辅助测试两种测试形式。国家语言文字工作委员会于 2010 年下半年在全国各省开展计算机辅助普通话水平测试试点工作。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5" name="图片 104"/>
          <p:cNvPicPr/>
          <p:nvPr/>
        </p:nvPicPr>
        <p:blipFill>
          <a:blip r:embed="rId1"/>
          <a:stretch>
            <a:fillRect/>
          </a:stretch>
        </p:blipFill>
        <p:spPr>
          <a:xfrm>
            <a:off x="7095490" y="2846705"/>
            <a:ext cx="4104640" cy="32835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一、人工测试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480820"/>
            <a:ext cx="9686925" cy="1383665"/>
          </a:xfrm>
          <a:prstGeom prst="rect">
            <a:avLst/>
          </a:prstGeom>
          <a:noFill/>
        </p:spPr>
        <p:txBody>
          <a:bodyPr wrap="square" rtlCol="0">
            <a:spAutoFit/>
          </a:bodyPr>
          <a:p>
            <a:pPr indent="457200" algn="l" fontAlgn="auto">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人工测试采用测试员直接面对应试人的方法，靠人工评测应试人的语音标准程度来完成测试任务。每个考场设置 2~3 名测试员，1 名辅助工作人员。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人工测试流程如下。</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46835" y="3549650"/>
            <a:ext cx="9631680" cy="521970"/>
          </a:xfrm>
          <a:prstGeom prst="rect">
            <a:avLst/>
          </a:prstGeom>
          <a:noFill/>
        </p:spPr>
        <p:txBody>
          <a:bodyPr wrap="square" rtlCol="0">
            <a:spAutoFit/>
          </a:bodyPr>
          <a:p>
            <a:pPr indent="457200" fontAlgn="auto">
              <a:lnSpc>
                <a:spcPct val="14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考生一般应就近在所属普通话培训测试工作站报名，领取准考证。</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836420" y="2985135"/>
            <a:ext cx="14795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（一）报名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46835" y="4806315"/>
            <a:ext cx="9631680" cy="953135"/>
          </a:xfrm>
          <a:prstGeom prst="rect">
            <a:avLst/>
          </a:prstGeom>
          <a:noFill/>
        </p:spPr>
        <p:txBody>
          <a:bodyPr wrap="square" rtlCol="0">
            <a:spAutoFit/>
          </a:bodyPr>
          <a:p>
            <a:pPr indent="457200" fontAlgn="auto">
              <a:lnSpc>
                <a:spcPct val="14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考生必须经过测前培训才能参加测试。测前培训由普通话培训测试工作站统一安排。</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4" name="矩形: 圆角 9"/>
          <p:cNvSpPr/>
          <p:nvPr/>
        </p:nvSpPr>
        <p:spPr>
          <a:xfrm>
            <a:off x="1836420" y="4241800"/>
            <a:ext cx="201549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（二）测前培训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一、人工测试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46835" y="1978660"/>
            <a:ext cx="9631680" cy="4492625"/>
          </a:xfrm>
          <a:prstGeom prst="rect">
            <a:avLst/>
          </a:prstGeom>
          <a:noFill/>
        </p:spPr>
        <p:txBody>
          <a:bodyPr wrap="square" rtlCol="0">
            <a:spAutoFit/>
          </a:bodyPr>
          <a:p>
            <a:pPr indent="457200" fontAlgn="auto">
              <a:lnSpc>
                <a:spcPct val="11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候考</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考生应持准考证和有效身份证件按时到达指定地点候考，听到点名后进入考试现场。</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备考</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（1）入场。考生按照考号顺序由工作人员引入考场，考生进入考场不得携带与测试相关的资料，进场后主动将身份证和准考证（两证缺一不可）交测试员核对。</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（2）抽题。身份核对无误后，考生得到第一、第二项测试内容，抽签得到第三、第四项测试内容。</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（3）备考。考生在指定位置备考，备考时不能读出声音，不能查阅任何资料，不能在试卷上做任何标识。</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测试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测试开始，考生先报出姓名、准考证号、试卷编号，然后按顺序完成一、二、三、四题，中间不间断。测试完毕后将试卷还给工作人员后离开。</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836420" y="1414145"/>
            <a:ext cx="14795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（三）测试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一、人工测试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46835" y="1978660"/>
            <a:ext cx="9631680" cy="768350"/>
          </a:xfrm>
          <a:prstGeom prst="rect">
            <a:avLst/>
          </a:prstGeom>
          <a:noFill/>
        </p:spPr>
        <p:txBody>
          <a:bodyPr wrap="square" rtlCol="0">
            <a:spAutoFit/>
          </a:bodyPr>
          <a:p>
            <a:pPr indent="457200" fontAlgn="auto">
              <a:lnSpc>
                <a:spcPct val="11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普通话水平测试等级证书由国家语言文字工作部门统一印制，全国通用。考生按照各普通话培训测试工作站的通知领取证书。</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836420" y="1414145"/>
            <a:ext cx="14795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（四）领证</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6" name="图片 105"/>
          <p:cNvPicPr/>
          <p:nvPr/>
        </p:nvPicPr>
        <p:blipFill>
          <a:blip r:embed="rId1"/>
          <a:stretch>
            <a:fillRect/>
          </a:stretch>
        </p:blipFill>
        <p:spPr>
          <a:xfrm>
            <a:off x="3154045" y="2987675"/>
            <a:ext cx="5884545" cy="2922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064385"/>
            <a:ext cx="5033010" cy="3107690"/>
          </a:xfrm>
          <a:prstGeom prst="rect">
            <a:avLst/>
          </a:prstGeom>
          <a:noFill/>
        </p:spPr>
        <p:txBody>
          <a:bodyPr wrap="square" rtlCol="0">
            <a:spAutoFit/>
          </a:bodyPr>
          <a:p>
            <a:pPr indent="457200" fontAlgn="auto">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计算机辅助测试利用计算机作为测试工具辅助开展普通话的测试和管理工作。计算机测试系统自动完成应试者前三项的评分任务，第四项则由测试员人工测评，测试员登录国家普通话水平测试信息管理系统接受任务，在线完成测评操作。整个测试过程更加科学化和现代化。</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7" name="图片 106"/>
          <p:cNvPicPr/>
          <p:nvPr/>
        </p:nvPicPr>
        <p:blipFill>
          <a:blip r:embed="rId1"/>
          <a:stretch>
            <a:fillRect/>
          </a:stretch>
        </p:blipFill>
        <p:spPr>
          <a:xfrm>
            <a:off x="6724015" y="2005965"/>
            <a:ext cx="4221480" cy="3166110"/>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432560"/>
            <a:ext cx="9683115" cy="521970"/>
          </a:xfrm>
          <a:prstGeom prst="rect">
            <a:avLst/>
          </a:prstGeom>
          <a:noFill/>
        </p:spPr>
        <p:txBody>
          <a:bodyPr wrap="square" rtlCol="0">
            <a:spAutoFit/>
          </a:bodyPr>
          <a:p>
            <a:pPr>
              <a:lnSpc>
                <a:spcPct val="14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计算机辅助普通话水平测试流程如下。</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7141210" y="2517140"/>
            <a:ext cx="198818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（一）佩戴耳机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6511925" y="3105150"/>
            <a:ext cx="4425950" cy="2399665"/>
          </a:xfrm>
          <a:prstGeom prst="rect">
            <a:avLst/>
          </a:prstGeom>
          <a:noFill/>
        </p:spPr>
        <p:txBody>
          <a:bodyPr wrap="square" rtlCol="0">
            <a:spAutoFit/>
          </a:bodyPr>
          <a:p>
            <a:pPr indent="457200" defTabSz="914400" fontAlgn="auto">
              <a:lnSpc>
                <a:spcPct val="15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（1）应试人就座后戴上耳机（麦克风应在脸颊左侧），并将麦克风置于距离嘴巴 2~3厘米的位置。</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5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（2）戴好耳机后点击“下一步”按钮。</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08" name="图片 107"/>
          <p:cNvPicPr/>
          <p:nvPr/>
        </p:nvPicPr>
        <p:blipFill>
          <a:blip r:embed="rId1"/>
          <a:stretch>
            <a:fillRect/>
          </a:stretch>
        </p:blipFill>
        <p:spPr>
          <a:xfrm>
            <a:off x="891540" y="2157730"/>
            <a:ext cx="5205730" cy="39046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6868160" y="1956435"/>
            <a:ext cx="22713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（二）应试人登录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6238875" y="2544445"/>
            <a:ext cx="5017135" cy="2861310"/>
          </a:xfrm>
          <a:prstGeom prst="rect">
            <a:avLst/>
          </a:prstGeom>
          <a:noFill/>
        </p:spPr>
        <p:txBody>
          <a:bodyPr wrap="square" rtlCol="0">
            <a:spAutoFit/>
          </a:bodyPr>
          <a:p>
            <a:pPr indent="457200" defTabSz="914400" fontAlgn="auto">
              <a:lnSpc>
                <a:spcPct val="15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（1）屏幕出现登录界面后，考生填入自己的准考证号。准考证号的前几位系统会自动显示，考生只需填写最后四位数字。输入后，点击“进入”按钮登录。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5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（2）如果输入有误，单击“修改”按钮重新输入。</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09" name="图片 108"/>
          <p:cNvPicPr/>
          <p:nvPr/>
        </p:nvPicPr>
        <p:blipFill>
          <a:blip r:embed="rId1"/>
          <a:stretch>
            <a:fillRect/>
          </a:stretch>
        </p:blipFill>
        <p:spPr>
          <a:xfrm>
            <a:off x="1025525" y="1819275"/>
            <a:ext cx="4947920" cy="3710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25869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第三章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449705" y="3451225"/>
            <a:ext cx="5394960" cy="1753235"/>
          </a:xfrm>
          <a:prstGeom prst="rect">
            <a:avLst/>
          </a:prstGeom>
          <a:noFill/>
        </p:spPr>
        <p:txBody>
          <a:bodyPr wrap="square">
            <a:spAutoFit/>
          </a:bodyPr>
          <a:lstStyle/>
          <a:p>
            <a:pPr algn="ctr"/>
            <a:r>
              <a:rPr lang="zh-CN" altLang="en-US" sz="5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普通话水平测试概述</a:t>
            </a:r>
            <a:endParaRPr lang="zh-CN" altLang="en-US" sz="5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6868160" y="1956435"/>
            <a:ext cx="19538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（三）核对信息</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6238875" y="2544445"/>
            <a:ext cx="5017135" cy="3107690"/>
          </a:xfrm>
          <a:prstGeom prst="rect">
            <a:avLst/>
          </a:prstGeom>
          <a:noFill/>
        </p:spPr>
        <p:txBody>
          <a:bodyPr wrap="square" rtlCol="0">
            <a:spAutoFit/>
          </a:bodyPr>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（1）考生登录成功后，考试机屏幕上会显示考生个人信息，应试人请仔细核对所显示信息是否与自己相符。</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（2）核对无误后，请单击“确认”按钮继续。</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（3）核对时若发现错误，请点击“返回”按钮重新登录。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10" name="图片 109"/>
          <p:cNvPicPr/>
          <p:nvPr/>
        </p:nvPicPr>
        <p:blipFill>
          <a:blip r:embed="rId1"/>
          <a:stretch>
            <a:fillRect/>
          </a:stretch>
        </p:blipFill>
        <p:spPr>
          <a:xfrm>
            <a:off x="951865" y="1831975"/>
            <a:ext cx="5092065" cy="3819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6939280" y="1707515"/>
            <a:ext cx="23444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（四）应试人试音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6309995" y="2295525"/>
            <a:ext cx="5017135" cy="3291840"/>
          </a:xfrm>
          <a:prstGeom prst="rect">
            <a:avLst/>
          </a:prstGeom>
          <a:noFill/>
        </p:spPr>
        <p:txBody>
          <a:bodyPr wrap="square" rtlCol="0">
            <a:spAutoFit/>
          </a:bodyPr>
          <a:p>
            <a:pPr indent="457200" defTabSz="914400" fontAlgn="auto">
              <a:lnSpc>
                <a:spcPct val="13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（1）进入试音页面后，考生会听到系统的提示语，提示语结束后，请以适中的音量和语速朗读页面呈现的句子，进行试音。</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3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（2）如试音顺利，系统会出现“试音结束”的对话框。请点击“确认”按钮，进入下一程序。</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3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（3）若试音失败，请提高朗读音量并根据系统提示重新进行试音。</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11" name="图片 110"/>
          <p:cNvPicPr/>
          <p:nvPr/>
        </p:nvPicPr>
        <p:blipFill>
          <a:blip r:embed="rId1"/>
          <a:stretch>
            <a:fillRect/>
          </a:stretch>
        </p:blipFill>
        <p:spPr>
          <a:xfrm>
            <a:off x="891540" y="1750695"/>
            <a:ext cx="5211445" cy="3909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520825" y="1426210"/>
            <a:ext cx="19538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（五）开始测试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891540" y="2014220"/>
            <a:ext cx="10320655" cy="3969385"/>
          </a:xfrm>
          <a:prstGeom prst="rect">
            <a:avLst/>
          </a:prstGeom>
          <a:noFill/>
        </p:spPr>
        <p:txBody>
          <a:bodyPr wrap="square" rtlCol="0">
            <a:spAutoFit/>
          </a:bodyPr>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特别提示如下。</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（1）普通话水平测试共有 4 个测试项，每个测试项开始时都有一段语言提示，语言提示结束会发出“嘟”的结束提示音，这时，应试人才可以开始测试。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（2）测试过程中，应试人应做到吐字清晰，语速适中，音量与试音时保持一致。</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（3）测试过程中，应试人应根据屏幕下方时间提示条的提示，注意掌握时间。</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（4）如某项测试结束，应试人可单击屏幕右下方“下一题”按钮，进入下一项测试。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如某项测试规定的时间用完，系统会自动进入下一项试题。</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（5）测试过程中，应试人不能说该测试项之外的其他内容，以免影响评分。</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4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（6）测试过程中，如有问题，应试人应举手示意，请工作人员予以解决。</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2" name="图片 111"/>
          <p:cNvPicPr/>
          <p:nvPr/>
        </p:nvPicPr>
        <p:blipFill>
          <a:blip r:embed="rId1"/>
          <a:stretch>
            <a:fillRect/>
          </a:stretch>
        </p:blipFill>
        <p:spPr>
          <a:xfrm>
            <a:off x="713740" y="1588135"/>
            <a:ext cx="5283200" cy="3962400"/>
          </a:xfrm>
          <a:prstGeom prst="rect">
            <a:avLst/>
          </a:prstGeom>
          <a:noFill/>
          <a:ln w="9525">
            <a:noFill/>
          </a:ln>
        </p:spPr>
      </p:pic>
      <p:pic>
        <p:nvPicPr>
          <p:cNvPr id="113" name="图片 112"/>
          <p:cNvPicPr/>
          <p:nvPr/>
        </p:nvPicPr>
        <p:blipFill>
          <a:blip r:embed="rId2"/>
          <a:stretch>
            <a:fillRect/>
          </a:stretch>
        </p:blipFill>
        <p:spPr>
          <a:xfrm>
            <a:off x="6123940" y="1588135"/>
            <a:ext cx="5282565" cy="3962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4" name="图片 113"/>
          <p:cNvPicPr/>
          <p:nvPr/>
        </p:nvPicPr>
        <p:blipFill>
          <a:blip r:embed="rId1"/>
          <a:stretch>
            <a:fillRect/>
          </a:stretch>
        </p:blipFill>
        <p:spPr>
          <a:xfrm>
            <a:off x="624840" y="1600835"/>
            <a:ext cx="5410835" cy="4058285"/>
          </a:xfrm>
          <a:prstGeom prst="rect">
            <a:avLst/>
          </a:prstGeom>
          <a:noFill/>
          <a:ln w="9525">
            <a:noFill/>
          </a:ln>
        </p:spPr>
      </p:pic>
      <p:pic>
        <p:nvPicPr>
          <p:cNvPr id="115" name="图片 114"/>
          <p:cNvPicPr/>
          <p:nvPr/>
        </p:nvPicPr>
        <p:blipFill>
          <a:blip r:embed="rId2"/>
          <a:stretch>
            <a:fillRect/>
          </a:stretch>
        </p:blipFill>
        <p:spPr>
          <a:xfrm>
            <a:off x="6144895" y="1600835"/>
            <a:ext cx="5412105" cy="40589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二、计算机辅助测试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6939280" y="2270760"/>
            <a:ext cx="199072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（六）结束测试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6309995" y="2858770"/>
            <a:ext cx="5017135" cy="1691640"/>
          </a:xfrm>
          <a:prstGeom prst="rect">
            <a:avLst/>
          </a:prstGeom>
          <a:noFill/>
        </p:spPr>
        <p:txBody>
          <a:bodyPr wrap="square" rtlCol="0">
            <a:spAutoFit/>
          </a:bodyPr>
          <a:p>
            <a:pPr indent="457200" defTabSz="914400" fontAlgn="auto">
              <a:lnSpc>
                <a:spcPct val="13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（1）试卷提交后，请应试人点击屏幕中央的“确定”按钮，结束测试。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indent="457200" defTabSz="914400" fontAlgn="auto">
              <a:lnSpc>
                <a:spcPct val="130000"/>
              </a:lnSpc>
              <a:tabLst>
                <a:tab pos="447675" algn="l"/>
              </a:tabLst>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（2）应试人摘下耳机轻放在桌上，经工作人员确认后及时离开测试室。</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pic>
        <p:nvPicPr>
          <p:cNvPr id="116" name="图片 115"/>
          <p:cNvPicPr/>
          <p:nvPr/>
        </p:nvPicPr>
        <p:blipFill>
          <a:blip r:embed="rId1"/>
          <a:stretch>
            <a:fillRect/>
          </a:stretch>
        </p:blipFill>
        <p:spPr>
          <a:xfrm>
            <a:off x="891540" y="1707515"/>
            <a:ext cx="5172710" cy="3879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060700"/>
            <a:ext cx="5549900" cy="1568450"/>
          </a:xfrm>
          <a:prstGeom prst="rect">
            <a:avLst/>
          </a:prstGeom>
          <a:noFill/>
        </p:spPr>
        <p:txBody>
          <a:bodyPr wrap="square">
            <a:spAutoFit/>
          </a:bodyPr>
          <a:lstStyle/>
          <a:p>
            <a:pPr algn="ct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r>
              <a:rPr 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普通话水平测试应试指导</a:t>
            </a:r>
            <a:endPar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546860"/>
            <a:ext cx="9520555" cy="1383665"/>
          </a:xfrm>
          <a:prstGeom prst="rect">
            <a:avLst/>
          </a:prstGeom>
          <a:noFill/>
        </p:spPr>
        <p:txBody>
          <a:bodyPr wrap="square" rtlCol="0">
            <a:spAutoFit/>
          </a:bodyPr>
          <a:p>
            <a:pPr indent="457200" fontAlgn="auto">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单音节字词测查的是应试者掌握声母、韵母、声调读音的标准程度。100 个音节中，每个声母出现次数一般不少于 3 次，每个韵母出现次数一般不少于 2 次，4 个声调出现次数大致均衡。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7" name="图片 116"/>
          <p:cNvPicPr/>
          <p:nvPr/>
        </p:nvPicPr>
        <p:blipFill>
          <a:blip r:embed="rId1"/>
          <a:stretch>
            <a:fillRect/>
          </a:stretch>
        </p:blipFill>
        <p:spPr>
          <a:xfrm>
            <a:off x="4605020" y="3256280"/>
            <a:ext cx="3126740" cy="2743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54455"/>
            <a:ext cx="388810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（一）单音节字词认读评分标准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04695"/>
            <a:ext cx="10234295" cy="4346575"/>
          </a:xfrm>
          <a:prstGeom prst="rect">
            <a:avLst/>
          </a:prstGeom>
          <a:noFill/>
        </p:spPr>
        <p:txBody>
          <a:bodyPr wrap="square" rtlCol="0">
            <a:spAutoFit/>
          </a:bodyPr>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（1）一个音节错误（含漏读），扣 0.1 分。语音错误是指把一个音读成另外一个音，如把“知”读成“资”，把“年”读成“连”。</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（2）一个音节缺陷，扣 0.05 分。语音缺陷是指声母、韵母、声调发音部位不够准确或不到位，使语音介于正确和错误之间，如 zh、ch、sh、r 发音部位明显靠前或靠后；z、c、s 发音部位明显靠前或读成齿间音；j、q、x 的发音部位明显靠前，近似 z、c、s；把合口呼 u、uo 的零声母读成唇齿浊擦音 [v] ；er 韵母有卷舌色彩但生硬或舌位明显有误差；无鼻音的音节明显带有鼻化色彩；ü 韵母归音不到位，近似于 i ；ai、an 中的前a[a] 明显偏后，ang、uang 中的后 a[a] 明显偏前；调值音高明显不够，或时值过短而不到位，把上声的 214 读成 211。</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（3）超时 1 分钟以内，扣 0.5 分；超时 1 分钟以上（含 1 分钟），扣 1 分。</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（4）每个音节读错允许改读一次，以第二次读音为准。</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54455"/>
            <a:ext cx="540258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（二）单音节字词认读可能出现的失误及原因</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04695"/>
            <a:ext cx="10234295" cy="4410710"/>
          </a:xfrm>
          <a:prstGeom prst="rect">
            <a:avLst/>
          </a:prstGeom>
          <a:noFill/>
        </p:spPr>
        <p:txBody>
          <a:bodyPr wrap="square" rtlCol="0">
            <a:spAutoFit/>
          </a:bodyPr>
          <a:p>
            <a:pPr indent="457200" algn="l"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（1）声韵调发音不规范。</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读单音节字词要求普通话声母、韵母、声调发音准确，音节发音自然。声母要注意发音部位和发音方法，韵母要注意舌位的前后、高低和唇形的圆展，声调调型和调值不能有偏误。</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（2）心理因素影响造成的失误。</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由于本项是在没有语境的情况下念读单字，与人们使用语言的习惯不符，在心理上会产生紧张情绪和茫然感，所以容易读错字，尤其是形近字误读，如把“已”看成“己”，把“轴”看成“抽”，把“乖”看成“乘”等。拆开的联绵词念成另一个，如把“窟”念成“窿”，把“葡”念成“萄”等。</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（3）受方言影响读错音。</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把翘舌音读成平舌音，边鼻音相混，前后鼻音相混。</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（4）形声字类推读音错误，</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如把“恽”读成“军”，把“窜”读成“串”，把“黏”读成“沾”等。</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（5）受文化水平限制有些常用的字不认识，</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如蛰、辙、癣、荫、缫、绺等。</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560830"/>
            <a:ext cx="9843770" cy="4585970"/>
          </a:xfrm>
          <a:prstGeom prst="rect">
            <a:avLst/>
          </a:prstGeom>
          <a:noFill/>
        </p:spPr>
        <p:txBody>
          <a:bodyPr wrap="square" rtlCol="0">
            <a:spAutoFit/>
          </a:bodyPr>
          <a:lstStyle/>
          <a:p>
            <a:pPr indent="0" algn="just" fontAlgn="auto">
              <a:lnSpc>
                <a:spcPct val="9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了解普通话水平测试的性质、目的、内容、等级标准与评分标准。</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了解国家对教师普通话水平的要求。</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掌握普通话水平测试的内容及试卷构成。</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掌握自己必须达到的等级标准。</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掌握人工测试和机测的具体流程。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了解推广普通话的重要意义。</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 了解国家推广普通话的方针、政策和任务。</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9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 树立和加强语言规范标准意识。</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8680450" y="3429000"/>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54455"/>
            <a:ext cx="388810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（三）单音节字词认读应试技巧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13585"/>
            <a:ext cx="10234295" cy="3579495"/>
          </a:xfrm>
          <a:prstGeom prst="rect">
            <a:avLst/>
          </a:prstGeom>
          <a:noFill/>
        </p:spPr>
        <p:txBody>
          <a:bodyPr wrap="square" rtlCol="0">
            <a:spAutoFit/>
          </a:bodyPr>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（1）声母要发准：</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声母要特别注意平翘舌音、边鼻音，如舱、省、润、智、嘴、存、涮、撒、您、量、里、内、浓、弄、凝、罗等。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（2）韵母要到位：</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韵母要特别注意口型大小、舌位的前后，如肉、派、配、后、来、音、英、陈、程、船、床等。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（3）声调要发全：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声调要特别注意调型，尤其要注意上声不能念成半上。</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（4）多音字可选读一音，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建议选择最常用的读音，如石、别、正、拓等。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（5）不要将形近字误读，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如拨—拔、卖—买、均—匀、葡—萄、窟—窿、螯—蛰等。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一、单音节字词测试训练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54455"/>
            <a:ext cx="342519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（四）单音节字词备考建议</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04695"/>
            <a:ext cx="10234295" cy="3735705"/>
          </a:xfrm>
          <a:prstGeom prst="rect">
            <a:avLst/>
          </a:prstGeom>
          <a:noFill/>
        </p:spPr>
        <p:txBody>
          <a:bodyPr wrap="square" rtlCol="0">
            <a:spAutoFit/>
          </a:bodyPr>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（1）拿到试题迅速浏览一遍，重点把握“异读词”“多音字”及个别不常用汉字。</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（2）认读时，从左至右横着念，声音洪亮，发音清晰，注意控制字词读音的节奏，上声调要准确到位。</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（3）对不熟悉的字要大胆去读，不要轻易放弃，把握不定的字，可改读一次，按第二次读音判分。</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（4）形近字看清认准，不要混淆。</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（5）本题不考音变，所有字音都念本音、原调。</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a:p>
            <a:pPr indent="457200" algn="l" fontAlgn="auto">
              <a:lnSpc>
                <a:spcPct val="120000"/>
              </a:lnSpc>
              <a:spcAft>
                <a:spcPts val="5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（6）普通话口语主要是语音问题，但是汉字的音、形、义是一体，因此要说好普通话就要会认字，不断提高识字量。</a:t>
            </a:r>
            <a:endPar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01129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读单音节字词 100 个，说一说自己在单音节字词上容易出现的语音问题。</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凉　厦　门　二　挪　克　环　嫩　双　燃</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略　由　翁　炮　软　闹　否　勒　扬　杀</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怪　选　横　君　论　左　压　叠　拨　寺</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灾　跨　醒　吞　伏　攻　群　揭　扯　丢</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灵　胸　拽　慌　洒　外　耕　伞　恩　扫</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01129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读单音节字词 100 个，说一说自己在单音节字词上容易出现的语音问题。</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箱　总　却　绒　黑　眯　尺　飘　窜　追</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用　嚷　磨　污　钱　周　品　风　路　紧</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刷　面　蚕　听　拒　春　味　浇　而　病</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女　源　粗　垂　争　闻　理　辞　细　抠</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　声　条　钻　绑　答　扭　堆　肺　拆</a:t>
            </a:r>
            <a:endParaRPr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342519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（一）多音节词语测试简介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1938020"/>
          </a:xfrm>
          <a:prstGeom prst="rect">
            <a:avLst/>
          </a:prstGeom>
          <a:noFill/>
        </p:spPr>
        <p:txBody>
          <a:bodyPr wrap="square" rtlCol="0">
            <a:spAutoFit/>
          </a:bodyPr>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多音节词语测查的是应试者掌握声母、韵母、声调和变调、轻声、儿化读音的标准程度。声母、韵母、声调出现的次数与读单音节字词的要求相同。上声与上声相连的词语不少于 3 个，上声与非上声相连的词语不少于 4 个，轻声不少于 3 个，儿化不少于 4个（为不同的儿化韵母）。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396049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（二）多音节词语认读评分标准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2925445"/>
          </a:xfrm>
          <a:prstGeom prst="rect">
            <a:avLst/>
          </a:prstGeom>
          <a:noFill/>
        </p:spPr>
        <p:txBody>
          <a:bodyPr wrap="square" rtlCol="0">
            <a:spAutoFit/>
          </a:bodyPr>
          <a:p>
            <a:pPr indent="457200" algn="l" fontAlgn="auto">
              <a:lnSpc>
                <a:spcPct val="15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（1）语音错误（含漏读），每个音节扣 0.2 分。</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语音错误是指：</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①声母、韵母、声调发音错误。②“一”“不”和该变调的上声字没有变调或变调错误。如果把“感慨（ɡǎnkǎi，前一个上声由于音变读作阳平调 ɡán）”读成了“ ɡǎnkài”，则两个音节都错误。③必读轻声词没有读作轻声，或不该轻声的读作轻声。④该儿化的没有儿化，或把儿化韵母读成两个音节；没有儿化的音节读作儿化且儿化不合适。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487805"/>
            <a:ext cx="10234295" cy="4482465"/>
          </a:xfrm>
          <a:prstGeom prst="rect">
            <a:avLst/>
          </a:prstGeom>
          <a:noFill/>
        </p:spPr>
        <p:txBody>
          <a:bodyPr wrap="square" rtlCol="0">
            <a:spAutoFit/>
          </a:bodyPr>
          <a:p>
            <a:pPr indent="457200" algn="l" fontAlgn="auto">
              <a:lnSpc>
                <a:spcPct val="14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（2）语音缺陷，每个音节扣 0.1 分。</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语音缺陷是指：</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①声母、韵母、声调的缺陷。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②“一”“不”及上声变调不完全到位或发音不够自然。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③该读轻声的字轻度不够，不该读轻声的字有轻化倾向。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④儿化韵母不够准确自然。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⑤多音节词语连读时发音不完全到位或发音不自然等。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（3）超时 1 分钟以内，扣 0.5 分；超时 1 分钟以上（含 1 分钟），扣 1 分。</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（4）词语读错，允许重读，以第二次读音为准。</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54455"/>
            <a:ext cx="396049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（三）多音节词语认读应试技巧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04695"/>
            <a:ext cx="10234295" cy="4105275"/>
          </a:xfrm>
          <a:prstGeom prst="rect">
            <a:avLst/>
          </a:prstGeom>
          <a:noFill/>
        </p:spPr>
        <p:txBody>
          <a:bodyPr wrap="square" rtlCol="0">
            <a:spAutoFit/>
          </a:bodyPr>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按词连读，注意音节的完整性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测试第二项包含 45 个双音节词语，2 个三音节词语，1 个四音节词组，由于音节连读而产生的错误和缺陷，这是测试第一项中没有涉及的。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注意轻重格式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普通话非轻声词语中绝大多数双音节的轻重格式为“中—重”，三音节一般为“中—次轻—重”，不能读成其他格式。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读出轻声词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轻声词的判断要准确，以《普通话水平测试轻声词语表》为准。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298575"/>
            <a:ext cx="10234295" cy="5028565"/>
          </a:xfrm>
          <a:prstGeom prst="rect">
            <a:avLst/>
          </a:prstGeom>
          <a:noFill/>
        </p:spPr>
        <p:txBody>
          <a:bodyPr wrap="square" rtlCol="0">
            <a:spAutoFit/>
          </a:bodyPr>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读好儿化音节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儿化词语要把卷舌的色彩“化”在儿化音节上，不要把儿化韵母读成两个音节。儿化词以《普通话水平测试儿化词语表》为准。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上声变调和“一”“不”的变调要规范自然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双音节词语第二个音节是上声的，上声要读全上。双音节词语的第一个音节是上声的，上声读半上，如首都、北京。两个音节都是上声的，前一个变读成阳平，后一个上声要读全上，如冷饮、领导、组长、水果。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读准异读词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有些汉语字词普通话中习惯有两种或两种以上读法，这种情况称为异读。异读词要以《普通话异读词审音表》为准。例如，“呆板”原有两种读法，现统一读作“dāibǎn”。</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二、多音节词语测试训练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298575"/>
            <a:ext cx="10234295" cy="2002155"/>
          </a:xfrm>
          <a:prstGeom prst="rect">
            <a:avLst/>
          </a:prstGeom>
          <a:noFill/>
        </p:spPr>
        <p:txBody>
          <a:bodyPr wrap="square" rtlCol="0">
            <a:spAutoFit/>
          </a:bodyPr>
          <a:p>
            <a:pPr indent="457200" fontAlgn="auto">
              <a:lnSpc>
                <a:spcPct val="15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 读准多音字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双音节词语中的多音字要据词定音，即“音随义转，按义定音”。例如，“牲畜”的“畜”作名词义和作动词义的“畜牧”的“畜”读音不同，“创伤”和“创作”中的“创”名词义和动词义读音不同。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8" name="图片 117"/>
          <p:cNvPicPr/>
          <p:nvPr/>
        </p:nvPicPr>
        <p:blipFill>
          <a:blip r:embed="rId1"/>
          <a:stretch>
            <a:fillRect/>
          </a:stretch>
        </p:blipFill>
        <p:spPr>
          <a:xfrm>
            <a:off x="4243705" y="3750945"/>
            <a:ext cx="3529965" cy="21774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337945" y="711835"/>
            <a:ext cx="9515475" cy="56102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258127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（一）朗读测试简介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1938020"/>
          </a:xfrm>
          <a:prstGeom prst="rect">
            <a:avLst/>
          </a:prstGeom>
          <a:noFill/>
        </p:spPr>
        <p:txBody>
          <a:bodyPr wrap="square" rtlCol="0">
            <a:spAutoFit/>
          </a:bodyPr>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测试测查的是应试人使用普通话朗读书面作品的水平。在测查声母、韵母、声调读音标准程度的同时，重点测查连读音变、停连、语调以及流畅程度。朗读短文从《普通话水平测试用朗读作品》中选取，评分以朗读作品的前 400 个音节（不含标点符号和括注的音节）为限。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318071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（二）朗读测试评分标准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3181985"/>
          </a:xfrm>
          <a:prstGeom prst="rect">
            <a:avLst/>
          </a:prstGeom>
          <a:noFill/>
        </p:spPr>
        <p:txBody>
          <a:bodyPr wrap="square" rtlCol="0">
            <a:spAutoFit/>
          </a:bodyPr>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（1）每错 1 个音节，扣 0.1 分；漏读或增读 1 个音节，扣 0.1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（2）声母或韵母的系统性语音缺陷，视程度扣 0.5 分、1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（3）语调偏误，视程度扣 0.5 分、1 分、2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（4）停连不当，视程度扣 0.5 分、1 分、2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（5）朗读不流畅（包括回读），视程度扣 0.5 分、1 分、2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（6）超时扣 1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509651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（三）朗读中可能出现的失误原因及对策</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3977005"/>
          </a:xfrm>
          <a:prstGeom prst="rect">
            <a:avLst/>
          </a:prstGeom>
          <a:noFill/>
        </p:spPr>
        <p:txBody>
          <a:bodyPr wrap="square" rtlCol="0">
            <a:spAutoFit/>
          </a:bodyPr>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（1）测试前应试人准备不足，对作品不熟悉，以至于错字、漏字、添字、重复、停连不当，语速过快或过慢。</a:t>
            </a:r>
            <a:r>
              <a:rPr lang="zh-CN" altLang="en-US" sz="20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应试人应在测试前把规定的作品完全读熟，挑出自己的难点音多读几遍并记下来，深入领会文章的意义，做到胸有成竹。</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（2）应试人对轻声规律掌握得不好，尤其是在长篇语流中没有注意轻声读音，造成普通话语调音高变化的不协调。</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（3）要掌握一定的朗读技巧，不能一字一顿，而要分词按句朗读，并注意语调、停连、重音、节奏的把握，这样才能突出语义，达到朗读的效果。</a:t>
            </a:r>
            <a:endParaRPr lang="zh-CN" altLang="en-US" sz="20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spcAft>
                <a:spcPts val="500"/>
              </a:spcAft>
            </a:pPr>
            <a:r>
              <a:rPr lang="zh-CN" altLang="en-US" sz="20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（4）注意外国人名的读法，文章中如果有外国人名、地名时，要按汉字读音去念。</a:t>
            </a:r>
            <a:endParaRPr lang="zh-CN" altLang="en-US" sz="20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313436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（四）朗读测试的要求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4105275"/>
          </a:xfrm>
          <a:prstGeom prst="rect">
            <a:avLst/>
          </a:prstGeom>
          <a:noFill/>
        </p:spPr>
        <p:txBody>
          <a:bodyPr wrap="square" rtlCol="0">
            <a:spAutoFit/>
          </a:bodyPr>
          <a:p>
            <a:pPr indent="457200" algn="l"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朗读要准确，字音要清晰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朗读者要把普通话语音的标准和规范放在首位，普通话语音要准确按原文朗读，不漏字，不加字，不改字。语音要明晰，要防止把语流中间的某些音“吃”掉。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朗读要自然，表达要流畅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避免“念字式”或“诵经式”的朗读。感情的表达要适度，既不可平直单调，又不可过于夸张。朗读不能中断，不要重复，停顿、断句要自然恰当，避免出现由于停顿或断句不当导致语义被肢解或产生歧义的现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朗读的语速要快慢适中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语速太快语音容易出现含混不清的现象，或发音不到位、掉字、回读现象；语速太慢甚至一字一顿地读，会破坏作品内容的完整性和语义的严密性，影响朗读的自然流畅度。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467485"/>
            <a:ext cx="10234295" cy="2371090"/>
          </a:xfrm>
          <a:prstGeom prst="rect">
            <a:avLst/>
          </a:prstGeom>
          <a:noFill/>
        </p:spPr>
        <p:txBody>
          <a:bodyPr wrap="square" rtlCol="0">
            <a:spAutoFit/>
          </a:bodyPr>
          <a:p>
            <a:pPr indent="457200" fontAlgn="auto">
              <a:lnSpc>
                <a:spcPct val="120000"/>
              </a:lnSpc>
              <a:spcAft>
                <a:spcPts val="5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朗读要克服方言语调</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试人受方言的影响，在普通话语音的各个方面可能会留有方言色彩，从而影响自己的普通话语音面貌。涉及声母、韵母、声调、轻重音、停连、音变、语速和语气，这些因素如果有几项不规范，并且重复出现，就会给人以方言语调浓重的感觉。声调和语气在语调中是非常重要的因素，语调是由声调的连续和语气的配合而成的。因此，在训练中要特别注意语调训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19" name="图片 118"/>
          <p:cNvPicPr/>
          <p:nvPr/>
        </p:nvPicPr>
        <p:blipFill>
          <a:blip r:embed="rId1"/>
          <a:stretch>
            <a:fillRect/>
          </a:stretch>
        </p:blipFill>
        <p:spPr>
          <a:xfrm>
            <a:off x="4895215" y="3838575"/>
            <a:ext cx="2226945" cy="22269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398905"/>
            <a:ext cx="3288665"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（五）朗读测试应试技巧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49145"/>
            <a:ext cx="10234295" cy="4105275"/>
          </a:xfrm>
          <a:prstGeom prst="rect">
            <a:avLst/>
          </a:prstGeom>
          <a:noFill/>
        </p:spPr>
        <p:txBody>
          <a:bodyPr wrap="square" rtlCol="0">
            <a:spAutoFit/>
          </a:bodyPr>
          <a:p>
            <a:pPr indent="457200" algn="l" fontAlgn="auto">
              <a:lnSpc>
                <a:spcPct val="12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（1）熟读普通话朗读作品。</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朗读短文的测试准备主要在平时的朗读训练，要有计划地熟读每一篇文章，要打有准备的仗，不要抱“可能不会抽到”的侥幸心理。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（2）针对自己的语音实际确定练习的重难点。</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每个应试人自身的语音问题都不相同，每一篇短文的语音难点也不一样。比如，有的作品平翘舌音节非常集中，有的作品边鼻音音节特别多，等等。应调整好自己的训练点，进行全面准备。</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（3）对照标准录音进行朗读训练。</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测试的朗读篇目都有规范标准的朗读示范录音，在日常训练中模仿录音的语音语调和语速节奏是快速提高朗读水平的有效方法。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540510"/>
            <a:ext cx="10234295" cy="1632585"/>
          </a:xfrm>
          <a:prstGeom prst="rect">
            <a:avLst/>
          </a:prstGeom>
          <a:noFill/>
        </p:spPr>
        <p:txBody>
          <a:bodyPr wrap="square" rtlCol="0">
            <a:spAutoFit/>
          </a:bodyPr>
          <a:p>
            <a:pPr indent="457200" fontAlgn="auto">
              <a:lnSpc>
                <a:spcPct val="12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（4）朗读测试在测查声母、韵母、声调读音标准程度的同时，重点测查连读音变、停连、语调以及流畅程度。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考生拿到所抽篇目应迅速默读朗读材料，以避免朗读时因错读、漏读、回读或停连不当而失分。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1" name="图片 120"/>
          <p:cNvPicPr/>
          <p:nvPr/>
        </p:nvPicPr>
        <p:blipFill>
          <a:blip r:embed="rId1">
            <a:clrChange>
              <a:clrFrom>
                <a:srgbClr val="F6F6F6">
                  <a:alpha val="100000"/>
                </a:srgbClr>
              </a:clrFrom>
              <a:clrTo>
                <a:srgbClr val="F6F6F6">
                  <a:alpha val="100000"/>
                  <a:alpha val="0"/>
                </a:srgbClr>
              </a:clrTo>
            </a:clrChange>
          </a:blip>
          <a:stretch>
            <a:fillRect/>
          </a:stretch>
        </p:blipFill>
        <p:spPr>
          <a:xfrm>
            <a:off x="4785360" y="2614295"/>
            <a:ext cx="2621915" cy="37077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443355"/>
            <a:ext cx="269875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（一）说话测试简介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93595"/>
            <a:ext cx="10234295" cy="1938020"/>
          </a:xfrm>
          <a:prstGeom prst="rect">
            <a:avLst/>
          </a:prstGeom>
          <a:noFill/>
        </p:spPr>
        <p:txBody>
          <a:bodyPr wrap="square" rtlCol="0">
            <a:spAutoFit/>
          </a:bodyPr>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测试项测查的是应试人在没有文字凭借的情况下，说普通话的能力和所能达到的规范程度。测试时为应试人单向说话，着重测查其语音标准程度、词汇语法规范程度和自然流畅程度。说话话题从《普通话水平测试用话题》中选取，应试人从给定的两个话题中选定一个话题，连续说一段话，时间为 3 分钟。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443355"/>
            <a:ext cx="333375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（二）说话测试评分标准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93595"/>
            <a:ext cx="10234295" cy="3923030"/>
          </a:xfrm>
          <a:prstGeom prst="rect">
            <a:avLst/>
          </a:prstGeom>
          <a:noFill/>
        </p:spPr>
        <p:txBody>
          <a:bodyPr wrap="square" rtlCol="0">
            <a:spAutoFit/>
          </a:bodyPr>
          <a:p>
            <a:pPr indent="457200" algn="l" fontAlgn="auto">
              <a:lnSpc>
                <a:spcPct val="14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语音标准程度，分六档，共 25 分</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语音标准，或极少有失误。扣 0 分、1 分、2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语音错误在 10 次以下，有方言但不明显。扣 3 分、4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语音错误在 10 次以下，但方言比较明显；或语音错误在 10~15 次，有方言但不明显。扣 5 分、6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语音错误在 10~15 次，方言比较明显。扣 7 分、8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语音错误超过 15 次，方言明显。扣 9 分、10 分、11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语音错误多，方言重。扣 12 分、13 分、14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421765"/>
            <a:ext cx="10234295" cy="2007235"/>
          </a:xfrm>
          <a:prstGeom prst="rect">
            <a:avLst/>
          </a:prstGeom>
          <a:noFill/>
        </p:spPr>
        <p:txBody>
          <a:bodyPr wrap="square" rtlCol="0">
            <a:spAutoFit/>
          </a:bodyPr>
          <a:p>
            <a:pPr indent="457200" algn="l" fontAlgn="auto">
              <a:lnSpc>
                <a:spcPct val="14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词汇语法规范程度，分三档，共 10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词汇、语法规范。扣 0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词汇、语法偶有不规范的情况。扣 1 分、2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词汇、语法屡有不规范的情况。扣 3 分、4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70660"/>
            <a:ext cx="10014585" cy="60515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1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读单音节字词。（100 个音节，共 10 分，限时 3.5 分钟）</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69549"/>
            <a:ext cx="9779000" cy="4150360"/>
          </a:xfrm>
          <a:prstGeom prst="rect">
            <a:avLst/>
          </a:prstGeom>
          <a:noFill/>
        </p:spPr>
        <p:txBody>
          <a:bodyPr wrap="square" rtlCol="0">
            <a:spAutoFit/>
          </a:bodyPr>
          <a:lstStyle/>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粗　昂　栽　远　摧　彼　鳞　汞　灼　睁</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嘴　墙　软　框　沉　辣　寒　法　怪　纱</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馆　日　而　酱　缫　库　堆　绢　普　迈</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吃　话　停　月　许　铜　讽　燃　桑　条</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炯　膘　咒　稳　釉　焚　艘　让　兵　螺</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钾　涡　耍　客　乃　掂　楼　字　兜　仗</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雅　胸　米　瞪　蕊　趋　扯　休　找　伴</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陶　双　醇　跟　特　瓜　群　摔　砍　害</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吴　遣　末　您　怯　北　居　型　裂　诀</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1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纳　巡　短　磁　匹　脓　颇　傲　黑　彭</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1421765"/>
            <a:ext cx="10234295" cy="3364230"/>
          </a:xfrm>
          <a:prstGeom prst="rect">
            <a:avLst/>
          </a:prstGeom>
          <a:noFill/>
        </p:spPr>
        <p:txBody>
          <a:bodyPr wrap="square" rtlCol="0">
            <a:spAutoFit/>
          </a:bodyPr>
          <a:p>
            <a:pPr indent="457200" algn="l" fontAlgn="auto">
              <a:lnSpc>
                <a:spcPct val="140000"/>
              </a:lnSpc>
              <a:spcAft>
                <a:spcPts val="5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自然流畅程度，分三档，共 5 分</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语言自然流畅，扣 0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语言基本流畅，口语化较差，有背稿子的表现。扣 0.5 分、1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语言不连贯，语调生硬。扣 2 分、3 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说话不足 3 分钟，酌情扣分：缺时 1 分钟以内（含 1 分钟），扣 1 分、2 分、3 分；缺时 1 分钟以上，扣 4 分、5 分、6 分；说话不满 30 秒（含 30 秒），本测试项成绩计为0 分。</a:t>
            </a:r>
            <a:endPar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443355"/>
            <a:ext cx="333375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（三）说话测试应试要求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93595"/>
            <a:ext cx="10234295" cy="3300095"/>
          </a:xfrm>
          <a:prstGeom prst="rect">
            <a:avLst/>
          </a:prstGeom>
          <a:noFill/>
        </p:spPr>
        <p:txBody>
          <a:bodyPr wrap="square" rtlCol="0">
            <a:spAutoFit/>
          </a:bodyPr>
          <a:p>
            <a:pPr indent="457200" algn="l" fontAlgn="auto">
              <a:lnSpc>
                <a:spcPct val="14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（1）语音准确规范。</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说话测试的语音标准要求与前三项的语音标准相同，音变方面除了变调、轻声、儿化，还要注意语气词“啊”的变读。说话腔调纯正，无方言语调。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（2）不用方言词汇语法。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说话时应使用符合现代汉语规范的词汇和语法，不能使用方言词语和方言语法。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（3）语句自然流畅，口语化强。</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（4）说话由话题开始，时间要说足 3 分钟。</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说话围绕话题来说，说话必须说满 3 分钟，中间可以有短暂停顿，但不能出现大段留白。</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443355"/>
            <a:ext cx="290703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（四）说话话题分析</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5" name="组合 4"/>
          <p:cNvGrpSpPr/>
          <p:nvPr>
            <p:custDataLst>
              <p:tags r:id="rId1"/>
            </p:custDataLst>
          </p:nvPr>
        </p:nvGrpSpPr>
        <p:grpSpPr>
          <a:xfrm>
            <a:off x="1421130" y="2207895"/>
            <a:ext cx="9361805" cy="1506855"/>
            <a:chOff x="2238" y="3477"/>
            <a:chExt cx="14743" cy="2373"/>
          </a:xfrm>
        </p:grpSpPr>
        <p:sp>
          <p:nvSpPr>
            <p:cNvPr id="17" name="文本框 16"/>
            <p:cNvSpPr txBox="1"/>
            <p:nvPr>
              <p:custDataLst>
                <p:tags r:id="rId2"/>
              </p:custDataLst>
            </p:nvPr>
          </p:nvSpPr>
          <p:spPr>
            <a:xfrm>
              <a:off x="2238" y="4412"/>
              <a:ext cx="14743" cy="1438"/>
            </a:xfrm>
            <a:prstGeom prst="rect">
              <a:avLst/>
            </a:prstGeom>
            <a:noFill/>
          </p:spPr>
          <p:txBody>
            <a:bodyPr wrap="square" lIns="0" tIns="0" rIns="0" bIns="0">
              <a:spAutoFit/>
            </a:bodyPr>
            <a:p>
              <a:pPr indent="457200" fontAlgn="auto">
                <a:lnSpc>
                  <a:spcPct val="110000"/>
                </a:lnSpc>
                <a:buNone/>
              </a:pPr>
              <a:r>
                <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说人记事类包括我的朋友、我尊敬的人、童年的记忆、难忘的旅行等。说人的题目要围绕“人”来说。从这个人的外貌身材、性格特点，到这个人身上发生的反映其个性的事情，等等。记事要围绕“事”来说，可以从事件的时间、地点、人物、开端、发展、结果来说。</a:t>
              </a:r>
              <a:endPar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圆角 10"/>
            <p:cNvSpPr/>
            <p:nvPr>
              <p:custDataLst>
                <p:tags r:id="rId3"/>
              </p:custDataLst>
            </p:nvPr>
          </p:nvSpPr>
          <p:spPr>
            <a:xfrm>
              <a:off x="2238" y="3477"/>
              <a:ext cx="7536" cy="736"/>
            </a:xfrm>
            <a:prstGeom prst="roundRect">
              <a:avLst>
                <a:gd name="adj" fmla="val 50000"/>
              </a:avLst>
            </a:prstGeom>
            <a:gradFill flip="none" rotWithShape="1">
              <a:gsLst>
                <a:gs pos="0">
                  <a:schemeClr val="accent3">
                    <a:lumMod val="5000"/>
                    <a:lumOff val="95000"/>
                    <a:alpha val="0"/>
                  </a:schemeClr>
                </a:gs>
                <a:gs pos="100000">
                  <a:schemeClr val="accent3">
                    <a:lumMod val="45000"/>
                    <a:lumOff val="55000"/>
                    <a:alpha val="60000"/>
                  </a:schemeClr>
                </a:gs>
                <a:gs pos="72000">
                  <a:schemeClr val="accent3">
                    <a:lumMod val="20000"/>
                    <a:lumOff val="80000"/>
                    <a:alpha val="99000"/>
                  </a:schemeClr>
                </a:gs>
              </a:gsLst>
              <a:lin ang="10800000" scaled="1"/>
              <a:tileRect/>
            </a:gradFill>
            <a:ln w="29335" cap="flat">
              <a:noFill/>
              <a:prstDash val="solid"/>
              <a:miter/>
            </a:ln>
          </p:spPr>
          <p:txBody>
            <a:bodyPr lIns="90000" tIns="46800" rIns="90000" bIns="46800" rtlCol="0" anchor="ctr" anchorCtr="0"/>
            <a:p>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说人记事类</a:t>
              </a:r>
              <a:endPar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custDataLst>
              <p:tags r:id="rId4"/>
            </p:custDataLst>
          </p:nvPr>
        </p:nvGrpSpPr>
        <p:grpSpPr>
          <a:xfrm>
            <a:off x="1421130" y="3910330"/>
            <a:ext cx="9361805" cy="2116455"/>
            <a:chOff x="2238" y="3477"/>
            <a:chExt cx="14743" cy="3333"/>
          </a:xfrm>
        </p:grpSpPr>
        <p:sp>
          <p:nvSpPr>
            <p:cNvPr id="7" name="文本框 6"/>
            <p:cNvSpPr txBox="1"/>
            <p:nvPr>
              <p:custDataLst>
                <p:tags r:id="rId5"/>
              </p:custDataLst>
            </p:nvPr>
          </p:nvSpPr>
          <p:spPr>
            <a:xfrm>
              <a:off x="2238" y="4412"/>
              <a:ext cx="14743" cy="2398"/>
            </a:xfrm>
            <a:prstGeom prst="rect">
              <a:avLst/>
            </a:prstGeom>
            <a:noFill/>
          </p:spPr>
          <p:txBody>
            <a:bodyPr wrap="square" lIns="0" tIns="0" rIns="0" bIns="0">
              <a:spAutoFit/>
            </a:bodyPr>
            <a:p>
              <a:pPr indent="457200" fontAlgn="auto">
                <a:lnSpc>
                  <a:spcPct val="110000"/>
                </a:lnSpc>
                <a:buNone/>
              </a:pPr>
              <a:r>
                <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记生活类包括我的愿望（或理想）、我的学习生活、我的业余生活、我的假日生活、我的成长之路、我知道的风俗、我和体育、我的家乡（或熟悉的地方）、我所在的集体（学校、机关、公司）等。这类题目当中很多可以说同一个内容，只在开头稍做调整即可。比如，我的假日生活也就是我的业余生活，我知道的风俗可以是家乡的风俗，我的学习生活离不开我所在的学校集体，等等。</a:t>
              </a:r>
              <a:endPar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矩形: 圆角 10"/>
            <p:cNvSpPr/>
            <p:nvPr>
              <p:custDataLst>
                <p:tags r:id="rId6"/>
              </p:custDataLst>
            </p:nvPr>
          </p:nvSpPr>
          <p:spPr>
            <a:xfrm>
              <a:off x="2238" y="3477"/>
              <a:ext cx="7536" cy="736"/>
            </a:xfrm>
            <a:prstGeom prst="roundRect">
              <a:avLst>
                <a:gd name="adj" fmla="val 50000"/>
              </a:avLst>
            </a:prstGeom>
            <a:gradFill flip="none" rotWithShape="1">
              <a:gsLst>
                <a:gs pos="0">
                  <a:schemeClr val="accent3">
                    <a:lumMod val="5000"/>
                    <a:lumOff val="95000"/>
                    <a:alpha val="0"/>
                  </a:schemeClr>
                </a:gs>
                <a:gs pos="100000">
                  <a:schemeClr val="accent3">
                    <a:lumMod val="45000"/>
                    <a:lumOff val="55000"/>
                    <a:alpha val="60000"/>
                  </a:schemeClr>
                </a:gs>
                <a:gs pos="72000">
                  <a:schemeClr val="accent3">
                    <a:lumMod val="20000"/>
                    <a:lumOff val="80000"/>
                    <a:alpha val="99000"/>
                  </a:schemeClr>
                </a:gs>
              </a:gsLst>
              <a:lin ang="10800000" scaled="1"/>
              <a:tileRect/>
            </a:gradFill>
            <a:ln w="29335" cap="flat">
              <a:noFill/>
              <a:prstDash val="solid"/>
              <a:miter/>
            </a:ln>
          </p:spPr>
          <p:txBody>
            <a:bodyPr lIns="90000" tIns="46800" rIns="90000" bIns="46800" rtlCol="0" anchor="ctr" anchorCtr="0"/>
            <a:p>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记生活类</a:t>
              </a:r>
              <a:endPar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5" name="组合 4"/>
          <p:cNvGrpSpPr/>
          <p:nvPr>
            <p:custDataLst>
              <p:tags r:id="rId1"/>
            </p:custDataLst>
          </p:nvPr>
        </p:nvGrpSpPr>
        <p:grpSpPr>
          <a:xfrm>
            <a:off x="1421130" y="1701165"/>
            <a:ext cx="9361805" cy="1811655"/>
            <a:chOff x="2238" y="3477"/>
            <a:chExt cx="14743" cy="2853"/>
          </a:xfrm>
        </p:grpSpPr>
        <p:sp>
          <p:nvSpPr>
            <p:cNvPr id="17" name="文本框 16"/>
            <p:cNvSpPr txBox="1"/>
            <p:nvPr>
              <p:custDataLst>
                <p:tags r:id="rId2"/>
              </p:custDataLst>
            </p:nvPr>
          </p:nvSpPr>
          <p:spPr>
            <a:xfrm>
              <a:off x="2238" y="4412"/>
              <a:ext cx="14743" cy="1918"/>
            </a:xfrm>
            <a:prstGeom prst="rect">
              <a:avLst/>
            </a:prstGeom>
            <a:noFill/>
          </p:spPr>
          <p:txBody>
            <a:bodyPr wrap="square" lIns="0" tIns="0" rIns="0" bIns="0">
              <a:spAutoFit/>
            </a:bodyPr>
            <a:p>
              <a:pPr indent="457200" fontAlgn="auto">
                <a:lnSpc>
                  <a:spcPct val="110000"/>
                </a:lnSpc>
                <a:buNone/>
              </a:pPr>
              <a:r>
                <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记所爱类包括我喜爱的动物（或植物）、我喜爱的职业、我喜爱的文学（或其他）艺术形式、我喜欢的季节（或天气）、我喜欢的节日、我喜欢的明星（或其他知名人士）、我喜爱的书刊、我向往的地方等。先说明所爱的事物是什么，再说明喜欢的原因，并且喜欢的这类事物可以不止一个。比如，“我喜欢的季节”就可以说春夏秋冬四季都喜欢。</a:t>
              </a:r>
              <a:endPar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圆角 10"/>
            <p:cNvSpPr/>
            <p:nvPr>
              <p:custDataLst>
                <p:tags r:id="rId3"/>
              </p:custDataLst>
            </p:nvPr>
          </p:nvSpPr>
          <p:spPr>
            <a:xfrm>
              <a:off x="2238" y="3477"/>
              <a:ext cx="7536" cy="736"/>
            </a:xfrm>
            <a:prstGeom prst="roundRect">
              <a:avLst>
                <a:gd name="adj" fmla="val 50000"/>
              </a:avLst>
            </a:prstGeom>
            <a:gradFill flip="none" rotWithShape="1">
              <a:gsLst>
                <a:gs pos="0">
                  <a:schemeClr val="accent3">
                    <a:lumMod val="5000"/>
                    <a:lumOff val="95000"/>
                    <a:alpha val="0"/>
                  </a:schemeClr>
                </a:gs>
                <a:gs pos="100000">
                  <a:schemeClr val="accent3">
                    <a:lumMod val="45000"/>
                    <a:lumOff val="55000"/>
                    <a:alpha val="60000"/>
                  </a:schemeClr>
                </a:gs>
                <a:gs pos="72000">
                  <a:schemeClr val="accent3">
                    <a:lumMod val="20000"/>
                    <a:lumOff val="80000"/>
                    <a:alpha val="99000"/>
                  </a:schemeClr>
                </a:gs>
              </a:gsLst>
              <a:lin ang="10800000" scaled="1"/>
              <a:tileRect/>
            </a:gradFill>
            <a:ln w="29335" cap="flat">
              <a:noFill/>
              <a:prstDash val="solid"/>
              <a:miter/>
            </a:ln>
          </p:spPr>
          <p:txBody>
            <a:bodyPr lIns="90000" tIns="46800" rIns="90000" bIns="46800" rtlCol="0" anchor="ctr" anchorCtr="0"/>
            <a:p>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记所爱类</a:t>
              </a:r>
              <a:endPar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custDataLst>
              <p:tags r:id="rId4"/>
            </p:custDataLst>
          </p:nvPr>
        </p:nvGrpSpPr>
        <p:grpSpPr>
          <a:xfrm>
            <a:off x="1421130" y="3910330"/>
            <a:ext cx="9361805" cy="1811655"/>
            <a:chOff x="2238" y="3477"/>
            <a:chExt cx="14743" cy="2853"/>
          </a:xfrm>
        </p:grpSpPr>
        <p:sp>
          <p:nvSpPr>
            <p:cNvPr id="7" name="文本框 6"/>
            <p:cNvSpPr txBox="1"/>
            <p:nvPr>
              <p:custDataLst>
                <p:tags r:id="rId5"/>
              </p:custDataLst>
            </p:nvPr>
          </p:nvSpPr>
          <p:spPr>
            <a:xfrm>
              <a:off x="2238" y="4412"/>
              <a:ext cx="14743" cy="1918"/>
            </a:xfrm>
            <a:prstGeom prst="rect">
              <a:avLst/>
            </a:prstGeom>
            <a:noFill/>
          </p:spPr>
          <p:txBody>
            <a:bodyPr wrap="square" lIns="0" tIns="0" rIns="0" bIns="0">
              <a:spAutoFit/>
            </a:bodyPr>
            <a:p>
              <a:pPr indent="457200" fontAlgn="auto">
                <a:lnSpc>
                  <a:spcPct val="110000"/>
                </a:lnSpc>
                <a:buNone/>
              </a:pPr>
              <a:r>
                <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论说评述类包括谈谈科技发展与社会生活、谈谈美食、谈谈个人修养、谈谈卫生与健康、谈谈服饰、谈谈社会公德或职业道德、谈谈对环境保护的认识、谈谈购物（消费）的感受、谈谈学习普通话的体验等。这类题目要说出自己对客观事物的感受、体会或收获。建议有针对性地了解一些相关知识报道，再结合自己生活中的实际谈切身体会。</a:t>
              </a:r>
              <a:endParaRPr lang="zh-CN" altLang="en-US" kern="0" spc="0" dirty="0">
                <a:ln>
                  <a:noFill/>
                  <a:prstDash val="sysDot"/>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矩形: 圆角 10"/>
            <p:cNvSpPr/>
            <p:nvPr>
              <p:custDataLst>
                <p:tags r:id="rId6"/>
              </p:custDataLst>
            </p:nvPr>
          </p:nvSpPr>
          <p:spPr>
            <a:xfrm>
              <a:off x="2238" y="3477"/>
              <a:ext cx="7536" cy="736"/>
            </a:xfrm>
            <a:prstGeom prst="roundRect">
              <a:avLst>
                <a:gd name="adj" fmla="val 50000"/>
              </a:avLst>
            </a:prstGeom>
            <a:gradFill flip="none" rotWithShape="1">
              <a:gsLst>
                <a:gs pos="0">
                  <a:schemeClr val="accent3">
                    <a:lumMod val="5000"/>
                    <a:lumOff val="95000"/>
                    <a:alpha val="0"/>
                  </a:schemeClr>
                </a:gs>
                <a:gs pos="100000">
                  <a:schemeClr val="accent3">
                    <a:lumMod val="45000"/>
                    <a:lumOff val="55000"/>
                    <a:alpha val="60000"/>
                  </a:schemeClr>
                </a:gs>
                <a:gs pos="72000">
                  <a:schemeClr val="accent3">
                    <a:lumMod val="20000"/>
                    <a:lumOff val="80000"/>
                    <a:alpha val="99000"/>
                  </a:schemeClr>
                </a:gs>
              </a:gsLst>
              <a:lin ang="10800000" scaled="1"/>
              <a:tileRect/>
            </a:gradFill>
            <a:ln w="29335" cap="flat">
              <a:noFill/>
              <a:prstDash val="solid"/>
              <a:miter/>
            </a:ln>
          </p:spPr>
          <p:txBody>
            <a:bodyPr lIns="90000" tIns="46800" rIns="90000" bIns="46800" rtlCol="0" anchor="ctr" anchorCtr="0"/>
            <a:p>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论说评述类</a:t>
              </a:r>
              <a:endPar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圆角 9"/>
          <p:cNvSpPr/>
          <p:nvPr/>
        </p:nvSpPr>
        <p:spPr>
          <a:xfrm>
            <a:off x="1421130" y="1443355"/>
            <a:ext cx="2907030" cy="55880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（五）说话应试技巧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2093595"/>
            <a:ext cx="10234295" cy="2861310"/>
          </a:xfrm>
          <a:prstGeom prst="rect">
            <a:avLst/>
          </a:prstGeom>
          <a:noFill/>
        </p:spPr>
        <p:txBody>
          <a:bodyPr wrap="square" rtlCol="0">
            <a:spAutoFit/>
          </a:bodyPr>
          <a:p>
            <a:pPr indent="457200" algn="l" fontAlgn="auto">
              <a:lnSpc>
                <a:spcPct val="150000"/>
              </a:lnSpc>
              <a:spcAft>
                <a:spcPts val="5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话是考查应试人在不凭借文字材料的情况下说普通话的水平和能力，是普通话水平测试的最高阶段，也是普通话水平测试的最终目的——能够用标准规范的普通话自如地进行口语交际。正因为说话项的灵活自如，才最容易暴露应试人的语音词汇和语法问题，展示应试者真实的普通话等级水平。目前普通话水平测试的核心和评分的重点在语音、词汇和语法的标准规范程度上，所以应试人不必过多强调谋篇布局、文采修辞，而要注意吐字归音，在语音词汇语法的标准程度上多下功夫。</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1" name="圆角矩形 30"/>
          <p:cNvSpPr/>
          <p:nvPr>
            <p:custDataLst>
              <p:tags r:id="rId1"/>
            </p:custDataLst>
          </p:nvPr>
        </p:nvSpPr>
        <p:spPr>
          <a:xfrm>
            <a:off x="1238250" y="1453515"/>
            <a:ext cx="10286365" cy="4583430"/>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2"/>
            </p:custDataLst>
          </p:nvPr>
        </p:nvSpPr>
        <p:spPr>
          <a:xfrm>
            <a:off x="723900" y="3195320"/>
            <a:ext cx="2766695" cy="10998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1. 针对普通话基础较差的应试人</a:t>
            </a:r>
            <a:endParaRPr lang="zh-CN" altLang="en-US" sz="2000" b="1">
              <a:solidFill>
                <a:schemeClr val="lt1">
                  <a:lumMod val="100000"/>
                </a:schemeClr>
              </a:solidFill>
              <a:latin typeface="+mn-ea"/>
              <a:cs typeface="+mn-ea"/>
              <a:sym typeface="+mn-ea"/>
            </a:endParaRPr>
          </a:p>
        </p:txBody>
      </p:sp>
      <p:sp>
        <p:nvSpPr>
          <p:cNvPr id="5" name="矩形 4"/>
          <p:cNvSpPr/>
          <p:nvPr>
            <p:custDataLst>
              <p:tags r:id="rId3"/>
            </p:custDataLst>
          </p:nvPr>
        </p:nvSpPr>
        <p:spPr>
          <a:xfrm>
            <a:off x="3642360" y="1525270"/>
            <a:ext cx="7550785" cy="4431665"/>
          </a:xfrm>
          <a:prstGeom prst="rect">
            <a:avLst/>
          </a:prstGeom>
          <a:noFill/>
        </p:spPr>
        <p:txBody>
          <a:bodyPr wrap="square" lIns="0" tIns="0" rIns="0" bIns="0" rtlCol="0" anchor="ctr" anchorCtr="0">
            <a:spAutoFit/>
          </a:bodyPr>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（1）首先要克服畏惧心理，保证测试顺利进行。</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（2）命题说话的“语音标准程度”很大程度上取决于腔调的规范程度，说话时一定要使用普通话声调。</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（3）字音的正误——声母、韵母、声调基本正确是关键。说话时尽量减少声母、韵母、声调失误，尤其要避免出现有代表性的方言词语读音（地方特殊读音）及出现方言词汇的现象。</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（4）不要使用方言词汇、语法。例如，“小孩”不能叫“细伢子”，“三轮车”不能叫“麻木”。“给本书我”“这本书我有看过”“我写作业在”等都是典型的方言句式，说话测试时绝对不能用。</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（5）多用口语词，少用书面语。说话状态类似与朋友聊天，要多用短句、单句，少用长句、复句，这样可以保持思维的连贯性。要尽量说得通俗易懂，避免口头禅。</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（6）说话内容与题目相对应。比如，“我的朋友”就围绕着“朋友”来说；“我喜欢的季节”就围绕着“季节”来说。表达要有一定的顺序和层次，思维较清晰。</a:t>
            </a:r>
            <a:endParaRPr lang="zh-CN" altLang="en-US">
              <a:solidFill>
                <a:schemeClr val="tx1">
                  <a:lumMod val="85000"/>
                  <a:lumOff val="15000"/>
                </a:schemeClr>
              </a:solidFill>
              <a:latin typeface="+mn-ea"/>
              <a:cs typeface="+mn-ea"/>
              <a:sym typeface="+mn-ea"/>
            </a:endParaRPr>
          </a:p>
          <a:p>
            <a:pPr indent="457200" fontAlgn="auto">
              <a:lnSpc>
                <a:spcPct val="100000"/>
              </a:lnSpc>
              <a:spcBef>
                <a:spcPct val="0"/>
              </a:spcBef>
              <a:spcAft>
                <a:spcPct val="0"/>
              </a:spcAft>
            </a:pPr>
            <a:r>
              <a:rPr lang="zh-CN" altLang="en-US">
                <a:solidFill>
                  <a:schemeClr val="tx1">
                    <a:lumMod val="85000"/>
                    <a:lumOff val="15000"/>
                  </a:schemeClr>
                </a:solidFill>
                <a:latin typeface="+mn-ea"/>
                <a:cs typeface="+mn-ea"/>
                <a:sym typeface="+mn-ea"/>
              </a:rPr>
              <a:t>（7）时间说满 3 分钟。</a:t>
            </a:r>
            <a:endParaRPr lang="zh-CN" altLang="en-US">
              <a:solidFill>
                <a:schemeClr val="tx1">
                  <a:lumMod val="85000"/>
                  <a:lumOff val="15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四、说话测试训练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1" name="圆角矩形 30"/>
          <p:cNvSpPr/>
          <p:nvPr>
            <p:custDataLst>
              <p:tags r:id="rId1"/>
            </p:custDataLst>
          </p:nvPr>
        </p:nvSpPr>
        <p:spPr>
          <a:xfrm>
            <a:off x="1238250" y="1453515"/>
            <a:ext cx="10286365" cy="4583430"/>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2"/>
            </p:custDataLst>
          </p:nvPr>
        </p:nvSpPr>
        <p:spPr>
          <a:xfrm>
            <a:off x="723900" y="3195320"/>
            <a:ext cx="2766695" cy="10998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2. 针对普通话基础较好的应试人</a:t>
            </a:r>
            <a:endParaRPr lang="zh-CN" altLang="en-US" sz="2000" b="1">
              <a:solidFill>
                <a:schemeClr val="lt1">
                  <a:lumMod val="100000"/>
                </a:schemeClr>
              </a:solidFill>
              <a:latin typeface="+mn-ea"/>
              <a:cs typeface="+mn-ea"/>
              <a:sym typeface="+mn-ea"/>
            </a:endParaRPr>
          </a:p>
        </p:txBody>
      </p:sp>
      <p:sp>
        <p:nvSpPr>
          <p:cNvPr id="5" name="矩形 4"/>
          <p:cNvSpPr/>
          <p:nvPr>
            <p:custDataLst>
              <p:tags r:id="rId3"/>
            </p:custDataLst>
          </p:nvPr>
        </p:nvSpPr>
        <p:spPr>
          <a:xfrm>
            <a:off x="3642360" y="2356168"/>
            <a:ext cx="7550785" cy="2769870"/>
          </a:xfrm>
          <a:prstGeom prst="rect">
            <a:avLst/>
          </a:prstGeom>
          <a:noFill/>
        </p:spPr>
        <p:txBody>
          <a:bodyPr wrap="square" lIns="0" tIns="0" rIns="0" bIns="0" rtlCol="0" anchor="ctr" anchorCtr="0">
            <a:spAutoFit/>
          </a:bodyPr>
          <a:p>
            <a:pPr indent="457200" fontAlgn="auto">
              <a:lnSpc>
                <a:spcPct val="150000"/>
              </a:lnSpc>
              <a:spcBef>
                <a:spcPct val="0"/>
              </a:spcBef>
              <a:spcAft>
                <a:spcPct val="0"/>
              </a:spcAft>
            </a:pPr>
            <a:r>
              <a:rPr lang="zh-CN" altLang="en-US" sz="2000">
                <a:solidFill>
                  <a:schemeClr val="tx1">
                    <a:lumMod val="85000"/>
                    <a:lumOff val="15000"/>
                  </a:schemeClr>
                </a:solidFill>
                <a:latin typeface="+mn-ea"/>
                <a:cs typeface="+mn-ea"/>
                <a:sym typeface="+mn-ea"/>
              </a:rPr>
              <a:t>（1）语音词汇、语法准确无误，语速适中，话语连贯，语调自然。</a:t>
            </a:r>
            <a:endParaRPr lang="zh-CN" altLang="en-US" sz="2000">
              <a:solidFill>
                <a:schemeClr val="tx1">
                  <a:lumMod val="85000"/>
                  <a:lumOff val="15000"/>
                </a:schemeClr>
              </a:solidFill>
              <a:latin typeface="+mn-ea"/>
              <a:cs typeface="+mn-ea"/>
              <a:sym typeface="+mn-ea"/>
            </a:endParaRPr>
          </a:p>
          <a:p>
            <a:pPr indent="457200" fontAlgn="auto">
              <a:lnSpc>
                <a:spcPct val="150000"/>
              </a:lnSpc>
              <a:spcBef>
                <a:spcPct val="0"/>
              </a:spcBef>
              <a:spcAft>
                <a:spcPct val="0"/>
              </a:spcAft>
            </a:pPr>
            <a:r>
              <a:rPr lang="zh-CN" altLang="en-US" sz="2000">
                <a:solidFill>
                  <a:schemeClr val="tx1">
                    <a:lumMod val="85000"/>
                    <a:lumOff val="15000"/>
                  </a:schemeClr>
                </a:solidFill>
                <a:latin typeface="+mn-ea"/>
                <a:cs typeface="+mn-ea"/>
                <a:sym typeface="+mn-ea"/>
              </a:rPr>
              <a:t>（2）说话紧扣话题，层次清晰，结构完整，体现出一定的口语表达水平。</a:t>
            </a:r>
            <a:endParaRPr lang="zh-CN" altLang="en-US" sz="2000">
              <a:solidFill>
                <a:schemeClr val="tx1">
                  <a:lumMod val="85000"/>
                  <a:lumOff val="15000"/>
                </a:schemeClr>
              </a:solidFill>
              <a:latin typeface="+mn-ea"/>
              <a:cs typeface="+mn-ea"/>
              <a:sym typeface="+mn-ea"/>
            </a:endParaRPr>
          </a:p>
          <a:p>
            <a:pPr indent="457200" fontAlgn="auto">
              <a:lnSpc>
                <a:spcPct val="150000"/>
              </a:lnSpc>
              <a:spcBef>
                <a:spcPct val="0"/>
              </a:spcBef>
              <a:spcAft>
                <a:spcPct val="0"/>
              </a:spcAft>
            </a:pPr>
            <a:r>
              <a:rPr lang="zh-CN" altLang="en-US" sz="2000">
                <a:solidFill>
                  <a:schemeClr val="tx1">
                    <a:lumMod val="85000"/>
                    <a:lumOff val="15000"/>
                  </a:schemeClr>
                </a:solidFill>
                <a:latin typeface="+mn-ea"/>
                <a:cs typeface="+mn-ea"/>
                <a:sym typeface="+mn-ea"/>
              </a:rPr>
              <a:t>（3）做好充分的准备工作，训练时可将说话题目写成提纲，基本确定自己想说的内容，做到有备无患。</a:t>
            </a:r>
            <a:endParaRPr lang="zh-CN" altLang="en-US" sz="2000">
              <a:solidFill>
                <a:schemeClr val="tx1">
                  <a:lumMod val="85000"/>
                  <a:lumOff val="15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70660"/>
            <a:ext cx="10014585" cy="60515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1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读多音节词语。（100 个音节，共 20 分，限时 2.5 分钟）</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69549"/>
            <a:ext cx="9779000" cy="3709035"/>
          </a:xfrm>
          <a:prstGeom prst="rect">
            <a:avLst/>
          </a:prstGeom>
          <a:noFill/>
        </p:spPr>
        <p:txBody>
          <a:bodyPr wrap="square" rtlCol="0">
            <a:spAutoFit/>
          </a:bodyPr>
          <a:lstStyle/>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难怪　同情　推翻　允许　连环画　压缩　群众</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亏损　觉得　耕作　断层　外行　　可以　文章</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加速　手法　皇权　创造　利用　　展开　农民</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鲜美　本子　确实　戒指　透亮儿　从此　片面</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为了　妨碍　山茶　挂帅　妇女　　贫穷　和平</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杏仁儿　告别　　纽扣儿　深远　盗贼　嘟囔　弱点</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4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佛教　　照相机　耳膜儿　昂然　调整　川流不息</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70660"/>
            <a:ext cx="10014585" cy="60515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1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朗读短文。（400 个音节，共 30 分，限时 4 分钟）</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69549"/>
            <a:ext cx="9779000" cy="4154170"/>
          </a:xfrm>
          <a:prstGeom prst="rect">
            <a:avLst/>
          </a:prstGeom>
          <a:noFill/>
        </p:spPr>
        <p:txBody>
          <a:bodyPr wrap="square" rtlCol="0">
            <a:spAutoFit/>
          </a:bodyPr>
          <a:lstStyle/>
          <a:p>
            <a:pPr indent="457200" algn="ctr" fontAlgn="auto">
              <a:lnSpc>
                <a:spcPct val="120000"/>
              </a:lnSpc>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作品 26 号</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我们家的后园有半亩空地，母亲说：“让它荒着怪可惜的，你们那么爱吃花生，就开辟出来种花生吧。”我们姐弟几个都很高兴，买种，翻地，播种，浇水，没过几个月，居然收获了。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母亲说：“今晚我们过一个收获节，请你们父亲也来尝尝我们的新花生，好不好？”我们都说好。母亲把花生做成了好几样食品，还吩咐就在后园的茅亭里过这个节。</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晚上天色不太好，可是父亲也来了，实在很难得。父亲说：“你们爱吃花生吗？”我们争着答应：“爱！”父亲问：“谁能把花生的好处说出来？”姐姐说：“花生的味美。”哥哥说：“花生可以榨油。”我说：“花生的价钱便宜，谁都可以买来吃，都喜欢吃。这就是它的好处。”</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1560584"/>
            <a:ext cx="9779000" cy="3415030"/>
          </a:xfrm>
          <a:prstGeom prst="rect">
            <a:avLst/>
          </a:prstGeom>
          <a:noFill/>
        </p:spPr>
        <p:txBody>
          <a:bodyPr wrap="square" rtlCol="0">
            <a:spAutoFit/>
          </a:bodyPr>
          <a:lstStyle/>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父亲说：“花生的好处有很多，有一样最可贵：它的果实埋在地里，不像桃子、石榴、苹果那样，把鲜红嫩绿的果实高高地挂在枝头上，使人一见就生爱慕之心。你们看它矮矮地长在地上，等到成熟了，也不能立刻分辨出来它有没有果实，必须挖出来才知道。”</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我们都说是，母亲也点点头。</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父亲接下去说：“所以你们要像花生，它虽然不好看，可是很有用，不是外表好看而没有实用的东西。”</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我说：“那么，人要做有用的人，不要做只讲体面，而对别人没有好处的人了。”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tags/tag1.xml><?xml version="1.0" encoding="utf-8"?>
<p:tagLst xmlns:p="http://schemas.openxmlformats.org/presentationml/2006/main">
  <p:tag name="KSO_WM_DIAGRAM_VIRTUALLY_FRAME" val="{&quot;height&quot;:266.65,&quot;left&quot;:106.65,&quot;top&quot;:143.55,&quot;width&quot;:588.5358691261612}"/>
</p:tagLst>
</file>

<file path=ppt/tags/tag10.xml><?xml version="1.0" encoding="utf-8"?>
<p:tagLst xmlns:p="http://schemas.openxmlformats.org/presentationml/2006/main">
  <p:tag name="KSO_WM_DIAGRAM_VIRTUALLY_FRAME" val="{&quot;height&quot;:266.65,&quot;left&quot;:106.65,&quot;top&quot;:143.55,&quot;width&quot;:588.5358691261612}"/>
</p:tagLst>
</file>

<file path=ppt/tags/tag11.xml><?xml version="1.0" encoding="utf-8"?>
<p:tagLst xmlns:p="http://schemas.openxmlformats.org/presentationml/2006/main">
  <p:tag name="KSO_WM_DIAGRAM_VIRTUALLY_FRAME" val="{&quot;height&quot;:266.65,&quot;left&quot;:106.65,&quot;top&quot;:143.55,&quot;width&quot;:588.5358691261612}"/>
</p:tagLst>
</file>

<file path=ppt/tags/tag12.xml><?xml version="1.0" encoding="utf-8"?>
<p:tagLst xmlns:p="http://schemas.openxmlformats.org/presentationml/2006/main">
  <p:tag name="KSO_WM_DIAGRAM_VIRTUALLY_FRAME" val="{&quot;height&quot;:266.65,&quot;left&quot;:106.65,&quot;top&quot;:143.55,&quot;width&quot;:588.535869126161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VALUE" val="98"/>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2.xml><?xml version="1.0" encoding="utf-8"?>
<p:tagLst xmlns:p="http://schemas.openxmlformats.org/presentationml/2006/main">
  <p:tag name="KSO_WM_DIAGRAM_VIRTUALLY_FRAME" val="{&quot;height&quot;:266.65,&quot;left&quot;:106.65,&quot;top&quot;:143.55,&quot;width&quot;:588.535869126161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DIAGRAM_MAX_ITEMCNT" val="4"/>
  <p:tag name="KSO_WM_DIAGRAM_MIN_ITEMCNT" val="4"/>
  <p:tag name="KSO_WM_DIAGRAM_VIRTUALLY_FRAME" val="{&quot;height&quot;:383.55,&quot;left&quot;:60.82503326656315,&quot;top&quot;:91.22503937007875,&quot;width&quot;:838.47496673343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29.xml><?xml version="1.0" encoding="utf-8"?>
<p:tagLst xmlns:p="http://schemas.openxmlformats.org/presentationml/2006/main">
  <p:tag name="KSO_WM_DIAGRAM_VIRTUALLY_FRAME" val="{&quot;height&quot;:409.2798850039985,&quot;left&quot;:111.89999999999995,&quot;top&quot;:101.67011499600149,&quot;width&quot;:747.1}"/>
</p:tagLst>
</file>

<file path=ppt/tags/tag3.xml><?xml version="1.0" encoding="utf-8"?>
<p:tagLst xmlns:p="http://schemas.openxmlformats.org/presentationml/2006/main">
  <p:tag name="KSO_WM_DIAGRAM_VIRTUALLY_FRAME" val="{&quot;height&quot;:266.65,&quot;left&quot;:106.65,&quot;top&quot;:143.55,&quot;width&quot;:588.5358691261612}"/>
</p:tagLst>
</file>

<file path=ppt/tags/tag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52_1*l_h_f*1_1_1"/>
  <p:tag name="KSO_WM_TEMPLATE_CATEGORY" val="diagram"/>
  <p:tag name="KSO_WM_TEMPLATE_INDEX" val="20234752"/>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以便观者准确地理解您传达的思想。"/>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52_1*l_h_a*1_1_1"/>
  <p:tag name="KSO_WM_TEMPLATE_CATEGORY" val="diagram"/>
  <p:tag name="KSO_WM_TEMPLATE_INDEX" val="2023475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gradient&quot;:[{&quot;brightness&quot;:0.949999988079071,&quot;colorType&quot;:1,&quot;foreColorIndex&quot;:7,&quot;pos&quot;:0,&quot;transparency&quot;:1},{&quot;brightness&quot;:0.550000011920929,&quot;colorType&quot;:1,&quot;foreColorIndex&quot;:7,&quot;pos&quot;:1,&quot;transparency&quot;:0.4000000059604645},{&quot;brightness&quot;:0.800000011920929,&quot;colorType&quot;:1,&quot;foreColorIndex&quot;:7,&quot;pos&quot;:0.7200000286102295,&quot;transparency&quot;:0.00999999977648258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xml><?xml version="1.0" encoding="utf-8"?>
<p:tagLst xmlns:p="http://schemas.openxmlformats.org/presentationml/2006/main">
  <p:tag name="KSO_WM_DIAGRAM_VIRTUALLY_FRAME" val="{&quot;height&quot;:409.2798850039985,&quot;left&quot;:111.89999999999995,&quot;top&quot;:101.67011499600149,&quot;width&quot;:747.1}"/>
</p:tagLst>
</file>

<file path=ppt/tags/tag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52_1*l_h_f*1_1_1"/>
  <p:tag name="KSO_WM_TEMPLATE_CATEGORY" val="diagram"/>
  <p:tag name="KSO_WM_TEMPLATE_INDEX" val="20234752"/>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以便观者准确地理解您传达的思想。"/>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52_1*l_h_a*1_1_1"/>
  <p:tag name="KSO_WM_TEMPLATE_CATEGORY" val="diagram"/>
  <p:tag name="KSO_WM_TEMPLATE_INDEX" val="2023475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gradient&quot;:[{&quot;brightness&quot;:0.949999988079071,&quot;colorType&quot;:1,&quot;foreColorIndex&quot;:7,&quot;pos&quot;:0,&quot;transparency&quot;:1},{&quot;brightness&quot;:0.550000011920929,&quot;colorType&quot;:1,&quot;foreColorIndex&quot;:7,&quot;pos&quot;:1,&quot;transparency&quot;:0.4000000059604645},{&quot;brightness&quot;:0.800000011920929,&quot;colorType&quot;:1,&quot;foreColorIndex&quot;:7,&quot;pos&quot;:0.7200000286102295,&quot;transparency&quot;:0.00999999977648258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xml><?xml version="1.0" encoding="utf-8"?>
<p:tagLst xmlns:p="http://schemas.openxmlformats.org/presentationml/2006/main">
  <p:tag name="KSO_WM_DIAGRAM_VIRTUALLY_FRAME" val="{&quot;height&quot;:409.2798850039985,&quot;left&quot;:111.89999999999995,&quot;top&quot;:101.67011499600149,&quot;width&quot;:747.1}"/>
</p:tagLst>
</file>

<file path=ppt/tags/tag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52_1*l_h_f*1_1_1"/>
  <p:tag name="KSO_WM_TEMPLATE_CATEGORY" val="diagram"/>
  <p:tag name="KSO_WM_TEMPLATE_INDEX" val="20234752"/>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以便观者准确地理解您传达的思想。"/>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52_1*l_h_a*1_1_1"/>
  <p:tag name="KSO_WM_TEMPLATE_CATEGORY" val="diagram"/>
  <p:tag name="KSO_WM_TEMPLATE_INDEX" val="2023475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gradient&quot;:[{&quot;brightness&quot;:0.949999988079071,&quot;colorType&quot;:1,&quot;foreColorIndex&quot;:7,&quot;pos&quot;:0,&quot;transparency&quot;:1},{&quot;brightness&quot;:0.550000011920929,&quot;colorType&quot;:1,&quot;foreColorIndex&quot;:7,&quot;pos&quot;:1,&quot;transparency&quot;:0.4000000059604645},{&quot;brightness&quot;:0.800000011920929,&quot;colorType&quot;:1,&quot;foreColorIndex&quot;:7,&quot;pos&quot;:0.7200000286102295,&quot;transparency&quot;:0.00999999977648258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xml><?xml version="1.0" encoding="utf-8"?>
<p:tagLst xmlns:p="http://schemas.openxmlformats.org/presentationml/2006/main">
  <p:tag name="KSO_WM_DIAGRAM_VIRTUALLY_FRAME" val="{&quot;height&quot;:409.2798850039985,&quot;left&quot;:111.89999999999995,&quot;top&quot;:101.67011499600149,&quot;width&quot;:747.1}"/>
</p:tagLst>
</file>

<file path=ppt/tags/tag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52_1*l_h_f*1_1_1"/>
  <p:tag name="KSO_WM_TEMPLATE_CATEGORY" val="diagram"/>
  <p:tag name="KSO_WM_TEMPLATE_INDEX" val="20234752"/>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以便观者准确地理解您传达的思想。"/>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xml><?xml version="1.0" encoding="utf-8"?>
<p:tagLst xmlns:p="http://schemas.openxmlformats.org/presentationml/2006/main">
  <p:tag name="KSO_WM_DIAGRAM_VIRTUALLY_FRAME" val="{&quot;height&quot;:266.65,&quot;left&quot;:106.65,&quot;top&quot;:143.55,&quot;width&quot;:588.5358691261612}"/>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52_1*l_h_a*1_1_1"/>
  <p:tag name="KSO_WM_TEMPLATE_CATEGORY" val="diagram"/>
  <p:tag name="KSO_WM_TEMPLATE_INDEX" val="2023475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2"/>
  <p:tag name="KSO_WM_DIAGRAM_MIN_ITEMCNT" val="2"/>
  <p:tag name="KSO_WM_DIAGRAM_VIRTUALLY_FRAME" val="{&quot;height&quot;:409.2798850039985,&quot;left&quot;:111.89999999999995,&quot;top&quot;:101.67011499600149,&quot;width&quot;:747.1}"/>
  <p:tag name="KSO_WM_DIAGRAM_COLOR_MATCH_VALUE" val="{&quot;shape&quot;:{&quot;fill&quot;:{&quot;gradient&quot;:[{&quot;brightness&quot;:0.949999988079071,&quot;colorType&quot;:1,&quot;foreColorIndex&quot;:7,&quot;pos&quot;:0,&quot;transparency&quot;:1},{&quot;brightness&quot;:0.550000011920929,&quot;colorType&quot;:1,&quot;foreColorIndex&quot;:7,&quot;pos&quot;:1,&quot;transparency&quot;:0.4000000059604645},{&quot;brightness&quot;:0.800000011920929,&quot;colorType&quot;:1,&quot;foreColorIndex&quot;:7,&quot;pos&quot;:0.7200000286102295,&quot;transparency&quot;:0.00999999977648258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42.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43.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4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45.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46.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654.35,&quot;left&quot;:56.97500274898503,&quot;top&quot;:-120.6,&quot;width&quot;:850.474997251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47.xml><?xml version="1.0" encoding="utf-8"?>
<p:tagLst xmlns:p="http://schemas.openxmlformats.org/presentationml/2006/main">
  <p:tag name="commondata" val="eyJoZGlkIjoiZWNhYzc5NThlMmQ4YTlhZTI0ZTMyYWFhZWUyMTMxNjcifQ=="/>
  <p:tag name="resource_record_key" val="{&quot;70&quot;:[3324552,3321971]}"/>
</p:tagLst>
</file>

<file path=ppt/tags/tag5.xml><?xml version="1.0" encoding="utf-8"?>
<p:tagLst xmlns:p="http://schemas.openxmlformats.org/presentationml/2006/main">
  <p:tag name="KSO_WM_DIAGRAM_VIRTUALLY_FRAME" val="{&quot;height&quot;:266.65,&quot;left&quot;:106.65,&quot;top&quot;:143.55,&quot;width&quot;:588.5358691261612}"/>
</p:tagLst>
</file>

<file path=ppt/tags/tag6.xml><?xml version="1.0" encoding="utf-8"?>
<p:tagLst xmlns:p="http://schemas.openxmlformats.org/presentationml/2006/main">
  <p:tag name="KSO_WM_DIAGRAM_VIRTUALLY_FRAME" val="{&quot;height&quot;:266.65,&quot;left&quot;:106.65,&quot;top&quot;:143.55,&quot;width&quot;:588.5358691261612}"/>
</p:tagLst>
</file>

<file path=ppt/tags/tag7.xml><?xml version="1.0" encoding="utf-8"?>
<p:tagLst xmlns:p="http://schemas.openxmlformats.org/presentationml/2006/main">
  <p:tag name="KSO_WM_DIAGRAM_VIRTUALLY_FRAME" val="{&quot;height&quot;:266.65,&quot;left&quot;:106.65,&quot;top&quot;:143.55,&quot;width&quot;:588.5358691261612}"/>
</p:tagLst>
</file>

<file path=ppt/tags/tag8.xml><?xml version="1.0" encoding="utf-8"?>
<p:tagLst xmlns:p="http://schemas.openxmlformats.org/presentationml/2006/main">
  <p:tag name="KSO_WM_DIAGRAM_VIRTUALLY_FRAME" val="{&quot;height&quot;:266.65,&quot;left&quot;:106.65,&quot;top&quot;:143.55,&quot;width&quot;:588.5358691261612}"/>
</p:tagLst>
</file>

<file path=ppt/tags/tag9.xml><?xml version="1.0" encoding="utf-8"?>
<p:tagLst xmlns:p="http://schemas.openxmlformats.org/presentationml/2006/main">
  <p:tag name="KSO_WM_DIAGRAM_VIRTUALLY_FRAME" val="{&quot;height&quot;:266.65,&quot;left&quot;:106.65,&quot;top&quot;:143.55,&quot;width&quot;:588.53586912616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11913</Words>
  <Application>WPS 演示</Application>
  <PresentationFormat>宽屏</PresentationFormat>
  <Paragraphs>537</Paragraphs>
  <Slides>67</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67</vt:i4>
      </vt:variant>
    </vt:vector>
  </HeadingPairs>
  <TitlesOfParts>
    <vt:vector size="77" baseType="lpstr">
      <vt:lpstr>Arial</vt:lpstr>
      <vt:lpstr>宋体</vt:lpstr>
      <vt:lpstr>Wingdings</vt:lpstr>
      <vt:lpstr>微软雅黑</vt:lpstr>
      <vt:lpstr>楷体</vt:lpstr>
      <vt:lpstr>仿宋</vt:lpstr>
      <vt:lpstr>Wingdings</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15</cp:revision>
  <dcterms:created xsi:type="dcterms:W3CDTF">2023-10-18T14:32:00Z</dcterms:created>
  <dcterms:modified xsi:type="dcterms:W3CDTF">2024-03-14T06:57:23Z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5B38BC615CF24DFCBA6442DED385D780_13</vt:lpwstr>
  </property>
  <property fmtid="{D5CDD505-2E9C-101B-9397-08002B2CF9AE}" pid="3" name="KSOProductBuildVer">
    <vt:lpwstr>2052-12.1.0.16388</vt:lpwstr>
  </property>
</Properties>
</file>