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3"/>
  </p:notesMasterIdLst>
  <p:handoutMasterIdLst>
    <p:handoutMasterId r:id="rId64"/>
  </p:handoutMasterIdLst>
  <p:sldIdLst>
    <p:sldId id="256" r:id="rId4"/>
    <p:sldId id="11090212" r:id="rId5"/>
    <p:sldId id="11090213" r:id="rId6"/>
    <p:sldId id="259" r:id="rId7"/>
    <p:sldId id="11090228" r:id="rId8"/>
    <p:sldId id="11090231" r:id="rId9"/>
    <p:sldId id="11090547" r:id="rId10"/>
    <p:sldId id="11090548" r:id="rId11"/>
    <p:sldId id="11090232" r:id="rId12"/>
    <p:sldId id="11090233" r:id="rId13"/>
    <p:sldId id="11090549" r:id="rId14"/>
    <p:sldId id="11090550" r:id="rId15"/>
    <p:sldId id="11090551" r:id="rId16"/>
    <p:sldId id="11090552" r:id="rId17"/>
    <p:sldId id="11090553" r:id="rId18"/>
    <p:sldId id="11090252" r:id="rId19"/>
    <p:sldId id="11090554" r:id="rId20"/>
    <p:sldId id="11090555" r:id="rId21"/>
    <p:sldId id="11090499" r:id="rId22"/>
    <p:sldId id="11090556" r:id="rId23"/>
    <p:sldId id="11090557" r:id="rId24"/>
    <p:sldId id="11090558" r:id="rId25"/>
    <p:sldId id="11090560" r:id="rId26"/>
    <p:sldId id="11090559" r:id="rId27"/>
    <p:sldId id="11090561" r:id="rId28"/>
    <p:sldId id="11090562" r:id="rId29"/>
    <p:sldId id="11090563" r:id="rId30"/>
    <p:sldId id="11090564" r:id="rId31"/>
    <p:sldId id="11090565" r:id="rId32"/>
    <p:sldId id="11090566" r:id="rId33"/>
    <p:sldId id="11090567" r:id="rId34"/>
    <p:sldId id="11090568" r:id="rId35"/>
    <p:sldId id="11090569" r:id="rId36"/>
    <p:sldId id="11090570" r:id="rId37"/>
    <p:sldId id="11090571" r:id="rId38"/>
    <p:sldId id="11090572" r:id="rId39"/>
    <p:sldId id="11090573" r:id="rId40"/>
    <p:sldId id="11090258" r:id="rId41"/>
    <p:sldId id="11090259" r:id="rId42"/>
    <p:sldId id="11090574" r:id="rId43"/>
    <p:sldId id="11090576" r:id="rId44"/>
    <p:sldId id="11090575" r:id="rId45"/>
    <p:sldId id="11090577" r:id="rId46"/>
    <p:sldId id="11090578" r:id="rId47"/>
    <p:sldId id="11090579" r:id="rId48"/>
    <p:sldId id="11090580" r:id="rId49"/>
    <p:sldId id="11090581" r:id="rId50"/>
    <p:sldId id="11090582" r:id="rId51"/>
    <p:sldId id="11090583" r:id="rId52"/>
    <p:sldId id="11090584" r:id="rId53"/>
    <p:sldId id="11090585" r:id="rId54"/>
    <p:sldId id="11090586" r:id="rId55"/>
    <p:sldId id="11090587" r:id="rId56"/>
    <p:sldId id="11090588" r:id="rId57"/>
    <p:sldId id="11090589" r:id="rId58"/>
    <p:sldId id="11090590" r:id="rId59"/>
    <p:sldId id="11090591" r:id="rId60"/>
    <p:sldId id="11090592" r:id="rId61"/>
    <p:sldId id="11090214" r:id="rId62"/>
  </p:sldIdLst>
  <p:sldSz cx="12192000" cy="6858000"/>
  <p:notesSz cx="6858000" cy="9144000"/>
  <p:custDataLst>
    <p:tags r:id="rId6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6" userDrawn="1">
          <p15:clr>
            <a:srgbClr val="A4A3A4"/>
          </p15:clr>
        </p15:guide>
        <p15:guide id="2" pos="390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AB9D"/>
    <a:srgbClr val="9C74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66" d="100"/>
          <a:sy n="66" d="100"/>
        </p:scale>
        <p:origin x="90" y="126"/>
      </p:cViewPr>
      <p:guideLst>
        <p:guide orient="horz" pos="2216"/>
        <p:guide pos="3903"/>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8" Type="http://schemas.openxmlformats.org/officeDocument/2006/relationships/tags" Target="tags/tag21.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handoutMaster" Target="handoutMasters/handoutMaster1.xml"/><Relationship Id="rId63" Type="http://schemas.openxmlformats.org/officeDocument/2006/relationships/notesMaster" Target="notesMasters/notesMaster1.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6C0A4F1E-DDB4-47EA-B745-CF3A669978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88820177-243F-447F-AB05-29C93956221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2" Type="http://schemas.openxmlformats.org/officeDocument/2006/relationships/slideLayout" Target="../slideLayouts/slideLayout2.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015929" y="5143915"/>
            <a:ext cx="3648510" cy="470817"/>
            <a:chOff x="6247569" y="4990221"/>
            <a:chExt cx="3648510" cy="470817"/>
          </a:xfrm>
        </p:grpSpPr>
        <p:grpSp>
          <p:nvGrpSpPr>
            <p:cNvPr id="6" name="组合 5"/>
            <p:cNvGrpSpPr/>
            <p:nvPr/>
          </p:nvGrpSpPr>
          <p:grpSpPr>
            <a:xfrm>
              <a:off x="6247569" y="4990221"/>
              <a:ext cx="3648510" cy="470817"/>
              <a:chOff x="3955840" y="4239908"/>
              <a:chExt cx="3648510" cy="470817"/>
            </a:xfrm>
          </p:grpSpPr>
          <p:grpSp>
            <p:nvGrpSpPr>
              <p:cNvPr id="9" name="组合 8"/>
              <p:cNvGrpSpPr/>
              <p:nvPr/>
            </p:nvGrpSpPr>
            <p:grpSpPr>
              <a:xfrm>
                <a:off x="3955840" y="4239908"/>
                <a:ext cx="2003614" cy="468000"/>
                <a:chOff x="3990785" y="4239908"/>
                <a:chExt cx="2003614" cy="468000"/>
              </a:xfrm>
            </p:grpSpPr>
            <p:sp>
              <p:nvSpPr>
                <p:cNvPr id="13" name="文本框 12"/>
                <p:cNvSpPr txBox="1"/>
                <p:nvPr/>
              </p:nvSpPr>
              <p:spPr>
                <a:xfrm>
                  <a:off x="4463085" y="4318552"/>
                  <a:ext cx="1531314" cy="337185"/>
                </a:xfrm>
                <a:prstGeom prst="rect">
                  <a:avLst/>
                </a:prstGeom>
                <a:noFill/>
              </p:spPr>
              <p:txBody>
                <a:bodyPr wrap="none" rtlCol="0" anchor="t" anchorCtr="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主讲人：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4" name="椭圆 13"/>
                <p:cNvSpPr/>
                <p:nvPr/>
              </p:nvSpPr>
              <p:spPr>
                <a:xfrm>
                  <a:off x="399078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0" name="组合 9"/>
              <p:cNvGrpSpPr/>
              <p:nvPr/>
            </p:nvGrpSpPr>
            <p:grpSpPr>
              <a:xfrm>
                <a:off x="6339375" y="4242725"/>
                <a:ext cx="1264975" cy="468000"/>
                <a:chOff x="6455995" y="4239908"/>
                <a:chExt cx="1264975" cy="468000"/>
              </a:xfrm>
            </p:grpSpPr>
            <p:sp>
              <p:nvSpPr>
                <p:cNvPr id="11" name="文本框 10"/>
                <p:cNvSpPr txBox="1"/>
                <p:nvPr/>
              </p:nvSpPr>
              <p:spPr>
                <a:xfrm>
                  <a:off x="6928490" y="4318552"/>
                  <a:ext cx="792480" cy="337185"/>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日期：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椭圆 11"/>
                <p:cNvSpPr/>
                <p:nvPr/>
              </p:nvSpPr>
              <p:spPr>
                <a:xfrm>
                  <a:off x="645599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pic>
          <p:nvPicPr>
            <p:cNvPr id="7" name="图片 6"/>
            <p:cNvPicPr>
              <a:picLocks noChangeAspect="1"/>
            </p:cNvPicPr>
            <p:nvPr/>
          </p:nvPicPr>
          <p:blipFill>
            <a:blip r:embed="rId1"/>
            <a:stretch>
              <a:fillRect/>
            </a:stretch>
          </p:blipFill>
          <p:spPr>
            <a:xfrm>
              <a:off x="6342209" y="5088216"/>
              <a:ext cx="266085" cy="266085"/>
            </a:xfrm>
            <a:prstGeom prst="rect">
              <a:avLst/>
            </a:prstGeom>
          </p:spPr>
        </p:pic>
        <p:pic>
          <p:nvPicPr>
            <p:cNvPr id="8" name="图片 7"/>
            <p:cNvPicPr>
              <a:picLocks noChangeAspect="1"/>
            </p:cNvPicPr>
            <p:nvPr/>
          </p:nvPicPr>
          <p:blipFill>
            <a:blip r:embed="rId2"/>
            <a:stretch>
              <a:fillRect/>
            </a:stretch>
          </p:blipFill>
          <p:spPr>
            <a:xfrm>
              <a:off x="8727430" y="5095889"/>
              <a:ext cx="266085" cy="266085"/>
            </a:xfrm>
            <a:prstGeom prst="rect">
              <a:avLst/>
            </a:prstGeom>
          </p:spPr>
        </p:pic>
      </p:grpSp>
      <p:grpSp>
        <p:nvGrpSpPr>
          <p:cNvPr id="15" name="组合 14"/>
          <p:cNvGrpSpPr/>
          <p:nvPr/>
        </p:nvGrpSpPr>
        <p:grpSpPr>
          <a:xfrm>
            <a:off x="2612510" y="2710213"/>
            <a:ext cx="6597623" cy="1445260"/>
            <a:chOff x="582880" y="2314044"/>
            <a:chExt cx="6597623" cy="1445260"/>
          </a:xfrm>
        </p:grpSpPr>
        <p:sp>
          <p:nvSpPr>
            <p:cNvPr id="16" name="Freeform 11"/>
            <p:cNvSpPr/>
            <p:nvPr/>
          </p:nvSpPr>
          <p:spPr bwMode="auto">
            <a:xfrm>
              <a:off x="6820503" y="3282743"/>
              <a:ext cx="360000" cy="360000"/>
            </a:xfrm>
            <a:prstGeom prst="ellipse">
              <a:avLst/>
            </a:prstGeom>
            <a:noFill/>
            <a:ln w="22225" cap="flat">
              <a:gradFill>
                <a:gsLst>
                  <a:gs pos="0">
                    <a:schemeClr val="accent1">
                      <a:lumMod val="5000"/>
                      <a:lumOff val="95000"/>
                    </a:schemeClr>
                  </a:gs>
                  <a:gs pos="100000">
                    <a:schemeClr val="accent1"/>
                  </a:gs>
                </a:gsLst>
                <a:lin ang="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7" name="文本框 16"/>
            <p:cNvSpPr txBox="1"/>
            <p:nvPr/>
          </p:nvSpPr>
          <p:spPr>
            <a:xfrm>
              <a:off x="2099260" y="2314044"/>
              <a:ext cx="5077460" cy="1445260"/>
            </a:xfrm>
            <a:prstGeom prst="rect">
              <a:avLst/>
            </a:prstGeom>
            <a:noFill/>
          </p:spPr>
          <p:txBody>
            <a:bodyPr wrap="square" rtlCol="0">
              <a:spAutoFit/>
            </a:bodyPr>
            <a:lstStyle/>
            <a:p>
              <a:pPr>
                <a:lnSpc>
                  <a:spcPct val="100000"/>
                </a:lnSpc>
              </a:pPr>
              <a:r>
                <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教师口语</a:t>
              </a:r>
              <a:endPar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2" name="矩形: 圆角 21"/>
            <p:cNvSpPr/>
            <p:nvPr/>
          </p:nvSpPr>
          <p:spPr>
            <a:xfrm>
              <a:off x="582880" y="2612766"/>
              <a:ext cx="1344602" cy="959356"/>
            </a:xfrm>
            <a:prstGeom prst="roundRect">
              <a:avLst>
                <a:gd name="adj" fmla="val 21406"/>
              </a:avLst>
            </a:prstGeom>
            <a:solidFill>
              <a:srgbClr val="7030A0"/>
            </a:solidFill>
            <a:ln>
              <a:noFill/>
            </a:ln>
            <a:effectLst>
              <a:outerShdw blurRad="2540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462530" y="1376680"/>
            <a:ext cx="6897370" cy="11303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一、讲故事的含义</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66495" y="1639570"/>
            <a:ext cx="10008870" cy="3020060"/>
          </a:xfrm>
          <a:prstGeom prst="rect">
            <a:avLst/>
          </a:prstGeom>
          <a:noFill/>
        </p:spPr>
        <p:txBody>
          <a:bodyPr wrap="square" rtlCol="0">
            <a:spAutoFit/>
          </a:bodyPr>
          <a:lstStyle/>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故事是一种有情节的适合口头讲述的叙事性作品。这其中适合幼儿欣赏的短小故事就是幼儿故事。</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讲故事，就是把读到的、听到的或自己改编、创作的故事通过生动的有声语言和丰富的表情、动作讲述给听众的一种口语表达样式</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，是言语活动中最富艺术色彩的口语形式。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幼儿园，讲故事是一种深受幼儿喜爱的教育形式。它寓教于乐，使幼儿潜移默化地受到教育和启发，对于幼儿语言、思维、想象力和情感发展等，都有不可忽视的积极作用。会讲故事是幼儿教育职业的要求，是幼儿教师的基本功。</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二、讲故事的特点</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66495" y="2175510"/>
            <a:ext cx="10008870" cy="3816350"/>
          </a:xfrm>
          <a:prstGeom prst="rect">
            <a:avLst/>
          </a:prstGeom>
          <a:noFill/>
        </p:spPr>
        <p:txBody>
          <a:bodyPr wrap="square" rtlCol="0">
            <a:spAutoFit/>
          </a:bodyPr>
          <a:lstStyle/>
          <a:p>
            <a:pPr indent="457200" fontAlgn="auto">
              <a:lnSpc>
                <a:spcPct val="13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婴幼儿阶段的幼儿最容易接受的是故事，讲故事能将深奥抽象的人生道理变得浅显易懂，能将枯燥乏味的科学知识变得生动有趣。讲故事是幼儿园教育的重要手段之一。</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很容易抓住为他们的年龄阶段所能理解的故事内容，并且饶有兴味地注意着故事情节的开展，他们关心并同情故事中人物的遭遇和命运，常常在不知不觉中受到感染，得到教益。从故事中幼儿可以懂得什么是真善美，什么是假恶丑，从而培养爱憎分明的情感。有故事陪伴的幼儿内心就不会孤独，他们会学习故事中人物的品行，并运用到自己的生活中去，对幼儿个性的健康发展起着不可忽视的作用。</a:t>
            </a:r>
            <a:r>
              <a:rPr lang="zh-CN" altLang="en-US"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例如，针对幼儿吃饭时掉饭、撒饭的现象，《大公鸡和漏嘴巴》的故事告诉了幼儿要懂得爱惜粮食；针对幼儿自私、霸道的现象，我们可以用《萝卜回来了》《小碗》《小狐狸送被子》等故事告诉幼儿与他人分享的快乐；针对幼儿乱扔垃圾的现象，讲述《瓜瓜吃瓜》的故事，可以让幼儿知道乱扔垃圾会给别人和自己都带来麻烦。</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69037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（一）教育性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二、讲故事的特点</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66495" y="1576070"/>
            <a:ext cx="10008870" cy="1170305"/>
          </a:xfrm>
          <a:prstGeom prst="rect">
            <a:avLst/>
          </a:prstGeom>
          <a:noFill/>
        </p:spPr>
        <p:txBody>
          <a:bodyPr wrap="square" rtlCol="0">
            <a:spAutoFit/>
          </a:bodyPr>
          <a:lstStyle/>
          <a:p>
            <a:pPr indent="457200" fontAlgn="auto">
              <a:lnSpc>
                <a:spcPct val="13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讲故事可以引导幼儿向上，追求美好的事物，自觉地改正自身的缺点。因此，无论是教师还是家长，都应当把握好时机，充分发掘故事的教育性，在讲故事中对幼儿进行多方面的教育，培养幼儿多方面的能力与良好的品质。让故事陪伴着幼儿的童年，让幼儿在故事中学习和成长。</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1" name="图片 100"/>
          <p:cNvPicPr/>
          <p:nvPr/>
        </p:nvPicPr>
        <p:blipFill>
          <a:blip r:embed="rId1">
            <a:clrChange>
              <a:clrFrom>
                <a:srgbClr val="F6F6F6">
                  <a:alpha val="100000"/>
                </a:srgbClr>
              </a:clrFrom>
              <a:clrTo>
                <a:srgbClr val="F6F6F6">
                  <a:alpha val="100000"/>
                  <a:alpha val="0"/>
                </a:srgbClr>
              </a:clrTo>
            </a:clrChange>
          </a:blip>
          <a:srcRect t="17010" b="20910"/>
          <a:stretch>
            <a:fillRect/>
          </a:stretch>
        </p:blipFill>
        <p:spPr>
          <a:xfrm>
            <a:off x="3557270" y="2894330"/>
            <a:ext cx="5077460" cy="31521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二、讲故事的特点</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66495" y="2175510"/>
            <a:ext cx="10008870" cy="3456940"/>
          </a:xfrm>
          <a:prstGeom prst="rect">
            <a:avLst/>
          </a:prstGeom>
          <a:noFill/>
        </p:spPr>
        <p:txBody>
          <a:bodyPr wrap="square" rtlCol="0">
            <a:spAutoFit/>
          </a:bodyPr>
          <a:lstStyle/>
          <a:p>
            <a:pPr indent="457200" fontAlgn="auto">
              <a:lnSpc>
                <a:spcPct val="13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趣味性是讲好故事的立身之本。幼儿的注意力容易分散，讲述平淡无味的故事难以吸引他们的注意。讲故事这种口语形式之所以流传多年，深受幼儿的欢迎，就因为其生动形象，通俗易懂，趣味性强。对幼儿来说，听故事仅仅是为了得到快乐。因此，一个好的幼儿故事，应当让幼儿听了以后，发出真心的笑声，感到愉快。幼儿对故事本身有了兴趣，对教学活动就能积极参与，教师就能轻松地完成教学任务，有效地达到学习目标。</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讲故事的趣味性主要体现在动人的情节中。</a:t>
            </a:r>
            <a:r>
              <a:rPr lang="zh-CN" altLang="en-US"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例如，《驴小弟变石头》中具有神奇魔力的小石子与驴小弟的命运，《爷爷一定有办法》中那条奇妙的毯子的神奇变化，《没有牙齿的大老虎》中狐狸给老虎拔牙的计划，等等。</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这些或激动人心，或美妙动人的情节会像磁石一样吸引着幼儿，把他们载到缤纷奇妙的港湾。</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69037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（二）趣味性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二、讲故事的特点</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66495" y="2175510"/>
            <a:ext cx="10008870" cy="2891790"/>
          </a:xfrm>
          <a:prstGeom prst="rect">
            <a:avLst/>
          </a:prstGeom>
          <a:noFill/>
        </p:spPr>
        <p:txBody>
          <a:bodyPr wrap="square" rtlCol="0">
            <a:spAutoFit/>
          </a:bodyPr>
          <a:lstStyle/>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讲故事也是一种表演，面对听故事的人，当教师努力把装在头脑里的那个故事讲出来，立体地呈现给幼儿的时候，会运用各种语调来搭配故事内容，还要运用态势语增加表达效果。讲到高兴时会面带喜色，讲到悲伤时会紧蹙眉头，讲到气愤时会捶胸顿足，为了把故事中的人物形象、事件和环境逼真地呈现在幼儿面前，还会采用拟声手段模仿自然界的各种声音来渲染气氛，以引起幼儿的联想和想象，使他们如闻其声、如见其人、如临其境。不同的语音语调、丰富的神态表情、夸张的动作等不仅能吸引幼儿的注意力，同时也给了幼儿模仿的榜样，为将来绘声绘色地表达语言奠定了基础。</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69037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（三）表演性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二、讲故事的特点</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66495" y="2175510"/>
            <a:ext cx="10008870" cy="3420110"/>
          </a:xfrm>
          <a:prstGeom prst="rect">
            <a:avLst/>
          </a:prstGeom>
          <a:noFill/>
        </p:spPr>
        <p:txBody>
          <a:bodyPr wrap="square" rtlCol="0">
            <a:spAutoFit/>
          </a:bodyPr>
          <a:lstStyle/>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讲故事不是照本宣科式地机械背稿的过程，教师既可以对原作进行措辞上的改动，也可以根据需要对内容构成进行调整，因此讲故事相对于原作来说是一种再创作。</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讲述幼儿故事，是对作品再现的生活及作家在作品中表现的审美认识进行再创造和再评价的过程。讲故事的再创性是指教师根据幼儿的实际情况，在讲述故事之前，应对其语言设计和价值倾向进行仔细认真的研读与审视，根据幼儿发展需要与身心特点对作品进行再创造。对所选作品过长或有些词句过深的，可以进行适当的改编，把难懂的词句改为幼儿能接受的语言，去掉一些不必要的情节。注入幼儿所喜爱的趣味因素，以趣促学，寓教于乐。</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69037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（四）再创性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三、讲故事的基本要求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01676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（一）精心选材</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109470"/>
            <a:ext cx="9772650" cy="2804795"/>
          </a:xfrm>
          <a:prstGeom prst="rect">
            <a:avLst/>
          </a:prstGeom>
          <a:noFill/>
        </p:spPr>
        <p:txBody>
          <a:bodyPr wrap="square" rtlCol="0">
            <a:spAutoFit/>
          </a:bodyPr>
          <a:lstStyle/>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适宜的故事素材是讲故事的前提。它在讲故事活动中起着事半功倍的作用。讲故事，</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从内容上来说，</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要选择那些思想观点正确，内容新鲜健康，符合幼儿身心发展要求的作品。</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从艺术方面来讲，</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所选择的故事要具有儿童文学的美学特质，首尾完整，情节引人入胜。但是，由于幼儿的理解能力尚不完善，情节不宜过于复杂，人物不宜过多，还要注意情节的完整性。</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000" dirty="0">
                <a:solidFill>
                  <a:srgbClr val="48AB9D"/>
                </a:solidFill>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例如，《巧克力饼屋》《小红帽》《猜猜我有多爱你》等故事，情节简单又有波折，线索清晰，内容连贯完整，人物性格鲜明，适宜对幼儿进行讲述。</a:t>
            </a:r>
            <a:endParaRPr lang="zh-CN" altLang="en-US" sz="2000" dirty="0">
              <a:solidFill>
                <a:srgbClr val="48AB9D"/>
              </a:solidFill>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三、讲故事的基本要求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618615"/>
            <a:ext cx="9772650" cy="4207510"/>
          </a:xfrm>
          <a:prstGeom prst="rect">
            <a:avLst/>
          </a:prstGeom>
          <a:noFill/>
        </p:spPr>
        <p:txBody>
          <a:bodyPr wrap="square" rtlCol="0">
            <a:spAutoFit/>
          </a:bodyPr>
          <a:lstStyle/>
          <a:p>
            <a:pPr indent="457200" algn="l" fontAlgn="auto">
              <a:lnSpc>
                <a:spcPct val="12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其次，选材还要根据幼儿的年龄和心理特点，选择那些深浅适度、符合大多数幼儿欣赏水平的故事。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幼儿的发展与年龄的关系非常紧密，不同年龄段的幼儿思维有很大差异。一般来说，3~4 岁的小班幼儿，年龄尚小，认知水平较低，应该选择内容单纯、情节简单、形象生动，带有重复内容的故事，</a:t>
            </a:r>
            <a:r>
              <a:rPr lang="zh-CN" altLang="en-US" sz="2400" dirty="0">
                <a:solidFill>
                  <a:srgbClr val="48AB9D"/>
                </a:solidFill>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如《好饿的小蛇》《拔萝卜》等。</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4~5 岁的中班幼儿，理解水平逐步提高，可以选择与幼儿生活联系紧密的幼儿生活故事和情节稍曲折的中外经典童话故事，</a:t>
            </a:r>
            <a:r>
              <a:rPr lang="zh-CN" altLang="en-US" sz="2400" dirty="0">
                <a:solidFill>
                  <a:srgbClr val="48AB9D"/>
                </a:solidFill>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如《珍珍唱歌》《皇帝的新装》等</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。5~6 岁的大班幼儿，自我控制能力增加，想象力丰富，情节生动、篇幅较长的童话故事、历史故事、神话故事、寓言故事都可以选择，</a:t>
            </a:r>
            <a:r>
              <a:rPr lang="zh-CN" altLang="en-US" sz="2400" dirty="0">
                <a:solidFill>
                  <a:srgbClr val="48AB9D"/>
                </a:solidFill>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如《神笔马良》《卖火柴的小女孩》《愚公移山》等</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，还可以适当增加一些科普故事。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三、讲故事的基本要求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01676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（二）合理加工</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182495"/>
            <a:ext cx="9772650" cy="2066290"/>
          </a:xfrm>
          <a:prstGeom prst="rect">
            <a:avLst/>
          </a:prstGeom>
          <a:noFill/>
        </p:spPr>
        <p:txBody>
          <a:bodyPr wrap="square" rtlCol="0">
            <a:spAutoFit/>
          </a:bodyPr>
          <a:lstStyle/>
          <a:p>
            <a:pPr indent="457200" algn="l"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添枝加叶</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图画故事以其独有的图文合奏的魅力倍受幼儿教师和幼儿的喜爱，越来越多的幼儿图画故事出现在幼儿园的语言教学活动中。图画故事通常是图文并茂地讲述故事，许多精彩的场景只出现在图画中，而文字却没有体现，幼儿教师在讲述幼儿图画故事时，可采用添枝加叶的方法对故事进行加工。</a:t>
            </a:r>
            <a:endParaRPr lang="zh-CN" altLang="en-US" sz="2000" dirty="0">
              <a:solidFill>
                <a:srgbClr val="48AB9D"/>
              </a:solidFill>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891540" y="1515745"/>
            <a:ext cx="10391775" cy="2306955"/>
          </a:xfrm>
          <a:prstGeom prst="roundRect">
            <a:avLst/>
          </a:prstGeom>
          <a:solidFill>
            <a:schemeClr val="accent2">
              <a:lumMod val="20000"/>
              <a:lumOff val="80000"/>
            </a:schemeClr>
          </a:solidFill>
          <a:ln w="6350" cap="flat" cmpd="sng" algn="ctr">
            <a:solidFill>
              <a:schemeClr val="accent2"/>
            </a:solidFill>
            <a:prstDash val="dash"/>
            <a:miter lim="800000"/>
          </a:ln>
          <a:scene3d>
            <a:camera prst="obliqueTopLeft"/>
            <a:lightRig rig="threePt" dir="t"/>
          </a:scene3d>
        </p:spPr>
        <p:style>
          <a:lnRef idx="0">
            <a:schemeClr val="accent1"/>
          </a:lnRef>
          <a:fillRef idx="0">
            <a:srgbClr val="FFFFFF"/>
          </a:fillRef>
          <a:effectRef idx="0">
            <a:srgbClr val="FFFFFF"/>
          </a:effectRef>
          <a:fontRef idx="minor">
            <a:schemeClr val="tx1"/>
          </a:fontRef>
        </p:style>
        <p:txBody>
          <a:bodyPr rtlCol="0" anchor="ctr"/>
          <a:p>
            <a:pPr indent="457200" algn="l" fontAlgn="auto">
              <a:lnSpc>
                <a:spcPct val="150000"/>
              </a:lnSpc>
            </a:pPr>
            <a:r>
              <a:rPr lang="zh-CN" altLang="en-US" sz="2000">
                <a:solidFill>
                  <a:schemeClr val="tx1"/>
                </a:solidFill>
              </a:rPr>
              <a:t>例如，深受幼儿喜爱的名作《母鸡萝丝去散步》，故事中的文字和图画，就像相声表演中的捧哏和逗哏，缺一不可。</a:t>
            </a:r>
            <a:endParaRPr lang="zh-CN" altLang="en-US" sz="2000">
              <a:solidFill>
                <a:schemeClr val="tx1"/>
              </a:solidFill>
            </a:endParaRPr>
          </a:p>
          <a:p>
            <a:pPr indent="457200" algn="l" fontAlgn="auto">
              <a:lnSpc>
                <a:spcPct val="150000"/>
              </a:lnSpc>
            </a:pPr>
            <a:r>
              <a:rPr lang="zh-CN" altLang="en-US" sz="2000">
                <a:solidFill>
                  <a:schemeClr val="tx1"/>
                </a:solidFill>
                <a:latin typeface="楷体" panose="02010609060101010101" charset="-122"/>
                <a:ea typeface="楷体" panose="02010609060101010101" charset="-122"/>
                <a:cs typeface="楷体" panose="02010609060101010101" charset="-122"/>
              </a:rPr>
              <a:t>母鸡萝丝出门去散步 / 她走过院子 / 绕过池塘 / 越过干草堆 / 经过磨坊 / 穿过篱笆 /钻过蜜蜂房 / 按时回到家吃晚饭</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891540" y="692150"/>
            <a:ext cx="7429500" cy="583565"/>
          </a:xfrm>
          <a:prstGeom prst="rect">
            <a:avLst/>
          </a:prstGeom>
          <a:noFill/>
        </p:spPr>
        <p:txBody>
          <a:bodyPr wrap="square" rtlCol="0">
            <a:spAutoFit/>
          </a:bodyPr>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三、讲故事的基本要求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209675" y="4171950"/>
            <a:ext cx="9772650" cy="1568450"/>
          </a:xfrm>
          <a:prstGeom prst="rect">
            <a:avLst/>
          </a:prstGeom>
          <a:noFill/>
        </p:spPr>
        <p:txBody>
          <a:bodyPr wrap="square" rtlCol="0">
            <a:spAutoFit/>
          </a:bodyPr>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这个故事的文字讲述了一只母鸡的散步过程。单看故事的文字，翻译成中文只有 44个汉字，英文是 36 个单词，全文连一个标点符号都没有。作为故事的文字，它的语言显得平白，不生动，很没有意思。如果只是讲述故事中的文字部分会让幼儿觉得味同嚼蜡，对故事失去兴趣。要想使故事从平面走向立体就需要</a:t>
            </a:r>
            <a:r>
              <a:rPr lang="zh-CN" altLang="en-US" sz="2000" b="1" u="sng"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对画面内容进行充实</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416685"/>
            <a:ext cx="10896600" cy="490537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0" name="文本框 9"/>
          <p:cNvSpPr txBox="1"/>
          <p:nvPr/>
        </p:nvSpPr>
        <p:spPr>
          <a:xfrm>
            <a:off x="5129214" y="269635"/>
            <a:ext cx="1933575" cy="1014730"/>
          </a:xfrm>
          <a:prstGeom prst="rect">
            <a:avLst/>
          </a:prstGeom>
          <a:noFill/>
        </p:spPr>
        <p:txBody>
          <a:bodyPr wrap="none" rtlCol="0">
            <a:spAutoFit/>
          </a:bodyPr>
          <a:lstStyle/>
          <a:p>
            <a:pPr algn="ct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 录</a:t>
            </a:r>
            <a:endPar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0" y="4826000"/>
            <a:ext cx="12192000" cy="2032000"/>
          </a:xfrm>
          <a:prstGeom prst="rect">
            <a:avLst/>
          </a:prstGeom>
        </p:spPr>
      </p:pic>
      <p:grpSp>
        <p:nvGrpSpPr>
          <p:cNvPr id="3" name="组合 2"/>
          <p:cNvGrpSpPr/>
          <p:nvPr>
            <p:custDataLst>
              <p:tags r:id="rId2"/>
            </p:custDataLst>
          </p:nvPr>
        </p:nvGrpSpPr>
        <p:grpSpPr>
          <a:xfrm>
            <a:off x="3143885" y="1651000"/>
            <a:ext cx="5256466" cy="825500"/>
            <a:chOff x="2133" y="2871"/>
            <a:chExt cx="5011" cy="787"/>
          </a:xfrm>
        </p:grpSpPr>
        <p:grpSp>
          <p:nvGrpSpPr>
            <p:cNvPr id="20" name="组合 19"/>
            <p:cNvGrpSpPr/>
            <p:nvPr/>
          </p:nvGrpSpPr>
          <p:grpSpPr>
            <a:xfrm rot="0">
              <a:off x="2133" y="2871"/>
              <a:ext cx="787" cy="787"/>
              <a:chOff x="1651000" y="2216150"/>
              <a:chExt cx="1676400" cy="1676400"/>
            </a:xfrm>
          </p:grpSpPr>
          <p:sp>
            <p:nvSpPr>
              <p:cNvPr id="18" name="椭圆 17"/>
              <p:cNvSpPr/>
              <p:nvPr>
                <p:custDataLst>
                  <p:tags r:id="rId3"/>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7" name="椭圆 16"/>
              <p:cNvSpPr/>
              <p:nvPr>
                <p:custDataLst>
                  <p:tags r:id="rId4"/>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cs typeface="微软雅黑" panose="020B0503020204020204" pitchFamily="34" charset="-122"/>
                </a:endParaRPr>
              </a:p>
            </p:txBody>
          </p:sp>
        </p:grpSp>
        <p:sp>
          <p:nvSpPr>
            <p:cNvPr id="2" name="文本框 1"/>
            <p:cNvSpPr txBox="1"/>
            <p:nvPr>
              <p:custDataLst>
                <p:tags r:id="rId5"/>
              </p:custDataLst>
            </p:nvPr>
          </p:nvSpPr>
          <p:spPr>
            <a:xfrm>
              <a:off x="3163" y="3046"/>
              <a:ext cx="3981" cy="439"/>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第四章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4" name="组合 3"/>
          <p:cNvGrpSpPr/>
          <p:nvPr>
            <p:custDataLst>
              <p:tags r:id="rId6"/>
            </p:custDataLst>
          </p:nvPr>
        </p:nvGrpSpPr>
        <p:grpSpPr>
          <a:xfrm>
            <a:off x="3143885" y="2562860"/>
            <a:ext cx="5256396" cy="826770"/>
            <a:chOff x="2133" y="2871"/>
            <a:chExt cx="5004" cy="787"/>
          </a:xfrm>
        </p:grpSpPr>
        <p:grpSp>
          <p:nvGrpSpPr>
            <p:cNvPr id="5" name="组合 4"/>
            <p:cNvGrpSpPr/>
            <p:nvPr/>
          </p:nvGrpSpPr>
          <p:grpSpPr>
            <a:xfrm rot="0">
              <a:off x="2133" y="2871"/>
              <a:ext cx="787" cy="787"/>
              <a:chOff x="1651000" y="2216150"/>
              <a:chExt cx="1676400" cy="1676400"/>
            </a:xfrm>
          </p:grpSpPr>
          <p:sp>
            <p:nvSpPr>
              <p:cNvPr id="6" name="椭圆 5"/>
              <p:cNvSpPr/>
              <p:nvPr>
                <p:custDataLst>
                  <p:tags r:id="rId7"/>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7" name="椭圆 6"/>
              <p:cNvSpPr/>
              <p:nvPr>
                <p:custDataLst>
                  <p:tags r:id="rId8"/>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8" name="文本框 7"/>
            <p:cNvSpPr txBox="1"/>
            <p:nvPr>
              <p:custDataLst>
                <p:tags r:id="rId9"/>
              </p:custDataLst>
            </p:nvPr>
          </p:nvSpPr>
          <p:spPr>
            <a:xfrm>
              <a:off x="3163" y="3001"/>
              <a:ext cx="3974"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第五章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态势语训练	</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9" name="组合 8"/>
          <p:cNvGrpSpPr/>
          <p:nvPr>
            <p:custDataLst>
              <p:tags r:id="rId10"/>
            </p:custDataLst>
          </p:nvPr>
        </p:nvGrpSpPr>
        <p:grpSpPr>
          <a:xfrm>
            <a:off x="3143885" y="3475990"/>
            <a:ext cx="5684976" cy="826770"/>
            <a:chOff x="2133" y="2871"/>
            <a:chExt cx="5412" cy="787"/>
          </a:xfrm>
        </p:grpSpPr>
        <p:grpSp>
          <p:nvGrpSpPr>
            <p:cNvPr id="12" name="组合 11"/>
            <p:cNvGrpSpPr/>
            <p:nvPr/>
          </p:nvGrpSpPr>
          <p:grpSpPr>
            <a:xfrm rot="0">
              <a:off x="2133" y="2871"/>
              <a:ext cx="787" cy="787"/>
              <a:chOff x="1651000" y="2216150"/>
              <a:chExt cx="1676400" cy="1676400"/>
            </a:xfrm>
          </p:grpSpPr>
          <p:sp>
            <p:nvSpPr>
              <p:cNvPr id="14" name="椭圆 13"/>
              <p:cNvSpPr/>
              <p:nvPr>
                <p:custDataLst>
                  <p:tags r:id="rId11"/>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15" name="椭圆 14"/>
              <p:cNvSpPr/>
              <p:nvPr>
                <p:custDataLst>
                  <p:tags r:id="rId12"/>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16" name="文本框 15"/>
            <p:cNvSpPr txBox="1"/>
            <p:nvPr>
              <p:custDataLst>
                <p:tags r:id="rId13"/>
              </p:custDataLst>
            </p:nvPr>
          </p:nvSpPr>
          <p:spPr>
            <a:xfrm>
              <a:off x="3163" y="3019"/>
              <a:ext cx="4382"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第六章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讲故事训练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1" name="组合 10"/>
          <p:cNvGrpSpPr/>
          <p:nvPr>
            <p:custDataLst>
              <p:tags r:id="rId14"/>
            </p:custDataLst>
          </p:nvPr>
        </p:nvGrpSpPr>
        <p:grpSpPr>
          <a:xfrm>
            <a:off x="3143885" y="4389120"/>
            <a:ext cx="5684976" cy="826770"/>
            <a:chOff x="2133" y="2871"/>
            <a:chExt cx="5412" cy="787"/>
          </a:xfrm>
        </p:grpSpPr>
        <p:grpSp>
          <p:nvGrpSpPr>
            <p:cNvPr id="19" name="组合 18"/>
            <p:cNvGrpSpPr/>
            <p:nvPr/>
          </p:nvGrpSpPr>
          <p:grpSpPr>
            <a:xfrm rot="0">
              <a:off x="2133" y="2871"/>
              <a:ext cx="787" cy="787"/>
              <a:chOff x="1651000" y="2216150"/>
              <a:chExt cx="1676400" cy="1676400"/>
            </a:xfrm>
          </p:grpSpPr>
          <p:sp>
            <p:nvSpPr>
              <p:cNvPr id="21" name="椭圆 20"/>
              <p:cNvSpPr/>
              <p:nvPr>
                <p:custDataLst>
                  <p:tags r:id="rId15"/>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2" name="椭圆 21"/>
              <p:cNvSpPr/>
              <p:nvPr>
                <p:custDataLst>
                  <p:tags r:id="rId16"/>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3" name="文本框 22"/>
            <p:cNvSpPr txBox="1"/>
            <p:nvPr>
              <p:custDataLst>
                <p:tags r:id="rId17"/>
              </p:custDataLst>
            </p:nvPr>
          </p:nvSpPr>
          <p:spPr>
            <a:xfrm>
              <a:off x="3163" y="3019"/>
              <a:ext cx="4382"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第七章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演讲训练	</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24" name="组合 23"/>
          <p:cNvGrpSpPr/>
          <p:nvPr>
            <p:custDataLst>
              <p:tags r:id="rId18"/>
            </p:custDataLst>
          </p:nvPr>
        </p:nvGrpSpPr>
        <p:grpSpPr>
          <a:xfrm>
            <a:off x="3143885" y="5302250"/>
            <a:ext cx="5684976" cy="826770"/>
            <a:chOff x="2133" y="2871"/>
            <a:chExt cx="5412" cy="787"/>
          </a:xfrm>
        </p:grpSpPr>
        <p:grpSp>
          <p:nvGrpSpPr>
            <p:cNvPr id="25" name="组合 24"/>
            <p:cNvGrpSpPr/>
            <p:nvPr/>
          </p:nvGrpSpPr>
          <p:grpSpPr>
            <a:xfrm rot="0">
              <a:off x="2133" y="2871"/>
              <a:ext cx="787" cy="787"/>
              <a:chOff x="1651000" y="2216150"/>
              <a:chExt cx="1676400" cy="1676400"/>
            </a:xfrm>
          </p:grpSpPr>
          <p:sp>
            <p:nvSpPr>
              <p:cNvPr id="26" name="椭圆 25"/>
              <p:cNvSpPr/>
              <p:nvPr>
                <p:custDataLst>
                  <p:tags r:id="rId19"/>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7" name="椭圆 26"/>
              <p:cNvSpPr/>
              <p:nvPr>
                <p:custDataLst>
                  <p:tags r:id="rId20"/>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8" name="文本框 27"/>
            <p:cNvSpPr txBox="1"/>
            <p:nvPr>
              <p:custDataLst>
                <p:tags r:id="rId21"/>
              </p:custDataLst>
            </p:nvPr>
          </p:nvSpPr>
          <p:spPr>
            <a:xfrm>
              <a:off x="3163" y="3019"/>
              <a:ext cx="4382"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第八章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辩论训练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三、讲故事的基本要求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209675" y="1701165"/>
            <a:ext cx="9772650" cy="3542665"/>
          </a:xfrm>
          <a:prstGeom prst="rect">
            <a:avLst/>
          </a:prstGeom>
          <a:noFill/>
        </p:spPr>
        <p:txBody>
          <a:bodyPr wrap="square" rtlCol="0">
            <a:spAutoFit/>
          </a:bodyPr>
          <a:p>
            <a:pPr indent="457200" algn="l" fontAlgn="auto">
              <a:lnSpc>
                <a:spcPct val="120000"/>
              </a:lnSpc>
              <a:spcAft>
                <a:spcPts val="1000"/>
              </a:spcAft>
            </a:pPr>
            <a:r>
              <a:rPr lang="zh-CN" altLang="en-US" sz="2400"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rPr>
              <a:t>例如，狐狸想吃母鸡却一头扎进池塘的场景，在书中只有“绕过池塘”4 个字，经过添枝加叶后可变成：狐狸又向母鸡扑去，“扑通”，这一次它掉进了池塘里，池塘里的水冰凉冰凉的，水花溅得到处都是，连小青蛙都吓了一跳。“呱呱，是谁打断了我们的聊天？”而母鸡萝丝却绕过了池塘不慌不忙地走了</a:t>
            </a:r>
            <a:r>
              <a:rPr lang="zh-CN" altLang="en-US" sz="2000"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故事的原材料中对狐狸的描述没有文字，讲故事时就需要添加狐狸的形象，再加上拟声词的运用，人物对话的添加。这些对故事材料的添枝加叶，既丰富了故事内容，又把人物的表情和动作生动再现，使故事变得丰满有趣。</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079500" y="1546860"/>
            <a:ext cx="10033635" cy="4547870"/>
          </a:xfrm>
          <a:prstGeom prst="rect">
            <a:avLst/>
          </a:prstGeom>
          <a:noFill/>
        </p:spPr>
        <p:txBody>
          <a:bodyPr wrap="square" rtlCol="0">
            <a:spAutoFit/>
          </a:bodyPr>
          <a:lstStyle/>
          <a:p>
            <a:pPr indent="0" algn="just"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请用添枝加叶的方法对下面的故事文本进行加工，使其更适合幼儿欣赏。</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30000"/>
              </a:lnSpc>
              <a:spcAft>
                <a:spcPts val="500"/>
              </a:spcAft>
            </a:pPr>
            <a:r>
              <a:rPr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rPr>
              <a:t>小马过河</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老马让小马把半口袋麦子驮到磨坊去，途中遇到一条小河，小马听老牛说水很浅，刚没小腿，能过去。可他又听松鼠说河水很深，会被淹死。小马只好回家问妈妈。妈妈告诉他不要光听别人说，自己要动脑筋，多去试一试就知道了。小马再次来到河边，小心地到了对岸，他发现原来河水既不像老牛说的那样浅，也不像松鼠说的那样深。</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提示 ]</a:t>
            </a:r>
            <a:endParaRPr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故事的原材料没有对小马的情感变化及角色间的对话做具体描述。可以在这两个方面添叶加叶，使形象更丰富，故事更生动。</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三、讲故事的基本要求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182495"/>
            <a:ext cx="9772650" cy="2066290"/>
          </a:xfrm>
          <a:prstGeom prst="rect">
            <a:avLst/>
          </a:prstGeom>
          <a:noFill/>
        </p:spPr>
        <p:txBody>
          <a:bodyPr wrap="square" rtlCol="0">
            <a:spAutoFit/>
          </a:bodyPr>
          <a:lstStyle/>
          <a:p>
            <a:pPr indent="457200" algn="l"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修枝剪叶</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有些故事内容很精彩，情节也很有趣味性，可是故事内容太长，不适合在特定的时间和场合下讲述，对于这些故事，我们可以进行修枝剪叶。讲述时保留故事的主要情节，删除故事的次要情节或将其一带而过，这样就可以压缩故事的内容，使故事更精练、简短、紧凑。</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891540" y="1370330"/>
            <a:ext cx="10391775" cy="4732020"/>
          </a:xfrm>
          <a:prstGeom prst="roundRect">
            <a:avLst>
              <a:gd name="adj" fmla="val 7447"/>
            </a:avLst>
          </a:prstGeom>
          <a:solidFill>
            <a:schemeClr val="accent2">
              <a:lumMod val="20000"/>
              <a:lumOff val="80000"/>
            </a:schemeClr>
          </a:solidFill>
          <a:ln w="6350" cap="flat" cmpd="sng" algn="ctr">
            <a:solidFill>
              <a:schemeClr val="accent2"/>
            </a:solidFill>
            <a:prstDash val="dash"/>
            <a:miter lim="800000"/>
          </a:ln>
          <a:scene3d>
            <a:camera prst="obliqueTopLeft"/>
            <a:lightRig rig="threePt" dir="t"/>
          </a:scene3d>
        </p:spPr>
        <p:style>
          <a:lnRef idx="0">
            <a:schemeClr val="accent1"/>
          </a:lnRef>
          <a:fillRef idx="0">
            <a:srgbClr val="FFFFFF"/>
          </a:fillRef>
          <a:effectRef idx="0">
            <a:srgbClr val="FFFFFF"/>
          </a:effectRef>
          <a:fontRef idx="minor">
            <a:schemeClr val="tx1"/>
          </a:fontRef>
        </p:style>
        <p:txBody>
          <a:bodyPr rtlCol="0" anchor="t" anchorCtr="0"/>
          <a:p>
            <a:pPr indent="457200" algn="l" fontAlgn="auto">
              <a:lnSpc>
                <a:spcPct val="140000"/>
              </a:lnSpc>
            </a:pPr>
            <a:r>
              <a:rPr lang="zh-CN" altLang="en-US" sz="2000">
                <a:solidFill>
                  <a:schemeClr val="tx1"/>
                </a:solidFill>
              </a:rPr>
              <a:t>经典童话故事《卖火柴的小女孩》是非常受幼儿喜爱的作品，但如果照着原著译文来讲的话，恐怕大多数幼儿会无法欣赏。原著中故事的片段是如下这样写的。</a:t>
            </a:r>
            <a:endParaRPr lang="zh-CN" altLang="en-US" sz="2000">
              <a:solidFill>
                <a:schemeClr val="tx1"/>
              </a:solidFill>
            </a:endParaRPr>
          </a:p>
          <a:p>
            <a:pPr indent="457200" algn="ctr" fontAlgn="auto">
              <a:lnSpc>
                <a:spcPct val="140000"/>
              </a:lnSpc>
            </a:pPr>
            <a:r>
              <a:rPr lang="zh-CN" altLang="en-US" sz="2000" b="1">
                <a:solidFill>
                  <a:schemeClr val="tx1"/>
                </a:solidFill>
                <a:latin typeface="楷体" panose="02010609060101010101" charset="-122"/>
                <a:ea typeface="楷体" panose="02010609060101010101" charset="-122"/>
                <a:cs typeface="楷体" panose="02010609060101010101" charset="-122"/>
              </a:rPr>
              <a:t>卖火柴的小女孩（片段）</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经典童话故事《卖火柴的小女孩》是非常受儿童喜爱的作品，但如果照着原著译文来讲的话，恐怕大多数幼儿会无法欣赏。原著中的故事片段是如下这样写的。</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这是一年的最后一天——大年夜。在这又冷又黑的晚上，一个乖巧的小女孩，赤着脚在街上走着。她从家里出来的时候还穿着一双拖鞋，但是有什么用呢？那是一双很大的拖鞋——那么大，一向是她妈妈穿的。她穿过马路的时候，两辆马车飞快地冲过来，吓得她把鞋都跑掉了。一只怎么也找不着，另一只叫一个小男孩捡起来拿着跑了。他说，将来他有了孩子可以拿它当摇篮。</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891540" y="692150"/>
            <a:ext cx="7429500" cy="583565"/>
          </a:xfrm>
          <a:prstGeom prst="rect">
            <a:avLst/>
          </a:prstGeom>
          <a:noFill/>
        </p:spPr>
        <p:txBody>
          <a:bodyPr wrap="square" rtlCol="0">
            <a:spAutoFit/>
          </a:bodyPr>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三、讲故事的基本要求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891540" y="1370330"/>
            <a:ext cx="10391775" cy="2058035"/>
          </a:xfrm>
          <a:prstGeom prst="roundRect">
            <a:avLst>
              <a:gd name="adj" fmla="val 7447"/>
            </a:avLst>
          </a:prstGeom>
          <a:solidFill>
            <a:schemeClr val="accent2">
              <a:lumMod val="20000"/>
              <a:lumOff val="80000"/>
            </a:schemeClr>
          </a:solidFill>
          <a:ln w="6350" cap="flat" cmpd="sng" algn="ctr">
            <a:solidFill>
              <a:schemeClr val="accent2"/>
            </a:solidFill>
            <a:prstDash val="dash"/>
            <a:miter lim="800000"/>
          </a:ln>
          <a:scene3d>
            <a:camera prst="obliqueTopLeft"/>
            <a:lightRig rig="threePt" dir="t"/>
          </a:scene3d>
        </p:spPr>
        <p:style>
          <a:lnRef idx="0">
            <a:schemeClr val="accent1"/>
          </a:lnRef>
          <a:fillRef idx="0">
            <a:srgbClr val="FFFFFF"/>
          </a:fillRef>
          <a:effectRef idx="0">
            <a:srgbClr val="FFFFFF"/>
          </a:effectRef>
          <a:fontRef idx="minor">
            <a:schemeClr val="tx1"/>
          </a:fontRef>
        </p:style>
        <p:txBody>
          <a:bodyPr rtlCol="0" anchor="t" anchorCtr="0"/>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小女孩只好光脚走，一双小脚冻得红一块青一块的。她的旧围裙里兜着许多火柴，手里也还拿着一把。这一整天，谁也没有买过她一根火柴，谁也没有给过她一个硬币。</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可怜的小女孩！她又冷又饿，哆哆嗦嗦地向前走。雪花落在她的金黄的长头发上，那头发轻轻打成卷儿，看起来很美丽。</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891540" y="692150"/>
            <a:ext cx="7429500" cy="583565"/>
          </a:xfrm>
          <a:prstGeom prst="rect">
            <a:avLst/>
          </a:prstGeom>
          <a:noFill/>
        </p:spPr>
        <p:txBody>
          <a:bodyPr wrap="square" rtlCol="0">
            <a:spAutoFit/>
          </a:bodyPr>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三、讲故事的基本要求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209675" y="3689985"/>
            <a:ext cx="9772650" cy="1475105"/>
          </a:xfrm>
          <a:prstGeom prst="rect">
            <a:avLst/>
          </a:prstGeom>
          <a:noFill/>
        </p:spPr>
        <p:txBody>
          <a:bodyPr wrap="square" rtlCol="0">
            <a:spAutoFit/>
          </a:bodyPr>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一位老师在给小朋友们讲述这个故事时，把前半部分改成了如下这样简单的几句。</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400"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rPr>
              <a:t>天快黑了，还下着雪。小女孩穿着一只又大又破的拖鞋。独自穿过大街，雪花儿落在她金色的卷发上，美极了！</a:t>
            </a:r>
            <a:endParaRPr lang="zh-CN" altLang="en-US" sz="2400"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三、讲故事的基本要求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5460365" y="2556510"/>
            <a:ext cx="5540375" cy="2306955"/>
          </a:xfrm>
          <a:prstGeom prst="rect">
            <a:avLst/>
          </a:prstGeom>
          <a:noFill/>
        </p:spPr>
        <p:txBody>
          <a:bodyPr wrap="square" rtlCol="0">
            <a:spAutoFit/>
          </a:bodyPr>
          <a:lstStyle/>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原著多用描述性语言，从肖像描写到环境描写，都是文笔出色、情感真挚的句子。但是对于幼儿来说这些语言远远超出幼儿的理解水平和知识储备。这时就需要教师根据作品内容进行修改，减少描述性的句子，删掉句子中大量的修饰语，把长句改为短句，以适应幼儿的语言接受能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2" name="图片 101"/>
          <p:cNvPicPr/>
          <p:nvPr/>
        </p:nvPicPr>
        <p:blipFill>
          <a:blip r:embed="rId1"/>
          <a:stretch>
            <a:fillRect/>
          </a:stretch>
        </p:blipFill>
        <p:spPr>
          <a:xfrm>
            <a:off x="1231900" y="1743710"/>
            <a:ext cx="3933190" cy="39331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079500" y="1546860"/>
            <a:ext cx="10033635" cy="4794885"/>
          </a:xfrm>
          <a:prstGeom prst="rect">
            <a:avLst/>
          </a:prstGeom>
          <a:noFill/>
        </p:spPr>
        <p:txBody>
          <a:bodyPr wrap="square" rtlCol="0">
            <a:spAutoFit/>
          </a:bodyPr>
          <a:lstStyle/>
          <a:p>
            <a:pPr indent="0" algn="just"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请用“修枝剪叶”的方法对下面的故事进行合理加工，使其更适合幼儿欣赏。</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30000"/>
              </a:lnSpc>
              <a:spcAft>
                <a:spcPts val="500"/>
              </a:spcAft>
            </a:pPr>
            <a:r>
              <a:rPr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rPr>
              <a:t>陶罐和铁罐</a:t>
            </a:r>
            <a:endParaRPr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国王的御厨里有两只罐子：一只是陶的，一只是铁的。骄傲的铁罐看不起陶罐，常常奚落它。</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“你敢碰我吗？陶罐子！”铁罐傲慢地问。</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“不敢，铁罐兄弟。”谦虚的陶罐回答说。</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“我就知道你不敢，懦弱的东西！”铁罐摆出一副轻蔑的神气。</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“我确实不敢碰你，但不能叫懦弱，”陶罐不卑不亢地说，“我们生来的任务是盛东西，并不是来互相碰撞的。在完成我们的本职任务方面，我不见得就比你差。再说……”</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079500" y="812800"/>
            <a:ext cx="10033635" cy="5250180"/>
          </a:xfrm>
          <a:prstGeom prst="rect">
            <a:avLst/>
          </a:prstGeom>
          <a:noFill/>
        </p:spPr>
        <p:txBody>
          <a:bodyPr wrap="square" rtlCol="0">
            <a:spAutoFit/>
          </a:bodyPr>
          <a:lstStyle/>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“住嘴！”铁罐愤怒地喝道，“你怎敢和我相提并论！你等着吧，要不了几天，你就会破成碎片儿，完蛋了！我却永远在这里，什么也不害怕。”</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“何必这样说呢，”陶罐说，“我们还是和睦相处好，吵什么呢！”</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“和你在一起我感到羞耻，你算什么东西！”铁罐说，“我们走着瞧吧，总有一天，你要变成碎片儿！”</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陶罐不再理会。</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时间不断地向前推移，世界上发生了许多事情，王朝覆灭了，宫殿倒塌了。两只罐子被遗落在废墟间。历史在它们的上面积满了渣滓和尘土，一个世纪连着一个世纪。</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也不知过了多少世纪。一天，人们来到这里，掘开厚厚的堆积，发现了那只陶罐。</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079500" y="812800"/>
            <a:ext cx="10033635" cy="5314315"/>
          </a:xfrm>
          <a:prstGeom prst="rect">
            <a:avLst/>
          </a:prstGeom>
          <a:noFill/>
        </p:spPr>
        <p:txBody>
          <a:bodyPr wrap="square" rtlCol="0">
            <a:spAutoFit/>
          </a:bodyPr>
          <a:lstStyle/>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“哟，一只陶罐子。”一个人惊讶地说。</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“真的，一只陶罐！”其他的人也跟着高兴得叫起来。</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大家把陶罐子捧起来，把它身上的泥土刷掉，擦洗干净，和当年在御厨的时候完全一样：朴素、美观、釉黑锃亮。</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“一只多美的陶罐！”一个人说，“小心点儿，千万别把它弄破了，这是古代的东西，很有价值的。”</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“谢谢你们！”陶罐兴奋地说，“我的兄弟铁罐就在我的旁边，请你们把它掘出来吧，它一定闷得够受了。”</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人们立即动手，翻来覆去，把土都掘遍了。但，一点儿铁罐的影子也没有。</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——它，不知在什么年代被氧化了。人们只发现几块锈蚀不堪的铁片，而且断定那就是铁罐的剩余部分。</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079500" y="802005"/>
            <a:ext cx="10033635" cy="1355725"/>
          </a:xfrm>
          <a:prstGeom prst="rect">
            <a:avLst/>
          </a:prstGeom>
          <a:noFill/>
        </p:spPr>
        <p:txBody>
          <a:bodyPr wrap="square" rtlCol="0">
            <a:spAutoFit/>
          </a:bodyPr>
          <a:lstStyle/>
          <a:p>
            <a:pPr indent="457200" fontAlgn="auto">
              <a:lnSpc>
                <a:spcPct val="130000"/>
              </a:lnSpc>
              <a:spcAft>
                <a:spcPts val="500"/>
              </a:spcAft>
            </a:pPr>
            <a:r>
              <a:rPr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提示 ]</a:t>
            </a:r>
            <a:endParaRPr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文本多用对话推动故事情节，塑造人物形象。但对话过多，词语过深，语序颠倒，都会超出幼儿的理解水平，应从这些方面“修枝剪叶”。</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3" name="图片 102"/>
          <p:cNvPicPr/>
          <p:nvPr/>
        </p:nvPicPr>
        <p:blipFill>
          <a:blip r:embed="rId1"/>
          <a:stretch>
            <a:fillRect/>
          </a:stretch>
        </p:blipFill>
        <p:spPr>
          <a:xfrm>
            <a:off x="4043045" y="2495550"/>
            <a:ext cx="4105910" cy="33839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矩形: 圆角 21"/>
          <p:cNvSpPr/>
          <p:nvPr/>
        </p:nvSpPr>
        <p:spPr>
          <a:xfrm>
            <a:off x="3000058" y="2472055"/>
            <a:ext cx="2292985" cy="929005"/>
          </a:xfrm>
          <a:prstGeom prst="roundRect">
            <a:avLst>
              <a:gd name="adj" fmla="val 50000"/>
            </a:avLst>
          </a:prstGeom>
          <a:solidFill>
            <a:srgbClr val="7030A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第六章</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81785" y="3664585"/>
            <a:ext cx="5130800" cy="922020"/>
          </a:xfrm>
          <a:prstGeom prst="rect">
            <a:avLst/>
          </a:prstGeom>
          <a:noFill/>
        </p:spPr>
        <p:txBody>
          <a:bodyPr wrap="square">
            <a:spAutoFit/>
          </a:bodyPr>
          <a:lstStyle/>
          <a:p>
            <a:pPr algn="ctr"/>
            <a:r>
              <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讲故事训练</a:t>
            </a:r>
            <a:endPar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三、讲故事的基本要求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26285"/>
            <a:ext cx="9772650" cy="2804795"/>
          </a:xfrm>
          <a:prstGeom prst="rect">
            <a:avLst/>
          </a:prstGeom>
          <a:noFill/>
        </p:spPr>
        <p:txBody>
          <a:bodyPr wrap="square" rtlCol="0">
            <a:spAutoFit/>
          </a:bodyPr>
          <a:lstStyle/>
          <a:p>
            <a:pPr indent="457200" algn="l"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化深为浅</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故事文本一般都是由儿童文学作家创作的。作家创作作品时常常着重于故事内容的完整性，故事情节的生动性和趣味性，而有时忽略叙述语言的口头性。因此，讲述幼儿故事有一个书面语到口语的转换过程。要将成人化和书面化的语言改为儿童化、口语化的语言，使故事材料更适合讲述。教师在使用语言时应当避繁就简，使用词汇涉及范围较小、句法结构较短的语句，不使用让幼儿感到理解困难的专有名词、抽象词语和长句、复合句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891540" y="1548765"/>
            <a:ext cx="10391775" cy="3760470"/>
          </a:xfrm>
          <a:prstGeom prst="roundRect">
            <a:avLst>
              <a:gd name="adj" fmla="val 7447"/>
            </a:avLst>
          </a:prstGeom>
          <a:solidFill>
            <a:schemeClr val="accent2">
              <a:lumMod val="20000"/>
              <a:lumOff val="80000"/>
            </a:schemeClr>
          </a:solidFill>
          <a:ln w="6350" cap="flat" cmpd="sng" algn="ctr">
            <a:solidFill>
              <a:schemeClr val="accent2"/>
            </a:solidFill>
            <a:prstDash val="dash"/>
            <a:miter lim="800000"/>
          </a:ln>
          <a:scene3d>
            <a:camera prst="obliqueTopLeft"/>
            <a:lightRig rig="threePt" dir="t"/>
          </a:scene3d>
        </p:spPr>
        <p:style>
          <a:lnRef idx="0">
            <a:schemeClr val="accent1"/>
          </a:lnRef>
          <a:fillRef idx="0">
            <a:srgbClr val="FFFFFF"/>
          </a:fillRef>
          <a:effectRef idx="0">
            <a:srgbClr val="FFFFFF"/>
          </a:effectRef>
          <a:fontRef idx="minor">
            <a:schemeClr val="tx1"/>
          </a:fontRef>
        </p:style>
        <p:txBody>
          <a:bodyPr rtlCol="0" anchor="t" anchorCtr="0"/>
          <a:p>
            <a:pPr indent="457200" algn="l" fontAlgn="auto">
              <a:lnSpc>
                <a:spcPct val="150000"/>
              </a:lnSpc>
            </a:pPr>
            <a:r>
              <a:rPr lang="zh-CN" altLang="en-US" sz="2000" b="1">
                <a:solidFill>
                  <a:schemeClr val="tx1"/>
                </a:solidFill>
              </a:rPr>
              <a:t>（1）词语运用，以浅代深。</a:t>
            </a:r>
            <a:endParaRPr lang="zh-CN" altLang="en-US" sz="2000">
              <a:solidFill>
                <a:schemeClr val="tx1"/>
              </a:solidFill>
            </a:endParaRPr>
          </a:p>
          <a:p>
            <a:pPr indent="457200" algn="ctr" fontAlgn="auto">
              <a:lnSpc>
                <a:spcPct val="150000"/>
              </a:lnSpc>
            </a:pPr>
            <a:r>
              <a:rPr lang="zh-CN" altLang="en-US" sz="2000" b="1">
                <a:solidFill>
                  <a:schemeClr val="tx1"/>
                </a:solidFill>
                <a:latin typeface="楷体" panose="02010609060101010101" charset="-122"/>
                <a:ea typeface="楷体" panose="02010609060101010101" charset="-122"/>
                <a:cs typeface="楷体" panose="02010609060101010101" charset="-122"/>
              </a:rPr>
              <a:t>月亮出奔（片段）</a:t>
            </a:r>
            <a:endParaRPr lang="zh-CN" altLang="en-US" sz="2000" b="1">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50000"/>
              </a:lnSpc>
            </a:pPr>
            <a:r>
              <a:rPr lang="zh-CN" altLang="en-US" sz="2000">
                <a:solidFill>
                  <a:schemeClr val="tx1"/>
                </a:solidFill>
                <a:latin typeface="楷体" panose="02010609060101010101" charset="-122"/>
                <a:ea typeface="楷体" panose="02010609060101010101" charset="-122"/>
                <a:cs typeface="楷体" panose="02010609060101010101" charset="-122"/>
              </a:rPr>
              <a:t>“啊——我是多么明媚，多么皎洁，多么娇艳！要是白天也能够和人们见面，那该有多少荣誉和赞美落到我的身边！就是那个太阳逼得我不能露脸！……”</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50000"/>
              </a:lnSpc>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按照故事的文本给幼儿讲述故事，书面化的语言会使幼儿难以理解，如果将其改为通俗的口语，如将明媚、皎洁、娇艳改为美丽、明亮，将荣誉和赞美换作夸奖，幼儿理解接受起来也就容易多了。</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2" name="文本框 1"/>
          <p:cNvSpPr txBox="1"/>
          <p:nvPr/>
        </p:nvSpPr>
        <p:spPr>
          <a:xfrm>
            <a:off x="891540" y="692150"/>
            <a:ext cx="7429500" cy="583565"/>
          </a:xfrm>
          <a:prstGeom prst="rect">
            <a:avLst/>
          </a:prstGeom>
          <a:noFill/>
        </p:spPr>
        <p:txBody>
          <a:bodyPr wrap="square" rtlCol="0">
            <a:spAutoFit/>
          </a:bodyPr>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三、讲故事的基本要求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891540" y="1548765"/>
            <a:ext cx="10391775" cy="2834640"/>
          </a:xfrm>
          <a:prstGeom prst="roundRect">
            <a:avLst>
              <a:gd name="adj" fmla="val 7447"/>
            </a:avLst>
          </a:prstGeom>
          <a:solidFill>
            <a:schemeClr val="accent2">
              <a:lumMod val="20000"/>
              <a:lumOff val="80000"/>
            </a:schemeClr>
          </a:solidFill>
          <a:ln w="6350" cap="flat" cmpd="sng" algn="ctr">
            <a:solidFill>
              <a:schemeClr val="accent2"/>
            </a:solidFill>
            <a:prstDash val="dash"/>
            <a:miter lim="800000"/>
          </a:ln>
          <a:scene3d>
            <a:camera prst="obliqueTopLeft"/>
            <a:lightRig rig="threePt" dir="t"/>
          </a:scene3d>
        </p:spPr>
        <p:style>
          <a:lnRef idx="0">
            <a:schemeClr val="accent1"/>
          </a:lnRef>
          <a:fillRef idx="0">
            <a:srgbClr val="FFFFFF"/>
          </a:fillRef>
          <a:effectRef idx="0">
            <a:srgbClr val="FFFFFF"/>
          </a:effectRef>
          <a:fontRef idx="minor">
            <a:schemeClr val="tx1"/>
          </a:fontRef>
        </p:style>
        <p:txBody>
          <a:bodyPr rtlCol="0" anchor="t" anchorCtr="0"/>
          <a:p>
            <a:pPr indent="457200" algn="l" fontAlgn="auto">
              <a:lnSpc>
                <a:spcPct val="150000"/>
              </a:lnSpc>
            </a:pPr>
            <a:r>
              <a:rPr lang="zh-CN" altLang="en-US" sz="2000" b="1">
                <a:solidFill>
                  <a:schemeClr val="tx1"/>
                </a:solidFill>
              </a:rPr>
              <a:t>（2）句式运用，短小精悍。</a:t>
            </a:r>
            <a:endParaRPr lang="zh-CN" altLang="en-US" sz="2000" b="1">
              <a:solidFill>
                <a:schemeClr val="tx1"/>
              </a:solidFill>
            </a:endParaRPr>
          </a:p>
          <a:p>
            <a:pPr indent="457200" algn="l" fontAlgn="auto">
              <a:lnSpc>
                <a:spcPct val="150000"/>
              </a:lnSpc>
            </a:pPr>
            <a:r>
              <a:rPr lang="zh-CN" altLang="en-US" sz="2000">
                <a:solidFill>
                  <a:schemeClr val="tx1"/>
                </a:solidFill>
              </a:rPr>
              <a:t>句子要更短小一些，更简单一些，附加成分尽量少，适当重复。</a:t>
            </a:r>
            <a:endParaRPr lang="zh-CN" altLang="en-US" sz="2000" b="1">
              <a:solidFill>
                <a:schemeClr val="tx1"/>
              </a:solidFill>
            </a:endParaRPr>
          </a:p>
          <a:p>
            <a:pPr indent="457200" algn="l" fontAlgn="auto">
              <a:lnSpc>
                <a:spcPct val="150000"/>
              </a:lnSpc>
            </a:pPr>
            <a:r>
              <a:rPr lang="zh-CN" altLang="en-US" sz="2000">
                <a:solidFill>
                  <a:schemeClr val="tx1"/>
                </a:solidFill>
                <a:latin typeface="楷体" panose="02010609060101010101" charset="-122"/>
                <a:ea typeface="楷体" panose="02010609060101010101" charset="-122"/>
                <a:cs typeface="楷体" panose="02010609060101010101" charset="-122"/>
              </a:rPr>
              <a:t>例如，故事《蜘蛛的腰》中讲道：“人们正在炖煮着甘薯和土豆以及带着花生香味的酱汁鸡肉。”</a:t>
            </a: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这个句子较长，幼儿不易理解，如果换成短句：</a:t>
            </a:r>
            <a:r>
              <a:rPr lang="zh-CN" altLang="en-US" sz="2000">
                <a:solidFill>
                  <a:schemeClr val="tx1"/>
                </a:solidFill>
                <a:latin typeface="楷体" panose="02010609060101010101" charset="-122"/>
                <a:ea typeface="楷体" panose="02010609060101010101" charset="-122"/>
                <a:cs typeface="楷体" panose="02010609060101010101" charset="-122"/>
              </a:rPr>
              <a:t>“人们正在忙着煮甘薯，煮土豆，煮带着花生香味的酱汁鸡肉。”</a:t>
            </a: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这样简单又口语化的句子，幼儿就很容易听懂。</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2" name="文本框 1"/>
          <p:cNvSpPr txBox="1"/>
          <p:nvPr/>
        </p:nvSpPr>
        <p:spPr>
          <a:xfrm>
            <a:off x="891540" y="692150"/>
            <a:ext cx="7429500" cy="583565"/>
          </a:xfrm>
          <a:prstGeom prst="rect">
            <a:avLst/>
          </a:prstGeom>
          <a:noFill/>
        </p:spPr>
        <p:txBody>
          <a:bodyPr wrap="square" rtlCol="0">
            <a:spAutoFit/>
          </a:bodyPr>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三、讲故事的基本要求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079500" y="1546860"/>
            <a:ext cx="10033635" cy="4123055"/>
          </a:xfrm>
          <a:prstGeom prst="rect">
            <a:avLst/>
          </a:prstGeom>
          <a:noFill/>
        </p:spPr>
        <p:txBody>
          <a:bodyPr wrap="square" rtlCol="0">
            <a:spAutoFit/>
          </a:bodyPr>
          <a:lstStyle/>
          <a:p>
            <a:pPr indent="0" algn="l"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请用“化深为浅”的方法对下面的故事文本进行合理加工，使故事材料更适合为幼儿讲述。</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30000"/>
              </a:lnSpc>
              <a:spcAft>
                <a:spcPts val="500"/>
              </a:spcAft>
            </a:pPr>
            <a:r>
              <a:rPr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rPr>
              <a:t>乌鸦和狐狸</a:t>
            </a:r>
            <a:endParaRPr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上帝不知怎么的赏给乌鸦一小块乳酪。乌鸦躲到一棵枞树上。它好像已经安顿下来，准备享受它的口福了。然而，它嘴巴半开半闭的，含着那一小块美味的东西在沉思默想。</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不幸，这时候跑来了一只狐狸。一阵香味立刻使狐狸停下步来，它瞧瞧乳酪，舔舔嘴巴。这坏东西踮起脚尖偷偷走近枞树，它卷起尾巴，目不转睛地瞅着，它那么柔和地说话，一个字一个字都是细声细气的。</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079500" y="812800"/>
            <a:ext cx="10033635" cy="4746625"/>
          </a:xfrm>
          <a:prstGeom prst="rect">
            <a:avLst/>
          </a:prstGeom>
          <a:noFill/>
        </p:spPr>
        <p:txBody>
          <a:bodyPr wrap="square" rtlCol="0">
            <a:spAutoFit/>
          </a:bodyPr>
          <a:lstStyle/>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你是多么美丽啊，甜蜜的鸟！那脖子，呦，那眼睛，美丽得像个天堂的梦！而且，怎样的羽毛，怎样的嘴巴呀！只要你开口，一定是天使的声音。唱吧，亲爱的，别害臊！啊，小妹妹，说实话，你出落得这样的美丽动人，要是唱得同样的美丽动人，那么你在鸟类之中，就是令人拜倒的皇后了！”</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那傻东西被狐狸的赞美搞得昏头昏脑，它高兴得连气也透不过来了；它听从狐狸的柔声劝诱，提高嗓门儿，尽乌鸦之所能，叫出刺耳的声调。</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乳酪掉下去了！——乳酪和狐狸都没了影儿了。（选自《伊索寓言》）</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2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提示 ]</a:t>
            </a:r>
            <a:endParaRPr sz="22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故事中加点的字词或书面化，或难以理解，不符合幼儿的欣赏水平。应改为儿童化、口语化的语言。</a:t>
            </a:r>
            <a:endParaRPr sz="2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三、讲故事的基本要求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01676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（三）形象讲述</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182495"/>
            <a:ext cx="9772650" cy="2527935"/>
          </a:xfrm>
          <a:prstGeom prst="rect">
            <a:avLst/>
          </a:prstGeom>
          <a:noFill/>
        </p:spPr>
        <p:txBody>
          <a:bodyPr wrap="square" rtlCol="0">
            <a:spAutoFit/>
          </a:bodyPr>
          <a:lstStyle/>
          <a:p>
            <a:pPr indent="457200" algn="l" fontAlgn="auto">
              <a:lnSpc>
                <a:spcPct val="15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使用形象的口语</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要用生动活泼、充满浓郁生活气息、符合幼儿口语习惯的话语讲故事。做到简洁、生动、通俗，让教师说起来顺口，幼儿听起来亲切。</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例如，《皇帝的新装》形容骗子的狡诈用“诡计多端、心术不正”，不如说他“眼珠儿骨碌一转，想了个坏主意”更加直观。</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三、讲故事的基本要求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182495"/>
            <a:ext cx="9772650" cy="2989580"/>
          </a:xfrm>
          <a:prstGeom prst="rect">
            <a:avLst/>
          </a:prstGeom>
          <a:noFill/>
        </p:spPr>
        <p:txBody>
          <a:bodyPr wrap="square" rtlCol="0">
            <a:spAutoFit/>
          </a:bodyPr>
          <a:lstStyle/>
          <a:p>
            <a:pPr indent="457200" algn="l" fontAlgn="auto">
              <a:lnSpc>
                <a:spcPct val="15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把握好语调和语速</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1000"/>
              </a:spcAft>
            </a:pPr>
            <a:r>
              <a:rPr lang="zh-CN" altLang="en-US" sz="2000" dirty="0">
                <a:sym typeface="微软雅黑" panose="020B0503020204020204" pitchFamily="34" charset="-122"/>
              </a:rPr>
              <a:t>讲故事的人要运用抑扬顿挫的语调来表达不同的内容，描绘不同的情态时，都要运用不同的语气和语调来加以区别。如果语调平淡，再好的故事也不会吸引人。讲故事还要处理好语速和节奏。一般来说，故事的开头一般用慢速，情节紧张时就要注意快慢结合，有时还可以适当停顿，给听众留下回味的余地，增加情节的感染力。总体上讲，给幼儿讲故事，速度不宜过快。</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三、讲故事的基本要求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182495"/>
            <a:ext cx="9772650" cy="2066290"/>
          </a:xfrm>
          <a:prstGeom prst="rect">
            <a:avLst/>
          </a:prstGeom>
          <a:noFill/>
        </p:spPr>
        <p:txBody>
          <a:bodyPr wrap="square" rtlCol="0">
            <a:spAutoFit/>
          </a:bodyPr>
          <a:lstStyle/>
          <a:p>
            <a:pPr indent="457200" algn="l" fontAlgn="auto">
              <a:lnSpc>
                <a:spcPct val="15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恰当运用态势语</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1000"/>
              </a:spcAft>
            </a:pPr>
            <a:r>
              <a:rPr lang="zh-CN" altLang="en-US" sz="2000" dirty="0">
                <a:sym typeface="微软雅黑" panose="020B0503020204020204" pitchFamily="34" charset="-122"/>
              </a:rPr>
              <a:t>幼儿故事讲述时的态势语基本要求是恰当和童趣。讲故事时运用的表情动作应和故事内容相吻合，形象、鲜明地表现故事的内容，以引起幼儿联想，帮助幼儿更好地理解故事内容。</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125855" y="3362325"/>
            <a:ext cx="6757035" cy="82994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讲故事技巧训练</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一、创设情境的技巧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69720"/>
            <a:ext cx="9764395" cy="2989580"/>
          </a:xfrm>
          <a:prstGeom prst="rect">
            <a:avLst/>
          </a:prstGeom>
          <a:noFill/>
        </p:spPr>
        <p:txBody>
          <a:bodyPr wrap="square" rtlCol="0">
            <a:spAutoFit/>
          </a:bodyPr>
          <a:p>
            <a:pPr indent="457200" fontAlgn="auto">
              <a:lnSpc>
                <a:spcPct val="15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进入情境才能表现情境，教师要创设与故事情境相类似的真实生活场景，充分利用幼儿园室内外环境，选择合适的时间为故事的讲述“布天然的景”。</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5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例如，讲述《艾玛捉迷藏》这个故事时，教师可以把讲故事的时间安排在幼儿室外活动的时候，地点选择在小花园中。</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这样就创设了与故事中的场景相类似的现实景象。教师一边讲故事一边像艾玛一样和幼儿在花园里玩捉迷藏的游戏，让故事深入人心，难以忘怀。</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学习目标</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9" name="文本框 8"/>
          <p:cNvSpPr txBox="1"/>
          <p:nvPr/>
        </p:nvSpPr>
        <p:spPr>
          <a:xfrm>
            <a:off x="1252220" y="1671955"/>
            <a:ext cx="9843770" cy="4300220"/>
          </a:xfrm>
          <a:prstGeom prst="rect">
            <a:avLst/>
          </a:prstGeom>
          <a:noFill/>
        </p:spPr>
        <p:txBody>
          <a:bodyPr wrap="square" rtlCol="0">
            <a:spAutoFit/>
          </a:bodyPr>
          <a:lstStyle/>
          <a:p>
            <a:pPr indent="0" algn="just" fontAlgn="auto">
              <a:lnSpc>
                <a:spcPct val="13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3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了解讲故事的定义、特点等。</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3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掌握讲故事的基本要求。</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3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☆能力目标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3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熟练掌握讲故事的方法和技巧，能够绘声绘色地讲故事</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3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☆素质目标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3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明确讲故事在幼儿园保教工作中的地位和意义，通过学习与训练，熟练掌握讲故事的基本技能，提高自身的语言表达水平。</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2" name="图片 11"/>
          <p:cNvPicPr>
            <a:picLocks noChangeAspect="1"/>
          </p:cNvPicPr>
          <p:nvPr/>
        </p:nvPicPr>
        <p:blipFill>
          <a:blip r:embed="rId1"/>
          <a:stretch>
            <a:fillRect/>
          </a:stretch>
        </p:blipFill>
        <p:spPr>
          <a:xfrm>
            <a:off x="8662035" y="1734820"/>
            <a:ext cx="2098040" cy="20980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一、创设情境的技巧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69720"/>
            <a:ext cx="9764395" cy="2989580"/>
          </a:xfrm>
          <a:prstGeom prst="rect">
            <a:avLst/>
          </a:prstGeom>
          <a:noFill/>
        </p:spPr>
        <p:txBody>
          <a:bodyPr wrap="square" rtlCol="0">
            <a:spAutoFit/>
          </a:bodyPr>
          <a:p>
            <a:pPr indent="457200" fontAlgn="auto">
              <a:lnSpc>
                <a:spcPct val="15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教师还可以巧用教具、头饰等辅助材料，创设虚拟的情境，让幼儿体验故事中的快乐。</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例如，《没有牙齿的大老虎》这个故事，教师可以和幼儿一起用皱纹纸制作各种漂亮的“糖果”，这样既能发展幼儿的动手和创新能力，营造栩栩如生的故事情境，又能增加故事讲述的趣味性。</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5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总之，教师可以选择多种手段创设情境，让故事的氛围像一个无形的苍穹把文本、幼儿和教师都笼罩在一起，形成你中有我，我中有你，相互交融的境界。</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二、“话”“表”兼顾的技巧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69720"/>
            <a:ext cx="9764395" cy="1568450"/>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话”和“表”是讲故事的主要手段。“话”就是讲述，包括叙述语言和人物语言；“表”就是表演，是指讲故事的人运用自己富有感情色彩的语言、动作、表情，把故事中人物的性格、思想感情形象地表达出来，把故事发生发展的环境气氛渲染出来。</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3274060"/>
            <a:ext cx="249809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（一）“话”的技巧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4035425"/>
            <a:ext cx="9772650" cy="1235075"/>
          </a:xfrm>
          <a:prstGeom prst="rect">
            <a:avLst/>
          </a:prstGeom>
          <a:noFill/>
        </p:spPr>
        <p:txBody>
          <a:bodyPr wrap="square" rtlCol="0">
            <a:spAutoFit/>
          </a:bodyPr>
          <a:p>
            <a:pPr indent="457200" algn="l" fontAlgn="auto">
              <a:lnSpc>
                <a:spcPct val="110000"/>
              </a:lnSpc>
              <a:spcAft>
                <a:spcPts val="1000"/>
              </a:spcAft>
            </a:pPr>
            <a:r>
              <a:rPr lang="zh-CN" altLang="en-US" sz="2000" b="1" dirty="0">
                <a:solidFill>
                  <a:srgbClr val="48AB9D"/>
                </a:solidFill>
                <a:sym typeface="微软雅黑" panose="020B0503020204020204" pitchFamily="34" charset="-122"/>
              </a:rPr>
              <a:t>讲故事时，要把叙述语言和人物语言区分开来。</a:t>
            </a:r>
            <a:endParaRPr lang="zh-CN" altLang="en-US" sz="2000" dirty="0">
              <a:sym typeface="微软雅黑" panose="020B0503020204020204" pitchFamily="34" charset="-122"/>
            </a:endParaRPr>
          </a:p>
          <a:p>
            <a:pPr indent="457200" algn="l" fontAlgn="auto">
              <a:lnSpc>
                <a:spcPct val="110000"/>
              </a:lnSpc>
              <a:spcAft>
                <a:spcPts val="1000"/>
              </a:spcAft>
            </a:pPr>
            <a:r>
              <a:rPr lang="zh-CN" altLang="en-US" sz="2000" dirty="0">
                <a:sym typeface="微软雅黑" panose="020B0503020204020204" pitchFamily="34" charset="-122"/>
              </a:rPr>
              <a:t>叙述语言主要交代故事发生的时间、地点、人物、事件，介绍故事情节的来龙去脉和前因后果。在叙述时，还应把作者对故事中人物和事件的褒贬态度表达出来。</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二、“话”“表”兼顾的技巧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454150"/>
            <a:ext cx="9764395" cy="465137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人物语言应有故事人物的“角色”感，做到声如其人，着力表现人物性格和思想感情，抓住人物的言行和心理活动。</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比如，谦虚的人说话平静真诚，骄傲的人说话盛气凌人，自尊自爱的人说话不卑不亢，奉承拍马的人说话低三下四，性格刚强的人说话铿锵有力，性格懦弱的人说话有气无力，等等。</a:t>
            </a: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教师要能够根据人物语言塑造性格鲜明的角色形象。</a:t>
            </a: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例如，在讲述《小蝌蚪找妈妈》这个故事时，可以对其中的角色形象进行分析、设计。故事中总共出现了小蝌蚪、鸭妈妈、大鱼、乌龟、青蛙这样几种动物。小蝌蚪，可以看成天真可爱的孩子；鸭妈妈，是性格爽朗的大妈；大鱼，是温柔美丽的阿姨；乌龟，是老成持重的长者；青蛙，是热情慈爱的年轻妈妈。</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经过这样的形象塑造后，故事里的每个角色都有自己的定位和性格，讲述时会更生动形象。</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总体而言，叙述语言的语气、语调要客观，节奏要比较稳定；而人物语言可以表现得夸张、生动、有趣一些，语调变化较多，既与叙述语言形成对比，又和叙述语言相互映衬，形成语调和节奏的错落之美。</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079500" y="1546860"/>
            <a:ext cx="10033635" cy="4315460"/>
          </a:xfrm>
          <a:prstGeom prst="rect">
            <a:avLst/>
          </a:prstGeom>
          <a:noFill/>
        </p:spPr>
        <p:txBody>
          <a:bodyPr wrap="square" rtlCol="0">
            <a:spAutoFit/>
          </a:bodyPr>
          <a:lstStyle/>
          <a:p>
            <a:pPr indent="0" algn="l"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根据提示要求，运用“话”的技巧，讲述下面的幼儿故事。</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30000"/>
              </a:lnSpc>
              <a:spcAft>
                <a:spcPts val="500"/>
              </a:spcAft>
            </a:pPr>
            <a:r>
              <a:rPr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rPr>
              <a:t>小猪的幸运一天</a:t>
            </a:r>
            <a:endParaRPr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30000"/>
              </a:lnSpc>
              <a:spcAft>
                <a:spcPts val="500"/>
              </a:spcAft>
            </a:pPr>
            <a:r>
              <a:rPr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rPr>
              <a:t>庆子·凯萨兹</a:t>
            </a:r>
            <a:endParaRPr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一只饥饿的狐狸正准备出门找午餐，突然，外面传来一阵敲门声。狐狸打开门，门口竟站着一只小肥猪。</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“哎呀，我找错门了，我以为是兔子的家呢！”</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“没错，你来得正是时候！”</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狐狸把小猪狠狠地拖进屋里，大声叫道：“这真是我幸运的一天！我要吃一顿香喷喷的烤猪肉，现在，你乖乖地躺到烤锅里去吧！”</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079500" y="1546860"/>
            <a:ext cx="10033635" cy="4114165"/>
          </a:xfrm>
          <a:prstGeom prst="rect">
            <a:avLst/>
          </a:prstGeom>
          <a:noFill/>
        </p:spPr>
        <p:txBody>
          <a:bodyPr wrap="square" rtlCol="0">
            <a:spAutoFit/>
          </a:bodyPr>
          <a:lstStyle/>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挣扎是没有用的，于是，小猪说：“听你的安排吧。不过，我很脏哦，在你吃掉我之前，就不想把我洗得干净一点吗？”于是，狐狸忙起来了。他拾来了树枝，生起了火，再到河边去提水，然后，给小猪洗了一个痛痛快快的热水澡。狐狸说：“好啦，现在你是全村最干净的小猪了，快给我躺到烤锅里去吧！”</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挣扎是没有用的，于是，小猪说：“听你的安排吧。不过，我太小了，在你吃掉我之前，就不想喂饱我，让我长得胖一点吗？”于是，狐狸忙起来了。他摘来西红柿，做了通心粉，还烤了一炉金黄色的小甜饼。小猪大大咧咧地吃了一顿丰盛的午餐。狐狸说：“好啦，现在你是全村最肥的小猪了，快给我躺到烤锅里去吧！”</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079500" y="1546860"/>
            <a:ext cx="10033635" cy="4178300"/>
          </a:xfrm>
          <a:prstGeom prst="rect">
            <a:avLst/>
          </a:prstGeom>
          <a:noFill/>
        </p:spPr>
        <p:txBody>
          <a:bodyPr wrap="square" rtlCol="0">
            <a:spAutoFit/>
          </a:bodyPr>
          <a:lstStyle/>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挣扎是没有用的，于是，小猪说：“听你的安排吧。不过，我是一只勤劳的小猪，我的肉一定特别硬。在你吃掉我之前，就不想先给我按摩一下，让自己吃上更嫩一点的烤肉吗？”于是，狐狸忙起来了。他让小猪坐在木椅子上，为小猪捏捏头，松松肩，拉拉腿，小猪舒服得直哼哼。狐狸说：“好啦，现在你是全村最嫩的小猪了，快给我躺到烤锅里去吧！”</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“那好吧，不过，这些日子我的确太累了。你看，我的背还有点僵硬，你能再用力替我按摩一下吗？对，就这样，再用点力气！”过了一会儿，身后传来狐狸的呼噜声，小猪轻声问：“狐狸先生，你在哪儿啊？”</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狐狸没有听见小猪的喊声，他累极了，沉沉地睡去了。</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079500" y="1546860"/>
            <a:ext cx="10033635" cy="3738245"/>
          </a:xfrm>
          <a:prstGeom prst="rect">
            <a:avLst/>
          </a:prstGeom>
          <a:noFill/>
        </p:spPr>
        <p:txBody>
          <a:bodyPr wrap="square" rtlCol="0">
            <a:spAutoFit/>
          </a:bodyPr>
          <a:lstStyle/>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村子里最干净、最肥、最柔软的小猪，拿着剩下的甜饼，飞快地跑回家去了。</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提示 ]</a:t>
            </a:r>
            <a:endParaRPr sz="2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个故事讲述的是一只聪明的小猪在面临危险的时候，运用自己的智慧，化危险为幸运，机智地应对贪心、凶狠的狐狸的故事。故事情节风趣、诙谐，结局出人意料。在处理叙述语言时，基本语气是风趣、幽默。声音既要自然、平稳，又要表现讲故事者的感情态度。主人公小猪和狐狸都是幼儿熟悉的动物，在人物语言的处理上可以把小猪看成是憨厚、可爱又勇敢机智的孩子，语速要放慢，语气要温和。而狐狸则可看成是贪婪凶狠的先生，用狂妄自大的上扬声调。</a:t>
            </a:r>
            <a:endParaRPr sz="2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二、“话”“表”兼顾的技巧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566545"/>
            <a:ext cx="249809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（二）“表”的技巧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327910"/>
            <a:ext cx="9772650" cy="3184525"/>
          </a:xfrm>
          <a:prstGeom prst="rect">
            <a:avLst/>
          </a:prstGeom>
          <a:noFill/>
        </p:spPr>
        <p:txBody>
          <a:bodyPr wrap="square" rtlCol="0">
            <a:spAutoFit/>
          </a:bodyPr>
          <a:p>
            <a:pPr indent="457200" algn="l" fontAlgn="auto">
              <a:lnSpc>
                <a:spcPct val="110000"/>
              </a:lnSpc>
              <a:spcAft>
                <a:spcPts val="1000"/>
              </a:spcAft>
            </a:pPr>
            <a:r>
              <a:rPr lang="zh-CN" altLang="en-US" sz="2000" dirty="0">
                <a:sym typeface="微软雅黑" panose="020B0503020204020204" pitchFamily="34" charset="-122"/>
              </a:rPr>
              <a:t>“表”主要是通过声音形象的塑造、态势语的辅助和拟声词的运用等来表现。</a:t>
            </a:r>
            <a:endParaRPr lang="zh-CN" altLang="en-US" sz="2000" dirty="0">
              <a:sym typeface="微软雅黑" panose="020B0503020204020204" pitchFamily="34" charset="-122"/>
            </a:endParaRPr>
          </a:p>
          <a:p>
            <a:pPr indent="457200" algn="l" fontAlgn="auto">
              <a:lnSpc>
                <a:spcPct val="110000"/>
              </a:lnSpc>
              <a:spcAft>
                <a:spcPts val="1000"/>
              </a:spcAft>
            </a:pPr>
            <a:r>
              <a:rPr lang="zh-CN" altLang="en-US" sz="2000" b="1" dirty="0">
                <a:solidFill>
                  <a:srgbClr val="C00000"/>
                </a:solidFill>
                <a:sym typeface="微软雅黑" panose="020B0503020204020204" pitchFamily="34" charset="-122"/>
              </a:rPr>
              <a:t>1. 在声音变化上“表”</a:t>
            </a:r>
            <a:endParaRPr lang="zh-CN" altLang="en-US" sz="2000" dirty="0">
              <a:sym typeface="微软雅黑" panose="020B0503020204020204" pitchFamily="34" charset="-122"/>
            </a:endParaRPr>
          </a:p>
          <a:p>
            <a:pPr indent="457200" algn="l" fontAlgn="auto">
              <a:lnSpc>
                <a:spcPct val="110000"/>
              </a:lnSpc>
              <a:spcAft>
                <a:spcPts val="1000"/>
              </a:spcAft>
            </a:pPr>
            <a:r>
              <a:rPr lang="zh-CN" altLang="en-US" sz="2000" dirty="0">
                <a:sym typeface="微软雅黑" panose="020B0503020204020204" pitchFamily="34" charset="-122"/>
              </a:rPr>
              <a:t>在声音变化上“表”就是给声音“造型”。声音的“造型”要求清晰准确、绘声绘色、略带夸张、富有趣味性。故事中的人物在年龄、性别、身份、性格等方面各不相同，讲述故事时要把他们区分开来。</a:t>
            </a:r>
            <a:endParaRPr lang="zh-CN" altLang="en-US" sz="2000" dirty="0">
              <a:sym typeface="微软雅黑" panose="020B0503020204020204" pitchFamily="34" charset="-122"/>
            </a:endParaRPr>
          </a:p>
          <a:p>
            <a:pPr indent="457200" algn="l" fontAlgn="auto">
              <a:lnSpc>
                <a:spcPct val="110000"/>
              </a:lnSpc>
              <a:spcAft>
                <a:spcPts val="1000"/>
              </a:spcAft>
            </a:pPr>
            <a:r>
              <a:rPr lang="zh-CN" altLang="en-US" sz="2000" dirty="0">
                <a:latin typeface="楷体" panose="02010609060101010101" charset="-122"/>
                <a:ea typeface="楷体" panose="02010609060101010101" charset="-122"/>
                <a:sym typeface="微软雅黑" panose="020B0503020204020204" pitchFamily="34" charset="-122"/>
              </a:rPr>
              <a:t>例如，小孩说话声音高而细，吐字靠前，语速较快；老人说话声音低而粗，吐字靠后，语速较缓；刚直豪爽的人，说话声音厚实，吐字饱满有力；善良柔弱的人，说话声音半虚半实，吐字轻缓；等等。</a:t>
            </a:r>
            <a:endParaRPr lang="zh-CN" altLang="en-US" sz="2000" dirty="0">
              <a:latin typeface="楷体" panose="02010609060101010101" charset="-122"/>
              <a:ea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二、“话”“表”兼顾的技巧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998345"/>
            <a:ext cx="9772650" cy="2861310"/>
          </a:xfrm>
          <a:prstGeom prst="rect">
            <a:avLst/>
          </a:prstGeom>
          <a:noFill/>
        </p:spPr>
        <p:txBody>
          <a:bodyPr wrap="square" rtlCol="0">
            <a:spAutoFit/>
          </a:bodyPr>
          <a:p>
            <a:pPr indent="457200" algn="l" fontAlgn="auto">
              <a:lnSpc>
                <a:spcPct val="150000"/>
              </a:lnSpc>
              <a:spcAft>
                <a:spcPts val="1000"/>
              </a:spcAft>
            </a:pPr>
            <a:r>
              <a:rPr lang="zh-CN" altLang="en-US" sz="2000" dirty="0">
                <a:sym typeface="微软雅黑" panose="020B0503020204020204" pitchFamily="34" charset="-122"/>
              </a:rPr>
              <a:t>幼儿故事口语中的声音“造型”区分度要鲜明，不妨略带夸张。但不必追求逼真，更不必拿腔捏调，贵在神似。另外，还可以使用一些特殊的声音，比如用气强声虚的声音渲染狮子的凶狠，用语硬声重、声音拉长来体现大象的笨重，用尖细做作来体现狐狸的狡猾，用阴郁沉闷的怪声来表现巫婆的可怕，等等。有了这些声音的“造型”，一个个活生生、有个性、有魅力的声音形象就出现了，这些声音会把幼儿带入多彩的故事世界，使其享受故事带来的快乐。</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079500" y="1546860"/>
            <a:ext cx="10033635" cy="4291330"/>
          </a:xfrm>
          <a:prstGeom prst="rect">
            <a:avLst/>
          </a:prstGeom>
          <a:noFill/>
        </p:spPr>
        <p:txBody>
          <a:bodyPr wrap="square" rtlCol="0">
            <a:spAutoFit/>
          </a:bodyPr>
          <a:lstStyle/>
          <a:p>
            <a:pPr indent="0" algn="l"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根据提示要求，运用声音“造型”的技巧，讲述下面的幼儿故事。</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30000"/>
              </a:lnSpc>
              <a:spcAft>
                <a:spcPts val="500"/>
              </a:spcAft>
            </a:pPr>
            <a:r>
              <a:rPr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rPr>
              <a:t>鸭妈妈找蛋</a:t>
            </a:r>
            <a:endParaRPr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鸭妈妈，生鸭蛋，那鸭蛋像大姑娘的脸蛋。谁见了都说：“啊，多么可爱的鸭蛋！”鸭妈妈听了，乐得“嘎嘎嘎”地叫：“嗯，这是我生的蛋啊！”</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可是，鸭妈妈有个毛病——不在窝里生蛋，她走到哪里，要生蛋了，就生在那里，所以她常常找不到自己生的蛋。</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有一天傍晚，鸭妈妈又忘了在哪儿生的蛋了，她在院子里跑来跑去，怎么也找不到，就问母鸡：“鸡大姐，您看见我的蛋了吗？您拾过我的蛋吗？”</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母鸡说：“我没看见呀！”</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知识导图</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514600" y="1781810"/>
            <a:ext cx="7162800" cy="38385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079500" y="1546860"/>
            <a:ext cx="10033635" cy="4306570"/>
          </a:xfrm>
          <a:prstGeom prst="rect">
            <a:avLst/>
          </a:prstGeom>
          <a:noFill/>
        </p:spPr>
        <p:txBody>
          <a:bodyPr wrap="square" rtlCol="0">
            <a:spAutoFit/>
          </a:bodyPr>
          <a:lstStyle/>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鸭妈妈赶紧跑出院子去，正碰上老山羊带着小山羊回来了。鸭妈妈忙问老山羊：“羊大叔，您看见我的蛋了吗？您拾过我的蛋吗？”</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老山羊说：“我没拾过你的蛋呀！你到池塘边去找找看。”</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鸭妈妈奔到池塘边，找了好一阵子，还是没找着，只好回到院子里。她看见黄牛回来了，就问黄牛：“牛大伯，您看见我的蛋了吗？您拾过我的蛋吗？”</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黄牛说：“我可没见过你的蛋，也没拾过你的蛋。你老是丢三落四的，这可不好啊！”</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鸭妈妈叹了一口气说：“唉！我忙得很呢，要游泳，要捉小鱼小虾，还要下蛋……一忙，就记不清蛋生在哪儿了。”</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079500" y="1493520"/>
            <a:ext cx="10033635" cy="4810760"/>
          </a:xfrm>
          <a:prstGeom prst="rect">
            <a:avLst/>
          </a:prstGeom>
          <a:noFill/>
        </p:spPr>
        <p:txBody>
          <a:bodyPr wrap="square" rtlCol="0">
            <a:spAutoFit/>
          </a:bodyPr>
          <a:lstStyle/>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黄牛说：“你说你忙，我呢？耕地，拉车，磨面粉，可不像你那样丢三落四的。”</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母鸡说：“我也生蛋呀，可我都生在窝里，可不像你天天要找蛋。”</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山羊说：“你呀，做事不用脑子！”</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鸭妈妈拍了拍脑袋，说：“啊，啊，不是我不用脑子，一定是我的脑子有毛病。”</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山羊、黄牛和母鸡一起劝鸭妈妈：“你别着急，好好儿想想，你今天到过哪些地方？到底在哪里生了蛋？”</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鸭妈妈低下头，从大清早出窝想起——池塘边吗？没生过蛋；草地上吗？也没生过蛋；小树林里吗？根本没去玩儿过。</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079500" y="1546860"/>
            <a:ext cx="10033635" cy="4618355"/>
          </a:xfrm>
          <a:prstGeom prst="rect">
            <a:avLst/>
          </a:prstGeom>
          <a:noFill/>
        </p:spPr>
        <p:txBody>
          <a:bodyPr wrap="square" rtlCol="0">
            <a:spAutoFit/>
          </a:bodyPr>
          <a:lstStyle/>
          <a:p>
            <a:pPr indent="457200" algn="l" fontAlgn="auto">
              <a:lnSpc>
                <a:spcPct val="13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“啊，啊！”鸭妈妈想起来了，她很难为情地说：“今天，今天，我还没生过蛋呢！”</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2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提示 ]</a:t>
            </a:r>
            <a:endParaRPr sz="22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篇童话塑造了一个做事粗心大意、丢三落四的鸭妈妈的形象，告诉了幼儿做任何事情都要动脑筋的道理。在处理鸭妈妈重复的对话时，要仔细体会她在不同阶段的内心活动，通过语调、音量、速度等的明显变化，表现出鸭妈妈的心理状态。在讲述其他动物的对话时，可以运用不同的音色、语调、语气和语速来表现，用声音塑造角色活力，如鸭妈妈可用鼻音加沙哑的特征来表现，母鸡的声音要柔和细腻，黄牛要粗拙低沉，老山羊的声音可以加上咳嗽。这样可以使得故事栩栩如生，富有感染力。</a:t>
            </a:r>
            <a:endParaRPr sz="2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二、“话”“表”兼顾的技巧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791970"/>
            <a:ext cx="9772650" cy="3451225"/>
          </a:xfrm>
          <a:prstGeom prst="rect">
            <a:avLst/>
          </a:prstGeom>
          <a:noFill/>
        </p:spPr>
        <p:txBody>
          <a:bodyPr wrap="square" rtlCol="0">
            <a:spAutoFit/>
          </a:bodyPr>
          <a:p>
            <a:pPr indent="457200" algn="l" fontAlgn="auto">
              <a:lnSpc>
                <a:spcPct val="150000"/>
              </a:lnSpc>
              <a:spcAft>
                <a:spcPts val="1000"/>
              </a:spcAft>
            </a:pPr>
            <a:r>
              <a:rPr lang="zh-CN" altLang="en-US" sz="2000" b="1" dirty="0">
                <a:solidFill>
                  <a:srgbClr val="C00000"/>
                </a:solidFill>
                <a:sym typeface="微软雅黑" panose="020B0503020204020204" pitchFamily="34" charset="-122"/>
              </a:rPr>
              <a:t>2. 用态势来“表”</a:t>
            </a:r>
            <a:endParaRPr lang="zh-CN" altLang="en-US" sz="2000" b="1" dirty="0">
              <a:solidFill>
                <a:srgbClr val="C00000"/>
              </a:solidFill>
              <a:sym typeface="微软雅黑" panose="020B0503020204020204" pitchFamily="34" charset="-122"/>
            </a:endParaRPr>
          </a:p>
          <a:p>
            <a:pPr indent="457200" algn="l" fontAlgn="auto">
              <a:lnSpc>
                <a:spcPct val="150000"/>
              </a:lnSpc>
              <a:spcAft>
                <a:spcPts val="1000"/>
              </a:spcAft>
            </a:pPr>
            <a:r>
              <a:rPr lang="zh-CN" altLang="en-US" sz="2000" dirty="0">
                <a:sym typeface="微软雅黑" panose="020B0503020204020204" pitchFamily="34" charset="-122"/>
              </a:rPr>
              <a:t>讲故事时，恰当地运用表情、动作、姿态，特别是眼神和手势，既能引起听众注意，又能引起听众联想。但要注意，态势语的运用要得体，切不可故作姿态，过多的手势、过于夸张的表情动作会喧宾夺主，影响故事内容尤其是中心的表达。态势语要随着故事的发展而变化，如讲到小鸟就飞一飞，讲到小兔就跳一跳，生气时就噘噘嘴、跺跺脚，得意时就摇摇头、笑一笑。总之，动作表演要自然到位，和内容协调一致。应该在理解内容的基础上投入感情，把动作与表情、语调融为一体，协调运用。</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二、“话”“表”兼顾的技巧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791970"/>
            <a:ext cx="9772650" cy="2527935"/>
          </a:xfrm>
          <a:prstGeom prst="rect">
            <a:avLst/>
          </a:prstGeom>
          <a:noFill/>
        </p:spPr>
        <p:txBody>
          <a:bodyPr wrap="square" rtlCol="0">
            <a:spAutoFit/>
          </a:bodyPr>
          <a:p>
            <a:pPr indent="457200" algn="l" fontAlgn="auto">
              <a:lnSpc>
                <a:spcPct val="150000"/>
              </a:lnSpc>
              <a:spcAft>
                <a:spcPts val="1000"/>
              </a:spcAft>
            </a:pPr>
            <a:r>
              <a:rPr lang="zh-CN" altLang="en-US" sz="2000" b="1" dirty="0">
                <a:solidFill>
                  <a:srgbClr val="C00000"/>
                </a:solidFill>
                <a:sym typeface="微软雅黑" panose="020B0503020204020204" pitchFamily="34" charset="-122"/>
              </a:rPr>
              <a:t>3. 用拟声来“表”</a:t>
            </a:r>
            <a:endParaRPr lang="zh-CN" altLang="en-US" sz="2000" b="1" dirty="0">
              <a:solidFill>
                <a:srgbClr val="C00000"/>
              </a:solidFill>
              <a:sym typeface="微软雅黑" panose="020B0503020204020204" pitchFamily="34" charset="-122"/>
            </a:endParaRPr>
          </a:p>
          <a:p>
            <a:pPr indent="457200" algn="l" fontAlgn="auto">
              <a:lnSpc>
                <a:spcPct val="150000"/>
              </a:lnSpc>
              <a:spcAft>
                <a:spcPts val="1000"/>
              </a:spcAft>
            </a:pPr>
            <a:r>
              <a:rPr lang="zh-CN" altLang="en-US" sz="2000" dirty="0">
                <a:sym typeface="微软雅黑" panose="020B0503020204020204" pitchFamily="34" charset="-122"/>
              </a:rPr>
              <a:t>讲故事时，可以绘声绘色地模仿自然界的风声、雨声、流水声，也可以模仿汽笛声、枪炮声、动物的鸣叫声，也可以模仿人的哭声、笑声和叹息声等。通过对声音惟妙惟肖的模仿，可以更好地渲染气氛，加强真实感，提高口语表达效果，把幼儿带入故事所描绘的情境中。</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079500" y="1546860"/>
            <a:ext cx="10033635" cy="4462145"/>
          </a:xfrm>
          <a:prstGeom prst="rect">
            <a:avLst/>
          </a:prstGeom>
          <a:noFill/>
        </p:spPr>
        <p:txBody>
          <a:bodyPr wrap="square" rtlCol="0">
            <a:spAutoFit/>
          </a:bodyPr>
          <a:lstStyle/>
          <a:p>
            <a:pPr indent="0" algn="l" fontAlgn="auto">
              <a:lnSpc>
                <a:spcPct val="14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根据提示要求，运用态势、拟声“表”的技巧，讲述下面的幼儿故事。</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40000"/>
              </a:lnSpc>
              <a:spcAft>
                <a:spcPts val="500"/>
              </a:spcAft>
            </a:pPr>
            <a:r>
              <a:rPr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rPr>
              <a:t>三个小朋友</a:t>
            </a:r>
            <a:endParaRPr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4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嘭嘭嘭！嘭嘭嘭！三楼洋洋在拍球，吵得楼下受不了。楼下咪咪上去提意见：“洋洋，请轻一点！”洋洋撅起嘴，“嗵”地关上门。嗒嗒嗒！嗒嗒嗒！二楼咪咪在跳绳，吵得楼下受不了。楼下晓晓上去提意见：“咪咪，请你轻一点！”咪咪撅起嘴，“嗵”地关上门。</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40000"/>
              </a:lnSpc>
              <a:spcAft>
                <a:spcPts val="500"/>
              </a:spcAft>
            </a:pPr>
            <a:r>
              <a:rPr sz="2200" dirty="0">
                <a:latin typeface="楷体" panose="02010609060101010101" charset="-122"/>
                <a:ea typeface="楷体" panose="02010609060101010101" charset="-122"/>
                <a:cs typeface="楷体" panose="02010609060101010101" charset="-122"/>
                <a:sym typeface="微软雅黑" panose="020B0503020204020204" pitchFamily="34" charset="-122"/>
              </a:rPr>
              <a:t>丁零零！丁零零！一楼晓晓骑单车，三个轮儿飞飞转。骑到东，“喵，喵！”压着花猫小脚丫；骑到西，“哎呦！”撞翻椅子砸痛姥姥的腰。姥姥提意见：“楼下空地多宽敞，那里才好玩。”</a:t>
            </a:r>
            <a:endParaRPr sz="22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079500" y="1546860"/>
            <a:ext cx="10033635" cy="2309495"/>
          </a:xfrm>
          <a:prstGeom prst="rect">
            <a:avLst/>
          </a:prstGeom>
          <a:noFill/>
        </p:spPr>
        <p:txBody>
          <a:bodyPr wrap="square" rtlCol="0">
            <a:spAutoFit/>
          </a:bodyPr>
          <a:lstStyle/>
          <a:p>
            <a:pPr indent="457200" algn="l" fontAlgn="auto">
              <a:lnSpc>
                <a:spcPct val="140000"/>
              </a:lnSpc>
              <a:spcAft>
                <a:spcPts val="500"/>
              </a:spcAft>
            </a:pPr>
            <a:r>
              <a:rPr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提示 ]</a:t>
            </a:r>
            <a:endParaRPr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个小朋友都喜欢在家里玩游戏，却忽视了会打扰到邻居休息。洋洋拍球的声音很响，咪咪跳绳的声音很密，晓晓骑车总是撞到别人。讲述这个故事可以采用拟声的技巧，结合日常生活实践，再加上恰当的语气语调，就能让小朋友们懂得玩游戏时不要打扰别人休息，应该到空地上玩的道理。</a:t>
            </a:r>
            <a:endParaRPr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三、善于控场的技巧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746885"/>
            <a:ext cx="9772650" cy="3671570"/>
          </a:xfrm>
          <a:prstGeom prst="rect">
            <a:avLst/>
          </a:prstGeom>
          <a:noFill/>
        </p:spPr>
        <p:txBody>
          <a:bodyPr wrap="square" rtlCol="0">
            <a:spAutoFit/>
          </a:bodyPr>
          <a:p>
            <a:pPr indent="457200" algn="l" fontAlgn="auto">
              <a:lnSpc>
                <a:spcPct val="150000"/>
              </a:lnSpc>
              <a:spcAft>
                <a:spcPts val="1000"/>
              </a:spcAft>
            </a:pPr>
            <a:r>
              <a:rPr lang="zh-CN" altLang="en-US" sz="2400" b="1" dirty="0">
                <a:solidFill>
                  <a:srgbClr val="48AB9D"/>
                </a:solidFill>
                <a:sym typeface="微软雅黑" panose="020B0503020204020204" pitchFamily="34" charset="-122"/>
              </a:rPr>
              <a:t>控场</a:t>
            </a:r>
            <a:r>
              <a:rPr lang="zh-CN" altLang="en-US" sz="2000" dirty="0">
                <a:sym typeface="微软雅黑" panose="020B0503020204020204" pitchFamily="34" charset="-122"/>
              </a:rPr>
              <a:t>指的是故事讲述者采用一定的办法对场面进行有效的控制。</a:t>
            </a:r>
            <a:endParaRPr lang="zh-CN" altLang="en-US" sz="2000" dirty="0">
              <a:sym typeface="微软雅黑" panose="020B0503020204020204" pitchFamily="34" charset="-122"/>
            </a:endParaRPr>
          </a:p>
          <a:p>
            <a:pPr indent="457200" algn="l" fontAlgn="auto">
              <a:lnSpc>
                <a:spcPct val="150000"/>
              </a:lnSpc>
              <a:spcAft>
                <a:spcPts val="1000"/>
              </a:spcAft>
            </a:pPr>
            <a:r>
              <a:rPr lang="zh-CN" altLang="en-US" sz="2000" dirty="0">
                <a:sym typeface="微软雅黑" panose="020B0503020204020204" pitchFamily="34" charset="-122"/>
              </a:rPr>
              <a:t>在讲故事的过程中，幼儿的情绪、注意力及场上气氛、秩序常有变化，教师要借助控场技巧，有效地调动他们的情绪，集中他们的注意力，驾驭场上气氛和秩序。</a:t>
            </a:r>
            <a:endParaRPr lang="zh-CN" altLang="en-US" sz="2000" dirty="0">
              <a:sym typeface="微软雅黑" panose="020B0503020204020204" pitchFamily="34" charset="-122"/>
            </a:endParaRPr>
          </a:p>
          <a:p>
            <a:pPr indent="457200" algn="l" fontAlgn="auto">
              <a:lnSpc>
                <a:spcPct val="150000"/>
              </a:lnSpc>
              <a:spcAft>
                <a:spcPts val="1000"/>
              </a:spcAft>
            </a:pPr>
            <a:r>
              <a:rPr lang="zh-CN" altLang="en-US" sz="2000" dirty="0">
                <a:latin typeface="楷体" panose="02010609060101010101" charset="-122"/>
                <a:ea typeface="楷体" panose="02010609060101010101" charset="-122"/>
                <a:sym typeface="微软雅黑" panose="020B0503020204020204" pitchFamily="34" charset="-122"/>
              </a:rPr>
              <a:t>比如，在开讲以前，教师要先组织幼儿安静地坐好，稳定他们的情绪，集中他们的注意力，采用问答、猜谜语等方式调动幼儿参与的积极性。在故事开场的时候，教师要调动自己的情绪，使自己的声音、姿态、一举一动成为场上的焦点，讲述的过程中，在必要的地方设置悬念，以激发兴趣。</a:t>
            </a:r>
            <a:endParaRPr lang="zh-CN" altLang="en-US" sz="2000" dirty="0">
              <a:latin typeface="楷体" panose="02010609060101010101" charset="-122"/>
              <a:ea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三、善于控场的技巧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746885"/>
            <a:ext cx="9772650" cy="3692525"/>
          </a:xfrm>
          <a:prstGeom prst="rect">
            <a:avLst/>
          </a:prstGeom>
          <a:noFill/>
        </p:spPr>
        <p:txBody>
          <a:bodyPr wrap="square" rtlCol="0">
            <a:spAutoFit/>
          </a:bodyPr>
          <a:p>
            <a:pPr indent="457200" algn="l" fontAlgn="auto">
              <a:lnSpc>
                <a:spcPct val="130000"/>
              </a:lnSpc>
              <a:spcAft>
                <a:spcPts val="1000"/>
              </a:spcAft>
            </a:pPr>
            <a:r>
              <a:rPr lang="zh-CN" altLang="en-US" sz="2000" b="1" dirty="0">
                <a:solidFill>
                  <a:srgbClr val="48AB9D"/>
                </a:solidFill>
                <a:sym typeface="微软雅黑" panose="020B0503020204020204" pitchFamily="34" charset="-122"/>
              </a:rPr>
              <a:t>对于故事中不断重复的语言，教师在讲述两遍之后就可以把角色交给幼儿，让幼儿和教师一起讲述。</a:t>
            </a:r>
            <a:r>
              <a:rPr lang="zh-CN" altLang="en-US" sz="2000" dirty="0">
                <a:sym typeface="微软雅黑" panose="020B0503020204020204" pitchFamily="34" charset="-122"/>
              </a:rPr>
              <a:t>讲述过程中如发现个别幼儿不注意听讲，教师要善于根据具体情况灵活处理。有时可用注视或手势暗示他们，有时可在讲述时略微停顿或提高、降低声调，有时可叫不注意倾听的幼儿回答有关故事的简单问题，以引起注意，调动幼儿的情绪。一旦场上出现秩序混乱的现象，教师要镇定自若，可以采用较长时间停顿或变换节奏和语速等方式来转移幼儿的注意力，从而使场上的气氛得到改变。总之，教师绝不能采取停讲故事以维持秩序的方法，因为会影响其他幼儿听故事的兴趣和注意力的集中，破坏故事的完整性。如果多数幼儿不注意听讲，就说明讲述本身有问题，这就需要从教师身上去找原因。</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571157" y="1764507"/>
            <a:ext cx="4491946" cy="3136900"/>
            <a:chOff x="1741552" y="1450888"/>
            <a:chExt cx="4491946" cy="3136900"/>
          </a:xfrm>
        </p:grpSpPr>
        <p:sp>
          <p:nvSpPr>
            <p:cNvPr id="17" name="文本框 16"/>
            <p:cNvSpPr txBox="1"/>
            <p:nvPr/>
          </p:nvSpPr>
          <p:spPr>
            <a:xfrm>
              <a:off x="3144858" y="3019338"/>
              <a:ext cx="3088640" cy="1568450"/>
            </a:xfrm>
            <a:prstGeom prst="rect">
              <a:avLst/>
            </a:prstGeom>
            <a:noFill/>
          </p:spPr>
          <p:txBody>
            <a:bodyPr wrap="square" rtlCol="0">
              <a:spAutoFit/>
            </a:bodyPr>
            <a:lstStyle/>
            <a:p>
              <a:pPr>
                <a:lnSpc>
                  <a:spcPct val="100000"/>
                </a:lnSpc>
              </a:pPr>
              <a:r>
                <a:rPr lang="zh-CN" altLang="en-US" sz="96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观看</a:t>
              </a:r>
              <a:endParaRPr lang="zh-CN" altLang="en-US" sz="9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8" name="文本框 17"/>
            <p:cNvSpPr txBox="1"/>
            <p:nvPr/>
          </p:nvSpPr>
          <p:spPr>
            <a:xfrm>
              <a:off x="1741552" y="1450888"/>
              <a:ext cx="2621280" cy="1568450"/>
            </a:xfrm>
            <a:prstGeom prst="rect">
              <a:avLst/>
            </a:prstGeom>
            <a:noFill/>
          </p:spPr>
          <p:txBody>
            <a:bodyPr wrap="none" rtlCol="0">
              <a:spAutoFit/>
            </a:bodyPr>
            <a:lstStyle/>
            <a:p>
              <a:pPr algn="ctr">
                <a:lnSpc>
                  <a:spcPct val="100000"/>
                </a:lnSpc>
              </a:pPr>
              <a:r>
                <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感谢</a:t>
              </a:r>
              <a:endPar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409700"/>
            <a:ext cx="10014585" cy="540385"/>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indent="457200" algn="l" fontAlgn="auto">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讲述下面的童话故事，根据自己的理解说一说讲故事的特点和要求。</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2073664"/>
            <a:ext cx="9779000" cy="4154170"/>
          </a:xfrm>
          <a:prstGeom prst="rect">
            <a:avLst/>
          </a:prstGeom>
          <a:noFill/>
        </p:spPr>
        <p:txBody>
          <a:bodyPr wrap="square" rtlCol="0">
            <a:spAutoFit/>
          </a:bodyPr>
          <a:lstStyle/>
          <a:p>
            <a:pPr indent="457200" algn="ctr" fontAlgn="auto">
              <a:lnSpc>
                <a:spcPct val="120000"/>
              </a:lnSpc>
            </a:pPr>
            <a:r>
              <a:rPr lang="zh-CN" altLang="en-US" sz="2000" b="1"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三只小猪盖房子</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猪妈妈有三个孩子，一个叫小黑猪，一个叫小白猪，还有一个叫小花猪。</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有一天，猪妈妈对小猪说：“现在，你们已经长大了，应该学一些本领。你们各自去盖一间房子吧！”三只小猪问：“妈妈，用什么东西盖房子呢 ?”猪妈妈说：“稻草、木头、砖都可以盖房子，但是草房没有木房结实，木房没有砖房结实。”</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三只小猪高高兴兴地走了。走着，走着，看见前面有一堆稻草。小黑猪忙说：“我就用这稻草盖草房吧。”小白猪和小花猪一起向前走去，走着，走着，看见前面有一堆木头。小白猪连忙说：“我就用这木头盖间木房吧。”</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小花猪继续向前走去，走着，走着，看见前面有一堆砖头。小花猪高兴地说：“我就用这砖盖间砖房吧。”于是，小花猪一块砖一块砖地盖起来。不一会儿，汗出来了，胳膊也酸了，小花猪还不肯歇一下。砖房盖好啦！小花猪乐得直笑。</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89025" y="637929"/>
            <a:ext cx="9779000" cy="5631180"/>
          </a:xfrm>
          <a:prstGeom prst="rect">
            <a:avLst/>
          </a:prstGeom>
          <a:noFill/>
        </p:spPr>
        <p:txBody>
          <a:bodyPr wrap="square" rtlCol="0">
            <a:spAutoFit/>
          </a:bodyPr>
          <a:lstStyle/>
          <a:p>
            <a:pPr indent="457200" algn="l"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山后边住着一只大灰狼，它听说来了三只小猪，哈哈大笑说：“三只小猪来得好，正好让我吃个饱！”</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大灰狼来到草房前，叫小黑猪开门。小黑猪不肯开。大灰狼用力撞一下，草房就倒了。小黑猪急忙逃出草房，边跑边喊：“大灰狼来了！大灰狼来了！”木房里的小白猪听见了，连忙打开门，让小黑猪进来，又把门紧紧地关上。</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大灰狼来到木房前，叫小白猪开门。小白猪不肯开。大灰狼用力撞一下，小木房摇一摇。大灰狼又用力撞了一下，木房就倒了，小黑猪、小白猪急忙逃出木房，边跑边喊：“大灰狼来了！大灰狼来了！”砖房里的小花猪听了，连忙打开门，让小黑猪和小白猪进来，又紧紧地把门关上。</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大灰狼来到砖房前，叫小花猪开门。小花猪不肯开。大灰狼用力撞一下，砖房一动也不动，又撞一下，砖房还是一动也不动。大灰狼用尽全身力气，对砖房重重地撞了一下，砖房还是一动也不动。大灰狼头上撞出了三个疙瘩，四脚朝天地跌倒在地上。大灰狼看到房顶上有一个大烟囱，就爬上房顶，想从烟囱里钻进去。三只小猪忙在炉膛里添了许多柴，把炉火烧得旺旺的。大灰狼从烟囱里钻进去，跌进了大炉膛，被炉火烧死了。</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843395" y="1382395"/>
            <a:ext cx="4331970" cy="4092575"/>
          </a:xfrm>
          <a:prstGeom prst="rect">
            <a:avLst/>
          </a:prstGeom>
          <a:noFill/>
        </p:spPr>
        <p:txBody>
          <a:bodyPr wrap="square" rtlCol="0">
            <a:spAutoFit/>
          </a:bodyPr>
          <a:lstStyle/>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著名儿童教育家孙敬修先生曾说：</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“一个生动故事的教育作用，要比单纯的要求、命令、说教效果好得多。”</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听故事是幼儿不可或缺的一项精神享受。在幼儿教育中，通过故事不仅可以丰富幼儿的知识，陶冶情操，丰富情感体验，还能带给幼儿无限的身心愉悦。在幼儿园保教工作中，讲故事是实施语言教学最基本的手段，是幼儿教师必须掌握的一项基本技能。</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0" name="图片 99"/>
          <p:cNvPicPr/>
          <p:nvPr/>
        </p:nvPicPr>
        <p:blipFill>
          <a:blip r:embed="rId1"/>
          <a:stretch>
            <a:fillRect/>
          </a:stretch>
        </p:blipFill>
        <p:spPr>
          <a:xfrm>
            <a:off x="771525" y="1788795"/>
            <a:ext cx="5906135" cy="32810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82994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讲故事概述</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tags/tag1.xml><?xml version="1.0" encoding="utf-8"?>
<p:tagLst xmlns:p="http://schemas.openxmlformats.org/presentationml/2006/main">
  <p:tag name="KSO_WM_DIAGRAM_VIRTUALLY_FRAME" val="{&quot;height&quot;:279.14059720457436,&quot;left&quot;:106.65,&quot;top&quot;:143.55,&quot;width&quot;:588.5359055118112}"/>
</p:tagLst>
</file>

<file path=ppt/tags/tag10.xml><?xml version="1.0" encoding="utf-8"?>
<p:tagLst xmlns:p="http://schemas.openxmlformats.org/presentationml/2006/main">
  <p:tag name="KSO_WM_DIAGRAM_VIRTUALLY_FRAME" val="{&quot;height&quot;:279.14059720457436,&quot;left&quot;:106.65,&quot;top&quot;:143.55,&quot;width&quot;:588.5359055118112}"/>
</p:tagLst>
</file>

<file path=ppt/tags/tag11.xml><?xml version="1.0" encoding="utf-8"?>
<p:tagLst xmlns:p="http://schemas.openxmlformats.org/presentationml/2006/main">
  <p:tag name="KSO_WM_DIAGRAM_VIRTUALLY_FRAME" val="{&quot;height&quot;:279.14059720457436,&quot;left&quot;:106.65,&quot;top&quot;:143.55,&quot;width&quot;:588.5359055118112}"/>
</p:tagLst>
</file>

<file path=ppt/tags/tag12.xml><?xml version="1.0" encoding="utf-8"?>
<p:tagLst xmlns:p="http://schemas.openxmlformats.org/presentationml/2006/main">
  <p:tag name="KSO_WM_DIAGRAM_VIRTUALLY_FRAME" val="{&quot;height&quot;:279.14059720457436,&quot;left&quot;:106.65,&quot;top&quot;:143.55,&quot;width&quot;:588.5359055118112}"/>
</p:tagLst>
</file>

<file path=ppt/tags/tag13.xml><?xml version="1.0" encoding="utf-8"?>
<p:tagLst xmlns:p="http://schemas.openxmlformats.org/presentationml/2006/main">
  <p:tag name="KSO_WM_DIAGRAM_VIRTUALLY_FRAME" val="{&quot;height&quot;:279.14059720457436,&quot;left&quot;:106.65,&quot;top&quot;:143.55,&quot;width&quot;:588.5359055118112}"/>
</p:tagLst>
</file>

<file path=ppt/tags/tag14.xml><?xml version="1.0" encoding="utf-8"?>
<p:tagLst xmlns:p="http://schemas.openxmlformats.org/presentationml/2006/main">
  <p:tag name="KSO_WM_DIAGRAM_VIRTUALLY_FRAME" val="{&quot;height&quot;:279.14059720457436,&quot;left&quot;:106.65,&quot;top&quot;:143.55,&quot;width&quot;:588.5359055118112}"/>
</p:tagLst>
</file>

<file path=ppt/tags/tag15.xml><?xml version="1.0" encoding="utf-8"?>
<p:tagLst xmlns:p="http://schemas.openxmlformats.org/presentationml/2006/main">
  <p:tag name="KSO_WM_DIAGRAM_VIRTUALLY_FRAME" val="{&quot;height&quot;:279.14059720457436,&quot;left&quot;:106.65,&quot;top&quot;:143.55,&quot;width&quot;:588.5359055118112}"/>
</p:tagLst>
</file>

<file path=ppt/tags/tag16.xml><?xml version="1.0" encoding="utf-8"?>
<p:tagLst xmlns:p="http://schemas.openxmlformats.org/presentationml/2006/main">
  <p:tag name="KSO_WM_DIAGRAM_VIRTUALLY_FRAME" val="{&quot;height&quot;:279.14059720457436,&quot;left&quot;:106.65,&quot;top&quot;:143.55,&quot;width&quot;:588.5359055118112}"/>
</p:tagLst>
</file>

<file path=ppt/tags/tag17.xml><?xml version="1.0" encoding="utf-8"?>
<p:tagLst xmlns:p="http://schemas.openxmlformats.org/presentationml/2006/main">
  <p:tag name="KSO_WM_DIAGRAM_VIRTUALLY_FRAME" val="{&quot;height&quot;:279.14059720457436,&quot;left&quot;:106.65,&quot;top&quot;:143.55,&quot;width&quot;:588.5359055118112}"/>
</p:tagLst>
</file>

<file path=ppt/tags/tag18.xml><?xml version="1.0" encoding="utf-8"?>
<p:tagLst xmlns:p="http://schemas.openxmlformats.org/presentationml/2006/main">
  <p:tag name="KSO_WM_DIAGRAM_VIRTUALLY_FRAME" val="{&quot;height&quot;:279.14059720457436,&quot;left&quot;:106.65,&quot;top&quot;:143.55,&quot;width&quot;:588.5359055118112}"/>
</p:tagLst>
</file>

<file path=ppt/tags/tag19.xml><?xml version="1.0" encoding="utf-8"?>
<p:tagLst xmlns:p="http://schemas.openxmlformats.org/presentationml/2006/main">
  <p:tag name="KSO_WM_DIAGRAM_VIRTUALLY_FRAME" val="{&quot;height&quot;:279.14059720457436,&quot;left&quot;:106.65,&quot;top&quot;:143.55,&quot;width&quot;:588.5359055118112}"/>
</p:tagLst>
</file>

<file path=ppt/tags/tag2.xml><?xml version="1.0" encoding="utf-8"?>
<p:tagLst xmlns:p="http://schemas.openxmlformats.org/presentationml/2006/main">
  <p:tag name="KSO_WM_DIAGRAM_VIRTUALLY_FRAME" val="{&quot;height&quot;:279.14059720457436,&quot;left&quot;:106.65,&quot;top&quot;:143.55,&quot;width&quot;:588.5359055118112}"/>
</p:tagLst>
</file>

<file path=ppt/tags/tag20.xml><?xml version="1.0" encoding="utf-8"?>
<p:tagLst xmlns:p="http://schemas.openxmlformats.org/presentationml/2006/main">
  <p:tag name="KSO_WM_DIAGRAM_VIRTUALLY_FRAME" val="{&quot;height&quot;:279.14059720457436,&quot;left&quot;:106.65,&quot;top&quot;:143.55,&quot;width&quot;:588.5359055118112}"/>
</p:tagLst>
</file>

<file path=ppt/tags/tag21.xml><?xml version="1.0" encoding="utf-8"?>
<p:tagLst xmlns:p="http://schemas.openxmlformats.org/presentationml/2006/main">
  <p:tag name="commondata" val="eyJoZGlkIjoiZWNhYzc5NThlMmQ4YTlhZTI0ZTMyYWFhZWUyMTMxNjcifQ=="/>
  <p:tag name="resource_record_key" val="{&quot;70&quot;:[3325372,3325359,3321880,3325302,3319204,3322001,3321480,3322139,3325256]}"/>
</p:tagLst>
</file>

<file path=ppt/tags/tag3.xml><?xml version="1.0" encoding="utf-8"?>
<p:tagLst xmlns:p="http://schemas.openxmlformats.org/presentationml/2006/main">
  <p:tag name="KSO_WM_DIAGRAM_VIRTUALLY_FRAME" val="{&quot;height&quot;:279.14059720457436,&quot;left&quot;:106.65,&quot;top&quot;:143.55,&quot;width&quot;:588.5359055118112}"/>
</p:tagLst>
</file>

<file path=ppt/tags/tag4.xml><?xml version="1.0" encoding="utf-8"?>
<p:tagLst xmlns:p="http://schemas.openxmlformats.org/presentationml/2006/main">
  <p:tag name="KSO_WM_DIAGRAM_VIRTUALLY_FRAME" val="{&quot;height&quot;:279.14059720457436,&quot;left&quot;:106.65,&quot;top&quot;:143.55,&quot;width&quot;:588.5359055118112}"/>
</p:tagLst>
</file>

<file path=ppt/tags/tag5.xml><?xml version="1.0" encoding="utf-8"?>
<p:tagLst xmlns:p="http://schemas.openxmlformats.org/presentationml/2006/main">
  <p:tag name="KSO_WM_DIAGRAM_VIRTUALLY_FRAME" val="{&quot;height&quot;:279.14059720457436,&quot;left&quot;:106.65,&quot;top&quot;:143.55,&quot;width&quot;:588.5359055118112}"/>
</p:tagLst>
</file>

<file path=ppt/tags/tag6.xml><?xml version="1.0" encoding="utf-8"?>
<p:tagLst xmlns:p="http://schemas.openxmlformats.org/presentationml/2006/main">
  <p:tag name="KSO_WM_DIAGRAM_VIRTUALLY_FRAME" val="{&quot;height&quot;:279.14059720457436,&quot;left&quot;:106.65,&quot;top&quot;:143.55,&quot;width&quot;:588.5359055118112}"/>
</p:tagLst>
</file>

<file path=ppt/tags/tag7.xml><?xml version="1.0" encoding="utf-8"?>
<p:tagLst xmlns:p="http://schemas.openxmlformats.org/presentationml/2006/main">
  <p:tag name="KSO_WM_DIAGRAM_VIRTUALLY_FRAME" val="{&quot;height&quot;:279.14059720457436,&quot;left&quot;:106.65,&quot;top&quot;:143.55,&quot;width&quot;:588.5359055118112}"/>
</p:tagLst>
</file>

<file path=ppt/tags/tag8.xml><?xml version="1.0" encoding="utf-8"?>
<p:tagLst xmlns:p="http://schemas.openxmlformats.org/presentationml/2006/main">
  <p:tag name="KSO_WM_DIAGRAM_VIRTUALLY_FRAME" val="{&quot;height&quot;:279.14059720457436,&quot;left&quot;:106.65,&quot;top&quot;:143.55,&quot;width&quot;:588.5359055118112}"/>
</p:tagLst>
</file>

<file path=ppt/tags/tag9.xml><?xml version="1.0" encoding="utf-8"?>
<p:tagLst xmlns:p="http://schemas.openxmlformats.org/presentationml/2006/main">
  <p:tag name="KSO_WM_DIAGRAM_VIRTUALLY_FRAME" val="{&quot;height&quot;:279.14059720457436,&quot;left&quot;:106.65,&quot;top&quot;:143.55,&quot;width&quot;:588.5359055118112}"/>
</p:tagLst>
</file>

<file path=ppt/theme/theme1.xml><?xml version="1.0" encoding="utf-8"?>
<a:theme xmlns:a="http://schemas.openxmlformats.org/drawingml/2006/main" name="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12270</Words>
  <Application>WPS 演示</Application>
  <PresentationFormat>宽屏</PresentationFormat>
  <Paragraphs>364</Paragraphs>
  <Slides>59</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59</vt:i4>
      </vt:variant>
    </vt:vector>
  </HeadingPairs>
  <TitlesOfParts>
    <vt:vector size="68" baseType="lpstr">
      <vt:lpstr>Arial</vt:lpstr>
      <vt:lpstr>宋体</vt:lpstr>
      <vt:lpstr>Wingdings</vt:lpstr>
      <vt:lpstr>微软雅黑</vt:lpstr>
      <vt:lpstr>楷体</vt:lpstr>
      <vt:lpstr>Wingdings</vt:lpstr>
      <vt:lpstr>Arial Unicode MS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薛东西</cp:lastModifiedBy>
  <cp:revision>26</cp:revision>
  <dcterms:created xsi:type="dcterms:W3CDTF">2023-10-18T14:32:00Z</dcterms:created>
  <dcterms:modified xsi:type="dcterms:W3CDTF">2024-03-15T03:39:30Z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D822F621E3C142E4819EAF0375C25DA4_13</vt:lpwstr>
  </property>
  <property fmtid="{D5CDD505-2E9C-101B-9397-08002B2CF9AE}" pid="3" name="KSOProductBuildVer">
    <vt:lpwstr>2052-12.1.0.16388</vt:lpwstr>
  </property>
</Properties>
</file>