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4.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7"/>
  </p:notesMasterIdLst>
  <p:handoutMasterIdLst>
    <p:handoutMasterId r:id="rId68"/>
  </p:handoutMasterIdLst>
  <p:sldIdLst>
    <p:sldId id="256" r:id="rId4"/>
    <p:sldId id="11090212" r:id="rId5"/>
    <p:sldId id="11090213" r:id="rId6"/>
    <p:sldId id="259" r:id="rId7"/>
    <p:sldId id="11090228" r:id="rId8"/>
    <p:sldId id="11090231" r:id="rId9"/>
    <p:sldId id="11090650" r:id="rId10"/>
    <p:sldId id="11090233" r:id="rId11"/>
    <p:sldId id="11090232" r:id="rId12"/>
    <p:sldId id="11090499" r:id="rId13"/>
    <p:sldId id="11090587" r:id="rId14"/>
    <p:sldId id="11090654" r:id="rId15"/>
    <p:sldId id="11090655" r:id="rId16"/>
    <p:sldId id="11090656" r:id="rId17"/>
    <p:sldId id="11090657" r:id="rId18"/>
    <p:sldId id="11090658" r:id="rId19"/>
    <p:sldId id="11090659" r:id="rId20"/>
    <p:sldId id="11090660" r:id="rId21"/>
    <p:sldId id="11090661" r:id="rId22"/>
    <p:sldId id="11090662" r:id="rId23"/>
    <p:sldId id="11090663" r:id="rId24"/>
    <p:sldId id="11090664" r:id="rId25"/>
    <p:sldId id="11090258" r:id="rId26"/>
    <p:sldId id="11090593" r:id="rId27"/>
    <p:sldId id="11090665" r:id="rId28"/>
    <p:sldId id="11090671" r:id="rId29"/>
    <p:sldId id="11090666" r:id="rId30"/>
    <p:sldId id="11090667" r:id="rId31"/>
    <p:sldId id="11090668" r:id="rId32"/>
    <p:sldId id="11090669" r:id="rId33"/>
    <p:sldId id="11090672" r:id="rId34"/>
    <p:sldId id="11090678" r:id="rId35"/>
    <p:sldId id="11090679" r:id="rId36"/>
    <p:sldId id="11090680" r:id="rId37"/>
    <p:sldId id="11090681" r:id="rId38"/>
    <p:sldId id="11090682" r:id="rId39"/>
    <p:sldId id="11090683" r:id="rId40"/>
    <p:sldId id="11090685" r:id="rId41"/>
    <p:sldId id="11090687" r:id="rId42"/>
    <p:sldId id="11090688" r:id="rId43"/>
    <p:sldId id="11090689" r:id="rId44"/>
    <p:sldId id="11090690" r:id="rId45"/>
    <p:sldId id="11090691" r:id="rId46"/>
    <p:sldId id="11090692" r:id="rId47"/>
    <p:sldId id="11090694" r:id="rId48"/>
    <p:sldId id="11090695" r:id="rId49"/>
    <p:sldId id="11090696" r:id="rId50"/>
    <p:sldId id="11090698" r:id="rId51"/>
    <p:sldId id="11090699" r:id="rId52"/>
    <p:sldId id="11090700" r:id="rId53"/>
    <p:sldId id="11090701" r:id="rId54"/>
    <p:sldId id="11090702" r:id="rId55"/>
    <p:sldId id="11090703" r:id="rId56"/>
    <p:sldId id="11090706" r:id="rId57"/>
    <p:sldId id="11090707" r:id="rId58"/>
    <p:sldId id="11090708" r:id="rId59"/>
    <p:sldId id="11090709" r:id="rId60"/>
    <p:sldId id="11090711" r:id="rId61"/>
    <p:sldId id="11090712" r:id="rId62"/>
    <p:sldId id="11090715" r:id="rId63"/>
    <p:sldId id="11090716" r:id="rId64"/>
    <p:sldId id="11090717" r:id="rId65"/>
    <p:sldId id="11090214" r:id="rId66"/>
  </p:sldIdLst>
  <p:sldSz cx="12192000" cy="6858000"/>
  <p:notesSz cx="6858000" cy="9144000"/>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234"/>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2" Type="http://schemas.openxmlformats.org/officeDocument/2006/relationships/tags" Target="tags/tag153.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handoutMaster" Target="handoutMasters/handoutMaster1.xml"/><Relationship Id="rId67" Type="http://schemas.openxmlformats.org/officeDocument/2006/relationships/notesMaster" Target="notesMasters/notesMaster1.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5" Type="http://schemas.openxmlformats.org/officeDocument/2006/relationships/slideLayout" Target="../slideLayouts/slideLayout7.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2.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8" Type="http://schemas.openxmlformats.org/officeDocument/2006/relationships/slideLayout" Target="../slideLayouts/slideLayout7.xml"/><Relationship Id="rId27" Type="http://schemas.openxmlformats.org/officeDocument/2006/relationships/image" Target="../media/image18.jpeg"/><Relationship Id="rId26" Type="http://schemas.openxmlformats.org/officeDocument/2006/relationships/image" Target="../media/image17.jpeg"/><Relationship Id="rId25" Type="http://schemas.openxmlformats.org/officeDocument/2006/relationships/image" Target="../media/image16.jpeg"/><Relationship Id="rId24" Type="http://schemas.openxmlformats.org/officeDocument/2006/relationships/image" Target="../media/image15.jpeg"/><Relationship Id="rId23" Type="http://schemas.openxmlformats.org/officeDocument/2006/relationships/image" Target="../media/image14.jpeg"/><Relationship Id="rId22" Type="http://schemas.openxmlformats.org/officeDocument/2006/relationships/tags" Target="../tags/tag60.xml"/><Relationship Id="rId21" Type="http://schemas.openxmlformats.org/officeDocument/2006/relationships/tags" Target="../tags/tag59.xml"/><Relationship Id="rId20" Type="http://schemas.openxmlformats.org/officeDocument/2006/relationships/tags" Target="../tags/tag58.xml"/><Relationship Id="rId2" Type="http://schemas.openxmlformats.org/officeDocument/2006/relationships/tags" Target="../tags/tag40.xml"/><Relationship Id="rId19" Type="http://schemas.openxmlformats.org/officeDocument/2006/relationships/tags" Target="../tags/tag57.xml"/><Relationship Id="rId18" Type="http://schemas.openxmlformats.org/officeDocument/2006/relationships/tags" Target="../tags/tag56.xml"/><Relationship Id="rId17" Type="http://schemas.openxmlformats.org/officeDocument/2006/relationships/tags" Target="../tags/tag55.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57.xml.rels><?xml version="1.0" encoding="UTF-8" standalone="yes"?>
<Relationships xmlns="http://schemas.openxmlformats.org/package/2006/relationships"><Relationship Id="rId9" Type="http://schemas.openxmlformats.org/officeDocument/2006/relationships/image" Target="../media/image24.svg"/><Relationship Id="rId8" Type="http://schemas.openxmlformats.org/officeDocument/2006/relationships/image" Target="../media/image23.png"/><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0" Type="http://schemas.openxmlformats.org/officeDocument/2006/relationships/slideLayout" Target="../slideLayouts/slideLayout7.xml"/><Relationship Id="rId1" Type="http://schemas.openxmlformats.org/officeDocument/2006/relationships/tags" Target="../tags/tag13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3" Type="http://schemas.openxmlformats.org/officeDocument/2006/relationships/slideLayout" Target="../slideLayouts/slideLayout7.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a:stretch>
              <a:fillRect/>
            </a:stretch>
          </p:blipFill>
          <p:spPr>
            <a:xfrm>
              <a:off x="6342209" y="5088216"/>
              <a:ext cx="266085" cy="266085"/>
            </a:xfrm>
            <a:prstGeom prst="rect">
              <a:avLst/>
            </a:prstGeom>
          </p:spPr>
        </p:pic>
        <p:pic>
          <p:nvPicPr>
            <p:cNvPr id="8" name="图片 7"/>
            <p:cNvPicPr>
              <a:picLocks noChangeAspect="1"/>
            </p:cNvPicPr>
            <p:nvPr/>
          </p:nvPicPr>
          <p:blipFill>
            <a:blip r:embed="rId2"/>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一、与幼儿家长沟通的主要方式</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圆角矩形 8"/>
          <p:cNvSpPr/>
          <p:nvPr>
            <p:custDataLst>
              <p:tags r:id="rId1"/>
            </p:custDataLst>
          </p:nvPr>
        </p:nvSpPr>
        <p:spPr>
          <a:xfrm>
            <a:off x="5074977" y="2627675"/>
            <a:ext cx="2050083" cy="2050083"/>
          </a:xfrm>
          <a:prstGeom prst="roundRect">
            <a:avLst>
              <a:gd name="adj" fmla="val 50000"/>
            </a:avLst>
          </a:prstGeom>
          <a:solidFill>
            <a:schemeClr val="accent1"/>
          </a:solidFill>
          <a:ln>
            <a:noFill/>
          </a:ln>
          <a:effectLst>
            <a:outerShdw blurRad="127000" dist="63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ym typeface="+mn-ea"/>
            </a:endParaRPr>
          </a:p>
        </p:txBody>
      </p:sp>
      <p:sp>
        <p:nvSpPr>
          <p:cNvPr id="8" name="圆角矩形 12"/>
          <p:cNvSpPr/>
          <p:nvPr>
            <p:custDataLst>
              <p:tags r:id="rId2"/>
            </p:custDataLst>
          </p:nvPr>
        </p:nvSpPr>
        <p:spPr>
          <a:xfrm>
            <a:off x="4705000" y="2258306"/>
            <a:ext cx="2789181" cy="2789181"/>
          </a:xfrm>
          <a:prstGeom prst="roundRect">
            <a:avLst>
              <a:gd name="adj" fmla="val 50000"/>
            </a:avLst>
          </a:prstGeom>
          <a:gradFill>
            <a:gsLst>
              <a:gs pos="0">
                <a:schemeClr val="accent1">
                  <a:lumMod val="20000"/>
                  <a:lumOff val="80000"/>
                  <a:alpha val="20000"/>
                </a:schemeClr>
              </a:gs>
              <a:gs pos="100000">
                <a:schemeClr val="accent1">
                  <a:alpha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non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00">
                <a:latin typeface="+mn-ea"/>
                <a:cs typeface="+mn-ea"/>
                <a:sym typeface="+mn-ea"/>
              </a:rPr>
              <a:t>80</a:t>
            </a:r>
            <a:endParaRPr lang="en-US" altLang="zh-CN" sz="1600">
              <a:latin typeface="+mn-ea"/>
              <a:cs typeface="+mn-ea"/>
              <a:sym typeface="+mn-ea"/>
            </a:endParaRPr>
          </a:p>
          <a:p>
            <a:pPr lvl="0" algn="ctr">
              <a:spcBef>
                <a:spcPct val="0"/>
              </a:spcBef>
              <a:spcAft>
                <a:spcPct val="0"/>
              </a:spcAft>
              <a:buClrTx/>
              <a:buSzTx/>
              <a:buFontTx/>
            </a:pPr>
            <a:endParaRPr lang="zh-CN" altLang="en-US" sz="1600" dirty="0">
              <a:latin typeface="+mn-ea"/>
              <a:cs typeface="+mn-ea"/>
              <a:sym typeface="+mn-ea"/>
            </a:endParaRPr>
          </a:p>
        </p:txBody>
      </p:sp>
      <p:sp>
        <p:nvSpPr>
          <p:cNvPr id="9" name="弧形 8"/>
          <p:cNvSpPr/>
          <p:nvPr>
            <p:custDataLst>
              <p:tags r:id="rId3"/>
            </p:custDataLst>
          </p:nvPr>
        </p:nvSpPr>
        <p:spPr>
          <a:xfrm>
            <a:off x="4919453" y="2472151"/>
            <a:ext cx="2360761" cy="2360761"/>
          </a:xfrm>
          <a:prstGeom prst="arc">
            <a:avLst>
              <a:gd name="adj1" fmla="val 16200000"/>
              <a:gd name="adj2" fmla="val 73219"/>
            </a:avLst>
          </a:prstGeom>
          <a:ln w="47625" cap="rnd">
            <a:gradFill>
              <a:gsLst>
                <a:gs pos="0">
                  <a:schemeClr val="accent1">
                    <a:alpha val="50000"/>
                  </a:schemeClr>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0" name="弧形 9"/>
          <p:cNvSpPr/>
          <p:nvPr>
            <p:custDataLst>
              <p:tags r:id="rId4"/>
            </p:custDataLst>
          </p:nvPr>
        </p:nvSpPr>
        <p:spPr>
          <a:xfrm flipH="1" flipV="1">
            <a:off x="4919453" y="2472151"/>
            <a:ext cx="2360761" cy="2360761"/>
          </a:xfrm>
          <a:prstGeom prst="arc">
            <a:avLst>
              <a:gd name="adj1" fmla="val 16200000"/>
              <a:gd name="adj2" fmla="val 73219"/>
            </a:avLst>
          </a:prstGeom>
          <a:ln w="47625" cap="rnd">
            <a:gradFill>
              <a:gsLst>
                <a:gs pos="0">
                  <a:schemeClr val="accent1">
                    <a:alpha val="50000"/>
                  </a:schemeClr>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2" name="圆角矩形 7"/>
          <p:cNvSpPr/>
          <p:nvPr>
            <p:custDataLst>
              <p:tags r:id="rId5"/>
            </p:custDataLst>
          </p:nvPr>
        </p:nvSpPr>
        <p:spPr>
          <a:xfrm>
            <a:off x="4994785" y="2547483"/>
            <a:ext cx="2211359" cy="2211359"/>
          </a:xfrm>
          <a:prstGeom prst="roundRect">
            <a:avLst>
              <a:gd name="adj" fmla="val 50000"/>
            </a:avLst>
          </a:prstGeom>
          <a:noFill/>
          <a:ln>
            <a:solidFill>
              <a:schemeClr val="accent1">
                <a:lumMod val="20000"/>
                <a:lumOff val="80000"/>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ym typeface="+mn-ea"/>
            </a:endParaRPr>
          </a:p>
        </p:txBody>
      </p:sp>
      <p:sp>
        <p:nvSpPr>
          <p:cNvPr id="12" name="圆角矩形 33"/>
          <p:cNvSpPr/>
          <p:nvPr>
            <p:custDataLst>
              <p:tags r:id="rId6"/>
            </p:custDataLst>
          </p:nvPr>
        </p:nvSpPr>
        <p:spPr>
          <a:xfrm>
            <a:off x="4377550" y="1930856"/>
            <a:ext cx="3444179" cy="3444179"/>
          </a:xfrm>
          <a:prstGeom prst="roundRect">
            <a:avLst>
              <a:gd name="adj" fmla="val 50000"/>
            </a:avLst>
          </a:prstGeom>
          <a:noFill/>
          <a:ln w="28575">
            <a:gradFill>
              <a:gsLst>
                <a:gs pos="84000">
                  <a:schemeClr val="accent1">
                    <a:lumMod val="20000"/>
                    <a:lumOff val="80000"/>
                    <a:alpha val="0"/>
                  </a:schemeClr>
                </a:gs>
                <a:gs pos="16000">
                  <a:schemeClr val="accent1">
                    <a:lumMod val="20000"/>
                    <a:lumOff val="80000"/>
                    <a:alpha val="0"/>
                  </a:schemeClr>
                </a:gs>
                <a:gs pos="100000">
                  <a:schemeClr val="accent1">
                    <a:lumMod val="40000"/>
                    <a:lumOff val="60000"/>
                  </a:schemeClr>
                </a:gs>
                <a:gs pos="0">
                  <a:schemeClr val="accent1">
                    <a:lumMod val="40000"/>
                    <a:lumOff val="60000"/>
                  </a:schemeClr>
                </a:gs>
              </a:gsLst>
              <a:lin ang="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ym typeface="+mn-ea"/>
            </a:endParaRPr>
          </a:p>
        </p:txBody>
      </p:sp>
      <p:sp>
        <p:nvSpPr>
          <p:cNvPr id="13" name="圆角矩形 1"/>
          <p:cNvSpPr/>
          <p:nvPr>
            <p:custDataLst>
              <p:tags r:id="rId7"/>
            </p:custDataLst>
          </p:nvPr>
        </p:nvSpPr>
        <p:spPr>
          <a:xfrm>
            <a:off x="5183722" y="2736420"/>
            <a:ext cx="1831915" cy="1831915"/>
          </a:xfrm>
          <a:prstGeom prst="roundRect">
            <a:avLst>
              <a:gd name="adj" fmla="val 50000"/>
            </a:avLst>
          </a:prstGeom>
          <a:gradFill>
            <a:gsLst>
              <a:gs pos="0">
                <a:schemeClr val="accent1">
                  <a:lumMod val="20000"/>
                  <a:lumOff val="80000"/>
                </a:schemeClr>
              </a:gs>
              <a:gs pos="66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ym typeface="+mn-ea"/>
            </a:endParaRPr>
          </a:p>
        </p:txBody>
      </p:sp>
      <p:sp>
        <p:nvSpPr>
          <p:cNvPr id="3" name="矩形 2"/>
          <p:cNvSpPr/>
          <p:nvPr>
            <p:custDataLst>
              <p:tags r:id="rId8"/>
            </p:custDataLst>
          </p:nvPr>
        </p:nvSpPr>
        <p:spPr>
          <a:xfrm>
            <a:off x="1209675" y="2402205"/>
            <a:ext cx="2835275" cy="1107440"/>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a:solidFill>
                  <a:schemeClr val="tx1">
                    <a:lumMod val="85000"/>
                    <a:lumOff val="15000"/>
                  </a:schemeClr>
                </a:solidFill>
                <a:latin typeface="+mn-ea"/>
                <a:cs typeface="+mn-ea"/>
                <a:sym typeface="+mn-ea"/>
              </a:rPr>
              <a:t>目的是公布班级的学生在园生活、学习、活动的内容安排，还有温馨提示、育儿知识等。</a:t>
            </a:r>
            <a:endParaRPr lang="zh-CN" altLang="en-US">
              <a:solidFill>
                <a:schemeClr val="tx1">
                  <a:lumMod val="85000"/>
                  <a:lumOff val="15000"/>
                </a:schemeClr>
              </a:solidFill>
              <a:latin typeface="+mn-ea"/>
              <a:cs typeface="+mn-ea"/>
              <a:sym typeface="+mn-ea"/>
            </a:endParaRPr>
          </a:p>
        </p:txBody>
      </p:sp>
      <p:sp>
        <p:nvSpPr>
          <p:cNvPr id="4" name="矩形: 圆角 3"/>
          <p:cNvSpPr/>
          <p:nvPr>
            <p:custDataLst>
              <p:tags r:id="rId9"/>
            </p:custDataLst>
          </p:nvPr>
        </p:nvSpPr>
        <p:spPr>
          <a:xfrm>
            <a:off x="934156" y="1657474"/>
            <a:ext cx="2893110" cy="495919"/>
          </a:xfrm>
          <a:prstGeom prst="roundRect">
            <a:avLst>
              <a:gd name="adj" fmla="val 50000"/>
            </a:avLst>
          </a:prstGeom>
          <a:gradFill>
            <a:gsLst>
              <a:gs pos="0">
                <a:schemeClr val="bg1">
                  <a:alpha val="0"/>
                </a:schemeClr>
              </a:gs>
              <a:gs pos="100000">
                <a:schemeClr val="accent1">
                  <a:lumMod val="40000"/>
                  <a:lumOff val="60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lstStyle/>
          <a:p>
            <a:pPr>
              <a:spcBef>
                <a:spcPct val="0"/>
              </a:spcBef>
              <a:spcAft>
                <a:spcPct val="0"/>
              </a:spcAft>
            </a:pPr>
            <a:r>
              <a:rPr lang="zh-CN" altLang="en-US" sz="2000" b="1" dirty="0">
                <a:solidFill>
                  <a:schemeClr val="tx1">
                    <a:lumMod val="85000"/>
                    <a:lumOff val="15000"/>
                  </a:schemeClr>
                </a:solidFill>
                <a:latin typeface="+mn-ea"/>
                <a:cs typeface="+mn-ea"/>
                <a:sym typeface="+mn-ea"/>
              </a:rPr>
              <a:t>（1）家园联系栏。</a:t>
            </a:r>
            <a:endParaRPr lang="zh-CN" altLang="en-US" sz="2000" b="1" dirty="0">
              <a:solidFill>
                <a:schemeClr val="tx1">
                  <a:lumMod val="85000"/>
                  <a:lumOff val="15000"/>
                </a:schemeClr>
              </a:solidFill>
              <a:latin typeface="+mn-ea"/>
              <a:cs typeface="+mn-ea"/>
              <a:sym typeface="+mn-ea"/>
            </a:endParaRPr>
          </a:p>
        </p:txBody>
      </p:sp>
      <p:sp>
        <p:nvSpPr>
          <p:cNvPr id="6" name="矩形 5"/>
          <p:cNvSpPr/>
          <p:nvPr>
            <p:custDataLst>
              <p:tags r:id="rId10"/>
            </p:custDataLst>
          </p:nvPr>
        </p:nvSpPr>
        <p:spPr>
          <a:xfrm>
            <a:off x="1209675" y="4893945"/>
            <a:ext cx="2835275" cy="553720"/>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a:solidFill>
                  <a:schemeClr val="tx1">
                    <a:lumMod val="85000"/>
                    <a:lumOff val="15000"/>
                  </a:schemeClr>
                </a:solidFill>
                <a:latin typeface="+mn-ea"/>
                <a:cs typeface="+mn-ea"/>
                <a:sym typeface="+mn-ea"/>
              </a:rPr>
              <a:t>面谈交流是最有效果的，同时也是最不容易的沟通方式。</a:t>
            </a:r>
            <a:endParaRPr lang="zh-CN" altLang="en-US">
              <a:solidFill>
                <a:schemeClr val="tx1">
                  <a:lumMod val="85000"/>
                  <a:lumOff val="15000"/>
                </a:schemeClr>
              </a:solidFill>
              <a:latin typeface="+mn-ea"/>
              <a:cs typeface="+mn-ea"/>
              <a:sym typeface="+mn-ea"/>
            </a:endParaRPr>
          </a:p>
        </p:txBody>
      </p:sp>
      <p:sp>
        <p:nvSpPr>
          <p:cNvPr id="14" name="矩形: 圆角 13"/>
          <p:cNvSpPr/>
          <p:nvPr>
            <p:custDataLst>
              <p:tags r:id="rId11"/>
            </p:custDataLst>
          </p:nvPr>
        </p:nvSpPr>
        <p:spPr>
          <a:xfrm>
            <a:off x="934085" y="4148455"/>
            <a:ext cx="3443605" cy="495935"/>
          </a:xfrm>
          <a:prstGeom prst="roundRect">
            <a:avLst>
              <a:gd name="adj" fmla="val 50000"/>
            </a:avLst>
          </a:prstGeom>
          <a:gradFill>
            <a:gsLst>
              <a:gs pos="0">
                <a:schemeClr val="bg1">
                  <a:alpha val="0"/>
                </a:schemeClr>
              </a:gs>
              <a:gs pos="100000">
                <a:schemeClr val="accent1">
                  <a:lumMod val="40000"/>
                  <a:lumOff val="60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lstStyle/>
          <a:p>
            <a:pPr>
              <a:spcBef>
                <a:spcPct val="0"/>
              </a:spcBef>
              <a:spcAft>
                <a:spcPct val="0"/>
              </a:spcAft>
            </a:pPr>
            <a:r>
              <a:rPr lang="zh-CN" altLang="en-US" sz="2000" b="1">
                <a:solidFill>
                  <a:schemeClr val="tx1">
                    <a:lumMod val="85000"/>
                    <a:lumOff val="15000"/>
                  </a:schemeClr>
                </a:solidFill>
                <a:latin typeface="+mn-ea"/>
                <a:cs typeface="+mn-ea"/>
                <a:sym typeface="+mn-ea"/>
              </a:rPr>
              <a:t>（3）家长会、电话、微信、面谈。</a:t>
            </a:r>
            <a:endParaRPr lang="zh-CN" altLang="en-US" sz="2000" b="1">
              <a:solidFill>
                <a:schemeClr val="tx1">
                  <a:lumMod val="85000"/>
                  <a:lumOff val="15000"/>
                </a:schemeClr>
              </a:solidFill>
              <a:latin typeface="+mn-ea"/>
              <a:cs typeface="+mn-ea"/>
              <a:sym typeface="+mn-ea"/>
            </a:endParaRPr>
          </a:p>
        </p:txBody>
      </p:sp>
      <p:sp>
        <p:nvSpPr>
          <p:cNvPr id="17" name="矩形 16"/>
          <p:cNvSpPr/>
          <p:nvPr>
            <p:custDataLst>
              <p:tags r:id="rId12"/>
            </p:custDataLst>
          </p:nvPr>
        </p:nvSpPr>
        <p:spPr>
          <a:xfrm>
            <a:off x="8382635" y="2400300"/>
            <a:ext cx="2835275" cy="1661795"/>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dirty="0">
                <a:solidFill>
                  <a:schemeClr val="tx1">
                    <a:lumMod val="85000"/>
                    <a:lumOff val="15000"/>
                  </a:schemeClr>
                </a:solidFill>
                <a:latin typeface="+mn-ea"/>
                <a:cs typeface="+mn-ea"/>
                <a:sym typeface="+mn-ea"/>
              </a:rPr>
              <a:t>教师对幼儿每天或每周在校情况给予评价，给家长一些建议，同时家长了解了幼儿在校的表现后，也告知教师幼儿在家的表现，或可以给教师提一些建议。</a:t>
            </a:r>
            <a:endParaRPr lang="zh-CN" altLang="en-US" dirty="0">
              <a:solidFill>
                <a:schemeClr val="tx1">
                  <a:lumMod val="85000"/>
                  <a:lumOff val="15000"/>
                </a:schemeClr>
              </a:solidFill>
              <a:latin typeface="+mn-ea"/>
              <a:cs typeface="+mn-ea"/>
              <a:sym typeface="+mn-ea"/>
            </a:endParaRPr>
          </a:p>
        </p:txBody>
      </p:sp>
      <p:sp>
        <p:nvSpPr>
          <p:cNvPr id="18" name="矩形: 圆角 17"/>
          <p:cNvSpPr/>
          <p:nvPr>
            <p:custDataLst>
              <p:tags r:id="rId13"/>
            </p:custDataLst>
          </p:nvPr>
        </p:nvSpPr>
        <p:spPr>
          <a:xfrm flipH="1">
            <a:off x="8374390" y="1657474"/>
            <a:ext cx="2893110" cy="495919"/>
          </a:xfrm>
          <a:prstGeom prst="roundRect">
            <a:avLst>
              <a:gd name="adj" fmla="val 50000"/>
            </a:avLst>
          </a:prstGeom>
          <a:gradFill>
            <a:gsLst>
              <a:gs pos="0">
                <a:schemeClr val="bg1">
                  <a:alpha val="0"/>
                </a:schemeClr>
              </a:gs>
              <a:gs pos="100000">
                <a:schemeClr val="accent1">
                  <a:lumMod val="40000"/>
                  <a:lumOff val="60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0000" tIns="0" rIns="180000" bIns="0" numCol="1" spcCol="0" rtlCol="0" fromWordArt="0" anchor="ctr" anchorCtr="0" forceAA="0" compatLnSpc="1">
            <a:noAutofit/>
          </a:bodyPr>
          <a:lstStyle/>
          <a:p>
            <a:pPr algn="r">
              <a:spcBef>
                <a:spcPct val="0"/>
              </a:spcBef>
              <a:spcAft>
                <a:spcPct val="0"/>
              </a:spcAft>
            </a:pPr>
            <a:r>
              <a:rPr lang="zh-CN" altLang="en-US" sz="2000" b="1" dirty="0">
                <a:solidFill>
                  <a:schemeClr val="tx1">
                    <a:lumMod val="85000"/>
                    <a:lumOff val="15000"/>
                  </a:schemeClr>
                </a:solidFill>
                <a:latin typeface="+mn-ea"/>
                <a:cs typeface="+mn-ea"/>
                <a:sym typeface="+mn-ea"/>
              </a:rPr>
              <a:t>（2）家园联系卡。</a:t>
            </a:r>
            <a:endParaRPr lang="zh-CN" altLang="en-US" sz="2000" b="1" dirty="0">
              <a:solidFill>
                <a:schemeClr val="tx1">
                  <a:lumMod val="85000"/>
                  <a:lumOff val="15000"/>
                </a:schemeClr>
              </a:solidFill>
              <a:latin typeface="+mn-ea"/>
              <a:cs typeface="+mn-ea"/>
              <a:sym typeface="+mn-ea"/>
            </a:endParaRPr>
          </a:p>
        </p:txBody>
      </p:sp>
      <p:sp>
        <p:nvSpPr>
          <p:cNvPr id="7" name="图形 13" descr="343435383038393b343532323232323bc8cbcec4c0edc4ee"/>
          <p:cNvSpPr/>
          <p:nvPr>
            <p:custDataLst>
              <p:tags r:id="rId14"/>
            </p:custDataLst>
          </p:nvPr>
        </p:nvSpPr>
        <p:spPr>
          <a:xfrm>
            <a:off x="5704362" y="3204814"/>
            <a:ext cx="803905" cy="803905"/>
          </a:xfrm>
          <a:custGeom>
            <a:avLst/>
            <a:gdLst>
              <a:gd name="connsiteX0" fmla="*/ 839771 w 840275"/>
              <a:gd name="connsiteY0" fmla="*/ 245078 h 840275"/>
              <a:gd name="connsiteX1" fmla="*/ 419633 w 840275"/>
              <a:gd name="connsiteY1" fmla="*/ 389957 h 840275"/>
              <a:gd name="connsiteX2" fmla="*/ -384 w 840275"/>
              <a:gd name="connsiteY2" fmla="*/ 245078 h 840275"/>
              <a:gd name="connsiteX3" fmla="*/ -384 w 840275"/>
              <a:gd name="connsiteY3" fmla="*/ 694954 h 840275"/>
              <a:gd name="connsiteX4" fmla="*/ 419754 w 840275"/>
              <a:gd name="connsiteY4" fmla="*/ 839891 h 840275"/>
              <a:gd name="connsiteX5" fmla="*/ 839891 w 840275"/>
              <a:gd name="connsiteY5" fmla="*/ 694954 h 840275"/>
              <a:gd name="connsiteX6" fmla="*/ 839891 w 840275"/>
              <a:gd name="connsiteY6" fmla="*/ 245017 h 840275"/>
              <a:gd name="connsiteX7" fmla="*/ 839771 w 840275"/>
              <a:gd name="connsiteY7" fmla="*/ 245017 h 840275"/>
              <a:gd name="connsiteX8" fmla="*/ 839771 w 840275"/>
              <a:gd name="connsiteY8" fmla="*/ 245078 h 840275"/>
              <a:gd name="connsiteX9" fmla="*/ 419754 w 840275"/>
              <a:gd name="connsiteY9" fmla="*/ 245078 h 840275"/>
              <a:gd name="connsiteX10" fmla="*/ 549758 w 840275"/>
              <a:gd name="connsiteY10" fmla="*/ 122346 h 840275"/>
              <a:gd name="connsiteX11" fmla="*/ 419754 w 840275"/>
              <a:gd name="connsiteY11" fmla="*/ -384 h 840275"/>
              <a:gd name="connsiteX12" fmla="*/ 289869 w 840275"/>
              <a:gd name="connsiteY12" fmla="*/ 122407 h 840275"/>
              <a:gd name="connsiteX13" fmla="*/ 419754 w 840275"/>
              <a:gd name="connsiteY13" fmla="*/ 245017 h 840275"/>
              <a:gd name="connsiteX14" fmla="*/ 419754 w 840275"/>
              <a:gd name="connsiteY14" fmla="*/ 245078 h 84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0275" h="840275">
                <a:moveTo>
                  <a:pt x="839771" y="245078"/>
                </a:moveTo>
                <a:cubicBezTo>
                  <a:pt x="677298" y="245078"/>
                  <a:pt x="530071" y="300295"/>
                  <a:pt x="419633" y="389957"/>
                </a:cubicBezTo>
                <a:cubicBezTo>
                  <a:pt x="309376" y="300174"/>
                  <a:pt x="162090" y="245078"/>
                  <a:pt x="-384" y="245078"/>
                </a:cubicBezTo>
                <a:lnTo>
                  <a:pt x="-384" y="694954"/>
                </a:lnTo>
                <a:cubicBezTo>
                  <a:pt x="162090" y="694954"/>
                  <a:pt x="309319" y="750169"/>
                  <a:pt x="419754" y="839891"/>
                </a:cubicBezTo>
                <a:cubicBezTo>
                  <a:pt x="530191" y="750229"/>
                  <a:pt x="677417" y="694954"/>
                  <a:pt x="839891" y="694954"/>
                </a:cubicBezTo>
                <a:lnTo>
                  <a:pt x="839891" y="245017"/>
                </a:lnTo>
                <a:lnTo>
                  <a:pt x="839771" y="245017"/>
                </a:lnTo>
                <a:lnTo>
                  <a:pt x="839771" y="245078"/>
                </a:lnTo>
                <a:moveTo>
                  <a:pt x="419754" y="245078"/>
                </a:moveTo>
                <a:cubicBezTo>
                  <a:pt x="491419" y="245078"/>
                  <a:pt x="549758" y="189985"/>
                  <a:pt x="549758" y="122346"/>
                </a:cubicBezTo>
                <a:cubicBezTo>
                  <a:pt x="549758" y="54709"/>
                  <a:pt x="491419" y="-384"/>
                  <a:pt x="419754" y="-384"/>
                </a:cubicBezTo>
                <a:cubicBezTo>
                  <a:pt x="348091" y="-384"/>
                  <a:pt x="289869" y="54828"/>
                  <a:pt x="289869" y="122407"/>
                </a:cubicBezTo>
                <a:cubicBezTo>
                  <a:pt x="289869" y="190045"/>
                  <a:pt x="348031" y="245017"/>
                  <a:pt x="419754" y="245017"/>
                </a:cubicBezTo>
                <a:lnTo>
                  <a:pt x="419754" y="245078"/>
                </a:lnTo>
              </a:path>
            </a:pathLst>
          </a:custGeom>
          <a:solidFill>
            <a:schemeClr val="lt1">
              <a:lumMod val="100000"/>
            </a:schemeClr>
          </a:solidFill>
          <a:ln w="1191" cap="flat">
            <a:noFill/>
            <a:prstDash val="solid"/>
            <a:miter/>
          </a:ln>
          <a:effectLst>
            <a:outerShdw blurRad="190500" dist="38100" dir="2700000" algn="tl" rotWithShape="0">
              <a:schemeClr val="accent1">
                <a:lumMod val="50000"/>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任意多边形: 形状 4531"/>
          <p:cNvSpPr/>
          <p:nvPr>
            <p:custDataLst>
              <p:tags r:id="rId1"/>
            </p:custDataLst>
          </p:nvPr>
        </p:nvSpPr>
        <p:spPr>
          <a:xfrm>
            <a:off x="1122998" y="1584960"/>
            <a:ext cx="6713855" cy="554355"/>
          </a:xfrm>
          <a:custGeom>
            <a:avLst/>
            <a:gdLst>
              <a:gd name="connsiteX0" fmla="*/ 2086509 w 2500561"/>
              <a:gd name="connsiteY0" fmla="*/ 274326 h 353562"/>
              <a:gd name="connsiteX1" fmla="*/ 2089271 w 2500561"/>
              <a:gd name="connsiteY1" fmla="*/ 274802 h 353562"/>
              <a:gd name="connsiteX2" fmla="*/ 2086414 w 2500561"/>
              <a:gd name="connsiteY2" fmla="*/ 276898 h 353562"/>
              <a:gd name="connsiteX3" fmla="*/ 2082413 w 2500561"/>
              <a:gd name="connsiteY3" fmla="*/ 275564 h 353562"/>
              <a:gd name="connsiteX4" fmla="*/ 2086509 w 2500561"/>
              <a:gd name="connsiteY4" fmla="*/ 274326 h 353562"/>
              <a:gd name="connsiteX5" fmla="*/ 2118989 w 2500561"/>
              <a:gd name="connsiteY5" fmla="*/ 273660 h 353562"/>
              <a:gd name="connsiteX6" fmla="*/ 2123752 w 2500561"/>
              <a:gd name="connsiteY6" fmla="*/ 274517 h 353562"/>
              <a:gd name="connsiteX7" fmla="*/ 2120894 w 2500561"/>
              <a:gd name="connsiteY7" fmla="*/ 276041 h 353562"/>
              <a:gd name="connsiteX8" fmla="*/ 2116036 w 2500561"/>
              <a:gd name="connsiteY8" fmla="*/ 275184 h 353562"/>
              <a:gd name="connsiteX9" fmla="*/ 2118989 w 2500561"/>
              <a:gd name="connsiteY9" fmla="*/ 273660 h 353562"/>
              <a:gd name="connsiteX10" fmla="*/ 2361591 w 2500561"/>
              <a:gd name="connsiteY10" fmla="*/ 234036 h 353562"/>
              <a:gd name="connsiteX11" fmla="*/ 2417979 w 2500561"/>
              <a:gd name="connsiteY11" fmla="*/ 234036 h 353562"/>
              <a:gd name="connsiteX12" fmla="*/ 2377498 w 2500561"/>
              <a:gd name="connsiteY12" fmla="*/ 237846 h 353562"/>
              <a:gd name="connsiteX13" fmla="*/ 2361591 w 2500561"/>
              <a:gd name="connsiteY13" fmla="*/ 234036 h 353562"/>
              <a:gd name="connsiteX14" fmla="*/ 2497989 w 2500561"/>
              <a:gd name="connsiteY14" fmla="*/ 205556 h 353562"/>
              <a:gd name="connsiteX15" fmla="*/ 2500561 w 2500561"/>
              <a:gd name="connsiteY15" fmla="*/ 208223 h 353562"/>
              <a:gd name="connsiteX16" fmla="*/ 2483988 w 2500561"/>
              <a:gd name="connsiteY16" fmla="*/ 212128 h 353562"/>
              <a:gd name="connsiteX17" fmla="*/ 2480654 w 2500561"/>
              <a:gd name="connsiteY17" fmla="*/ 208699 h 353562"/>
              <a:gd name="connsiteX18" fmla="*/ 2437505 w 2500561"/>
              <a:gd name="connsiteY18" fmla="*/ 183553 h 353562"/>
              <a:gd name="connsiteX19" fmla="*/ 2446077 w 2500561"/>
              <a:gd name="connsiteY19" fmla="*/ 186315 h 353562"/>
              <a:gd name="connsiteX20" fmla="*/ 2435695 w 2500561"/>
              <a:gd name="connsiteY20" fmla="*/ 187363 h 353562"/>
              <a:gd name="connsiteX21" fmla="*/ 2432266 w 2500561"/>
              <a:gd name="connsiteY21" fmla="*/ 184410 h 353562"/>
              <a:gd name="connsiteX22" fmla="*/ 2437505 w 2500561"/>
              <a:gd name="connsiteY22" fmla="*/ 183553 h 353562"/>
              <a:gd name="connsiteX23" fmla="*/ 2251958 w 2500561"/>
              <a:gd name="connsiteY23" fmla="*/ 131260 h 353562"/>
              <a:gd name="connsiteX24" fmla="*/ 2256721 w 2500561"/>
              <a:gd name="connsiteY24" fmla="*/ 131831 h 353562"/>
              <a:gd name="connsiteX25" fmla="*/ 2254339 w 2500561"/>
              <a:gd name="connsiteY25" fmla="*/ 134213 h 353562"/>
              <a:gd name="connsiteX26" fmla="*/ 2248910 w 2500561"/>
              <a:gd name="connsiteY26" fmla="*/ 133546 h 353562"/>
              <a:gd name="connsiteX27" fmla="*/ 2251958 w 2500561"/>
              <a:gd name="connsiteY27" fmla="*/ 131260 h 353562"/>
              <a:gd name="connsiteX28" fmla="*/ 2188617 w 2500561"/>
              <a:gd name="connsiteY28" fmla="*/ 130403 h 353562"/>
              <a:gd name="connsiteX29" fmla="*/ 2238242 w 2500561"/>
              <a:gd name="connsiteY29" fmla="*/ 130403 h 353562"/>
              <a:gd name="connsiteX30" fmla="*/ 2202523 w 2500561"/>
              <a:gd name="connsiteY30" fmla="*/ 141547 h 353562"/>
              <a:gd name="connsiteX31" fmla="*/ 2277295 w 2500561"/>
              <a:gd name="connsiteY31" fmla="*/ 128974 h 353562"/>
              <a:gd name="connsiteX32" fmla="*/ 2285392 w 2500561"/>
              <a:gd name="connsiteY32" fmla="*/ 131546 h 353562"/>
              <a:gd name="connsiteX33" fmla="*/ 2279200 w 2500561"/>
              <a:gd name="connsiteY33" fmla="*/ 135451 h 353562"/>
              <a:gd name="connsiteX34" fmla="*/ 2272342 w 2500561"/>
              <a:gd name="connsiteY34" fmla="*/ 131260 h 353562"/>
              <a:gd name="connsiteX35" fmla="*/ 2277295 w 2500561"/>
              <a:gd name="connsiteY35" fmla="*/ 128974 h 353562"/>
              <a:gd name="connsiteX36" fmla="*/ 2338160 w 2500561"/>
              <a:gd name="connsiteY36" fmla="*/ 128689 h 353562"/>
              <a:gd name="connsiteX37" fmla="*/ 2338922 w 2500561"/>
              <a:gd name="connsiteY37" fmla="*/ 131832 h 353562"/>
              <a:gd name="connsiteX38" fmla="*/ 2325968 w 2500561"/>
              <a:gd name="connsiteY38" fmla="*/ 131832 h 353562"/>
              <a:gd name="connsiteX39" fmla="*/ 2325396 w 2500561"/>
              <a:gd name="connsiteY39" fmla="*/ 130117 h 353562"/>
              <a:gd name="connsiteX40" fmla="*/ 1988307 w 2500561"/>
              <a:gd name="connsiteY40" fmla="*/ 112878 h 353562"/>
              <a:gd name="connsiteX41" fmla="*/ 1982687 w 2500561"/>
              <a:gd name="connsiteY41" fmla="*/ 115926 h 353562"/>
              <a:gd name="connsiteX42" fmla="*/ 1990307 w 2500561"/>
              <a:gd name="connsiteY42" fmla="*/ 117259 h 353562"/>
              <a:gd name="connsiteX43" fmla="*/ 1997832 w 2500561"/>
              <a:gd name="connsiteY43" fmla="*/ 114973 h 353562"/>
              <a:gd name="connsiteX44" fmla="*/ 1997832 w 2500561"/>
              <a:gd name="connsiteY44" fmla="*/ 114782 h 353562"/>
              <a:gd name="connsiteX45" fmla="*/ 1988307 w 2500561"/>
              <a:gd name="connsiteY45" fmla="*/ 112878 h 353562"/>
              <a:gd name="connsiteX46" fmla="*/ 2079080 w 2500561"/>
              <a:gd name="connsiteY46" fmla="*/ 109353 h 353562"/>
              <a:gd name="connsiteX47" fmla="*/ 2084699 w 2500561"/>
              <a:gd name="connsiteY47" fmla="*/ 110400 h 353562"/>
              <a:gd name="connsiteX48" fmla="*/ 2082413 w 2500561"/>
              <a:gd name="connsiteY48" fmla="*/ 111353 h 353562"/>
              <a:gd name="connsiteX49" fmla="*/ 2076984 w 2500561"/>
              <a:gd name="connsiteY49" fmla="*/ 110400 h 353562"/>
              <a:gd name="connsiteX50" fmla="*/ 2079080 w 2500561"/>
              <a:gd name="connsiteY50" fmla="*/ 109353 h 353562"/>
              <a:gd name="connsiteX51" fmla="*/ 2174044 w 2500561"/>
              <a:gd name="connsiteY51" fmla="*/ 92970 h 353562"/>
              <a:gd name="connsiteX52" fmla="*/ 2205572 w 2500561"/>
              <a:gd name="connsiteY52" fmla="*/ 102495 h 353562"/>
              <a:gd name="connsiteX53" fmla="*/ 2174044 w 2500561"/>
              <a:gd name="connsiteY53" fmla="*/ 92970 h 353562"/>
              <a:gd name="connsiteX54" fmla="*/ 2011452 w 2500561"/>
              <a:gd name="connsiteY54" fmla="*/ 92303 h 353562"/>
              <a:gd name="connsiteX55" fmla="*/ 2005451 w 2500561"/>
              <a:gd name="connsiteY55" fmla="*/ 94113 h 353562"/>
              <a:gd name="connsiteX56" fmla="*/ 2010404 w 2500561"/>
              <a:gd name="connsiteY56" fmla="*/ 96685 h 353562"/>
              <a:gd name="connsiteX57" fmla="*/ 2022882 w 2500561"/>
              <a:gd name="connsiteY57" fmla="*/ 94780 h 353562"/>
              <a:gd name="connsiteX58" fmla="*/ 2022882 w 2500561"/>
              <a:gd name="connsiteY58" fmla="*/ 94589 h 353562"/>
              <a:gd name="connsiteX59" fmla="*/ 2011452 w 2500561"/>
              <a:gd name="connsiteY59" fmla="*/ 92303 h 353562"/>
              <a:gd name="connsiteX60" fmla="*/ 2112417 w 2500561"/>
              <a:gd name="connsiteY60" fmla="*/ 85731 h 353562"/>
              <a:gd name="connsiteX61" fmla="*/ 2130419 w 2500561"/>
              <a:gd name="connsiteY61" fmla="*/ 103066 h 353562"/>
              <a:gd name="connsiteX62" fmla="*/ 2118227 w 2500561"/>
              <a:gd name="connsiteY62" fmla="*/ 102495 h 353562"/>
              <a:gd name="connsiteX63" fmla="*/ 2112417 w 2500561"/>
              <a:gd name="connsiteY63" fmla="*/ 85731 h 353562"/>
              <a:gd name="connsiteX64" fmla="*/ 1979829 w 2500561"/>
              <a:gd name="connsiteY64" fmla="*/ 76968 h 353562"/>
              <a:gd name="connsiteX65" fmla="*/ 1964970 w 2500561"/>
              <a:gd name="connsiteY65" fmla="*/ 79159 h 353562"/>
              <a:gd name="connsiteX66" fmla="*/ 1966685 w 2500561"/>
              <a:gd name="connsiteY66" fmla="*/ 81636 h 353562"/>
              <a:gd name="connsiteX67" fmla="*/ 1981449 w 2500561"/>
              <a:gd name="connsiteY67" fmla="*/ 79350 h 353562"/>
              <a:gd name="connsiteX68" fmla="*/ 2145278 w 2500561"/>
              <a:gd name="connsiteY68" fmla="*/ 69253 h 353562"/>
              <a:gd name="connsiteX69" fmla="*/ 2148040 w 2500561"/>
              <a:gd name="connsiteY69" fmla="*/ 71062 h 353562"/>
              <a:gd name="connsiteX70" fmla="*/ 2144325 w 2500561"/>
              <a:gd name="connsiteY70" fmla="*/ 74777 h 353562"/>
              <a:gd name="connsiteX71" fmla="*/ 2139277 w 2500561"/>
              <a:gd name="connsiteY71" fmla="*/ 71729 h 353562"/>
              <a:gd name="connsiteX72" fmla="*/ 2145278 w 2500561"/>
              <a:gd name="connsiteY72" fmla="*/ 69253 h 353562"/>
              <a:gd name="connsiteX73" fmla="*/ 1993355 w 2500561"/>
              <a:gd name="connsiteY73" fmla="*/ 19151 h 353562"/>
              <a:gd name="connsiteX74" fmla="*/ 2021930 w 2500561"/>
              <a:gd name="connsiteY74" fmla="*/ 32581 h 353562"/>
              <a:gd name="connsiteX75" fmla="*/ 2081842 w 2500561"/>
              <a:gd name="connsiteY75" fmla="*/ 28295 h 353562"/>
              <a:gd name="connsiteX76" fmla="*/ 1965732 w 2500561"/>
              <a:gd name="connsiteY76" fmla="*/ 32867 h 353562"/>
              <a:gd name="connsiteX77" fmla="*/ 1993355 w 2500561"/>
              <a:gd name="connsiteY77" fmla="*/ 19151 h 353562"/>
              <a:gd name="connsiteX78" fmla="*/ 1007422 w 2500561"/>
              <a:gd name="connsiteY78" fmla="*/ 6 h 353562"/>
              <a:gd name="connsiteX79" fmla="*/ 1124008 w 2500561"/>
              <a:gd name="connsiteY79" fmla="*/ 2387 h 353562"/>
              <a:gd name="connsiteX80" fmla="*/ 1397852 w 2500561"/>
              <a:gd name="connsiteY80" fmla="*/ 8293 h 353562"/>
              <a:gd name="connsiteX81" fmla="*/ 1453954 w 2500561"/>
              <a:gd name="connsiteY81" fmla="*/ 10960 h 353562"/>
              <a:gd name="connsiteX82" fmla="*/ 1594924 w 2500561"/>
              <a:gd name="connsiteY82" fmla="*/ 10960 h 353562"/>
              <a:gd name="connsiteX83" fmla="*/ 1601210 w 2500561"/>
              <a:gd name="connsiteY83" fmla="*/ 10960 h 353562"/>
              <a:gd name="connsiteX84" fmla="*/ 1709224 w 2500561"/>
              <a:gd name="connsiteY84" fmla="*/ 15627 h 353562"/>
              <a:gd name="connsiteX85" fmla="*/ 1815142 w 2500561"/>
              <a:gd name="connsiteY85" fmla="*/ 14675 h 353562"/>
              <a:gd name="connsiteX86" fmla="*/ 1890675 w 2500561"/>
              <a:gd name="connsiteY86" fmla="*/ 15627 h 353562"/>
              <a:gd name="connsiteX87" fmla="*/ 1957350 w 2500561"/>
              <a:gd name="connsiteY87" fmla="*/ 18104 h 353562"/>
              <a:gd name="connsiteX88" fmla="*/ 1937955 w 2500561"/>
              <a:gd name="connsiteY88" fmla="*/ 21746 h 353562"/>
              <a:gd name="connsiteX89" fmla="*/ 1937729 w 2500561"/>
              <a:gd name="connsiteY89" fmla="*/ 21533 h 353562"/>
              <a:gd name="connsiteX90" fmla="*/ 1935829 w 2500561"/>
              <a:gd name="connsiteY90" fmla="*/ 21717 h 353562"/>
              <a:gd name="connsiteX91" fmla="*/ 1925156 w 2500561"/>
              <a:gd name="connsiteY91" fmla="*/ 20009 h 353562"/>
              <a:gd name="connsiteX92" fmla="*/ 1928870 w 2500561"/>
              <a:gd name="connsiteY92" fmla="*/ 22390 h 353562"/>
              <a:gd name="connsiteX93" fmla="*/ 1935829 w 2500561"/>
              <a:gd name="connsiteY93" fmla="*/ 21717 h 353562"/>
              <a:gd name="connsiteX94" fmla="*/ 1937062 w 2500561"/>
              <a:gd name="connsiteY94" fmla="*/ 21914 h 353562"/>
              <a:gd name="connsiteX95" fmla="*/ 1937955 w 2500561"/>
              <a:gd name="connsiteY95" fmla="*/ 21746 h 353562"/>
              <a:gd name="connsiteX96" fmla="*/ 1947825 w 2500561"/>
              <a:gd name="connsiteY96" fmla="*/ 31058 h 353562"/>
              <a:gd name="connsiteX97" fmla="*/ 1920965 w 2500561"/>
              <a:gd name="connsiteY97" fmla="*/ 35630 h 353562"/>
              <a:gd name="connsiteX98" fmla="*/ 2009547 w 2500561"/>
              <a:gd name="connsiteY98" fmla="*/ 44583 h 353562"/>
              <a:gd name="connsiteX99" fmla="*/ 2077175 w 2500561"/>
              <a:gd name="connsiteY99" fmla="*/ 46012 h 353562"/>
              <a:gd name="connsiteX100" fmla="*/ 2069269 w 2500561"/>
              <a:gd name="connsiteY100" fmla="*/ 51537 h 353562"/>
              <a:gd name="connsiteX101" fmla="*/ 2062697 w 2500561"/>
              <a:gd name="connsiteY101" fmla="*/ 56680 h 353562"/>
              <a:gd name="connsiteX102" fmla="*/ 2117846 w 2500561"/>
              <a:gd name="connsiteY102" fmla="*/ 58109 h 353562"/>
              <a:gd name="connsiteX103" fmla="*/ 2083747 w 2500561"/>
              <a:gd name="connsiteY103" fmla="*/ 64110 h 353562"/>
              <a:gd name="connsiteX104" fmla="*/ 2058601 w 2500561"/>
              <a:gd name="connsiteY104" fmla="*/ 69729 h 353562"/>
              <a:gd name="connsiteX105" fmla="*/ 2055077 w 2500561"/>
              <a:gd name="connsiteY105" fmla="*/ 50679 h 353562"/>
              <a:gd name="connsiteX106" fmla="*/ 2000689 w 2500561"/>
              <a:gd name="connsiteY106" fmla="*/ 50679 h 353562"/>
              <a:gd name="connsiteX107" fmla="*/ 2004690 w 2500561"/>
              <a:gd name="connsiteY107" fmla="*/ 60204 h 353562"/>
              <a:gd name="connsiteX108" fmla="*/ 1964303 w 2500561"/>
              <a:gd name="connsiteY108" fmla="*/ 61347 h 353562"/>
              <a:gd name="connsiteX109" fmla="*/ 2030978 w 2500561"/>
              <a:gd name="connsiteY109" fmla="*/ 57823 h 353562"/>
              <a:gd name="connsiteX110" fmla="*/ 2040980 w 2500561"/>
              <a:gd name="connsiteY110" fmla="*/ 68110 h 353562"/>
              <a:gd name="connsiteX111" fmla="*/ 1992878 w 2500561"/>
              <a:gd name="connsiteY111" fmla="*/ 72968 h 353562"/>
              <a:gd name="connsiteX112" fmla="*/ 2058601 w 2500561"/>
              <a:gd name="connsiteY112" fmla="*/ 92018 h 353562"/>
              <a:gd name="connsiteX113" fmla="*/ 2077651 w 2500561"/>
              <a:gd name="connsiteY113" fmla="*/ 86017 h 353562"/>
              <a:gd name="connsiteX114" fmla="*/ 2102702 w 2500561"/>
              <a:gd name="connsiteY114" fmla="*/ 100019 h 353562"/>
              <a:gd name="connsiteX115" fmla="*/ 2044790 w 2500561"/>
              <a:gd name="connsiteY115" fmla="*/ 102686 h 353562"/>
              <a:gd name="connsiteX116" fmla="*/ 2043647 w 2500561"/>
              <a:gd name="connsiteY116" fmla="*/ 104877 h 353562"/>
              <a:gd name="connsiteX117" fmla="*/ 2063935 w 2500561"/>
              <a:gd name="connsiteY117" fmla="*/ 108972 h 353562"/>
              <a:gd name="connsiteX118" fmla="*/ 2046123 w 2500561"/>
              <a:gd name="connsiteY118" fmla="*/ 123545 h 353562"/>
              <a:gd name="connsiteX119" fmla="*/ 2163757 w 2500561"/>
              <a:gd name="connsiteY119" fmla="*/ 127451 h 353562"/>
              <a:gd name="connsiteX120" fmla="*/ 2169186 w 2500561"/>
              <a:gd name="connsiteY120" fmla="*/ 150787 h 353562"/>
              <a:gd name="connsiteX121" fmla="*/ 2118704 w 2500561"/>
              <a:gd name="connsiteY121" fmla="*/ 146310 h 353562"/>
              <a:gd name="connsiteX122" fmla="*/ 2082128 w 2500561"/>
              <a:gd name="connsiteY122" fmla="*/ 143548 h 353562"/>
              <a:gd name="connsiteX123" fmla="*/ 2074412 w 2500561"/>
              <a:gd name="connsiteY123" fmla="*/ 151073 h 353562"/>
              <a:gd name="connsiteX124" fmla="*/ 2119847 w 2500561"/>
              <a:gd name="connsiteY124" fmla="*/ 161455 h 353562"/>
              <a:gd name="connsiteX125" fmla="*/ 2139659 w 2500561"/>
              <a:gd name="connsiteY125" fmla="*/ 155359 h 353562"/>
              <a:gd name="connsiteX126" fmla="*/ 2139659 w 2500561"/>
              <a:gd name="connsiteY126" fmla="*/ 166503 h 353562"/>
              <a:gd name="connsiteX127" fmla="*/ 2168234 w 2500561"/>
              <a:gd name="connsiteY127" fmla="*/ 165646 h 353562"/>
              <a:gd name="connsiteX128" fmla="*/ 2169282 w 2500561"/>
              <a:gd name="connsiteY128" fmla="*/ 175171 h 353562"/>
              <a:gd name="connsiteX129" fmla="*/ 2328635 w 2500561"/>
              <a:gd name="connsiteY129" fmla="*/ 184696 h 353562"/>
              <a:gd name="connsiteX130" fmla="*/ 2360639 w 2500561"/>
              <a:gd name="connsiteY130" fmla="*/ 179838 h 353562"/>
              <a:gd name="connsiteX131" fmla="*/ 2377498 w 2500561"/>
              <a:gd name="connsiteY131" fmla="*/ 192983 h 353562"/>
              <a:gd name="connsiteX132" fmla="*/ 2384070 w 2500561"/>
              <a:gd name="connsiteY132" fmla="*/ 188887 h 353562"/>
              <a:gd name="connsiteX133" fmla="*/ 2391881 w 2500561"/>
              <a:gd name="connsiteY133" fmla="*/ 181934 h 353562"/>
              <a:gd name="connsiteX134" fmla="*/ 2400072 w 2500561"/>
              <a:gd name="connsiteY134" fmla="*/ 188982 h 353562"/>
              <a:gd name="connsiteX135" fmla="*/ 2402453 w 2500561"/>
              <a:gd name="connsiteY135" fmla="*/ 192316 h 353562"/>
              <a:gd name="connsiteX136" fmla="*/ 2465223 w 2500561"/>
              <a:gd name="connsiteY136" fmla="*/ 204413 h 353562"/>
              <a:gd name="connsiteX137" fmla="*/ 2420742 w 2500561"/>
              <a:gd name="connsiteY137" fmla="*/ 208318 h 353562"/>
              <a:gd name="connsiteX138" fmla="*/ 2329492 w 2500561"/>
              <a:gd name="connsiteY138" fmla="*/ 223939 h 353562"/>
              <a:gd name="connsiteX139" fmla="*/ 2362068 w 2500561"/>
              <a:gd name="connsiteY139" fmla="*/ 233464 h 353562"/>
              <a:gd name="connsiteX140" fmla="*/ 2350733 w 2500561"/>
              <a:gd name="connsiteY140" fmla="*/ 239846 h 353562"/>
              <a:gd name="connsiteX141" fmla="*/ 2247577 w 2500561"/>
              <a:gd name="connsiteY141" fmla="*/ 249371 h 353562"/>
              <a:gd name="connsiteX142" fmla="*/ 2232337 w 2500561"/>
              <a:gd name="connsiteY142" fmla="*/ 250037 h 353562"/>
              <a:gd name="connsiteX143" fmla="*/ 2123466 w 2500561"/>
              <a:gd name="connsiteY143" fmla="*/ 255657 h 353562"/>
              <a:gd name="connsiteX144" fmla="*/ 2109084 w 2500561"/>
              <a:gd name="connsiteY144" fmla="*/ 257943 h 353562"/>
              <a:gd name="connsiteX145" fmla="*/ 2059363 w 2500561"/>
              <a:gd name="connsiteY145" fmla="*/ 260515 h 353562"/>
              <a:gd name="connsiteX146" fmla="*/ 2040313 w 2500561"/>
              <a:gd name="connsiteY146" fmla="*/ 261658 h 353562"/>
              <a:gd name="connsiteX147" fmla="*/ 2053076 w 2500561"/>
              <a:gd name="connsiteY147" fmla="*/ 273564 h 353562"/>
              <a:gd name="connsiteX148" fmla="*/ 1996403 w 2500561"/>
              <a:gd name="connsiteY148" fmla="*/ 285566 h 353562"/>
              <a:gd name="connsiteX149" fmla="*/ 1979258 w 2500561"/>
              <a:gd name="connsiteY149" fmla="*/ 284423 h 353562"/>
              <a:gd name="connsiteX150" fmla="*/ 1962208 w 2500561"/>
              <a:gd name="connsiteY150" fmla="*/ 278708 h 353562"/>
              <a:gd name="connsiteX151" fmla="*/ 1904201 w 2500561"/>
              <a:gd name="connsiteY151" fmla="*/ 282804 h 353562"/>
              <a:gd name="connsiteX152" fmla="*/ 1854671 w 2500561"/>
              <a:gd name="connsiteY152" fmla="*/ 287947 h 353562"/>
              <a:gd name="connsiteX153" fmla="*/ 1855052 w 2500561"/>
              <a:gd name="connsiteY153" fmla="*/ 288900 h 353562"/>
              <a:gd name="connsiteX154" fmla="*/ 1855049 w 2500561"/>
              <a:gd name="connsiteY154" fmla="*/ 288899 h 353562"/>
              <a:gd name="connsiteX155" fmla="*/ 1848193 w 2500561"/>
              <a:gd name="connsiteY155" fmla="*/ 289470 h 353562"/>
              <a:gd name="connsiteX156" fmla="*/ 1854289 w 2500561"/>
              <a:gd name="connsiteY156" fmla="*/ 288804 h 353562"/>
              <a:gd name="connsiteX157" fmla="*/ 1855047 w 2500561"/>
              <a:gd name="connsiteY157" fmla="*/ 288899 h 353562"/>
              <a:gd name="connsiteX158" fmla="*/ 1838655 w 2500561"/>
              <a:gd name="connsiteY158" fmla="*/ 283993 h 353562"/>
              <a:gd name="connsiteX159" fmla="*/ 1821714 w 2500561"/>
              <a:gd name="connsiteY159" fmla="*/ 286423 h 353562"/>
              <a:gd name="connsiteX160" fmla="*/ 1786853 w 2500561"/>
              <a:gd name="connsiteY160" fmla="*/ 290900 h 353562"/>
              <a:gd name="connsiteX161" fmla="*/ 1730846 w 2500561"/>
              <a:gd name="connsiteY161" fmla="*/ 294329 h 353562"/>
              <a:gd name="connsiteX162" fmla="*/ 1583399 w 2500561"/>
              <a:gd name="connsiteY162" fmla="*/ 300806 h 353562"/>
              <a:gd name="connsiteX163" fmla="*/ 1512342 w 2500561"/>
              <a:gd name="connsiteY163" fmla="*/ 304330 h 353562"/>
              <a:gd name="connsiteX164" fmla="*/ 1499865 w 2500561"/>
              <a:gd name="connsiteY164" fmla="*/ 304330 h 353562"/>
              <a:gd name="connsiteX165" fmla="*/ 1403852 w 2500561"/>
              <a:gd name="connsiteY165" fmla="*/ 304330 h 353562"/>
              <a:gd name="connsiteX166" fmla="*/ 1385660 w 2500561"/>
              <a:gd name="connsiteY166" fmla="*/ 305568 h 353562"/>
              <a:gd name="connsiteX167" fmla="*/ 1361561 w 2500561"/>
              <a:gd name="connsiteY167" fmla="*/ 307664 h 353562"/>
              <a:gd name="connsiteX168" fmla="*/ 1275265 w 2500561"/>
              <a:gd name="connsiteY168" fmla="*/ 308997 h 353562"/>
              <a:gd name="connsiteX169" fmla="*/ 1190397 w 2500561"/>
              <a:gd name="connsiteY169" fmla="*/ 310140 h 353562"/>
              <a:gd name="connsiteX170" fmla="*/ 1070573 w 2500561"/>
              <a:gd name="connsiteY170" fmla="*/ 316903 h 353562"/>
              <a:gd name="connsiteX171" fmla="*/ 948176 w 2500561"/>
              <a:gd name="connsiteY171" fmla="*/ 323475 h 353562"/>
              <a:gd name="connsiteX172" fmla="*/ 888169 w 2500561"/>
              <a:gd name="connsiteY172" fmla="*/ 328619 h 353562"/>
              <a:gd name="connsiteX173" fmla="*/ 797682 w 2500561"/>
              <a:gd name="connsiteY173" fmla="*/ 332619 h 353562"/>
              <a:gd name="connsiteX174" fmla="*/ 763868 w 2500561"/>
              <a:gd name="connsiteY174" fmla="*/ 334715 h 353562"/>
              <a:gd name="connsiteX175" fmla="*/ 676904 w 2500561"/>
              <a:gd name="connsiteY175" fmla="*/ 338811 h 353562"/>
              <a:gd name="connsiteX176" fmla="*/ 576606 w 2500561"/>
              <a:gd name="connsiteY176" fmla="*/ 346621 h 353562"/>
              <a:gd name="connsiteX177" fmla="*/ 486023 w 2500561"/>
              <a:gd name="connsiteY177" fmla="*/ 348431 h 353562"/>
              <a:gd name="connsiteX178" fmla="*/ 467926 w 2500561"/>
              <a:gd name="connsiteY178" fmla="*/ 348431 h 353562"/>
              <a:gd name="connsiteX179" fmla="*/ 357817 w 2500561"/>
              <a:gd name="connsiteY179" fmla="*/ 350145 h 353562"/>
              <a:gd name="connsiteX180" fmla="*/ 336100 w 2500561"/>
              <a:gd name="connsiteY180" fmla="*/ 348717 h 353562"/>
              <a:gd name="connsiteX181" fmla="*/ 230087 w 2500561"/>
              <a:gd name="connsiteY181" fmla="*/ 338429 h 353562"/>
              <a:gd name="connsiteX182" fmla="*/ 157220 w 2500561"/>
              <a:gd name="connsiteY182" fmla="*/ 329857 h 353562"/>
              <a:gd name="connsiteX183" fmla="*/ 129979 w 2500561"/>
              <a:gd name="connsiteY183" fmla="*/ 323380 h 353562"/>
              <a:gd name="connsiteX184" fmla="*/ 23394 w 2500561"/>
              <a:gd name="connsiteY184" fmla="*/ 249942 h 353562"/>
              <a:gd name="connsiteX185" fmla="*/ 15679 w 2500561"/>
              <a:gd name="connsiteY185" fmla="*/ 242037 h 353562"/>
              <a:gd name="connsiteX186" fmla="*/ 8249 w 2500561"/>
              <a:gd name="connsiteY186" fmla="*/ 199174 h 353562"/>
              <a:gd name="connsiteX187" fmla="*/ 15298 w 2500561"/>
              <a:gd name="connsiteY187" fmla="*/ 183458 h 353562"/>
              <a:gd name="connsiteX188" fmla="*/ 31395 w 2500561"/>
              <a:gd name="connsiteY188" fmla="*/ 152787 h 353562"/>
              <a:gd name="connsiteX189" fmla="*/ 27585 w 2500561"/>
              <a:gd name="connsiteY189" fmla="*/ 127641 h 353562"/>
              <a:gd name="connsiteX190" fmla="*/ 52160 w 2500561"/>
              <a:gd name="connsiteY190" fmla="*/ 70491 h 353562"/>
              <a:gd name="connsiteX191" fmla="*/ 98642 w 2500561"/>
              <a:gd name="connsiteY191" fmla="*/ 53632 h 353562"/>
              <a:gd name="connsiteX192" fmla="*/ 206941 w 2500561"/>
              <a:gd name="connsiteY192" fmla="*/ 34582 h 353562"/>
              <a:gd name="connsiteX193" fmla="*/ 247041 w 2500561"/>
              <a:gd name="connsiteY193" fmla="*/ 31534 h 353562"/>
              <a:gd name="connsiteX194" fmla="*/ 384011 w 2500561"/>
              <a:gd name="connsiteY194" fmla="*/ 22009 h 353562"/>
              <a:gd name="connsiteX195" fmla="*/ 558794 w 2500561"/>
              <a:gd name="connsiteY195" fmla="*/ 11151 h 353562"/>
              <a:gd name="connsiteX196" fmla="*/ 665189 w 2500561"/>
              <a:gd name="connsiteY196" fmla="*/ 7245 h 353562"/>
              <a:gd name="connsiteX197" fmla="*/ 674714 w 2500561"/>
              <a:gd name="connsiteY197" fmla="*/ 6388 h 353562"/>
              <a:gd name="connsiteX198" fmla="*/ 739293 w 2500561"/>
              <a:gd name="connsiteY198" fmla="*/ 3626 h 353562"/>
              <a:gd name="connsiteX199" fmla="*/ 780155 w 2500561"/>
              <a:gd name="connsiteY199" fmla="*/ 3626 h 353562"/>
              <a:gd name="connsiteX200" fmla="*/ 852736 w 2500561"/>
              <a:gd name="connsiteY200" fmla="*/ 1721 h 353562"/>
              <a:gd name="connsiteX201" fmla="*/ 1007422 w 2500561"/>
              <a:gd name="connsiteY201" fmla="*/ 6 h 35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2500561" h="353562">
                <a:moveTo>
                  <a:pt x="2086509" y="274326"/>
                </a:moveTo>
                <a:cubicBezTo>
                  <a:pt x="2087452" y="274317"/>
                  <a:pt x="2088385" y="274479"/>
                  <a:pt x="2089271" y="274802"/>
                </a:cubicBezTo>
                <a:lnTo>
                  <a:pt x="2086414" y="276898"/>
                </a:lnTo>
                <a:lnTo>
                  <a:pt x="2082413" y="275564"/>
                </a:lnTo>
                <a:cubicBezTo>
                  <a:pt x="2083842" y="275564"/>
                  <a:pt x="2085080" y="274612"/>
                  <a:pt x="2086509" y="274326"/>
                </a:cubicBezTo>
                <a:close/>
                <a:moveTo>
                  <a:pt x="2118989" y="273660"/>
                </a:moveTo>
                <a:cubicBezTo>
                  <a:pt x="2120599" y="273831"/>
                  <a:pt x="2122189" y="274117"/>
                  <a:pt x="2123752" y="274517"/>
                </a:cubicBezTo>
                <a:cubicBezTo>
                  <a:pt x="2122904" y="275203"/>
                  <a:pt x="2121932" y="275726"/>
                  <a:pt x="2120894" y="276041"/>
                </a:cubicBezTo>
                <a:cubicBezTo>
                  <a:pt x="2119256" y="275898"/>
                  <a:pt x="2117627" y="275612"/>
                  <a:pt x="2116036" y="275184"/>
                </a:cubicBezTo>
                <a:cubicBezTo>
                  <a:pt x="2116903" y="274479"/>
                  <a:pt x="2117913" y="273955"/>
                  <a:pt x="2118989" y="273660"/>
                </a:cubicBezTo>
                <a:close/>
                <a:moveTo>
                  <a:pt x="2361591" y="234036"/>
                </a:moveTo>
                <a:lnTo>
                  <a:pt x="2417979" y="234036"/>
                </a:lnTo>
                <a:cubicBezTo>
                  <a:pt x="2405558" y="240732"/>
                  <a:pt x="2390947" y="242113"/>
                  <a:pt x="2377498" y="237846"/>
                </a:cubicBezTo>
                <a:cubicBezTo>
                  <a:pt x="2372068" y="236703"/>
                  <a:pt x="2366830" y="235274"/>
                  <a:pt x="2361591" y="234036"/>
                </a:cubicBezTo>
                <a:close/>
                <a:moveTo>
                  <a:pt x="2497989" y="205556"/>
                </a:moveTo>
                <a:cubicBezTo>
                  <a:pt x="2498847" y="206413"/>
                  <a:pt x="2499609" y="207365"/>
                  <a:pt x="2500561" y="208223"/>
                </a:cubicBezTo>
                <a:lnTo>
                  <a:pt x="2483988" y="212128"/>
                </a:lnTo>
                <a:lnTo>
                  <a:pt x="2480654" y="208699"/>
                </a:lnTo>
                <a:close/>
                <a:moveTo>
                  <a:pt x="2437505" y="183553"/>
                </a:moveTo>
                <a:cubicBezTo>
                  <a:pt x="2440439" y="184229"/>
                  <a:pt x="2443305" y="185153"/>
                  <a:pt x="2446077" y="186315"/>
                </a:cubicBezTo>
                <a:cubicBezTo>
                  <a:pt x="2442648" y="186963"/>
                  <a:pt x="2439181" y="187306"/>
                  <a:pt x="2435695" y="187363"/>
                </a:cubicBezTo>
                <a:cubicBezTo>
                  <a:pt x="2434076" y="187363"/>
                  <a:pt x="2433409" y="185458"/>
                  <a:pt x="2432266" y="184410"/>
                </a:cubicBezTo>
                <a:cubicBezTo>
                  <a:pt x="2433952" y="183838"/>
                  <a:pt x="2435724" y="183553"/>
                  <a:pt x="2437505" y="183553"/>
                </a:cubicBezTo>
                <a:close/>
                <a:moveTo>
                  <a:pt x="2251958" y="131260"/>
                </a:moveTo>
                <a:cubicBezTo>
                  <a:pt x="2253568" y="131250"/>
                  <a:pt x="2255168" y="131441"/>
                  <a:pt x="2256721" y="131831"/>
                </a:cubicBezTo>
                <a:cubicBezTo>
                  <a:pt x="2255958" y="132689"/>
                  <a:pt x="2255578" y="133927"/>
                  <a:pt x="2254339" y="134213"/>
                </a:cubicBezTo>
                <a:cubicBezTo>
                  <a:pt x="2252510" y="134156"/>
                  <a:pt x="2250691" y="133937"/>
                  <a:pt x="2248910" y="133546"/>
                </a:cubicBezTo>
                <a:cubicBezTo>
                  <a:pt x="2249863" y="132689"/>
                  <a:pt x="2250434" y="131641"/>
                  <a:pt x="2251958" y="131260"/>
                </a:cubicBezTo>
                <a:close/>
                <a:moveTo>
                  <a:pt x="2188617" y="130403"/>
                </a:moveTo>
                <a:cubicBezTo>
                  <a:pt x="2204943" y="126603"/>
                  <a:pt x="2221916" y="126603"/>
                  <a:pt x="2238242" y="130403"/>
                </a:cubicBezTo>
                <a:lnTo>
                  <a:pt x="2202523" y="141547"/>
                </a:lnTo>
                <a:close/>
                <a:moveTo>
                  <a:pt x="2277295" y="128974"/>
                </a:moveTo>
                <a:cubicBezTo>
                  <a:pt x="2280057" y="129603"/>
                  <a:pt x="2282772" y="130460"/>
                  <a:pt x="2285392" y="131546"/>
                </a:cubicBezTo>
                <a:lnTo>
                  <a:pt x="2279200" y="135451"/>
                </a:lnTo>
                <a:cubicBezTo>
                  <a:pt x="2276762" y="134318"/>
                  <a:pt x="2274466" y="132908"/>
                  <a:pt x="2272342" y="131260"/>
                </a:cubicBezTo>
                <a:cubicBezTo>
                  <a:pt x="2272342" y="131260"/>
                  <a:pt x="2276152" y="128879"/>
                  <a:pt x="2277295" y="128974"/>
                </a:cubicBezTo>
                <a:close/>
                <a:moveTo>
                  <a:pt x="2338160" y="128689"/>
                </a:moveTo>
                <a:cubicBezTo>
                  <a:pt x="2338445" y="129736"/>
                  <a:pt x="2338731" y="130403"/>
                  <a:pt x="2338922" y="131832"/>
                </a:cubicBezTo>
                <a:lnTo>
                  <a:pt x="2325968" y="131832"/>
                </a:lnTo>
                <a:lnTo>
                  <a:pt x="2325396" y="130117"/>
                </a:lnTo>
                <a:close/>
                <a:moveTo>
                  <a:pt x="1988307" y="112878"/>
                </a:moveTo>
                <a:cubicBezTo>
                  <a:pt x="1986268" y="113544"/>
                  <a:pt x="1984363" y="114573"/>
                  <a:pt x="1982687" y="115926"/>
                </a:cubicBezTo>
                <a:cubicBezTo>
                  <a:pt x="1985173" y="116649"/>
                  <a:pt x="1987725" y="117097"/>
                  <a:pt x="1990307" y="117259"/>
                </a:cubicBezTo>
                <a:cubicBezTo>
                  <a:pt x="1992916" y="116869"/>
                  <a:pt x="1995450" y="116097"/>
                  <a:pt x="1997832" y="114973"/>
                </a:cubicBezTo>
                <a:lnTo>
                  <a:pt x="1997832" y="114782"/>
                </a:lnTo>
                <a:cubicBezTo>
                  <a:pt x="1994736" y="113792"/>
                  <a:pt x="1991545" y="113154"/>
                  <a:pt x="1988307" y="112878"/>
                </a:cubicBezTo>
                <a:close/>
                <a:moveTo>
                  <a:pt x="2079080" y="109353"/>
                </a:moveTo>
                <a:cubicBezTo>
                  <a:pt x="2079651" y="109353"/>
                  <a:pt x="2082699" y="110019"/>
                  <a:pt x="2084699" y="110400"/>
                </a:cubicBezTo>
                <a:cubicBezTo>
                  <a:pt x="2083985" y="110829"/>
                  <a:pt x="2083223" y="111153"/>
                  <a:pt x="2082413" y="111353"/>
                </a:cubicBezTo>
                <a:cubicBezTo>
                  <a:pt x="2080508" y="111353"/>
                  <a:pt x="2078794" y="110686"/>
                  <a:pt x="2076984" y="110400"/>
                </a:cubicBezTo>
                <a:cubicBezTo>
                  <a:pt x="2077651" y="110400"/>
                  <a:pt x="2078508" y="109353"/>
                  <a:pt x="2079080" y="109353"/>
                </a:cubicBezTo>
                <a:close/>
                <a:moveTo>
                  <a:pt x="2174044" y="92970"/>
                </a:moveTo>
                <a:cubicBezTo>
                  <a:pt x="2191189" y="92779"/>
                  <a:pt x="2201666" y="94399"/>
                  <a:pt x="2205572" y="102495"/>
                </a:cubicBezTo>
                <a:cubicBezTo>
                  <a:pt x="2194104" y="105524"/>
                  <a:pt x="2181912" y="101838"/>
                  <a:pt x="2174044" y="92970"/>
                </a:cubicBezTo>
                <a:close/>
                <a:moveTo>
                  <a:pt x="2011452" y="92303"/>
                </a:moveTo>
                <a:cubicBezTo>
                  <a:pt x="2009366" y="92570"/>
                  <a:pt x="2007337" y="93180"/>
                  <a:pt x="2005451" y="94113"/>
                </a:cubicBezTo>
                <a:cubicBezTo>
                  <a:pt x="2006956" y="95228"/>
                  <a:pt x="2008623" y="96104"/>
                  <a:pt x="2010404" y="96685"/>
                </a:cubicBezTo>
                <a:cubicBezTo>
                  <a:pt x="2014615" y="96418"/>
                  <a:pt x="2018786" y="95780"/>
                  <a:pt x="2022882" y="94780"/>
                </a:cubicBezTo>
                <a:lnTo>
                  <a:pt x="2022882" y="94589"/>
                </a:lnTo>
                <a:cubicBezTo>
                  <a:pt x="2019139" y="93504"/>
                  <a:pt x="2015319" y="92742"/>
                  <a:pt x="2011452" y="92303"/>
                </a:cubicBezTo>
                <a:close/>
                <a:moveTo>
                  <a:pt x="2112417" y="85731"/>
                </a:moveTo>
                <a:cubicBezTo>
                  <a:pt x="2135086" y="89350"/>
                  <a:pt x="2128324" y="96684"/>
                  <a:pt x="2130419" y="103066"/>
                </a:cubicBezTo>
                <a:cubicBezTo>
                  <a:pt x="2126342" y="103190"/>
                  <a:pt x="2122266" y="102999"/>
                  <a:pt x="2118227" y="102495"/>
                </a:cubicBezTo>
                <a:cubicBezTo>
                  <a:pt x="2115884" y="97056"/>
                  <a:pt x="2113950" y="91455"/>
                  <a:pt x="2112417" y="85731"/>
                </a:cubicBezTo>
                <a:close/>
                <a:moveTo>
                  <a:pt x="1979829" y="76968"/>
                </a:moveTo>
                <a:lnTo>
                  <a:pt x="1964970" y="79159"/>
                </a:lnTo>
                <a:lnTo>
                  <a:pt x="1966685" y="81636"/>
                </a:lnTo>
                <a:lnTo>
                  <a:pt x="1981449" y="79350"/>
                </a:lnTo>
                <a:close/>
                <a:moveTo>
                  <a:pt x="2145278" y="69253"/>
                </a:moveTo>
                <a:cubicBezTo>
                  <a:pt x="2146230" y="69824"/>
                  <a:pt x="2148326" y="70586"/>
                  <a:pt x="2148040" y="71062"/>
                </a:cubicBezTo>
                <a:cubicBezTo>
                  <a:pt x="2147754" y="71539"/>
                  <a:pt x="2145754" y="73253"/>
                  <a:pt x="2144325" y="74777"/>
                </a:cubicBezTo>
                <a:cubicBezTo>
                  <a:pt x="2142573" y="73891"/>
                  <a:pt x="2140877" y="72872"/>
                  <a:pt x="2139277" y="71729"/>
                </a:cubicBezTo>
                <a:cubicBezTo>
                  <a:pt x="2141230" y="70786"/>
                  <a:pt x="2143230" y="69967"/>
                  <a:pt x="2145278" y="69253"/>
                </a:cubicBezTo>
                <a:close/>
                <a:moveTo>
                  <a:pt x="1993355" y="19151"/>
                </a:moveTo>
                <a:cubicBezTo>
                  <a:pt x="2012881" y="18484"/>
                  <a:pt x="2013262" y="27438"/>
                  <a:pt x="2021930" y="32581"/>
                </a:cubicBezTo>
                <a:cubicBezTo>
                  <a:pt x="2041742" y="30771"/>
                  <a:pt x="2058791" y="19341"/>
                  <a:pt x="2081842" y="28295"/>
                </a:cubicBezTo>
                <a:cubicBezTo>
                  <a:pt x="2066602" y="35915"/>
                  <a:pt x="2048981" y="36677"/>
                  <a:pt x="1965732" y="32867"/>
                </a:cubicBezTo>
                <a:cubicBezTo>
                  <a:pt x="1977543" y="28390"/>
                  <a:pt x="1973828" y="19818"/>
                  <a:pt x="1993355" y="19151"/>
                </a:cubicBezTo>
                <a:close/>
                <a:moveTo>
                  <a:pt x="1007422" y="6"/>
                </a:moveTo>
                <a:cubicBezTo>
                  <a:pt x="1046284" y="6"/>
                  <a:pt x="1085146" y="1530"/>
                  <a:pt x="1124008" y="2387"/>
                </a:cubicBezTo>
                <a:cubicBezTo>
                  <a:pt x="1215353" y="4388"/>
                  <a:pt x="1306602" y="6197"/>
                  <a:pt x="1397852" y="8293"/>
                </a:cubicBezTo>
                <a:cubicBezTo>
                  <a:pt x="1416902" y="8769"/>
                  <a:pt x="1435190" y="10865"/>
                  <a:pt x="1453954" y="10960"/>
                </a:cubicBezTo>
                <a:cubicBezTo>
                  <a:pt x="1500912" y="10960"/>
                  <a:pt x="1547966" y="10960"/>
                  <a:pt x="1594924" y="10960"/>
                </a:cubicBezTo>
                <a:cubicBezTo>
                  <a:pt x="1597019" y="10770"/>
                  <a:pt x="1599115" y="10770"/>
                  <a:pt x="1601210" y="10960"/>
                </a:cubicBezTo>
                <a:cubicBezTo>
                  <a:pt x="1635596" y="19532"/>
                  <a:pt x="1673219" y="13055"/>
                  <a:pt x="1709224" y="15627"/>
                </a:cubicBezTo>
                <a:cubicBezTo>
                  <a:pt x="1743609" y="18009"/>
                  <a:pt x="1779709" y="14865"/>
                  <a:pt x="1815142" y="14675"/>
                </a:cubicBezTo>
                <a:cubicBezTo>
                  <a:pt x="1840288" y="14675"/>
                  <a:pt x="1865529" y="15437"/>
                  <a:pt x="1890675" y="15627"/>
                </a:cubicBezTo>
                <a:cubicBezTo>
                  <a:pt x="1912297" y="15627"/>
                  <a:pt x="1933919" y="15627"/>
                  <a:pt x="1957350" y="18104"/>
                </a:cubicBezTo>
                <a:lnTo>
                  <a:pt x="1937955" y="21746"/>
                </a:lnTo>
                <a:lnTo>
                  <a:pt x="1937729" y="21533"/>
                </a:lnTo>
                <a:lnTo>
                  <a:pt x="1935829" y="21717"/>
                </a:lnTo>
                <a:lnTo>
                  <a:pt x="1925156" y="20009"/>
                </a:lnTo>
                <a:cubicBezTo>
                  <a:pt x="1925784" y="21495"/>
                  <a:pt x="1927261" y="22438"/>
                  <a:pt x="1928870" y="22390"/>
                </a:cubicBezTo>
                <a:lnTo>
                  <a:pt x="1935829" y="21717"/>
                </a:lnTo>
                <a:lnTo>
                  <a:pt x="1937062" y="21914"/>
                </a:lnTo>
                <a:lnTo>
                  <a:pt x="1937955" y="21746"/>
                </a:lnTo>
                <a:lnTo>
                  <a:pt x="1947825" y="31058"/>
                </a:lnTo>
                <a:lnTo>
                  <a:pt x="1920965" y="35630"/>
                </a:lnTo>
                <a:cubicBezTo>
                  <a:pt x="1940682" y="44107"/>
                  <a:pt x="1977258" y="47822"/>
                  <a:pt x="2009547" y="44583"/>
                </a:cubicBezTo>
                <a:cubicBezTo>
                  <a:pt x="2032064" y="42250"/>
                  <a:pt x="2054781" y="42735"/>
                  <a:pt x="2077175" y="46012"/>
                </a:cubicBezTo>
                <a:lnTo>
                  <a:pt x="2069269" y="51537"/>
                </a:lnTo>
                <a:cubicBezTo>
                  <a:pt x="2067078" y="53156"/>
                  <a:pt x="2065078" y="54775"/>
                  <a:pt x="2062697" y="56680"/>
                </a:cubicBezTo>
                <a:cubicBezTo>
                  <a:pt x="2080508" y="64871"/>
                  <a:pt x="2098701" y="53061"/>
                  <a:pt x="2117846" y="58109"/>
                </a:cubicBezTo>
                <a:cubicBezTo>
                  <a:pt x="2108893" y="64586"/>
                  <a:pt x="2084795" y="60585"/>
                  <a:pt x="2083747" y="64110"/>
                </a:cubicBezTo>
                <a:cubicBezTo>
                  <a:pt x="2080985" y="73635"/>
                  <a:pt x="2069555" y="69253"/>
                  <a:pt x="2058601" y="69729"/>
                </a:cubicBezTo>
                <a:cubicBezTo>
                  <a:pt x="2057363" y="62967"/>
                  <a:pt x="2056125" y="56489"/>
                  <a:pt x="2055077" y="50679"/>
                </a:cubicBezTo>
                <a:lnTo>
                  <a:pt x="2000689" y="50679"/>
                </a:lnTo>
                <a:lnTo>
                  <a:pt x="2004690" y="60204"/>
                </a:lnTo>
                <a:lnTo>
                  <a:pt x="1964303" y="61347"/>
                </a:lnTo>
                <a:cubicBezTo>
                  <a:pt x="1990783" y="69920"/>
                  <a:pt x="2003927" y="68967"/>
                  <a:pt x="2030978" y="57823"/>
                </a:cubicBezTo>
                <a:lnTo>
                  <a:pt x="2040980" y="68110"/>
                </a:lnTo>
                <a:cubicBezTo>
                  <a:pt x="2029835" y="76492"/>
                  <a:pt x="2011357" y="72682"/>
                  <a:pt x="1992878" y="72968"/>
                </a:cubicBezTo>
                <a:cubicBezTo>
                  <a:pt x="2007547" y="87731"/>
                  <a:pt x="2050028" y="76873"/>
                  <a:pt x="2058601" y="92018"/>
                </a:cubicBezTo>
                <a:lnTo>
                  <a:pt x="2077651" y="86017"/>
                </a:lnTo>
                <a:lnTo>
                  <a:pt x="2102702" y="100019"/>
                </a:lnTo>
                <a:lnTo>
                  <a:pt x="2044790" y="102686"/>
                </a:lnTo>
                <a:lnTo>
                  <a:pt x="2043647" y="104877"/>
                </a:lnTo>
                <a:lnTo>
                  <a:pt x="2063935" y="108972"/>
                </a:lnTo>
                <a:lnTo>
                  <a:pt x="2046123" y="123545"/>
                </a:lnTo>
                <a:lnTo>
                  <a:pt x="2163757" y="127451"/>
                </a:lnTo>
                <a:cubicBezTo>
                  <a:pt x="2165567" y="135071"/>
                  <a:pt x="2167091" y="141643"/>
                  <a:pt x="2169186" y="150787"/>
                </a:cubicBezTo>
                <a:cubicBezTo>
                  <a:pt x="2153241" y="144034"/>
                  <a:pt x="2135582" y="142472"/>
                  <a:pt x="2118704" y="146310"/>
                </a:cubicBezTo>
                <a:cubicBezTo>
                  <a:pt x="2106778" y="151311"/>
                  <a:pt x="2093167" y="150282"/>
                  <a:pt x="2082128" y="143548"/>
                </a:cubicBezTo>
                <a:lnTo>
                  <a:pt x="2074412" y="151073"/>
                </a:lnTo>
                <a:lnTo>
                  <a:pt x="2119847" y="161455"/>
                </a:lnTo>
                <a:lnTo>
                  <a:pt x="2139659" y="155359"/>
                </a:lnTo>
                <a:lnTo>
                  <a:pt x="2139659" y="166503"/>
                </a:lnTo>
                <a:lnTo>
                  <a:pt x="2168234" y="165646"/>
                </a:lnTo>
                <a:cubicBezTo>
                  <a:pt x="2168234" y="168599"/>
                  <a:pt x="2168901" y="171361"/>
                  <a:pt x="2169282" y="175171"/>
                </a:cubicBezTo>
                <a:cubicBezTo>
                  <a:pt x="2222907" y="178505"/>
                  <a:pt x="2279200" y="171837"/>
                  <a:pt x="2328635" y="184696"/>
                </a:cubicBezTo>
                <a:cubicBezTo>
                  <a:pt x="2339084" y="181848"/>
                  <a:pt x="2349818" y="180219"/>
                  <a:pt x="2360639" y="179838"/>
                </a:cubicBezTo>
                <a:cubicBezTo>
                  <a:pt x="2367402" y="180505"/>
                  <a:pt x="2371211" y="187744"/>
                  <a:pt x="2377498" y="192983"/>
                </a:cubicBezTo>
                <a:cubicBezTo>
                  <a:pt x="2380070" y="191459"/>
                  <a:pt x="2384642" y="189744"/>
                  <a:pt x="2384070" y="188887"/>
                </a:cubicBezTo>
                <a:cubicBezTo>
                  <a:pt x="2381499" y="185077"/>
                  <a:pt x="2380070" y="181838"/>
                  <a:pt x="2391881" y="181934"/>
                </a:cubicBezTo>
                <a:cubicBezTo>
                  <a:pt x="2403692" y="182029"/>
                  <a:pt x="2403216" y="185077"/>
                  <a:pt x="2400072" y="188982"/>
                </a:cubicBezTo>
                <a:cubicBezTo>
                  <a:pt x="2399501" y="189649"/>
                  <a:pt x="2401215" y="190697"/>
                  <a:pt x="2402453" y="192316"/>
                </a:cubicBezTo>
                <a:cubicBezTo>
                  <a:pt x="2429314" y="189173"/>
                  <a:pt x="2444554" y="199650"/>
                  <a:pt x="2465223" y="204413"/>
                </a:cubicBezTo>
                <a:cubicBezTo>
                  <a:pt x="2449983" y="216033"/>
                  <a:pt x="2443125" y="216700"/>
                  <a:pt x="2420742" y="208318"/>
                </a:cubicBezTo>
                <a:cubicBezTo>
                  <a:pt x="2398358" y="221558"/>
                  <a:pt x="2363592" y="220701"/>
                  <a:pt x="2329492" y="223939"/>
                </a:cubicBezTo>
                <a:cubicBezTo>
                  <a:pt x="2339674" y="229092"/>
                  <a:pt x="2350714" y="232321"/>
                  <a:pt x="2362068" y="233464"/>
                </a:cubicBezTo>
                <a:cubicBezTo>
                  <a:pt x="2363973" y="237750"/>
                  <a:pt x="2360639" y="240227"/>
                  <a:pt x="2350733" y="239846"/>
                </a:cubicBezTo>
                <a:cubicBezTo>
                  <a:pt x="2316071" y="238122"/>
                  <a:pt x="2281334" y="241322"/>
                  <a:pt x="2247577" y="249371"/>
                </a:cubicBezTo>
                <a:cubicBezTo>
                  <a:pt x="2242519" y="249895"/>
                  <a:pt x="2237423" y="250114"/>
                  <a:pt x="2232337" y="250037"/>
                </a:cubicBezTo>
                <a:cubicBezTo>
                  <a:pt x="2196018" y="251819"/>
                  <a:pt x="2159728" y="253686"/>
                  <a:pt x="2123466" y="255657"/>
                </a:cubicBezTo>
                <a:cubicBezTo>
                  <a:pt x="2118599" y="255876"/>
                  <a:pt x="2113779" y="256648"/>
                  <a:pt x="2109084" y="257943"/>
                </a:cubicBezTo>
                <a:cubicBezTo>
                  <a:pt x="2093139" y="263744"/>
                  <a:pt x="2075822" y="264639"/>
                  <a:pt x="2059363" y="260515"/>
                </a:cubicBezTo>
                <a:cubicBezTo>
                  <a:pt x="2052991" y="260201"/>
                  <a:pt x="2046600" y="260582"/>
                  <a:pt x="2040313" y="261658"/>
                </a:cubicBezTo>
                <a:lnTo>
                  <a:pt x="2053076" y="273564"/>
                </a:lnTo>
                <a:cubicBezTo>
                  <a:pt x="2033169" y="277851"/>
                  <a:pt x="2014976" y="282137"/>
                  <a:pt x="1996403" y="285566"/>
                </a:cubicBezTo>
                <a:cubicBezTo>
                  <a:pt x="1990669" y="286252"/>
                  <a:pt x="1984849" y="285861"/>
                  <a:pt x="1979258" y="284423"/>
                </a:cubicBezTo>
                <a:cubicBezTo>
                  <a:pt x="1978210" y="279089"/>
                  <a:pt x="1971447" y="278231"/>
                  <a:pt x="1962208" y="278708"/>
                </a:cubicBezTo>
                <a:cubicBezTo>
                  <a:pt x="1942586" y="279755"/>
                  <a:pt x="1919060" y="278231"/>
                  <a:pt x="1904201" y="282804"/>
                </a:cubicBezTo>
                <a:cubicBezTo>
                  <a:pt x="1888151" y="287566"/>
                  <a:pt x="1871358" y="289309"/>
                  <a:pt x="1854671" y="287947"/>
                </a:cubicBezTo>
                <a:lnTo>
                  <a:pt x="1855052" y="288900"/>
                </a:lnTo>
                <a:lnTo>
                  <a:pt x="1855049" y="288899"/>
                </a:lnTo>
                <a:lnTo>
                  <a:pt x="1848193" y="289470"/>
                </a:lnTo>
                <a:lnTo>
                  <a:pt x="1854289" y="288804"/>
                </a:lnTo>
                <a:lnTo>
                  <a:pt x="1855047" y="288899"/>
                </a:lnTo>
                <a:lnTo>
                  <a:pt x="1838655" y="283993"/>
                </a:lnTo>
                <a:cubicBezTo>
                  <a:pt x="1832963" y="283571"/>
                  <a:pt x="1827181" y="284371"/>
                  <a:pt x="1821714" y="286423"/>
                </a:cubicBezTo>
                <a:cubicBezTo>
                  <a:pt x="1810446" y="289928"/>
                  <a:pt x="1798645" y="291452"/>
                  <a:pt x="1786853" y="290900"/>
                </a:cubicBezTo>
                <a:cubicBezTo>
                  <a:pt x="1767803" y="291757"/>
                  <a:pt x="1749610" y="293376"/>
                  <a:pt x="1730846" y="294329"/>
                </a:cubicBezTo>
                <a:cubicBezTo>
                  <a:pt x="1681792" y="296805"/>
                  <a:pt x="1632643" y="300329"/>
                  <a:pt x="1583399" y="300806"/>
                </a:cubicBezTo>
                <a:cubicBezTo>
                  <a:pt x="1559662" y="300434"/>
                  <a:pt x="1535926" y="301615"/>
                  <a:pt x="1512342" y="304330"/>
                </a:cubicBezTo>
                <a:cubicBezTo>
                  <a:pt x="1508199" y="304806"/>
                  <a:pt x="1504008" y="304806"/>
                  <a:pt x="1499865" y="304330"/>
                </a:cubicBezTo>
                <a:cubicBezTo>
                  <a:pt x="1467860" y="300711"/>
                  <a:pt x="1435857" y="304330"/>
                  <a:pt x="1403852" y="304330"/>
                </a:cubicBezTo>
                <a:cubicBezTo>
                  <a:pt x="1397766" y="304416"/>
                  <a:pt x="1391698" y="304825"/>
                  <a:pt x="1385660" y="305568"/>
                </a:cubicBezTo>
                <a:cubicBezTo>
                  <a:pt x="1377735" y="307216"/>
                  <a:pt x="1369648" y="307921"/>
                  <a:pt x="1361561" y="307664"/>
                </a:cubicBezTo>
                <a:cubicBezTo>
                  <a:pt x="1331843" y="301282"/>
                  <a:pt x="1304411" y="309283"/>
                  <a:pt x="1275265" y="308997"/>
                </a:cubicBezTo>
                <a:cubicBezTo>
                  <a:pt x="1246118" y="308712"/>
                  <a:pt x="1218115" y="311760"/>
                  <a:pt x="1190397" y="310140"/>
                </a:cubicBezTo>
                <a:cubicBezTo>
                  <a:pt x="1148678" y="307664"/>
                  <a:pt x="1111816" y="317475"/>
                  <a:pt x="1070573" y="316903"/>
                </a:cubicBezTo>
                <a:cubicBezTo>
                  <a:pt x="1029329" y="316331"/>
                  <a:pt x="988943" y="320808"/>
                  <a:pt x="948176" y="323475"/>
                </a:cubicBezTo>
                <a:cubicBezTo>
                  <a:pt x="928079" y="324713"/>
                  <a:pt x="907981" y="326523"/>
                  <a:pt x="888169" y="328619"/>
                </a:cubicBezTo>
                <a:cubicBezTo>
                  <a:pt x="858146" y="332162"/>
                  <a:pt x="827904" y="333495"/>
                  <a:pt x="797682" y="332619"/>
                </a:cubicBezTo>
                <a:cubicBezTo>
                  <a:pt x="786375" y="332362"/>
                  <a:pt x="775060" y="333057"/>
                  <a:pt x="763868" y="334715"/>
                </a:cubicBezTo>
                <a:cubicBezTo>
                  <a:pt x="735293" y="338620"/>
                  <a:pt x="705098" y="336429"/>
                  <a:pt x="676904" y="338811"/>
                </a:cubicBezTo>
                <a:cubicBezTo>
                  <a:pt x="643662" y="341668"/>
                  <a:pt x="610229" y="341478"/>
                  <a:pt x="576606" y="346621"/>
                </a:cubicBezTo>
                <a:cubicBezTo>
                  <a:pt x="548984" y="350907"/>
                  <a:pt x="516408" y="348145"/>
                  <a:pt x="486023" y="348431"/>
                </a:cubicBezTo>
                <a:cubicBezTo>
                  <a:pt x="480004" y="347878"/>
                  <a:pt x="473946" y="347878"/>
                  <a:pt x="467926" y="348431"/>
                </a:cubicBezTo>
                <a:cubicBezTo>
                  <a:pt x="431731" y="357956"/>
                  <a:pt x="394583" y="351574"/>
                  <a:pt x="357817" y="350145"/>
                </a:cubicBezTo>
                <a:cubicBezTo>
                  <a:pt x="350606" y="349297"/>
                  <a:pt x="343358" y="348821"/>
                  <a:pt x="336100" y="348717"/>
                </a:cubicBezTo>
                <a:cubicBezTo>
                  <a:pt x="298000" y="351384"/>
                  <a:pt x="264948" y="343002"/>
                  <a:pt x="230087" y="338429"/>
                </a:cubicBezTo>
                <a:cubicBezTo>
                  <a:pt x="205988" y="335286"/>
                  <a:pt x="181319" y="333095"/>
                  <a:pt x="157220" y="329857"/>
                </a:cubicBezTo>
                <a:cubicBezTo>
                  <a:pt x="147876" y="328990"/>
                  <a:pt x="138713" y="326809"/>
                  <a:pt x="129979" y="323380"/>
                </a:cubicBezTo>
                <a:cubicBezTo>
                  <a:pt x="87212" y="301187"/>
                  <a:pt x="40063" y="280327"/>
                  <a:pt x="23394" y="249942"/>
                </a:cubicBezTo>
                <a:cubicBezTo>
                  <a:pt x="21527" y="246704"/>
                  <a:pt x="18870" y="243989"/>
                  <a:pt x="15679" y="242037"/>
                </a:cubicBezTo>
                <a:cubicBezTo>
                  <a:pt x="-5943" y="228320"/>
                  <a:pt x="-1942" y="214033"/>
                  <a:pt x="8249" y="199174"/>
                </a:cubicBezTo>
                <a:cubicBezTo>
                  <a:pt x="11697" y="194497"/>
                  <a:pt x="14098" y="189144"/>
                  <a:pt x="15298" y="183458"/>
                </a:cubicBezTo>
                <a:cubicBezTo>
                  <a:pt x="16889" y="171656"/>
                  <a:pt x="22584" y="160798"/>
                  <a:pt x="31395" y="152787"/>
                </a:cubicBezTo>
                <a:cubicBezTo>
                  <a:pt x="38348" y="146215"/>
                  <a:pt x="31395" y="135928"/>
                  <a:pt x="27585" y="127641"/>
                </a:cubicBezTo>
                <a:cubicBezTo>
                  <a:pt x="17489" y="106781"/>
                  <a:pt x="27585" y="88112"/>
                  <a:pt x="52160" y="70491"/>
                </a:cubicBezTo>
                <a:cubicBezTo>
                  <a:pt x="66457" y="62004"/>
                  <a:pt x="82230" y="56289"/>
                  <a:pt x="98642" y="53632"/>
                </a:cubicBezTo>
                <a:cubicBezTo>
                  <a:pt x="134294" y="44945"/>
                  <a:pt x="170470" y="38582"/>
                  <a:pt x="206941" y="34582"/>
                </a:cubicBezTo>
                <a:cubicBezTo>
                  <a:pt x="220276" y="33344"/>
                  <a:pt x="233611" y="32487"/>
                  <a:pt x="247041" y="31534"/>
                </a:cubicBezTo>
                <a:cubicBezTo>
                  <a:pt x="292666" y="28295"/>
                  <a:pt x="338291" y="24962"/>
                  <a:pt x="384011" y="22009"/>
                </a:cubicBezTo>
                <a:cubicBezTo>
                  <a:pt x="442208" y="18199"/>
                  <a:pt x="500406" y="14389"/>
                  <a:pt x="558794" y="11151"/>
                </a:cubicBezTo>
                <a:cubicBezTo>
                  <a:pt x="594132" y="9245"/>
                  <a:pt x="629756" y="8484"/>
                  <a:pt x="665189" y="7245"/>
                </a:cubicBezTo>
                <a:cubicBezTo>
                  <a:pt x="668389" y="7398"/>
                  <a:pt x="671590" y="7112"/>
                  <a:pt x="674714" y="6388"/>
                </a:cubicBezTo>
                <a:cubicBezTo>
                  <a:pt x="694716" y="-3137"/>
                  <a:pt x="716528" y="1054"/>
                  <a:pt x="739293" y="3626"/>
                </a:cubicBezTo>
                <a:cubicBezTo>
                  <a:pt x="752904" y="4483"/>
                  <a:pt x="766544" y="4483"/>
                  <a:pt x="780155" y="3626"/>
                </a:cubicBezTo>
                <a:cubicBezTo>
                  <a:pt x="804349" y="3054"/>
                  <a:pt x="828542" y="2006"/>
                  <a:pt x="852736" y="1721"/>
                </a:cubicBezTo>
                <a:cubicBezTo>
                  <a:pt x="904266" y="863"/>
                  <a:pt x="955892" y="-89"/>
                  <a:pt x="1007422" y="6"/>
                </a:cubicBezTo>
                <a:close/>
              </a:path>
            </a:pathLst>
          </a:custGeom>
          <a:gradFill>
            <a:gsLst>
              <a:gs pos="0">
                <a:schemeClr val="accent1">
                  <a:lumMod val="20000"/>
                  <a:lumOff val="80000"/>
                  <a:alpha val="4000"/>
                </a:schemeClr>
              </a:gs>
              <a:gs pos="100000">
                <a:schemeClr val="accent1">
                  <a:lumMod val="40000"/>
                  <a:lumOff val="60000"/>
                </a:schemeClr>
              </a:gs>
            </a:gsLst>
            <a:lin ang="10800000" scaled="0"/>
          </a:gradFill>
        </p:spPr>
        <p:txBody>
          <a:bodyPr rot="0" spcFirstLastPara="0" vert="horz" wrap="square" lIns="252095" tIns="0" rIns="0" bIns="0" numCol="1" spcCol="0" rtlCol="0" fromWordArt="0" anchor="ctr" anchorCtr="0" forceAA="0" compatLnSpc="0">
            <a:noAutofit/>
          </a:bodyPr>
          <a:p>
            <a:pPr lvl="0" algn="l">
              <a:buClrTx/>
              <a:buSzTx/>
              <a:buFontTx/>
            </a:pPr>
            <a:r>
              <a:rPr lang="zh-CN" altLang="en-US" sz="2400" b="1">
                <a:solidFill>
                  <a:schemeClr val="tx1"/>
                </a:solidFill>
                <a:latin typeface="+mn-ea"/>
                <a:cs typeface="+mn-ea"/>
                <a:sym typeface="+mn-ea"/>
              </a:rPr>
              <a:t>（一）态度要热情、谦和、诚恳</a:t>
            </a:r>
            <a:endParaRPr lang="zh-CN" altLang="en-US" sz="2400" b="1">
              <a:solidFill>
                <a:schemeClr val="tx1"/>
              </a:solidFill>
              <a:latin typeface="+mn-ea"/>
              <a:cs typeface="+mn-ea"/>
              <a:sym typeface="+mn-ea"/>
            </a:endParaRPr>
          </a:p>
        </p:txBody>
      </p:sp>
      <p:sp>
        <p:nvSpPr>
          <p:cNvPr id="11" name="文本框 10"/>
          <p:cNvSpPr txBox="1"/>
          <p:nvPr/>
        </p:nvSpPr>
        <p:spPr>
          <a:xfrm>
            <a:off x="1123315" y="2366010"/>
            <a:ext cx="9772650" cy="2491740"/>
          </a:xfrm>
          <a:prstGeom prst="rect">
            <a:avLst/>
          </a:prstGeom>
          <a:noFill/>
        </p:spPr>
        <p:txBody>
          <a:bodyPr wrap="square" rtlCol="0">
            <a:spAutoFit/>
          </a:bodyPr>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在与家长沟通时态度要热情、谦和、诚恳。只有尊重家长，与家长保持平等关系，才能保证与家长的顺利交谈。家庭是幼儿园重要的合作伙伴。教师应该热情有礼貌地接待家长，与家长谈话时坦诚相见，给人可敬可亲的感觉，家长就会感受到教师的诚意。只有以一种平等友好的态度来对待家长，将家长视为朋友，尊重家长的意见，虚心诚恳地听取家长的建议，才能赢得家长的尊敬和信赖，才能“亲其师，信其道”。面对不同类型的家长，教师应该有对应的沟通策略。</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42795"/>
            <a:ext cx="9922510" cy="330263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分析：</a:t>
            </a: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这类家长性格比较内向，不善言谈，因此他们不大会积极主动与老师交流。其实，他们很想了解孩子在园的情况，只是不知该如何说起。</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对策：</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于这类家长，老师应该主动，主动与家长建立朋友关系。刚开始老师可以和家长拉拉家常，谈一些与教育无关的事，如家里的情况、最近看的电视剧等。老师还可以在家长接送孩子时与他们谈谈彼此共同关心的事，使家长觉得与老师交往很轻松，逐渐与老师建立朋友般的关系。在此基础上，老师再慢慢地与家长交流孩子的情况。由于家长和老师已经建立了朋友般的关系，在交流孩子的问题上就自然而然地主动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4333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1. 金口难开的家长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42795"/>
            <a:ext cx="9922510" cy="256349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分析：</a:t>
            </a: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这类家长工作繁忙，没有时间向老师了解孩子的情况。</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对策：</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现代化联系方式。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工作繁忙的家长接送孩子的机会较少，他们对孩子信息的了解都是间接的，如通过老人、保姆的转达，不是内容不详，就是内容不符，甚至于缺少传达。因此，一些现代化的联系方式就派上用场了，如微信、QQ 群聊、电子邮件等。老师运用这些现代化的联系方式，能及时消除家庭与幼儿园在沟通过程中的矛盾，使工作更有实效性。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4333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工作繁忙的家长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42795"/>
            <a:ext cx="9922510" cy="367157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分析：</a:t>
            </a: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这类家长积极、热情地关心幼儿园，大到积极参加幼儿园组织的活动，小到关心幼儿园的门窗是否安全，是否会伤到孩子。这类家长能积极配合老师做好幼儿园的各项工作，当然是非常受老师欢迎的家长。但是，有时候连一些很小的事他们也要管，所以也会给幼儿园带来不必要的麻烦。</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对策：</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请其做家庭委员会成员。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老师可以请这些家长来做家庭委员会的成员，让他们来为班级的环境创设、亲子活动等出谋划策。当老师与其他家长沟通遇到麻烦时，也可以借助家长来做家园工作的桥梁，请他们代表老师跟其他家长沟通，帮助老师做好其他家长的思想工作。因为有时候家长间的交流比老师的苦口婆心要有效得多。</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4333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过度热情的家长</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42795"/>
            <a:ext cx="9922510" cy="293306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分析：</a:t>
            </a: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这类家长把教育孩子的希望全部寄托在老师的身上。他们认为自己既不会教孩子学绘画、音乐，也不懂教育学、心理学知识，没有能力参与幼儿园的教育活动。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对策：</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宣传科学育儿知识。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不少家长缺乏科学的育儿知识，在家庭教育中往往不顾幼儿的年龄特点和教育规律，在生活中对孩子百依百顺，溺爱孩子。在学习上则高标准，严要求，不顾孩子的好恶，强迫孩子学这学那。为了帮助家长提高育儿水平，拓宽育儿知识面，传递育儿经验，老师可以给家长介绍育儿类的书刊，请家长收看育儿的电视节目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4333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全权委托的家长</a:t>
            </a:r>
            <a:endPar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42795"/>
            <a:ext cx="9922510" cy="132715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分析：</a:t>
            </a: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这类家长大多经济条件好，文化程度高。他们的要求很多，包括对幼儿园的保育和教育方面的要求，并且有的家长还持有怀疑的态度。</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对策：</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热情、真诚、主动。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4333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喜欢挑剔的家长</a:t>
            </a:r>
            <a:endPar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3547745"/>
            <a:ext cx="10745470" cy="255143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小强刚上幼儿园，每天哭闹，幼儿又认人，只让他第一眼认识的本班老师抱，其他老师抱他，他就哭。因此，家长提出要这个老师每天来抱小强。</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面对家长的要求，该老师不管是不是自己当班，坚持每天早晨迎接幼儿，一边引导幼儿认识其他老师，一边主动与幼儿的妈妈谈心，交流一些让幼儿熟悉陌生环境的人、事等方面的经验。渐渐地幼儿与其他老师熟悉了，家长也通过接送孩子认识、了解了其他老师，老师终于以真诚和智慧换取了家长的信任。</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616075"/>
            <a:ext cx="9922510" cy="46037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对策：</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晓之以理，动之以情。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2339975"/>
            <a:ext cx="10745470" cy="3332480"/>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丫丫妈妈不满意老师给丫丫安排的床位，多次找老师提要求，一会说孩子个子高，比较好动，爱爬床，一会说幼儿园的床不好，孩子每天中午都睡不着等。</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老师先仔细观察了丫丫午睡的表现，发现丫丫并不完全像家长说的那样。于是，老师一边给家长介绍丫丫的午睡情况，一边做好调换丫丫床位的准备工作，并用录像拍下丫丫的午睡情况，让家长知道孩子睡在这个床位其实挺好的。再告诉家长其实每一个床位都是一样的，如果家长真的觉得这个床位不合适，老师可以马上给孩子换个床位。老师的晓之以理，动之以情，感动了丫丫的妈妈，最后主动提出不调换床位了。</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42795"/>
            <a:ext cx="9922510" cy="256349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分析：</a:t>
            </a: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这类家长主要是老年人。现在许多孩子的父母工作都很忙，接送孩子多半是由祖辈家长承担。这些祖辈家长最关注的还是孩子在幼儿园里吃得怎么样，睡得怎么样，玩得是否开心，有无被人欺负等。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对策：</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谈心聊天，表现关心。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对于这类家长，老师要充分利用接送时间，通过与其聊天、谈心，把自己对孩子的关心表现出来，让这些家长放心。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4333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 溺爱孩子的家长</a:t>
            </a:r>
            <a:endPar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4677410"/>
            <a:ext cx="10745470" cy="1751965"/>
          </a:xfrm>
          <a:prstGeom prst="roundRect">
            <a:avLst>
              <a:gd name="adj" fmla="val 9800"/>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有些家长生怕孩子在幼儿园吃不饱，所以每天接孩子时都会带来零食。由于隔代的溺爱，使得孩子饮食无规律，营养过剩。</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针对这样的情况，老师应及时与他们沟通，把幼儿园每天的食谱拿给家长看，同时找来有关资料，让家长明白营养过剩的害处，使家长明白科学育儿的道理。</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42795"/>
            <a:ext cx="9922510" cy="293306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分析：</a:t>
            </a:r>
            <a:r>
              <a:rPr lang="zh-CN" altLang="en-US" sz="2000" dirty="0">
                <a:latin typeface="仿宋" panose="02010609060101010101" charset="-122"/>
                <a:ea typeface="仿宋" panose="02010609060101010101" charset="-122"/>
                <a:cs typeface="微软雅黑" panose="020B0503020204020204" pitchFamily="34" charset="-122"/>
                <a:sym typeface="微软雅黑" panose="020B0503020204020204" pitchFamily="34" charset="-122"/>
              </a:rPr>
              <a:t>这类家长主要是一些文化程度不高的家长，他们对自己的孩子无论是在保育还是教育方面往往抱无所谓的态度。认为只要孩子在幼儿园没有发生意外就行，其他情况他们不是很在意。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对策：</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积极交流，经常沟通。</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于这类家长，老师要经常积极地与他们交流，把孩子的表现讲述给他们听，把孩子的作品展示给他们看，告诉他们，孩子的成就主要来自父母的帮助。让家长了解，孩子的成长离不开父母的陪伴，吸引家长参与幼儿园的活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4333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7. 漠不关心的家长</a:t>
            </a:r>
            <a:endParaRPr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2545715" y="1651000"/>
            <a:ext cx="5573260" cy="825500"/>
            <a:chOff x="2133" y="2871"/>
            <a:chExt cx="5313"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4283" cy="439"/>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第九章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幼儿教师职业口语概述</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2545715" y="2562860"/>
            <a:ext cx="5572578" cy="826770"/>
            <a:chOff x="2133" y="2871"/>
            <a:chExt cx="5305"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4275"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幼儿教师教育口语训练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2545715" y="3475990"/>
            <a:ext cx="7346771" cy="826770"/>
            <a:chOff x="2133" y="2871"/>
            <a:chExt cx="6994"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596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第十一章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集体教学活动教师指导用语训练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1" name="组合 10"/>
          <p:cNvGrpSpPr/>
          <p:nvPr>
            <p:custDataLst>
              <p:tags r:id="rId14"/>
            </p:custDataLst>
          </p:nvPr>
        </p:nvGrpSpPr>
        <p:grpSpPr>
          <a:xfrm>
            <a:off x="2545715" y="4389120"/>
            <a:ext cx="7138784" cy="826770"/>
            <a:chOff x="2133" y="2871"/>
            <a:chExt cx="6796" cy="787"/>
          </a:xfrm>
        </p:grpSpPr>
        <p:grpSp>
          <p:nvGrpSpPr>
            <p:cNvPr id="19" name="组合 18"/>
            <p:cNvGrpSpPr/>
            <p:nvPr/>
          </p:nvGrpSpPr>
          <p:grpSpPr>
            <a:xfrm rot="0">
              <a:off x="2133" y="2871"/>
              <a:ext cx="787" cy="787"/>
              <a:chOff x="1651000" y="2216150"/>
              <a:chExt cx="1676400" cy="1676400"/>
            </a:xfrm>
          </p:grpSpPr>
          <p:sp>
            <p:nvSpPr>
              <p:cNvPr id="21" name="椭圆 20"/>
              <p:cNvSpPr/>
              <p:nvPr>
                <p:custDataLst>
                  <p:tags r:id="rId15"/>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2" name="椭圆 21"/>
              <p:cNvSpPr/>
              <p:nvPr>
                <p:custDataLst>
                  <p:tags r:id="rId16"/>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3" name="文本框 22"/>
            <p:cNvSpPr txBox="1"/>
            <p:nvPr>
              <p:custDataLst>
                <p:tags r:id="rId17"/>
              </p:custDataLst>
            </p:nvPr>
          </p:nvSpPr>
          <p:spPr>
            <a:xfrm>
              <a:off x="3163" y="3019"/>
              <a:ext cx="5766"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第十二章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幼儿生活活动教师指导用语训练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24" name="组合 23"/>
          <p:cNvGrpSpPr/>
          <p:nvPr>
            <p:custDataLst>
              <p:tags r:id="rId18"/>
            </p:custDataLst>
          </p:nvPr>
        </p:nvGrpSpPr>
        <p:grpSpPr>
          <a:xfrm>
            <a:off x="2545715" y="5302250"/>
            <a:ext cx="6011663" cy="826770"/>
            <a:chOff x="2133" y="2871"/>
            <a:chExt cx="5723" cy="787"/>
          </a:xfrm>
        </p:grpSpPr>
        <p:grpSp>
          <p:nvGrpSpPr>
            <p:cNvPr id="25" name="组合 24"/>
            <p:cNvGrpSpPr/>
            <p:nvPr/>
          </p:nvGrpSpPr>
          <p:grpSpPr>
            <a:xfrm rot="0">
              <a:off x="2133" y="2871"/>
              <a:ext cx="787" cy="787"/>
              <a:chOff x="1651000" y="2216150"/>
              <a:chExt cx="1676400" cy="1676400"/>
            </a:xfrm>
          </p:grpSpPr>
          <p:sp>
            <p:nvSpPr>
              <p:cNvPr id="26" name="椭圆 25"/>
              <p:cNvSpPr/>
              <p:nvPr>
                <p:custDataLst>
                  <p:tags r:id="rId19"/>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7" name="椭圆 26"/>
              <p:cNvSpPr/>
              <p:nvPr>
                <p:custDataLst>
                  <p:tags r:id="rId20"/>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8" name="文本框 27"/>
            <p:cNvSpPr txBox="1"/>
            <p:nvPr>
              <p:custDataLst>
                <p:tags r:id="rId21"/>
              </p:custDataLst>
            </p:nvPr>
          </p:nvSpPr>
          <p:spPr>
            <a:xfrm>
              <a:off x="3163" y="3019"/>
              <a:ext cx="4693"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第十三章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幼儿教师其他口语训练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任意多边形: 形状 4531"/>
          <p:cNvSpPr/>
          <p:nvPr>
            <p:custDataLst>
              <p:tags r:id="rId1"/>
            </p:custDataLst>
          </p:nvPr>
        </p:nvSpPr>
        <p:spPr>
          <a:xfrm>
            <a:off x="1122998" y="1584960"/>
            <a:ext cx="6713855" cy="554355"/>
          </a:xfrm>
          <a:custGeom>
            <a:avLst/>
            <a:gdLst>
              <a:gd name="connsiteX0" fmla="*/ 2086509 w 2500561"/>
              <a:gd name="connsiteY0" fmla="*/ 274326 h 353562"/>
              <a:gd name="connsiteX1" fmla="*/ 2089271 w 2500561"/>
              <a:gd name="connsiteY1" fmla="*/ 274802 h 353562"/>
              <a:gd name="connsiteX2" fmla="*/ 2086414 w 2500561"/>
              <a:gd name="connsiteY2" fmla="*/ 276898 h 353562"/>
              <a:gd name="connsiteX3" fmla="*/ 2082413 w 2500561"/>
              <a:gd name="connsiteY3" fmla="*/ 275564 h 353562"/>
              <a:gd name="connsiteX4" fmla="*/ 2086509 w 2500561"/>
              <a:gd name="connsiteY4" fmla="*/ 274326 h 353562"/>
              <a:gd name="connsiteX5" fmla="*/ 2118989 w 2500561"/>
              <a:gd name="connsiteY5" fmla="*/ 273660 h 353562"/>
              <a:gd name="connsiteX6" fmla="*/ 2123752 w 2500561"/>
              <a:gd name="connsiteY6" fmla="*/ 274517 h 353562"/>
              <a:gd name="connsiteX7" fmla="*/ 2120894 w 2500561"/>
              <a:gd name="connsiteY7" fmla="*/ 276041 h 353562"/>
              <a:gd name="connsiteX8" fmla="*/ 2116036 w 2500561"/>
              <a:gd name="connsiteY8" fmla="*/ 275184 h 353562"/>
              <a:gd name="connsiteX9" fmla="*/ 2118989 w 2500561"/>
              <a:gd name="connsiteY9" fmla="*/ 273660 h 353562"/>
              <a:gd name="connsiteX10" fmla="*/ 2361591 w 2500561"/>
              <a:gd name="connsiteY10" fmla="*/ 234036 h 353562"/>
              <a:gd name="connsiteX11" fmla="*/ 2417979 w 2500561"/>
              <a:gd name="connsiteY11" fmla="*/ 234036 h 353562"/>
              <a:gd name="connsiteX12" fmla="*/ 2377498 w 2500561"/>
              <a:gd name="connsiteY12" fmla="*/ 237846 h 353562"/>
              <a:gd name="connsiteX13" fmla="*/ 2361591 w 2500561"/>
              <a:gd name="connsiteY13" fmla="*/ 234036 h 353562"/>
              <a:gd name="connsiteX14" fmla="*/ 2497989 w 2500561"/>
              <a:gd name="connsiteY14" fmla="*/ 205556 h 353562"/>
              <a:gd name="connsiteX15" fmla="*/ 2500561 w 2500561"/>
              <a:gd name="connsiteY15" fmla="*/ 208223 h 353562"/>
              <a:gd name="connsiteX16" fmla="*/ 2483988 w 2500561"/>
              <a:gd name="connsiteY16" fmla="*/ 212128 h 353562"/>
              <a:gd name="connsiteX17" fmla="*/ 2480654 w 2500561"/>
              <a:gd name="connsiteY17" fmla="*/ 208699 h 353562"/>
              <a:gd name="connsiteX18" fmla="*/ 2437505 w 2500561"/>
              <a:gd name="connsiteY18" fmla="*/ 183553 h 353562"/>
              <a:gd name="connsiteX19" fmla="*/ 2446077 w 2500561"/>
              <a:gd name="connsiteY19" fmla="*/ 186315 h 353562"/>
              <a:gd name="connsiteX20" fmla="*/ 2435695 w 2500561"/>
              <a:gd name="connsiteY20" fmla="*/ 187363 h 353562"/>
              <a:gd name="connsiteX21" fmla="*/ 2432266 w 2500561"/>
              <a:gd name="connsiteY21" fmla="*/ 184410 h 353562"/>
              <a:gd name="connsiteX22" fmla="*/ 2437505 w 2500561"/>
              <a:gd name="connsiteY22" fmla="*/ 183553 h 353562"/>
              <a:gd name="connsiteX23" fmla="*/ 2251958 w 2500561"/>
              <a:gd name="connsiteY23" fmla="*/ 131260 h 353562"/>
              <a:gd name="connsiteX24" fmla="*/ 2256721 w 2500561"/>
              <a:gd name="connsiteY24" fmla="*/ 131831 h 353562"/>
              <a:gd name="connsiteX25" fmla="*/ 2254339 w 2500561"/>
              <a:gd name="connsiteY25" fmla="*/ 134213 h 353562"/>
              <a:gd name="connsiteX26" fmla="*/ 2248910 w 2500561"/>
              <a:gd name="connsiteY26" fmla="*/ 133546 h 353562"/>
              <a:gd name="connsiteX27" fmla="*/ 2251958 w 2500561"/>
              <a:gd name="connsiteY27" fmla="*/ 131260 h 353562"/>
              <a:gd name="connsiteX28" fmla="*/ 2188617 w 2500561"/>
              <a:gd name="connsiteY28" fmla="*/ 130403 h 353562"/>
              <a:gd name="connsiteX29" fmla="*/ 2238242 w 2500561"/>
              <a:gd name="connsiteY29" fmla="*/ 130403 h 353562"/>
              <a:gd name="connsiteX30" fmla="*/ 2202523 w 2500561"/>
              <a:gd name="connsiteY30" fmla="*/ 141547 h 353562"/>
              <a:gd name="connsiteX31" fmla="*/ 2277295 w 2500561"/>
              <a:gd name="connsiteY31" fmla="*/ 128974 h 353562"/>
              <a:gd name="connsiteX32" fmla="*/ 2285392 w 2500561"/>
              <a:gd name="connsiteY32" fmla="*/ 131546 h 353562"/>
              <a:gd name="connsiteX33" fmla="*/ 2279200 w 2500561"/>
              <a:gd name="connsiteY33" fmla="*/ 135451 h 353562"/>
              <a:gd name="connsiteX34" fmla="*/ 2272342 w 2500561"/>
              <a:gd name="connsiteY34" fmla="*/ 131260 h 353562"/>
              <a:gd name="connsiteX35" fmla="*/ 2277295 w 2500561"/>
              <a:gd name="connsiteY35" fmla="*/ 128974 h 353562"/>
              <a:gd name="connsiteX36" fmla="*/ 2338160 w 2500561"/>
              <a:gd name="connsiteY36" fmla="*/ 128689 h 353562"/>
              <a:gd name="connsiteX37" fmla="*/ 2338922 w 2500561"/>
              <a:gd name="connsiteY37" fmla="*/ 131832 h 353562"/>
              <a:gd name="connsiteX38" fmla="*/ 2325968 w 2500561"/>
              <a:gd name="connsiteY38" fmla="*/ 131832 h 353562"/>
              <a:gd name="connsiteX39" fmla="*/ 2325396 w 2500561"/>
              <a:gd name="connsiteY39" fmla="*/ 130117 h 353562"/>
              <a:gd name="connsiteX40" fmla="*/ 1988307 w 2500561"/>
              <a:gd name="connsiteY40" fmla="*/ 112878 h 353562"/>
              <a:gd name="connsiteX41" fmla="*/ 1982687 w 2500561"/>
              <a:gd name="connsiteY41" fmla="*/ 115926 h 353562"/>
              <a:gd name="connsiteX42" fmla="*/ 1990307 w 2500561"/>
              <a:gd name="connsiteY42" fmla="*/ 117259 h 353562"/>
              <a:gd name="connsiteX43" fmla="*/ 1997832 w 2500561"/>
              <a:gd name="connsiteY43" fmla="*/ 114973 h 353562"/>
              <a:gd name="connsiteX44" fmla="*/ 1997832 w 2500561"/>
              <a:gd name="connsiteY44" fmla="*/ 114782 h 353562"/>
              <a:gd name="connsiteX45" fmla="*/ 1988307 w 2500561"/>
              <a:gd name="connsiteY45" fmla="*/ 112878 h 353562"/>
              <a:gd name="connsiteX46" fmla="*/ 2079080 w 2500561"/>
              <a:gd name="connsiteY46" fmla="*/ 109353 h 353562"/>
              <a:gd name="connsiteX47" fmla="*/ 2084699 w 2500561"/>
              <a:gd name="connsiteY47" fmla="*/ 110400 h 353562"/>
              <a:gd name="connsiteX48" fmla="*/ 2082413 w 2500561"/>
              <a:gd name="connsiteY48" fmla="*/ 111353 h 353562"/>
              <a:gd name="connsiteX49" fmla="*/ 2076984 w 2500561"/>
              <a:gd name="connsiteY49" fmla="*/ 110400 h 353562"/>
              <a:gd name="connsiteX50" fmla="*/ 2079080 w 2500561"/>
              <a:gd name="connsiteY50" fmla="*/ 109353 h 353562"/>
              <a:gd name="connsiteX51" fmla="*/ 2174044 w 2500561"/>
              <a:gd name="connsiteY51" fmla="*/ 92970 h 353562"/>
              <a:gd name="connsiteX52" fmla="*/ 2205572 w 2500561"/>
              <a:gd name="connsiteY52" fmla="*/ 102495 h 353562"/>
              <a:gd name="connsiteX53" fmla="*/ 2174044 w 2500561"/>
              <a:gd name="connsiteY53" fmla="*/ 92970 h 353562"/>
              <a:gd name="connsiteX54" fmla="*/ 2011452 w 2500561"/>
              <a:gd name="connsiteY54" fmla="*/ 92303 h 353562"/>
              <a:gd name="connsiteX55" fmla="*/ 2005451 w 2500561"/>
              <a:gd name="connsiteY55" fmla="*/ 94113 h 353562"/>
              <a:gd name="connsiteX56" fmla="*/ 2010404 w 2500561"/>
              <a:gd name="connsiteY56" fmla="*/ 96685 h 353562"/>
              <a:gd name="connsiteX57" fmla="*/ 2022882 w 2500561"/>
              <a:gd name="connsiteY57" fmla="*/ 94780 h 353562"/>
              <a:gd name="connsiteX58" fmla="*/ 2022882 w 2500561"/>
              <a:gd name="connsiteY58" fmla="*/ 94589 h 353562"/>
              <a:gd name="connsiteX59" fmla="*/ 2011452 w 2500561"/>
              <a:gd name="connsiteY59" fmla="*/ 92303 h 353562"/>
              <a:gd name="connsiteX60" fmla="*/ 2112417 w 2500561"/>
              <a:gd name="connsiteY60" fmla="*/ 85731 h 353562"/>
              <a:gd name="connsiteX61" fmla="*/ 2130419 w 2500561"/>
              <a:gd name="connsiteY61" fmla="*/ 103066 h 353562"/>
              <a:gd name="connsiteX62" fmla="*/ 2118227 w 2500561"/>
              <a:gd name="connsiteY62" fmla="*/ 102495 h 353562"/>
              <a:gd name="connsiteX63" fmla="*/ 2112417 w 2500561"/>
              <a:gd name="connsiteY63" fmla="*/ 85731 h 353562"/>
              <a:gd name="connsiteX64" fmla="*/ 1979829 w 2500561"/>
              <a:gd name="connsiteY64" fmla="*/ 76968 h 353562"/>
              <a:gd name="connsiteX65" fmla="*/ 1964970 w 2500561"/>
              <a:gd name="connsiteY65" fmla="*/ 79159 h 353562"/>
              <a:gd name="connsiteX66" fmla="*/ 1966685 w 2500561"/>
              <a:gd name="connsiteY66" fmla="*/ 81636 h 353562"/>
              <a:gd name="connsiteX67" fmla="*/ 1981449 w 2500561"/>
              <a:gd name="connsiteY67" fmla="*/ 79350 h 353562"/>
              <a:gd name="connsiteX68" fmla="*/ 2145278 w 2500561"/>
              <a:gd name="connsiteY68" fmla="*/ 69253 h 353562"/>
              <a:gd name="connsiteX69" fmla="*/ 2148040 w 2500561"/>
              <a:gd name="connsiteY69" fmla="*/ 71062 h 353562"/>
              <a:gd name="connsiteX70" fmla="*/ 2144325 w 2500561"/>
              <a:gd name="connsiteY70" fmla="*/ 74777 h 353562"/>
              <a:gd name="connsiteX71" fmla="*/ 2139277 w 2500561"/>
              <a:gd name="connsiteY71" fmla="*/ 71729 h 353562"/>
              <a:gd name="connsiteX72" fmla="*/ 2145278 w 2500561"/>
              <a:gd name="connsiteY72" fmla="*/ 69253 h 353562"/>
              <a:gd name="connsiteX73" fmla="*/ 1993355 w 2500561"/>
              <a:gd name="connsiteY73" fmla="*/ 19151 h 353562"/>
              <a:gd name="connsiteX74" fmla="*/ 2021930 w 2500561"/>
              <a:gd name="connsiteY74" fmla="*/ 32581 h 353562"/>
              <a:gd name="connsiteX75" fmla="*/ 2081842 w 2500561"/>
              <a:gd name="connsiteY75" fmla="*/ 28295 h 353562"/>
              <a:gd name="connsiteX76" fmla="*/ 1965732 w 2500561"/>
              <a:gd name="connsiteY76" fmla="*/ 32867 h 353562"/>
              <a:gd name="connsiteX77" fmla="*/ 1993355 w 2500561"/>
              <a:gd name="connsiteY77" fmla="*/ 19151 h 353562"/>
              <a:gd name="connsiteX78" fmla="*/ 1007422 w 2500561"/>
              <a:gd name="connsiteY78" fmla="*/ 6 h 353562"/>
              <a:gd name="connsiteX79" fmla="*/ 1124008 w 2500561"/>
              <a:gd name="connsiteY79" fmla="*/ 2387 h 353562"/>
              <a:gd name="connsiteX80" fmla="*/ 1397852 w 2500561"/>
              <a:gd name="connsiteY80" fmla="*/ 8293 h 353562"/>
              <a:gd name="connsiteX81" fmla="*/ 1453954 w 2500561"/>
              <a:gd name="connsiteY81" fmla="*/ 10960 h 353562"/>
              <a:gd name="connsiteX82" fmla="*/ 1594924 w 2500561"/>
              <a:gd name="connsiteY82" fmla="*/ 10960 h 353562"/>
              <a:gd name="connsiteX83" fmla="*/ 1601210 w 2500561"/>
              <a:gd name="connsiteY83" fmla="*/ 10960 h 353562"/>
              <a:gd name="connsiteX84" fmla="*/ 1709224 w 2500561"/>
              <a:gd name="connsiteY84" fmla="*/ 15627 h 353562"/>
              <a:gd name="connsiteX85" fmla="*/ 1815142 w 2500561"/>
              <a:gd name="connsiteY85" fmla="*/ 14675 h 353562"/>
              <a:gd name="connsiteX86" fmla="*/ 1890675 w 2500561"/>
              <a:gd name="connsiteY86" fmla="*/ 15627 h 353562"/>
              <a:gd name="connsiteX87" fmla="*/ 1957350 w 2500561"/>
              <a:gd name="connsiteY87" fmla="*/ 18104 h 353562"/>
              <a:gd name="connsiteX88" fmla="*/ 1937955 w 2500561"/>
              <a:gd name="connsiteY88" fmla="*/ 21746 h 353562"/>
              <a:gd name="connsiteX89" fmla="*/ 1937729 w 2500561"/>
              <a:gd name="connsiteY89" fmla="*/ 21533 h 353562"/>
              <a:gd name="connsiteX90" fmla="*/ 1935829 w 2500561"/>
              <a:gd name="connsiteY90" fmla="*/ 21717 h 353562"/>
              <a:gd name="connsiteX91" fmla="*/ 1925156 w 2500561"/>
              <a:gd name="connsiteY91" fmla="*/ 20009 h 353562"/>
              <a:gd name="connsiteX92" fmla="*/ 1928870 w 2500561"/>
              <a:gd name="connsiteY92" fmla="*/ 22390 h 353562"/>
              <a:gd name="connsiteX93" fmla="*/ 1935829 w 2500561"/>
              <a:gd name="connsiteY93" fmla="*/ 21717 h 353562"/>
              <a:gd name="connsiteX94" fmla="*/ 1937062 w 2500561"/>
              <a:gd name="connsiteY94" fmla="*/ 21914 h 353562"/>
              <a:gd name="connsiteX95" fmla="*/ 1937955 w 2500561"/>
              <a:gd name="connsiteY95" fmla="*/ 21746 h 353562"/>
              <a:gd name="connsiteX96" fmla="*/ 1947825 w 2500561"/>
              <a:gd name="connsiteY96" fmla="*/ 31058 h 353562"/>
              <a:gd name="connsiteX97" fmla="*/ 1920965 w 2500561"/>
              <a:gd name="connsiteY97" fmla="*/ 35630 h 353562"/>
              <a:gd name="connsiteX98" fmla="*/ 2009547 w 2500561"/>
              <a:gd name="connsiteY98" fmla="*/ 44583 h 353562"/>
              <a:gd name="connsiteX99" fmla="*/ 2077175 w 2500561"/>
              <a:gd name="connsiteY99" fmla="*/ 46012 h 353562"/>
              <a:gd name="connsiteX100" fmla="*/ 2069269 w 2500561"/>
              <a:gd name="connsiteY100" fmla="*/ 51537 h 353562"/>
              <a:gd name="connsiteX101" fmla="*/ 2062697 w 2500561"/>
              <a:gd name="connsiteY101" fmla="*/ 56680 h 353562"/>
              <a:gd name="connsiteX102" fmla="*/ 2117846 w 2500561"/>
              <a:gd name="connsiteY102" fmla="*/ 58109 h 353562"/>
              <a:gd name="connsiteX103" fmla="*/ 2083747 w 2500561"/>
              <a:gd name="connsiteY103" fmla="*/ 64110 h 353562"/>
              <a:gd name="connsiteX104" fmla="*/ 2058601 w 2500561"/>
              <a:gd name="connsiteY104" fmla="*/ 69729 h 353562"/>
              <a:gd name="connsiteX105" fmla="*/ 2055077 w 2500561"/>
              <a:gd name="connsiteY105" fmla="*/ 50679 h 353562"/>
              <a:gd name="connsiteX106" fmla="*/ 2000689 w 2500561"/>
              <a:gd name="connsiteY106" fmla="*/ 50679 h 353562"/>
              <a:gd name="connsiteX107" fmla="*/ 2004690 w 2500561"/>
              <a:gd name="connsiteY107" fmla="*/ 60204 h 353562"/>
              <a:gd name="connsiteX108" fmla="*/ 1964303 w 2500561"/>
              <a:gd name="connsiteY108" fmla="*/ 61347 h 353562"/>
              <a:gd name="connsiteX109" fmla="*/ 2030978 w 2500561"/>
              <a:gd name="connsiteY109" fmla="*/ 57823 h 353562"/>
              <a:gd name="connsiteX110" fmla="*/ 2040980 w 2500561"/>
              <a:gd name="connsiteY110" fmla="*/ 68110 h 353562"/>
              <a:gd name="connsiteX111" fmla="*/ 1992878 w 2500561"/>
              <a:gd name="connsiteY111" fmla="*/ 72968 h 353562"/>
              <a:gd name="connsiteX112" fmla="*/ 2058601 w 2500561"/>
              <a:gd name="connsiteY112" fmla="*/ 92018 h 353562"/>
              <a:gd name="connsiteX113" fmla="*/ 2077651 w 2500561"/>
              <a:gd name="connsiteY113" fmla="*/ 86017 h 353562"/>
              <a:gd name="connsiteX114" fmla="*/ 2102702 w 2500561"/>
              <a:gd name="connsiteY114" fmla="*/ 100019 h 353562"/>
              <a:gd name="connsiteX115" fmla="*/ 2044790 w 2500561"/>
              <a:gd name="connsiteY115" fmla="*/ 102686 h 353562"/>
              <a:gd name="connsiteX116" fmla="*/ 2043647 w 2500561"/>
              <a:gd name="connsiteY116" fmla="*/ 104877 h 353562"/>
              <a:gd name="connsiteX117" fmla="*/ 2063935 w 2500561"/>
              <a:gd name="connsiteY117" fmla="*/ 108972 h 353562"/>
              <a:gd name="connsiteX118" fmla="*/ 2046123 w 2500561"/>
              <a:gd name="connsiteY118" fmla="*/ 123545 h 353562"/>
              <a:gd name="connsiteX119" fmla="*/ 2163757 w 2500561"/>
              <a:gd name="connsiteY119" fmla="*/ 127451 h 353562"/>
              <a:gd name="connsiteX120" fmla="*/ 2169186 w 2500561"/>
              <a:gd name="connsiteY120" fmla="*/ 150787 h 353562"/>
              <a:gd name="connsiteX121" fmla="*/ 2118704 w 2500561"/>
              <a:gd name="connsiteY121" fmla="*/ 146310 h 353562"/>
              <a:gd name="connsiteX122" fmla="*/ 2082128 w 2500561"/>
              <a:gd name="connsiteY122" fmla="*/ 143548 h 353562"/>
              <a:gd name="connsiteX123" fmla="*/ 2074412 w 2500561"/>
              <a:gd name="connsiteY123" fmla="*/ 151073 h 353562"/>
              <a:gd name="connsiteX124" fmla="*/ 2119847 w 2500561"/>
              <a:gd name="connsiteY124" fmla="*/ 161455 h 353562"/>
              <a:gd name="connsiteX125" fmla="*/ 2139659 w 2500561"/>
              <a:gd name="connsiteY125" fmla="*/ 155359 h 353562"/>
              <a:gd name="connsiteX126" fmla="*/ 2139659 w 2500561"/>
              <a:gd name="connsiteY126" fmla="*/ 166503 h 353562"/>
              <a:gd name="connsiteX127" fmla="*/ 2168234 w 2500561"/>
              <a:gd name="connsiteY127" fmla="*/ 165646 h 353562"/>
              <a:gd name="connsiteX128" fmla="*/ 2169282 w 2500561"/>
              <a:gd name="connsiteY128" fmla="*/ 175171 h 353562"/>
              <a:gd name="connsiteX129" fmla="*/ 2328635 w 2500561"/>
              <a:gd name="connsiteY129" fmla="*/ 184696 h 353562"/>
              <a:gd name="connsiteX130" fmla="*/ 2360639 w 2500561"/>
              <a:gd name="connsiteY130" fmla="*/ 179838 h 353562"/>
              <a:gd name="connsiteX131" fmla="*/ 2377498 w 2500561"/>
              <a:gd name="connsiteY131" fmla="*/ 192983 h 353562"/>
              <a:gd name="connsiteX132" fmla="*/ 2384070 w 2500561"/>
              <a:gd name="connsiteY132" fmla="*/ 188887 h 353562"/>
              <a:gd name="connsiteX133" fmla="*/ 2391881 w 2500561"/>
              <a:gd name="connsiteY133" fmla="*/ 181934 h 353562"/>
              <a:gd name="connsiteX134" fmla="*/ 2400072 w 2500561"/>
              <a:gd name="connsiteY134" fmla="*/ 188982 h 353562"/>
              <a:gd name="connsiteX135" fmla="*/ 2402453 w 2500561"/>
              <a:gd name="connsiteY135" fmla="*/ 192316 h 353562"/>
              <a:gd name="connsiteX136" fmla="*/ 2465223 w 2500561"/>
              <a:gd name="connsiteY136" fmla="*/ 204413 h 353562"/>
              <a:gd name="connsiteX137" fmla="*/ 2420742 w 2500561"/>
              <a:gd name="connsiteY137" fmla="*/ 208318 h 353562"/>
              <a:gd name="connsiteX138" fmla="*/ 2329492 w 2500561"/>
              <a:gd name="connsiteY138" fmla="*/ 223939 h 353562"/>
              <a:gd name="connsiteX139" fmla="*/ 2362068 w 2500561"/>
              <a:gd name="connsiteY139" fmla="*/ 233464 h 353562"/>
              <a:gd name="connsiteX140" fmla="*/ 2350733 w 2500561"/>
              <a:gd name="connsiteY140" fmla="*/ 239846 h 353562"/>
              <a:gd name="connsiteX141" fmla="*/ 2247577 w 2500561"/>
              <a:gd name="connsiteY141" fmla="*/ 249371 h 353562"/>
              <a:gd name="connsiteX142" fmla="*/ 2232337 w 2500561"/>
              <a:gd name="connsiteY142" fmla="*/ 250037 h 353562"/>
              <a:gd name="connsiteX143" fmla="*/ 2123466 w 2500561"/>
              <a:gd name="connsiteY143" fmla="*/ 255657 h 353562"/>
              <a:gd name="connsiteX144" fmla="*/ 2109084 w 2500561"/>
              <a:gd name="connsiteY144" fmla="*/ 257943 h 353562"/>
              <a:gd name="connsiteX145" fmla="*/ 2059363 w 2500561"/>
              <a:gd name="connsiteY145" fmla="*/ 260515 h 353562"/>
              <a:gd name="connsiteX146" fmla="*/ 2040313 w 2500561"/>
              <a:gd name="connsiteY146" fmla="*/ 261658 h 353562"/>
              <a:gd name="connsiteX147" fmla="*/ 2053076 w 2500561"/>
              <a:gd name="connsiteY147" fmla="*/ 273564 h 353562"/>
              <a:gd name="connsiteX148" fmla="*/ 1996403 w 2500561"/>
              <a:gd name="connsiteY148" fmla="*/ 285566 h 353562"/>
              <a:gd name="connsiteX149" fmla="*/ 1979258 w 2500561"/>
              <a:gd name="connsiteY149" fmla="*/ 284423 h 353562"/>
              <a:gd name="connsiteX150" fmla="*/ 1962208 w 2500561"/>
              <a:gd name="connsiteY150" fmla="*/ 278708 h 353562"/>
              <a:gd name="connsiteX151" fmla="*/ 1904201 w 2500561"/>
              <a:gd name="connsiteY151" fmla="*/ 282804 h 353562"/>
              <a:gd name="connsiteX152" fmla="*/ 1854671 w 2500561"/>
              <a:gd name="connsiteY152" fmla="*/ 287947 h 353562"/>
              <a:gd name="connsiteX153" fmla="*/ 1855052 w 2500561"/>
              <a:gd name="connsiteY153" fmla="*/ 288900 h 353562"/>
              <a:gd name="connsiteX154" fmla="*/ 1855049 w 2500561"/>
              <a:gd name="connsiteY154" fmla="*/ 288899 h 353562"/>
              <a:gd name="connsiteX155" fmla="*/ 1848193 w 2500561"/>
              <a:gd name="connsiteY155" fmla="*/ 289470 h 353562"/>
              <a:gd name="connsiteX156" fmla="*/ 1854289 w 2500561"/>
              <a:gd name="connsiteY156" fmla="*/ 288804 h 353562"/>
              <a:gd name="connsiteX157" fmla="*/ 1855047 w 2500561"/>
              <a:gd name="connsiteY157" fmla="*/ 288899 h 353562"/>
              <a:gd name="connsiteX158" fmla="*/ 1838655 w 2500561"/>
              <a:gd name="connsiteY158" fmla="*/ 283993 h 353562"/>
              <a:gd name="connsiteX159" fmla="*/ 1821714 w 2500561"/>
              <a:gd name="connsiteY159" fmla="*/ 286423 h 353562"/>
              <a:gd name="connsiteX160" fmla="*/ 1786853 w 2500561"/>
              <a:gd name="connsiteY160" fmla="*/ 290900 h 353562"/>
              <a:gd name="connsiteX161" fmla="*/ 1730846 w 2500561"/>
              <a:gd name="connsiteY161" fmla="*/ 294329 h 353562"/>
              <a:gd name="connsiteX162" fmla="*/ 1583399 w 2500561"/>
              <a:gd name="connsiteY162" fmla="*/ 300806 h 353562"/>
              <a:gd name="connsiteX163" fmla="*/ 1512342 w 2500561"/>
              <a:gd name="connsiteY163" fmla="*/ 304330 h 353562"/>
              <a:gd name="connsiteX164" fmla="*/ 1499865 w 2500561"/>
              <a:gd name="connsiteY164" fmla="*/ 304330 h 353562"/>
              <a:gd name="connsiteX165" fmla="*/ 1403852 w 2500561"/>
              <a:gd name="connsiteY165" fmla="*/ 304330 h 353562"/>
              <a:gd name="connsiteX166" fmla="*/ 1385660 w 2500561"/>
              <a:gd name="connsiteY166" fmla="*/ 305568 h 353562"/>
              <a:gd name="connsiteX167" fmla="*/ 1361561 w 2500561"/>
              <a:gd name="connsiteY167" fmla="*/ 307664 h 353562"/>
              <a:gd name="connsiteX168" fmla="*/ 1275265 w 2500561"/>
              <a:gd name="connsiteY168" fmla="*/ 308997 h 353562"/>
              <a:gd name="connsiteX169" fmla="*/ 1190397 w 2500561"/>
              <a:gd name="connsiteY169" fmla="*/ 310140 h 353562"/>
              <a:gd name="connsiteX170" fmla="*/ 1070573 w 2500561"/>
              <a:gd name="connsiteY170" fmla="*/ 316903 h 353562"/>
              <a:gd name="connsiteX171" fmla="*/ 948176 w 2500561"/>
              <a:gd name="connsiteY171" fmla="*/ 323475 h 353562"/>
              <a:gd name="connsiteX172" fmla="*/ 888169 w 2500561"/>
              <a:gd name="connsiteY172" fmla="*/ 328619 h 353562"/>
              <a:gd name="connsiteX173" fmla="*/ 797682 w 2500561"/>
              <a:gd name="connsiteY173" fmla="*/ 332619 h 353562"/>
              <a:gd name="connsiteX174" fmla="*/ 763868 w 2500561"/>
              <a:gd name="connsiteY174" fmla="*/ 334715 h 353562"/>
              <a:gd name="connsiteX175" fmla="*/ 676904 w 2500561"/>
              <a:gd name="connsiteY175" fmla="*/ 338811 h 353562"/>
              <a:gd name="connsiteX176" fmla="*/ 576606 w 2500561"/>
              <a:gd name="connsiteY176" fmla="*/ 346621 h 353562"/>
              <a:gd name="connsiteX177" fmla="*/ 486023 w 2500561"/>
              <a:gd name="connsiteY177" fmla="*/ 348431 h 353562"/>
              <a:gd name="connsiteX178" fmla="*/ 467926 w 2500561"/>
              <a:gd name="connsiteY178" fmla="*/ 348431 h 353562"/>
              <a:gd name="connsiteX179" fmla="*/ 357817 w 2500561"/>
              <a:gd name="connsiteY179" fmla="*/ 350145 h 353562"/>
              <a:gd name="connsiteX180" fmla="*/ 336100 w 2500561"/>
              <a:gd name="connsiteY180" fmla="*/ 348717 h 353562"/>
              <a:gd name="connsiteX181" fmla="*/ 230087 w 2500561"/>
              <a:gd name="connsiteY181" fmla="*/ 338429 h 353562"/>
              <a:gd name="connsiteX182" fmla="*/ 157220 w 2500561"/>
              <a:gd name="connsiteY182" fmla="*/ 329857 h 353562"/>
              <a:gd name="connsiteX183" fmla="*/ 129979 w 2500561"/>
              <a:gd name="connsiteY183" fmla="*/ 323380 h 353562"/>
              <a:gd name="connsiteX184" fmla="*/ 23394 w 2500561"/>
              <a:gd name="connsiteY184" fmla="*/ 249942 h 353562"/>
              <a:gd name="connsiteX185" fmla="*/ 15679 w 2500561"/>
              <a:gd name="connsiteY185" fmla="*/ 242037 h 353562"/>
              <a:gd name="connsiteX186" fmla="*/ 8249 w 2500561"/>
              <a:gd name="connsiteY186" fmla="*/ 199174 h 353562"/>
              <a:gd name="connsiteX187" fmla="*/ 15298 w 2500561"/>
              <a:gd name="connsiteY187" fmla="*/ 183458 h 353562"/>
              <a:gd name="connsiteX188" fmla="*/ 31395 w 2500561"/>
              <a:gd name="connsiteY188" fmla="*/ 152787 h 353562"/>
              <a:gd name="connsiteX189" fmla="*/ 27585 w 2500561"/>
              <a:gd name="connsiteY189" fmla="*/ 127641 h 353562"/>
              <a:gd name="connsiteX190" fmla="*/ 52160 w 2500561"/>
              <a:gd name="connsiteY190" fmla="*/ 70491 h 353562"/>
              <a:gd name="connsiteX191" fmla="*/ 98642 w 2500561"/>
              <a:gd name="connsiteY191" fmla="*/ 53632 h 353562"/>
              <a:gd name="connsiteX192" fmla="*/ 206941 w 2500561"/>
              <a:gd name="connsiteY192" fmla="*/ 34582 h 353562"/>
              <a:gd name="connsiteX193" fmla="*/ 247041 w 2500561"/>
              <a:gd name="connsiteY193" fmla="*/ 31534 h 353562"/>
              <a:gd name="connsiteX194" fmla="*/ 384011 w 2500561"/>
              <a:gd name="connsiteY194" fmla="*/ 22009 h 353562"/>
              <a:gd name="connsiteX195" fmla="*/ 558794 w 2500561"/>
              <a:gd name="connsiteY195" fmla="*/ 11151 h 353562"/>
              <a:gd name="connsiteX196" fmla="*/ 665189 w 2500561"/>
              <a:gd name="connsiteY196" fmla="*/ 7245 h 353562"/>
              <a:gd name="connsiteX197" fmla="*/ 674714 w 2500561"/>
              <a:gd name="connsiteY197" fmla="*/ 6388 h 353562"/>
              <a:gd name="connsiteX198" fmla="*/ 739293 w 2500561"/>
              <a:gd name="connsiteY198" fmla="*/ 3626 h 353562"/>
              <a:gd name="connsiteX199" fmla="*/ 780155 w 2500561"/>
              <a:gd name="connsiteY199" fmla="*/ 3626 h 353562"/>
              <a:gd name="connsiteX200" fmla="*/ 852736 w 2500561"/>
              <a:gd name="connsiteY200" fmla="*/ 1721 h 353562"/>
              <a:gd name="connsiteX201" fmla="*/ 1007422 w 2500561"/>
              <a:gd name="connsiteY201" fmla="*/ 6 h 35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2500561" h="353562">
                <a:moveTo>
                  <a:pt x="2086509" y="274326"/>
                </a:moveTo>
                <a:cubicBezTo>
                  <a:pt x="2087452" y="274317"/>
                  <a:pt x="2088385" y="274479"/>
                  <a:pt x="2089271" y="274802"/>
                </a:cubicBezTo>
                <a:lnTo>
                  <a:pt x="2086414" y="276898"/>
                </a:lnTo>
                <a:lnTo>
                  <a:pt x="2082413" y="275564"/>
                </a:lnTo>
                <a:cubicBezTo>
                  <a:pt x="2083842" y="275564"/>
                  <a:pt x="2085080" y="274612"/>
                  <a:pt x="2086509" y="274326"/>
                </a:cubicBezTo>
                <a:close/>
                <a:moveTo>
                  <a:pt x="2118989" y="273660"/>
                </a:moveTo>
                <a:cubicBezTo>
                  <a:pt x="2120599" y="273831"/>
                  <a:pt x="2122189" y="274117"/>
                  <a:pt x="2123752" y="274517"/>
                </a:cubicBezTo>
                <a:cubicBezTo>
                  <a:pt x="2122904" y="275203"/>
                  <a:pt x="2121932" y="275726"/>
                  <a:pt x="2120894" y="276041"/>
                </a:cubicBezTo>
                <a:cubicBezTo>
                  <a:pt x="2119256" y="275898"/>
                  <a:pt x="2117627" y="275612"/>
                  <a:pt x="2116036" y="275184"/>
                </a:cubicBezTo>
                <a:cubicBezTo>
                  <a:pt x="2116903" y="274479"/>
                  <a:pt x="2117913" y="273955"/>
                  <a:pt x="2118989" y="273660"/>
                </a:cubicBezTo>
                <a:close/>
                <a:moveTo>
                  <a:pt x="2361591" y="234036"/>
                </a:moveTo>
                <a:lnTo>
                  <a:pt x="2417979" y="234036"/>
                </a:lnTo>
                <a:cubicBezTo>
                  <a:pt x="2405558" y="240732"/>
                  <a:pt x="2390947" y="242113"/>
                  <a:pt x="2377498" y="237846"/>
                </a:cubicBezTo>
                <a:cubicBezTo>
                  <a:pt x="2372068" y="236703"/>
                  <a:pt x="2366830" y="235274"/>
                  <a:pt x="2361591" y="234036"/>
                </a:cubicBezTo>
                <a:close/>
                <a:moveTo>
                  <a:pt x="2497989" y="205556"/>
                </a:moveTo>
                <a:cubicBezTo>
                  <a:pt x="2498847" y="206413"/>
                  <a:pt x="2499609" y="207365"/>
                  <a:pt x="2500561" y="208223"/>
                </a:cubicBezTo>
                <a:lnTo>
                  <a:pt x="2483988" y="212128"/>
                </a:lnTo>
                <a:lnTo>
                  <a:pt x="2480654" y="208699"/>
                </a:lnTo>
                <a:close/>
                <a:moveTo>
                  <a:pt x="2437505" y="183553"/>
                </a:moveTo>
                <a:cubicBezTo>
                  <a:pt x="2440439" y="184229"/>
                  <a:pt x="2443305" y="185153"/>
                  <a:pt x="2446077" y="186315"/>
                </a:cubicBezTo>
                <a:cubicBezTo>
                  <a:pt x="2442648" y="186963"/>
                  <a:pt x="2439181" y="187306"/>
                  <a:pt x="2435695" y="187363"/>
                </a:cubicBezTo>
                <a:cubicBezTo>
                  <a:pt x="2434076" y="187363"/>
                  <a:pt x="2433409" y="185458"/>
                  <a:pt x="2432266" y="184410"/>
                </a:cubicBezTo>
                <a:cubicBezTo>
                  <a:pt x="2433952" y="183838"/>
                  <a:pt x="2435724" y="183553"/>
                  <a:pt x="2437505" y="183553"/>
                </a:cubicBezTo>
                <a:close/>
                <a:moveTo>
                  <a:pt x="2251958" y="131260"/>
                </a:moveTo>
                <a:cubicBezTo>
                  <a:pt x="2253568" y="131250"/>
                  <a:pt x="2255168" y="131441"/>
                  <a:pt x="2256721" y="131831"/>
                </a:cubicBezTo>
                <a:cubicBezTo>
                  <a:pt x="2255958" y="132689"/>
                  <a:pt x="2255578" y="133927"/>
                  <a:pt x="2254339" y="134213"/>
                </a:cubicBezTo>
                <a:cubicBezTo>
                  <a:pt x="2252510" y="134156"/>
                  <a:pt x="2250691" y="133937"/>
                  <a:pt x="2248910" y="133546"/>
                </a:cubicBezTo>
                <a:cubicBezTo>
                  <a:pt x="2249863" y="132689"/>
                  <a:pt x="2250434" y="131641"/>
                  <a:pt x="2251958" y="131260"/>
                </a:cubicBezTo>
                <a:close/>
                <a:moveTo>
                  <a:pt x="2188617" y="130403"/>
                </a:moveTo>
                <a:cubicBezTo>
                  <a:pt x="2204943" y="126603"/>
                  <a:pt x="2221916" y="126603"/>
                  <a:pt x="2238242" y="130403"/>
                </a:cubicBezTo>
                <a:lnTo>
                  <a:pt x="2202523" y="141547"/>
                </a:lnTo>
                <a:close/>
                <a:moveTo>
                  <a:pt x="2277295" y="128974"/>
                </a:moveTo>
                <a:cubicBezTo>
                  <a:pt x="2280057" y="129603"/>
                  <a:pt x="2282772" y="130460"/>
                  <a:pt x="2285392" y="131546"/>
                </a:cubicBezTo>
                <a:lnTo>
                  <a:pt x="2279200" y="135451"/>
                </a:lnTo>
                <a:cubicBezTo>
                  <a:pt x="2276762" y="134318"/>
                  <a:pt x="2274466" y="132908"/>
                  <a:pt x="2272342" y="131260"/>
                </a:cubicBezTo>
                <a:cubicBezTo>
                  <a:pt x="2272342" y="131260"/>
                  <a:pt x="2276152" y="128879"/>
                  <a:pt x="2277295" y="128974"/>
                </a:cubicBezTo>
                <a:close/>
                <a:moveTo>
                  <a:pt x="2338160" y="128689"/>
                </a:moveTo>
                <a:cubicBezTo>
                  <a:pt x="2338445" y="129736"/>
                  <a:pt x="2338731" y="130403"/>
                  <a:pt x="2338922" y="131832"/>
                </a:cubicBezTo>
                <a:lnTo>
                  <a:pt x="2325968" y="131832"/>
                </a:lnTo>
                <a:lnTo>
                  <a:pt x="2325396" y="130117"/>
                </a:lnTo>
                <a:close/>
                <a:moveTo>
                  <a:pt x="1988307" y="112878"/>
                </a:moveTo>
                <a:cubicBezTo>
                  <a:pt x="1986268" y="113544"/>
                  <a:pt x="1984363" y="114573"/>
                  <a:pt x="1982687" y="115926"/>
                </a:cubicBezTo>
                <a:cubicBezTo>
                  <a:pt x="1985173" y="116649"/>
                  <a:pt x="1987725" y="117097"/>
                  <a:pt x="1990307" y="117259"/>
                </a:cubicBezTo>
                <a:cubicBezTo>
                  <a:pt x="1992916" y="116869"/>
                  <a:pt x="1995450" y="116097"/>
                  <a:pt x="1997832" y="114973"/>
                </a:cubicBezTo>
                <a:lnTo>
                  <a:pt x="1997832" y="114782"/>
                </a:lnTo>
                <a:cubicBezTo>
                  <a:pt x="1994736" y="113792"/>
                  <a:pt x="1991545" y="113154"/>
                  <a:pt x="1988307" y="112878"/>
                </a:cubicBezTo>
                <a:close/>
                <a:moveTo>
                  <a:pt x="2079080" y="109353"/>
                </a:moveTo>
                <a:cubicBezTo>
                  <a:pt x="2079651" y="109353"/>
                  <a:pt x="2082699" y="110019"/>
                  <a:pt x="2084699" y="110400"/>
                </a:cubicBezTo>
                <a:cubicBezTo>
                  <a:pt x="2083985" y="110829"/>
                  <a:pt x="2083223" y="111153"/>
                  <a:pt x="2082413" y="111353"/>
                </a:cubicBezTo>
                <a:cubicBezTo>
                  <a:pt x="2080508" y="111353"/>
                  <a:pt x="2078794" y="110686"/>
                  <a:pt x="2076984" y="110400"/>
                </a:cubicBezTo>
                <a:cubicBezTo>
                  <a:pt x="2077651" y="110400"/>
                  <a:pt x="2078508" y="109353"/>
                  <a:pt x="2079080" y="109353"/>
                </a:cubicBezTo>
                <a:close/>
                <a:moveTo>
                  <a:pt x="2174044" y="92970"/>
                </a:moveTo>
                <a:cubicBezTo>
                  <a:pt x="2191189" y="92779"/>
                  <a:pt x="2201666" y="94399"/>
                  <a:pt x="2205572" y="102495"/>
                </a:cubicBezTo>
                <a:cubicBezTo>
                  <a:pt x="2194104" y="105524"/>
                  <a:pt x="2181912" y="101838"/>
                  <a:pt x="2174044" y="92970"/>
                </a:cubicBezTo>
                <a:close/>
                <a:moveTo>
                  <a:pt x="2011452" y="92303"/>
                </a:moveTo>
                <a:cubicBezTo>
                  <a:pt x="2009366" y="92570"/>
                  <a:pt x="2007337" y="93180"/>
                  <a:pt x="2005451" y="94113"/>
                </a:cubicBezTo>
                <a:cubicBezTo>
                  <a:pt x="2006956" y="95228"/>
                  <a:pt x="2008623" y="96104"/>
                  <a:pt x="2010404" y="96685"/>
                </a:cubicBezTo>
                <a:cubicBezTo>
                  <a:pt x="2014615" y="96418"/>
                  <a:pt x="2018786" y="95780"/>
                  <a:pt x="2022882" y="94780"/>
                </a:cubicBezTo>
                <a:lnTo>
                  <a:pt x="2022882" y="94589"/>
                </a:lnTo>
                <a:cubicBezTo>
                  <a:pt x="2019139" y="93504"/>
                  <a:pt x="2015319" y="92742"/>
                  <a:pt x="2011452" y="92303"/>
                </a:cubicBezTo>
                <a:close/>
                <a:moveTo>
                  <a:pt x="2112417" y="85731"/>
                </a:moveTo>
                <a:cubicBezTo>
                  <a:pt x="2135086" y="89350"/>
                  <a:pt x="2128324" y="96684"/>
                  <a:pt x="2130419" y="103066"/>
                </a:cubicBezTo>
                <a:cubicBezTo>
                  <a:pt x="2126342" y="103190"/>
                  <a:pt x="2122266" y="102999"/>
                  <a:pt x="2118227" y="102495"/>
                </a:cubicBezTo>
                <a:cubicBezTo>
                  <a:pt x="2115884" y="97056"/>
                  <a:pt x="2113950" y="91455"/>
                  <a:pt x="2112417" y="85731"/>
                </a:cubicBezTo>
                <a:close/>
                <a:moveTo>
                  <a:pt x="1979829" y="76968"/>
                </a:moveTo>
                <a:lnTo>
                  <a:pt x="1964970" y="79159"/>
                </a:lnTo>
                <a:lnTo>
                  <a:pt x="1966685" y="81636"/>
                </a:lnTo>
                <a:lnTo>
                  <a:pt x="1981449" y="79350"/>
                </a:lnTo>
                <a:close/>
                <a:moveTo>
                  <a:pt x="2145278" y="69253"/>
                </a:moveTo>
                <a:cubicBezTo>
                  <a:pt x="2146230" y="69824"/>
                  <a:pt x="2148326" y="70586"/>
                  <a:pt x="2148040" y="71062"/>
                </a:cubicBezTo>
                <a:cubicBezTo>
                  <a:pt x="2147754" y="71539"/>
                  <a:pt x="2145754" y="73253"/>
                  <a:pt x="2144325" y="74777"/>
                </a:cubicBezTo>
                <a:cubicBezTo>
                  <a:pt x="2142573" y="73891"/>
                  <a:pt x="2140877" y="72872"/>
                  <a:pt x="2139277" y="71729"/>
                </a:cubicBezTo>
                <a:cubicBezTo>
                  <a:pt x="2141230" y="70786"/>
                  <a:pt x="2143230" y="69967"/>
                  <a:pt x="2145278" y="69253"/>
                </a:cubicBezTo>
                <a:close/>
                <a:moveTo>
                  <a:pt x="1993355" y="19151"/>
                </a:moveTo>
                <a:cubicBezTo>
                  <a:pt x="2012881" y="18484"/>
                  <a:pt x="2013262" y="27438"/>
                  <a:pt x="2021930" y="32581"/>
                </a:cubicBezTo>
                <a:cubicBezTo>
                  <a:pt x="2041742" y="30771"/>
                  <a:pt x="2058791" y="19341"/>
                  <a:pt x="2081842" y="28295"/>
                </a:cubicBezTo>
                <a:cubicBezTo>
                  <a:pt x="2066602" y="35915"/>
                  <a:pt x="2048981" y="36677"/>
                  <a:pt x="1965732" y="32867"/>
                </a:cubicBezTo>
                <a:cubicBezTo>
                  <a:pt x="1977543" y="28390"/>
                  <a:pt x="1973828" y="19818"/>
                  <a:pt x="1993355" y="19151"/>
                </a:cubicBezTo>
                <a:close/>
                <a:moveTo>
                  <a:pt x="1007422" y="6"/>
                </a:moveTo>
                <a:cubicBezTo>
                  <a:pt x="1046284" y="6"/>
                  <a:pt x="1085146" y="1530"/>
                  <a:pt x="1124008" y="2387"/>
                </a:cubicBezTo>
                <a:cubicBezTo>
                  <a:pt x="1215353" y="4388"/>
                  <a:pt x="1306602" y="6197"/>
                  <a:pt x="1397852" y="8293"/>
                </a:cubicBezTo>
                <a:cubicBezTo>
                  <a:pt x="1416902" y="8769"/>
                  <a:pt x="1435190" y="10865"/>
                  <a:pt x="1453954" y="10960"/>
                </a:cubicBezTo>
                <a:cubicBezTo>
                  <a:pt x="1500912" y="10960"/>
                  <a:pt x="1547966" y="10960"/>
                  <a:pt x="1594924" y="10960"/>
                </a:cubicBezTo>
                <a:cubicBezTo>
                  <a:pt x="1597019" y="10770"/>
                  <a:pt x="1599115" y="10770"/>
                  <a:pt x="1601210" y="10960"/>
                </a:cubicBezTo>
                <a:cubicBezTo>
                  <a:pt x="1635596" y="19532"/>
                  <a:pt x="1673219" y="13055"/>
                  <a:pt x="1709224" y="15627"/>
                </a:cubicBezTo>
                <a:cubicBezTo>
                  <a:pt x="1743609" y="18009"/>
                  <a:pt x="1779709" y="14865"/>
                  <a:pt x="1815142" y="14675"/>
                </a:cubicBezTo>
                <a:cubicBezTo>
                  <a:pt x="1840288" y="14675"/>
                  <a:pt x="1865529" y="15437"/>
                  <a:pt x="1890675" y="15627"/>
                </a:cubicBezTo>
                <a:cubicBezTo>
                  <a:pt x="1912297" y="15627"/>
                  <a:pt x="1933919" y="15627"/>
                  <a:pt x="1957350" y="18104"/>
                </a:cubicBezTo>
                <a:lnTo>
                  <a:pt x="1937955" y="21746"/>
                </a:lnTo>
                <a:lnTo>
                  <a:pt x="1937729" y="21533"/>
                </a:lnTo>
                <a:lnTo>
                  <a:pt x="1935829" y="21717"/>
                </a:lnTo>
                <a:lnTo>
                  <a:pt x="1925156" y="20009"/>
                </a:lnTo>
                <a:cubicBezTo>
                  <a:pt x="1925784" y="21495"/>
                  <a:pt x="1927261" y="22438"/>
                  <a:pt x="1928870" y="22390"/>
                </a:cubicBezTo>
                <a:lnTo>
                  <a:pt x="1935829" y="21717"/>
                </a:lnTo>
                <a:lnTo>
                  <a:pt x="1937062" y="21914"/>
                </a:lnTo>
                <a:lnTo>
                  <a:pt x="1937955" y="21746"/>
                </a:lnTo>
                <a:lnTo>
                  <a:pt x="1947825" y="31058"/>
                </a:lnTo>
                <a:lnTo>
                  <a:pt x="1920965" y="35630"/>
                </a:lnTo>
                <a:cubicBezTo>
                  <a:pt x="1940682" y="44107"/>
                  <a:pt x="1977258" y="47822"/>
                  <a:pt x="2009547" y="44583"/>
                </a:cubicBezTo>
                <a:cubicBezTo>
                  <a:pt x="2032064" y="42250"/>
                  <a:pt x="2054781" y="42735"/>
                  <a:pt x="2077175" y="46012"/>
                </a:cubicBezTo>
                <a:lnTo>
                  <a:pt x="2069269" y="51537"/>
                </a:lnTo>
                <a:cubicBezTo>
                  <a:pt x="2067078" y="53156"/>
                  <a:pt x="2065078" y="54775"/>
                  <a:pt x="2062697" y="56680"/>
                </a:cubicBezTo>
                <a:cubicBezTo>
                  <a:pt x="2080508" y="64871"/>
                  <a:pt x="2098701" y="53061"/>
                  <a:pt x="2117846" y="58109"/>
                </a:cubicBezTo>
                <a:cubicBezTo>
                  <a:pt x="2108893" y="64586"/>
                  <a:pt x="2084795" y="60585"/>
                  <a:pt x="2083747" y="64110"/>
                </a:cubicBezTo>
                <a:cubicBezTo>
                  <a:pt x="2080985" y="73635"/>
                  <a:pt x="2069555" y="69253"/>
                  <a:pt x="2058601" y="69729"/>
                </a:cubicBezTo>
                <a:cubicBezTo>
                  <a:pt x="2057363" y="62967"/>
                  <a:pt x="2056125" y="56489"/>
                  <a:pt x="2055077" y="50679"/>
                </a:cubicBezTo>
                <a:lnTo>
                  <a:pt x="2000689" y="50679"/>
                </a:lnTo>
                <a:lnTo>
                  <a:pt x="2004690" y="60204"/>
                </a:lnTo>
                <a:lnTo>
                  <a:pt x="1964303" y="61347"/>
                </a:lnTo>
                <a:cubicBezTo>
                  <a:pt x="1990783" y="69920"/>
                  <a:pt x="2003927" y="68967"/>
                  <a:pt x="2030978" y="57823"/>
                </a:cubicBezTo>
                <a:lnTo>
                  <a:pt x="2040980" y="68110"/>
                </a:lnTo>
                <a:cubicBezTo>
                  <a:pt x="2029835" y="76492"/>
                  <a:pt x="2011357" y="72682"/>
                  <a:pt x="1992878" y="72968"/>
                </a:cubicBezTo>
                <a:cubicBezTo>
                  <a:pt x="2007547" y="87731"/>
                  <a:pt x="2050028" y="76873"/>
                  <a:pt x="2058601" y="92018"/>
                </a:cubicBezTo>
                <a:lnTo>
                  <a:pt x="2077651" y="86017"/>
                </a:lnTo>
                <a:lnTo>
                  <a:pt x="2102702" y="100019"/>
                </a:lnTo>
                <a:lnTo>
                  <a:pt x="2044790" y="102686"/>
                </a:lnTo>
                <a:lnTo>
                  <a:pt x="2043647" y="104877"/>
                </a:lnTo>
                <a:lnTo>
                  <a:pt x="2063935" y="108972"/>
                </a:lnTo>
                <a:lnTo>
                  <a:pt x="2046123" y="123545"/>
                </a:lnTo>
                <a:lnTo>
                  <a:pt x="2163757" y="127451"/>
                </a:lnTo>
                <a:cubicBezTo>
                  <a:pt x="2165567" y="135071"/>
                  <a:pt x="2167091" y="141643"/>
                  <a:pt x="2169186" y="150787"/>
                </a:cubicBezTo>
                <a:cubicBezTo>
                  <a:pt x="2153241" y="144034"/>
                  <a:pt x="2135582" y="142472"/>
                  <a:pt x="2118704" y="146310"/>
                </a:cubicBezTo>
                <a:cubicBezTo>
                  <a:pt x="2106778" y="151311"/>
                  <a:pt x="2093167" y="150282"/>
                  <a:pt x="2082128" y="143548"/>
                </a:cubicBezTo>
                <a:lnTo>
                  <a:pt x="2074412" y="151073"/>
                </a:lnTo>
                <a:lnTo>
                  <a:pt x="2119847" y="161455"/>
                </a:lnTo>
                <a:lnTo>
                  <a:pt x="2139659" y="155359"/>
                </a:lnTo>
                <a:lnTo>
                  <a:pt x="2139659" y="166503"/>
                </a:lnTo>
                <a:lnTo>
                  <a:pt x="2168234" y="165646"/>
                </a:lnTo>
                <a:cubicBezTo>
                  <a:pt x="2168234" y="168599"/>
                  <a:pt x="2168901" y="171361"/>
                  <a:pt x="2169282" y="175171"/>
                </a:cubicBezTo>
                <a:cubicBezTo>
                  <a:pt x="2222907" y="178505"/>
                  <a:pt x="2279200" y="171837"/>
                  <a:pt x="2328635" y="184696"/>
                </a:cubicBezTo>
                <a:cubicBezTo>
                  <a:pt x="2339084" y="181848"/>
                  <a:pt x="2349818" y="180219"/>
                  <a:pt x="2360639" y="179838"/>
                </a:cubicBezTo>
                <a:cubicBezTo>
                  <a:pt x="2367402" y="180505"/>
                  <a:pt x="2371211" y="187744"/>
                  <a:pt x="2377498" y="192983"/>
                </a:cubicBezTo>
                <a:cubicBezTo>
                  <a:pt x="2380070" y="191459"/>
                  <a:pt x="2384642" y="189744"/>
                  <a:pt x="2384070" y="188887"/>
                </a:cubicBezTo>
                <a:cubicBezTo>
                  <a:pt x="2381499" y="185077"/>
                  <a:pt x="2380070" y="181838"/>
                  <a:pt x="2391881" y="181934"/>
                </a:cubicBezTo>
                <a:cubicBezTo>
                  <a:pt x="2403692" y="182029"/>
                  <a:pt x="2403216" y="185077"/>
                  <a:pt x="2400072" y="188982"/>
                </a:cubicBezTo>
                <a:cubicBezTo>
                  <a:pt x="2399501" y="189649"/>
                  <a:pt x="2401215" y="190697"/>
                  <a:pt x="2402453" y="192316"/>
                </a:cubicBezTo>
                <a:cubicBezTo>
                  <a:pt x="2429314" y="189173"/>
                  <a:pt x="2444554" y="199650"/>
                  <a:pt x="2465223" y="204413"/>
                </a:cubicBezTo>
                <a:cubicBezTo>
                  <a:pt x="2449983" y="216033"/>
                  <a:pt x="2443125" y="216700"/>
                  <a:pt x="2420742" y="208318"/>
                </a:cubicBezTo>
                <a:cubicBezTo>
                  <a:pt x="2398358" y="221558"/>
                  <a:pt x="2363592" y="220701"/>
                  <a:pt x="2329492" y="223939"/>
                </a:cubicBezTo>
                <a:cubicBezTo>
                  <a:pt x="2339674" y="229092"/>
                  <a:pt x="2350714" y="232321"/>
                  <a:pt x="2362068" y="233464"/>
                </a:cubicBezTo>
                <a:cubicBezTo>
                  <a:pt x="2363973" y="237750"/>
                  <a:pt x="2360639" y="240227"/>
                  <a:pt x="2350733" y="239846"/>
                </a:cubicBezTo>
                <a:cubicBezTo>
                  <a:pt x="2316071" y="238122"/>
                  <a:pt x="2281334" y="241322"/>
                  <a:pt x="2247577" y="249371"/>
                </a:cubicBezTo>
                <a:cubicBezTo>
                  <a:pt x="2242519" y="249895"/>
                  <a:pt x="2237423" y="250114"/>
                  <a:pt x="2232337" y="250037"/>
                </a:cubicBezTo>
                <a:cubicBezTo>
                  <a:pt x="2196018" y="251819"/>
                  <a:pt x="2159728" y="253686"/>
                  <a:pt x="2123466" y="255657"/>
                </a:cubicBezTo>
                <a:cubicBezTo>
                  <a:pt x="2118599" y="255876"/>
                  <a:pt x="2113779" y="256648"/>
                  <a:pt x="2109084" y="257943"/>
                </a:cubicBezTo>
                <a:cubicBezTo>
                  <a:pt x="2093139" y="263744"/>
                  <a:pt x="2075822" y="264639"/>
                  <a:pt x="2059363" y="260515"/>
                </a:cubicBezTo>
                <a:cubicBezTo>
                  <a:pt x="2052991" y="260201"/>
                  <a:pt x="2046600" y="260582"/>
                  <a:pt x="2040313" y="261658"/>
                </a:cubicBezTo>
                <a:lnTo>
                  <a:pt x="2053076" y="273564"/>
                </a:lnTo>
                <a:cubicBezTo>
                  <a:pt x="2033169" y="277851"/>
                  <a:pt x="2014976" y="282137"/>
                  <a:pt x="1996403" y="285566"/>
                </a:cubicBezTo>
                <a:cubicBezTo>
                  <a:pt x="1990669" y="286252"/>
                  <a:pt x="1984849" y="285861"/>
                  <a:pt x="1979258" y="284423"/>
                </a:cubicBezTo>
                <a:cubicBezTo>
                  <a:pt x="1978210" y="279089"/>
                  <a:pt x="1971447" y="278231"/>
                  <a:pt x="1962208" y="278708"/>
                </a:cubicBezTo>
                <a:cubicBezTo>
                  <a:pt x="1942586" y="279755"/>
                  <a:pt x="1919060" y="278231"/>
                  <a:pt x="1904201" y="282804"/>
                </a:cubicBezTo>
                <a:cubicBezTo>
                  <a:pt x="1888151" y="287566"/>
                  <a:pt x="1871358" y="289309"/>
                  <a:pt x="1854671" y="287947"/>
                </a:cubicBezTo>
                <a:lnTo>
                  <a:pt x="1855052" y="288900"/>
                </a:lnTo>
                <a:lnTo>
                  <a:pt x="1855049" y="288899"/>
                </a:lnTo>
                <a:lnTo>
                  <a:pt x="1848193" y="289470"/>
                </a:lnTo>
                <a:lnTo>
                  <a:pt x="1854289" y="288804"/>
                </a:lnTo>
                <a:lnTo>
                  <a:pt x="1855047" y="288899"/>
                </a:lnTo>
                <a:lnTo>
                  <a:pt x="1838655" y="283993"/>
                </a:lnTo>
                <a:cubicBezTo>
                  <a:pt x="1832963" y="283571"/>
                  <a:pt x="1827181" y="284371"/>
                  <a:pt x="1821714" y="286423"/>
                </a:cubicBezTo>
                <a:cubicBezTo>
                  <a:pt x="1810446" y="289928"/>
                  <a:pt x="1798645" y="291452"/>
                  <a:pt x="1786853" y="290900"/>
                </a:cubicBezTo>
                <a:cubicBezTo>
                  <a:pt x="1767803" y="291757"/>
                  <a:pt x="1749610" y="293376"/>
                  <a:pt x="1730846" y="294329"/>
                </a:cubicBezTo>
                <a:cubicBezTo>
                  <a:pt x="1681792" y="296805"/>
                  <a:pt x="1632643" y="300329"/>
                  <a:pt x="1583399" y="300806"/>
                </a:cubicBezTo>
                <a:cubicBezTo>
                  <a:pt x="1559662" y="300434"/>
                  <a:pt x="1535926" y="301615"/>
                  <a:pt x="1512342" y="304330"/>
                </a:cubicBezTo>
                <a:cubicBezTo>
                  <a:pt x="1508199" y="304806"/>
                  <a:pt x="1504008" y="304806"/>
                  <a:pt x="1499865" y="304330"/>
                </a:cubicBezTo>
                <a:cubicBezTo>
                  <a:pt x="1467860" y="300711"/>
                  <a:pt x="1435857" y="304330"/>
                  <a:pt x="1403852" y="304330"/>
                </a:cubicBezTo>
                <a:cubicBezTo>
                  <a:pt x="1397766" y="304416"/>
                  <a:pt x="1391698" y="304825"/>
                  <a:pt x="1385660" y="305568"/>
                </a:cubicBezTo>
                <a:cubicBezTo>
                  <a:pt x="1377735" y="307216"/>
                  <a:pt x="1369648" y="307921"/>
                  <a:pt x="1361561" y="307664"/>
                </a:cubicBezTo>
                <a:cubicBezTo>
                  <a:pt x="1331843" y="301282"/>
                  <a:pt x="1304411" y="309283"/>
                  <a:pt x="1275265" y="308997"/>
                </a:cubicBezTo>
                <a:cubicBezTo>
                  <a:pt x="1246118" y="308712"/>
                  <a:pt x="1218115" y="311760"/>
                  <a:pt x="1190397" y="310140"/>
                </a:cubicBezTo>
                <a:cubicBezTo>
                  <a:pt x="1148678" y="307664"/>
                  <a:pt x="1111816" y="317475"/>
                  <a:pt x="1070573" y="316903"/>
                </a:cubicBezTo>
                <a:cubicBezTo>
                  <a:pt x="1029329" y="316331"/>
                  <a:pt x="988943" y="320808"/>
                  <a:pt x="948176" y="323475"/>
                </a:cubicBezTo>
                <a:cubicBezTo>
                  <a:pt x="928079" y="324713"/>
                  <a:pt x="907981" y="326523"/>
                  <a:pt x="888169" y="328619"/>
                </a:cubicBezTo>
                <a:cubicBezTo>
                  <a:pt x="858146" y="332162"/>
                  <a:pt x="827904" y="333495"/>
                  <a:pt x="797682" y="332619"/>
                </a:cubicBezTo>
                <a:cubicBezTo>
                  <a:pt x="786375" y="332362"/>
                  <a:pt x="775060" y="333057"/>
                  <a:pt x="763868" y="334715"/>
                </a:cubicBezTo>
                <a:cubicBezTo>
                  <a:pt x="735293" y="338620"/>
                  <a:pt x="705098" y="336429"/>
                  <a:pt x="676904" y="338811"/>
                </a:cubicBezTo>
                <a:cubicBezTo>
                  <a:pt x="643662" y="341668"/>
                  <a:pt x="610229" y="341478"/>
                  <a:pt x="576606" y="346621"/>
                </a:cubicBezTo>
                <a:cubicBezTo>
                  <a:pt x="548984" y="350907"/>
                  <a:pt x="516408" y="348145"/>
                  <a:pt x="486023" y="348431"/>
                </a:cubicBezTo>
                <a:cubicBezTo>
                  <a:pt x="480004" y="347878"/>
                  <a:pt x="473946" y="347878"/>
                  <a:pt x="467926" y="348431"/>
                </a:cubicBezTo>
                <a:cubicBezTo>
                  <a:pt x="431731" y="357956"/>
                  <a:pt x="394583" y="351574"/>
                  <a:pt x="357817" y="350145"/>
                </a:cubicBezTo>
                <a:cubicBezTo>
                  <a:pt x="350606" y="349297"/>
                  <a:pt x="343358" y="348821"/>
                  <a:pt x="336100" y="348717"/>
                </a:cubicBezTo>
                <a:cubicBezTo>
                  <a:pt x="298000" y="351384"/>
                  <a:pt x="264948" y="343002"/>
                  <a:pt x="230087" y="338429"/>
                </a:cubicBezTo>
                <a:cubicBezTo>
                  <a:pt x="205988" y="335286"/>
                  <a:pt x="181319" y="333095"/>
                  <a:pt x="157220" y="329857"/>
                </a:cubicBezTo>
                <a:cubicBezTo>
                  <a:pt x="147876" y="328990"/>
                  <a:pt x="138713" y="326809"/>
                  <a:pt x="129979" y="323380"/>
                </a:cubicBezTo>
                <a:cubicBezTo>
                  <a:pt x="87212" y="301187"/>
                  <a:pt x="40063" y="280327"/>
                  <a:pt x="23394" y="249942"/>
                </a:cubicBezTo>
                <a:cubicBezTo>
                  <a:pt x="21527" y="246704"/>
                  <a:pt x="18870" y="243989"/>
                  <a:pt x="15679" y="242037"/>
                </a:cubicBezTo>
                <a:cubicBezTo>
                  <a:pt x="-5943" y="228320"/>
                  <a:pt x="-1942" y="214033"/>
                  <a:pt x="8249" y="199174"/>
                </a:cubicBezTo>
                <a:cubicBezTo>
                  <a:pt x="11697" y="194497"/>
                  <a:pt x="14098" y="189144"/>
                  <a:pt x="15298" y="183458"/>
                </a:cubicBezTo>
                <a:cubicBezTo>
                  <a:pt x="16889" y="171656"/>
                  <a:pt x="22584" y="160798"/>
                  <a:pt x="31395" y="152787"/>
                </a:cubicBezTo>
                <a:cubicBezTo>
                  <a:pt x="38348" y="146215"/>
                  <a:pt x="31395" y="135928"/>
                  <a:pt x="27585" y="127641"/>
                </a:cubicBezTo>
                <a:cubicBezTo>
                  <a:pt x="17489" y="106781"/>
                  <a:pt x="27585" y="88112"/>
                  <a:pt x="52160" y="70491"/>
                </a:cubicBezTo>
                <a:cubicBezTo>
                  <a:pt x="66457" y="62004"/>
                  <a:pt x="82230" y="56289"/>
                  <a:pt x="98642" y="53632"/>
                </a:cubicBezTo>
                <a:cubicBezTo>
                  <a:pt x="134294" y="44945"/>
                  <a:pt x="170470" y="38582"/>
                  <a:pt x="206941" y="34582"/>
                </a:cubicBezTo>
                <a:cubicBezTo>
                  <a:pt x="220276" y="33344"/>
                  <a:pt x="233611" y="32487"/>
                  <a:pt x="247041" y="31534"/>
                </a:cubicBezTo>
                <a:cubicBezTo>
                  <a:pt x="292666" y="28295"/>
                  <a:pt x="338291" y="24962"/>
                  <a:pt x="384011" y="22009"/>
                </a:cubicBezTo>
                <a:cubicBezTo>
                  <a:pt x="442208" y="18199"/>
                  <a:pt x="500406" y="14389"/>
                  <a:pt x="558794" y="11151"/>
                </a:cubicBezTo>
                <a:cubicBezTo>
                  <a:pt x="594132" y="9245"/>
                  <a:pt x="629756" y="8484"/>
                  <a:pt x="665189" y="7245"/>
                </a:cubicBezTo>
                <a:cubicBezTo>
                  <a:pt x="668389" y="7398"/>
                  <a:pt x="671590" y="7112"/>
                  <a:pt x="674714" y="6388"/>
                </a:cubicBezTo>
                <a:cubicBezTo>
                  <a:pt x="694716" y="-3137"/>
                  <a:pt x="716528" y="1054"/>
                  <a:pt x="739293" y="3626"/>
                </a:cubicBezTo>
                <a:cubicBezTo>
                  <a:pt x="752904" y="4483"/>
                  <a:pt x="766544" y="4483"/>
                  <a:pt x="780155" y="3626"/>
                </a:cubicBezTo>
                <a:cubicBezTo>
                  <a:pt x="804349" y="3054"/>
                  <a:pt x="828542" y="2006"/>
                  <a:pt x="852736" y="1721"/>
                </a:cubicBezTo>
                <a:cubicBezTo>
                  <a:pt x="904266" y="863"/>
                  <a:pt x="955892" y="-89"/>
                  <a:pt x="1007422" y="6"/>
                </a:cubicBezTo>
                <a:close/>
              </a:path>
            </a:pathLst>
          </a:custGeom>
          <a:gradFill>
            <a:gsLst>
              <a:gs pos="0">
                <a:schemeClr val="accent1">
                  <a:lumMod val="20000"/>
                  <a:lumOff val="80000"/>
                  <a:alpha val="4000"/>
                </a:schemeClr>
              </a:gs>
              <a:gs pos="100000">
                <a:schemeClr val="accent1">
                  <a:lumMod val="40000"/>
                  <a:lumOff val="60000"/>
                </a:schemeClr>
              </a:gs>
            </a:gsLst>
            <a:lin ang="10800000" scaled="0"/>
          </a:gradFill>
        </p:spPr>
        <p:txBody>
          <a:bodyPr rot="0" spcFirstLastPara="0" vert="horz" wrap="square" lIns="252095" tIns="0" rIns="0" bIns="0" numCol="1" spcCol="0" rtlCol="0" fromWordArt="0" anchor="ctr" anchorCtr="0" forceAA="0" compatLnSpc="0">
            <a:noAutofit/>
          </a:bodyPr>
          <a:p>
            <a:pPr lvl="0" algn="l">
              <a:buClrTx/>
              <a:buSzTx/>
              <a:buFontTx/>
            </a:pPr>
            <a:r>
              <a:rPr lang="zh-CN" altLang="en-US" sz="2400" b="1">
                <a:solidFill>
                  <a:schemeClr val="tx1"/>
                </a:solidFill>
                <a:latin typeface="+mn-ea"/>
                <a:cs typeface="+mn-ea"/>
                <a:sym typeface="+mn-ea"/>
              </a:rPr>
              <a:t>（二）语言要有艺术性</a:t>
            </a:r>
            <a:endParaRPr lang="zh-CN" altLang="en-US" sz="2400" b="1">
              <a:solidFill>
                <a:schemeClr val="tx1"/>
              </a:solidFill>
              <a:latin typeface="+mn-ea"/>
              <a:cs typeface="+mn-ea"/>
              <a:sym typeface="+mn-ea"/>
            </a:endParaRPr>
          </a:p>
        </p:txBody>
      </p:sp>
      <p:sp>
        <p:nvSpPr>
          <p:cNvPr id="11" name="文本框 10"/>
          <p:cNvSpPr txBox="1"/>
          <p:nvPr/>
        </p:nvSpPr>
        <p:spPr>
          <a:xfrm>
            <a:off x="1123315" y="2366010"/>
            <a:ext cx="9772650" cy="3604895"/>
          </a:xfrm>
          <a:prstGeom prst="rect">
            <a:avLst/>
          </a:prstGeom>
          <a:noFill/>
        </p:spPr>
        <p:txBody>
          <a:bodyPr wrap="square" rtlCol="0">
            <a:spAutoFit/>
          </a:bodyPr>
          <a:p>
            <a:pPr indent="457200" algn="l"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教师的语言要有艺术性，因为这样有利于家长和教师之间的沟通。在与家长互动过程中，教师要讲究语言交流的一般技巧。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与家长交谈时应语气委婉，向家长反映情况要客观，注意态度要平和。先肯定幼儿再指出存在的问题，先扬后抑。教师应尽可能地采取多种途径与家长交流。不能等幼儿犯了错误后才去与家长沟通，平时要主动向家长反映幼儿在园的情况，谈幼儿在园吃饭、睡觉、游戏等方面的进步表现，以拉近教师与家长之间的距离，这是每个家长都较关心并十分乐意接受的。另外，可以针对班级情况及时开展一些集体活动，如家长开放日活动、家园联谊活动、家长会等，让家长集体感受到教师的教育教学技巧、教师的儿童化语言。有时临时利用接孩子的机会召开短时的家长会，及时处理一些共性的问题，也是一个很好的选择。</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任意多边形: 形状 4531"/>
          <p:cNvSpPr/>
          <p:nvPr>
            <p:custDataLst>
              <p:tags r:id="rId1"/>
            </p:custDataLst>
          </p:nvPr>
        </p:nvSpPr>
        <p:spPr>
          <a:xfrm>
            <a:off x="1122998" y="1584960"/>
            <a:ext cx="6713855" cy="554355"/>
          </a:xfrm>
          <a:custGeom>
            <a:avLst/>
            <a:gdLst>
              <a:gd name="connsiteX0" fmla="*/ 2086509 w 2500561"/>
              <a:gd name="connsiteY0" fmla="*/ 274326 h 353562"/>
              <a:gd name="connsiteX1" fmla="*/ 2089271 w 2500561"/>
              <a:gd name="connsiteY1" fmla="*/ 274802 h 353562"/>
              <a:gd name="connsiteX2" fmla="*/ 2086414 w 2500561"/>
              <a:gd name="connsiteY2" fmla="*/ 276898 h 353562"/>
              <a:gd name="connsiteX3" fmla="*/ 2082413 w 2500561"/>
              <a:gd name="connsiteY3" fmla="*/ 275564 h 353562"/>
              <a:gd name="connsiteX4" fmla="*/ 2086509 w 2500561"/>
              <a:gd name="connsiteY4" fmla="*/ 274326 h 353562"/>
              <a:gd name="connsiteX5" fmla="*/ 2118989 w 2500561"/>
              <a:gd name="connsiteY5" fmla="*/ 273660 h 353562"/>
              <a:gd name="connsiteX6" fmla="*/ 2123752 w 2500561"/>
              <a:gd name="connsiteY6" fmla="*/ 274517 h 353562"/>
              <a:gd name="connsiteX7" fmla="*/ 2120894 w 2500561"/>
              <a:gd name="connsiteY7" fmla="*/ 276041 h 353562"/>
              <a:gd name="connsiteX8" fmla="*/ 2116036 w 2500561"/>
              <a:gd name="connsiteY8" fmla="*/ 275184 h 353562"/>
              <a:gd name="connsiteX9" fmla="*/ 2118989 w 2500561"/>
              <a:gd name="connsiteY9" fmla="*/ 273660 h 353562"/>
              <a:gd name="connsiteX10" fmla="*/ 2361591 w 2500561"/>
              <a:gd name="connsiteY10" fmla="*/ 234036 h 353562"/>
              <a:gd name="connsiteX11" fmla="*/ 2417979 w 2500561"/>
              <a:gd name="connsiteY11" fmla="*/ 234036 h 353562"/>
              <a:gd name="connsiteX12" fmla="*/ 2377498 w 2500561"/>
              <a:gd name="connsiteY12" fmla="*/ 237846 h 353562"/>
              <a:gd name="connsiteX13" fmla="*/ 2361591 w 2500561"/>
              <a:gd name="connsiteY13" fmla="*/ 234036 h 353562"/>
              <a:gd name="connsiteX14" fmla="*/ 2497989 w 2500561"/>
              <a:gd name="connsiteY14" fmla="*/ 205556 h 353562"/>
              <a:gd name="connsiteX15" fmla="*/ 2500561 w 2500561"/>
              <a:gd name="connsiteY15" fmla="*/ 208223 h 353562"/>
              <a:gd name="connsiteX16" fmla="*/ 2483988 w 2500561"/>
              <a:gd name="connsiteY16" fmla="*/ 212128 h 353562"/>
              <a:gd name="connsiteX17" fmla="*/ 2480654 w 2500561"/>
              <a:gd name="connsiteY17" fmla="*/ 208699 h 353562"/>
              <a:gd name="connsiteX18" fmla="*/ 2437505 w 2500561"/>
              <a:gd name="connsiteY18" fmla="*/ 183553 h 353562"/>
              <a:gd name="connsiteX19" fmla="*/ 2446077 w 2500561"/>
              <a:gd name="connsiteY19" fmla="*/ 186315 h 353562"/>
              <a:gd name="connsiteX20" fmla="*/ 2435695 w 2500561"/>
              <a:gd name="connsiteY20" fmla="*/ 187363 h 353562"/>
              <a:gd name="connsiteX21" fmla="*/ 2432266 w 2500561"/>
              <a:gd name="connsiteY21" fmla="*/ 184410 h 353562"/>
              <a:gd name="connsiteX22" fmla="*/ 2437505 w 2500561"/>
              <a:gd name="connsiteY22" fmla="*/ 183553 h 353562"/>
              <a:gd name="connsiteX23" fmla="*/ 2251958 w 2500561"/>
              <a:gd name="connsiteY23" fmla="*/ 131260 h 353562"/>
              <a:gd name="connsiteX24" fmla="*/ 2256721 w 2500561"/>
              <a:gd name="connsiteY24" fmla="*/ 131831 h 353562"/>
              <a:gd name="connsiteX25" fmla="*/ 2254339 w 2500561"/>
              <a:gd name="connsiteY25" fmla="*/ 134213 h 353562"/>
              <a:gd name="connsiteX26" fmla="*/ 2248910 w 2500561"/>
              <a:gd name="connsiteY26" fmla="*/ 133546 h 353562"/>
              <a:gd name="connsiteX27" fmla="*/ 2251958 w 2500561"/>
              <a:gd name="connsiteY27" fmla="*/ 131260 h 353562"/>
              <a:gd name="connsiteX28" fmla="*/ 2188617 w 2500561"/>
              <a:gd name="connsiteY28" fmla="*/ 130403 h 353562"/>
              <a:gd name="connsiteX29" fmla="*/ 2238242 w 2500561"/>
              <a:gd name="connsiteY29" fmla="*/ 130403 h 353562"/>
              <a:gd name="connsiteX30" fmla="*/ 2202523 w 2500561"/>
              <a:gd name="connsiteY30" fmla="*/ 141547 h 353562"/>
              <a:gd name="connsiteX31" fmla="*/ 2277295 w 2500561"/>
              <a:gd name="connsiteY31" fmla="*/ 128974 h 353562"/>
              <a:gd name="connsiteX32" fmla="*/ 2285392 w 2500561"/>
              <a:gd name="connsiteY32" fmla="*/ 131546 h 353562"/>
              <a:gd name="connsiteX33" fmla="*/ 2279200 w 2500561"/>
              <a:gd name="connsiteY33" fmla="*/ 135451 h 353562"/>
              <a:gd name="connsiteX34" fmla="*/ 2272342 w 2500561"/>
              <a:gd name="connsiteY34" fmla="*/ 131260 h 353562"/>
              <a:gd name="connsiteX35" fmla="*/ 2277295 w 2500561"/>
              <a:gd name="connsiteY35" fmla="*/ 128974 h 353562"/>
              <a:gd name="connsiteX36" fmla="*/ 2338160 w 2500561"/>
              <a:gd name="connsiteY36" fmla="*/ 128689 h 353562"/>
              <a:gd name="connsiteX37" fmla="*/ 2338922 w 2500561"/>
              <a:gd name="connsiteY37" fmla="*/ 131832 h 353562"/>
              <a:gd name="connsiteX38" fmla="*/ 2325968 w 2500561"/>
              <a:gd name="connsiteY38" fmla="*/ 131832 h 353562"/>
              <a:gd name="connsiteX39" fmla="*/ 2325396 w 2500561"/>
              <a:gd name="connsiteY39" fmla="*/ 130117 h 353562"/>
              <a:gd name="connsiteX40" fmla="*/ 1988307 w 2500561"/>
              <a:gd name="connsiteY40" fmla="*/ 112878 h 353562"/>
              <a:gd name="connsiteX41" fmla="*/ 1982687 w 2500561"/>
              <a:gd name="connsiteY41" fmla="*/ 115926 h 353562"/>
              <a:gd name="connsiteX42" fmla="*/ 1990307 w 2500561"/>
              <a:gd name="connsiteY42" fmla="*/ 117259 h 353562"/>
              <a:gd name="connsiteX43" fmla="*/ 1997832 w 2500561"/>
              <a:gd name="connsiteY43" fmla="*/ 114973 h 353562"/>
              <a:gd name="connsiteX44" fmla="*/ 1997832 w 2500561"/>
              <a:gd name="connsiteY44" fmla="*/ 114782 h 353562"/>
              <a:gd name="connsiteX45" fmla="*/ 1988307 w 2500561"/>
              <a:gd name="connsiteY45" fmla="*/ 112878 h 353562"/>
              <a:gd name="connsiteX46" fmla="*/ 2079080 w 2500561"/>
              <a:gd name="connsiteY46" fmla="*/ 109353 h 353562"/>
              <a:gd name="connsiteX47" fmla="*/ 2084699 w 2500561"/>
              <a:gd name="connsiteY47" fmla="*/ 110400 h 353562"/>
              <a:gd name="connsiteX48" fmla="*/ 2082413 w 2500561"/>
              <a:gd name="connsiteY48" fmla="*/ 111353 h 353562"/>
              <a:gd name="connsiteX49" fmla="*/ 2076984 w 2500561"/>
              <a:gd name="connsiteY49" fmla="*/ 110400 h 353562"/>
              <a:gd name="connsiteX50" fmla="*/ 2079080 w 2500561"/>
              <a:gd name="connsiteY50" fmla="*/ 109353 h 353562"/>
              <a:gd name="connsiteX51" fmla="*/ 2174044 w 2500561"/>
              <a:gd name="connsiteY51" fmla="*/ 92970 h 353562"/>
              <a:gd name="connsiteX52" fmla="*/ 2205572 w 2500561"/>
              <a:gd name="connsiteY52" fmla="*/ 102495 h 353562"/>
              <a:gd name="connsiteX53" fmla="*/ 2174044 w 2500561"/>
              <a:gd name="connsiteY53" fmla="*/ 92970 h 353562"/>
              <a:gd name="connsiteX54" fmla="*/ 2011452 w 2500561"/>
              <a:gd name="connsiteY54" fmla="*/ 92303 h 353562"/>
              <a:gd name="connsiteX55" fmla="*/ 2005451 w 2500561"/>
              <a:gd name="connsiteY55" fmla="*/ 94113 h 353562"/>
              <a:gd name="connsiteX56" fmla="*/ 2010404 w 2500561"/>
              <a:gd name="connsiteY56" fmla="*/ 96685 h 353562"/>
              <a:gd name="connsiteX57" fmla="*/ 2022882 w 2500561"/>
              <a:gd name="connsiteY57" fmla="*/ 94780 h 353562"/>
              <a:gd name="connsiteX58" fmla="*/ 2022882 w 2500561"/>
              <a:gd name="connsiteY58" fmla="*/ 94589 h 353562"/>
              <a:gd name="connsiteX59" fmla="*/ 2011452 w 2500561"/>
              <a:gd name="connsiteY59" fmla="*/ 92303 h 353562"/>
              <a:gd name="connsiteX60" fmla="*/ 2112417 w 2500561"/>
              <a:gd name="connsiteY60" fmla="*/ 85731 h 353562"/>
              <a:gd name="connsiteX61" fmla="*/ 2130419 w 2500561"/>
              <a:gd name="connsiteY61" fmla="*/ 103066 h 353562"/>
              <a:gd name="connsiteX62" fmla="*/ 2118227 w 2500561"/>
              <a:gd name="connsiteY62" fmla="*/ 102495 h 353562"/>
              <a:gd name="connsiteX63" fmla="*/ 2112417 w 2500561"/>
              <a:gd name="connsiteY63" fmla="*/ 85731 h 353562"/>
              <a:gd name="connsiteX64" fmla="*/ 1979829 w 2500561"/>
              <a:gd name="connsiteY64" fmla="*/ 76968 h 353562"/>
              <a:gd name="connsiteX65" fmla="*/ 1964970 w 2500561"/>
              <a:gd name="connsiteY65" fmla="*/ 79159 h 353562"/>
              <a:gd name="connsiteX66" fmla="*/ 1966685 w 2500561"/>
              <a:gd name="connsiteY66" fmla="*/ 81636 h 353562"/>
              <a:gd name="connsiteX67" fmla="*/ 1981449 w 2500561"/>
              <a:gd name="connsiteY67" fmla="*/ 79350 h 353562"/>
              <a:gd name="connsiteX68" fmla="*/ 2145278 w 2500561"/>
              <a:gd name="connsiteY68" fmla="*/ 69253 h 353562"/>
              <a:gd name="connsiteX69" fmla="*/ 2148040 w 2500561"/>
              <a:gd name="connsiteY69" fmla="*/ 71062 h 353562"/>
              <a:gd name="connsiteX70" fmla="*/ 2144325 w 2500561"/>
              <a:gd name="connsiteY70" fmla="*/ 74777 h 353562"/>
              <a:gd name="connsiteX71" fmla="*/ 2139277 w 2500561"/>
              <a:gd name="connsiteY71" fmla="*/ 71729 h 353562"/>
              <a:gd name="connsiteX72" fmla="*/ 2145278 w 2500561"/>
              <a:gd name="connsiteY72" fmla="*/ 69253 h 353562"/>
              <a:gd name="connsiteX73" fmla="*/ 1993355 w 2500561"/>
              <a:gd name="connsiteY73" fmla="*/ 19151 h 353562"/>
              <a:gd name="connsiteX74" fmla="*/ 2021930 w 2500561"/>
              <a:gd name="connsiteY74" fmla="*/ 32581 h 353562"/>
              <a:gd name="connsiteX75" fmla="*/ 2081842 w 2500561"/>
              <a:gd name="connsiteY75" fmla="*/ 28295 h 353562"/>
              <a:gd name="connsiteX76" fmla="*/ 1965732 w 2500561"/>
              <a:gd name="connsiteY76" fmla="*/ 32867 h 353562"/>
              <a:gd name="connsiteX77" fmla="*/ 1993355 w 2500561"/>
              <a:gd name="connsiteY77" fmla="*/ 19151 h 353562"/>
              <a:gd name="connsiteX78" fmla="*/ 1007422 w 2500561"/>
              <a:gd name="connsiteY78" fmla="*/ 6 h 353562"/>
              <a:gd name="connsiteX79" fmla="*/ 1124008 w 2500561"/>
              <a:gd name="connsiteY79" fmla="*/ 2387 h 353562"/>
              <a:gd name="connsiteX80" fmla="*/ 1397852 w 2500561"/>
              <a:gd name="connsiteY80" fmla="*/ 8293 h 353562"/>
              <a:gd name="connsiteX81" fmla="*/ 1453954 w 2500561"/>
              <a:gd name="connsiteY81" fmla="*/ 10960 h 353562"/>
              <a:gd name="connsiteX82" fmla="*/ 1594924 w 2500561"/>
              <a:gd name="connsiteY82" fmla="*/ 10960 h 353562"/>
              <a:gd name="connsiteX83" fmla="*/ 1601210 w 2500561"/>
              <a:gd name="connsiteY83" fmla="*/ 10960 h 353562"/>
              <a:gd name="connsiteX84" fmla="*/ 1709224 w 2500561"/>
              <a:gd name="connsiteY84" fmla="*/ 15627 h 353562"/>
              <a:gd name="connsiteX85" fmla="*/ 1815142 w 2500561"/>
              <a:gd name="connsiteY85" fmla="*/ 14675 h 353562"/>
              <a:gd name="connsiteX86" fmla="*/ 1890675 w 2500561"/>
              <a:gd name="connsiteY86" fmla="*/ 15627 h 353562"/>
              <a:gd name="connsiteX87" fmla="*/ 1957350 w 2500561"/>
              <a:gd name="connsiteY87" fmla="*/ 18104 h 353562"/>
              <a:gd name="connsiteX88" fmla="*/ 1937955 w 2500561"/>
              <a:gd name="connsiteY88" fmla="*/ 21746 h 353562"/>
              <a:gd name="connsiteX89" fmla="*/ 1937729 w 2500561"/>
              <a:gd name="connsiteY89" fmla="*/ 21533 h 353562"/>
              <a:gd name="connsiteX90" fmla="*/ 1935829 w 2500561"/>
              <a:gd name="connsiteY90" fmla="*/ 21717 h 353562"/>
              <a:gd name="connsiteX91" fmla="*/ 1925156 w 2500561"/>
              <a:gd name="connsiteY91" fmla="*/ 20009 h 353562"/>
              <a:gd name="connsiteX92" fmla="*/ 1928870 w 2500561"/>
              <a:gd name="connsiteY92" fmla="*/ 22390 h 353562"/>
              <a:gd name="connsiteX93" fmla="*/ 1935829 w 2500561"/>
              <a:gd name="connsiteY93" fmla="*/ 21717 h 353562"/>
              <a:gd name="connsiteX94" fmla="*/ 1937062 w 2500561"/>
              <a:gd name="connsiteY94" fmla="*/ 21914 h 353562"/>
              <a:gd name="connsiteX95" fmla="*/ 1937955 w 2500561"/>
              <a:gd name="connsiteY95" fmla="*/ 21746 h 353562"/>
              <a:gd name="connsiteX96" fmla="*/ 1947825 w 2500561"/>
              <a:gd name="connsiteY96" fmla="*/ 31058 h 353562"/>
              <a:gd name="connsiteX97" fmla="*/ 1920965 w 2500561"/>
              <a:gd name="connsiteY97" fmla="*/ 35630 h 353562"/>
              <a:gd name="connsiteX98" fmla="*/ 2009547 w 2500561"/>
              <a:gd name="connsiteY98" fmla="*/ 44583 h 353562"/>
              <a:gd name="connsiteX99" fmla="*/ 2077175 w 2500561"/>
              <a:gd name="connsiteY99" fmla="*/ 46012 h 353562"/>
              <a:gd name="connsiteX100" fmla="*/ 2069269 w 2500561"/>
              <a:gd name="connsiteY100" fmla="*/ 51537 h 353562"/>
              <a:gd name="connsiteX101" fmla="*/ 2062697 w 2500561"/>
              <a:gd name="connsiteY101" fmla="*/ 56680 h 353562"/>
              <a:gd name="connsiteX102" fmla="*/ 2117846 w 2500561"/>
              <a:gd name="connsiteY102" fmla="*/ 58109 h 353562"/>
              <a:gd name="connsiteX103" fmla="*/ 2083747 w 2500561"/>
              <a:gd name="connsiteY103" fmla="*/ 64110 h 353562"/>
              <a:gd name="connsiteX104" fmla="*/ 2058601 w 2500561"/>
              <a:gd name="connsiteY104" fmla="*/ 69729 h 353562"/>
              <a:gd name="connsiteX105" fmla="*/ 2055077 w 2500561"/>
              <a:gd name="connsiteY105" fmla="*/ 50679 h 353562"/>
              <a:gd name="connsiteX106" fmla="*/ 2000689 w 2500561"/>
              <a:gd name="connsiteY106" fmla="*/ 50679 h 353562"/>
              <a:gd name="connsiteX107" fmla="*/ 2004690 w 2500561"/>
              <a:gd name="connsiteY107" fmla="*/ 60204 h 353562"/>
              <a:gd name="connsiteX108" fmla="*/ 1964303 w 2500561"/>
              <a:gd name="connsiteY108" fmla="*/ 61347 h 353562"/>
              <a:gd name="connsiteX109" fmla="*/ 2030978 w 2500561"/>
              <a:gd name="connsiteY109" fmla="*/ 57823 h 353562"/>
              <a:gd name="connsiteX110" fmla="*/ 2040980 w 2500561"/>
              <a:gd name="connsiteY110" fmla="*/ 68110 h 353562"/>
              <a:gd name="connsiteX111" fmla="*/ 1992878 w 2500561"/>
              <a:gd name="connsiteY111" fmla="*/ 72968 h 353562"/>
              <a:gd name="connsiteX112" fmla="*/ 2058601 w 2500561"/>
              <a:gd name="connsiteY112" fmla="*/ 92018 h 353562"/>
              <a:gd name="connsiteX113" fmla="*/ 2077651 w 2500561"/>
              <a:gd name="connsiteY113" fmla="*/ 86017 h 353562"/>
              <a:gd name="connsiteX114" fmla="*/ 2102702 w 2500561"/>
              <a:gd name="connsiteY114" fmla="*/ 100019 h 353562"/>
              <a:gd name="connsiteX115" fmla="*/ 2044790 w 2500561"/>
              <a:gd name="connsiteY115" fmla="*/ 102686 h 353562"/>
              <a:gd name="connsiteX116" fmla="*/ 2043647 w 2500561"/>
              <a:gd name="connsiteY116" fmla="*/ 104877 h 353562"/>
              <a:gd name="connsiteX117" fmla="*/ 2063935 w 2500561"/>
              <a:gd name="connsiteY117" fmla="*/ 108972 h 353562"/>
              <a:gd name="connsiteX118" fmla="*/ 2046123 w 2500561"/>
              <a:gd name="connsiteY118" fmla="*/ 123545 h 353562"/>
              <a:gd name="connsiteX119" fmla="*/ 2163757 w 2500561"/>
              <a:gd name="connsiteY119" fmla="*/ 127451 h 353562"/>
              <a:gd name="connsiteX120" fmla="*/ 2169186 w 2500561"/>
              <a:gd name="connsiteY120" fmla="*/ 150787 h 353562"/>
              <a:gd name="connsiteX121" fmla="*/ 2118704 w 2500561"/>
              <a:gd name="connsiteY121" fmla="*/ 146310 h 353562"/>
              <a:gd name="connsiteX122" fmla="*/ 2082128 w 2500561"/>
              <a:gd name="connsiteY122" fmla="*/ 143548 h 353562"/>
              <a:gd name="connsiteX123" fmla="*/ 2074412 w 2500561"/>
              <a:gd name="connsiteY123" fmla="*/ 151073 h 353562"/>
              <a:gd name="connsiteX124" fmla="*/ 2119847 w 2500561"/>
              <a:gd name="connsiteY124" fmla="*/ 161455 h 353562"/>
              <a:gd name="connsiteX125" fmla="*/ 2139659 w 2500561"/>
              <a:gd name="connsiteY125" fmla="*/ 155359 h 353562"/>
              <a:gd name="connsiteX126" fmla="*/ 2139659 w 2500561"/>
              <a:gd name="connsiteY126" fmla="*/ 166503 h 353562"/>
              <a:gd name="connsiteX127" fmla="*/ 2168234 w 2500561"/>
              <a:gd name="connsiteY127" fmla="*/ 165646 h 353562"/>
              <a:gd name="connsiteX128" fmla="*/ 2169282 w 2500561"/>
              <a:gd name="connsiteY128" fmla="*/ 175171 h 353562"/>
              <a:gd name="connsiteX129" fmla="*/ 2328635 w 2500561"/>
              <a:gd name="connsiteY129" fmla="*/ 184696 h 353562"/>
              <a:gd name="connsiteX130" fmla="*/ 2360639 w 2500561"/>
              <a:gd name="connsiteY130" fmla="*/ 179838 h 353562"/>
              <a:gd name="connsiteX131" fmla="*/ 2377498 w 2500561"/>
              <a:gd name="connsiteY131" fmla="*/ 192983 h 353562"/>
              <a:gd name="connsiteX132" fmla="*/ 2384070 w 2500561"/>
              <a:gd name="connsiteY132" fmla="*/ 188887 h 353562"/>
              <a:gd name="connsiteX133" fmla="*/ 2391881 w 2500561"/>
              <a:gd name="connsiteY133" fmla="*/ 181934 h 353562"/>
              <a:gd name="connsiteX134" fmla="*/ 2400072 w 2500561"/>
              <a:gd name="connsiteY134" fmla="*/ 188982 h 353562"/>
              <a:gd name="connsiteX135" fmla="*/ 2402453 w 2500561"/>
              <a:gd name="connsiteY135" fmla="*/ 192316 h 353562"/>
              <a:gd name="connsiteX136" fmla="*/ 2465223 w 2500561"/>
              <a:gd name="connsiteY136" fmla="*/ 204413 h 353562"/>
              <a:gd name="connsiteX137" fmla="*/ 2420742 w 2500561"/>
              <a:gd name="connsiteY137" fmla="*/ 208318 h 353562"/>
              <a:gd name="connsiteX138" fmla="*/ 2329492 w 2500561"/>
              <a:gd name="connsiteY138" fmla="*/ 223939 h 353562"/>
              <a:gd name="connsiteX139" fmla="*/ 2362068 w 2500561"/>
              <a:gd name="connsiteY139" fmla="*/ 233464 h 353562"/>
              <a:gd name="connsiteX140" fmla="*/ 2350733 w 2500561"/>
              <a:gd name="connsiteY140" fmla="*/ 239846 h 353562"/>
              <a:gd name="connsiteX141" fmla="*/ 2247577 w 2500561"/>
              <a:gd name="connsiteY141" fmla="*/ 249371 h 353562"/>
              <a:gd name="connsiteX142" fmla="*/ 2232337 w 2500561"/>
              <a:gd name="connsiteY142" fmla="*/ 250037 h 353562"/>
              <a:gd name="connsiteX143" fmla="*/ 2123466 w 2500561"/>
              <a:gd name="connsiteY143" fmla="*/ 255657 h 353562"/>
              <a:gd name="connsiteX144" fmla="*/ 2109084 w 2500561"/>
              <a:gd name="connsiteY144" fmla="*/ 257943 h 353562"/>
              <a:gd name="connsiteX145" fmla="*/ 2059363 w 2500561"/>
              <a:gd name="connsiteY145" fmla="*/ 260515 h 353562"/>
              <a:gd name="connsiteX146" fmla="*/ 2040313 w 2500561"/>
              <a:gd name="connsiteY146" fmla="*/ 261658 h 353562"/>
              <a:gd name="connsiteX147" fmla="*/ 2053076 w 2500561"/>
              <a:gd name="connsiteY147" fmla="*/ 273564 h 353562"/>
              <a:gd name="connsiteX148" fmla="*/ 1996403 w 2500561"/>
              <a:gd name="connsiteY148" fmla="*/ 285566 h 353562"/>
              <a:gd name="connsiteX149" fmla="*/ 1979258 w 2500561"/>
              <a:gd name="connsiteY149" fmla="*/ 284423 h 353562"/>
              <a:gd name="connsiteX150" fmla="*/ 1962208 w 2500561"/>
              <a:gd name="connsiteY150" fmla="*/ 278708 h 353562"/>
              <a:gd name="connsiteX151" fmla="*/ 1904201 w 2500561"/>
              <a:gd name="connsiteY151" fmla="*/ 282804 h 353562"/>
              <a:gd name="connsiteX152" fmla="*/ 1854671 w 2500561"/>
              <a:gd name="connsiteY152" fmla="*/ 287947 h 353562"/>
              <a:gd name="connsiteX153" fmla="*/ 1855052 w 2500561"/>
              <a:gd name="connsiteY153" fmla="*/ 288900 h 353562"/>
              <a:gd name="connsiteX154" fmla="*/ 1855049 w 2500561"/>
              <a:gd name="connsiteY154" fmla="*/ 288899 h 353562"/>
              <a:gd name="connsiteX155" fmla="*/ 1848193 w 2500561"/>
              <a:gd name="connsiteY155" fmla="*/ 289470 h 353562"/>
              <a:gd name="connsiteX156" fmla="*/ 1854289 w 2500561"/>
              <a:gd name="connsiteY156" fmla="*/ 288804 h 353562"/>
              <a:gd name="connsiteX157" fmla="*/ 1855047 w 2500561"/>
              <a:gd name="connsiteY157" fmla="*/ 288899 h 353562"/>
              <a:gd name="connsiteX158" fmla="*/ 1838655 w 2500561"/>
              <a:gd name="connsiteY158" fmla="*/ 283993 h 353562"/>
              <a:gd name="connsiteX159" fmla="*/ 1821714 w 2500561"/>
              <a:gd name="connsiteY159" fmla="*/ 286423 h 353562"/>
              <a:gd name="connsiteX160" fmla="*/ 1786853 w 2500561"/>
              <a:gd name="connsiteY160" fmla="*/ 290900 h 353562"/>
              <a:gd name="connsiteX161" fmla="*/ 1730846 w 2500561"/>
              <a:gd name="connsiteY161" fmla="*/ 294329 h 353562"/>
              <a:gd name="connsiteX162" fmla="*/ 1583399 w 2500561"/>
              <a:gd name="connsiteY162" fmla="*/ 300806 h 353562"/>
              <a:gd name="connsiteX163" fmla="*/ 1512342 w 2500561"/>
              <a:gd name="connsiteY163" fmla="*/ 304330 h 353562"/>
              <a:gd name="connsiteX164" fmla="*/ 1499865 w 2500561"/>
              <a:gd name="connsiteY164" fmla="*/ 304330 h 353562"/>
              <a:gd name="connsiteX165" fmla="*/ 1403852 w 2500561"/>
              <a:gd name="connsiteY165" fmla="*/ 304330 h 353562"/>
              <a:gd name="connsiteX166" fmla="*/ 1385660 w 2500561"/>
              <a:gd name="connsiteY166" fmla="*/ 305568 h 353562"/>
              <a:gd name="connsiteX167" fmla="*/ 1361561 w 2500561"/>
              <a:gd name="connsiteY167" fmla="*/ 307664 h 353562"/>
              <a:gd name="connsiteX168" fmla="*/ 1275265 w 2500561"/>
              <a:gd name="connsiteY168" fmla="*/ 308997 h 353562"/>
              <a:gd name="connsiteX169" fmla="*/ 1190397 w 2500561"/>
              <a:gd name="connsiteY169" fmla="*/ 310140 h 353562"/>
              <a:gd name="connsiteX170" fmla="*/ 1070573 w 2500561"/>
              <a:gd name="connsiteY170" fmla="*/ 316903 h 353562"/>
              <a:gd name="connsiteX171" fmla="*/ 948176 w 2500561"/>
              <a:gd name="connsiteY171" fmla="*/ 323475 h 353562"/>
              <a:gd name="connsiteX172" fmla="*/ 888169 w 2500561"/>
              <a:gd name="connsiteY172" fmla="*/ 328619 h 353562"/>
              <a:gd name="connsiteX173" fmla="*/ 797682 w 2500561"/>
              <a:gd name="connsiteY173" fmla="*/ 332619 h 353562"/>
              <a:gd name="connsiteX174" fmla="*/ 763868 w 2500561"/>
              <a:gd name="connsiteY174" fmla="*/ 334715 h 353562"/>
              <a:gd name="connsiteX175" fmla="*/ 676904 w 2500561"/>
              <a:gd name="connsiteY175" fmla="*/ 338811 h 353562"/>
              <a:gd name="connsiteX176" fmla="*/ 576606 w 2500561"/>
              <a:gd name="connsiteY176" fmla="*/ 346621 h 353562"/>
              <a:gd name="connsiteX177" fmla="*/ 486023 w 2500561"/>
              <a:gd name="connsiteY177" fmla="*/ 348431 h 353562"/>
              <a:gd name="connsiteX178" fmla="*/ 467926 w 2500561"/>
              <a:gd name="connsiteY178" fmla="*/ 348431 h 353562"/>
              <a:gd name="connsiteX179" fmla="*/ 357817 w 2500561"/>
              <a:gd name="connsiteY179" fmla="*/ 350145 h 353562"/>
              <a:gd name="connsiteX180" fmla="*/ 336100 w 2500561"/>
              <a:gd name="connsiteY180" fmla="*/ 348717 h 353562"/>
              <a:gd name="connsiteX181" fmla="*/ 230087 w 2500561"/>
              <a:gd name="connsiteY181" fmla="*/ 338429 h 353562"/>
              <a:gd name="connsiteX182" fmla="*/ 157220 w 2500561"/>
              <a:gd name="connsiteY182" fmla="*/ 329857 h 353562"/>
              <a:gd name="connsiteX183" fmla="*/ 129979 w 2500561"/>
              <a:gd name="connsiteY183" fmla="*/ 323380 h 353562"/>
              <a:gd name="connsiteX184" fmla="*/ 23394 w 2500561"/>
              <a:gd name="connsiteY184" fmla="*/ 249942 h 353562"/>
              <a:gd name="connsiteX185" fmla="*/ 15679 w 2500561"/>
              <a:gd name="connsiteY185" fmla="*/ 242037 h 353562"/>
              <a:gd name="connsiteX186" fmla="*/ 8249 w 2500561"/>
              <a:gd name="connsiteY186" fmla="*/ 199174 h 353562"/>
              <a:gd name="connsiteX187" fmla="*/ 15298 w 2500561"/>
              <a:gd name="connsiteY187" fmla="*/ 183458 h 353562"/>
              <a:gd name="connsiteX188" fmla="*/ 31395 w 2500561"/>
              <a:gd name="connsiteY188" fmla="*/ 152787 h 353562"/>
              <a:gd name="connsiteX189" fmla="*/ 27585 w 2500561"/>
              <a:gd name="connsiteY189" fmla="*/ 127641 h 353562"/>
              <a:gd name="connsiteX190" fmla="*/ 52160 w 2500561"/>
              <a:gd name="connsiteY190" fmla="*/ 70491 h 353562"/>
              <a:gd name="connsiteX191" fmla="*/ 98642 w 2500561"/>
              <a:gd name="connsiteY191" fmla="*/ 53632 h 353562"/>
              <a:gd name="connsiteX192" fmla="*/ 206941 w 2500561"/>
              <a:gd name="connsiteY192" fmla="*/ 34582 h 353562"/>
              <a:gd name="connsiteX193" fmla="*/ 247041 w 2500561"/>
              <a:gd name="connsiteY193" fmla="*/ 31534 h 353562"/>
              <a:gd name="connsiteX194" fmla="*/ 384011 w 2500561"/>
              <a:gd name="connsiteY194" fmla="*/ 22009 h 353562"/>
              <a:gd name="connsiteX195" fmla="*/ 558794 w 2500561"/>
              <a:gd name="connsiteY195" fmla="*/ 11151 h 353562"/>
              <a:gd name="connsiteX196" fmla="*/ 665189 w 2500561"/>
              <a:gd name="connsiteY196" fmla="*/ 7245 h 353562"/>
              <a:gd name="connsiteX197" fmla="*/ 674714 w 2500561"/>
              <a:gd name="connsiteY197" fmla="*/ 6388 h 353562"/>
              <a:gd name="connsiteX198" fmla="*/ 739293 w 2500561"/>
              <a:gd name="connsiteY198" fmla="*/ 3626 h 353562"/>
              <a:gd name="connsiteX199" fmla="*/ 780155 w 2500561"/>
              <a:gd name="connsiteY199" fmla="*/ 3626 h 353562"/>
              <a:gd name="connsiteX200" fmla="*/ 852736 w 2500561"/>
              <a:gd name="connsiteY200" fmla="*/ 1721 h 353562"/>
              <a:gd name="connsiteX201" fmla="*/ 1007422 w 2500561"/>
              <a:gd name="connsiteY201" fmla="*/ 6 h 35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2500561" h="353562">
                <a:moveTo>
                  <a:pt x="2086509" y="274326"/>
                </a:moveTo>
                <a:cubicBezTo>
                  <a:pt x="2087452" y="274317"/>
                  <a:pt x="2088385" y="274479"/>
                  <a:pt x="2089271" y="274802"/>
                </a:cubicBezTo>
                <a:lnTo>
                  <a:pt x="2086414" y="276898"/>
                </a:lnTo>
                <a:lnTo>
                  <a:pt x="2082413" y="275564"/>
                </a:lnTo>
                <a:cubicBezTo>
                  <a:pt x="2083842" y="275564"/>
                  <a:pt x="2085080" y="274612"/>
                  <a:pt x="2086509" y="274326"/>
                </a:cubicBezTo>
                <a:close/>
                <a:moveTo>
                  <a:pt x="2118989" y="273660"/>
                </a:moveTo>
                <a:cubicBezTo>
                  <a:pt x="2120599" y="273831"/>
                  <a:pt x="2122189" y="274117"/>
                  <a:pt x="2123752" y="274517"/>
                </a:cubicBezTo>
                <a:cubicBezTo>
                  <a:pt x="2122904" y="275203"/>
                  <a:pt x="2121932" y="275726"/>
                  <a:pt x="2120894" y="276041"/>
                </a:cubicBezTo>
                <a:cubicBezTo>
                  <a:pt x="2119256" y="275898"/>
                  <a:pt x="2117627" y="275612"/>
                  <a:pt x="2116036" y="275184"/>
                </a:cubicBezTo>
                <a:cubicBezTo>
                  <a:pt x="2116903" y="274479"/>
                  <a:pt x="2117913" y="273955"/>
                  <a:pt x="2118989" y="273660"/>
                </a:cubicBezTo>
                <a:close/>
                <a:moveTo>
                  <a:pt x="2361591" y="234036"/>
                </a:moveTo>
                <a:lnTo>
                  <a:pt x="2417979" y="234036"/>
                </a:lnTo>
                <a:cubicBezTo>
                  <a:pt x="2405558" y="240732"/>
                  <a:pt x="2390947" y="242113"/>
                  <a:pt x="2377498" y="237846"/>
                </a:cubicBezTo>
                <a:cubicBezTo>
                  <a:pt x="2372068" y="236703"/>
                  <a:pt x="2366830" y="235274"/>
                  <a:pt x="2361591" y="234036"/>
                </a:cubicBezTo>
                <a:close/>
                <a:moveTo>
                  <a:pt x="2497989" y="205556"/>
                </a:moveTo>
                <a:cubicBezTo>
                  <a:pt x="2498847" y="206413"/>
                  <a:pt x="2499609" y="207365"/>
                  <a:pt x="2500561" y="208223"/>
                </a:cubicBezTo>
                <a:lnTo>
                  <a:pt x="2483988" y="212128"/>
                </a:lnTo>
                <a:lnTo>
                  <a:pt x="2480654" y="208699"/>
                </a:lnTo>
                <a:close/>
                <a:moveTo>
                  <a:pt x="2437505" y="183553"/>
                </a:moveTo>
                <a:cubicBezTo>
                  <a:pt x="2440439" y="184229"/>
                  <a:pt x="2443305" y="185153"/>
                  <a:pt x="2446077" y="186315"/>
                </a:cubicBezTo>
                <a:cubicBezTo>
                  <a:pt x="2442648" y="186963"/>
                  <a:pt x="2439181" y="187306"/>
                  <a:pt x="2435695" y="187363"/>
                </a:cubicBezTo>
                <a:cubicBezTo>
                  <a:pt x="2434076" y="187363"/>
                  <a:pt x="2433409" y="185458"/>
                  <a:pt x="2432266" y="184410"/>
                </a:cubicBezTo>
                <a:cubicBezTo>
                  <a:pt x="2433952" y="183838"/>
                  <a:pt x="2435724" y="183553"/>
                  <a:pt x="2437505" y="183553"/>
                </a:cubicBezTo>
                <a:close/>
                <a:moveTo>
                  <a:pt x="2251958" y="131260"/>
                </a:moveTo>
                <a:cubicBezTo>
                  <a:pt x="2253568" y="131250"/>
                  <a:pt x="2255168" y="131441"/>
                  <a:pt x="2256721" y="131831"/>
                </a:cubicBezTo>
                <a:cubicBezTo>
                  <a:pt x="2255958" y="132689"/>
                  <a:pt x="2255578" y="133927"/>
                  <a:pt x="2254339" y="134213"/>
                </a:cubicBezTo>
                <a:cubicBezTo>
                  <a:pt x="2252510" y="134156"/>
                  <a:pt x="2250691" y="133937"/>
                  <a:pt x="2248910" y="133546"/>
                </a:cubicBezTo>
                <a:cubicBezTo>
                  <a:pt x="2249863" y="132689"/>
                  <a:pt x="2250434" y="131641"/>
                  <a:pt x="2251958" y="131260"/>
                </a:cubicBezTo>
                <a:close/>
                <a:moveTo>
                  <a:pt x="2188617" y="130403"/>
                </a:moveTo>
                <a:cubicBezTo>
                  <a:pt x="2204943" y="126603"/>
                  <a:pt x="2221916" y="126603"/>
                  <a:pt x="2238242" y="130403"/>
                </a:cubicBezTo>
                <a:lnTo>
                  <a:pt x="2202523" y="141547"/>
                </a:lnTo>
                <a:close/>
                <a:moveTo>
                  <a:pt x="2277295" y="128974"/>
                </a:moveTo>
                <a:cubicBezTo>
                  <a:pt x="2280057" y="129603"/>
                  <a:pt x="2282772" y="130460"/>
                  <a:pt x="2285392" y="131546"/>
                </a:cubicBezTo>
                <a:lnTo>
                  <a:pt x="2279200" y="135451"/>
                </a:lnTo>
                <a:cubicBezTo>
                  <a:pt x="2276762" y="134318"/>
                  <a:pt x="2274466" y="132908"/>
                  <a:pt x="2272342" y="131260"/>
                </a:cubicBezTo>
                <a:cubicBezTo>
                  <a:pt x="2272342" y="131260"/>
                  <a:pt x="2276152" y="128879"/>
                  <a:pt x="2277295" y="128974"/>
                </a:cubicBezTo>
                <a:close/>
                <a:moveTo>
                  <a:pt x="2338160" y="128689"/>
                </a:moveTo>
                <a:cubicBezTo>
                  <a:pt x="2338445" y="129736"/>
                  <a:pt x="2338731" y="130403"/>
                  <a:pt x="2338922" y="131832"/>
                </a:cubicBezTo>
                <a:lnTo>
                  <a:pt x="2325968" y="131832"/>
                </a:lnTo>
                <a:lnTo>
                  <a:pt x="2325396" y="130117"/>
                </a:lnTo>
                <a:close/>
                <a:moveTo>
                  <a:pt x="1988307" y="112878"/>
                </a:moveTo>
                <a:cubicBezTo>
                  <a:pt x="1986268" y="113544"/>
                  <a:pt x="1984363" y="114573"/>
                  <a:pt x="1982687" y="115926"/>
                </a:cubicBezTo>
                <a:cubicBezTo>
                  <a:pt x="1985173" y="116649"/>
                  <a:pt x="1987725" y="117097"/>
                  <a:pt x="1990307" y="117259"/>
                </a:cubicBezTo>
                <a:cubicBezTo>
                  <a:pt x="1992916" y="116869"/>
                  <a:pt x="1995450" y="116097"/>
                  <a:pt x="1997832" y="114973"/>
                </a:cubicBezTo>
                <a:lnTo>
                  <a:pt x="1997832" y="114782"/>
                </a:lnTo>
                <a:cubicBezTo>
                  <a:pt x="1994736" y="113792"/>
                  <a:pt x="1991545" y="113154"/>
                  <a:pt x="1988307" y="112878"/>
                </a:cubicBezTo>
                <a:close/>
                <a:moveTo>
                  <a:pt x="2079080" y="109353"/>
                </a:moveTo>
                <a:cubicBezTo>
                  <a:pt x="2079651" y="109353"/>
                  <a:pt x="2082699" y="110019"/>
                  <a:pt x="2084699" y="110400"/>
                </a:cubicBezTo>
                <a:cubicBezTo>
                  <a:pt x="2083985" y="110829"/>
                  <a:pt x="2083223" y="111153"/>
                  <a:pt x="2082413" y="111353"/>
                </a:cubicBezTo>
                <a:cubicBezTo>
                  <a:pt x="2080508" y="111353"/>
                  <a:pt x="2078794" y="110686"/>
                  <a:pt x="2076984" y="110400"/>
                </a:cubicBezTo>
                <a:cubicBezTo>
                  <a:pt x="2077651" y="110400"/>
                  <a:pt x="2078508" y="109353"/>
                  <a:pt x="2079080" y="109353"/>
                </a:cubicBezTo>
                <a:close/>
                <a:moveTo>
                  <a:pt x="2174044" y="92970"/>
                </a:moveTo>
                <a:cubicBezTo>
                  <a:pt x="2191189" y="92779"/>
                  <a:pt x="2201666" y="94399"/>
                  <a:pt x="2205572" y="102495"/>
                </a:cubicBezTo>
                <a:cubicBezTo>
                  <a:pt x="2194104" y="105524"/>
                  <a:pt x="2181912" y="101838"/>
                  <a:pt x="2174044" y="92970"/>
                </a:cubicBezTo>
                <a:close/>
                <a:moveTo>
                  <a:pt x="2011452" y="92303"/>
                </a:moveTo>
                <a:cubicBezTo>
                  <a:pt x="2009366" y="92570"/>
                  <a:pt x="2007337" y="93180"/>
                  <a:pt x="2005451" y="94113"/>
                </a:cubicBezTo>
                <a:cubicBezTo>
                  <a:pt x="2006956" y="95228"/>
                  <a:pt x="2008623" y="96104"/>
                  <a:pt x="2010404" y="96685"/>
                </a:cubicBezTo>
                <a:cubicBezTo>
                  <a:pt x="2014615" y="96418"/>
                  <a:pt x="2018786" y="95780"/>
                  <a:pt x="2022882" y="94780"/>
                </a:cubicBezTo>
                <a:lnTo>
                  <a:pt x="2022882" y="94589"/>
                </a:lnTo>
                <a:cubicBezTo>
                  <a:pt x="2019139" y="93504"/>
                  <a:pt x="2015319" y="92742"/>
                  <a:pt x="2011452" y="92303"/>
                </a:cubicBezTo>
                <a:close/>
                <a:moveTo>
                  <a:pt x="2112417" y="85731"/>
                </a:moveTo>
                <a:cubicBezTo>
                  <a:pt x="2135086" y="89350"/>
                  <a:pt x="2128324" y="96684"/>
                  <a:pt x="2130419" y="103066"/>
                </a:cubicBezTo>
                <a:cubicBezTo>
                  <a:pt x="2126342" y="103190"/>
                  <a:pt x="2122266" y="102999"/>
                  <a:pt x="2118227" y="102495"/>
                </a:cubicBezTo>
                <a:cubicBezTo>
                  <a:pt x="2115884" y="97056"/>
                  <a:pt x="2113950" y="91455"/>
                  <a:pt x="2112417" y="85731"/>
                </a:cubicBezTo>
                <a:close/>
                <a:moveTo>
                  <a:pt x="1979829" y="76968"/>
                </a:moveTo>
                <a:lnTo>
                  <a:pt x="1964970" y="79159"/>
                </a:lnTo>
                <a:lnTo>
                  <a:pt x="1966685" y="81636"/>
                </a:lnTo>
                <a:lnTo>
                  <a:pt x="1981449" y="79350"/>
                </a:lnTo>
                <a:close/>
                <a:moveTo>
                  <a:pt x="2145278" y="69253"/>
                </a:moveTo>
                <a:cubicBezTo>
                  <a:pt x="2146230" y="69824"/>
                  <a:pt x="2148326" y="70586"/>
                  <a:pt x="2148040" y="71062"/>
                </a:cubicBezTo>
                <a:cubicBezTo>
                  <a:pt x="2147754" y="71539"/>
                  <a:pt x="2145754" y="73253"/>
                  <a:pt x="2144325" y="74777"/>
                </a:cubicBezTo>
                <a:cubicBezTo>
                  <a:pt x="2142573" y="73891"/>
                  <a:pt x="2140877" y="72872"/>
                  <a:pt x="2139277" y="71729"/>
                </a:cubicBezTo>
                <a:cubicBezTo>
                  <a:pt x="2141230" y="70786"/>
                  <a:pt x="2143230" y="69967"/>
                  <a:pt x="2145278" y="69253"/>
                </a:cubicBezTo>
                <a:close/>
                <a:moveTo>
                  <a:pt x="1993355" y="19151"/>
                </a:moveTo>
                <a:cubicBezTo>
                  <a:pt x="2012881" y="18484"/>
                  <a:pt x="2013262" y="27438"/>
                  <a:pt x="2021930" y="32581"/>
                </a:cubicBezTo>
                <a:cubicBezTo>
                  <a:pt x="2041742" y="30771"/>
                  <a:pt x="2058791" y="19341"/>
                  <a:pt x="2081842" y="28295"/>
                </a:cubicBezTo>
                <a:cubicBezTo>
                  <a:pt x="2066602" y="35915"/>
                  <a:pt x="2048981" y="36677"/>
                  <a:pt x="1965732" y="32867"/>
                </a:cubicBezTo>
                <a:cubicBezTo>
                  <a:pt x="1977543" y="28390"/>
                  <a:pt x="1973828" y="19818"/>
                  <a:pt x="1993355" y="19151"/>
                </a:cubicBezTo>
                <a:close/>
                <a:moveTo>
                  <a:pt x="1007422" y="6"/>
                </a:moveTo>
                <a:cubicBezTo>
                  <a:pt x="1046284" y="6"/>
                  <a:pt x="1085146" y="1530"/>
                  <a:pt x="1124008" y="2387"/>
                </a:cubicBezTo>
                <a:cubicBezTo>
                  <a:pt x="1215353" y="4388"/>
                  <a:pt x="1306602" y="6197"/>
                  <a:pt x="1397852" y="8293"/>
                </a:cubicBezTo>
                <a:cubicBezTo>
                  <a:pt x="1416902" y="8769"/>
                  <a:pt x="1435190" y="10865"/>
                  <a:pt x="1453954" y="10960"/>
                </a:cubicBezTo>
                <a:cubicBezTo>
                  <a:pt x="1500912" y="10960"/>
                  <a:pt x="1547966" y="10960"/>
                  <a:pt x="1594924" y="10960"/>
                </a:cubicBezTo>
                <a:cubicBezTo>
                  <a:pt x="1597019" y="10770"/>
                  <a:pt x="1599115" y="10770"/>
                  <a:pt x="1601210" y="10960"/>
                </a:cubicBezTo>
                <a:cubicBezTo>
                  <a:pt x="1635596" y="19532"/>
                  <a:pt x="1673219" y="13055"/>
                  <a:pt x="1709224" y="15627"/>
                </a:cubicBezTo>
                <a:cubicBezTo>
                  <a:pt x="1743609" y="18009"/>
                  <a:pt x="1779709" y="14865"/>
                  <a:pt x="1815142" y="14675"/>
                </a:cubicBezTo>
                <a:cubicBezTo>
                  <a:pt x="1840288" y="14675"/>
                  <a:pt x="1865529" y="15437"/>
                  <a:pt x="1890675" y="15627"/>
                </a:cubicBezTo>
                <a:cubicBezTo>
                  <a:pt x="1912297" y="15627"/>
                  <a:pt x="1933919" y="15627"/>
                  <a:pt x="1957350" y="18104"/>
                </a:cubicBezTo>
                <a:lnTo>
                  <a:pt x="1937955" y="21746"/>
                </a:lnTo>
                <a:lnTo>
                  <a:pt x="1937729" y="21533"/>
                </a:lnTo>
                <a:lnTo>
                  <a:pt x="1935829" y="21717"/>
                </a:lnTo>
                <a:lnTo>
                  <a:pt x="1925156" y="20009"/>
                </a:lnTo>
                <a:cubicBezTo>
                  <a:pt x="1925784" y="21495"/>
                  <a:pt x="1927261" y="22438"/>
                  <a:pt x="1928870" y="22390"/>
                </a:cubicBezTo>
                <a:lnTo>
                  <a:pt x="1935829" y="21717"/>
                </a:lnTo>
                <a:lnTo>
                  <a:pt x="1937062" y="21914"/>
                </a:lnTo>
                <a:lnTo>
                  <a:pt x="1937955" y="21746"/>
                </a:lnTo>
                <a:lnTo>
                  <a:pt x="1947825" y="31058"/>
                </a:lnTo>
                <a:lnTo>
                  <a:pt x="1920965" y="35630"/>
                </a:lnTo>
                <a:cubicBezTo>
                  <a:pt x="1940682" y="44107"/>
                  <a:pt x="1977258" y="47822"/>
                  <a:pt x="2009547" y="44583"/>
                </a:cubicBezTo>
                <a:cubicBezTo>
                  <a:pt x="2032064" y="42250"/>
                  <a:pt x="2054781" y="42735"/>
                  <a:pt x="2077175" y="46012"/>
                </a:cubicBezTo>
                <a:lnTo>
                  <a:pt x="2069269" y="51537"/>
                </a:lnTo>
                <a:cubicBezTo>
                  <a:pt x="2067078" y="53156"/>
                  <a:pt x="2065078" y="54775"/>
                  <a:pt x="2062697" y="56680"/>
                </a:cubicBezTo>
                <a:cubicBezTo>
                  <a:pt x="2080508" y="64871"/>
                  <a:pt x="2098701" y="53061"/>
                  <a:pt x="2117846" y="58109"/>
                </a:cubicBezTo>
                <a:cubicBezTo>
                  <a:pt x="2108893" y="64586"/>
                  <a:pt x="2084795" y="60585"/>
                  <a:pt x="2083747" y="64110"/>
                </a:cubicBezTo>
                <a:cubicBezTo>
                  <a:pt x="2080985" y="73635"/>
                  <a:pt x="2069555" y="69253"/>
                  <a:pt x="2058601" y="69729"/>
                </a:cubicBezTo>
                <a:cubicBezTo>
                  <a:pt x="2057363" y="62967"/>
                  <a:pt x="2056125" y="56489"/>
                  <a:pt x="2055077" y="50679"/>
                </a:cubicBezTo>
                <a:lnTo>
                  <a:pt x="2000689" y="50679"/>
                </a:lnTo>
                <a:lnTo>
                  <a:pt x="2004690" y="60204"/>
                </a:lnTo>
                <a:lnTo>
                  <a:pt x="1964303" y="61347"/>
                </a:lnTo>
                <a:cubicBezTo>
                  <a:pt x="1990783" y="69920"/>
                  <a:pt x="2003927" y="68967"/>
                  <a:pt x="2030978" y="57823"/>
                </a:cubicBezTo>
                <a:lnTo>
                  <a:pt x="2040980" y="68110"/>
                </a:lnTo>
                <a:cubicBezTo>
                  <a:pt x="2029835" y="76492"/>
                  <a:pt x="2011357" y="72682"/>
                  <a:pt x="1992878" y="72968"/>
                </a:cubicBezTo>
                <a:cubicBezTo>
                  <a:pt x="2007547" y="87731"/>
                  <a:pt x="2050028" y="76873"/>
                  <a:pt x="2058601" y="92018"/>
                </a:cubicBezTo>
                <a:lnTo>
                  <a:pt x="2077651" y="86017"/>
                </a:lnTo>
                <a:lnTo>
                  <a:pt x="2102702" y="100019"/>
                </a:lnTo>
                <a:lnTo>
                  <a:pt x="2044790" y="102686"/>
                </a:lnTo>
                <a:lnTo>
                  <a:pt x="2043647" y="104877"/>
                </a:lnTo>
                <a:lnTo>
                  <a:pt x="2063935" y="108972"/>
                </a:lnTo>
                <a:lnTo>
                  <a:pt x="2046123" y="123545"/>
                </a:lnTo>
                <a:lnTo>
                  <a:pt x="2163757" y="127451"/>
                </a:lnTo>
                <a:cubicBezTo>
                  <a:pt x="2165567" y="135071"/>
                  <a:pt x="2167091" y="141643"/>
                  <a:pt x="2169186" y="150787"/>
                </a:cubicBezTo>
                <a:cubicBezTo>
                  <a:pt x="2153241" y="144034"/>
                  <a:pt x="2135582" y="142472"/>
                  <a:pt x="2118704" y="146310"/>
                </a:cubicBezTo>
                <a:cubicBezTo>
                  <a:pt x="2106778" y="151311"/>
                  <a:pt x="2093167" y="150282"/>
                  <a:pt x="2082128" y="143548"/>
                </a:cubicBezTo>
                <a:lnTo>
                  <a:pt x="2074412" y="151073"/>
                </a:lnTo>
                <a:lnTo>
                  <a:pt x="2119847" y="161455"/>
                </a:lnTo>
                <a:lnTo>
                  <a:pt x="2139659" y="155359"/>
                </a:lnTo>
                <a:lnTo>
                  <a:pt x="2139659" y="166503"/>
                </a:lnTo>
                <a:lnTo>
                  <a:pt x="2168234" y="165646"/>
                </a:lnTo>
                <a:cubicBezTo>
                  <a:pt x="2168234" y="168599"/>
                  <a:pt x="2168901" y="171361"/>
                  <a:pt x="2169282" y="175171"/>
                </a:cubicBezTo>
                <a:cubicBezTo>
                  <a:pt x="2222907" y="178505"/>
                  <a:pt x="2279200" y="171837"/>
                  <a:pt x="2328635" y="184696"/>
                </a:cubicBezTo>
                <a:cubicBezTo>
                  <a:pt x="2339084" y="181848"/>
                  <a:pt x="2349818" y="180219"/>
                  <a:pt x="2360639" y="179838"/>
                </a:cubicBezTo>
                <a:cubicBezTo>
                  <a:pt x="2367402" y="180505"/>
                  <a:pt x="2371211" y="187744"/>
                  <a:pt x="2377498" y="192983"/>
                </a:cubicBezTo>
                <a:cubicBezTo>
                  <a:pt x="2380070" y="191459"/>
                  <a:pt x="2384642" y="189744"/>
                  <a:pt x="2384070" y="188887"/>
                </a:cubicBezTo>
                <a:cubicBezTo>
                  <a:pt x="2381499" y="185077"/>
                  <a:pt x="2380070" y="181838"/>
                  <a:pt x="2391881" y="181934"/>
                </a:cubicBezTo>
                <a:cubicBezTo>
                  <a:pt x="2403692" y="182029"/>
                  <a:pt x="2403216" y="185077"/>
                  <a:pt x="2400072" y="188982"/>
                </a:cubicBezTo>
                <a:cubicBezTo>
                  <a:pt x="2399501" y="189649"/>
                  <a:pt x="2401215" y="190697"/>
                  <a:pt x="2402453" y="192316"/>
                </a:cubicBezTo>
                <a:cubicBezTo>
                  <a:pt x="2429314" y="189173"/>
                  <a:pt x="2444554" y="199650"/>
                  <a:pt x="2465223" y="204413"/>
                </a:cubicBezTo>
                <a:cubicBezTo>
                  <a:pt x="2449983" y="216033"/>
                  <a:pt x="2443125" y="216700"/>
                  <a:pt x="2420742" y="208318"/>
                </a:cubicBezTo>
                <a:cubicBezTo>
                  <a:pt x="2398358" y="221558"/>
                  <a:pt x="2363592" y="220701"/>
                  <a:pt x="2329492" y="223939"/>
                </a:cubicBezTo>
                <a:cubicBezTo>
                  <a:pt x="2339674" y="229092"/>
                  <a:pt x="2350714" y="232321"/>
                  <a:pt x="2362068" y="233464"/>
                </a:cubicBezTo>
                <a:cubicBezTo>
                  <a:pt x="2363973" y="237750"/>
                  <a:pt x="2360639" y="240227"/>
                  <a:pt x="2350733" y="239846"/>
                </a:cubicBezTo>
                <a:cubicBezTo>
                  <a:pt x="2316071" y="238122"/>
                  <a:pt x="2281334" y="241322"/>
                  <a:pt x="2247577" y="249371"/>
                </a:cubicBezTo>
                <a:cubicBezTo>
                  <a:pt x="2242519" y="249895"/>
                  <a:pt x="2237423" y="250114"/>
                  <a:pt x="2232337" y="250037"/>
                </a:cubicBezTo>
                <a:cubicBezTo>
                  <a:pt x="2196018" y="251819"/>
                  <a:pt x="2159728" y="253686"/>
                  <a:pt x="2123466" y="255657"/>
                </a:cubicBezTo>
                <a:cubicBezTo>
                  <a:pt x="2118599" y="255876"/>
                  <a:pt x="2113779" y="256648"/>
                  <a:pt x="2109084" y="257943"/>
                </a:cubicBezTo>
                <a:cubicBezTo>
                  <a:pt x="2093139" y="263744"/>
                  <a:pt x="2075822" y="264639"/>
                  <a:pt x="2059363" y="260515"/>
                </a:cubicBezTo>
                <a:cubicBezTo>
                  <a:pt x="2052991" y="260201"/>
                  <a:pt x="2046600" y="260582"/>
                  <a:pt x="2040313" y="261658"/>
                </a:cubicBezTo>
                <a:lnTo>
                  <a:pt x="2053076" y="273564"/>
                </a:lnTo>
                <a:cubicBezTo>
                  <a:pt x="2033169" y="277851"/>
                  <a:pt x="2014976" y="282137"/>
                  <a:pt x="1996403" y="285566"/>
                </a:cubicBezTo>
                <a:cubicBezTo>
                  <a:pt x="1990669" y="286252"/>
                  <a:pt x="1984849" y="285861"/>
                  <a:pt x="1979258" y="284423"/>
                </a:cubicBezTo>
                <a:cubicBezTo>
                  <a:pt x="1978210" y="279089"/>
                  <a:pt x="1971447" y="278231"/>
                  <a:pt x="1962208" y="278708"/>
                </a:cubicBezTo>
                <a:cubicBezTo>
                  <a:pt x="1942586" y="279755"/>
                  <a:pt x="1919060" y="278231"/>
                  <a:pt x="1904201" y="282804"/>
                </a:cubicBezTo>
                <a:cubicBezTo>
                  <a:pt x="1888151" y="287566"/>
                  <a:pt x="1871358" y="289309"/>
                  <a:pt x="1854671" y="287947"/>
                </a:cubicBezTo>
                <a:lnTo>
                  <a:pt x="1855052" y="288900"/>
                </a:lnTo>
                <a:lnTo>
                  <a:pt x="1855049" y="288899"/>
                </a:lnTo>
                <a:lnTo>
                  <a:pt x="1848193" y="289470"/>
                </a:lnTo>
                <a:lnTo>
                  <a:pt x="1854289" y="288804"/>
                </a:lnTo>
                <a:lnTo>
                  <a:pt x="1855047" y="288899"/>
                </a:lnTo>
                <a:lnTo>
                  <a:pt x="1838655" y="283993"/>
                </a:lnTo>
                <a:cubicBezTo>
                  <a:pt x="1832963" y="283571"/>
                  <a:pt x="1827181" y="284371"/>
                  <a:pt x="1821714" y="286423"/>
                </a:cubicBezTo>
                <a:cubicBezTo>
                  <a:pt x="1810446" y="289928"/>
                  <a:pt x="1798645" y="291452"/>
                  <a:pt x="1786853" y="290900"/>
                </a:cubicBezTo>
                <a:cubicBezTo>
                  <a:pt x="1767803" y="291757"/>
                  <a:pt x="1749610" y="293376"/>
                  <a:pt x="1730846" y="294329"/>
                </a:cubicBezTo>
                <a:cubicBezTo>
                  <a:pt x="1681792" y="296805"/>
                  <a:pt x="1632643" y="300329"/>
                  <a:pt x="1583399" y="300806"/>
                </a:cubicBezTo>
                <a:cubicBezTo>
                  <a:pt x="1559662" y="300434"/>
                  <a:pt x="1535926" y="301615"/>
                  <a:pt x="1512342" y="304330"/>
                </a:cubicBezTo>
                <a:cubicBezTo>
                  <a:pt x="1508199" y="304806"/>
                  <a:pt x="1504008" y="304806"/>
                  <a:pt x="1499865" y="304330"/>
                </a:cubicBezTo>
                <a:cubicBezTo>
                  <a:pt x="1467860" y="300711"/>
                  <a:pt x="1435857" y="304330"/>
                  <a:pt x="1403852" y="304330"/>
                </a:cubicBezTo>
                <a:cubicBezTo>
                  <a:pt x="1397766" y="304416"/>
                  <a:pt x="1391698" y="304825"/>
                  <a:pt x="1385660" y="305568"/>
                </a:cubicBezTo>
                <a:cubicBezTo>
                  <a:pt x="1377735" y="307216"/>
                  <a:pt x="1369648" y="307921"/>
                  <a:pt x="1361561" y="307664"/>
                </a:cubicBezTo>
                <a:cubicBezTo>
                  <a:pt x="1331843" y="301282"/>
                  <a:pt x="1304411" y="309283"/>
                  <a:pt x="1275265" y="308997"/>
                </a:cubicBezTo>
                <a:cubicBezTo>
                  <a:pt x="1246118" y="308712"/>
                  <a:pt x="1218115" y="311760"/>
                  <a:pt x="1190397" y="310140"/>
                </a:cubicBezTo>
                <a:cubicBezTo>
                  <a:pt x="1148678" y="307664"/>
                  <a:pt x="1111816" y="317475"/>
                  <a:pt x="1070573" y="316903"/>
                </a:cubicBezTo>
                <a:cubicBezTo>
                  <a:pt x="1029329" y="316331"/>
                  <a:pt x="988943" y="320808"/>
                  <a:pt x="948176" y="323475"/>
                </a:cubicBezTo>
                <a:cubicBezTo>
                  <a:pt x="928079" y="324713"/>
                  <a:pt x="907981" y="326523"/>
                  <a:pt x="888169" y="328619"/>
                </a:cubicBezTo>
                <a:cubicBezTo>
                  <a:pt x="858146" y="332162"/>
                  <a:pt x="827904" y="333495"/>
                  <a:pt x="797682" y="332619"/>
                </a:cubicBezTo>
                <a:cubicBezTo>
                  <a:pt x="786375" y="332362"/>
                  <a:pt x="775060" y="333057"/>
                  <a:pt x="763868" y="334715"/>
                </a:cubicBezTo>
                <a:cubicBezTo>
                  <a:pt x="735293" y="338620"/>
                  <a:pt x="705098" y="336429"/>
                  <a:pt x="676904" y="338811"/>
                </a:cubicBezTo>
                <a:cubicBezTo>
                  <a:pt x="643662" y="341668"/>
                  <a:pt x="610229" y="341478"/>
                  <a:pt x="576606" y="346621"/>
                </a:cubicBezTo>
                <a:cubicBezTo>
                  <a:pt x="548984" y="350907"/>
                  <a:pt x="516408" y="348145"/>
                  <a:pt x="486023" y="348431"/>
                </a:cubicBezTo>
                <a:cubicBezTo>
                  <a:pt x="480004" y="347878"/>
                  <a:pt x="473946" y="347878"/>
                  <a:pt x="467926" y="348431"/>
                </a:cubicBezTo>
                <a:cubicBezTo>
                  <a:pt x="431731" y="357956"/>
                  <a:pt x="394583" y="351574"/>
                  <a:pt x="357817" y="350145"/>
                </a:cubicBezTo>
                <a:cubicBezTo>
                  <a:pt x="350606" y="349297"/>
                  <a:pt x="343358" y="348821"/>
                  <a:pt x="336100" y="348717"/>
                </a:cubicBezTo>
                <a:cubicBezTo>
                  <a:pt x="298000" y="351384"/>
                  <a:pt x="264948" y="343002"/>
                  <a:pt x="230087" y="338429"/>
                </a:cubicBezTo>
                <a:cubicBezTo>
                  <a:pt x="205988" y="335286"/>
                  <a:pt x="181319" y="333095"/>
                  <a:pt x="157220" y="329857"/>
                </a:cubicBezTo>
                <a:cubicBezTo>
                  <a:pt x="147876" y="328990"/>
                  <a:pt x="138713" y="326809"/>
                  <a:pt x="129979" y="323380"/>
                </a:cubicBezTo>
                <a:cubicBezTo>
                  <a:pt x="87212" y="301187"/>
                  <a:pt x="40063" y="280327"/>
                  <a:pt x="23394" y="249942"/>
                </a:cubicBezTo>
                <a:cubicBezTo>
                  <a:pt x="21527" y="246704"/>
                  <a:pt x="18870" y="243989"/>
                  <a:pt x="15679" y="242037"/>
                </a:cubicBezTo>
                <a:cubicBezTo>
                  <a:pt x="-5943" y="228320"/>
                  <a:pt x="-1942" y="214033"/>
                  <a:pt x="8249" y="199174"/>
                </a:cubicBezTo>
                <a:cubicBezTo>
                  <a:pt x="11697" y="194497"/>
                  <a:pt x="14098" y="189144"/>
                  <a:pt x="15298" y="183458"/>
                </a:cubicBezTo>
                <a:cubicBezTo>
                  <a:pt x="16889" y="171656"/>
                  <a:pt x="22584" y="160798"/>
                  <a:pt x="31395" y="152787"/>
                </a:cubicBezTo>
                <a:cubicBezTo>
                  <a:pt x="38348" y="146215"/>
                  <a:pt x="31395" y="135928"/>
                  <a:pt x="27585" y="127641"/>
                </a:cubicBezTo>
                <a:cubicBezTo>
                  <a:pt x="17489" y="106781"/>
                  <a:pt x="27585" y="88112"/>
                  <a:pt x="52160" y="70491"/>
                </a:cubicBezTo>
                <a:cubicBezTo>
                  <a:pt x="66457" y="62004"/>
                  <a:pt x="82230" y="56289"/>
                  <a:pt x="98642" y="53632"/>
                </a:cubicBezTo>
                <a:cubicBezTo>
                  <a:pt x="134294" y="44945"/>
                  <a:pt x="170470" y="38582"/>
                  <a:pt x="206941" y="34582"/>
                </a:cubicBezTo>
                <a:cubicBezTo>
                  <a:pt x="220276" y="33344"/>
                  <a:pt x="233611" y="32487"/>
                  <a:pt x="247041" y="31534"/>
                </a:cubicBezTo>
                <a:cubicBezTo>
                  <a:pt x="292666" y="28295"/>
                  <a:pt x="338291" y="24962"/>
                  <a:pt x="384011" y="22009"/>
                </a:cubicBezTo>
                <a:cubicBezTo>
                  <a:pt x="442208" y="18199"/>
                  <a:pt x="500406" y="14389"/>
                  <a:pt x="558794" y="11151"/>
                </a:cubicBezTo>
                <a:cubicBezTo>
                  <a:pt x="594132" y="9245"/>
                  <a:pt x="629756" y="8484"/>
                  <a:pt x="665189" y="7245"/>
                </a:cubicBezTo>
                <a:cubicBezTo>
                  <a:pt x="668389" y="7398"/>
                  <a:pt x="671590" y="7112"/>
                  <a:pt x="674714" y="6388"/>
                </a:cubicBezTo>
                <a:cubicBezTo>
                  <a:pt x="694716" y="-3137"/>
                  <a:pt x="716528" y="1054"/>
                  <a:pt x="739293" y="3626"/>
                </a:cubicBezTo>
                <a:cubicBezTo>
                  <a:pt x="752904" y="4483"/>
                  <a:pt x="766544" y="4483"/>
                  <a:pt x="780155" y="3626"/>
                </a:cubicBezTo>
                <a:cubicBezTo>
                  <a:pt x="804349" y="3054"/>
                  <a:pt x="828542" y="2006"/>
                  <a:pt x="852736" y="1721"/>
                </a:cubicBezTo>
                <a:cubicBezTo>
                  <a:pt x="904266" y="863"/>
                  <a:pt x="955892" y="-89"/>
                  <a:pt x="1007422" y="6"/>
                </a:cubicBezTo>
                <a:close/>
              </a:path>
            </a:pathLst>
          </a:custGeom>
          <a:gradFill>
            <a:gsLst>
              <a:gs pos="0">
                <a:schemeClr val="accent1">
                  <a:lumMod val="20000"/>
                  <a:lumOff val="80000"/>
                  <a:alpha val="4000"/>
                </a:schemeClr>
              </a:gs>
              <a:gs pos="100000">
                <a:schemeClr val="accent1">
                  <a:lumMod val="40000"/>
                  <a:lumOff val="60000"/>
                </a:schemeClr>
              </a:gs>
            </a:gsLst>
            <a:lin ang="10800000" scaled="0"/>
          </a:gradFill>
        </p:spPr>
        <p:txBody>
          <a:bodyPr rot="0" spcFirstLastPara="0" vert="horz" wrap="square" lIns="252095" tIns="0" rIns="0" bIns="0" numCol="1" spcCol="0" rtlCol="0" fromWordArt="0" anchor="ctr" anchorCtr="0" forceAA="0" compatLnSpc="0">
            <a:noAutofit/>
          </a:bodyPr>
          <a:p>
            <a:pPr lvl="0" algn="l">
              <a:buClrTx/>
              <a:buSzTx/>
              <a:buFontTx/>
            </a:pPr>
            <a:r>
              <a:rPr lang="zh-CN" altLang="en-US" sz="2400" b="1">
                <a:solidFill>
                  <a:schemeClr val="tx1"/>
                </a:solidFill>
                <a:latin typeface="+mn-ea"/>
                <a:cs typeface="+mn-ea"/>
                <a:sym typeface="+mn-ea"/>
              </a:rPr>
              <a:t>（三）善倾听，巧引导</a:t>
            </a:r>
            <a:endParaRPr lang="zh-CN" altLang="en-US" sz="2400" b="1">
              <a:solidFill>
                <a:schemeClr val="tx1"/>
              </a:solidFill>
              <a:latin typeface="+mn-ea"/>
              <a:cs typeface="+mn-ea"/>
              <a:sym typeface="+mn-ea"/>
            </a:endParaRPr>
          </a:p>
        </p:txBody>
      </p:sp>
      <p:sp>
        <p:nvSpPr>
          <p:cNvPr id="11" name="文本框 10"/>
          <p:cNvSpPr txBox="1"/>
          <p:nvPr/>
        </p:nvSpPr>
        <p:spPr>
          <a:xfrm>
            <a:off x="1123315" y="2366010"/>
            <a:ext cx="9772650" cy="2091690"/>
          </a:xfrm>
          <a:prstGeom prst="rect">
            <a:avLst/>
          </a:prstGeom>
          <a:noFill/>
        </p:spPr>
        <p:txBody>
          <a:bodyPr wrap="square" rtlCol="0">
            <a:spAutoFit/>
          </a:bodyPr>
          <a:p>
            <a:pPr indent="457200" algn="l" fontAlgn="auto">
              <a:lnSpc>
                <a:spcPct val="13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沟通的过程中，教师要善于倾听家长的叙述，倾听家长讲孩子在家里的表现，不要随便打断、反对家长的讲话。教师越表现出乐于倾听，愿意与家长分享孩子的信息，家长就越愿意与之交流。在沟通过程中，尽量少用命令、警告、责备、劝告和教训的语气，避免使用伤害家长感情的语言，尽可能多地使用倾听、解释、陈述的技巧。当家长说完后，教师方可进行不同方式的引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二、与幼儿家长面谈沟通的技巧和方法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任意多边形: 形状 4531"/>
          <p:cNvSpPr/>
          <p:nvPr>
            <p:custDataLst>
              <p:tags r:id="rId1"/>
            </p:custDataLst>
          </p:nvPr>
        </p:nvSpPr>
        <p:spPr>
          <a:xfrm>
            <a:off x="1122998" y="1584960"/>
            <a:ext cx="6713855" cy="554355"/>
          </a:xfrm>
          <a:custGeom>
            <a:avLst/>
            <a:gdLst>
              <a:gd name="connsiteX0" fmla="*/ 2086509 w 2500561"/>
              <a:gd name="connsiteY0" fmla="*/ 274326 h 353562"/>
              <a:gd name="connsiteX1" fmla="*/ 2089271 w 2500561"/>
              <a:gd name="connsiteY1" fmla="*/ 274802 h 353562"/>
              <a:gd name="connsiteX2" fmla="*/ 2086414 w 2500561"/>
              <a:gd name="connsiteY2" fmla="*/ 276898 h 353562"/>
              <a:gd name="connsiteX3" fmla="*/ 2082413 w 2500561"/>
              <a:gd name="connsiteY3" fmla="*/ 275564 h 353562"/>
              <a:gd name="connsiteX4" fmla="*/ 2086509 w 2500561"/>
              <a:gd name="connsiteY4" fmla="*/ 274326 h 353562"/>
              <a:gd name="connsiteX5" fmla="*/ 2118989 w 2500561"/>
              <a:gd name="connsiteY5" fmla="*/ 273660 h 353562"/>
              <a:gd name="connsiteX6" fmla="*/ 2123752 w 2500561"/>
              <a:gd name="connsiteY6" fmla="*/ 274517 h 353562"/>
              <a:gd name="connsiteX7" fmla="*/ 2120894 w 2500561"/>
              <a:gd name="connsiteY7" fmla="*/ 276041 h 353562"/>
              <a:gd name="connsiteX8" fmla="*/ 2116036 w 2500561"/>
              <a:gd name="connsiteY8" fmla="*/ 275184 h 353562"/>
              <a:gd name="connsiteX9" fmla="*/ 2118989 w 2500561"/>
              <a:gd name="connsiteY9" fmla="*/ 273660 h 353562"/>
              <a:gd name="connsiteX10" fmla="*/ 2361591 w 2500561"/>
              <a:gd name="connsiteY10" fmla="*/ 234036 h 353562"/>
              <a:gd name="connsiteX11" fmla="*/ 2417979 w 2500561"/>
              <a:gd name="connsiteY11" fmla="*/ 234036 h 353562"/>
              <a:gd name="connsiteX12" fmla="*/ 2377498 w 2500561"/>
              <a:gd name="connsiteY12" fmla="*/ 237846 h 353562"/>
              <a:gd name="connsiteX13" fmla="*/ 2361591 w 2500561"/>
              <a:gd name="connsiteY13" fmla="*/ 234036 h 353562"/>
              <a:gd name="connsiteX14" fmla="*/ 2497989 w 2500561"/>
              <a:gd name="connsiteY14" fmla="*/ 205556 h 353562"/>
              <a:gd name="connsiteX15" fmla="*/ 2500561 w 2500561"/>
              <a:gd name="connsiteY15" fmla="*/ 208223 h 353562"/>
              <a:gd name="connsiteX16" fmla="*/ 2483988 w 2500561"/>
              <a:gd name="connsiteY16" fmla="*/ 212128 h 353562"/>
              <a:gd name="connsiteX17" fmla="*/ 2480654 w 2500561"/>
              <a:gd name="connsiteY17" fmla="*/ 208699 h 353562"/>
              <a:gd name="connsiteX18" fmla="*/ 2437505 w 2500561"/>
              <a:gd name="connsiteY18" fmla="*/ 183553 h 353562"/>
              <a:gd name="connsiteX19" fmla="*/ 2446077 w 2500561"/>
              <a:gd name="connsiteY19" fmla="*/ 186315 h 353562"/>
              <a:gd name="connsiteX20" fmla="*/ 2435695 w 2500561"/>
              <a:gd name="connsiteY20" fmla="*/ 187363 h 353562"/>
              <a:gd name="connsiteX21" fmla="*/ 2432266 w 2500561"/>
              <a:gd name="connsiteY21" fmla="*/ 184410 h 353562"/>
              <a:gd name="connsiteX22" fmla="*/ 2437505 w 2500561"/>
              <a:gd name="connsiteY22" fmla="*/ 183553 h 353562"/>
              <a:gd name="connsiteX23" fmla="*/ 2251958 w 2500561"/>
              <a:gd name="connsiteY23" fmla="*/ 131260 h 353562"/>
              <a:gd name="connsiteX24" fmla="*/ 2256721 w 2500561"/>
              <a:gd name="connsiteY24" fmla="*/ 131831 h 353562"/>
              <a:gd name="connsiteX25" fmla="*/ 2254339 w 2500561"/>
              <a:gd name="connsiteY25" fmla="*/ 134213 h 353562"/>
              <a:gd name="connsiteX26" fmla="*/ 2248910 w 2500561"/>
              <a:gd name="connsiteY26" fmla="*/ 133546 h 353562"/>
              <a:gd name="connsiteX27" fmla="*/ 2251958 w 2500561"/>
              <a:gd name="connsiteY27" fmla="*/ 131260 h 353562"/>
              <a:gd name="connsiteX28" fmla="*/ 2188617 w 2500561"/>
              <a:gd name="connsiteY28" fmla="*/ 130403 h 353562"/>
              <a:gd name="connsiteX29" fmla="*/ 2238242 w 2500561"/>
              <a:gd name="connsiteY29" fmla="*/ 130403 h 353562"/>
              <a:gd name="connsiteX30" fmla="*/ 2202523 w 2500561"/>
              <a:gd name="connsiteY30" fmla="*/ 141547 h 353562"/>
              <a:gd name="connsiteX31" fmla="*/ 2277295 w 2500561"/>
              <a:gd name="connsiteY31" fmla="*/ 128974 h 353562"/>
              <a:gd name="connsiteX32" fmla="*/ 2285392 w 2500561"/>
              <a:gd name="connsiteY32" fmla="*/ 131546 h 353562"/>
              <a:gd name="connsiteX33" fmla="*/ 2279200 w 2500561"/>
              <a:gd name="connsiteY33" fmla="*/ 135451 h 353562"/>
              <a:gd name="connsiteX34" fmla="*/ 2272342 w 2500561"/>
              <a:gd name="connsiteY34" fmla="*/ 131260 h 353562"/>
              <a:gd name="connsiteX35" fmla="*/ 2277295 w 2500561"/>
              <a:gd name="connsiteY35" fmla="*/ 128974 h 353562"/>
              <a:gd name="connsiteX36" fmla="*/ 2338160 w 2500561"/>
              <a:gd name="connsiteY36" fmla="*/ 128689 h 353562"/>
              <a:gd name="connsiteX37" fmla="*/ 2338922 w 2500561"/>
              <a:gd name="connsiteY37" fmla="*/ 131832 h 353562"/>
              <a:gd name="connsiteX38" fmla="*/ 2325968 w 2500561"/>
              <a:gd name="connsiteY38" fmla="*/ 131832 h 353562"/>
              <a:gd name="connsiteX39" fmla="*/ 2325396 w 2500561"/>
              <a:gd name="connsiteY39" fmla="*/ 130117 h 353562"/>
              <a:gd name="connsiteX40" fmla="*/ 1988307 w 2500561"/>
              <a:gd name="connsiteY40" fmla="*/ 112878 h 353562"/>
              <a:gd name="connsiteX41" fmla="*/ 1982687 w 2500561"/>
              <a:gd name="connsiteY41" fmla="*/ 115926 h 353562"/>
              <a:gd name="connsiteX42" fmla="*/ 1990307 w 2500561"/>
              <a:gd name="connsiteY42" fmla="*/ 117259 h 353562"/>
              <a:gd name="connsiteX43" fmla="*/ 1997832 w 2500561"/>
              <a:gd name="connsiteY43" fmla="*/ 114973 h 353562"/>
              <a:gd name="connsiteX44" fmla="*/ 1997832 w 2500561"/>
              <a:gd name="connsiteY44" fmla="*/ 114782 h 353562"/>
              <a:gd name="connsiteX45" fmla="*/ 1988307 w 2500561"/>
              <a:gd name="connsiteY45" fmla="*/ 112878 h 353562"/>
              <a:gd name="connsiteX46" fmla="*/ 2079080 w 2500561"/>
              <a:gd name="connsiteY46" fmla="*/ 109353 h 353562"/>
              <a:gd name="connsiteX47" fmla="*/ 2084699 w 2500561"/>
              <a:gd name="connsiteY47" fmla="*/ 110400 h 353562"/>
              <a:gd name="connsiteX48" fmla="*/ 2082413 w 2500561"/>
              <a:gd name="connsiteY48" fmla="*/ 111353 h 353562"/>
              <a:gd name="connsiteX49" fmla="*/ 2076984 w 2500561"/>
              <a:gd name="connsiteY49" fmla="*/ 110400 h 353562"/>
              <a:gd name="connsiteX50" fmla="*/ 2079080 w 2500561"/>
              <a:gd name="connsiteY50" fmla="*/ 109353 h 353562"/>
              <a:gd name="connsiteX51" fmla="*/ 2174044 w 2500561"/>
              <a:gd name="connsiteY51" fmla="*/ 92970 h 353562"/>
              <a:gd name="connsiteX52" fmla="*/ 2205572 w 2500561"/>
              <a:gd name="connsiteY52" fmla="*/ 102495 h 353562"/>
              <a:gd name="connsiteX53" fmla="*/ 2174044 w 2500561"/>
              <a:gd name="connsiteY53" fmla="*/ 92970 h 353562"/>
              <a:gd name="connsiteX54" fmla="*/ 2011452 w 2500561"/>
              <a:gd name="connsiteY54" fmla="*/ 92303 h 353562"/>
              <a:gd name="connsiteX55" fmla="*/ 2005451 w 2500561"/>
              <a:gd name="connsiteY55" fmla="*/ 94113 h 353562"/>
              <a:gd name="connsiteX56" fmla="*/ 2010404 w 2500561"/>
              <a:gd name="connsiteY56" fmla="*/ 96685 h 353562"/>
              <a:gd name="connsiteX57" fmla="*/ 2022882 w 2500561"/>
              <a:gd name="connsiteY57" fmla="*/ 94780 h 353562"/>
              <a:gd name="connsiteX58" fmla="*/ 2022882 w 2500561"/>
              <a:gd name="connsiteY58" fmla="*/ 94589 h 353562"/>
              <a:gd name="connsiteX59" fmla="*/ 2011452 w 2500561"/>
              <a:gd name="connsiteY59" fmla="*/ 92303 h 353562"/>
              <a:gd name="connsiteX60" fmla="*/ 2112417 w 2500561"/>
              <a:gd name="connsiteY60" fmla="*/ 85731 h 353562"/>
              <a:gd name="connsiteX61" fmla="*/ 2130419 w 2500561"/>
              <a:gd name="connsiteY61" fmla="*/ 103066 h 353562"/>
              <a:gd name="connsiteX62" fmla="*/ 2118227 w 2500561"/>
              <a:gd name="connsiteY62" fmla="*/ 102495 h 353562"/>
              <a:gd name="connsiteX63" fmla="*/ 2112417 w 2500561"/>
              <a:gd name="connsiteY63" fmla="*/ 85731 h 353562"/>
              <a:gd name="connsiteX64" fmla="*/ 1979829 w 2500561"/>
              <a:gd name="connsiteY64" fmla="*/ 76968 h 353562"/>
              <a:gd name="connsiteX65" fmla="*/ 1964970 w 2500561"/>
              <a:gd name="connsiteY65" fmla="*/ 79159 h 353562"/>
              <a:gd name="connsiteX66" fmla="*/ 1966685 w 2500561"/>
              <a:gd name="connsiteY66" fmla="*/ 81636 h 353562"/>
              <a:gd name="connsiteX67" fmla="*/ 1981449 w 2500561"/>
              <a:gd name="connsiteY67" fmla="*/ 79350 h 353562"/>
              <a:gd name="connsiteX68" fmla="*/ 2145278 w 2500561"/>
              <a:gd name="connsiteY68" fmla="*/ 69253 h 353562"/>
              <a:gd name="connsiteX69" fmla="*/ 2148040 w 2500561"/>
              <a:gd name="connsiteY69" fmla="*/ 71062 h 353562"/>
              <a:gd name="connsiteX70" fmla="*/ 2144325 w 2500561"/>
              <a:gd name="connsiteY70" fmla="*/ 74777 h 353562"/>
              <a:gd name="connsiteX71" fmla="*/ 2139277 w 2500561"/>
              <a:gd name="connsiteY71" fmla="*/ 71729 h 353562"/>
              <a:gd name="connsiteX72" fmla="*/ 2145278 w 2500561"/>
              <a:gd name="connsiteY72" fmla="*/ 69253 h 353562"/>
              <a:gd name="connsiteX73" fmla="*/ 1993355 w 2500561"/>
              <a:gd name="connsiteY73" fmla="*/ 19151 h 353562"/>
              <a:gd name="connsiteX74" fmla="*/ 2021930 w 2500561"/>
              <a:gd name="connsiteY74" fmla="*/ 32581 h 353562"/>
              <a:gd name="connsiteX75" fmla="*/ 2081842 w 2500561"/>
              <a:gd name="connsiteY75" fmla="*/ 28295 h 353562"/>
              <a:gd name="connsiteX76" fmla="*/ 1965732 w 2500561"/>
              <a:gd name="connsiteY76" fmla="*/ 32867 h 353562"/>
              <a:gd name="connsiteX77" fmla="*/ 1993355 w 2500561"/>
              <a:gd name="connsiteY77" fmla="*/ 19151 h 353562"/>
              <a:gd name="connsiteX78" fmla="*/ 1007422 w 2500561"/>
              <a:gd name="connsiteY78" fmla="*/ 6 h 353562"/>
              <a:gd name="connsiteX79" fmla="*/ 1124008 w 2500561"/>
              <a:gd name="connsiteY79" fmla="*/ 2387 h 353562"/>
              <a:gd name="connsiteX80" fmla="*/ 1397852 w 2500561"/>
              <a:gd name="connsiteY80" fmla="*/ 8293 h 353562"/>
              <a:gd name="connsiteX81" fmla="*/ 1453954 w 2500561"/>
              <a:gd name="connsiteY81" fmla="*/ 10960 h 353562"/>
              <a:gd name="connsiteX82" fmla="*/ 1594924 w 2500561"/>
              <a:gd name="connsiteY82" fmla="*/ 10960 h 353562"/>
              <a:gd name="connsiteX83" fmla="*/ 1601210 w 2500561"/>
              <a:gd name="connsiteY83" fmla="*/ 10960 h 353562"/>
              <a:gd name="connsiteX84" fmla="*/ 1709224 w 2500561"/>
              <a:gd name="connsiteY84" fmla="*/ 15627 h 353562"/>
              <a:gd name="connsiteX85" fmla="*/ 1815142 w 2500561"/>
              <a:gd name="connsiteY85" fmla="*/ 14675 h 353562"/>
              <a:gd name="connsiteX86" fmla="*/ 1890675 w 2500561"/>
              <a:gd name="connsiteY86" fmla="*/ 15627 h 353562"/>
              <a:gd name="connsiteX87" fmla="*/ 1957350 w 2500561"/>
              <a:gd name="connsiteY87" fmla="*/ 18104 h 353562"/>
              <a:gd name="connsiteX88" fmla="*/ 1937955 w 2500561"/>
              <a:gd name="connsiteY88" fmla="*/ 21746 h 353562"/>
              <a:gd name="connsiteX89" fmla="*/ 1937729 w 2500561"/>
              <a:gd name="connsiteY89" fmla="*/ 21533 h 353562"/>
              <a:gd name="connsiteX90" fmla="*/ 1935829 w 2500561"/>
              <a:gd name="connsiteY90" fmla="*/ 21717 h 353562"/>
              <a:gd name="connsiteX91" fmla="*/ 1925156 w 2500561"/>
              <a:gd name="connsiteY91" fmla="*/ 20009 h 353562"/>
              <a:gd name="connsiteX92" fmla="*/ 1928870 w 2500561"/>
              <a:gd name="connsiteY92" fmla="*/ 22390 h 353562"/>
              <a:gd name="connsiteX93" fmla="*/ 1935829 w 2500561"/>
              <a:gd name="connsiteY93" fmla="*/ 21717 h 353562"/>
              <a:gd name="connsiteX94" fmla="*/ 1937062 w 2500561"/>
              <a:gd name="connsiteY94" fmla="*/ 21914 h 353562"/>
              <a:gd name="connsiteX95" fmla="*/ 1937955 w 2500561"/>
              <a:gd name="connsiteY95" fmla="*/ 21746 h 353562"/>
              <a:gd name="connsiteX96" fmla="*/ 1947825 w 2500561"/>
              <a:gd name="connsiteY96" fmla="*/ 31058 h 353562"/>
              <a:gd name="connsiteX97" fmla="*/ 1920965 w 2500561"/>
              <a:gd name="connsiteY97" fmla="*/ 35630 h 353562"/>
              <a:gd name="connsiteX98" fmla="*/ 2009547 w 2500561"/>
              <a:gd name="connsiteY98" fmla="*/ 44583 h 353562"/>
              <a:gd name="connsiteX99" fmla="*/ 2077175 w 2500561"/>
              <a:gd name="connsiteY99" fmla="*/ 46012 h 353562"/>
              <a:gd name="connsiteX100" fmla="*/ 2069269 w 2500561"/>
              <a:gd name="connsiteY100" fmla="*/ 51537 h 353562"/>
              <a:gd name="connsiteX101" fmla="*/ 2062697 w 2500561"/>
              <a:gd name="connsiteY101" fmla="*/ 56680 h 353562"/>
              <a:gd name="connsiteX102" fmla="*/ 2117846 w 2500561"/>
              <a:gd name="connsiteY102" fmla="*/ 58109 h 353562"/>
              <a:gd name="connsiteX103" fmla="*/ 2083747 w 2500561"/>
              <a:gd name="connsiteY103" fmla="*/ 64110 h 353562"/>
              <a:gd name="connsiteX104" fmla="*/ 2058601 w 2500561"/>
              <a:gd name="connsiteY104" fmla="*/ 69729 h 353562"/>
              <a:gd name="connsiteX105" fmla="*/ 2055077 w 2500561"/>
              <a:gd name="connsiteY105" fmla="*/ 50679 h 353562"/>
              <a:gd name="connsiteX106" fmla="*/ 2000689 w 2500561"/>
              <a:gd name="connsiteY106" fmla="*/ 50679 h 353562"/>
              <a:gd name="connsiteX107" fmla="*/ 2004690 w 2500561"/>
              <a:gd name="connsiteY107" fmla="*/ 60204 h 353562"/>
              <a:gd name="connsiteX108" fmla="*/ 1964303 w 2500561"/>
              <a:gd name="connsiteY108" fmla="*/ 61347 h 353562"/>
              <a:gd name="connsiteX109" fmla="*/ 2030978 w 2500561"/>
              <a:gd name="connsiteY109" fmla="*/ 57823 h 353562"/>
              <a:gd name="connsiteX110" fmla="*/ 2040980 w 2500561"/>
              <a:gd name="connsiteY110" fmla="*/ 68110 h 353562"/>
              <a:gd name="connsiteX111" fmla="*/ 1992878 w 2500561"/>
              <a:gd name="connsiteY111" fmla="*/ 72968 h 353562"/>
              <a:gd name="connsiteX112" fmla="*/ 2058601 w 2500561"/>
              <a:gd name="connsiteY112" fmla="*/ 92018 h 353562"/>
              <a:gd name="connsiteX113" fmla="*/ 2077651 w 2500561"/>
              <a:gd name="connsiteY113" fmla="*/ 86017 h 353562"/>
              <a:gd name="connsiteX114" fmla="*/ 2102702 w 2500561"/>
              <a:gd name="connsiteY114" fmla="*/ 100019 h 353562"/>
              <a:gd name="connsiteX115" fmla="*/ 2044790 w 2500561"/>
              <a:gd name="connsiteY115" fmla="*/ 102686 h 353562"/>
              <a:gd name="connsiteX116" fmla="*/ 2043647 w 2500561"/>
              <a:gd name="connsiteY116" fmla="*/ 104877 h 353562"/>
              <a:gd name="connsiteX117" fmla="*/ 2063935 w 2500561"/>
              <a:gd name="connsiteY117" fmla="*/ 108972 h 353562"/>
              <a:gd name="connsiteX118" fmla="*/ 2046123 w 2500561"/>
              <a:gd name="connsiteY118" fmla="*/ 123545 h 353562"/>
              <a:gd name="connsiteX119" fmla="*/ 2163757 w 2500561"/>
              <a:gd name="connsiteY119" fmla="*/ 127451 h 353562"/>
              <a:gd name="connsiteX120" fmla="*/ 2169186 w 2500561"/>
              <a:gd name="connsiteY120" fmla="*/ 150787 h 353562"/>
              <a:gd name="connsiteX121" fmla="*/ 2118704 w 2500561"/>
              <a:gd name="connsiteY121" fmla="*/ 146310 h 353562"/>
              <a:gd name="connsiteX122" fmla="*/ 2082128 w 2500561"/>
              <a:gd name="connsiteY122" fmla="*/ 143548 h 353562"/>
              <a:gd name="connsiteX123" fmla="*/ 2074412 w 2500561"/>
              <a:gd name="connsiteY123" fmla="*/ 151073 h 353562"/>
              <a:gd name="connsiteX124" fmla="*/ 2119847 w 2500561"/>
              <a:gd name="connsiteY124" fmla="*/ 161455 h 353562"/>
              <a:gd name="connsiteX125" fmla="*/ 2139659 w 2500561"/>
              <a:gd name="connsiteY125" fmla="*/ 155359 h 353562"/>
              <a:gd name="connsiteX126" fmla="*/ 2139659 w 2500561"/>
              <a:gd name="connsiteY126" fmla="*/ 166503 h 353562"/>
              <a:gd name="connsiteX127" fmla="*/ 2168234 w 2500561"/>
              <a:gd name="connsiteY127" fmla="*/ 165646 h 353562"/>
              <a:gd name="connsiteX128" fmla="*/ 2169282 w 2500561"/>
              <a:gd name="connsiteY128" fmla="*/ 175171 h 353562"/>
              <a:gd name="connsiteX129" fmla="*/ 2328635 w 2500561"/>
              <a:gd name="connsiteY129" fmla="*/ 184696 h 353562"/>
              <a:gd name="connsiteX130" fmla="*/ 2360639 w 2500561"/>
              <a:gd name="connsiteY130" fmla="*/ 179838 h 353562"/>
              <a:gd name="connsiteX131" fmla="*/ 2377498 w 2500561"/>
              <a:gd name="connsiteY131" fmla="*/ 192983 h 353562"/>
              <a:gd name="connsiteX132" fmla="*/ 2384070 w 2500561"/>
              <a:gd name="connsiteY132" fmla="*/ 188887 h 353562"/>
              <a:gd name="connsiteX133" fmla="*/ 2391881 w 2500561"/>
              <a:gd name="connsiteY133" fmla="*/ 181934 h 353562"/>
              <a:gd name="connsiteX134" fmla="*/ 2400072 w 2500561"/>
              <a:gd name="connsiteY134" fmla="*/ 188982 h 353562"/>
              <a:gd name="connsiteX135" fmla="*/ 2402453 w 2500561"/>
              <a:gd name="connsiteY135" fmla="*/ 192316 h 353562"/>
              <a:gd name="connsiteX136" fmla="*/ 2465223 w 2500561"/>
              <a:gd name="connsiteY136" fmla="*/ 204413 h 353562"/>
              <a:gd name="connsiteX137" fmla="*/ 2420742 w 2500561"/>
              <a:gd name="connsiteY137" fmla="*/ 208318 h 353562"/>
              <a:gd name="connsiteX138" fmla="*/ 2329492 w 2500561"/>
              <a:gd name="connsiteY138" fmla="*/ 223939 h 353562"/>
              <a:gd name="connsiteX139" fmla="*/ 2362068 w 2500561"/>
              <a:gd name="connsiteY139" fmla="*/ 233464 h 353562"/>
              <a:gd name="connsiteX140" fmla="*/ 2350733 w 2500561"/>
              <a:gd name="connsiteY140" fmla="*/ 239846 h 353562"/>
              <a:gd name="connsiteX141" fmla="*/ 2247577 w 2500561"/>
              <a:gd name="connsiteY141" fmla="*/ 249371 h 353562"/>
              <a:gd name="connsiteX142" fmla="*/ 2232337 w 2500561"/>
              <a:gd name="connsiteY142" fmla="*/ 250037 h 353562"/>
              <a:gd name="connsiteX143" fmla="*/ 2123466 w 2500561"/>
              <a:gd name="connsiteY143" fmla="*/ 255657 h 353562"/>
              <a:gd name="connsiteX144" fmla="*/ 2109084 w 2500561"/>
              <a:gd name="connsiteY144" fmla="*/ 257943 h 353562"/>
              <a:gd name="connsiteX145" fmla="*/ 2059363 w 2500561"/>
              <a:gd name="connsiteY145" fmla="*/ 260515 h 353562"/>
              <a:gd name="connsiteX146" fmla="*/ 2040313 w 2500561"/>
              <a:gd name="connsiteY146" fmla="*/ 261658 h 353562"/>
              <a:gd name="connsiteX147" fmla="*/ 2053076 w 2500561"/>
              <a:gd name="connsiteY147" fmla="*/ 273564 h 353562"/>
              <a:gd name="connsiteX148" fmla="*/ 1996403 w 2500561"/>
              <a:gd name="connsiteY148" fmla="*/ 285566 h 353562"/>
              <a:gd name="connsiteX149" fmla="*/ 1979258 w 2500561"/>
              <a:gd name="connsiteY149" fmla="*/ 284423 h 353562"/>
              <a:gd name="connsiteX150" fmla="*/ 1962208 w 2500561"/>
              <a:gd name="connsiteY150" fmla="*/ 278708 h 353562"/>
              <a:gd name="connsiteX151" fmla="*/ 1904201 w 2500561"/>
              <a:gd name="connsiteY151" fmla="*/ 282804 h 353562"/>
              <a:gd name="connsiteX152" fmla="*/ 1854671 w 2500561"/>
              <a:gd name="connsiteY152" fmla="*/ 287947 h 353562"/>
              <a:gd name="connsiteX153" fmla="*/ 1855052 w 2500561"/>
              <a:gd name="connsiteY153" fmla="*/ 288900 h 353562"/>
              <a:gd name="connsiteX154" fmla="*/ 1855049 w 2500561"/>
              <a:gd name="connsiteY154" fmla="*/ 288899 h 353562"/>
              <a:gd name="connsiteX155" fmla="*/ 1848193 w 2500561"/>
              <a:gd name="connsiteY155" fmla="*/ 289470 h 353562"/>
              <a:gd name="connsiteX156" fmla="*/ 1854289 w 2500561"/>
              <a:gd name="connsiteY156" fmla="*/ 288804 h 353562"/>
              <a:gd name="connsiteX157" fmla="*/ 1855047 w 2500561"/>
              <a:gd name="connsiteY157" fmla="*/ 288899 h 353562"/>
              <a:gd name="connsiteX158" fmla="*/ 1838655 w 2500561"/>
              <a:gd name="connsiteY158" fmla="*/ 283993 h 353562"/>
              <a:gd name="connsiteX159" fmla="*/ 1821714 w 2500561"/>
              <a:gd name="connsiteY159" fmla="*/ 286423 h 353562"/>
              <a:gd name="connsiteX160" fmla="*/ 1786853 w 2500561"/>
              <a:gd name="connsiteY160" fmla="*/ 290900 h 353562"/>
              <a:gd name="connsiteX161" fmla="*/ 1730846 w 2500561"/>
              <a:gd name="connsiteY161" fmla="*/ 294329 h 353562"/>
              <a:gd name="connsiteX162" fmla="*/ 1583399 w 2500561"/>
              <a:gd name="connsiteY162" fmla="*/ 300806 h 353562"/>
              <a:gd name="connsiteX163" fmla="*/ 1512342 w 2500561"/>
              <a:gd name="connsiteY163" fmla="*/ 304330 h 353562"/>
              <a:gd name="connsiteX164" fmla="*/ 1499865 w 2500561"/>
              <a:gd name="connsiteY164" fmla="*/ 304330 h 353562"/>
              <a:gd name="connsiteX165" fmla="*/ 1403852 w 2500561"/>
              <a:gd name="connsiteY165" fmla="*/ 304330 h 353562"/>
              <a:gd name="connsiteX166" fmla="*/ 1385660 w 2500561"/>
              <a:gd name="connsiteY166" fmla="*/ 305568 h 353562"/>
              <a:gd name="connsiteX167" fmla="*/ 1361561 w 2500561"/>
              <a:gd name="connsiteY167" fmla="*/ 307664 h 353562"/>
              <a:gd name="connsiteX168" fmla="*/ 1275265 w 2500561"/>
              <a:gd name="connsiteY168" fmla="*/ 308997 h 353562"/>
              <a:gd name="connsiteX169" fmla="*/ 1190397 w 2500561"/>
              <a:gd name="connsiteY169" fmla="*/ 310140 h 353562"/>
              <a:gd name="connsiteX170" fmla="*/ 1070573 w 2500561"/>
              <a:gd name="connsiteY170" fmla="*/ 316903 h 353562"/>
              <a:gd name="connsiteX171" fmla="*/ 948176 w 2500561"/>
              <a:gd name="connsiteY171" fmla="*/ 323475 h 353562"/>
              <a:gd name="connsiteX172" fmla="*/ 888169 w 2500561"/>
              <a:gd name="connsiteY172" fmla="*/ 328619 h 353562"/>
              <a:gd name="connsiteX173" fmla="*/ 797682 w 2500561"/>
              <a:gd name="connsiteY173" fmla="*/ 332619 h 353562"/>
              <a:gd name="connsiteX174" fmla="*/ 763868 w 2500561"/>
              <a:gd name="connsiteY174" fmla="*/ 334715 h 353562"/>
              <a:gd name="connsiteX175" fmla="*/ 676904 w 2500561"/>
              <a:gd name="connsiteY175" fmla="*/ 338811 h 353562"/>
              <a:gd name="connsiteX176" fmla="*/ 576606 w 2500561"/>
              <a:gd name="connsiteY176" fmla="*/ 346621 h 353562"/>
              <a:gd name="connsiteX177" fmla="*/ 486023 w 2500561"/>
              <a:gd name="connsiteY177" fmla="*/ 348431 h 353562"/>
              <a:gd name="connsiteX178" fmla="*/ 467926 w 2500561"/>
              <a:gd name="connsiteY178" fmla="*/ 348431 h 353562"/>
              <a:gd name="connsiteX179" fmla="*/ 357817 w 2500561"/>
              <a:gd name="connsiteY179" fmla="*/ 350145 h 353562"/>
              <a:gd name="connsiteX180" fmla="*/ 336100 w 2500561"/>
              <a:gd name="connsiteY180" fmla="*/ 348717 h 353562"/>
              <a:gd name="connsiteX181" fmla="*/ 230087 w 2500561"/>
              <a:gd name="connsiteY181" fmla="*/ 338429 h 353562"/>
              <a:gd name="connsiteX182" fmla="*/ 157220 w 2500561"/>
              <a:gd name="connsiteY182" fmla="*/ 329857 h 353562"/>
              <a:gd name="connsiteX183" fmla="*/ 129979 w 2500561"/>
              <a:gd name="connsiteY183" fmla="*/ 323380 h 353562"/>
              <a:gd name="connsiteX184" fmla="*/ 23394 w 2500561"/>
              <a:gd name="connsiteY184" fmla="*/ 249942 h 353562"/>
              <a:gd name="connsiteX185" fmla="*/ 15679 w 2500561"/>
              <a:gd name="connsiteY185" fmla="*/ 242037 h 353562"/>
              <a:gd name="connsiteX186" fmla="*/ 8249 w 2500561"/>
              <a:gd name="connsiteY186" fmla="*/ 199174 h 353562"/>
              <a:gd name="connsiteX187" fmla="*/ 15298 w 2500561"/>
              <a:gd name="connsiteY187" fmla="*/ 183458 h 353562"/>
              <a:gd name="connsiteX188" fmla="*/ 31395 w 2500561"/>
              <a:gd name="connsiteY188" fmla="*/ 152787 h 353562"/>
              <a:gd name="connsiteX189" fmla="*/ 27585 w 2500561"/>
              <a:gd name="connsiteY189" fmla="*/ 127641 h 353562"/>
              <a:gd name="connsiteX190" fmla="*/ 52160 w 2500561"/>
              <a:gd name="connsiteY190" fmla="*/ 70491 h 353562"/>
              <a:gd name="connsiteX191" fmla="*/ 98642 w 2500561"/>
              <a:gd name="connsiteY191" fmla="*/ 53632 h 353562"/>
              <a:gd name="connsiteX192" fmla="*/ 206941 w 2500561"/>
              <a:gd name="connsiteY192" fmla="*/ 34582 h 353562"/>
              <a:gd name="connsiteX193" fmla="*/ 247041 w 2500561"/>
              <a:gd name="connsiteY193" fmla="*/ 31534 h 353562"/>
              <a:gd name="connsiteX194" fmla="*/ 384011 w 2500561"/>
              <a:gd name="connsiteY194" fmla="*/ 22009 h 353562"/>
              <a:gd name="connsiteX195" fmla="*/ 558794 w 2500561"/>
              <a:gd name="connsiteY195" fmla="*/ 11151 h 353562"/>
              <a:gd name="connsiteX196" fmla="*/ 665189 w 2500561"/>
              <a:gd name="connsiteY196" fmla="*/ 7245 h 353562"/>
              <a:gd name="connsiteX197" fmla="*/ 674714 w 2500561"/>
              <a:gd name="connsiteY197" fmla="*/ 6388 h 353562"/>
              <a:gd name="connsiteX198" fmla="*/ 739293 w 2500561"/>
              <a:gd name="connsiteY198" fmla="*/ 3626 h 353562"/>
              <a:gd name="connsiteX199" fmla="*/ 780155 w 2500561"/>
              <a:gd name="connsiteY199" fmla="*/ 3626 h 353562"/>
              <a:gd name="connsiteX200" fmla="*/ 852736 w 2500561"/>
              <a:gd name="connsiteY200" fmla="*/ 1721 h 353562"/>
              <a:gd name="connsiteX201" fmla="*/ 1007422 w 2500561"/>
              <a:gd name="connsiteY201" fmla="*/ 6 h 35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2500561" h="353562">
                <a:moveTo>
                  <a:pt x="2086509" y="274326"/>
                </a:moveTo>
                <a:cubicBezTo>
                  <a:pt x="2087452" y="274317"/>
                  <a:pt x="2088385" y="274479"/>
                  <a:pt x="2089271" y="274802"/>
                </a:cubicBezTo>
                <a:lnTo>
                  <a:pt x="2086414" y="276898"/>
                </a:lnTo>
                <a:lnTo>
                  <a:pt x="2082413" y="275564"/>
                </a:lnTo>
                <a:cubicBezTo>
                  <a:pt x="2083842" y="275564"/>
                  <a:pt x="2085080" y="274612"/>
                  <a:pt x="2086509" y="274326"/>
                </a:cubicBezTo>
                <a:close/>
                <a:moveTo>
                  <a:pt x="2118989" y="273660"/>
                </a:moveTo>
                <a:cubicBezTo>
                  <a:pt x="2120599" y="273831"/>
                  <a:pt x="2122189" y="274117"/>
                  <a:pt x="2123752" y="274517"/>
                </a:cubicBezTo>
                <a:cubicBezTo>
                  <a:pt x="2122904" y="275203"/>
                  <a:pt x="2121932" y="275726"/>
                  <a:pt x="2120894" y="276041"/>
                </a:cubicBezTo>
                <a:cubicBezTo>
                  <a:pt x="2119256" y="275898"/>
                  <a:pt x="2117627" y="275612"/>
                  <a:pt x="2116036" y="275184"/>
                </a:cubicBezTo>
                <a:cubicBezTo>
                  <a:pt x="2116903" y="274479"/>
                  <a:pt x="2117913" y="273955"/>
                  <a:pt x="2118989" y="273660"/>
                </a:cubicBezTo>
                <a:close/>
                <a:moveTo>
                  <a:pt x="2361591" y="234036"/>
                </a:moveTo>
                <a:lnTo>
                  <a:pt x="2417979" y="234036"/>
                </a:lnTo>
                <a:cubicBezTo>
                  <a:pt x="2405558" y="240732"/>
                  <a:pt x="2390947" y="242113"/>
                  <a:pt x="2377498" y="237846"/>
                </a:cubicBezTo>
                <a:cubicBezTo>
                  <a:pt x="2372068" y="236703"/>
                  <a:pt x="2366830" y="235274"/>
                  <a:pt x="2361591" y="234036"/>
                </a:cubicBezTo>
                <a:close/>
                <a:moveTo>
                  <a:pt x="2497989" y="205556"/>
                </a:moveTo>
                <a:cubicBezTo>
                  <a:pt x="2498847" y="206413"/>
                  <a:pt x="2499609" y="207365"/>
                  <a:pt x="2500561" y="208223"/>
                </a:cubicBezTo>
                <a:lnTo>
                  <a:pt x="2483988" y="212128"/>
                </a:lnTo>
                <a:lnTo>
                  <a:pt x="2480654" y="208699"/>
                </a:lnTo>
                <a:close/>
                <a:moveTo>
                  <a:pt x="2437505" y="183553"/>
                </a:moveTo>
                <a:cubicBezTo>
                  <a:pt x="2440439" y="184229"/>
                  <a:pt x="2443305" y="185153"/>
                  <a:pt x="2446077" y="186315"/>
                </a:cubicBezTo>
                <a:cubicBezTo>
                  <a:pt x="2442648" y="186963"/>
                  <a:pt x="2439181" y="187306"/>
                  <a:pt x="2435695" y="187363"/>
                </a:cubicBezTo>
                <a:cubicBezTo>
                  <a:pt x="2434076" y="187363"/>
                  <a:pt x="2433409" y="185458"/>
                  <a:pt x="2432266" y="184410"/>
                </a:cubicBezTo>
                <a:cubicBezTo>
                  <a:pt x="2433952" y="183838"/>
                  <a:pt x="2435724" y="183553"/>
                  <a:pt x="2437505" y="183553"/>
                </a:cubicBezTo>
                <a:close/>
                <a:moveTo>
                  <a:pt x="2251958" y="131260"/>
                </a:moveTo>
                <a:cubicBezTo>
                  <a:pt x="2253568" y="131250"/>
                  <a:pt x="2255168" y="131441"/>
                  <a:pt x="2256721" y="131831"/>
                </a:cubicBezTo>
                <a:cubicBezTo>
                  <a:pt x="2255958" y="132689"/>
                  <a:pt x="2255578" y="133927"/>
                  <a:pt x="2254339" y="134213"/>
                </a:cubicBezTo>
                <a:cubicBezTo>
                  <a:pt x="2252510" y="134156"/>
                  <a:pt x="2250691" y="133937"/>
                  <a:pt x="2248910" y="133546"/>
                </a:cubicBezTo>
                <a:cubicBezTo>
                  <a:pt x="2249863" y="132689"/>
                  <a:pt x="2250434" y="131641"/>
                  <a:pt x="2251958" y="131260"/>
                </a:cubicBezTo>
                <a:close/>
                <a:moveTo>
                  <a:pt x="2188617" y="130403"/>
                </a:moveTo>
                <a:cubicBezTo>
                  <a:pt x="2204943" y="126603"/>
                  <a:pt x="2221916" y="126603"/>
                  <a:pt x="2238242" y="130403"/>
                </a:cubicBezTo>
                <a:lnTo>
                  <a:pt x="2202523" y="141547"/>
                </a:lnTo>
                <a:close/>
                <a:moveTo>
                  <a:pt x="2277295" y="128974"/>
                </a:moveTo>
                <a:cubicBezTo>
                  <a:pt x="2280057" y="129603"/>
                  <a:pt x="2282772" y="130460"/>
                  <a:pt x="2285392" y="131546"/>
                </a:cubicBezTo>
                <a:lnTo>
                  <a:pt x="2279200" y="135451"/>
                </a:lnTo>
                <a:cubicBezTo>
                  <a:pt x="2276762" y="134318"/>
                  <a:pt x="2274466" y="132908"/>
                  <a:pt x="2272342" y="131260"/>
                </a:cubicBezTo>
                <a:cubicBezTo>
                  <a:pt x="2272342" y="131260"/>
                  <a:pt x="2276152" y="128879"/>
                  <a:pt x="2277295" y="128974"/>
                </a:cubicBezTo>
                <a:close/>
                <a:moveTo>
                  <a:pt x="2338160" y="128689"/>
                </a:moveTo>
                <a:cubicBezTo>
                  <a:pt x="2338445" y="129736"/>
                  <a:pt x="2338731" y="130403"/>
                  <a:pt x="2338922" y="131832"/>
                </a:cubicBezTo>
                <a:lnTo>
                  <a:pt x="2325968" y="131832"/>
                </a:lnTo>
                <a:lnTo>
                  <a:pt x="2325396" y="130117"/>
                </a:lnTo>
                <a:close/>
                <a:moveTo>
                  <a:pt x="1988307" y="112878"/>
                </a:moveTo>
                <a:cubicBezTo>
                  <a:pt x="1986268" y="113544"/>
                  <a:pt x="1984363" y="114573"/>
                  <a:pt x="1982687" y="115926"/>
                </a:cubicBezTo>
                <a:cubicBezTo>
                  <a:pt x="1985173" y="116649"/>
                  <a:pt x="1987725" y="117097"/>
                  <a:pt x="1990307" y="117259"/>
                </a:cubicBezTo>
                <a:cubicBezTo>
                  <a:pt x="1992916" y="116869"/>
                  <a:pt x="1995450" y="116097"/>
                  <a:pt x="1997832" y="114973"/>
                </a:cubicBezTo>
                <a:lnTo>
                  <a:pt x="1997832" y="114782"/>
                </a:lnTo>
                <a:cubicBezTo>
                  <a:pt x="1994736" y="113792"/>
                  <a:pt x="1991545" y="113154"/>
                  <a:pt x="1988307" y="112878"/>
                </a:cubicBezTo>
                <a:close/>
                <a:moveTo>
                  <a:pt x="2079080" y="109353"/>
                </a:moveTo>
                <a:cubicBezTo>
                  <a:pt x="2079651" y="109353"/>
                  <a:pt x="2082699" y="110019"/>
                  <a:pt x="2084699" y="110400"/>
                </a:cubicBezTo>
                <a:cubicBezTo>
                  <a:pt x="2083985" y="110829"/>
                  <a:pt x="2083223" y="111153"/>
                  <a:pt x="2082413" y="111353"/>
                </a:cubicBezTo>
                <a:cubicBezTo>
                  <a:pt x="2080508" y="111353"/>
                  <a:pt x="2078794" y="110686"/>
                  <a:pt x="2076984" y="110400"/>
                </a:cubicBezTo>
                <a:cubicBezTo>
                  <a:pt x="2077651" y="110400"/>
                  <a:pt x="2078508" y="109353"/>
                  <a:pt x="2079080" y="109353"/>
                </a:cubicBezTo>
                <a:close/>
                <a:moveTo>
                  <a:pt x="2174044" y="92970"/>
                </a:moveTo>
                <a:cubicBezTo>
                  <a:pt x="2191189" y="92779"/>
                  <a:pt x="2201666" y="94399"/>
                  <a:pt x="2205572" y="102495"/>
                </a:cubicBezTo>
                <a:cubicBezTo>
                  <a:pt x="2194104" y="105524"/>
                  <a:pt x="2181912" y="101838"/>
                  <a:pt x="2174044" y="92970"/>
                </a:cubicBezTo>
                <a:close/>
                <a:moveTo>
                  <a:pt x="2011452" y="92303"/>
                </a:moveTo>
                <a:cubicBezTo>
                  <a:pt x="2009366" y="92570"/>
                  <a:pt x="2007337" y="93180"/>
                  <a:pt x="2005451" y="94113"/>
                </a:cubicBezTo>
                <a:cubicBezTo>
                  <a:pt x="2006956" y="95228"/>
                  <a:pt x="2008623" y="96104"/>
                  <a:pt x="2010404" y="96685"/>
                </a:cubicBezTo>
                <a:cubicBezTo>
                  <a:pt x="2014615" y="96418"/>
                  <a:pt x="2018786" y="95780"/>
                  <a:pt x="2022882" y="94780"/>
                </a:cubicBezTo>
                <a:lnTo>
                  <a:pt x="2022882" y="94589"/>
                </a:lnTo>
                <a:cubicBezTo>
                  <a:pt x="2019139" y="93504"/>
                  <a:pt x="2015319" y="92742"/>
                  <a:pt x="2011452" y="92303"/>
                </a:cubicBezTo>
                <a:close/>
                <a:moveTo>
                  <a:pt x="2112417" y="85731"/>
                </a:moveTo>
                <a:cubicBezTo>
                  <a:pt x="2135086" y="89350"/>
                  <a:pt x="2128324" y="96684"/>
                  <a:pt x="2130419" y="103066"/>
                </a:cubicBezTo>
                <a:cubicBezTo>
                  <a:pt x="2126342" y="103190"/>
                  <a:pt x="2122266" y="102999"/>
                  <a:pt x="2118227" y="102495"/>
                </a:cubicBezTo>
                <a:cubicBezTo>
                  <a:pt x="2115884" y="97056"/>
                  <a:pt x="2113950" y="91455"/>
                  <a:pt x="2112417" y="85731"/>
                </a:cubicBezTo>
                <a:close/>
                <a:moveTo>
                  <a:pt x="1979829" y="76968"/>
                </a:moveTo>
                <a:lnTo>
                  <a:pt x="1964970" y="79159"/>
                </a:lnTo>
                <a:lnTo>
                  <a:pt x="1966685" y="81636"/>
                </a:lnTo>
                <a:lnTo>
                  <a:pt x="1981449" y="79350"/>
                </a:lnTo>
                <a:close/>
                <a:moveTo>
                  <a:pt x="2145278" y="69253"/>
                </a:moveTo>
                <a:cubicBezTo>
                  <a:pt x="2146230" y="69824"/>
                  <a:pt x="2148326" y="70586"/>
                  <a:pt x="2148040" y="71062"/>
                </a:cubicBezTo>
                <a:cubicBezTo>
                  <a:pt x="2147754" y="71539"/>
                  <a:pt x="2145754" y="73253"/>
                  <a:pt x="2144325" y="74777"/>
                </a:cubicBezTo>
                <a:cubicBezTo>
                  <a:pt x="2142573" y="73891"/>
                  <a:pt x="2140877" y="72872"/>
                  <a:pt x="2139277" y="71729"/>
                </a:cubicBezTo>
                <a:cubicBezTo>
                  <a:pt x="2141230" y="70786"/>
                  <a:pt x="2143230" y="69967"/>
                  <a:pt x="2145278" y="69253"/>
                </a:cubicBezTo>
                <a:close/>
                <a:moveTo>
                  <a:pt x="1993355" y="19151"/>
                </a:moveTo>
                <a:cubicBezTo>
                  <a:pt x="2012881" y="18484"/>
                  <a:pt x="2013262" y="27438"/>
                  <a:pt x="2021930" y="32581"/>
                </a:cubicBezTo>
                <a:cubicBezTo>
                  <a:pt x="2041742" y="30771"/>
                  <a:pt x="2058791" y="19341"/>
                  <a:pt x="2081842" y="28295"/>
                </a:cubicBezTo>
                <a:cubicBezTo>
                  <a:pt x="2066602" y="35915"/>
                  <a:pt x="2048981" y="36677"/>
                  <a:pt x="1965732" y="32867"/>
                </a:cubicBezTo>
                <a:cubicBezTo>
                  <a:pt x="1977543" y="28390"/>
                  <a:pt x="1973828" y="19818"/>
                  <a:pt x="1993355" y="19151"/>
                </a:cubicBezTo>
                <a:close/>
                <a:moveTo>
                  <a:pt x="1007422" y="6"/>
                </a:moveTo>
                <a:cubicBezTo>
                  <a:pt x="1046284" y="6"/>
                  <a:pt x="1085146" y="1530"/>
                  <a:pt x="1124008" y="2387"/>
                </a:cubicBezTo>
                <a:cubicBezTo>
                  <a:pt x="1215353" y="4388"/>
                  <a:pt x="1306602" y="6197"/>
                  <a:pt x="1397852" y="8293"/>
                </a:cubicBezTo>
                <a:cubicBezTo>
                  <a:pt x="1416902" y="8769"/>
                  <a:pt x="1435190" y="10865"/>
                  <a:pt x="1453954" y="10960"/>
                </a:cubicBezTo>
                <a:cubicBezTo>
                  <a:pt x="1500912" y="10960"/>
                  <a:pt x="1547966" y="10960"/>
                  <a:pt x="1594924" y="10960"/>
                </a:cubicBezTo>
                <a:cubicBezTo>
                  <a:pt x="1597019" y="10770"/>
                  <a:pt x="1599115" y="10770"/>
                  <a:pt x="1601210" y="10960"/>
                </a:cubicBezTo>
                <a:cubicBezTo>
                  <a:pt x="1635596" y="19532"/>
                  <a:pt x="1673219" y="13055"/>
                  <a:pt x="1709224" y="15627"/>
                </a:cubicBezTo>
                <a:cubicBezTo>
                  <a:pt x="1743609" y="18009"/>
                  <a:pt x="1779709" y="14865"/>
                  <a:pt x="1815142" y="14675"/>
                </a:cubicBezTo>
                <a:cubicBezTo>
                  <a:pt x="1840288" y="14675"/>
                  <a:pt x="1865529" y="15437"/>
                  <a:pt x="1890675" y="15627"/>
                </a:cubicBezTo>
                <a:cubicBezTo>
                  <a:pt x="1912297" y="15627"/>
                  <a:pt x="1933919" y="15627"/>
                  <a:pt x="1957350" y="18104"/>
                </a:cubicBezTo>
                <a:lnTo>
                  <a:pt x="1937955" y="21746"/>
                </a:lnTo>
                <a:lnTo>
                  <a:pt x="1937729" y="21533"/>
                </a:lnTo>
                <a:lnTo>
                  <a:pt x="1935829" y="21717"/>
                </a:lnTo>
                <a:lnTo>
                  <a:pt x="1925156" y="20009"/>
                </a:lnTo>
                <a:cubicBezTo>
                  <a:pt x="1925784" y="21495"/>
                  <a:pt x="1927261" y="22438"/>
                  <a:pt x="1928870" y="22390"/>
                </a:cubicBezTo>
                <a:lnTo>
                  <a:pt x="1935829" y="21717"/>
                </a:lnTo>
                <a:lnTo>
                  <a:pt x="1937062" y="21914"/>
                </a:lnTo>
                <a:lnTo>
                  <a:pt x="1937955" y="21746"/>
                </a:lnTo>
                <a:lnTo>
                  <a:pt x="1947825" y="31058"/>
                </a:lnTo>
                <a:lnTo>
                  <a:pt x="1920965" y="35630"/>
                </a:lnTo>
                <a:cubicBezTo>
                  <a:pt x="1940682" y="44107"/>
                  <a:pt x="1977258" y="47822"/>
                  <a:pt x="2009547" y="44583"/>
                </a:cubicBezTo>
                <a:cubicBezTo>
                  <a:pt x="2032064" y="42250"/>
                  <a:pt x="2054781" y="42735"/>
                  <a:pt x="2077175" y="46012"/>
                </a:cubicBezTo>
                <a:lnTo>
                  <a:pt x="2069269" y="51537"/>
                </a:lnTo>
                <a:cubicBezTo>
                  <a:pt x="2067078" y="53156"/>
                  <a:pt x="2065078" y="54775"/>
                  <a:pt x="2062697" y="56680"/>
                </a:cubicBezTo>
                <a:cubicBezTo>
                  <a:pt x="2080508" y="64871"/>
                  <a:pt x="2098701" y="53061"/>
                  <a:pt x="2117846" y="58109"/>
                </a:cubicBezTo>
                <a:cubicBezTo>
                  <a:pt x="2108893" y="64586"/>
                  <a:pt x="2084795" y="60585"/>
                  <a:pt x="2083747" y="64110"/>
                </a:cubicBezTo>
                <a:cubicBezTo>
                  <a:pt x="2080985" y="73635"/>
                  <a:pt x="2069555" y="69253"/>
                  <a:pt x="2058601" y="69729"/>
                </a:cubicBezTo>
                <a:cubicBezTo>
                  <a:pt x="2057363" y="62967"/>
                  <a:pt x="2056125" y="56489"/>
                  <a:pt x="2055077" y="50679"/>
                </a:cubicBezTo>
                <a:lnTo>
                  <a:pt x="2000689" y="50679"/>
                </a:lnTo>
                <a:lnTo>
                  <a:pt x="2004690" y="60204"/>
                </a:lnTo>
                <a:lnTo>
                  <a:pt x="1964303" y="61347"/>
                </a:lnTo>
                <a:cubicBezTo>
                  <a:pt x="1990783" y="69920"/>
                  <a:pt x="2003927" y="68967"/>
                  <a:pt x="2030978" y="57823"/>
                </a:cubicBezTo>
                <a:lnTo>
                  <a:pt x="2040980" y="68110"/>
                </a:lnTo>
                <a:cubicBezTo>
                  <a:pt x="2029835" y="76492"/>
                  <a:pt x="2011357" y="72682"/>
                  <a:pt x="1992878" y="72968"/>
                </a:cubicBezTo>
                <a:cubicBezTo>
                  <a:pt x="2007547" y="87731"/>
                  <a:pt x="2050028" y="76873"/>
                  <a:pt x="2058601" y="92018"/>
                </a:cubicBezTo>
                <a:lnTo>
                  <a:pt x="2077651" y="86017"/>
                </a:lnTo>
                <a:lnTo>
                  <a:pt x="2102702" y="100019"/>
                </a:lnTo>
                <a:lnTo>
                  <a:pt x="2044790" y="102686"/>
                </a:lnTo>
                <a:lnTo>
                  <a:pt x="2043647" y="104877"/>
                </a:lnTo>
                <a:lnTo>
                  <a:pt x="2063935" y="108972"/>
                </a:lnTo>
                <a:lnTo>
                  <a:pt x="2046123" y="123545"/>
                </a:lnTo>
                <a:lnTo>
                  <a:pt x="2163757" y="127451"/>
                </a:lnTo>
                <a:cubicBezTo>
                  <a:pt x="2165567" y="135071"/>
                  <a:pt x="2167091" y="141643"/>
                  <a:pt x="2169186" y="150787"/>
                </a:cubicBezTo>
                <a:cubicBezTo>
                  <a:pt x="2153241" y="144034"/>
                  <a:pt x="2135582" y="142472"/>
                  <a:pt x="2118704" y="146310"/>
                </a:cubicBezTo>
                <a:cubicBezTo>
                  <a:pt x="2106778" y="151311"/>
                  <a:pt x="2093167" y="150282"/>
                  <a:pt x="2082128" y="143548"/>
                </a:cubicBezTo>
                <a:lnTo>
                  <a:pt x="2074412" y="151073"/>
                </a:lnTo>
                <a:lnTo>
                  <a:pt x="2119847" y="161455"/>
                </a:lnTo>
                <a:lnTo>
                  <a:pt x="2139659" y="155359"/>
                </a:lnTo>
                <a:lnTo>
                  <a:pt x="2139659" y="166503"/>
                </a:lnTo>
                <a:lnTo>
                  <a:pt x="2168234" y="165646"/>
                </a:lnTo>
                <a:cubicBezTo>
                  <a:pt x="2168234" y="168599"/>
                  <a:pt x="2168901" y="171361"/>
                  <a:pt x="2169282" y="175171"/>
                </a:cubicBezTo>
                <a:cubicBezTo>
                  <a:pt x="2222907" y="178505"/>
                  <a:pt x="2279200" y="171837"/>
                  <a:pt x="2328635" y="184696"/>
                </a:cubicBezTo>
                <a:cubicBezTo>
                  <a:pt x="2339084" y="181848"/>
                  <a:pt x="2349818" y="180219"/>
                  <a:pt x="2360639" y="179838"/>
                </a:cubicBezTo>
                <a:cubicBezTo>
                  <a:pt x="2367402" y="180505"/>
                  <a:pt x="2371211" y="187744"/>
                  <a:pt x="2377498" y="192983"/>
                </a:cubicBezTo>
                <a:cubicBezTo>
                  <a:pt x="2380070" y="191459"/>
                  <a:pt x="2384642" y="189744"/>
                  <a:pt x="2384070" y="188887"/>
                </a:cubicBezTo>
                <a:cubicBezTo>
                  <a:pt x="2381499" y="185077"/>
                  <a:pt x="2380070" y="181838"/>
                  <a:pt x="2391881" y="181934"/>
                </a:cubicBezTo>
                <a:cubicBezTo>
                  <a:pt x="2403692" y="182029"/>
                  <a:pt x="2403216" y="185077"/>
                  <a:pt x="2400072" y="188982"/>
                </a:cubicBezTo>
                <a:cubicBezTo>
                  <a:pt x="2399501" y="189649"/>
                  <a:pt x="2401215" y="190697"/>
                  <a:pt x="2402453" y="192316"/>
                </a:cubicBezTo>
                <a:cubicBezTo>
                  <a:pt x="2429314" y="189173"/>
                  <a:pt x="2444554" y="199650"/>
                  <a:pt x="2465223" y="204413"/>
                </a:cubicBezTo>
                <a:cubicBezTo>
                  <a:pt x="2449983" y="216033"/>
                  <a:pt x="2443125" y="216700"/>
                  <a:pt x="2420742" y="208318"/>
                </a:cubicBezTo>
                <a:cubicBezTo>
                  <a:pt x="2398358" y="221558"/>
                  <a:pt x="2363592" y="220701"/>
                  <a:pt x="2329492" y="223939"/>
                </a:cubicBezTo>
                <a:cubicBezTo>
                  <a:pt x="2339674" y="229092"/>
                  <a:pt x="2350714" y="232321"/>
                  <a:pt x="2362068" y="233464"/>
                </a:cubicBezTo>
                <a:cubicBezTo>
                  <a:pt x="2363973" y="237750"/>
                  <a:pt x="2360639" y="240227"/>
                  <a:pt x="2350733" y="239846"/>
                </a:cubicBezTo>
                <a:cubicBezTo>
                  <a:pt x="2316071" y="238122"/>
                  <a:pt x="2281334" y="241322"/>
                  <a:pt x="2247577" y="249371"/>
                </a:cubicBezTo>
                <a:cubicBezTo>
                  <a:pt x="2242519" y="249895"/>
                  <a:pt x="2237423" y="250114"/>
                  <a:pt x="2232337" y="250037"/>
                </a:cubicBezTo>
                <a:cubicBezTo>
                  <a:pt x="2196018" y="251819"/>
                  <a:pt x="2159728" y="253686"/>
                  <a:pt x="2123466" y="255657"/>
                </a:cubicBezTo>
                <a:cubicBezTo>
                  <a:pt x="2118599" y="255876"/>
                  <a:pt x="2113779" y="256648"/>
                  <a:pt x="2109084" y="257943"/>
                </a:cubicBezTo>
                <a:cubicBezTo>
                  <a:pt x="2093139" y="263744"/>
                  <a:pt x="2075822" y="264639"/>
                  <a:pt x="2059363" y="260515"/>
                </a:cubicBezTo>
                <a:cubicBezTo>
                  <a:pt x="2052991" y="260201"/>
                  <a:pt x="2046600" y="260582"/>
                  <a:pt x="2040313" y="261658"/>
                </a:cubicBezTo>
                <a:lnTo>
                  <a:pt x="2053076" y="273564"/>
                </a:lnTo>
                <a:cubicBezTo>
                  <a:pt x="2033169" y="277851"/>
                  <a:pt x="2014976" y="282137"/>
                  <a:pt x="1996403" y="285566"/>
                </a:cubicBezTo>
                <a:cubicBezTo>
                  <a:pt x="1990669" y="286252"/>
                  <a:pt x="1984849" y="285861"/>
                  <a:pt x="1979258" y="284423"/>
                </a:cubicBezTo>
                <a:cubicBezTo>
                  <a:pt x="1978210" y="279089"/>
                  <a:pt x="1971447" y="278231"/>
                  <a:pt x="1962208" y="278708"/>
                </a:cubicBezTo>
                <a:cubicBezTo>
                  <a:pt x="1942586" y="279755"/>
                  <a:pt x="1919060" y="278231"/>
                  <a:pt x="1904201" y="282804"/>
                </a:cubicBezTo>
                <a:cubicBezTo>
                  <a:pt x="1888151" y="287566"/>
                  <a:pt x="1871358" y="289309"/>
                  <a:pt x="1854671" y="287947"/>
                </a:cubicBezTo>
                <a:lnTo>
                  <a:pt x="1855052" y="288900"/>
                </a:lnTo>
                <a:lnTo>
                  <a:pt x="1855049" y="288899"/>
                </a:lnTo>
                <a:lnTo>
                  <a:pt x="1848193" y="289470"/>
                </a:lnTo>
                <a:lnTo>
                  <a:pt x="1854289" y="288804"/>
                </a:lnTo>
                <a:lnTo>
                  <a:pt x="1855047" y="288899"/>
                </a:lnTo>
                <a:lnTo>
                  <a:pt x="1838655" y="283993"/>
                </a:lnTo>
                <a:cubicBezTo>
                  <a:pt x="1832963" y="283571"/>
                  <a:pt x="1827181" y="284371"/>
                  <a:pt x="1821714" y="286423"/>
                </a:cubicBezTo>
                <a:cubicBezTo>
                  <a:pt x="1810446" y="289928"/>
                  <a:pt x="1798645" y="291452"/>
                  <a:pt x="1786853" y="290900"/>
                </a:cubicBezTo>
                <a:cubicBezTo>
                  <a:pt x="1767803" y="291757"/>
                  <a:pt x="1749610" y="293376"/>
                  <a:pt x="1730846" y="294329"/>
                </a:cubicBezTo>
                <a:cubicBezTo>
                  <a:pt x="1681792" y="296805"/>
                  <a:pt x="1632643" y="300329"/>
                  <a:pt x="1583399" y="300806"/>
                </a:cubicBezTo>
                <a:cubicBezTo>
                  <a:pt x="1559662" y="300434"/>
                  <a:pt x="1535926" y="301615"/>
                  <a:pt x="1512342" y="304330"/>
                </a:cubicBezTo>
                <a:cubicBezTo>
                  <a:pt x="1508199" y="304806"/>
                  <a:pt x="1504008" y="304806"/>
                  <a:pt x="1499865" y="304330"/>
                </a:cubicBezTo>
                <a:cubicBezTo>
                  <a:pt x="1467860" y="300711"/>
                  <a:pt x="1435857" y="304330"/>
                  <a:pt x="1403852" y="304330"/>
                </a:cubicBezTo>
                <a:cubicBezTo>
                  <a:pt x="1397766" y="304416"/>
                  <a:pt x="1391698" y="304825"/>
                  <a:pt x="1385660" y="305568"/>
                </a:cubicBezTo>
                <a:cubicBezTo>
                  <a:pt x="1377735" y="307216"/>
                  <a:pt x="1369648" y="307921"/>
                  <a:pt x="1361561" y="307664"/>
                </a:cubicBezTo>
                <a:cubicBezTo>
                  <a:pt x="1331843" y="301282"/>
                  <a:pt x="1304411" y="309283"/>
                  <a:pt x="1275265" y="308997"/>
                </a:cubicBezTo>
                <a:cubicBezTo>
                  <a:pt x="1246118" y="308712"/>
                  <a:pt x="1218115" y="311760"/>
                  <a:pt x="1190397" y="310140"/>
                </a:cubicBezTo>
                <a:cubicBezTo>
                  <a:pt x="1148678" y="307664"/>
                  <a:pt x="1111816" y="317475"/>
                  <a:pt x="1070573" y="316903"/>
                </a:cubicBezTo>
                <a:cubicBezTo>
                  <a:pt x="1029329" y="316331"/>
                  <a:pt x="988943" y="320808"/>
                  <a:pt x="948176" y="323475"/>
                </a:cubicBezTo>
                <a:cubicBezTo>
                  <a:pt x="928079" y="324713"/>
                  <a:pt x="907981" y="326523"/>
                  <a:pt x="888169" y="328619"/>
                </a:cubicBezTo>
                <a:cubicBezTo>
                  <a:pt x="858146" y="332162"/>
                  <a:pt x="827904" y="333495"/>
                  <a:pt x="797682" y="332619"/>
                </a:cubicBezTo>
                <a:cubicBezTo>
                  <a:pt x="786375" y="332362"/>
                  <a:pt x="775060" y="333057"/>
                  <a:pt x="763868" y="334715"/>
                </a:cubicBezTo>
                <a:cubicBezTo>
                  <a:pt x="735293" y="338620"/>
                  <a:pt x="705098" y="336429"/>
                  <a:pt x="676904" y="338811"/>
                </a:cubicBezTo>
                <a:cubicBezTo>
                  <a:pt x="643662" y="341668"/>
                  <a:pt x="610229" y="341478"/>
                  <a:pt x="576606" y="346621"/>
                </a:cubicBezTo>
                <a:cubicBezTo>
                  <a:pt x="548984" y="350907"/>
                  <a:pt x="516408" y="348145"/>
                  <a:pt x="486023" y="348431"/>
                </a:cubicBezTo>
                <a:cubicBezTo>
                  <a:pt x="480004" y="347878"/>
                  <a:pt x="473946" y="347878"/>
                  <a:pt x="467926" y="348431"/>
                </a:cubicBezTo>
                <a:cubicBezTo>
                  <a:pt x="431731" y="357956"/>
                  <a:pt x="394583" y="351574"/>
                  <a:pt x="357817" y="350145"/>
                </a:cubicBezTo>
                <a:cubicBezTo>
                  <a:pt x="350606" y="349297"/>
                  <a:pt x="343358" y="348821"/>
                  <a:pt x="336100" y="348717"/>
                </a:cubicBezTo>
                <a:cubicBezTo>
                  <a:pt x="298000" y="351384"/>
                  <a:pt x="264948" y="343002"/>
                  <a:pt x="230087" y="338429"/>
                </a:cubicBezTo>
                <a:cubicBezTo>
                  <a:pt x="205988" y="335286"/>
                  <a:pt x="181319" y="333095"/>
                  <a:pt x="157220" y="329857"/>
                </a:cubicBezTo>
                <a:cubicBezTo>
                  <a:pt x="147876" y="328990"/>
                  <a:pt x="138713" y="326809"/>
                  <a:pt x="129979" y="323380"/>
                </a:cubicBezTo>
                <a:cubicBezTo>
                  <a:pt x="87212" y="301187"/>
                  <a:pt x="40063" y="280327"/>
                  <a:pt x="23394" y="249942"/>
                </a:cubicBezTo>
                <a:cubicBezTo>
                  <a:pt x="21527" y="246704"/>
                  <a:pt x="18870" y="243989"/>
                  <a:pt x="15679" y="242037"/>
                </a:cubicBezTo>
                <a:cubicBezTo>
                  <a:pt x="-5943" y="228320"/>
                  <a:pt x="-1942" y="214033"/>
                  <a:pt x="8249" y="199174"/>
                </a:cubicBezTo>
                <a:cubicBezTo>
                  <a:pt x="11697" y="194497"/>
                  <a:pt x="14098" y="189144"/>
                  <a:pt x="15298" y="183458"/>
                </a:cubicBezTo>
                <a:cubicBezTo>
                  <a:pt x="16889" y="171656"/>
                  <a:pt x="22584" y="160798"/>
                  <a:pt x="31395" y="152787"/>
                </a:cubicBezTo>
                <a:cubicBezTo>
                  <a:pt x="38348" y="146215"/>
                  <a:pt x="31395" y="135928"/>
                  <a:pt x="27585" y="127641"/>
                </a:cubicBezTo>
                <a:cubicBezTo>
                  <a:pt x="17489" y="106781"/>
                  <a:pt x="27585" y="88112"/>
                  <a:pt x="52160" y="70491"/>
                </a:cubicBezTo>
                <a:cubicBezTo>
                  <a:pt x="66457" y="62004"/>
                  <a:pt x="82230" y="56289"/>
                  <a:pt x="98642" y="53632"/>
                </a:cubicBezTo>
                <a:cubicBezTo>
                  <a:pt x="134294" y="44945"/>
                  <a:pt x="170470" y="38582"/>
                  <a:pt x="206941" y="34582"/>
                </a:cubicBezTo>
                <a:cubicBezTo>
                  <a:pt x="220276" y="33344"/>
                  <a:pt x="233611" y="32487"/>
                  <a:pt x="247041" y="31534"/>
                </a:cubicBezTo>
                <a:cubicBezTo>
                  <a:pt x="292666" y="28295"/>
                  <a:pt x="338291" y="24962"/>
                  <a:pt x="384011" y="22009"/>
                </a:cubicBezTo>
                <a:cubicBezTo>
                  <a:pt x="442208" y="18199"/>
                  <a:pt x="500406" y="14389"/>
                  <a:pt x="558794" y="11151"/>
                </a:cubicBezTo>
                <a:cubicBezTo>
                  <a:pt x="594132" y="9245"/>
                  <a:pt x="629756" y="8484"/>
                  <a:pt x="665189" y="7245"/>
                </a:cubicBezTo>
                <a:cubicBezTo>
                  <a:pt x="668389" y="7398"/>
                  <a:pt x="671590" y="7112"/>
                  <a:pt x="674714" y="6388"/>
                </a:cubicBezTo>
                <a:cubicBezTo>
                  <a:pt x="694716" y="-3137"/>
                  <a:pt x="716528" y="1054"/>
                  <a:pt x="739293" y="3626"/>
                </a:cubicBezTo>
                <a:cubicBezTo>
                  <a:pt x="752904" y="4483"/>
                  <a:pt x="766544" y="4483"/>
                  <a:pt x="780155" y="3626"/>
                </a:cubicBezTo>
                <a:cubicBezTo>
                  <a:pt x="804349" y="3054"/>
                  <a:pt x="828542" y="2006"/>
                  <a:pt x="852736" y="1721"/>
                </a:cubicBezTo>
                <a:cubicBezTo>
                  <a:pt x="904266" y="863"/>
                  <a:pt x="955892" y="-89"/>
                  <a:pt x="1007422" y="6"/>
                </a:cubicBezTo>
                <a:close/>
              </a:path>
            </a:pathLst>
          </a:custGeom>
          <a:gradFill>
            <a:gsLst>
              <a:gs pos="0">
                <a:schemeClr val="accent1">
                  <a:lumMod val="20000"/>
                  <a:lumOff val="80000"/>
                  <a:alpha val="4000"/>
                </a:schemeClr>
              </a:gs>
              <a:gs pos="100000">
                <a:schemeClr val="accent1">
                  <a:lumMod val="40000"/>
                  <a:lumOff val="60000"/>
                </a:schemeClr>
              </a:gs>
            </a:gsLst>
            <a:lin ang="10800000" scaled="0"/>
          </a:gradFill>
        </p:spPr>
        <p:txBody>
          <a:bodyPr rot="0" spcFirstLastPara="0" vert="horz" wrap="square" lIns="252095" tIns="0" rIns="0" bIns="0" numCol="1" spcCol="0" rtlCol="0" fromWordArt="0" anchor="ctr" anchorCtr="0" forceAA="0" compatLnSpc="0">
            <a:noAutofit/>
          </a:bodyPr>
          <a:p>
            <a:pPr lvl="0" algn="l">
              <a:buClrTx/>
              <a:buSzTx/>
              <a:buFontTx/>
            </a:pPr>
            <a:r>
              <a:rPr lang="zh-CN" altLang="en-US" sz="2400" b="1">
                <a:solidFill>
                  <a:schemeClr val="tx1"/>
                </a:solidFill>
                <a:latin typeface="+mn-ea"/>
                <a:cs typeface="+mn-ea"/>
                <a:sym typeface="+mn-ea"/>
              </a:rPr>
              <a:t>（四）要学会感谢</a:t>
            </a:r>
            <a:endParaRPr lang="zh-CN" altLang="en-US" sz="2400" b="1">
              <a:solidFill>
                <a:schemeClr val="tx1"/>
              </a:solidFill>
              <a:latin typeface="+mn-ea"/>
              <a:cs typeface="+mn-ea"/>
              <a:sym typeface="+mn-ea"/>
            </a:endParaRPr>
          </a:p>
        </p:txBody>
      </p:sp>
      <p:sp>
        <p:nvSpPr>
          <p:cNvPr id="11" name="文本框 10"/>
          <p:cNvSpPr txBox="1"/>
          <p:nvPr/>
        </p:nvSpPr>
        <p:spPr>
          <a:xfrm>
            <a:off x="1123315" y="2366010"/>
            <a:ext cx="9772650" cy="3543300"/>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家长沟通结束之后，教师要及时地对家长的建议给予肯定，对家长的配合给予感谢。要用热情感人的语言，促使家长满怀信心地进一步配合幼儿园教育好孩子。为了提高自己的说话水平，提升与家长沟通工作的能力，教师应该多思考，勤总结，注意多种沟通方式的互相补充，灵活运用，提高工作成效，取得家长的满意和信任，从而使自己的工作得到更多家长的良好评价。</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总之，跟家长沟通是一门艺术，需要幼儿教师从家长的角色出发，把握好家长的心理，因人而异，对症下药，“多报喜，巧报忧”，那么大事就会化小，小事就会化了，达到事半功倍的效果。只有在相互尊重、平等的沟通、交流、合作中，家园共育才能发挥最大的教育潜能，幼儿才能得到更全面的教育。</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371600" y="2992755"/>
            <a:ext cx="5967095" cy="1568450"/>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与同事的谈话训练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一、与同事谈话的原则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104390"/>
            <a:ext cx="9922510" cy="343090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知己知彼，百战不殆。因此，要与同事和谐相处，既要认识自己，又要了解他人。认识与了解的目的，是要弄清彼此的行为风格。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美国南加州大学统计科学研究所与科罗拉多大学行为科学研究所，联合研制出了</a:t>
            </a:r>
            <a:r>
              <a:rPr lang="zh-CN" altLang="en-US" sz="2000" dirty="0">
                <a:highlight>
                  <a:srgbClr val="FFFF00"/>
                </a:highlight>
                <a:latin typeface="仿宋" panose="02010609060101010101" charset="-122"/>
                <a:ea typeface="仿宋" panose="02010609060101010101" charset="-122"/>
                <a:cs typeface="仿宋" panose="02010609060101010101" charset="-122"/>
                <a:sym typeface="微软雅黑" panose="020B0503020204020204" pitchFamily="34" charset="-122"/>
              </a:rPr>
              <a:t>“天赋特质诊断系统”</a:t>
            </a: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，该系统被誉为全球涵盖范围最广、精确度最高的领导风格探索诊断系统之一，也是目前知名企业在人才选用上的最佳侦测工具之一。</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该系统将人的行为风格分为 5 种类型：</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老虎型、孔雀型、无尾熊型、猫头鹰型、变色龙型</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各种类型人的天赋特质如下。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452247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（一）认识自己，了解他人，有效沟通</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一、与同事谈话的原则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3" name="组合 12"/>
          <p:cNvGrpSpPr/>
          <p:nvPr/>
        </p:nvGrpSpPr>
        <p:grpSpPr>
          <a:xfrm>
            <a:off x="1176020" y="1445895"/>
            <a:ext cx="9683750" cy="4589780"/>
            <a:chOff x="1852" y="2277"/>
            <a:chExt cx="15250" cy="7228"/>
          </a:xfrm>
        </p:grpSpPr>
        <p:sp>
          <p:nvSpPr>
            <p:cNvPr id="21" name="任意多边形: 形状 20"/>
            <p:cNvSpPr/>
            <p:nvPr>
              <p:custDataLst>
                <p:tags r:id="rId1"/>
              </p:custDataLst>
            </p:nvPr>
          </p:nvSpPr>
          <p:spPr>
            <a:xfrm>
              <a:off x="5015" y="5284"/>
              <a:ext cx="3199" cy="2771"/>
            </a:xfrm>
            <a:custGeom>
              <a:avLst/>
              <a:gdLst/>
              <a:ahLst/>
              <a:cxnLst/>
              <a:rect l="0" t="0" r="0" b="0"/>
              <a:pathLst>
                <a:path w="3619501" h="3134579">
                  <a:moveTo>
                    <a:pt x="904875" y="3134578"/>
                  </a:moveTo>
                  <a:lnTo>
                    <a:pt x="2714625" y="3134578"/>
                  </a:lnTo>
                  <a:lnTo>
                    <a:pt x="3619500" y="1567289"/>
                  </a:lnTo>
                  <a:lnTo>
                    <a:pt x="2714625" y="0"/>
                  </a:lnTo>
                  <a:lnTo>
                    <a:pt x="904875" y="0"/>
                  </a:lnTo>
                  <a:lnTo>
                    <a:pt x="0" y="1567289"/>
                  </a:lnTo>
                  <a:close/>
                </a:path>
              </a:pathLst>
            </a:custGeom>
            <a:solidFill>
              <a:schemeClr val="bg2"/>
            </a:solidFill>
            <a:ln w="25400">
              <a:no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1" name="任意多边形: 形状 30"/>
            <p:cNvSpPr/>
            <p:nvPr>
              <p:custDataLst>
                <p:tags r:id="rId2"/>
              </p:custDataLst>
            </p:nvPr>
          </p:nvSpPr>
          <p:spPr>
            <a:xfrm>
              <a:off x="1852" y="3378"/>
              <a:ext cx="3676" cy="3302"/>
            </a:xfrm>
            <a:custGeom>
              <a:avLst/>
              <a:gdLst>
                <a:gd name="connsiteX0" fmla="*/ 646744 w 2493990"/>
                <a:gd name="connsiteY0" fmla="*/ 0 h 2240387"/>
                <a:gd name="connsiteX1" fmla="*/ 1940233 w 2493990"/>
                <a:gd name="connsiteY1" fmla="*/ 0 h 2240387"/>
                <a:gd name="connsiteX2" fmla="*/ 2493990 w 2493990"/>
                <a:gd name="connsiteY2" fmla="*/ 959135 h 2240387"/>
                <a:gd name="connsiteX3" fmla="*/ 2493990 w 2493990"/>
                <a:gd name="connsiteY3" fmla="*/ 1287748 h 2240387"/>
                <a:gd name="connsiteX4" fmla="*/ 2483516 w 2493990"/>
                <a:gd name="connsiteY4" fmla="*/ 1305700 h 2240387"/>
                <a:gd name="connsiteX5" fmla="*/ 1940233 w 2493990"/>
                <a:gd name="connsiteY5" fmla="*/ 2240387 h 2240387"/>
                <a:gd name="connsiteX6" fmla="*/ 646744 w 2493990"/>
                <a:gd name="connsiteY6" fmla="*/ 2240387 h 2240387"/>
                <a:gd name="connsiteX7" fmla="*/ 0 w 2493990"/>
                <a:gd name="connsiteY7" fmla="*/ 1120194 h 2240387"/>
                <a:gd name="connsiteX0-1" fmla="*/ 646744 w 2493990"/>
                <a:gd name="connsiteY0-2" fmla="*/ 0 h 2240387"/>
                <a:gd name="connsiteX1-3" fmla="*/ 1940233 w 2493990"/>
                <a:gd name="connsiteY1-4" fmla="*/ 0 h 2240387"/>
                <a:gd name="connsiteX2-5" fmla="*/ 2493990 w 2493990"/>
                <a:gd name="connsiteY2-6" fmla="*/ 959135 h 2240387"/>
                <a:gd name="connsiteX3-7" fmla="*/ 2493384 w 2493990"/>
                <a:gd name="connsiteY3-8" fmla="*/ 1135566 h 2240387"/>
                <a:gd name="connsiteX4-9" fmla="*/ 2493990 w 2493990"/>
                <a:gd name="connsiteY4-10" fmla="*/ 1287748 h 2240387"/>
                <a:gd name="connsiteX5-11" fmla="*/ 2483516 w 2493990"/>
                <a:gd name="connsiteY5-12" fmla="*/ 1305700 h 2240387"/>
                <a:gd name="connsiteX6-13" fmla="*/ 1940233 w 2493990"/>
                <a:gd name="connsiteY6-14" fmla="*/ 2240387 h 2240387"/>
                <a:gd name="connsiteX7-15" fmla="*/ 646744 w 2493990"/>
                <a:gd name="connsiteY7-16" fmla="*/ 2240387 h 2240387"/>
                <a:gd name="connsiteX8" fmla="*/ 0 w 2493990"/>
                <a:gd name="connsiteY8" fmla="*/ 1120194 h 2240387"/>
                <a:gd name="connsiteX9" fmla="*/ 646744 w 2493990"/>
                <a:gd name="connsiteY9" fmla="*/ 0 h 2240387"/>
                <a:gd name="connsiteX0-17" fmla="*/ 646744 w 2493990"/>
                <a:gd name="connsiteY0-18" fmla="*/ 0 h 2240387"/>
                <a:gd name="connsiteX1-19" fmla="*/ 1940233 w 2493990"/>
                <a:gd name="connsiteY1-20" fmla="*/ 0 h 2240387"/>
                <a:gd name="connsiteX2-21" fmla="*/ 2493990 w 2493990"/>
                <a:gd name="connsiteY2-22" fmla="*/ 959135 h 2240387"/>
                <a:gd name="connsiteX3-23" fmla="*/ 2493384 w 2493990"/>
                <a:gd name="connsiteY3-24" fmla="*/ 1135566 h 2240387"/>
                <a:gd name="connsiteX4-25" fmla="*/ 2493990 w 2493990"/>
                <a:gd name="connsiteY4-26" fmla="*/ 1287748 h 2240387"/>
                <a:gd name="connsiteX5-27" fmla="*/ 2483516 w 2493990"/>
                <a:gd name="connsiteY5-28" fmla="*/ 1305700 h 2240387"/>
                <a:gd name="connsiteX6-29" fmla="*/ 1940233 w 2493990"/>
                <a:gd name="connsiteY6-30" fmla="*/ 2240387 h 2240387"/>
                <a:gd name="connsiteX7-31" fmla="*/ 646744 w 2493990"/>
                <a:gd name="connsiteY7-32" fmla="*/ 2240387 h 2240387"/>
                <a:gd name="connsiteX8-33" fmla="*/ 0 w 2493990"/>
                <a:gd name="connsiteY8-34" fmla="*/ 1120194 h 2240387"/>
                <a:gd name="connsiteX9-35" fmla="*/ 646744 w 2493990"/>
                <a:gd name="connsiteY9-36" fmla="*/ 0 h 2240387"/>
                <a:gd name="connsiteX0-37" fmla="*/ 2493384 w 2584824"/>
                <a:gd name="connsiteY0-38" fmla="*/ 1135566 h 2240387"/>
                <a:gd name="connsiteX1-39" fmla="*/ 2493990 w 2584824"/>
                <a:gd name="connsiteY1-40" fmla="*/ 1287748 h 2240387"/>
                <a:gd name="connsiteX2-41" fmla="*/ 2483516 w 2584824"/>
                <a:gd name="connsiteY2-42" fmla="*/ 1305700 h 2240387"/>
                <a:gd name="connsiteX3-43" fmla="*/ 1940233 w 2584824"/>
                <a:gd name="connsiteY3-44" fmla="*/ 2240387 h 2240387"/>
                <a:gd name="connsiteX4-45" fmla="*/ 646744 w 2584824"/>
                <a:gd name="connsiteY4-46" fmla="*/ 2240387 h 2240387"/>
                <a:gd name="connsiteX5-47" fmla="*/ 0 w 2584824"/>
                <a:gd name="connsiteY5-48" fmla="*/ 1120194 h 2240387"/>
                <a:gd name="connsiteX6-49" fmla="*/ 646744 w 2584824"/>
                <a:gd name="connsiteY6-50" fmla="*/ 0 h 2240387"/>
                <a:gd name="connsiteX7-51" fmla="*/ 1940233 w 2584824"/>
                <a:gd name="connsiteY7-52" fmla="*/ 0 h 2240387"/>
                <a:gd name="connsiteX8-53" fmla="*/ 2493990 w 2584824"/>
                <a:gd name="connsiteY8-54" fmla="*/ 959135 h 2240387"/>
                <a:gd name="connsiteX9-55" fmla="*/ 2584824 w 2584824"/>
                <a:gd name="connsiteY9-56" fmla="*/ 1227006 h 2240387"/>
                <a:gd name="connsiteX0-57" fmla="*/ 2493384 w 2493990"/>
                <a:gd name="connsiteY0-58" fmla="*/ 1135566 h 2240387"/>
                <a:gd name="connsiteX1-59" fmla="*/ 2493990 w 2493990"/>
                <a:gd name="connsiteY1-60" fmla="*/ 1287748 h 2240387"/>
                <a:gd name="connsiteX2-61" fmla="*/ 2483516 w 2493990"/>
                <a:gd name="connsiteY2-62" fmla="*/ 1305700 h 2240387"/>
                <a:gd name="connsiteX3-63" fmla="*/ 1940233 w 2493990"/>
                <a:gd name="connsiteY3-64" fmla="*/ 2240387 h 2240387"/>
                <a:gd name="connsiteX4-65" fmla="*/ 646744 w 2493990"/>
                <a:gd name="connsiteY4-66" fmla="*/ 2240387 h 2240387"/>
                <a:gd name="connsiteX5-67" fmla="*/ 0 w 2493990"/>
                <a:gd name="connsiteY5-68" fmla="*/ 1120194 h 2240387"/>
                <a:gd name="connsiteX6-69" fmla="*/ 646744 w 2493990"/>
                <a:gd name="connsiteY6-70" fmla="*/ 0 h 2240387"/>
                <a:gd name="connsiteX7-71" fmla="*/ 1940233 w 2493990"/>
                <a:gd name="connsiteY7-72" fmla="*/ 0 h 2240387"/>
                <a:gd name="connsiteX8-73" fmla="*/ 2493990 w 2493990"/>
                <a:gd name="connsiteY8-74" fmla="*/ 959135 h 2240387"/>
                <a:gd name="connsiteX0-75" fmla="*/ 2493990 w 2493990"/>
                <a:gd name="connsiteY0-76" fmla="*/ 1287748 h 2240387"/>
                <a:gd name="connsiteX1-77" fmla="*/ 2483516 w 2493990"/>
                <a:gd name="connsiteY1-78" fmla="*/ 1305700 h 2240387"/>
                <a:gd name="connsiteX2-79" fmla="*/ 1940233 w 2493990"/>
                <a:gd name="connsiteY2-80" fmla="*/ 2240387 h 2240387"/>
                <a:gd name="connsiteX3-81" fmla="*/ 646744 w 2493990"/>
                <a:gd name="connsiteY3-82" fmla="*/ 2240387 h 2240387"/>
                <a:gd name="connsiteX4-83" fmla="*/ 0 w 2493990"/>
                <a:gd name="connsiteY4-84" fmla="*/ 1120194 h 2240387"/>
                <a:gd name="connsiteX5-85" fmla="*/ 646744 w 2493990"/>
                <a:gd name="connsiteY5-86" fmla="*/ 0 h 2240387"/>
                <a:gd name="connsiteX6-87" fmla="*/ 1940233 w 2493990"/>
                <a:gd name="connsiteY6-88" fmla="*/ 0 h 2240387"/>
                <a:gd name="connsiteX7-89" fmla="*/ 2493990 w 2493990"/>
                <a:gd name="connsiteY7-90" fmla="*/ 959135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93990" h="2240387">
                  <a:moveTo>
                    <a:pt x="2493990" y="1287748"/>
                  </a:moveTo>
                  <a:lnTo>
                    <a:pt x="2483516" y="1305700"/>
                  </a:lnTo>
                  <a:lnTo>
                    <a:pt x="1940233" y="2240387"/>
                  </a:lnTo>
                  <a:lnTo>
                    <a:pt x="646744" y="2240387"/>
                  </a:lnTo>
                  <a:lnTo>
                    <a:pt x="0" y="1120194"/>
                  </a:lnTo>
                  <a:lnTo>
                    <a:pt x="646744" y="0"/>
                  </a:lnTo>
                  <a:lnTo>
                    <a:pt x="1940233" y="0"/>
                  </a:lnTo>
                  <a:lnTo>
                    <a:pt x="2493990" y="959135"/>
                  </a:lnTo>
                </a:path>
              </a:pathLst>
            </a:custGeom>
            <a:noFill/>
            <a:ln w="25400">
              <a:solidFill>
                <a:schemeClr val="accent1"/>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p>
          </p:txBody>
        </p:sp>
        <p:sp>
          <p:nvSpPr>
            <p:cNvPr id="39" name="任意多边形: 形状 38"/>
            <p:cNvSpPr/>
            <p:nvPr>
              <p:custDataLst>
                <p:tags r:id="rId3"/>
              </p:custDataLst>
            </p:nvPr>
          </p:nvSpPr>
          <p:spPr>
            <a:xfrm>
              <a:off x="13290" y="3378"/>
              <a:ext cx="3813" cy="3302"/>
            </a:xfrm>
            <a:custGeom>
              <a:avLst/>
              <a:gdLst>
                <a:gd name="connsiteX0" fmla="*/ 646744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736693 w 2586977"/>
                <a:gd name="connsiteY4" fmla="*/ 2240387 h 2240387"/>
                <a:gd name="connsiteX5" fmla="*/ 736693 w 2586977"/>
                <a:gd name="connsiteY5" fmla="*/ 1726018 h 2240387"/>
                <a:gd name="connsiteX6" fmla="*/ 561841 w 2586977"/>
                <a:gd name="connsiteY6" fmla="*/ 1726018 h 2240387"/>
                <a:gd name="connsiteX7" fmla="*/ 561841 w 2586977"/>
                <a:gd name="connsiteY7" fmla="*/ 2093331 h 2240387"/>
                <a:gd name="connsiteX8" fmla="*/ 0 w 2586977"/>
                <a:gd name="connsiteY8" fmla="*/ 1120194 h 2240387"/>
                <a:gd name="connsiteX0-1" fmla="*/ 736693 w 2586977"/>
                <a:gd name="connsiteY0-2" fmla="*/ 1726018 h 2240387"/>
                <a:gd name="connsiteX1-3" fmla="*/ 561841 w 2586977"/>
                <a:gd name="connsiteY1-4" fmla="*/ 1726018 h 2240387"/>
                <a:gd name="connsiteX2-5" fmla="*/ 561841 w 2586977"/>
                <a:gd name="connsiteY2-6" fmla="*/ 2093331 h 2240387"/>
                <a:gd name="connsiteX3-7" fmla="*/ 0 w 2586977"/>
                <a:gd name="connsiteY3-8" fmla="*/ 1120194 h 2240387"/>
                <a:gd name="connsiteX4-9" fmla="*/ 646744 w 2586977"/>
                <a:gd name="connsiteY4-10" fmla="*/ 0 h 2240387"/>
                <a:gd name="connsiteX5-11" fmla="*/ 1940233 w 2586977"/>
                <a:gd name="connsiteY5-12" fmla="*/ 0 h 2240387"/>
                <a:gd name="connsiteX6-13" fmla="*/ 2586977 w 2586977"/>
                <a:gd name="connsiteY6-14" fmla="*/ 1120194 h 2240387"/>
                <a:gd name="connsiteX7-15" fmla="*/ 1940233 w 2586977"/>
                <a:gd name="connsiteY7-16" fmla="*/ 2240387 h 2240387"/>
                <a:gd name="connsiteX8-17" fmla="*/ 736693 w 2586977"/>
                <a:gd name="connsiteY8-18" fmla="*/ 2240387 h 2240387"/>
                <a:gd name="connsiteX9" fmla="*/ 828133 w 2586977"/>
                <a:gd name="connsiteY9" fmla="*/ 1817458 h 2240387"/>
                <a:gd name="connsiteX0-19" fmla="*/ 736693 w 2586977"/>
                <a:gd name="connsiteY0-20" fmla="*/ 1726018 h 2240387"/>
                <a:gd name="connsiteX1-21" fmla="*/ 561841 w 2586977"/>
                <a:gd name="connsiteY1-22" fmla="*/ 1726018 h 2240387"/>
                <a:gd name="connsiteX2-23" fmla="*/ 561841 w 2586977"/>
                <a:gd name="connsiteY2-24" fmla="*/ 2093331 h 2240387"/>
                <a:gd name="connsiteX3-25" fmla="*/ 0 w 2586977"/>
                <a:gd name="connsiteY3-26" fmla="*/ 1120194 h 2240387"/>
                <a:gd name="connsiteX4-27" fmla="*/ 646744 w 2586977"/>
                <a:gd name="connsiteY4-28" fmla="*/ 0 h 2240387"/>
                <a:gd name="connsiteX5-29" fmla="*/ 1940233 w 2586977"/>
                <a:gd name="connsiteY5-30" fmla="*/ 0 h 2240387"/>
                <a:gd name="connsiteX6-31" fmla="*/ 2586977 w 2586977"/>
                <a:gd name="connsiteY6-32" fmla="*/ 1120194 h 2240387"/>
                <a:gd name="connsiteX7-33" fmla="*/ 1940233 w 2586977"/>
                <a:gd name="connsiteY7-34" fmla="*/ 2240387 h 2240387"/>
                <a:gd name="connsiteX8-35" fmla="*/ 736693 w 2586977"/>
                <a:gd name="connsiteY8-36" fmla="*/ 2240387 h 2240387"/>
                <a:gd name="connsiteX0-37" fmla="*/ 561841 w 2586977"/>
                <a:gd name="connsiteY0-38" fmla="*/ 1726018 h 2240387"/>
                <a:gd name="connsiteX1-39" fmla="*/ 561841 w 2586977"/>
                <a:gd name="connsiteY1-40" fmla="*/ 2093331 h 2240387"/>
                <a:gd name="connsiteX2-41" fmla="*/ 0 w 2586977"/>
                <a:gd name="connsiteY2-42" fmla="*/ 1120194 h 2240387"/>
                <a:gd name="connsiteX3-43" fmla="*/ 646744 w 2586977"/>
                <a:gd name="connsiteY3-44" fmla="*/ 0 h 2240387"/>
                <a:gd name="connsiteX4-45" fmla="*/ 1940233 w 2586977"/>
                <a:gd name="connsiteY4-46" fmla="*/ 0 h 2240387"/>
                <a:gd name="connsiteX5-47" fmla="*/ 2586977 w 2586977"/>
                <a:gd name="connsiteY5-48" fmla="*/ 1120194 h 2240387"/>
                <a:gd name="connsiteX6-49" fmla="*/ 1940233 w 2586977"/>
                <a:gd name="connsiteY6-50" fmla="*/ 2240387 h 2240387"/>
                <a:gd name="connsiteX7-51" fmla="*/ 736693 w 2586977"/>
                <a:gd name="connsiteY7-52" fmla="*/ 2240387 h 2240387"/>
                <a:gd name="connsiteX0-53" fmla="*/ 561841 w 2586977"/>
                <a:gd name="connsiteY0-54" fmla="*/ 2093331 h 2240387"/>
                <a:gd name="connsiteX1-55" fmla="*/ 0 w 2586977"/>
                <a:gd name="connsiteY1-56" fmla="*/ 1120194 h 2240387"/>
                <a:gd name="connsiteX2-57" fmla="*/ 646744 w 2586977"/>
                <a:gd name="connsiteY2-58" fmla="*/ 0 h 2240387"/>
                <a:gd name="connsiteX3-59" fmla="*/ 1940233 w 2586977"/>
                <a:gd name="connsiteY3-60" fmla="*/ 0 h 2240387"/>
                <a:gd name="connsiteX4-61" fmla="*/ 2586977 w 2586977"/>
                <a:gd name="connsiteY4-62" fmla="*/ 1120194 h 2240387"/>
                <a:gd name="connsiteX5-63" fmla="*/ 1940233 w 2586977"/>
                <a:gd name="connsiteY5-64" fmla="*/ 2240387 h 2240387"/>
                <a:gd name="connsiteX6-65" fmla="*/ 736693 w 2586977"/>
                <a:gd name="connsiteY6-66" fmla="*/ 2240387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586977" h="2240387">
                  <a:moveTo>
                    <a:pt x="561841" y="2093331"/>
                  </a:moveTo>
                  <a:lnTo>
                    <a:pt x="0" y="1120194"/>
                  </a:lnTo>
                  <a:lnTo>
                    <a:pt x="646744" y="0"/>
                  </a:lnTo>
                  <a:lnTo>
                    <a:pt x="1940233" y="0"/>
                  </a:lnTo>
                  <a:lnTo>
                    <a:pt x="2586977" y="1120194"/>
                  </a:lnTo>
                  <a:lnTo>
                    <a:pt x="1940233" y="2240387"/>
                  </a:lnTo>
                  <a:lnTo>
                    <a:pt x="736693" y="2240387"/>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任意多边形: 形状 36"/>
            <p:cNvSpPr/>
            <p:nvPr>
              <p:custDataLst>
                <p:tags r:id="rId4"/>
              </p:custDataLst>
            </p:nvPr>
          </p:nvSpPr>
          <p:spPr>
            <a:xfrm>
              <a:off x="7571" y="3378"/>
              <a:ext cx="3683" cy="3302"/>
            </a:xfrm>
            <a:custGeom>
              <a:avLst/>
              <a:gdLst>
                <a:gd name="connsiteX0" fmla="*/ 646745 w 2498882"/>
                <a:gd name="connsiteY0" fmla="*/ 0 h 2240387"/>
                <a:gd name="connsiteX1" fmla="*/ 1940233 w 2498882"/>
                <a:gd name="connsiteY1" fmla="*/ 0 h 2240387"/>
                <a:gd name="connsiteX2" fmla="*/ 2498882 w 2498882"/>
                <a:gd name="connsiteY2" fmla="*/ 967609 h 2240387"/>
                <a:gd name="connsiteX3" fmla="*/ 2498882 w 2498882"/>
                <a:gd name="connsiteY3" fmla="*/ 1272779 h 2240387"/>
                <a:gd name="connsiteX4" fmla="*/ 1940233 w 2498882"/>
                <a:gd name="connsiteY4" fmla="*/ 2240387 h 2240387"/>
                <a:gd name="connsiteX5" fmla="*/ 646745 w 2498882"/>
                <a:gd name="connsiteY5" fmla="*/ 2240387 h 2240387"/>
                <a:gd name="connsiteX6" fmla="*/ 0 w 2498882"/>
                <a:gd name="connsiteY6" fmla="*/ 1120194 h 2240387"/>
                <a:gd name="connsiteX0-1" fmla="*/ 646745 w 2498882"/>
                <a:gd name="connsiteY0-2" fmla="*/ 0 h 2240387"/>
                <a:gd name="connsiteX1-3" fmla="*/ 1940233 w 2498882"/>
                <a:gd name="connsiteY1-4" fmla="*/ 0 h 2240387"/>
                <a:gd name="connsiteX2-5" fmla="*/ 2498882 w 2498882"/>
                <a:gd name="connsiteY2-6" fmla="*/ 967609 h 2240387"/>
                <a:gd name="connsiteX3-7" fmla="*/ 2493887 w 2498882"/>
                <a:gd name="connsiteY3-8" fmla="*/ 1110572 h 2240387"/>
                <a:gd name="connsiteX4-9" fmla="*/ 2498882 w 2498882"/>
                <a:gd name="connsiteY4-10" fmla="*/ 1272779 h 2240387"/>
                <a:gd name="connsiteX5-11" fmla="*/ 1940233 w 2498882"/>
                <a:gd name="connsiteY5-12" fmla="*/ 2240387 h 2240387"/>
                <a:gd name="connsiteX6-13" fmla="*/ 646745 w 2498882"/>
                <a:gd name="connsiteY6-14" fmla="*/ 2240387 h 2240387"/>
                <a:gd name="connsiteX7" fmla="*/ 0 w 2498882"/>
                <a:gd name="connsiteY7" fmla="*/ 1120194 h 2240387"/>
                <a:gd name="connsiteX8" fmla="*/ 646745 w 2498882"/>
                <a:gd name="connsiteY8" fmla="*/ 0 h 2240387"/>
                <a:gd name="connsiteX0-15" fmla="*/ 2493887 w 2585327"/>
                <a:gd name="connsiteY0-16" fmla="*/ 1110572 h 2240387"/>
                <a:gd name="connsiteX1-17" fmla="*/ 2498882 w 2585327"/>
                <a:gd name="connsiteY1-18" fmla="*/ 1272779 h 2240387"/>
                <a:gd name="connsiteX2-19" fmla="*/ 1940233 w 2585327"/>
                <a:gd name="connsiteY2-20" fmla="*/ 2240387 h 2240387"/>
                <a:gd name="connsiteX3-21" fmla="*/ 646745 w 2585327"/>
                <a:gd name="connsiteY3-22" fmla="*/ 2240387 h 2240387"/>
                <a:gd name="connsiteX4-23" fmla="*/ 0 w 2585327"/>
                <a:gd name="connsiteY4-24" fmla="*/ 1120194 h 2240387"/>
                <a:gd name="connsiteX5-25" fmla="*/ 646745 w 2585327"/>
                <a:gd name="connsiteY5-26" fmla="*/ 0 h 2240387"/>
                <a:gd name="connsiteX6-27" fmla="*/ 1940233 w 2585327"/>
                <a:gd name="connsiteY6-28" fmla="*/ 0 h 2240387"/>
                <a:gd name="connsiteX7-29" fmla="*/ 2498882 w 2585327"/>
                <a:gd name="connsiteY7-30" fmla="*/ 967609 h 2240387"/>
                <a:gd name="connsiteX8-31" fmla="*/ 2585327 w 2585327"/>
                <a:gd name="connsiteY8-32" fmla="*/ 1202012 h 2240387"/>
                <a:gd name="connsiteX0-33" fmla="*/ 2493887 w 2498882"/>
                <a:gd name="connsiteY0-34" fmla="*/ 1110572 h 2240387"/>
                <a:gd name="connsiteX1-35" fmla="*/ 2498882 w 2498882"/>
                <a:gd name="connsiteY1-36" fmla="*/ 1272779 h 2240387"/>
                <a:gd name="connsiteX2-37" fmla="*/ 1940233 w 2498882"/>
                <a:gd name="connsiteY2-38" fmla="*/ 2240387 h 2240387"/>
                <a:gd name="connsiteX3-39" fmla="*/ 646745 w 2498882"/>
                <a:gd name="connsiteY3-40" fmla="*/ 2240387 h 2240387"/>
                <a:gd name="connsiteX4-41" fmla="*/ 0 w 2498882"/>
                <a:gd name="connsiteY4-42" fmla="*/ 1120194 h 2240387"/>
                <a:gd name="connsiteX5-43" fmla="*/ 646745 w 2498882"/>
                <a:gd name="connsiteY5-44" fmla="*/ 0 h 2240387"/>
                <a:gd name="connsiteX6-45" fmla="*/ 1940233 w 2498882"/>
                <a:gd name="connsiteY6-46" fmla="*/ 0 h 2240387"/>
                <a:gd name="connsiteX7-47" fmla="*/ 2498882 w 2498882"/>
                <a:gd name="connsiteY7-48" fmla="*/ 967609 h 2240387"/>
                <a:gd name="connsiteX0-49" fmla="*/ 2498882 w 2498882"/>
                <a:gd name="connsiteY0-50" fmla="*/ 1272779 h 2240387"/>
                <a:gd name="connsiteX1-51" fmla="*/ 1940233 w 2498882"/>
                <a:gd name="connsiteY1-52" fmla="*/ 2240387 h 2240387"/>
                <a:gd name="connsiteX2-53" fmla="*/ 646745 w 2498882"/>
                <a:gd name="connsiteY2-54" fmla="*/ 2240387 h 2240387"/>
                <a:gd name="connsiteX3-55" fmla="*/ 0 w 2498882"/>
                <a:gd name="connsiteY3-56" fmla="*/ 1120194 h 2240387"/>
                <a:gd name="connsiteX4-57" fmla="*/ 646745 w 2498882"/>
                <a:gd name="connsiteY4-58" fmla="*/ 0 h 2240387"/>
                <a:gd name="connsiteX5-59" fmla="*/ 1940233 w 2498882"/>
                <a:gd name="connsiteY5-60" fmla="*/ 0 h 2240387"/>
                <a:gd name="connsiteX6-61" fmla="*/ 2498882 w 2498882"/>
                <a:gd name="connsiteY6-62" fmla="*/ 967609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98882" h="2240387">
                  <a:moveTo>
                    <a:pt x="2498882" y="1272779"/>
                  </a:moveTo>
                  <a:lnTo>
                    <a:pt x="1940233" y="2240387"/>
                  </a:lnTo>
                  <a:lnTo>
                    <a:pt x="646745" y="2240387"/>
                  </a:lnTo>
                  <a:lnTo>
                    <a:pt x="0" y="1120194"/>
                  </a:lnTo>
                  <a:lnTo>
                    <a:pt x="646745" y="0"/>
                  </a:lnTo>
                  <a:lnTo>
                    <a:pt x="1940233" y="0"/>
                  </a:lnTo>
                  <a:lnTo>
                    <a:pt x="2498882" y="967609"/>
                  </a:lnTo>
                </a:path>
              </a:pathLst>
            </a:custGeom>
            <a:noFill/>
            <a:ln w="25400">
              <a:solidFill>
                <a:schemeClr val="accent1"/>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任意多边形: 形状 17"/>
            <p:cNvSpPr/>
            <p:nvPr>
              <p:custDataLst>
                <p:tags r:id="rId5"/>
              </p:custDataLst>
            </p:nvPr>
          </p:nvSpPr>
          <p:spPr>
            <a:xfrm>
              <a:off x="2144" y="3627"/>
              <a:ext cx="3199" cy="2771"/>
            </a:xfrm>
            <a:custGeom>
              <a:avLst/>
              <a:gdLst/>
              <a:ahLst/>
              <a:cxnLst/>
              <a:rect l="0" t="0" r="0" b="0"/>
              <a:pathLst>
                <a:path w="3619501" h="3134579">
                  <a:moveTo>
                    <a:pt x="904875" y="3134578"/>
                  </a:moveTo>
                  <a:lnTo>
                    <a:pt x="2714625" y="3134578"/>
                  </a:lnTo>
                  <a:lnTo>
                    <a:pt x="3619500" y="1567289"/>
                  </a:lnTo>
                  <a:lnTo>
                    <a:pt x="2714625" y="0"/>
                  </a:lnTo>
                  <a:lnTo>
                    <a:pt x="904875" y="0"/>
                  </a:lnTo>
                  <a:lnTo>
                    <a:pt x="0" y="1567289"/>
                  </a:lnTo>
                  <a:close/>
                </a:path>
              </a:pathLst>
            </a:custGeom>
            <a:solidFill>
              <a:schemeClr val="bg2"/>
            </a:solidFill>
            <a:ln w="25400">
              <a:no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任意多边形: 形状 18"/>
            <p:cNvSpPr/>
            <p:nvPr>
              <p:custDataLst>
                <p:tags r:id="rId6"/>
              </p:custDataLst>
            </p:nvPr>
          </p:nvSpPr>
          <p:spPr>
            <a:xfrm>
              <a:off x="13622" y="3627"/>
              <a:ext cx="3199" cy="2771"/>
            </a:xfrm>
            <a:custGeom>
              <a:avLst/>
              <a:gdLst/>
              <a:ahLst/>
              <a:cxnLst/>
              <a:rect l="0" t="0" r="0" b="0"/>
              <a:pathLst>
                <a:path w="3619501" h="3134579">
                  <a:moveTo>
                    <a:pt x="904875" y="3134578"/>
                  </a:moveTo>
                  <a:lnTo>
                    <a:pt x="2714625" y="3134578"/>
                  </a:lnTo>
                  <a:lnTo>
                    <a:pt x="3619500" y="1567289"/>
                  </a:lnTo>
                  <a:lnTo>
                    <a:pt x="2714625" y="0"/>
                  </a:lnTo>
                  <a:lnTo>
                    <a:pt x="904875" y="0"/>
                  </a:lnTo>
                  <a:lnTo>
                    <a:pt x="0" y="1567289"/>
                  </a:lnTo>
                  <a:close/>
                </a:path>
              </a:pathLst>
            </a:custGeom>
            <a:solidFill>
              <a:schemeClr val="bg2"/>
            </a:solidFill>
            <a:ln w="25400">
              <a:no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0" name="任意多边形: 形状 19"/>
            <p:cNvSpPr/>
            <p:nvPr>
              <p:custDataLst>
                <p:tags r:id="rId7"/>
              </p:custDataLst>
            </p:nvPr>
          </p:nvSpPr>
          <p:spPr>
            <a:xfrm>
              <a:off x="10753" y="5284"/>
              <a:ext cx="3199" cy="2771"/>
            </a:xfrm>
            <a:custGeom>
              <a:avLst/>
              <a:gdLst/>
              <a:ahLst/>
              <a:cxnLst/>
              <a:rect l="0" t="0" r="0" b="0"/>
              <a:pathLst>
                <a:path w="3619501" h="3134579">
                  <a:moveTo>
                    <a:pt x="904875" y="3134578"/>
                  </a:moveTo>
                  <a:lnTo>
                    <a:pt x="2714625" y="3134578"/>
                  </a:lnTo>
                  <a:lnTo>
                    <a:pt x="3619500" y="1567289"/>
                  </a:lnTo>
                  <a:lnTo>
                    <a:pt x="2714625" y="0"/>
                  </a:lnTo>
                  <a:lnTo>
                    <a:pt x="904875" y="0"/>
                  </a:lnTo>
                  <a:lnTo>
                    <a:pt x="0" y="1567289"/>
                  </a:lnTo>
                  <a:close/>
                </a:path>
              </a:pathLst>
            </a:custGeom>
            <a:solidFill>
              <a:schemeClr val="bg2"/>
            </a:solidFill>
            <a:ln w="25400">
              <a:no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2" name="任意多边形: 形状 21"/>
            <p:cNvSpPr/>
            <p:nvPr>
              <p:custDataLst>
                <p:tags r:id="rId8"/>
              </p:custDataLst>
            </p:nvPr>
          </p:nvSpPr>
          <p:spPr>
            <a:xfrm>
              <a:off x="7884" y="3627"/>
              <a:ext cx="3199" cy="2771"/>
            </a:xfrm>
            <a:custGeom>
              <a:avLst/>
              <a:gdLst/>
              <a:ahLst/>
              <a:cxnLst/>
              <a:rect l="0" t="0" r="0" b="0"/>
              <a:pathLst>
                <a:path w="3619501" h="3134579">
                  <a:moveTo>
                    <a:pt x="904875" y="3134578"/>
                  </a:moveTo>
                  <a:lnTo>
                    <a:pt x="2714625" y="3134578"/>
                  </a:lnTo>
                  <a:lnTo>
                    <a:pt x="3619500" y="1567289"/>
                  </a:lnTo>
                  <a:lnTo>
                    <a:pt x="2714625" y="0"/>
                  </a:lnTo>
                  <a:lnTo>
                    <a:pt x="904875" y="0"/>
                  </a:lnTo>
                  <a:lnTo>
                    <a:pt x="0" y="1567289"/>
                  </a:lnTo>
                  <a:close/>
                </a:path>
              </a:pathLst>
            </a:custGeom>
            <a:solidFill>
              <a:schemeClr val="bg2"/>
            </a:solidFill>
            <a:ln w="25400">
              <a:no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54" name="任意多边形: 形状 53"/>
            <p:cNvSpPr/>
            <p:nvPr>
              <p:custDataLst>
                <p:tags r:id="rId9"/>
              </p:custDataLst>
            </p:nvPr>
          </p:nvSpPr>
          <p:spPr>
            <a:xfrm>
              <a:off x="5785" y="5028"/>
              <a:ext cx="2739" cy="1651"/>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728609 w 2586977"/>
                <a:gd name="connsiteY0-68" fmla="*/ 0 h 2240387"/>
                <a:gd name="connsiteX1-69" fmla="*/ 1940233 w 2586977"/>
                <a:gd name="connsiteY1-70" fmla="*/ 0 h 2240387"/>
                <a:gd name="connsiteX2-71" fmla="*/ 2586977 w 2586977"/>
                <a:gd name="connsiteY2-72" fmla="*/ 1120194 h 2240387"/>
                <a:gd name="connsiteX3-73" fmla="*/ 1940233 w 2586977"/>
                <a:gd name="connsiteY3-74" fmla="*/ 2240387 h 2240387"/>
                <a:gd name="connsiteX4-75" fmla="*/ 646744 w 2586977"/>
                <a:gd name="connsiteY4-76" fmla="*/ 2240387 h 2240387"/>
                <a:gd name="connsiteX5-77" fmla="*/ 0 w 2586977"/>
                <a:gd name="connsiteY5-78" fmla="*/ 1120194 h 2240387"/>
                <a:gd name="connsiteX0-79" fmla="*/ 81865 w 1940233"/>
                <a:gd name="connsiteY0-80" fmla="*/ 0 h 2240387"/>
                <a:gd name="connsiteX1-81" fmla="*/ 1293489 w 1940233"/>
                <a:gd name="connsiteY1-82" fmla="*/ 0 h 2240387"/>
                <a:gd name="connsiteX2-83" fmla="*/ 1940233 w 1940233"/>
                <a:gd name="connsiteY2-84" fmla="*/ 1120194 h 2240387"/>
                <a:gd name="connsiteX3-85" fmla="*/ 1293489 w 1940233"/>
                <a:gd name="connsiteY3-86" fmla="*/ 2240387 h 2240387"/>
                <a:gd name="connsiteX4-87" fmla="*/ 0 w 1940233"/>
                <a:gd name="connsiteY4-88" fmla="*/ 2240387 h 2240387"/>
                <a:gd name="connsiteX0-89" fmla="*/ 0 w 1858368"/>
                <a:gd name="connsiteY0-90" fmla="*/ 0 h 2240387"/>
                <a:gd name="connsiteX1-91" fmla="*/ 1211624 w 1858368"/>
                <a:gd name="connsiteY1-92" fmla="*/ 0 h 2240387"/>
                <a:gd name="connsiteX2-93" fmla="*/ 1858368 w 1858368"/>
                <a:gd name="connsiteY2-94" fmla="*/ 1120194 h 2240387"/>
                <a:gd name="connsiteX3-95" fmla="*/ 1211624 w 1858368"/>
                <a:gd name="connsiteY3-96" fmla="*/ 2240387 h 2240387"/>
                <a:gd name="connsiteX0-97" fmla="*/ 0 w 1858368"/>
                <a:gd name="connsiteY0-98" fmla="*/ 0 h 1120194"/>
                <a:gd name="connsiteX1-99" fmla="*/ 1211624 w 1858368"/>
                <a:gd name="connsiteY1-100" fmla="*/ 0 h 1120194"/>
                <a:gd name="connsiteX2-101" fmla="*/ 1858368 w 1858368"/>
                <a:gd name="connsiteY2-102" fmla="*/ 1120194 h 1120194"/>
              </a:gdLst>
              <a:ahLst/>
              <a:cxnLst>
                <a:cxn ang="0">
                  <a:pos x="connsiteX0-1" y="connsiteY0-2"/>
                </a:cxn>
                <a:cxn ang="0">
                  <a:pos x="connsiteX1-3" y="connsiteY1-4"/>
                </a:cxn>
                <a:cxn ang="0">
                  <a:pos x="connsiteX2-5" y="connsiteY2-6"/>
                </a:cxn>
              </a:cxnLst>
              <a:rect l="l" t="t" r="r" b="b"/>
              <a:pathLst>
                <a:path w="1858368" h="1120194">
                  <a:moveTo>
                    <a:pt x="0" y="0"/>
                  </a:moveTo>
                  <a:lnTo>
                    <a:pt x="1211624" y="0"/>
                  </a:lnTo>
                  <a:lnTo>
                    <a:pt x="1858368" y="112019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任意多边形: 形状 54"/>
            <p:cNvSpPr/>
            <p:nvPr>
              <p:custDataLst>
                <p:tags r:id="rId10"/>
              </p:custDataLst>
            </p:nvPr>
          </p:nvSpPr>
          <p:spPr>
            <a:xfrm>
              <a:off x="4712" y="5266"/>
              <a:ext cx="3659" cy="3065"/>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1940233 w 2586977"/>
                <a:gd name="connsiteY0-68" fmla="*/ 0 h 2240387"/>
                <a:gd name="connsiteX1-69" fmla="*/ 2586977 w 2586977"/>
                <a:gd name="connsiteY1-70" fmla="*/ 1120194 h 2240387"/>
                <a:gd name="connsiteX2-71" fmla="*/ 1940233 w 2586977"/>
                <a:gd name="connsiteY2-72" fmla="*/ 2240387 h 2240387"/>
                <a:gd name="connsiteX3-73" fmla="*/ 646744 w 2586977"/>
                <a:gd name="connsiteY3-74" fmla="*/ 2240387 h 2240387"/>
                <a:gd name="connsiteX4-75" fmla="*/ 0 w 2586977"/>
                <a:gd name="connsiteY4-76" fmla="*/ 1120194 h 2240387"/>
                <a:gd name="connsiteX5-77" fmla="*/ 553757 w 2586977"/>
                <a:gd name="connsiteY5-78" fmla="*/ 161059 h 2240387"/>
                <a:gd name="connsiteX0-79" fmla="*/ 2586977 w 2586977"/>
                <a:gd name="connsiteY0-80" fmla="*/ 959135 h 2079328"/>
                <a:gd name="connsiteX1-81" fmla="*/ 1940233 w 2586977"/>
                <a:gd name="connsiteY1-82" fmla="*/ 2079328 h 2079328"/>
                <a:gd name="connsiteX2-83" fmla="*/ 646744 w 2586977"/>
                <a:gd name="connsiteY2-84" fmla="*/ 2079328 h 2079328"/>
                <a:gd name="connsiteX3-85" fmla="*/ 0 w 2586977"/>
                <a:gd name="connsiteY3-86" fmla="*/ 959135 h 2079328"/>
                <a:gd name="connsiteX4-87" fmla="*/ 553757 w 2586977"/>
                <a:gd name="connsiteY4-88" fmla="*/ 0 h 2079328"/>
                <a:gd name="connsiteX0-89" fmla="*/ 2482474 w 2482474"/>
                <a:gd name="connsiteY0-90" fmla="*/ 1134551 h 2079328"/>
                <a:gd name="connsiteX1-91" fmla="*/ 1940233 w 2482474"/>
                <a:gd name="connsiteY1-92" fmla="*/ 2079328 h 2079328"/>
                <a:gd name="connsiteX2-93" fmla="*/ 646744 w 2482474"/>
                <a:gd name="connsiteY2-94" fmla="*/ 2079328 h 2079328"/>
                <a:gd name="connsiteX3-95" fmla="*/ 0 w 2482474"/>
                <a:gd name="connsiteY3-96" fmla="*/ 959135 h 2079328"/>
                <a:gd name="connsiteX4-97" fmla="*/ 553757 w 2482474"/>
                <a:gd name="connsiteY4-98" fmla="*/ 0 h 20793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82474" h="2079328">
                  <a:moveTo>
                    <a:pt x="2482474" y="1134551"/>
                  </a:moveTo>
                  <a:lnTo>
                    <a:pt x="1940233" y="2079328"/>
                  </a:lnTo>
                  <a:lnTo>
                    <a:pt x="646744" y="2079328"/>
                  </a:lnTo>
                  <a:lnTo>
                    <a:pt x="0" y="959135"/>
                  </a:lnTo>
                  <a:lnTo>
                    <a:pt x="553757" y="0"/>
                  </a:lnTo>
                </a:path>
              </a:pathLst>
            </a:custGeom>
            <a:noFill/>
            <a:ln w="25400">
              <a:solidFill>
                <a:schemeClr val="accent1"/>
              </a:solidFill>
              <a:head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任意多边形: 形状 55"/>
            <p:cNvSpPr/>
            <p:nvPr>
              <p:custDataLst>
                <p:tags r:id="rId11"/>
              </p:custDataLst>
            </p:nvPr>
          </p:nvSpPr>
          <p:spPr>
            <a:xfrm>
              <a:off x="10431" y="5266"/>
              <a:ext cx="3659" cy="3065"/>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1940233 w 2586977"/>
                <a:gd name="connsiteY0-68" fmla="*/ 0 h 2240387"/>
                <a:gd name="connsiteX1-69" fmla="*/ 2586977 w 2586977"/>
                <a:gd name="connsiteY1-70" fmla="*/ 1120194 h 2240387"/>
                <a:gd name="connsiteX2-71" fmla="*/ 1940233 w 2586977"/>
                <a:gd name="connsiteY2-72" fmla="*/ 2240387 h 2240387"/>
                <a:gd name="connsiteX3-73" fmla="*/ 646744 w 2586977"/>
                <a:gd name="connsiteY3-74" fmla="*/ 2240387 h 2240387"/>
                <a:gd name="connsiteX4-75" fmla="*/ 0 w 2586977"/>
                <a:gd name="connsiteY4-76" fmla="*/ 1120194 h 2240387"/>
                <a:gd name="connsiteX5-77" fmla="*/ 553757 w 2586977"/>
                <a:gd name="connsiteY5-78" fmla="*/ 161059 h 2240387"/>
                <a:gd name="connsiteX0-79" fmla="*/ 2586977 w 2586977"/>
                <a:gd name="connsiteY0-80" fmla="*/ 959135 h 2079328"/>
                <a:gd name="connsiteX1-81" fmla="*/ 1940233 w 2586977"/>
                <a:gd name="connsiteY1-82" fmla="*/ 2079328 h 2079328"/>
                <a:gd name="connsiteX2-83" fmla="*/ 646744 w 2586977"/>
                <a:gd name="connsiteY2-84" fmla="*/ 2079328 h 2079328"/>
                <a:gd name="connsiteX3-85" fmla="*/ 0 w 2586977"/>
                <a:gd name="connsiteY3-86" fmla="*/ 959135 h 2079328"/>
                <a:gd name="connsiteX4-87" fmla="*/ 553757 w 2586977"/>
                <a:gd name="connsiteY4-88" fmla="*/ 0 h 2079328"/>
                <a:gd name="connsiteX0-89" fmla="*/ 2482474 w 2482474"/>
                <a:gd name="connsiteY0-90" fmla="*/ 1134551 h 2079328"/>
                <a:gd name="connsiteX1-91" fmla="*/ 1940233 w 2482474"/>
                <a:gd name="connsiteY1-92" fmla="*/ 2079328 h 2079328"/>
                <a:gd name="connsiteX2-93" fmla="*/ 646744 w 2482474"/>
                <a:gd name="connsiteY2-94" fmla="*/ 2079328 h 2079328"/>
                <a:gd name="connsiteX3-95" fmla="*/ 0 w 2482474"/>
                <a:gd name="connsiteY3-96" fmla="*/ 959135 h 2079328"/>
                <a:gd name="connsiteX4-97" fmla="*/ 553757 w 2482474"/>
                <a:gd name="connsiteY4-98" fmla="*/ 0 h 20793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82474" h="2079328">
                  <a:moveTo>
                    <a:pt x="2482474" y="1134551"/>
                  </a:moveTo>
                  <a:lnTo>
                    <a:pt x="1940233" y="2079328"/>
                  </a:lnTo>
                  <a:lnTo>
                    <a:pt x="646744" y="2079328"/>
                  </a:lnTo>
                  <a:lnTo>
                    <a:pt x="0" y="959135"/>
                  </a:lnTo>
                  <a:lnTo>
                    <a:pt x="553757" y="0"/>
                  </a:lnTo>
                </a:path>
              </a:pathLst>
            </a:custGeom>
            <a:noFill/>
            <a:ln w="25400">
              <a:solidFill>
                <a:schemeClr val="accent1"/>
              </a:solidFill>
              <a:head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任意多边形: 形状 56"/>
            <p:cNvSpPr/>
            <p:nvPr>
              <p:custDataLst>
                <p:tags r:id="rId12"/>
              </p:custDataLst>
            </p:nvPr>
          </p:nvSpPr>
          <p:spPr>
            <a:xfrm>
              <a:off x="11504" y="5028"/>
              <a:ext cx="2739" cy="1651"/>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728609 w 2586977"/>
                <a:gd name="connsiteY0-68" fmla="*/ 0 h 2240387"/>
                <a:gd name="connsiteX1-69" fmla="*/ 1940233 w 2586977"/>
                <a:gd name="connsiteY1-70" fmla="*/ 0 h 2240387"/>
                <a:gd name="connsiteX2-71" fmla="*/ 2586977 w 2586977"/>
                <a:gd name="connsiteY2-72" fmla="*/ 1120194 h 2240387"/>
                <a:gd name="connsiteX3-73" fmla="*/ 1940233 w 2586977"/>
                <a:gd name="connsiteY3-74" fmla="*/ 2240387 h 2240387"/>
                <a:gd name="connsiteX4-75" fmla="*/ 646744 w 2586977"/>
                <a:gd name="connsiteY4-76" fmla="*/ 2240387 h 2240387"/>
                <a:gd name="connsiteX5-77" fmla="*/ 0 w 2586977"/>
                <a:gd name="connsiteY5-78" fmla="*/ 1120194 h 2240387"/>
                <a:gd name="connsiteX0-79" fmla="*/ 81865 w 1940233"/>
                <a:gd name="connsiteY0-80" fmla="*/ 0 h 2240387"/>
                <a:gd name="connsiteX1-81" fmla="*/ 1293489 w 1940233"/>
                <a:gd name="connsiteY1-82" fmla="*/ 0 h 2240387"/>
                <a:gd name="connsiteX2-83" fmla="*/ 1940233 w 1940233"/>
                <a:gd name="connsiteY2-84" fmla="*/ 1120194 h 2240387"/>
                <a:gd name="connsiteX3-85" fmla="*/ 1293489 w 1940233"/>
                <a:gd name="connsiteY3-86" fmla="*/ 2240387 h 2240387"/>
                <a:gd name="connsiteX4-87" fmla="*/ 0 w 1940233"/>
                <a:gd name="connsiteY4-88" fmla="*/ 2240387 h 2240387"/>
                <a:gd name="connsiteX0-89" fmla="*/ 0 w 1858368"/>
                <a:gd name="connsiteY0-90" fmla="*/ 0 h 2240387"/>
                <a:gd name="connsiteX1-91" fmla="*/ 1211624 w 1858368"/>
                <a:gd name="connsiteY1-92" fmla="*/ 0 h 2240387"/>
                <a:gd name="connsiteX2-93" fmla="*/ 1858368 w 1858368"/>
                <a:gd name="connsiteY2-94" fmla="*/ 1120194 h 2240387"/>
                <a:gd name="connsiteX3-95" fmla="*/ 1211624 w 1858368"/>
                <a:gd name="connsiteY3-96" fmla="*/ 2240387 h 2240387"/>
                <a:gd name="connsiteX0-97" fmla="*/ 0 w 1858368"/>
                <a:gd name="connsiteY0-98" fmla="*/ 0 h 1120194"/>
                <a:gd name="connsiteX1-99" fmla="*/ 1211624 w 1858368"/>
                <a:gd name="connsiteY1-100" fmla="*/ 0 h 1120194"/>
                <a:gd name="connsiteX2-101" fmla="*/ 1858368 w 1858368"/>
                <a:gd name="connsiteY2-102" fmla="*/ 1120194 h 1120194"/>
              </a:gdLst>
              <a:ahLst/>
              <a:cxnLst>
                <a:cxn ang="0">
                  <a:pos x="connsiteX0-1" y="connsiteY0-2"/>
                </a:cxn>
                <a:cxn ang="0">
                  <a:pos x="connsiteX1-3" y="connsiteY1-4"/>
                </a:cxn>
                <a:cxn ang="0">
                  <a:pos x="connsiteX2-5" y="connsiteY2-6"/>
                </a:cxn>
              </a:cxnLst>
              <a:rect l="l" t="t" r="r" b="b"/>
              <a:pathLst>
                <a:path w="1858368" h="1120194">
                  <a:moveTo>
                    <a:pt x="0" y="0"/>
                  </a:moveTo>
                  <a:lnTo>
                    <a:pt x="1211624" y="0"/>
                  </a:lnTo>
                  <a:lnTo>
                    <a:pt x="1858368" y="112019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矩形 57"/>
            <p:cNvSpPr/>
            <p:nvPr>
              <p:custDataLst>
                <p:tags r:id="rId13"/>
              </p:custDataLst>
            </p:nvPr>
          </p:nvSpPr>
          <p:spPr>
            <a:xfrm>
              <a:off x="2428" y="7713"/>
              <a:ext cx="2650" cy="17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spAutoFit/>
            </a:bodyPr>
            <a:p>
              <a:pPr marL="0" indent="0" algn="ctr">
                <a:lnSpc>
                  <a:spcPct val="100000"/>
                </a:lnSpc>
                <a:buNone/>
              </a:pPr>
              <a:r>
                <a:rPr lang="zh-CN" altLang="en-US" sz="2000" b="1" dirty="0">
                  <a:solidFill>
                    <a:srgbClr val="48AB9D"/>
                  </a:solidFill>
                </a:rPr>
                <a:t>老虎型</a:t>
              </a:r>
              <a:endParaRPr lang="zh-CN" altLang="en-US" sz="2000" b="1" dirty="0">
                <a:solidFill>
                  <a:srgbClr val="48AB9D"/>
                </a:solidFill>
              </a:endParaRPr>
            </a:p>
            <a:p>
              <a:pPr marL="0" indent="0" algn="l">
                <a:lnSpc>
                  <a:spcPct val="100000"/>
                </a:lnSpc>
                <a:buNone/>
              </a:pPr>
              <a:r>
                <a:rPr lang="zh-CN" altLang="en-US" dirty="0">
                  <a:solidFill>
                    <a:schemeClr val="tx1">
                      <a:lumMod val="85000"/>
                      <a:lumOff val="15000"/>
                    </a:schemeClr>
                  </a:solidFill>
                </a:rPr>
                <a:t>权威导向、重实质报酬、目标导向。</a:t>
              </a:r>
              <a:endParaRPr lang="zh-CN" altLang="en-US" dirty="0">
                <a:solidFill>
                  <a:schemeClr val="tx1">
                    <a:lumMod val="85000"/>
                    <a:lumOff val="15000"/>
                  </a:schemeClr>
                </a:solidFill>
              </a:endParaRPr>
            </a:p>
          </p:txBody>
        </p:sp>
        <p:sp>
          <p:nvSpPr>
            <p:cNvPr id="61" name="矩形 60"/>
            <p:cNvSpPr/>
            <p:nvPr>
              <p:custDataLst>
                <p:tags r:id="rId14"/>
              </p:custDataLst>
            </p:nvPr>
          </p:nvSpPr>
          <p:spPr>
            <a:xfrm>
              <a:off x="13737" y="7713"/>
              <a:ext cx="3063" cy="13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spAutoFit/>
            </a:bodyPr>
            <a:p>
              <a:pPr marL="0" indent="0" algn="ctr">
                <a:lnSpc>
                  <a:spcPct val="100000"/>
                </a:lnSpc>
                <a:buNone/>
              </a:pPr>
              <a:r>
                <a:rPr lang="zh-CN" altLang="en-US" sz="2000" b="1" dirty="0">
                  <a:solidFill>
                    <a:srgbClr val="48AB9D"/>
                  </a:solidFill>
                </a:rPr>
                <a:t>变色龙型</a:t>
              </a:r>
              <a:endParaRPr lang="zh-CN" altLang="en-US" dirty="0">
                <a:solidFill>
                  <a:schemeClr val="tx1">
                    <a:lumMod val="85000"/>
                    <a:lumOff val="15000"/>
                  </a:schemeClr>
                </a:solidFill>
              </a:endParaRPr>
            </a:p>
            <a:p>
              <a:pPr marL="0" indent="0" algn="l">
                <a:lnSpc>
                  <a:spcPct val="100000"/>
                </a:lnSpc>
                <a:buNone/>
              </a:pPr>
              <a:r>
                <a:rPr lang="zh-CN" altLang="en-US" dirty="0">
                  <a:solidFill>
                    <a:schemeClr val="tx1">
                      <a:lumMod val="85000"/>
                      <a:lumOff val="15000"/>
                    </a:schemeClr>
                  </a:solidFill>
                </a:rPr>
                <a:t>协调性佳、配合度高、团体的润滑剂。</a:t>
              </a:r>
              <a:endParaRPr lang="zh-CN" altLang="en-US" dirty="0">
                <a:solidFill>
                  <a:schemeClr val="tx1">
                    <a:lumMod val="85000"/>
                    <a:lumOff val="15000"/>
                  </a:schemeClr>
                </a:solidFill>
              </a:endParaRPr>
            </a:p>
          </p:txBody>
        </p:sp>
        <p:sp>
          <p:nvSpPr>
            <p:cNvPr id="62" name="矩形 61"/>
            <p:cNvSpPr/>
            <p:nvPr>
              <p:custDataLst>
                <p:tags r:id="rId15"/>
              </p:custDataLst>
            </p:nvPr>
          </p:nvSpPr>
          <p:spPr>
            <a:xfrm>
              <a:off x="8166" y="7713"/>
              <a:ext cx="2650" cy="13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spAutoFit/>
            </a:bodyPr>
            <a:p>
              <a:pPr marL="0" indent="0" algn="ctr">
                <a:lnSpc>
                  <a:spcPct val="100000"/>
                </a:lnSpc>
                <a:buNone/>
              </a:pPr>
              <a:r>
                <a:rPr lang="zh-CN" altLang="en-US" sz="2000" b="1" dirty="0">
                  <a:solidFill>
                    <a:srgbClr val="48AB9D"/>
                  </a:solidFill>
                </a:rPr>
                <a:t>无尾熊型</a:t>
              </a:r>
              <a:endParaRPr lang="zh-CN" altLang="en-US" dirty="0">
                <a:solidFill>
                  <a:schemeClr val="tx1">
                    <a:lumMod val="85000"/>
                    <a:lumOff val="15000"/>
                  </a:schemeClr>
                </a:solidFill>
              </a:endParaRPr>
            </a:p>
            <a:p>
              <a:pPr marL="0" indent="0" algn="l">
                <a:lnSpc>
                  <a:spcPct val="100000"/>
                </a:lnSpc>
                <a:buNone/>
              </a:pPr>
              <a:r>
                <a:rPr lang="zh-CN" altLang="en-US" dirty="0">
                  <a:solidFill>
                    <a:schemeClr val="tx1">
                      <a:lumMod val="85000"/>
                      <a:lumOff val="15000"/>
                    </a:schemeClr>
                  </a:solidFill>
                </a:rPr>
                <a:t>爱好和平、持之以恒、忍耐度佳。</a:t>
              </a:r>
              <a:endParaRPr lang="zh-CN" altLang="en-US" dirty="0">
                <a:solidFill>
                  <a:schemeClr val="tx1">
                    <a:lumMod val="85000"/>
                    <a:lumOff val="15000"/>
                  </a:schemeClr>
                </a:solidFill>
              </a:endParaRPr>
            </a:p>
          </p:txBody>
        </p:sp>
        <p:sp>
          <p:nvSpPr>
            <p:cNvPr id="63" name="矩形 62"/>
            <p:cNvSpPr/>
            <p:nvPr>
              <p:custDataLst>
                <p:tags r:id="rId16"/>
              </p:custDataLst>
            </p:nvPr>
          </p:nvSpPr>
          <p:spPr>
            <a:xfrm>
              <a:off x="11036" y="2277"/>
              <a:ext cx="2650" cy="17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spAutoFit/>
            </a:bodyPr>
            <a:p>
              <a:pPr marL="0" indent="0" algn="ctr">
                <a:lnSpc>
                  <a:spcPct val="100000"/>
                </a:lnSpc>
                <a:buNone/>
              </a:pPr>
              <a:r>
                <a:rPr lang="zh-CN" altLang="en-US" sz="2000" b="1" dirty="0">
                  <a:solidFill>
                    <a:srgbClr val="48AB9D"/>
                  </a:solidFill>
                </a:rPr>
                <a:t>猫头鹰型</a:t>
              </a:r>
              <a:endParaRPr lang="zh-CN" altLang="en-US" b="1" dirty="0">
                <a:solidFill>
                  <a:srgbClr val="48AB9D"/>
                </a:solidFill>
              </a:endParaRPr>
            </a:p>
            <a:p>
              <a:pPr marL="0" indent="0" algn="l">
                <a:lnSpc>
                  <a:spcPct val="100000"/>
                </a:lnSpc>
                <a:buNone/>
              </a:pPr>
              <a:r>
                <a:rPr lang="zh-CN" altLang="en-US" dirty="0">
                  <a:solidFill>
                    <a:schemeClr val="tx1">
                      <a:lumMod val="85000"/>
                      <a:lumOff val="15000"/>
                    </a:schemeClr>
                  </a:solidFill>
                </a:rPr>
                <a:t>喜欢精确、重视专业性、循规蹈矩。</a:t>
              </a:r>
              <a:endParaRPr lang="zh-CN" altLang="en-US" dirty="0">
                <a:solidFill>
                  <a:schemeClr val="tx1">
                    <a:lumMod val="85000"/>
                    <a:lumOff val="15000"/>
                  </a:schemeClr>
                </a:solidFill>
              </a:endParaRPr>
            </a:p>
          </p:txBody>
        </p:sp>
        <p:sp>
          <p:nvSpPr>
            <p:cNvPr id="64" name="矩形 63"/>
            <p:cNvSpPr/>
            <p:nvPr>
              <p:custDataLst>
                <p:tags r:id="rId17"/>
              </p:custDataLst>
            </p:nvPr>
          </p:nvSpPr>
          <p:spPr>
            <a:xfrm>
              <a:off x="5297" y="2277"/>
              <a:ext cx="2650" cy="17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chorCtr="0">
              <a:spAutoFit/>
            </a:bodyPr>
            <a:p>
              <a:pPr marL="0" indent="0" algn="ctr">
                <a:lnSpc>
                  <a:spcPct val="100000"/>
                </a:lnSpc>
                <a:buNone/>
              </a:pPr>
              <a:r>
                <a:rPr lang="zh-CN" altLang="en-US" sz="2000" b="1" dirty="0">
                  <a:solidFill>
                    <a:srgbClr val="48AB9D"/>
                  </a:solidFill>
                </a:rPr>
                <a:t>孔雀型</a:t>
              </a:r>
              <a:endParaRPr lang="zh-CN" altLang="en-US" sz="2000" b="1" dirty="0">
                <a:solidFill>
                  <a:srgbClr val="48AB9D"/>
                </a:solidFill>
              </a:endParaRPr>
            </a:p>
            <a:p>
              <a:pPr marL="0" indent="0" algn="l">
                <a:lnSpc>
                  <a:spcPct val="100000"/>
                </a:lnSpc>
                <a:buNone/>
              </a:pPr>
              <a:r>
                <a:rPr lang="zh-CN" altLang="en-US" dirty="0">
                  <a:solidFill>
                    <a:schemeClr val="tx1">
                      <a:lumMod val="85000"/>
                      <a:lumOff val="15000"/>
                    </a:schemeClr>
                  </a:solidFill>
                </a:rPr>
                <a:t>同理心强、擅长语言表达、自我宣传。</a:t>
              </a:r>
              <a:endParaRPr lang="zh-CN" altLang="en-US" dirty="0">
                <a:solidFill>
                  <a:schemeClr val="tx1">
                    <a:lumMod val="85000"/>
                    <a:lumOff val="15000"/>
                  </a:schemeClr>
                </a:solidFill>
              </a:endParaRPr>
            </a:p>
          </p:txBody>
        </p:sp>
        <p:cxnSp>
          <p:nvCxnSpPr>
            <p:cNvPr id="3" name="直接连接符 2"/>
            <p:cNvCxnSpPr/>
            <p:nvPr>
              <p:custDataLst>
                <p:tags r:id="rId18"/>
              </p:custDataLst>
            </p:nvPr>
          </p:nvCxnSpPr>
          <p:spPr>
            <a:xfrm flipH="1">
              <a:off x="3744" y="6779"/>
              <a:ext cx="11" cy="789"/>
            </a:xfrm>
            <a:prstGeom prst="line">
              <a:avLst/>
            </a:prstGeom>
            <a:ln w="31750" cap="rnd">
              <a:solidFill>
                <a:schemeClr val="accent1">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4" name="直接连接符 3"/>
            <p:cNvCxnSpPr/>
            <p:nvPr>
              <p:custDataLst>
                <p:tags r:id="rId19"/>
              </p:custDataLst>
            </p:nvPr>
          </p:nvCxnSpPr>
          <p:spPr>
            <a:xfrm flipH="1">
              <a:off x="6608" y="4292"/>
              <a:ext cx="11" cy="688"/>
            </a:xfrm>
            <a:prstGeom prst="line">
              <a:avLst/>
            </a:prstGeom>
            <a:ln w="31750" cap="rnd">
              <a:solidFill>
                <a:schemeClr val="accent1">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9" name="直接连接符 8"/>
            <p:cNvCxnSpPr/>
            <p:nvPr>
              <p:custDataLst>
                <p:tags r:id="rId20"/>
              </p:custDataLst>
            </p:nvPr>
          </p:nvCxnSpPr>
          <p:spPr>
            <a:xfrm flipH="1">
              <a:off x="9496" y="6843"/>
              <a:ext cx="11" cy="789"/>
            </a:xfrm>
            <a:prstGeom prst="line">
              <a:avLst/>
            </a:prstGeom>
            <a:ln w="31750" cap="rnd">
              <a:solidFill>
                <a:schemeClr val="accent1">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11" name="直接连接符 10"/>
            <p:cNvCxnSpPr/>
            <p:nvPr>
              <p:custDataLst>
                <p:tags r:id="rId21"/>
              </p:custDataLst>
            </p:nvPr>
          </p:nvCxnSpPr>
          <p:spPr>
            <a:xfrm flipH="1">
              <a:off x="12347" y="4305"/>
              <a:ext cx="11" cy="688"/>
            </a:xfrm>
            <a:prstGeom prst="line">
              <a:avLst/>
            </a:prstGeom>
            <a:ln w="31750" cap="rnd">
              <a:solidFill>
                <a:schemeClr val="accent1">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12" name="直接连接符 11"/>
            <p:cNvCxnSpPr/>
            <p:nvPr>
              <p:custDataLst>
                <p:tags r:id="rId22"/>
              </p:custDataLst>
            </p:nvPr>
          </p:nvCxnSpPr>
          <p:spPr>
            <a:xfrm flipH="1">
              <a:off x="15216" y="6829"/>
              <a:ext cx="11" cy="789"/>
            </a:xfrm>
            <a:prstGeom prst="line">
              <a:avLst/>
            </a:prstGeom>
            <a:ln w="31750" cap="rnd">
              <a:solidFill>
                <a:schemeClr val="accent1">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pic>
          <p:nvPicPr>
            <p:cNvPr id="101" name="图片 100"/>
            <p:cNvPicPr/>
            <p:nvPr/>
          </p:nvPicPr>
          <p:blipFill>
            <a:blip r:embed="rId23">
              <a:clrChange>
                <a:clrFrom>
                  <a:srgbClr val="FFFFFF">
                    <a:alpha val="100000"/>
                  </a:srgbClr>
                </a:clrFrom>
                <a:clrTo>
                  <a:srgbClr val="FFFFFF">
                    <a:alpha val="100000"/>
                    <a:alpha val="0"/>
                  </a:srgbClr>
                </a:clrTo>
              </a:clrChange>
            </a:blip>
            <a:stretch>
              <a:fillRect/>
            </a:stretch>
          </p:blipFill>
          <p:spPr>
            <a:xfrm>
              <a:off x="2579" y="3811"/>
              <a:ext cx="2436" cy="2436"/>
            </a:xfrm>
            <a:prstGeom prst="rect">
              <a:avLst/>
            </a:prstGeom>
            <a:noFill/>
            <a:ln w="9525">
              <a:noFill/>
            </a:ln>
          </p:spPr>
        </p:pic>
        <p:pic>
          <p:nvPicPr>
            <p:cNvPr id="102" name="图片 101"/>
            <p:cNvPicPr/>
            <p:nvPr/>
          </p:nvPicPr>
          <p:blipFill>
            <a:blip r:embed="rId24">
              <a:clrChange>
                <a:clrFrom>
                  <a:srgbClr val="FDFDFD">
                    <a:alpha val="100000"/>
                  </a:srgbClr>
                </a:clrFrom>
                <a:clrTo>
                  <a:srgbClr val="FDFDFD">
                    <a:alpha val="100000"/>
                    <a:alpha val="0"/>
                  </a:srgbClr>
                </a:clrTo>
              </a:clrChange>
            </a:blip>
            <a:stretch>
              <a:fillRect/>
            </a:stretch>
          </p:blipFill>
          <p:spPr>
            <a:xfrm>
              <a:off x="5186" y="5838"/>
              <a:ext cx="2880" cy="1730"/>
            </a:xfrm>
            <a:prstGeom prst="rect">
              <a:avLst/>
            </a:prstGeom>
            <a:noFill/>
            <a:ln w="9525">
              <a:noFill/>
            </a:ln>
          </p:spPr>
        </p:pic>
        <p:pic>
          <p:nvPicPr>
            <p:cNvPr id="103" name="图片 102"/>
            <p:cNvPicPr/>
            <p:nvPr/>
          </p:nvPicPr>
          <p:blipFill>
            <a:blip r:embed="rId25">
              <a:clrChange>
                <a:clrFrom>
                  <a:srgbClr val="FFFFFF">
                    <a:alpha val="100000"/>
                  </a:srgbClr>
                </a:clrFrom>
                <a:clrTo>
                  <a:srgbClr val="FFFFFF">
                    <a:alpha val="100000"/>
                    <a:alpha val="0"/>
                  </a:srgbClr>
                </a:clrTo>
              </a:clrChange>
            </a:blip>
            <a:srcRect b="12065"/>
            <a:stretch>
              <a:fillRect/>
            </a:stretch>
          </p:blipFill>
          <p:spPr>
            <a:xfrm>
              <a:off x="8513" y="3620"/>
              <a:ext cx="1879" cy="2482"/>
            </a:xfrm>
            <a:prstGeom prst="rect">
              <a:avLst/>
            </a:prstGeom>
            <a:noFill/>
            <a:ln w="9525">
              <a:noFill/>
            </a:ln>
          </p:spPr>
        </p:pic>
        <p:pic>
          <p:nvPicPr>
            <p:cNvPr id="105" name="图片 104"/>
            <p:cNvPicPr/>
            <p:nvPr/>
          </p:nvPicPr>
          <p:blipFill>
            <a:blip r:embed="rId26">
              <a:clrChange>
                <a:clrFrom>
                  <a:srgbClr val="FFFFFF">
                    <a:alpha val="100000"/>
                  </a:srgbClr>
                </a:clrFrom>
                <a:clrTo>
                  <a:srgbClr val="FFFFFF">
                    <a:alpha val="100000"/>
                    <a:alpha val="0"/>
                  </a:srgbClr>
                </a:clrTo>
              </a:clrChange>
            </a:blip>
            <a:stretch>
              <a:fillRect/>
            </a:stretch>
          </p:blipFill>
          <p:spPr>
            <a:xfrm>
              <a:off x="11435" y="5758"/>
              <a:ext cx="1834" cy="1955"/>
            </a:xfrm>
            <a:prstGeom prst="rect">
              <a:avLst/>
            </a:prstGeom>
            <a:noFill/>
            <a:ln w="9525">
              <a:noFill/>
            </a:ln>
          </p:spPr>
        </p:pic>
        <p:pic>
          <p:nvPicPr>
            <p:cNvPr id="106" name="图片 105"/>
            <p:cNvPicPr/>
            <p:nvPr/>
          </p:nvPicPr>
          <p:blipFill>
            <a:blip r:embed="rId27">
              <a:clrChange>
                <a:clrFrom>
                  <a:srgbClr val="FFFFFF">
                    <a:alpha val="100000"/>
                  </a:srgbClr>
                </a:clrFrom>
                <a:clrTo>
                  <a:srgbClr val="FFFFFF">
                    <a:alpha val="100000"/>
                    <a:alpha val="0"/>
                  </a:srgbClr>
                </a:clrTo>
              </a:clrChange>
            </a:blip>
            <a:stretch>
              <a:fillRect/>
            </a:stretch>
          </p:blipFill>
          <p:spPr>
            <a:xfrm>
              <a:off x="13810" y="4121"/>
              <a:ext cx="2643" cy="1981"/>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一、与同事谈话的原则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477645"/>
            <a:ext cx="9922510" cy="280479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在一个幼儿园里，以上各种类型的人都有。根据以上特征，就能判断出自己是属于哪一种行为风格的人。只要认识了自己，也了解了他人，尊重彼此个性，就能达到平衡，形成和谐相融的工作环境。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与人相处不和谐，原因是缺乏沟通和沟通不畅造成的，或者是沟通了但无效造成的。沟通是一种双向互动且产生行为的过程，以心换心，彼此尊重，相互妥协，才能产生心灵的共鸣，眼中闪现的才是永远的光芒和欣赏。否则，以自我为中心画圆，将越来越走向孤独，与同事们格格不入。</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一、与同事谈话的原则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104390"/>
            <a:ext cx="9922510" cy="3861435"/>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你希望别人如何对待你，你就应该如何对待别人。这是一条人际交往最基本的原则，尊重他人就是尊重自己。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幼儿园里，不论是大型活动，还是日常教学，教师们都会遇到许多需要相互协同完成的事。这时，不要自作主张，而要多和同事商量，以取得他们在实施行动中的配合。遇事常与同事商量，不自傲，不自卑，相互尊重，这样就容易达成工作中的协作。</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同事之间由于工作关系走在一起而形成利益共同体，因此要有集体观念，遇事以大局为重。对外时，要有团队意识，同事之间要多补台少拆台。不要在外人面前对同事品头论足、挑毛病、攻击和指责，更不能为了自身的利益而损害同事和集体的利益。</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与同事相处中要学会谦虚坦诚，真诚待人，遇到问题时一定要先站在同事的立场上为对方想一想，这样一来，常常可以将矛盾湮灭在摇篮中。</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452247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（二）尊重他人，尊重自己，谦虚坦诚</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一、与同事谈话的原则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104390"/>
            <a:ext cx="9922510" cy="3266440"/>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身为同事，地位平等。同事之间都应绝对摈弃不平等的关系，与同事相处中切不可表现出高人一等的样子。</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同事之间由于经历、立场等方面的差异，对同一个问题往往会产生不同的看法，引起一些争论，一不小心就容易伤和气。因此，与同事有意见分歧时：一是不要过分争论。客观上，人接受新观点需要一个过程，主观上往往还伴有“好面子”“争强好胜”的心理，彼此之间谁也不服谁，此时如果过分争论，就容易激化矛盾而影响团结。二是不要一味地以和为贵，即使涉及原则问题也不坚持、不争论，而是随波逐流，刻意掩盖矛盾。面对问题，特别是在发生分歧时要努力寻找共同点，争取求大同、存小异。如果不同意同事的意见，可阐述理由，正面论述，切不可语带讥讽，好为人师。</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452247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（三）平等相处，宽容忍让，学会道歉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一、与同事谈话的原则</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645285"/>
            <a:ext cx="9922510" cy="1783715"/>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同事之间出现的一些磕磕碰碰，如果不及时妥善处理，就会容易形成大矛盾。俗话讲，“冤家宜解不宜结”。在与同事发生矛盾时，要主动忍让，从自身找原因，换位为他人多想想，避免矛盾激化。如果已经形成矛盾，自己又的确不对，要放下架子，学会道歉，以诚感人。退一步海阔天空，如有一方主动打破僵局，就会发现彼此之间并没有什么大不了的隔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0" name="图片 99"/>
          <p:cNvPicPr/>
          <p:nvPr/>
        </p:nvPicPr>
        <p:blipFill>
          <a:blip r:embed="rId1">
            <a:clrChange>
              <a:clrFrom>
                <a:srgbClr val="F8F8F8">
                  <a:alpha val="100000"/>
                </a:srgbClr>
              </a:clrFrom>
              <a:clrTo>
                <a:srgbClr val="F8F8F8">
                  <a:alpha val="100000"/>
                  <a:alpha val="0"/>
                </a:srgbClr>
              </a:clrTo>
            </a:clrChange>
          </a:blip>
          <a:stretch>
            <a:fillRect/>
          </a:stretch>
        </p:blipFill>
        <p:spPr>
          <a:xfrm>
            <a:off x="6440170" y="3269615"/>
            <a:ext cx="3738245" cy="28181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第十三章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81785" y="3664585"/>
            <a:ext cx="5130800" cy="1753235"/>
          </a:xfrm>
          <a:prstGeom prst="rect">
            <a:avLst/>
          </a:prstGeom>
          <a:noFill/>
        </p:spPr>
        <p:txBody>
          <a:bodyPr wrap="square">
            <a:spAutoFit/>
          </a:bodyPr>
          <a:lstStyle/>
          <a:p>
            <a:pPr algn="ctr"/>
            <a:r>
              <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幼儿教师其他口语训练</a:t>
            </a:r>
            <a:endPar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104390"/>
            <a:ext cx="9922510" cy="2251075"/>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幼儿园每个班级一般配备</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2~3 名教师</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班内教师共同完成本班幼儿教育、卫生、保健及生活护理等工作。每位教师的年龄、资历、业务能力等情况不尽相同，出于工作需要在分工中也可能会有主次之分，但工作过程中教师间的谈话，应以平等为前提，以班级工作为中心，以服务幼儿为目的，共同为幼儿构建一个完整和谐的教育环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要做到教师间的密切配合，就要避免自以为是，杜绝专断独行，不把生活中的负面情绪带到工作中，以免产生矛盾与对立，造成不良影响。</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98831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（一）与本班教师的谈话</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412875"/>
            <a:ext cx="9922510" cy="429895"/>
          </a:xfrm>
          <a:prstGeom prst="rect">
            <a:avLst/>
          </a:prstGeom>
          <a:noFill/>
        </p:spPr>
        <p:txBody>
          <a:bodyPr wrap="square" rtlCol="0">
            <a:spAutoFit/>
          </a:bodyPr>
          <a:p>
            <a:pPr indent="0" fontAlgn="auto">
              <a:lnSpc>
                <a:spcPct val="11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与本班教师谈话时，应注意以下几点。</a:t>
            </a: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4" name="任意多边形: 形状 43"/>
          <p:cNvSpPr/>
          <p:nvPr>
            <p:custDataLst>
              <p:tags r:id="rId1"/>
            </p:custDataLst>
          </p:nvPr>
        </p:nvSpPr>
        <p:spPr>
          <a:xfrm>
            <a:off x="972185" y="4271963"/>
            <a:ext cx="4905661" cy="1817716"/>
          </a:xfrm>
          <a:custGeom>
            <a:avLst/>
            <a:gdLst>
              <a:gd name="connsiteX0" fmla="*/ 302959 w 4905661"/>
              <a:gd name="connsiteY0" fmla="*/ 0 h 1817716"/>
              <a:gd name="connsiteX1" fmla="*/ 4602702 w 4905661"/>
              <a:gd name="connsiteY1" fmla="*/ 0 h 1817716"/>
              <a:gd name="connsiteX2" fmla="*/ 4905661 w 4905661"/>
              <a:gd name="connsiteY2" fmla="*/ 302959 h 1817716"/>
              <a:gd name="connsiteX3" fmla="*/ 4905661 w 4905661"/>
              <a:gd name="connsiteY3" fmla="*/ 1514757 h 1817716"/>
              <a:gd name="connsiteX4" fmla="*/ 4602702 w 4905661"/>
              <a:gd name="connsiteY4" fmla="*/ 1817716 h 1817716"/>
              <a:gd name="connsiteX5" fmla="*/ 302959 w 4905661"/>
              <a:gd name="connsiteY5" fmla="*/ 1817716 h 1817716"/>
              <a:gd name="connsiteX6" fmla="*/ 0 w 4905661"/>
              <a:gd name="connsiteY6" fmla="*/ 1514757 h 1817716"/>
              <a:gd name="connsiteX7" fmla="*/ 0 w 4905661"/>
              <a:gd name="connsiteY7" fmla="*/ 1297457 h 1817716"/>
              <a:gd name="connsiteX8" fmla="*/ 19588 w 4905661"/>
              <a:gd name="connsiteY8" fmla="*/ 1299432 h 1817716"/>
              <a:gd name="connsiteX9" fmla="*/ 410162 w 4905661"/>
              <a:gd name="connsiteY9" fmla="*/ 908858 h 1817716"/>
              <a:gd name="connsiteX10" fmla="*/ 19588 w 4905661"/>
              <a:gd name="connsiteY10" fmla="*/ 518284 h 1817716"/>
              <a:gd name="connsiteX11" fmla="*/ 0 w 4905661"/>
              <a:gd name="connsiteY11" fmla="*/ 520259 h 1817716"/>
              <a:gd name="connsiteX12" fmla="*/ 0 w 4905661"/>
              <a:gd name="connsiteY12" fmla="*/ 302959 h 1817716"/>
              <a:gd name="connsiteX13" fmla="*/ 302959 w 4905661"/>
              <a:gd name="connsiteY13" fmla="*/ 0 h 181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05661" h="1817716">
                <a:moveTo>
                  <a:pt x="302959" y="0"/>
                </a:moveTo>
                <a:lnTo>
                  <a:pt x="4602702" y="0"/>
                </a:lnTo>
                <a:cubicBezTo>
                  <a:pt x="4770022" y="0"/>
                  <a:pt x="4905661" y="135639"/>
                  <a:pt x="4905661" y="302959"/>
                </a:cubicBezTo>
                <a:lnTo>
                  <a:pt x="4905661" y="1514757"/>
                </a:lnTo>
                <a:cubicBezTo>
                  <a:pt x="4905661" y="1682077"/>
                  <a:pt x="4770022" y="1817716"/>
                  <a:pt x="4602702" y="1817716"/>
                </a:cubicBezTo>
                <a:lnTo>
                  <a:pt x="302959" y="1817716"/>
                </a:lnTo>
                <a:cubicBezTo>
                  <a:pt x="135639" y="1817716"/>
                  <a:pt x="0" y="1682077"/>
                  <a:pt x="0" y="1514757"/>
                </a:cubicBezTo>
                <a:lnTo>
                  <a:pt x="0" y="1297457"/>
                </a:lnTo>
                <a:lnTo>
                  <a:pt x="19588" y="1299432"/>
                </a:lnTo>
                <a:cubicBezTo>
                  <a:pt x="235296" y="1299432"/>
                  <a:pt x="410162" y="1124566"/>
                  <a:pt x="410162" y="908858"/>
                </a:cubicBezTo>
                <a:cubicBezTo>
                  <a:pt x="410162" y="693150"/>
                  <a:pt x="235296" y="518284"/>
                  <a:pt x="19588" y="518284"/>
                </a:cubicBezTo>
                <a:lnTo>
                  <a:pt x="0" y="520259"/>
                </a:lnTo>
                <a:lnTo>
                  <a:pt x="0" y="302959"/>
                </a:lnTo>
                <a:cubicBezTo>
                  <a:pt x="0" y="135639"/>
                  <a:pt x="135639" y="0"/>
                  <a:pt x="302959" y="0"/>
                </a:cubicBezTo>
                <a:close/>
              </a:path>
            </a:pathLst>
          </a:custGeom>
          <a:solidFill>
            <a:schemeClr val="tx1">
              <a:lumMod val="30000"/>
              <a:lumOff val="70000"/>
              <a:alpha val="20000"/>
            </a:schemeClr>
          </a:solidFill>
          <a:ln w="6350">
            <a:solidFill>
              <a:schemeClr val="lt1">
                <a:lumMod val="10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622638" tIns="300295" rIns="407716" bIns="277901" rtlCol="0" anchor="ctr">
            <a:noAutofit/>
          </a:bodyPr>
          <a:p>
            <a:pPr marL="0" algn="l" rtl="0" eaLnBrk="1" latinLnBrk="0" hangingPunct="1">
              <a:lnSpc>
                <a:spcPct val="100000"/>
              </a:lnSpc>
              <a:spcBef>
                <a:spcPts val="0"/>
              </a:spcBef>
              <a:spcAft>
                <a:spcPts val="0"/>
              </a:spcAft>
            </a:pPr>
            <a:r>
              <a:rPr lang="zh-CN" altLang="zh-CN" sz="1600" kern="1200" dirty="0">
                <a:solidFill>
                  <a:schemeClr val="tx1">
                    <a:lumMod val="85000"/>
                    <a:lumOff val="15000"/>
                  </a:schemeClr>
                </a:solidFill>
                <a:effectLst/>
                <a:latin typeface="+mn-ea"/>
                <a:cs typeface="+mn-ea"/>
                <a:sym typeface="+mn-ea"/>
              </a:rPr>
              <a:t>表达否定意见时，要实事求是，理性客观，多用委婉语气，多说建设性提议，如“这样会不会在……方面不太好？可不可以……？”“恐怕对……不是很合适，我觉得还可以（这样做）……”</a:t>
            </a:r>
            <a:endParaRPr lang="zh-CN" altLang="zh-CN" sz="1600" kern="1200" dirty="0">
              <a:solidFill>
                <a:schemeClr val="tx1">
                  <a:lumMod val="85000"/>
                  <a:lumOff val="15000"/>
                </a:schemeClr>
              </a:solidFill>
              <a:effectLst/>
              <a:latin typeface="+mn-ea"/>
              <a:cs typeface="+mn-ea"/>
              <a:sym typeface="+mn-ea"/>
            </a:endParaRPr>
          </a:p>
        </p:txBody>
      </p:sp>
      <p:sp>
        <p:nvSpPr>
          <p:cNvPr id="36" name="任意多边形: 形状 35"/>
          <p:cNvSpPr/>
          <p:nvPr>
            <p:custDataLst>
              <p:tags r:id="rId2"/>
            </p:custDataLst>
          </p:nvPr>
        </p:nvSpPr>
        <p:spPr>
          <a:xfrm>
            <a:off x="972185" y="2041208"/>
            <a:ext cx="4905661" cy="1817716"/>
          </a:xfrm>
          <a:custGeom>
            <a:avLst/>
            <a:gdLst>
              <a:gd name="connsiteX0" fmla="*/ 302959 w 4905661"/>
              <a:gd name="connsiteY0" fmla="*/ 0 h 1817716"/>
              <a:gd name="connsiteX1" fmla="*/ 4602702 w 4905661"/>
              <a:gd name="connsiteY1" fmla="*/ 0 h 1817716"/>
              <a:gd name="connsiteX2" fmla="*/ 4905661 w 4905661"/>
              <a:gd name="connsiteY2" fmla="*/ 302959 h 1817716"/>
              <a:gd name="connsiteX3" fmla="*/ 4905661 w 4905661"/>
              <a:gd name="connsiteY3" fmla="*/ 1514757 h 1817716"/>
              <a:gd name="connsiteX4" fmla="*/ 4602702 w 4905661"/>
              <a:gd name="connsiteY4" fmla="*/ 1817716 h 1817716"/>
              <a:gd name="connsiteX5" fmla="*/ 302959 w 4905661"/>
              <a:gd name="connsiteY5" fmla="*/ 1817716 h 1817716"/>
              <a:gd name="connsiteX6" fmla="*/ 0 w 4905661"/>
              <a:gd name="connsiteY6" fmla="*/ 1514757 h 1817716"/>
              <a:gd name="connsiteX7" fmla="*/ 0 w 4905661"/>
              <a:gd name="connsiteY7" fmla="*/ 1297457 h 1817716"/>
              <a:gd name="connsiteX8" fmla="*/ 19588 w 4905661"/>
              <a:gd name="connsiteY8" fmla="*/ 1299432 h 1817716"/>
              <a:gd name="connsiteX9" fmla="*/ 410162 w 4905661"/>
              <a:gd name="connsiteY9" fmla="*/ 908858 h 1817716"/>
              <a:gd name="connsiteX10" fmla="*/ 19588 w 4905661"/>
              <a:gd name="connsiteY10" fmla="*/ 518284 h 1817716"/>
              <a:gd name="connsiteX11" fmla="*/ 0 w 4905661"/>
              <a:gd name="connsiteY11" fmla="*/ 520259 h 1817716"/>
              <a:gd name="connsiteX12" fmla="*/ 0 w 4905661"/>
              <a:gd name="connsiteY12" fmla="*/ 302959 h 1817716"/>
              <a:gd name="connsiteX13" fmla="*/ 302959 w 4905661"/>
              <a:gd name="connsiteY13" fmla="*/ 0 h 181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05661" h="1817716">
                <a:moveTo>
                  <a:pt x="302959" y="0"/>
                </a:moveTo>
                <a:lnTo>
                  <a:pt x="4602702" y="0"/>
                </a:lnTo>
                <a:cubicBezTo>
                  <a:pt x="4770022" y="0"/>
                  <a:pt x="4905661" y="135639"/>
                  <a:pt x="4905661" y="302959"/>
                </a:cubicBezTo>
                <a:lnTo>
                  <a:pt x="4905661" y="1514757"/>
                </a:lnTo>
                <a:cubicBezTo>
                  <a:pt x="4905661" y="1682077"/>
                  <a:pt x="4770022" y="1817716"/>
                  <a:pt x="4602702" y="1817716"/>
                </a:cubicBezTo>
                <a:lnTo>
                  <a:pt x="302959" y="1817716"/>
                </a:lnTo>
                <a:cubicBezTo>
                  <a:pt x="135639" y="1817716"/>
                  <a:pt x="0" y="1682077"/>
                  <a:pt x="0" y="1514757"/>
                </a:cubicBezTo>
                <a:lnTo>
                  <a:pt x="0" y="1297457"/>
                </a:lnTo>
                <a:lnTo>
                  <a:pt x="19588" y="1299432"/>
                </a:lnTo>
                <a:cubicBezTo>
                  <a:pt x="235296" y="1299432"/>
                  <a:pt x="410162" y="1124566"/>
                  <a:pt x="410162" y="908858"/>
                </a:cubicBezTo>
                <a:cubicBezTo>
                  <a:pt x="410162" y="693150"/>
                  <a:pt x="235296" y="518284"/>
                  <a:pt x="19588" y="518284"/>
                </a:cubicBezTo>
                <a:lnTo>
                  <a:pt x="0" y="520259"/>
                </a:lnTo>
                <a:lnTo>
                  <a:pt x="0" y="302959"/>
                </a:lnTo>
                <a:cubicBezTo>
                  <a:pt x="0" y="135639"/>
                  <a:pt x="135639" y="0"/>
                  <a:pt x="302959" y="0"/>
                </a:cubicBezTo>
                <a:close/>
              </a:path>
            </a:pathLst>
          </a:custGeom>
          <a:solidFill>
            <a:schemeClr val="tx1">
              <a:lumMod val="30000"/>
              <a:lumOff val="70000"/>
              <a:alpha val="20000"/>
            </a:schemeClr>
          </a:solidFill>
          <a:ln w="6350">
            <a:solidFill>
              <a:schemeClr val="lt1">
                <a:lumMod val="10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622003" tIns="289098" rIns="408351" bIns="289098" rtlCol="0" anchor="ctr">
            <a:noAutofit/>
          </a:bodyPr>
          <a:p>
            <a:pPr marL="0" algn="l" rtl="0" eaLnBrk="1" latinLnBrk="0" hangingPunct="1">
              <a:lnSpc>
                <a:spcPct val="100000"/>
              </a:lnSpc>
              <a:spcBef>
                <a:spcPts val="0"/>
              </a:spcBef>
              <a:spcAft>
                <a:spcPts val="0"/>
              </a:spcAft>
            </a:pPr>
            <a:r>
              <a:rPr lang="zh-CN" altLang="zh-CN" sz="1600" kern="1200" dirty="0">
                <a:solidFill>
                  <a:schemeClr val="tx1">
                    <a:lumMod val="85000"/>
                    <a:lumOff val="15000"/>
                  </a:schemeClr>
                </a:solidFill>
                <a:effectLst/>
                <a:latin typeface="+mn-ea"/>
                <a:cs typeface="+mn-ea"/>
                <a:sym typeface="+mn-ea"/>
              </a:rPr>
              <a:t>提出请求和建议时，态度要谦虚，语气要谦和，多用商量口吻，认真听取反馈意见，始终保持积极的状态。可以这样说：“关于……，我是这么想的，你看行不行？”“咱们能不能这样安排……？”</a:t>
            </a:r>
            <a:endParaRPr lang="zh-CN" altLang="zh-CN" sz="1600" kern="1200" dirty="0">
              <a:solidFill>
                <a:schemeClr val="tx1">
                  <a:lumMod val="85000"/>
                  <a:lumOff val="15000"/>
                </a:schemeClr>
              </a:solidFill>
              <a:effectLst/>
              <a:latin typeface="+mn-ea"/>
              <a:cs typeface="+mn-ea"/>
              <a:sym typeface="+mn-ea"/>
            </a:endParaRPr>
          </a:p>
        </p:txBody>
      </p:sp>
      <p:sp>
        <p:nvSpPr>
          <p:cNvPr id="41" name="任意多边形: 形状 40"/>
          <p:cNvSpPr/>
          <p:nvPr>
            <p:custDataLst>
              <p:tags r:id="rId3"/>
            </p:custDataLst>
          </p:nvPr>
        </p:nvSpPr>
        <p:spPr>
          <a:xfrm>
            <a:off x="6386195" y="2041208"/>
            <a:ext cx="4905661" cy="1817716"/>
          </a:xfrm>
          <a:custGeom>
            <a:avLst/>
            <a:gdLst>
              <a:gd name="connsiteX0" fmla="*/ 302959 w 4905661"/>
              <a:gd name="connsiteY0" fmla="*/ 0 h 1817716"/>
              <a:gd name="connsiteX1" fmla="*/ 4602702 w 4905661"/>
              <a:gd name="connsiteY1" fmla="*/ 0 h 1817716"/>
              <a:gd name="connsiteX2" fmla="*/ 4905661 w 4905661"/>
              <a:gd name="connsiteY2" fmla="*/ 302959 h 1817716"/>
              <a:gd name="connsiteX3" fmla="*/ 4905661 w 4905661"/>
              <a:gd name="connsiteY3" fmla="*/ 1514757 h 1817716"/>
              <a:gd name="connsiteX4" fmla="*/ 4602702 w 4905661"/>
              <a:gd name="connsiteY4" fmla="*/ 1817716 h 1817716"/>
              <a:gd name="connsiteX5" fmla="*/ 302959 w 4905661"/>
              <a:gd name="connsiteY5" fmla="*/ 1817716 h 1817716"/>
              <a:gd name="connsiteX6" fmla="*/ 0 w 4905661"/>
              <a:gd name="connsiteY6" fmla="*/ 1514757 h 1817716"/>
              <a:gd name="connsiteX7" fmla="*/ 0 w 4905661"/>
              <a:gd name="connsiteY7" fmla="*/ 1297457 h 1817716"/>
              <a:gd name="connsiteX8" fmla="*/ 19588 w 4905661"/>
              <a:gd name="connsiteY8" fmla="*/ 1299432 h 1817716"/>
              <a:gd name="connsiteX9" fmla="*/ 410162 w 4905661"/>
              <a:gd name="connsiteY9" fmla="*/ 908858 h 1817716"/>
              <a:gd name="connsiteX10" fmla="*/ 19588 w 4905661"/>
              <a:gd name="connsiteY10" fmla="*/ 518284 h 1817716"/>
              <a:gd name="connsiteX11" fmla="*/ 0 w 4905661"/>
              <a:gd name="connsiteY11" fmla="*/ 520259 h 1817716"/>
              <a:gd name="connsiteX12" fmla="*/ 0 w 4905661"/>
              <a:gd name="connsiteY12" fmla="*/ 302959 h 1817716"/>
              <a:gd name="connsiteX13" fmla="*/ 302959 w 4905661"/>
              <a:gd name="connsiteY13" fmla="*/ 0 h 181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05661" h="1817716">
                <a:moveTo>
                  <a:pt x="302959" y="0"/>
                </a:moveTo>
                <a:lnTo>
                  <a:pt x="4602702" y="0"/>
                </a:lnTo>
                <a:cubicBezTo>
                  <a:pt x="4770022" y="0"/>
                  <a:pt x="4905661" y="135639"/>
                  <a:pt x="4905661" y="302959"/>
                </a:cubicBezTo>
                <a:lnTo>
                  <a:pt x="4905661" y="1514757"/>
                </a:lnTo>
                <a:cubicBezTo>
                  <a:pt x="4905661" y="1682077"/>
                  <a:pt x="4770022" y="1817716"/>
                  <a:pt x="4602702" y="1817716"/>
                </a:cubicBezTo>
                <a:lnTo>
                  <a:pt x="302959" y="1817716"/>
                </a:lnTo>
                <a:cubicBezTo>
                  <a:pt x="135639" y="1817716"/>
                  <a:pt x="0" y="1682077"/>
                  <a:pt x="0" y="1514757"/>
                </a:cubicBezTo>
                <a:lnTo>
                  <a:pt x="0" y="1297457"/>
                </a:lnTo>
                <a:lnTo>
                  <a:pt x="19588" y="1299432"/>
                </a:lnTo>
                <a:cubicBezTo>
                  <a:pt x="235296" y="1299432"/>
                  <a:pt x="410162" y="1124566"/>
                  <a:pt x="410162" y="908858"/>
                </a:cubicBezTo>
                <a:cubicBezTo>
                  <a:pt x="410162" y="693150"/>
                  <a:pt x="235296" y="518284"/>
                  <a:pt x="19588" y="518284"/>
                </a:cubicBezTo>
                <a:lnTo>
                  <a:pt x="0" y="520259"/>
                </a:lnTo>
                <a:lnTo>
                  <a:pt x="0" y="302959"/>
                </a:lnTo>
                <a:cubicBezTo>
                  <a:pt x="0" y="135639"/>
                  <a:pt x="135639" y="0"/>
                  <a:pt x="302959" y="0"/>
                </a:cubicBezTo>
                <a:close/>
              </a:path>
            </a:pathLst>
          </a:custGeom>
          <a:solidFill>
            <a:schemeClr val="tx1">
              <a:lumMod val="30000"/>
              <a:lumOff val="70000"/>
              <a:alpha val="20000"/>
            </a:schemeClr>
          </a:solidFill>
          <a:ln w="6350">
            <a:solidFill>
              <a:schemeClr val="lt1">
                <a:lumMod val="10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8138" tIns="289098" rIns="302216" bIns="289098" rtlCol="0" anchor="ctr">
            <a:noAutofit/>
          </a:bodyPr>
          <a:p>
            <a:pPr marL="0" algn="l" rtl="0" eaLnBrk="1" latinLnBrk="0" hangingPunct="1">
              <a:lnSpc>
                <a:spcPct val="100000"/>
              </a:lnSpc>
              <a:spcBef>
                <a:spcPts val="0"/>
              </a:spcBef>
              <a:spcAft>
                <a:spcPts val="0"/>
              </a:spcAft>
            </a:pPr>
            <a:r>
              <a:rPr lang="zh-CN" altLang="zh-CN" sz="1600" kern="1200" dirty="0">
                <a:solidFill>
                  <a:schemeClr val="tx1">
                    <a:lumMod val="85000"/>
                    <a:lumOff val="15000"/>
                  </a:schemeClr>
                </a:solidFill>
                <a:effectLst/>
                <a:latin typeface="+mn-ea"/>
                <a:cs typeface="+mn-ea"/>
                <a:sym typeface="+mn-ea"/>
              </a:rPr>
              <a:t>表达肯定意见时，要目光坚定，语气中肯，稳重得体。不要过分夸张，一惊一乍。附和时最好明确表达自己的观点，如“对，这样既可以……，又可以……，你的想法实在是太好了！”“好的，我也觉得这个设计很有创意”。</a:t>
            </a:r>
            <a:endParaRPr lang="zh-CN" altLang="zh-CN" sz="1600" kern="1200" dirty="0">
              <a:solidFill>
                <a:schemeClr val="tx1">
                  <a:lumMod val="85000"/>
                  <a:lumOff val="15000"/>
                </a:schemeClr>
              </a:solidFill>
              <a:effectLst/>
              <a:latin typeface="+mn-ea"/>
              <a:cs typeface="+mn-ea"/>
              <a:sym typeface="+mn-ea"/>
            </a:endParaRPr>
          </a:p>
        </p:txBody>
      </p:sp>
      <p:sp>
        <p:nvSpPr>
          <p:cNvPr id="45" name="椭圆 44"/>
          <p:cNvSpPr/>
          <p:nvPr>
            <p:custDataLst>
              <p:tags r:id="rId4"/>
            </p:custDataLst>
          </p:nvPr>
        </p:nvSpPr>
        <p:spPr>
          <a:xfrm>
            <a:off x="669290" y="4856798"/>
            <a:ext cx="648108" cy="648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b="1">
                <a:latin typeface="+mn-ea"/>
                <a:cs typeface="+mn-ea"/>
                <a:sym typeface="+mn-ea"/>
              </a:rPr>
              <a:t>03</a:t>
            </a:r>
            <a:endParaRPr lang="en-US" altLang="zh-CN" b="1">
              <a:latin typeface="+mn-ea"/>
              <a:cs typeface="+mn-ea"/>
              <a:sym typeface="+mn-ea"/>
            </a:endParaRPr>
          </a:p>
        </p:txBody>
      </p:sp>
      <p:sp>
        <p:nvSpPr>
          <p:cNvPr id="37" name="椭圆 36"/>
          <p:cNvSpPr/>
          <p:nvPr>
            <p:custDataLst>
              <p:tags r:id="rId5"/>
            </p:custDataLst>
          </p:nvPr>
        </p:nvSpPr>
        <p:spPr>
          <a:xfrm>
            <a:off x="669290" y="2625408"/>
            <a:ext cx="648108" cy="648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b="1">
                <a:latin typeface="+mn-ea"/>
                <a:cs typeface="+mn-ea"/>
                <a:sym typeface="+mn-ea"/>
              </a:rPr>
              <a:t>01</a:t>
            </a:r>
            <a:endParaRPr lang="en-US" altLang="zh-CN" b="1">
              <a:latin typeface="+mn-ea"/>
              <a:cs typeface="+mn-ea"/>
              <a:sym typeface="+mn-ea"/>
            </a:endParaRPr>
          </a:p>
        </p:txBody>
      </p:sp>
      <p:sp>
        <p:nvSpPr>
          <p:cNvPr id="42" name="椭圆 41"/>
          <p:cNvSpPr/>
          <p:nvPr>
            <p:custDataLst>
              <p:tags r:id="rId6"/>
            </p:custDataLst>
          </p:nvPr>
        </p:nvSpPr>
        <p:spPr>
          <a:xfrm>
            <a:off x="6082665" y="2625408"/>
            <a:ext cx="648108" cy="648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b="1" dirty="0">
                <a:latin typeface="+mn-ea"/>
                <a:cs typeface="+mn-ea"/>
                <a:sym typeface="+mn-ea"/>
              </a:rPr>
              <a:t>02</a:t>
            </a:r>
            <a:endParaRPr lang="en-US" altLang="zh-CN" b="1" dirty="0">
              <a:latin typeface="+mn-ea"/>
              <a:cs typeface="+mn-ea"/>
              <a:sym typeface="+mn-ea"/>
            </a:endParaRPr>
          </a:p>
        </p:txBody>
      </p:sp>
      <p:sp>
        <p:nvSpPr>
          <p:cNvPr id="47" name="任意多边形: 形状 46"/>
          <p:cNvSpPr/>
          <p:nvPr>
            <p:custDataLst>
              <p:tags r:id="rId7"/>
            </p:custDataLst>
          </p:nvPr>
        </p:nvSpPr>
        <p:spPr>
          <a:xfrm>
            <a:off x="6386195" y="4271963"/>
            <a:ext cx="4905661" cy="1817716"/>
          </a:xfrm>
          <a:custGeom>
            <a:avLst/>
            <a:gdLst>
              <a:gd name="connsiteX0" fmla="*/ 302959 w 4905661"/>
              <a:gd name="connsiteY0" fmla="*/ 0 h 1817716"/>
              <a:gd name="connsiteX1" fmla="*/ 4602702 w 4905661"/>
              <a:gd name="connsiteY1" fmla="*/ 0 h 1817716"/>
              <a:gd name="connsiteX2" fmla="*/ 4905661 w 4905661"/>
              <a:gd name="connsiteY2" fmla="*/ 302959 h 1817716"/>
              <a:gd name="connsiteX3" fmla="*/ 4905661 w 4905661"/>
              <a:gd name="connsiteY3" fmla="*/ 1514757 h 1817716"/>
              <a:gd name="connsiteX4" fmla="*/ 4602702 w 4905661"/>
              <a:gd name="connsiteY4" fmla="*/ 1817716 h 1817716"/>
              <a:gd name="connsiteX5" fmla="*/ 302959 w 4905661"/>
              <a:gd name="connsiteY5" fmla="*/ 1817716 h 1817716"/>
              <a:gd name="connsiteX6" fmla="*/ 0 w 4905661"/>
              <a:gd name="connsiteY6" fmla="*/ 1514757 h 1817716"/>
              <a:gd name="connsiteX7" fmla="*/ 0 w 4905661"/>
              <a:gd name="connsiteY7" fmla="*/ 1297457 h 1817716"/>
              <a:gd name="connsiteX8" fmla="*/ 19588 w 4905661"/>
              <a:gd name="connsiteY8" fmla="*/ 1299432 h 1817716"/>
              <a:gd name="connsiteX9" fmla="*/ 410162 w 4905661"/>
              <a:gd name="connsiteY9" fmla="*/ 908858 h 1817716"/>
              <a:gd name="connsiteX10" fmla="*/ 19588 w 4905661"/>
              <a:gd name="connsiteY10" fmla="*/ 518284 h 1817716"/>
              <a:gd name="connsiteX11" fmla="*/ 0 w 4905661"/>
              <a:gd name="connsiteY11" fmla="*/ 520259 h 1817716"/>
              <a:gd name="connsiteX12" fmla="*/ 0 w 4905661"/>
              <a:gd name="connsiteY12" fmla="*/ 302959 h 1817716"/>
              <a:gd name="connsiteX13" fmla="*/ 302959 w 4905661"/>
              <a:gd name="connsiteY13" fmla="*/ 0 h 181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05661" h="1817716">
                <a:moveTo>
                  <a:pt x="302959" y="0"/>
                </a:moveTo>
                <a:lnTo>
                  <a:pt x="4602702" y="0"/>
                </a:lnTo>
                <a:cubicBezTo>
                  <a:pt x="4770022" y="0"/>
                  <a:pt x="4905661" y="135639"/>
                  <a:pt x="4905661" y="302959"/>
                </a:cubicBezTo>
                <a:lnTo>
                  <a:pt x="4905661" y="1514757"/>
                </a:lnTo>
                <a:cubicBezTo>
                  <a:pt x="4905661" y="1682077"/>
                  <a:pt x="4770022" y="1817716"/>
                  <a:pt x="4602702" y="1817716"/>
                </a:cubicBezTo>
                <a:lnTo>
                  <a:pt x="302959" y="1817716"/>
                </a:lnTo>
                <a:cubicBezTo>
                  <a:pt x="135639" y="1817716"/>
                  <a:pt x="0" y="1682077"/>
                  <a:pt x="0" y="1514757"/>
                </a:cubicBezTo>
                <a:lnTo>
                  <a:pt x="0" y="1297457"/>
                </a:lnTo>
                <a:lnTo>
                  <a:pt x="19588" y="1299432"/>
                </a:lnTo>
                <a:cubicBezTo>
                  <a:pt x="235296" y="1299432"/>
                  <a:pt x="410162" y="1124566"/>
                  <a:pt x="410162" y="908858"/>
                </a:cubicBezTo>
                <a:cubicBezTo>
                  <a:pt x="410162" y="693150"/>
                  <a:pt x="235296" y="518284"/>
                  <a:pt x="19588" y="518284"/>
                </a:cubicBezTo>
                <a:lnTo>
                  <a:pt x="0" y="520259"/>
                </a:lnTo>
                <a:lnTo>
                  <a:pt x="0" y="302959"/>
                </a:lnTo>
                <a:cubicBezTo>
                  <a:pt x="0" y="135639"/>
                  <a:pt x="135639" y="0"/>
                  <a:pt x="302959" y="0"/>
                </a:cubicBezTo>
                <a:close/>
              </a:path>
            </a:pathLst>
          </a:custGeom>
          <a:solidFill>
            <a:schemeClr val="tx1">
              <a:lumMod val="30000"/>
              <a:lumOff val="70000"/>
              <a:alpha val="20000"/>
            </a:schemeClr>
          </a:solidFill>
          <a:ln w="6350">
            <a:solidFill>
              <a:schemeClr val="lt1">
                <a:lumMod val="10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8138" tIns="300295" rIns="302216" bIns="277901" rtlCol="0" anchor="ctr">
            <a:noAutofit/>
          </a:bodyPr>
          <a:p>
            <a:pPr marL="0" algn="l" rtl="0" eaLnBrk="1" latinLnBrk="0" hangingPunct="1">
              <a:lnSpc>
                <a:spcPct val="100000"/>
              </a:lnSpc>
              <a:spcBef>
                <a:spcPts val="0"/>
              </a:spcBef>
              <a:spcAft>
                <a:spcPts val="0"/>
              </a:spcAft>
            </a:pPr>
            <a:r>
              <a:rPr lang="zh-CN" altLang="zh-CN" sz="1600" kern="1200" dirty="0">
                <a:solidFill>
                  <a:schemeClr val="tx1">
                    <a:lumMod val="85000"/>
                    <a:lumOff val="15000"/>
                  </a:schemeClr>
                </a:solidFill>
                <a:effectLst/>
                <a:latin typeface="+mn-ea"/>
                <a:cs typeface="+mn-ea"/>
                <a:sym typeface="+mn-ea"/>
              </a:rPr>
              <a:t>说话时要面带微笑，音量不要太大，语速不宜过快，要有必要的顿歇，给对方思考的时间和回应的机会。用词要恰当，多使用敬语。不要固执己见，不要说绝对的话，如“绝对是……”“我肯定……”“那就没办法了”</a:t>
            </a:r>
            <a:endParaRPr lang="zh-CN" altLang="zh-CN" sz="1600" kern="1200" dirty="0">
              <a:solidFill>
                <a:schemeClr val="tx1">
                  <a:lumMod val="85000"/>
                  <a:lumOff val="15000"/>
                </a:schemeClr>
              </a:solidFill>
              <a:effectLst/>
              <a:latin typeface="+mn-ea"/>
              <a:cs typeface="+mn-ea"/>
              <a:sym typeface="+mn-ea"/>
            </a:endParaRPr>
          </a:p>
        </p:txBody>
      </p:sp>
      <p:sp>
        <p:nvSpPr>
          <p:cNvPr id="48" name="椭圆 47"/>
          <p:cNvSpPr/>
          <p:nvPr>
            <p:custDataLst>
              <p:tags r:id="rId8"/>
            </p:custDataLst>
          </p:nvPr>
        </p:nvSpPr>
        <p:spPr>
          <a:xfrm>
            <a:off x="6082665" y="4856798"/>
            <a:ext cx="648108" cy="648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b="1" dirty="0">
                <a:latin typeface="+mn-ea"/>
                <a:cs typeface="+mn-ea"/>
                <a:sym typeface="+mn-ea"/>
              </a:rPr>
              <a:t>04</a:t>
            </a:r>
            <a:endParaRPr lang="en-US" altLang="zh-CN" b="1" dirty="0">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1460500"/>
            <a:ext cx="10745470" cy="4518025"/>
          </a:xfrm>
          <a:prstGeom prst="roundRect">
            <a:avLst>
              <a:gd name="adj" fmla="val 5973"/>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某小班教师正在讨论接待新幼儿入园第一天的活动安排。</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 A：开学那天咱们先给幼儿演一个木偶剧吧。</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 B：好啊，你看演哪个合适？</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 A：就演咱们新编的那个《小白兔爱上幼儿园》。</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 B：行，咱们明天把木偶台借来。</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 A：看完木偶剧，让孩子们到小小动物园去看小兔子，怎么样？</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 B ：最好咱们事先准备一些小桶，小桶里放好菜叶子，这样孩子们还可以顺便喂喂小兔子，在草地上也能多玩一会儿。</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 A：在草地上玩儿的时候，可以让他们互相接触，认识一下。</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 B：太好了。咱们再准备一些小兔子头饰，让他们戴上，回班的时候他们一边走，一边还可以跳几下，学学小兔子。</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104390"/>
            <a:ext cx="9922510" cy="2717800"/>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园的保育和教育是密不可分的，保育员在促进幼儿全面发展过程中也起到了重要的作用。幼儿教师要注意调动和保持保育员的工作积极性，使他们顺利配合教师组织好幼儿的一日生活，为幼儿创造良好的教育氛围。</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与保育员交谈时，要表现出友好与尊重，对他们的工作表示支持和理解。对于保育员提出的想法要认真虚心听取，并做出合理的反馈。</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教师要在尊重的前提下主动引导保育员工作。引导工作时，避免使用命令语气。态度要诚恳，语调要柔和，句子要简短，音量要适中。</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327914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（二）与本班保育员的谈话</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1460500"/>
            <a:ext cx="10745470" cy="4518025"/>
          </a:xfrm>
          <a:prstGeom prst="roundRect">
            <a:avLst>
              <a:gd name="adj" fmla="val 5973"/>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教师让保育员给一位尿裤子的幼儿换裤子。</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教师：李老师——快来，快来！</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保育员：（跑来）怎么了？</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教师：小佳佳又尿裤子了。</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保育员：我去拿裤子来。</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教师：请再拿双袜子。</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保育员：好。</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教师：（拿到裤、袜后）来，请你给他换上。</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15490"/>
            <a:ext cx="9922510" cy="4130675"/>
          </a:xfrm>
          <a:prstGeom prst="rect">
            <a:avLst/>
          </a:prstGeom>
          <a:noFill/>
        </p:spPr>
        <p:txBody>
          <a:bodyPr wrap="square" rtlCol="0">
            <a:spAutoFit/>
          </a:bodyPr>
          <a:p>
            <a:pPr indent="457200" fontAlgn="auto">
              <a:lnSpc>
                <a:spcPct val="11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幼儿教师与园长的工作谈话，无论是主动交谈还是被动交谈，都应该保持友好的态度，谦虚谨慎，不卑不亢，讲究文明礼仪。</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动交谈一般有请示、汇报等，目的是争取园长的认可、信任和支持。用语要简明、坦诚、谦敬。简明就是直接说出自己的想法和操作的程序，不拐弯抹角，不拖泥带水。坦诚就是如实反映情况，表现出认真负责的态度。谦敬就是落落大方，彬彬有礼。</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被动交谈一般是接受任务或者被询问调查。被动交谈时首先要认真倾听，理解园长谈话意图后再做回应。不要表现出不耐烦、不高兴、不配合的态度。接受任务时要明确任务的具体细节；接受询问时要客观公正，如实应对。面对批评要冷静自省，敢于承认自己的疏漏，及时提出补救办法。</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园长谈话，要从工作出发，从事实出发，从关心幼儿园、尊重园长的角度出发。注意时间和场合，避免谈论生活琐事。要大方自信，克服胆小、拘谨、盲从的心理状态。也不能夸夸其谈，自我炫耀，强词夺理，目中无人。</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49872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（三）与园长的谈话</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1460500"/>
            <a:ext cx="10745470" cy="4518025"/>
          </a:xfrm>
          <a:prstGeom prst="roundRect">
            <a:avLst>
              <a:gd name="adj" fmla="val 5973"/>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一位小班教师请园长批准他们班提前召开家长会。</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教师：园长，我们班打算在这周五召开家长会。</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园长：这学期的家长会全园各班都计划在期中召开，你们班不也是在计划里写着在期中开吗？怎么提前了？</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教师：本来是打算在期中开，可是这次我们班测查之后，发现有不少问题需要幼儿家长密切配合解决，想早一些召开家长会，提起家长注意。</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园长：解决幼儿教育中出现的问题，宜早不宜迟。</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教师：那，园长您同意了？</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园长：嗯，不过发通知和其他有关的事你们班自己解决。</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教师：好的。谢谢园长！</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15490"/>
            <a:ext cx="9922510" cy="3056255"/>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认真倾听</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倾听是交流的前提，只有听清集体研讨的意图和其他发言者的主要意思，才能做出有效的发言。因此，发言之前要注意倾听。倾听时要做到“眼到、心到”。“眼到”就是倾听时用友好的目光注视发言者，偶尔点头表示认同或肯定，用自己的热情激发发言者的热情。“心到”就是用心思考发言者的说话内容，与自己的意见作对比，求同存异，为自己的发言做好准备。</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倾听别人发言时不要心不在焉，不要插话和随意打断，可以用笔做记录，待自己发言时再一一应对。</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30073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（四）集体研讨中的谈话</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470025"/>
            <a:ext cx="9922510" cy="1235075"/>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积极发言</a:t>
            </a: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成功的研讨活动需要每一位参与者的积极配合，因此，教师参加集体研讨活动，必须围绕研讨的主题进行积极有效的发言。发言时要注意以下几点。</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1" name="圆角矩形 30"/>
          <p:cNvSpPr/>
          <p:nvPr>
            <p:custDataLst>
              <p:tags r:id="rId1"/>
            </p:custDataLst>
          </p:nvPr>
        </p:nvSpPr>
        <p:spPr>
          <a:xfrm>
            <a:off x="1200468" y="2988945"/>
            <a:ext cx="10286365" cy="2339975"/>
          </a:xfrm>
          <a:prstGeom prst="roundRect">
            <a:avLst>
              <a:gd name="adj" fmla="val 50000"/>
            </a:avLst>
          </a:prstGeom>
          <a:solidFill>
            <a:schemeClr val="accent1">
              <a:lumMod val="20000"/>
              <a:lumOff val="8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a:sym typeface="+mn-ea"/>
            </a:endParaRPr>
          </a:p>
        </p:txBody>
      </p:sp>
      <p:sp>
        <p:nvSpPr>
          <p:cNvPr id="36" name="圆角矩形 35"/>
          <p:cNvSpPr/>
          <p:nvPr>
            <p:custDataLst>
              <p:tags r:id="rId2"/>
            </p:custDataLst>
          </p:nvPr>
        </p:nvSpPr>
        <p:spPr>
          <a:xfrm>
            <a:off x="686118" y="3608705"/>
            <a:ext cx="3211657" cy="109982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（1）</a:t>
            </a:r>
            <a:endParaRPr lang="zh-CN" altLang="en-US" sz="2000" b="1">
              <a:solidFill>
                <a:schemeClr val="lt1">
                  <a:lumMod val="100000"/>
                </a:schemeClr>
              </a:solidFill>
              <a:latin typeface="+mn-ea"/>
              <a:cs typeface="+mn-ea"/>
              <a:sym typeface="+mn-ea"/>
            </a:endParaRPr>
          </a:p>
          <a:p>
            <a:pPr algn="ctr">
              <a:spcBef>
                <a:spcPct val="0"/>
              </a:spcBef>
              <a:spcAft>
                <a:spcPct val="0"/>
              </a:spcAft>
            </a:pPr>
            <a:r>
              <a:rPr lang="zh-CN" altLang="en-US" sz="2000" b="1">
                <a:solidFill>
                  <a:schemeClr val="lt1">
                    <a:lumMod val="100000"/>
                  </a:schemeClr>
                </a:solidFill>
                <a:latin typeface="+mn-ea"/>
                <a:cs typeface="+mn-ea"/>
                <a:sym typeface="+mn-ea"/>
              </a:rPr>
              <a:t>声音响亮，语气平缓。</a:t>
            </a:r>
            <a:endParaRPr lang="zh-CN" altLang="en-US" sz="2000" b="1">
              <a:solidFill>
                <a:schemeClr val="lt1">
                  <a:lumMod val="100000"/>
                </a:schemeClr>
              </a:solidFill>
              <a:latin typeface="+mn-ea"/>
              <a:cs typeface="+mn-ea"/>
              <a:sym typeface="+mn-ea"/>
            </a:endParaRPr>
          </a:p>
        </p:txBody>
      </p:sp>
      <p:sp>
        <p:nvSpPr>
          <p:cNvPr id="5" name="矩形 4"/>
          <p:cNvSpPr/>
          <p:nvPr>
            <p:custDataLst>
              <p:tags r:id="rId3"/>
            </p:custDataLst>
          </p:nvPr>
        </p:nvSpPr>
        <p:spPr>
          <a:xfrm>
            <a:off x="4139883" y="3509010"/>
            <a:ext cx="7015764" cy="1299845"/>
          </a:xfrm>
          <a:prstGeom prst="rect">
            <a:avLst/>
          </a:prstGeom>
          <a:noFill/>
        </p:spPr>
        <p:txBody>
          <a:bodyPr wrap="square" lIns="0" tIns="0" rIns="0" bIns="0" rtlCol="0" anchor="ctr" anchorCtr="0">
            <a:noAutofit/>
          </a:bodyPr>
          <a:p>
            <a:pPr>
              <a:lnSpc>
                <a:spcPct val="100000"/>
              </a:lnSpc>
              <a:spcBef>
                <a:spcPct val="0"/>
              </a:spcBef>
              <a:spcAft>
                <a:spcPct val="0"/>
              </a:spcAft>
            </a:pPr>
            <a:r>
              <a:rPr lang="zh-CN" altLang="en-US" sz="2000">
                <a:solidFill>
                  <a:schemeClr val="tx1">
                    <a:lumMod val="85000"/>
                    <a:lumOff val="15000"/>
                  </a:schemeClr>
                </a:solidFill>
                <a:latin typeface="仿宋" panose="02010609060101010101" charset="-122"/>
                <a:ea typeface="仿宋" panose="02010609060101010101" charset="-122"/>
                <a:cs typeface="+mn-ea"/>
                <a:sym typeface="+mn-ea"/>
              </a:rPr>
              <a:t>教学研讨是一种较为严肃、庄重的学术活动，发言时应该使用普通话，声音响亮而不刺耳，给与会者良好的听觉感受。语气以平缓语调为主，适当运用一定的表达技巧，不夸张，不做作。节奏以轻快、舒缓为宜，不能过于高亢或低沉。</a:t>
            </a:r>
            <a:endParaRPr lang="zh-CN" altLang="en-US" sz="2000">
              <a:solidFill>
                <a:schemeClr val="tx1">
                  <a:lumMod val="85000"/>
                  <a:lumOff val="15000"/>
                </a:schemeClr>
              </a:solidFill>
              <a:latin typeface="仿宋" panose="02010609060101010101" charset="-122"/>
              <a:ea typeface="仿宋" panose="02010609060101010101"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7" name="组合 6"/>
          <p:cNvGrpSpPr/>
          <p:nvPr>
            <p:custDataLst>
              <p:tags r:id="rId1"/>
            </p:custDataLst>
          </p:nvPr>
        </p:nvGrpSpPr>
        <p:grpSpPr>
          <a:xfrm>
            <a:off x="686435" y="1393190"/>
            <a:ext cx="10800080" cy="2339340"/>
            <a:chOff x="1081" y="2418"/>
            <a:chExt cx="17008" cy="3684"/>
          </a:xfrm>
        </p:grpSpPr>
        <p:sp>
          <p:nvSpPr>
            <p:cNvPr id="31" name="圆角矩形 30"/>
            <p:cNvSpPr/>
            <p:nvPr>
              <p:custDataLst>
                <p:tags r:id="rId2"/>
              </p:custDataLst>
            </p:nvPr>
          </p:nvSpPr>
          <p:spPr>
            <a:xfrm>
              <a:off x="1891" y="2418"/>
              <a:ext cx="16199" cy="3685"/>
            </a:xfrm>
            <a:prstGeom prst="roundRect">
              <a:avLst>
                <a:gd name="adj" fmla="val 50000"/>
              </a:avLst>
            </a:prstGeom>
            <a:solidFill>
              <a:schemeClr val="accent1">
                <a:lumMod val="20000"/>
                <a:lumOff val="8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a:sym typeface="+mn-ea"/>
              </a:endParaRPr>
            </a:p>
          </p:txBody>
        </p:sp>
        <p:sp>
          <p:nvSpPr>
            <p:cNvPr id="36" name="圆角矩形 35"/>
            <p:cNvSpPr/>
            <p:nvPr>
              <p:custDataLst>
                <p:tags r:id="rId3"/>
              </p:custDataLst>
            </p:nvPr>
          </p:nvSpPr>
          <p:spPr>
            <a:xfrm>
              <a:off x="1081" y="3394"/>
              <a:ext cx="5058" cy="173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（2）</a:t>
              </a:r>
              <a:endParaRPr lang="zh-CN" altLang="en-US" sz="2000" b="1">
                <a:solidFill>
                  <a:schemeClr val="lt1">
                    <a:lumMod val="100000"/>
                  </a:schemeClr>
                </a:solidFill>
                <a:latin typeface="+mn-ea"/>
                <a:cs typeface="+mn-ea"/>
                <a:sym typeface="+mn-ea"/>
              </a:endParaRPr>
            </a:p>
            <a:p>
              <a:pPr algn="ctr">
                <a:spcBef>
                  <a:spcPct val="0"/>
                </a:spcBef>
                <a:spcAft>
                  <a:spcPct val="0"/>
                </a:spcAft>
              </a:pPr>
              <a:r>
                <a:rPr lang="zh-CN" altLang="en-US" sz="2000" b="1">
                  <a:solidFill>
                    <a:schemeClr val="lt1">
                      <a:lumMod val="100000"/>
                    </a:schemeClr>
                  </a:solidFill>
                  <a:latin typeface="+mn-ea"/>
                  <a:cs typeface="+mn-ea"/>
                  <a:sym typeface="+mn-ea"/>
                </a:rPr>
                <a:t>紧扣主题，思路清晰。</a:t>
              </a:r>
              <a:endParaRPr lang="zh-CN" altLang="en-US" sz="2000" b="1">
                <a:solidFill>
                  <a:schemeClr val="lt1">
                    <a:lumMod val="100000"/>
                  </a:schemeClr>
                </a:solidFill>
                <a:latin typeface="+mn-ea"/>
                <a:cs typeface="+mn-ea"/>
                <a:sym typeface="+mn-ea"/>
              </a:endParaRPr>
            </a:p>
          </p:txBody>
        </p:sp>
        <p:sp>
          <p:nvSpPr>
            <p:cNvPr id="5" name="矩形 4"/>
            <p:cNvSpPr/>
            <p:nvPr>
              <p:custDataLst>
                <p:tags r:id="rId4"/>
              </p:custDataLst>
            </p:nvPr>
          </p:nvSpPr>
          <p:spPr>
            <a:xfrm>
              <a:off x="6520" y="3237"/>
              <a:ext cx="11048" cy="2047"/>
            </a:xfrm>
            <a:prstGeom prst="rect">
              <a:avLst/>
            </a:prstGeom>
            <a:noFill/>
          </p:spPr>
          <p:txBody>
            <a:bodyPr wrap="square" lIns="0" tIns="0" rIns="0" bIns="0" rtlCol="0" anchor="ctr" anchorCtr="0">
              <a:noAutofit/>
            </a:bodyPr>
            <a:p>
              <a:pPr>
                <a:lnSpc>
                  <a:spcPct val="100000"/>
                </a:lnSpc>
                <a:spcBef>
                  <a:spcPct val="0"/>
                </a:spcBef>
                <a:spcAft>
                  <a:spcPct val="0"/>
                </a:spcAft>
              </a:pPr>
              <a:r>
                <a:rPr lang="zh-CN" altLang="en-US" sz="2000">
                  <a:solidFill>
                    <a:schemeClr val="tx1">
                      <a:lumMod val="85000"/>
                      <a:lumOff val="15000"/>
                    </a:schemeClr>
                  </a:solidFill>
                  <a:latin typeface="仿宋" panose="02010609060101010101" charset="-122"/>
                  <a:ea typeface="仿宋" panose="02010609060101010101" charset="-122"/>
                  <a:cs typeface="+mn-ea"/>
                  <a:sym typeface="+mn-ea"/>
                </a:rPr>
                <a:t>研讨活动中的讲话必须紧紧围绕研讨主题展开，观点正确、鲜明，言之成理。要有自己独到的见解，不人云亦云。还要条理清晰，重点突出，主次分明。不要讲与研讨无关的话，更不要跑题、拉家常。</a:t>
              </a:r>
              <a:endParaRPr lang="zh-CN" altLang="en-US" sz="2000">
                <a:solidFill>
                  <a:schemeClr val="tx1">
                    <a:lumMod val="85000"/>
                    <a:lumOff val="15000"/>
                  </a:schemeClr>
                </a:solidFill>
                <a:latin typeface="仿宋" panose="02010609060101010101" charset="-122"/>
                <a:ea typeface="仿宋" panose="02010609060101010101" charset="-122"/>
                <a:cs typeface="+mn-ea"/>
                <a:sym typeface="+mn-ea"/>
              </a:endParaRPr>
            </a:p>
          </p:txBody>
        </p:sp>
      </p:grpSp>
      <p:grpSp>
        <p:nvGrpSpPr>
          <p:cNvPr id="8" name="组合 7"/>
          <p:cNvGrpSpPr/>
          <p:nvPr>
            <p:custDataLst>
              <p:tags r:id="rId5"/>
            </p:custDataLst>
          </p:nvPr>
        </p:nvGrpSpPr>
        <p:grpSpPr>
          <a:xfrm>
            <a:off x="687070" y="3918585"/>
            <a:ext cx="10800080" cy="2339340"/>
            <a:chOff x="1081" y="2418"/>
            <a:chExt cx="17008" cy="3684"/>
          </a:xfrm>
        </p:grpSpPr>
        <p:sp>
          <p:nvSpPr>
            <p:cNvPr id="9" name="圆角矩形 8"/>
            <p:cNvSpPr/>
            <p:nvPr>
              <p:custDataLst>
                <p:tags r:id="rId6"/>
              </p:custDataLst>
            </p:nvPr>
          </p:nvSpPr>
          <p:spPr>
            <a:xfrm>
              <a:off x="1891" y="2418"/>
              <a:ext cx="16199" cy="3685"/>
            </a:xfrm>
            <a:prstGeom prst="roundRect">
              <a:avLst>
                <a:gd name="adj" fmla="val 50000"/>
              </a:avLst>
            </a:prstGeom>
            <a:solidFill>
              <a:schemeClr val="accent1">
                <a:lumMod val="20000"/>
                <a:lumOff val="8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a:sym typeface="+mn-ea"/>
              </a:endParaRPr>
            </a:p>
          </p:txBody>
        </p:sp>
        <p:sp>
          <p:nvSpPr>
            <p:cNvPr id="10" name="圆角矩形 9"/>
            <p:cNvSpPr/>
            <p:nvPr>
              <p:custDataLst>
                <p:tags r:id="rId7"/>
              </p:custDataLst>
            </p:nvPr>
          </p:nvSpPr>
          <p:spPr>
            <a:xfrm>
              <a:off x="1081" y="3394"/>
              <a:ext cx="5058" cy="173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（3）</a:t>
              </a:r>
              <a:endParaRPr lang="zh-CN" altLang="en-US" sz="2000" b="1">
                <a:solidFill>
                  <a:schemeClr val="lt1">
                    <a:lumMod val="100000"/>
                  </a:schemeClr>
                </a:solidFill>
                <a:latin typeface="+mn-ea"/>
                <a:cs typeface="+mn-ea"/>
                <a:sym typeface="+mn-ea"/>
              </a:endParaRPr>
            </a:p>
            <a:p>
              <a:pPr algn="ctr">
                <a:spcBef>
                  <a:spcPct val="0"/>
                </a:spcBef>
                <a:spcAft>
                  <a:spcPct val="0"/>
                </a:spcAft>
              </a:pPr>
              <a:r>
                <a:rPr lang="zh-CN" altLang="en-US" sz="2000" b="1">
                  <a:solidFill>
                    <a:schemeClr val="lt1">
                      <a:lumMod val="100000"/>
                    </a:schemeClr>
                  </a:solidFill>
                  <a:latin typeface="+mn-ea"/>
                  <a:cs typeface="+mn-ea"/>
                  <a:sym typeface="+mn-ea"/>
                </a:rPr>
                <a:t>简明扼要，避免冗长。</a:t>
              </a:r>
              <a:endParaRPr lang="zh-CN" altLang="en-US" sz="2000" b="1">
                <a:solidFill>
                  <a:schemeClr val="lt1">
                    <a:lumMod val="100000"/>
                  </a:schemeClr>
                </a:solidFill>
                <a:latin typeface="+mn-ea"/>
                <a:cs typeface="+mn-ea"/>
                <a:sym typeface="+mn-ea"/>
              </a:endParaRPr>
            </a:p>
          </p:txBody>
        </p:sp>
        <p:sp>
          <p:nvSpPr>
            <p:cNvPr id="11" name="矩形 10"/>
            <p:cNvSpPr/>
            <p:nvPr>
              <p:custDataLst>
                <p:tags r:id="rId8"/>
              </p:custDataLst>
            </p:nvPr>
          </p:nvSpPr>
          <p:spPr>
            <a:xfrm>
              <a:off x="6520" y="3237"/>
              <a:ext cx="11048" cy="2047"/>
            </a:xfrm>
            <a:prstGeom prst="rect">
              <a:avLst/>
            </a:prstGeom>
            <a:noFill/>
          </p:spPr>
          <p:txBody>
            <a:bodyPr wrap="square" lIns="0" tIns="0" rIns="0" bIns="0" rtlCol="0" anchor="ctr" anchorCtr="0">
              <a:noAutofit/>
            </a:bodyPr>
            <a:p>
              <a:pPr>
                <a:lnSpc>
                  <a:spcPct val="100000"/>
                </a:lnSpc>
                <a:spcBef>
                  <a:spcPct val="0"/>
                </a:spcBef>
                <a:spcAft>
                  <a:spcPct val="0"/>
                </a:spcAft>
              </a:pPr>
              <a:r>
                <a:rPr lang="zh-CN" altLang="en-US" sz="2000">
                  <a:solidFill>
                    <a:schemeClr val="tx1">
                      <a:lumMod val="85000"/>
                      <a:lumOff val="15000"/>
                    </a:schemeClr>
                  </a:solidFill>
                  <a:latin typeface="仿宋" panose="02010609060101010101" charset="-122"/>
                  <a:ea typeface="仿宋" panose="02010609060101010101" charset="-122"/>
                  <a:cs typeface="+mn-ea"/>
                  <a:sym typeface="+mn-ea"/>
                </a:rPr>
                <a:t>集体研讨的时间有限，发言时要从尊重他人的角度出发，不能长篇大论，占用过多时间。发言时做到中心突出，语言简练。观点产生对立时不要争执不休，而应从事实出发，做好解释说明。</a:t>
              </a:r>
              <a:endParaRPr lang="zh-CN" altLang="en-US" sz="2000">
                <a:solidFill>
                  <a:schemeClr val="tx1">
                    <a:lumMod val="85000"/>
                    <a:lumOff val="15000"/>
                  </a:schemeClr>
                </a:solidFill>
                <a:latin typeface="仿宋" panose="02010609060101010101" charset="-122"/>
                <a:ea typeface="仿宋" panose="02010609060101010101" charset="-122"/>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609725"/>
            <a:ext cx="9843770" cy="4366260"/>
          </a:xfrm>
          <a:prstGeom prst="rect">
            <a:avLst/>
          </a:prstGeom>
          <a:noFill/>
        </p:spPr>
        <p:txBody>
          <a:bodyPr wrap="square" rtlCol="0">
            <a:spAutoFit/>
          </a:bodyPr>
          <a:lstStyle/>
          <a:p>
            <a:pPr indent="0" algn="just" fontAlgn="auto">
              <a:lnSpc>
                <a:spcPct val="11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了解幼儿教师其他工作口语运用的重要性。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了解幼儿教师其他工作口语的运用原则和方法。</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掌握幼儿教师其他工作口语的表达技巧。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 掌握幼儿教师面试的表达技巧。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 能运用相关技巧进行其他工作口语的有效沟通。</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1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 具有良好的职业沟通能力，为幼儿的身心健康发展创造良好的幼儿园生态环境。</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8861425" y="1744345"/>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7" name="组合 6"/>
          <p:cNvGrpSpPr/>
          <p:nvPr>
            <p:custDataLst>
              <p:tags r:id="rId1"/>
            </p:custDataLst>
          </p:nvPr>
        </p:nvGrpSpPr>
        <p:grpSpPr>
          <a:xfrm>
            <a:off x="686435" y="1713230"/>
            <a:ext cx="10800715" cy="3329940"/>
            <a:chOff x="1081" y="2418"/>
            <a:chExt cx="17009" cy="5244"/>
          </a:xfrm>
        </p:grpSpPr>
        <p:sp>
          <p:nvSpPr>
            <p:cNvPr id="31" name="圆角矩形 30"/>
            <p:cNvSpPr/>
            <p:nvPr>
              <p:custDataLst>
                <p:tags r:id="rId2"/>
              </p:custDataLst>
            </p:nvPr>
          </p:nvSpPr>
          <p:spPr>
            <a:xfrm>
              <a:off x="1891" y="2418"/>
              <a:ext cx="16199" cy="5244"/>
            </a:xfrm>
            <a:prstGeom prst="roundRect">
              <a:avLst>
                <a:gd name="adj" fmla="val 50000"/>
              </a:avLst>
            </a:prstGeom>
            <a:solidFill>
              <a:schemeClr val="accent1">
                <a:lumMod val="20000"/>
                <a:lumOff val="8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a:sym typeface="+mn-ea"/>
              </a:endParaRPr>
            </a:p>
          </p:txBody>
        </p:sp>
        <p:sp>
          <p:nvSpPr>
            <p:cNvPr id="36" name="圆角矩形 35"/>
            <p:cNvSpPr/>
            <p:nvPr>
              <p:custDataLst>
                <p:tags r:id="rId3"/>
              </p:custDataLst>
            </p:nvPr>
          </p:nvSpPr>
          <p:spPr>
            <a:xfrm>
              <a:off x="1081" y="4136"/>
              <a:ext cx="5058" cy="173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（4）</a:t>
              </a:r>
              <a:endParaRPr lang="zh-CN" altLang="en-US" sz="2000" b="1">
                <a:solidFill>
                  <a:schemeClr val="lt1">
                    <a:lumMod val="100000"/>
                  </a:schemeClr>
                </a:solidFill>
                <a:latin typeface="+mn-ea"/>
                <a:cs typeface="+mn-ea"/>
                <a:sym typeface="+mn-ea"/>
              </a:endParaRPr>
            </a:p>
            <a:p>
              <a:pPr algn="ctr">
                <a:spcBef>
                  <a:spcPct val="0"/>
                </a:spcBef>
                <a:spcAft>
                  <a:spcPct val="0"/>
                </a:spcAft>
              </a:pPr>
              <a:r>
                <a:rPr lang="zh-CN" altLang="en-US" sz="2000" b="1">
                  <a:solidFill>
                    <a:schemeClr val="lt1">
                      <a:lumMod val="100000"/>
                    </a:schemeClr>
                  </a:solidFill>
                  <a:latin typeface="+mn-ea"/>
                  <a:cs typeface="+mn-ea"/>
                  <a:sym typeface="+mn-ea"/>
                </a:rPr>
                <a:t>用语礼貌，态度谦和。</a:t>
              </a:r>
              <a:endParaRPr lang="zh-CN" altLang="en-US" sz="2000" b="1">
                <a:solidFill>
                  <a:schemeClr val="lt1">
                    <a:lumMod val="100000"/>
                  </a:schemeClr>
                </a:solidFill>
                <a:latin typeface="+mn-ea"/>
                <a:cs typeface="+mn-ea"/>
                <a:sym typeface="+mn-ea"/>
              </a:endParaRPr>
            </a:p>
          </p:txBody>
        </p:sp>
        <p:sp>
          <p:nvSpPr>
            <p:cNvPr id="5" name="矩形 4"/>
            <p:cNvSpPr/>
            <p:nvPr>
              <p:custDataLst>
                <p:tags r:id="rId4"/>
              </p:custDataLst>
            </p:nvPr>
          </p:nvSpPr>
          <p:spPr>
            <a:xfrm>
              <a:off x="6520" y="3065"/>
              <a:ext cx="11048" cy="3877"/>
            </a:xfrm>
            <a:prstGeom prst="rect">
              <a:avLst/>
            </a:prstGeom>
            <a:noFill/>
          </p:spPr>
          <p:txBody>
            <a:bodyPr wrap="square" lIns="0" tIns="0" rIns="0" bIns="0" rtlCol="0" anchor="ctr" anchorCtr="0">
              <a:spAutoFit/>
            </a:bodyPr>
            <a:p>
              <a:pPr indent="457200" fontAlgn="auto">
                <a:lnSpc>
                  <a:spcPct val="100000"/>
                </a:lnSpc>
                <a:spcBef>
                  <a:spcPct val="0"/>
                </a:spcBef>
                <a:spcAft>
                  <a:spcPct val="0"/>
                </a:spcAft>
              </a:pPr>
              <a:r>
                <a:rPr lang="zh-CN" altLang="en-US" sz="2000">
                  <a:solidFill>
                    <a:schemeClr val="tx1">
                      <a:lumMod val="85000"/>
                      <a:lumOff val="15000"/>
                    </a:schemeClr>
                  </a:solidFill>
                  <a:latin typeface="仿宋" panose="02010609060101010101" charset="-122"/>
                  <a:ea typeface="仿宋" panose="02010609060101010101" charset="-122"/>
                  <a:cs typeface="+mn-ea"/>
                  <a:sym typeface="+mn-ea"/>
                </a:rPr>
                <a:t>发言开始，最好用简单的语言向大家问好，如“大家好！”“各位下午好！”“尊敬的×× 专家、领导、老师们，大家好！”等。结束发言时，也应该用简短的礼貌语，如“谢谢各位！”“非常感谢！”“欢迎大家批评指正，谢谢！”</a:t>
              </a:r>
              <a:endParaRPr lang="zh-CN" altLang="en-US" sz="2000">
                <a:solidFill>
                  <a:schemeClr val="tx1">
                    <a:lumMod val="85000"/>
                    <a:lumOff val="15000"/>
                  </a:schemeClr>
                </a:solidFill>
                <a:latin typeface="仿宋" panose="02010609060101010101" charset="-122"/>
                <a:ea typeface="仿宋" panose="02010609060101010101" charset="-122"/>
                <a:cs typeface="+mn-ea"/>
                <a:sym typeface="+mn-ea"/>
              </a:endParaRPr>
            </a:p>
            <a:p>
              <a:pPr indent="457200" fontAlgn="auto">
                <a:lnSpc>
                  <a:spcPct val="100000"/>
                </a:lnSpc>
                <a:spcBef>
                  <a:spcPct val="0"/>
                </a:spcBef>
                <a:spcAft>
                  <a:spcPct val="0"/>
                </a:spcAft>
              </a:pPr>
              <a:r>
                <a:rPr lang="zh-CN" altLang="en-US" sz="2000">
                  <a:solidFill>
                    <a:schemeClr val="tx1">
                      <a:lumMod val="85000"/>
                      <a:lumOff val="15000"/>
                    </a:schemeClr>
                  </a:solidFill>
                  <a:latin typeface="仿宋" panose="02010609060101010101" charset="-122"/>
                  <a:ea typeface="仿宋" panose="02010609060101010101" charset="-122"/>
                  <a:cs typeface="+mn-ea"/>
                  <a:sym typeface="+mn-ea"/>
                </a:rPr>
                <a:t>在发言过程中，在提到不同意某位发言者的观点时，应面带微笑，冷静清晰地提出不同意见。如果发言中遇到情绪激动的插话者，不要针锋相对，更不要用反语激怒对方，而应该用心平气和的态度给对方“降温”，请对方让自己把话说完。</a:t>
              </a:r>
              <a:endParaRPr lang="zh-CN" altLang="en-US" sz="2000">
                <a:solidFill>
                  <a:schemeClr val="tx1">
                    <a:lumMod val="85000"/>
                    <a:lumOff val="15000"/>
                  </a:schemeClr>
                </a:solidFill>
                <a:latin typeface="仿宋" panose="02010609060101010101" charset="-122"/>
                <a:ea typeface="仿宋" panose="02010609060101010101" charset="-122"/>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圆角矩形 2"/>
          <p:cNvSpPr/>
          <p:nvPr/>
        </p:nvSpPr>
        <p:spPr>
          <a:xfrm>
            <a:off x="741045" y="1460500"/>
            <a:ext cx="10745470" cy="4518025"/>
          </a:xfrm>
          <a:prstGeom prst="roundRect">
            <a:avLst>
              <a:gd name="adj" fmla="val 5973"/>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以下是两位教师在参加区优质园展示活动之后的发言。</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 A ：大家好！我叫 ×××，是来自实验幼儿园的教师，今天很荣幸参加第一幼儿园的优质园展示活动，通过参观和课堂观摩，我深深地感到第一幼儿园的确是一所“环境优美、活动优质、团队优秀”的幼儿园，为我们树立了很好的榜样，不愧为“优质园”。下面我从三个方面谈谈我的感受和收获：一、……</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000">
                <a:solidFill>
                  <a:schemeClr val="tx1"/>
                </a:solidFill>
                <a:latin typeface="楷体" panose="02010609060101010101" charset="-122"/>
                <a:ea typeface="楷体" panose="02010609060101010101" charset="-122"/>
                <a:cs typeface="楷体" panose="02010609060101010101" charset="-122"/>
              </a:rPr>
              <a:t>教师 B ：大家好！嗯……没有准备……我就随便说说吧。我是我们幼儿园的代表……我们幼儿园是新建的，所以还有很多方面都不完善，比如师资啊、环境啊……我好羡慕这所幼儿园的小朋友啊。我觉得园长非常好……每位老师也非常好……小朋友也很可爱……我们刚才参观了幼儿园环境，有老师带领我们参观了小朋友的活动场所，我们还听了两位老师上的课……总之，什么都好，我要好好向你们学习……</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二、与不同类型同事谈话的技巧</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470025"/>
            <a:ext cx="9922510" cy="1783715"/>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随着社会的发展，人们对幼儿教育和幼儿教师在社会主义建设中的地位和作用，有了新的评估和认识。幼儿教师更应感到自己责任的重大，使自己成为思想境界、精神面貌和道德品质俱佳的人。幼儿教师要处理好个人与个人、个人与集体的关系，这是职业道德中的一项重要内容，幼儿教师一定要学会和同事建立融洽的同事关系，与同事互相协作，互相团结，步调一致，形成良好的集体，才有利于教育目的的实现。</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0" name="图片 99"/>
          <p:cNvPicPr/>
          <p:nvPr/>
        </p:nvPicPr>
        <p:blipFill>
          <a:blip r:embed="rId1">
            <a:clrChange>
              <a:clrFrom>
                <a:srgbClr val="FBF2ED">
                  <a:alpha val="100000"/>
                </a:srgbClr>
              </a:clrFrom>
              <a:clrTo>
                <a:srgbClr val="FBF2ED">
                  <a:alpha val="100000"/>
                  <a:alpha val="0"/>
                </a:srgbClr>
              </a:clrTo>
            </a:clrChange>
          </a:blip>
          <a:stretch>
            <a:fillRect/>
          </a:stretch>
        </p:blipFill>
        <p:spPr>
          <a:xfrm>
            <a:off x="4233545" y="3537585"/>
            <a:ext cx="3725545" cy="26225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875030" y="2992755"/>
            <a:ext cx="6429375" cy="1568450"/>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第三节</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幼儿教师面试用语训练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51050"/>
            <a:ext cx="9922510" cy="169672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面试，</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就是面对面的考试，是幼儿教师资格考试的有机组成部分，指经过精心的安排和设计，在特定的场景下，以交流和观察为主要手段，对考生的知识、能力、经验等做出全面、综合评价的一种考试形式。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面试重点考查考生从事课堂教学和教育活动必备的能力和素质，具体包括：</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18821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（一）面试的定义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6" name="组合 5"/>
          <p:cNvGrpSpPr/>
          <p:nvPr>
            <p:custDataLst>
              <p:tags r:id="rId1"/>
            </p:custDataLst>
          </p:nvPr>
        </p:nvGrpSpPr>
        <p:grpSpPr>
          <a:xfrm>
            <a:off x="1579880" y="3844290"/>
            <a:ext cx="8987155" cy="2263775"/>
            <a:chOff x="2488" y="6054"/>
            <a:chExt cx="14153" cy="3565"/>
          </a:xfrm>
        </p:grpSpPr>
        <p:sp>
          <p:nvSpPr>
            <p:cNvPr id="3" name="任意多边形 2"/>
            <p:cNvSpPr/>
            <p:nvPr>
              <p:custDataLst>
                <p:tags r:id="rId2"/>
              </p:custDataLst>
            </p:nvPr>
          </p:nvSpPr>
          <p:spPr>
            <a:xfrm flipH="1">
              <a:off x="2488" y="8533"/>
              <a:ext cx="3258" cy="1086"/>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5" h="1307">
                  <a:moveTo>
                    <a:pt x="525" y="0"/>
                  </a:moveTo>
                  <a:lnTo>
                    <a:pt x="3400" y="0"/>
                  </a:lnTo>
                  <a:cubicBezTo>
                    <a:pt x="3690" y="0"/>
                    <a:pt x="3925" y="235"/>
                    <a:pt x="3925" y="525"/>
                  </a:cubicBezTo>
                  <a:cubicBezTo>
                    <a:pt x="3925" y="815"/>
                    <a:pt x="3690" y="1050"/>
                    <a:pt x="3400" y="1050"/>
                  </a:cubicBezTo>
                  <a:lnTo>
                    <a:pt x="1039" y="1050"/>
                  </a:lnTo>
                  <a:lnTo>
                    <a:pt x="782" y="1307"/>
                  </a:lnTo>
                  <a:lnTo>
                    <a:pt x="782" y="1050"/>
                  </a:lnTo>
                  <a:lnTo>
                    <a:pt x="525" y="1050"/>
                  </a:lnTo>
                  <a:cubicBezTo>
                    <a:pt x="235" y="1050"/>
                    <a:pt x="0" y="815"/>
                    <a:pt x="0" y="525"/>
                  </a:cubicBezTo>
                  <a:cubicBezTo>
                    <a:pt x="0" y="235"/>
                    <a:pt x="235" y="0"/>
                    <a:pt x="525" y="0"/>
                  </a:cubicBezTo>
                  <a:close/>
                </a:path>
              </a:pathLst>
            </a:custGeom>
            <a:solidFill>
              <a:srgbClr val="FFFFFF">
                <a:alpha val="60000"/>
              </a:srgbClr>
            </a:solidFill>
            <a:ln>
              <a:gradFill>
                <a:gsLst>
                  <a:gs pos="0">
                    <a:schemeClr val="accent1">
                      <a:lumMod val="20000"/>
                      <a:lumOff val="80000"/>
                    </a:schemeClr>
                  </a:gs>
                  <a:gs pos="100000">
                    <a:schemeClr val="accent1">
                      <a:lumMod val="20000"/>
                      <a:lumOff val="80000"/>
                    </a:schemeClr>
                  </a:gs>
                  <a:gs pos="50000">
                    <a:schemeClr val="accent1">
                      <a:alpha val="90000"/>
                    </a:schemeClr>
                  </a:gs>
                </a:gsLst>
                <a:lin ang="0" scaled="0"/>
              </a:gradFill>
            </a:ln>
            <a:effectLst>
              <a:outerShdw blurRad="63500" dist="508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144145" rIns="107950" bIns="288290" numCol="1" spcCol="0" rtlCol="0" fromWordArt="0" anchor="ctr" anchorCtr="0" forceAA="0" compatLnSpc="1">
              <a:noAutofit/>
            </a:bodyPr>
            <a:p>
              <a:pPr lvl="0" algn="ctr">
                <a:lnSpc>
                  <a:spcPct val="100000"/>
                </a:lnSpc>
                <a:spcBef>
                  <a:spcPct val="0"/>
                </a:spcBef>
                <a:spcAft>
                  <a:spcPct val="0"/>
                </a:spcAft>
                <a:buClrTx/>
                <a:buSzTx/>
                <a:buFontTx/>
              </a:pPr>
              <a:r>
                <a:rPr lang="en-US" altLang="zh-CN" sz="2000" b="1" dirty="0">
                  <a:solidFill>
                    <a:schemeClr val="accent1">
                      <a:alpha val="70000"/>
                    </a:schemeClr>
                  </a:solidFill>
                  <a:uFillTx/>
                  <a:latin typeface="微软雅黑" panose="020B0503020204020204" pitchFamily="34" charset="-122"/>
                  <a:ea typeface="微软雅黑" panose="020B0503020204020204" pitchFamily="34" charset="-122"/>
                  <a:cs typeface="+mn-ea"/>
                  <a:sym typeface="+mn-ea"/>
                </a:rPr>
                <a:t>心理素质</a:t>
              </a:r>
              <a:endParaRPr lang="en-US" altLang="zh-CN" sz="2000" b="1" dirty="0">
                <a:solidFill>
                  <a:schemeClr val="accent1">
                    <a:alpha val="70000"/>
                  </a:schemeClr>
                </a:solidFill>
                <a:uFillTx/>
                <a:latin typeface="微软雅黑" panose="020B0503020204020204" pitchFamily="34" charset="-122"/>
                <a:ea typeface="微软雅黑" panose="020B0503020204020204" pitchFamily="34" charset="-122"/>
                <a:cs typeface="+mn-ea"/>
                <a:sym typeface="+mn-ea"/>
              </a:endParaRPr>
            </a:p>
          </p:txBody>
        </p:sp>
        <p:sp>
          <p:nvSpPr>
            <p:cNvPr id="15" name="任意多边形 14"/>
            <p:cNvSpPr/>
            <p:nvPr>
              <p:custDataLst>
                <p:tags r:id="rId3"/>
              </p:custDataLst>
            </p:nvPr>
          </p:nvSpPr>
          <p:spPr>
            <a:xfrm flipH="1">
              <a:off x="13383" y="8367"/>
              <a:ext cx="3258" cy="1086"/>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5" h="1307">
                  <a:moveTo>
                    <a:pt x="525" y="0"/>
                  </a:moveTo>
                  <a:lnTo>
                    <a:pt x="3400" y="0"/>
                  </a:lnTo>
                  <a:cubicBezTo>
                    <a:pt x="3690" y="0"/>
                    <a:pt x="3925" y="235"/>
                    <a:pt x="3925" y="525"/>
                  </a:cubicBezTo>
                  <a:cubicBezTo>
                    <a:pt x="3925" y="815"/>
                    <a:pt x="3690" y="1050"/>
                    <a:pt x="3400" y="1050"/>
                  </a:cubicBezTo>
                  <a:lnTo>
                    <a:pt x="1039" y="1050"/>
                  </a:lnTo>
                  <a:lnTo>
                    <a:pt x="782" y="1307"/>
                  </a:lnTo>
                  <a:lnTo>
                    <a:pt x="782" y="1050"/>
                  </a:lnTo>
                  <a:lnTo>
                    <a:pt x="525" y="1050"/>
                  </a:lnTo>
                  <a:cubicBezTo>
                    <a:pt x="235" y="1050"/>
                    <a:pt x="0" y="815"/>
                    <a:pt x="0" y="525"/>
                  </a:cubicBezTo>
                  <a:cubicBezTo>
                    <a:pt x="0" y="235"/>
                    <a:pt x="235" y="0"/>
                    <a:pt x="525" y="0"/>
                  </a:cubicBezTo>
                  <a:close/>
                </a:path>
              </a:pathLst>
            </a:custGeom>
            <a:solidFill>
              <a:srgbClr val="FFFFFF">
                <a:alpha val="60000"/>
              </a:srgbClr>
            </a:solidFill>
            <a:ln>
              <a:gradFill>
                <a:gsLst>
                  <a:gs pos="0">
                    <a:schemeClr val="accent1">
                      <a:lumMod val="20000"/>
                      <a:lumOff val="80000"/>
                    </a:schemeClr>
                  </a:gs>
                  <a:gs pos="100000">
                    <a:schemeClr val="accent1">
                      <a:lumMod val="20000"/>
                      <a:lumOff val="80000"/>
                    </a:schemeClr>
                  </a:gs>
                  <a:gs pos="50000">
                    <a:schemeClr val="accent1">
                      <a:alpha val="90000"/>
                    </a:schemeClr>
                  </a:gs>
                </a:gsLst>
                <a:lin ang="0" scaled="0"/>
              </a:gradFill>
            </a:ln>
            <a:effectLst>
              <a:outerShdw blurRad="63500" dist="508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179705" rIns="107950" bIns="288290" numCol="1" spcCol="0" rtlCol="0" fromWordArt="0" anchor="ctr" anchorCtr="0" forceAA="0" compatLnSpc="1">
              <a:noAutofit/>
            </a:bodyPr>
            <a:p>
              <a:pPr lvl="0" algn="ctr">
                <a:lnSpc>
                  <a:spcPct val="100000"/>
                </a:lnSpc>
                <a:spcBef>
                  <a:spcPct val="0"/>
                </a:spcBef>
                <a:spcAft>
                  <a:spcPct val="0"/>
                </a:spcAft>
                <a:buClrTx/>
                <a:buSzTx/>
                <a:buFontTx/>
              </a:pPr>
              <a:r>
                <a:rPr lang="zh-CN" altLang="en-US" sz="2000" b="1" dirty="0">
                  <a:solidFill>
                    <a:schemeClr val="accent1">
                      <a:alpha val="80000"/>
                    </a:schemeClr>
                  </a:solidFill>
                  <a:uFillTx/>
                  <a:latin typeface="微软雅黑" panose="020B0503020204020204" pitchFamily="34" charset="-122"/>
                  <a:ea typeface="微软雅黑" panose="020B0503020204020204" pitchFamily="34" charset="-122"/>
                  <a:cs typeface="+mn-ea"/>
                  <a:sym typeface="+mn-ea"/>
                </a:rPr>
                <a:t>实施和评价</a:t>
              </a:r>
              <a:endParaRPr lang="zh-CN" altLang="en-US" sz="2000" b="1" dirty="0">
                <a:solidFill>
                  <a:schemeClr val="accent1">
                    <a:alpha val="80000"/>
                  </a:schemeClr>
                </a:solidFill>
                <a:uFillTx/>
                <a:latin typeface="微软雅黑" panose="020B0503020204020204" pitchFamily="34" charset="-122"/>
                <a:ea typeface="微软雅黑" panose="020B0503020204020204" pitchFamily="34" charset="-122"/>
                <a:cs typeface="+mn-ea"/>
                <a:sym typeface="+mn-ea"/>
              </a:endParaRPr>
            </a:p>
          </p:txBody>
        </p:sp>
        <p:sp>
          <p:nvSpPr>
            <p:cNvPr id="9" name="任意多边形 8"/>
            <p:cNvSpPr/>
            <p:nvPr>
              <p:custDataLst>
                <p:tags r:id="rId4"/>
              </p:custDataLst>
            </p:nvPr>
          </p:nvSpPr>
          <p:spPr>
            <a:xfrm flipH="1">
              <a:off x="6297" y="6648"/>
              <a:ext cx="3403" cy="801"/>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445" h="2302">
                  <a:moveTo>
                    <a:pt x="900" y="0"/>
                  </a:moveTo>
                  <a:lnTo>
                    <a:pt x="7545" y="0"/>
                  </a:lnTo>
                  <a:cubicBezTo>
                    <a:pt x="8042" y="0"/>
                    <a:pt x="8445" y="403"/>
                    <a:pt x="8445" y="900"/>
                  </a:cubicBezTo>
                  <a:cubicBezTo>
                    <a:pt x="8445" y="1397"/>
                    <a:pt x="8042" y="1800"/>
                    <a:pt x="7545" y="1800"/>
                  </a:cubicBezTo>
                  <a:lnTo>
                    <a:pt x="2223" y="1800"/>
                  </a:lnTo>
                  <a:lnTo>
                    <a:pt x="1721" y="2302"/>
                  </a:lnTo>
                  <a:lnTo>
                    <a:pt x="1721" y="1800"/>
                  </a:lnTo>
                  <a:lnTo>
                    <a:pt x="900" y="1800"/>
                  </a:lnTo>
                  <a:cubicBezTo>
                    <a:pt x="403" y="1800"/>
                    <a:pt x="0" y="1397"/>
                    <a:pt x="0" y="900"/>
                  </a:cubicBezTo>
                  <a:cubicBezTo>
                    <a:pt x="0" y="403"/>
                    <a:pt x="403" y="0"/>
                    <a:pt x="900" y="0"/>
                  </a:cubicBezTo>
                  <a:close/>
                </a:path>
              </a:pathLst>
            </a:custGeom>
            <a:solidFill>
              <a:srgbClr val="FFFFFF">
                <a:alpha val="40000"/>
              </a:srgbClr>
            </a:solidFill>
            <a:ln>
              <a:gradFill>
                <a:gsLst>
                  <a:gs pos="0">
                    <a:schemeClr val="accent1">
                      <a:lumMod val="20000"/>
                      <a:lumOff val="80000"/>
                    </a:schemeClr>
                  </a:gs>
                  <a:gs pos="100000">
                    <a:schemeClr val="accent1">
                      <a:lumMod val="20000"/>
                      <a:lumOff val="80000"/>
                    </a:schemeClr>
                  </a:gs>
                  <a:gs pos="50000">
                    <a:schemeClr val="accent1">
                      <a:alpha val="40000"/>
                    </a:schemeClr>
                  </a:gs>
                </a:gsLst>
                <a:lin ang="0" scaled="0"/>
              </a:gradFill>
            </a:ln>
            <a:effectLst>
              <a:outerShdw blurRad="50800" dist="381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144145" rIns="107950" bIns="179705" numCol="1" spcCol="0" rtlCol="0" fromWordArt="0" anchor="ctr" anchorCtr="0" forceAA="0" compatLnSpc="1">
              <a:noAutofit/>
            </a:bodyPr>
            <a:p>
              <a:pPr lvl="0" algn="ctr">
                <a:lnSpc>
                  <a:spcPct val="100000"/>
                </a:lnSpc>
                <a:spcBef>
                  <a:spcPct val="0"/>
                </a:spcBef>
                <a:spcAft>
                  <a:spcPct val="0"/>
                </a:spcAft>
                <a:buClrTx/>
                <a:buSzTx/>
                <a:buFontTx/>
              </a:pPr>
              <a:r>
                <a:rPr lang="zh-CN" altLang="en-US" sz="1600" b="1" dirty="0">
                  <a:solidFill>
                    <a:schemeClr val="accent1">
                      <a:alpha val="50000"/>
                    </a:schemeClr>
                  </a:solidFill>
                  <a:uFillTx/>
                  <a:latin typeface="微软雅黑" panose="020B0503020204020204" pitchFamily="34" charset="-122"/>
                  <a:ea typeface="微软雅黑" panose="020B0503020204020204" pitchFamily="34" charset="-122"/>
                  <a:cs typeface="+mn-ea"/>
                  <a:sym typeface="+mn-ea"/>
                </a:rPr>
                <a:t>仪态仪表</a:t>
              </a:r>
              <a:endParaRPr lang="zh-CN" altLang="en-US" sz="1600" b="1" dirty="0">
                <a:solidFill>
                  <a:schemeClr val="accent1">
                    <a:alpha val="50000"/>
                  </a:schemeClr>
                </a:solidFill>
                <a:uFillTx/>
                <a:latin typeface="微软雅黑" panose="020B0503020204020204" pitchFamily="34" charset="-122"/>
                <a:ea typeface="微软雅黑" panose="020B0503020204020204" pitchFamily="34" charset="-122"/>
                <a:cs typeface="+mn-ea"/>
                <a:sym typeface="+mn-ea"/>
              </a:endParaRPr>
            </a:p>
          </p:txBody>
        </p:sp>
        <p:sp>
          <p:nvSpPr>
            <p:cNvPr id="4" name="任意多边形 3"/>
            <p:cNvSpPr/>
            <p:nvPr>
              <p:custDataLst>
                <p:tags r:id="rId5"/>
              </p:custDataLst>
            </p:nvPr>
          </p:nvSpPr>
          <p:spPr>
            <a:xfrm>
              <a:off x="5959" y="7541"/>
              <a:ext cx="7287" cy="1912"/>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445" h="2302">
                  <a:moveTo>
                    <a:pt x="900" y="0"/>
                  </a:moveTo>
                  <a:lnTo>
                    <a:pt x="7545" y="0"/>
                  </a:lnTo>
                  <a:cubicBezTo>
                    <a:pt x="8042" y="0"/>
                    <a:pt x="8445" y="403"/>
                    <a:pt x="8445" y="900"/>
                  </a:cubicBezTo>
                  <a:cubicBezTo>
                    <a:pt x="8445" y="1397"/>
                    <a:pt x="8042" y="1800"/>
                    <a:pt x="7545" y="1800"/>
                  </a:cubicBezTo>
                  <a:lnTo>
                    <a:pt x="2223" y="1800"/>
                  </a:lnTo>
                  <a:lnTo>
                    <a:pt x="1721" y="2302"/>
                  </a:lnTo>
                  <a:lnTo>
                    <a:pt x="1721" y="1800"/>
                  </a:lnTo>
                  <a:lnTo>
                    <a:pt x="900" y="1800"/>
                  </a:lnTo>
                  <a:cubicBezTo>
                    <a:pt x="403" y="1800"/>
                    <a:pt x="0" y="1397"/>
                    <a:pt x="0" y="900"/>
                  </a:cubicBezTo>
                  <a:cubicBezTo>
                    <a:pt x="0" y="403"/>
                    <a:pt x="403" y="0"/>
                    <a:pt x="900" y="0"/>
                  </a:cubicBezTo>
                  <a:close/>
                </a:path>
              </a:pathLst>
            </a:custGeom>
            <a:gradFill>
              <a:gsLst>
                <a:gs pos="72000">
                  <a:schemeClr val="accent1"/>
                </a:gs>
                <a:gs pos="0">
                  <a:schemeClr val="accent1">
                    <a:lumMod val="90000"/>
                    <a:lumOff val="10000"/>
                  </a:schemeClr>
                </a:gs>
              </a:gsLst>
              <a:path path="circle">
                <a:fillToRect r="100000" b="100000"/>
              </a:path>
              <a:tileRect l="-100000" t="-100000"/>
            </a:gradFill>
            <a:ln>
              <a:gradFill>
                <a:gsLst>
                  <a:gs pos="0">
                    <a:srgbClr val="FFFFFF"/>
                  </a:gs>
                  <a:gs pos="100000">
                    <a:srgbClr val="FFFFFF"/>
                  </a:gs>
                  <a:gs pos="50000">
                    <a:schemeClr val="accent1">
                      <a:lumMod val="30000"/>
                      <a:lumOff val="70000"/>
                    </a:schemeClr>
                  </a:gs>
                </a:gsLst>
                <a:lin ang="0" scaled="0"/>
              </a:gradFill>
            </a:ln>
            <a:effectLst>
              <a:outerShdw blurRad="63500" dist="508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45" tIns="0" rIns="360000" bIns="288290" numCol="1" spcCol="0" rtlCol="0" fromWordArt="0" anchor="ctr" anchorCtr="0" forceAA="0" compatLnSpc="1">
              <a:noAutofit/>
            </a:bodyPr>
            <a:p>
              <a:pPr lvl="0" algn="ctr">
                <a:lnSpc>
                  <a:spcPct val="100000"/>
                </a:lnSpc>
                <a:spcBef>
                  <a:spcPct val="0"/>
                </a:spcBef>
                <a:spcAft>
                  <a:spcPct val="0"/>
                </a:spcAft>
                <a:buClrTx/>
                <a:buSzTx/>
                <a:buFontTx/>
              </a:pPr>
              <a:r>
                <a:rPr lang="zh-CN" altLang="en-US" sz="3000" b="1" dirty="0">
                  <a:solidFill>
                    <a:srgbClr val="FFFFFF"/>
                  </a:solidFill>
                  <a:effectLst>
                    <a:outerShdw blurRad="50800" dist="38100" dir="5400000" algn="t" rotWithShape="0">
                      <a:schemeClr val="accent1">
                        <a:lumMod val="50000"/>
                        <a:alpha val="40000"/>
                      </a:schemeClr>
                    </a:outerShdw>
                  </a:effectLst>
                  <a:uFillTx/>
                  <a:latin typeface="微软雅黑" panose="020B0503020204020204" pitchFamily="34" charset="-122"/>
                  <a:ea typeface="微软雅黑" panose="020B0503020204020204" pitchFamily="34" charset="-122"/>
                  <a:cs typeface="+mn-ea"/>
                  <a:sym typeface="+mn-ea"/>
                </a:rPr>
                <a:t>教学设计</a:t>
              </a:r>
              <a:endParaRPr lang="zh-CN" altLang="en-US" sz="3000" b="1" dirty="0">
                <a:solidFill>
                  <a:srgbClr val="FFFFFF"/>
                </a:solidFill>
                <a:effectLst>
                  <a:outerShdw blurRad="50800" dist="38100" dir="5400000" algn="t" rotWithShape="0">
                    <a:schemeClr val="accent1">
                      <a:lumMod val="50000"/>
                      <a:alpha val="40000"/>
                    </a:schemeClr>
                  </a:outerShdw>
                </a:effectLst>
                <a:uFillTx/>
                <a:latin typeface="微软雅黑" panose="020B0503020204020204" pitchFamily="34" charset="-122"/>
                <a:ea typeface="微软雅黑" panose="020B0503020204020204" pitchFamily="34" charset="-122"/>
                <a:cs typeface="+mn-ea"/>
                <a:sym typeface="+mn-ea"/>
              </a:endParaRPr>
            </a:p>
          </p:txBody>
        </p:sp>
        <p:sp>
          <p:nvSpPr>
            <p:cNvPr id="41" name="任意多边形 40"/>
            <p:cNvSpPr/>
            <p:nvPr>
              <p:custDataLst>
                <p:tags r:id="rId6"/>
              </p:custDataLst>
            </p:nvPr>
          </p:nvSpPr>
          <p:spPr>
            <a:xfrm>
              <a:off x="10224" y="6054"/>
              <a:ext cx="5095" cy="1334"/>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135" h="1606">
                  <a:moveTo>
                    <a:pt x="559" y="0"/>
                  </a:moveTo>
                  <a:lnTo>
                    <a:pt x="5577" y="0"/>
                  </a:lnTo>
                  <a:cubicBezTo>
                    <a:pt x="5885" y="0"/>
                    <a:pt x="6135" y="250"/>
                    <a:pt x="6135" y="559"/>
                  </a:cubicBezTo>
                  <a:cubicBezTo>
                    <a:pt x="6135" y="867"/>
                    <a:pt x="5885" y="1117"/>
                    <a:pt x="5577" y="1117"/>
                  </a:cubicBezTo>
                  <a:lnTo>
                    <a:pt x="1817" y="1117"/>
                  </a:lnTo>
                  <a:lnTo>
                    <a:pt x="1328" y="1606"/>
                  </a:lnTo>
                  <a:lnTo>
                    <a:pt x="1328" y="1117"/>
                  </a:lnTo>
                  <a:lnTo>
                    <a:pt x="559" y="1117"/>
                  </a:lnTo>
                  <a:cubicBezTo>
                    <a:pt x="250" y="1117"/>
                    <a:pt x="0" y="867"/>
                    <a:pt x="0" y="559"/>
                  </a:cubicBezTo>
                  <a:cubicBezTo>
                    <a:pt x="0" y="250"/>
                    <a:pt x="250" y="0"/>
                    <a:pt x="559" y="0"/>
                  </a:cubicBezTo>
                  <a:close/>
                </a:path>
              </a:pathLst>
            </a:custGeom>
            <a:solidFill>
              <a:srgbClr val="FFFFFF">
                <a:alpha val="70000"/>
              </a:srgbClr>
            </a:solidFill>
            <a:ln>
              <a:gradFill>
                <a:gsLst>
                  <a:gs pos="0">
                    <a:schemeClr val="accent1">
                      <a:lumMod val="20000"/>
                      <a:lumOff val="80000"/>
                    </a:schemeClr>
                  </a:gs>
                  <a:gs pos="100000">
                    <a:schemeClr val="accent1">
                      <a:lumMod val="20000"/>
                      <a:lumOff val="80000"/>
                    </a:schemeClr>
                  </a:gs>
                  <a:gs pos="50000">
                    <a:schemeClr val="accent1">
                      <a:alpha val="90000"/>
                    </a:schemeClr>
                  </a:gs>
                </a:gsLst>
                <a:lin ang="0" scaled="0"/>
              </a:gradFill>
            </a:ln>
            <a:effectLst>
              <a:outerShdw blurRad="63500" dist="508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36195" rIns="107950" bIns="323850" numCol="1" spcCol="0" rtlCol="0" fromWordArt="0" anchor="ctr" anchorCtr="0" forceAA="0" compatLnSpc="1">
              <a:noAutofit/>
            </a:bodyPr>
            <a:p>
              <a:pPr lvl="0" algn="ctr">
                <a:lnSpc>
                  <a:spcPct val="100000"/>
                </a:lnSpc>
                <a:spcBef>
                  <a:spcPct val="0"/>
                </a:spcBef>
                <a:spcAft>
                  <a:spcPct val="0"/>
                </a:spcAft>
                <a:buClrTx/>
                <a:buSzTx/>
                <a:buFontTx/>
              </a:pPr>
              <a:r>
                <a:rPr lang="zh-CN" altLang="en-US" sz="2000" b="1" dirty="0">
                  <a:solidFill>
                    <a:schemeClr val="accent1">
                      <a:alpha val="80000"/>
                    </a:schemeClr>
                  </a:solidFill>
                  <a:uFillTx/>
                  <a:latin typeface="微软雅黑" panose="020B0503020204020204" pitchFamily="34" charset="-122"/>
                  <a:ea typeface="微软雅黑" panose="020B0503020204020204" pitchFamily="34" charset="-122"/>
                  <a:cs typeface="+mn-ea"/>
                  <a:sym typeface="+mn-ea"/>
                </a:rPr>
                <a:t>言语表达</a:t>
              </a:r>
              <a:endParaRPr lang="zh-CN" altLang="en-US" sz="2000" b="1" dirty="0">
                <a:solidFill>
                  <a:schemeClr val="accent1">
                    <a:alpha val="80000"/>
                  </a:schemeClr>
                </a:solidFill>
                <a:uFillTx/>
                <a:latin typeface="微软雅黑" panose="020B0503020204020204" pitchFamily="34" charset="-122"/>
                <a:ea typeface="微软雅黑" panose="020B0503020204020204" pitchFamily="34" charset="-122"/>
                <a:cs typeface="+mn-ea"/>
                <a:sym typeface="+mn-ea"/>
              </a:endParaRPr>
            </a:p>
          </p:txBody>
        </p:sp>
        <p:sp>
          <p:nvSpPr>
            <p:cNvPr id="52" name="任意多边形 51"/>
            <p:cNvSpPr/>
            <p:nvPr>
              <p:custDataLst>
                <p:tags r:id="rId7"/>
              </p:custDataLst>
            </p:nvPr>
          </p:nvSpPr>
          <p:spPr>
            <a:xfrm>
              <a:off x="3304" y="7089"/>
              <a:ext cx="2518" cy="834"/>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032" h="1004">
                  <a:moveTo>
                    <a:pt x="392" y="0"/>
                  </a:moveTo>
                  <a:lnTo>
                    <a:pt x="2641" y="0"/>
                  </a:lnTo>
                  <a:cubicBezTo>
                    <a:pt x="2857" y="0"/>
                    <a:pt x="3032" y="175"/>
                    <a:pt x="3032" y="392"/>
                  </a:cubicBezTo>
                  <a:cubicBezTo>
                    <a:pt x="3032" y="608"/>
                    <a:pt x="2857" y="783"/>
                    <a:pt x="2641" y="783"/>
                  </a:cubicBezTo>
                  <a:lnTo>
                    <a:pt x="818" y="783"/>
                  </a:lnTo>
                  <a:lnTo>
                    <a:pt x="597" y="1004"/>
                  </a:lnTo>
                  <a:lnTo>
                    <a:pt x="597" y="783"/>
                  </a:lnTo>
                  <a:lnTo>
                    <a:pt x="392" y="783"/>
                  </a:lnTo>
                  <a:cubicBezTo>
                    <a:pt x="175" y="783"/>
                    <a:pt x="0" y="608"/>
                    <a:pt x="0" y="392"/>
                  </a:cubicBezTo>
                  <a:cubicBezTo>
                    <a:pt x="0" y="175"/>
                    <a:pt x="175" y="0"/>
                    <a:pt x="392" y="0"/>
                  </a:cubicBezTo>
                  <a:close/>
                </a:path>
              </a:pathLst>
            </a:custGeom>
            <a:solidFill>
              <a:srgbClr val="FFFFFF">
                <a:alpha val="20000"/>
              </a:srgbClr>
            </a:solidFill>
            <a:ln>
              <a:gradFill>
                <a:gsLst>
                  <a:gs pos="0">
                    <a:schemeClr val="accent1">
                      <a:lumMod val="20000"/>
                      <a:lumOff val="80000"/>
                    </a:schemeClr>
                  </a:gs>
                  <a:gs pos="100000">
                    <a:schemeClr val="accent1">
                      <a:lumMod val="20000"/>
                      <a:lumOff val="80000"/>
                    </a:schemeClr>
                  </a:gs>
                  <a:gs pos="50000">
                    <a:schemeClr val="accent1">
                      <a:alpha val="40000"/>
                    </a:schemeClr>
                  </a:gs>
                </a:gsLst>
                <a:lin ang="0" scaled="0"/>
              </a:gradFill>
            </a:ln>
            <a:effectLst>
              <a:outerShdw blurRad="50800" dist="381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71755" rIns="107950" bIns="179705" numCol="1" spcCol="0" rtlCol="0" fromWordArt="0" anchor="ctr" anchorCtr="0" forceAA="0" compatLnSpc="1">
              <a:noAutofit/>
            </a:bodyPr>
            <a:p>
              <a:pPr lvl="0" algn="ctr">
                <a:lnSpc>
                  <a:spcPct val="100000"/>
                </a:lnSpc>
                <a:spcBef>
                  <a:spcPct val="0"/>
                </a:spcBef>
                <a:spcAft>
                  <a:spcPct val="0"/>
                </a:spcAft>
                <a:buClrTx/>
                <a:buSzTx/>
                <a:buFontTx/>
              </a:pPr>
              <a:r>
                <a:rPr lang="zh-CN" altLang="en-US" sz="1600" b="1" dirty="0">
                  <a:solidFill>
                    <a:schemeClr val="accent1">
                      <a:alpha val="50000"/>
                    </a:schemeClr>
                  </a:solidFill>
                  <a:uFillTx/>
                  <a:latin typeface="微软雅黑" panose="020B0503020204020204" pitchFamily="34" charset="-122"/>
                  <a:ea typeface="微软雅黑" panose="020B0503020204020204" pitchFamily="34" charset="-122"/>
                  <a:cs typeface="+mn-ea"/>
                  <a:sym typeface="+mn-ea"/>
                </a:rPr>
                <a:t>职业认知</a:t>
              </a:r>
              <a:endParaRPr lang="zh-CN" altLang="en-US" sz="1600" b="1" dirty="0">
                <a:solidFill>
                  <a:schemeClr val="accent1">
                    <a:alpha val="50000"/>
                  </a:schemeClr>
                </a:solidFill>
                <a:uFillTx/>
                <a:latin typeface="微软雅黑" panose="020B0503020204020204" pitchFamily="34" charset="-122"/>
                <a:ea typeface="微软雅黑" panose="020B0503020204020204" pitchFamily="34" charset="-122"/>
                <a:cs typeface="+mn-ea"/>
                <a:sym typeface="+mn-ea"/>
              </a:endParaRPr>
            </a:p>
          </p:txBody>
        </p:sp>
        <p:sp>
          <p:nvSpPr>
            <p:cNvPr id="22" name="任意多边形 21"/>
            <p:cNvSpPr/>
            <p:nvPr>
              <p:custDataLst>
                <p:tags r:id="rId8"/>
              </p:custDataLst>
            </p:nvPr>
          </p:nvSpPr>
          <p:spPr>
            <a:xfrm>
              <a:off x="13824" y="7303"/>
              <a:ext cx="2375" cy="82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860" h="987">
                  <a:moveTo>
                    <a:pt x="398" y="0"/>
                  </a:moveTo>
                  <a:lnTo>
                    <a:pt x="2463" y="0"/>
                  </a:lnTo>
                  <a:cubicBezTo>
                    <a:pt x="2682" y="0"/>
                    <a:pt x="2860" y="178"/>
                    <a:pt x="2860" y="398"/>
                  </a:cubicBezTo>
                  <a:cubicBezTo>
                    <a:pt x="2860" y="617"/>
                    <a:pt x="2682" y="795"/>
                    <a:pt x="2463" y="795"/>
                  </a:cubicBezTo>
                  <a:lnTo>
                    <a:pt x="774" y="795"/>
                  </a:lnTo>
                  <a:lnTo>
                    <a:pt x="582" y="987"/>
                  </a:lnTo>
                  <a:lnTo>
                    <a:pt x="582" y="795"/>
                  </a:lnTo>
                  <a:lnTo>
                    <a:pt x="398" y="795"/>
                  </a:lnTo>
                  <a:cubicBezTo>
                    <a:pt x="178" y="795"/>
                    <a:pt x="0" y="617"/>
                    <a:pt x="0" y="398"/>
                  </a:cubicBezTo>
                  <a:cubicBezTo>
                    <a:pt x="0" y="178"/>
                    <a:pt x="178" y="0"/>
                    <a:pt x="398" y="0"/>
                  </a:cubicBezTo>
                  <a:close/>
                </a:path>
              </a:pathLst>
            </a:custGeom>
            <a:solidFill>
              <a:srgbClr val="FFFFFF">
                <a:alpha val="20000"/>
              </a:srgbClr>
            </a:solidFill>
            <a:ln>
              <a:gradFill>
                <a:gsLst>
                  <a:gs pos="0">
                    <a:schemeClr val="accent1">
                      <a:lumMod val="20000"/>
                      <a:lumOff val="80000"/>
                    </a:schemeClr>
                  </a:gs>
                  <a:gs pos="100000">
                    <a:schemeClr val="accent1">
                      <a:lumMod val="20000"/>
                      <a:lumOff val="80000"/>
                    </a:schemeClr>
                  </a:gs>
                  <a:gs pos="50000">
                    <a:schemeClr val="accent1">
                      <a:alpha val="40000"/>
                    </a:schemeClr>
                  </a:gs>
                </a:gsLst>
                <a:lin ang="0" scaled="0"/>
              </a:gradFill>
            </a:ln>
            <a:effectLst>
              <a:outerShdw blurRad="50800" dist="381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07950" tIns="71755" rIns="107950" bIns="179705" numCol="1" spcCol="0" rtlCol="0" fromWordArt="0" anchor="ctr" anchorCtr="0" forceAA="0" compatLnSpc="1">
              <a:noAutofit/>
            </a:bodyPr>
            <a:p>
              <a:pPr lvl="0" algn="ctr">
                <a:lnSpc>
                  <a:spcPct val="100000"/>
                </a:lnSpc>
                <a:spcBef>
                  <a:spcPct val="0"/>
                </a:spcBef>
                <a:spcAft>
                  <a:spcPct val="0"/>
                </a:spcAft>
                <a:buClrTx/>
                <a:buSzTx/>
                <a:buFontTx/>
              </a:pPr>
              <a:r>
                <a:rPr lang="zh-CN" altLang="en-US" sz="1600" b="1">
                  <a:solidFill>
                    <a:schemeClr val="accent1">
                      <a:alpha val="50000"/>
                    </a:schemeClr>
                  </a:solidFill>
                  <a:uFillTx/>
                  <a:latin typeface="微软雅黑" panose="020B0503020204020204" pitchFamily="34" charset="-122"/>
                  <a:ea typeface="微软雅黑" panose="020B0503020204020204" pitchFamily="34" charset="-122"/>
                  <a:cs typeface="+mn-ea"/>
                  <a:sym typeface="+mn-ea"/>
                </a:rPr>
                <a:t>思维品质</a:t>
              </a:r>
              <a:endParaRPr lang="zh-CN" altLang="en-US" sz="1600" b="1">
                <a:solidFill>
                  <a:schemeClr val="accent1">
                    <a:alpha val="50000"/>
                  </a:schemeClr>
                </a:solidFill>
                <a:uFillTx/>
                <a:latin typeface="微软雅黑" panose="020B0503020204020204" pitchFamily="34" charset="-122"/>
                <a:ea typeface="微软雅黑" panose="020B0503020204020204" pitchFamily="34" charset="-122"/>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51050"/>
            <a:ext cx="9922510" cy="1824990"/>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国家幼儿教师资格证考试面试采取</a:t>
            </a:r>
            <a:r>
              <a:rPr lang="zh-CN" altLang="en-US" sz="2000" u="sng"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结构化面试</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a:t>
            </a:r>
            <a:r>
              <a:rPr lang="zh-CN" altLang="en-US" sz="2000" u="sng"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情境模拟</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相结合的方法实施考试。</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考试内容包括</a:t>
            </a: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备课、回答问题、试讲、答辩</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等。</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面试采用教育部考试中心统一研制的面试测试系统，考官在测评结束后及时录入成绩，完成对面试成绩的评定。</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18821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（二）面试的内容</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2" name="图片 101"/>
          <p:cNvPicPr/>
          <p:nvPr/>
        </p:nvPicPr>
        <p:blipFill>
          <a:blip r:embed="rId1"/>
          <a:stretch>
            <a:fillRect/>
          </a:stretch>
        </p:blipFill>
        <p:spPr>
          <a:xfrm>
            <a:off x="6383020" y="3619500"/>
            <a:ext cx="3404235" cy="25552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51050"/>
            <a:ext cx="9922510" cy="293306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结构化面试语言表达技巧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结构化面试、试讲、答辩都要求考生用普通话进行表达，要求语言规范，口齿清楚，语速适中，用词准确、简洁、流畅，语言具有感染力。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结构化面试是对考生的思维能力、心理素质、表达能力和教育教学知识和技能的全面考查，所以，对于“幼儿教师是人类灵魂工程师，你同意这样的说法吗？”这样的题目，考生不能简单回答“同意”或“不同意”，必须展开具体分析，在回答过程中，向考官展示正确的教师观，良好的思维品质、心理能力和表达能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302450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（三）面试语言表达技巧</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433195"/>
            <a:ext cx="9922510" cy="460375"/>
          </a:xfrm>
          <a:prstGeom prst="rect">
            <a:avLst/>
          </a:prstGeom>
          <a:noFill/>
        </p:spPr>
        <p:txBody>
          <a:bodyPr wrap="square" rtlCol="0">
            <a:spAutoFit/>
          </a:bodyPr>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结构化面试的语言技巧包括以下几点。</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4" name="组合 3"/>
          <p:cNvGrpSpPr/>
          <p:nvPr>
            <p:custDataLst>
              <p:tags r:id="rId1"/>
            </p:custDataLst>
          </p:nvPr>
        </p:nvGrpSpPr>
        <p:grpSpPr>
          <a:xfrm>
            <a:off x="1038225" y="2009458"/>
            <a:ext cx="10116185" cy="3562032"/>
            <a:chOff x="1742" y="3180"/>
            <a:chExt cx="15931" cy="5609"/>
          </a:xfrm>
        </p:grpSpPr>
        <p:sp>
          <p:nvSpPr>
            <p:cNvPr id="3" name="矩形: 圆角 2"/>
            <p:cNvSpPr/>
            <p:nvPr>
              <p:custDataLst>
                <p:tags r:id="rId2"/>
              </p:custDataLst>
            </p:nvPr>
          </p:nvSpPr>
          <p:spPr>
            <a:xfrm>
              <a:off x="1742" y="3728"/>
              <a:ext cx="15931" cy="5061"/>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3"/>
              </p:custDataLst>
            </p:nvPr>
          </p:nvSpPr>
          <p:spPr>
            <a:xfrm>
              <a:off x="2164" y="5964"/>
              <a:ext cx="14728" cy="2092"/>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dirty="0">
                  <a:solidFill>
                    <a:schemeClr val="tx1">
                      <a:lumMod val="85000"/>
                      <a:lumOff val="15000"/>
                    </a:schemeClr>
                  </a:solidFill>
                  <a:latin typeface="+mn-ea"/>
                  <a:cs typeface="+mn-ea"/>
                </a:rPr>
                <a:t>面试中，考生给考官的第一印象非常重要。结构化面试要求用五分钟回答两道随机获得的考题，考生首先要运用态势语言，包括服饰、面部表情、肢体语言等呈现给考官自信、积极的精神风貌，给考官留下良好的印象。在回答问题的过程中，考生要运用眼神、手势、面部表情和考官积极沟通，以增强表达的效果。</a:t>
              </a:r>
              <a:endParaRPr lang="zh-CN" altLang="en-US" dirty="0">
                <a:solidFill>
                  <a:schemeClr val="tx1">
                    <a:lumMod val="85000"/>
                    <a:lumOff val="15000"/>
                  </a:schemeClr>
                </a:solidFill>
                <a:latin typeface="+mn-ea"/>
                <a:cs typeface="+mn-ea"/>
              </a:endParaRPr>
            </a:p>
          </p:txBody>
        </p:sp>
        <p:sp>
          <p:nvSpPr>
            <p:cNvPr id="60" name="圆角矩形 59"/>
            <p:cNvSpPr/>
            <p:nvPr>
              <p:custDataLst>
                <p:tags r:id="rId4"/>
              </p:custDataLst>
            </p:nvPr>
          </p:nvSpPr>
          <p:spPr>
            <a:xfrm>
              <a:off x="2159" y="3180"/>
              <a:ext cx="1250" cy="12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400" b="1" dirty="0">
                  <a:latin typeface="+mn-ea"/>
                  <a:cs typeface="+mn-ea"/>
                  <a:sym typeface="+mn-ea"/>
                </a:rPr>
                <a:t>01</a:t>
              </a:r>
              <a:endParaRPr lang="en-US" altLang="zh-CN" sz="2400" b="1" dirty="0">
                <a:latin typeface="+mn-ea"/>
                <a:cs typeface="+mn-ea"/>
                <a:sym typeface="+mn-ea"/>
              </a:endParaRPr>
            </a:p>
          </p:txBody>
        </p:sp>
        <p:cxnSp>
          <p:nvCxnSpPr>
            <p:cNvPr id="80" name="直接连接符 79"/>
            <p:cNvCxnSpPr/>
            <p:nvPr>
              <p:custDataLst>
                <p:tags r:id="rId5"/>
              </p:custDataLst>
            </p:nvPr>
          </p:nvCxnSpPr>
          <p:spPr>
            <a:xfrm flipV="1">
              <a:off x="2088" y="5652"/>
              <a:ext cx="734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6"/>
              </p:custDataLst>
            </p:nvPr>
          </p:nvSpPr>
          <p:spPr>
            <a:xfrm>
              <a:off x="2164" y="4797"/>
              <a:ext cx="7075" cy="533"/>
            </a:xfrm>
            <a:prstGeom prst="rect">
              <a:avLst/>
            </a:prstGeom>
            <a:noFill/>
          </p:spPr>
          <p:txBody>
            <a:bodyPr wrap="square" lIns="0" tIns="0" rIns="0" bIns="0" rtlCol="0" anchor="ctr" anchorCtr="0">
              <a:spAutoFit/>
            </a:bodyPr>
            <a:p>
              <a:pPr>
                <a:spcBef>
                  <a:spcPct val="0"/>
                </a:spcBef>
                <a:spcAft>
                  <a:spcPct val="0"/>
                </a:spcAft>
              </a:pPr>
              <a:r>
                <a:rPr lang="zh-CN" altLang="en-US" sz="2200" b="1" dirty="0">
                  <a:solidFill>
                    <a:schemeClr val="accent1"/>
                  </a:solidFill>
                  <a:latin typeface="+mn-ea"/>
                  <a:cs typeface="+mn-ea"/>
                </a:rPr>
                <a:t>服饰端庄，态势自然。</a:t>
              </a:r>
              <a:endParaRPr lang="zh-CN" altLang="en-US" sz="2200" b="1" dirty="0">
                <a:solidFill>
                  <a:schemeClr val="accent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4" name="组合 3"/>
          <p:cNvGrpSpPr/>
          <p:nvPr>
            <p:custDataLst>
              <p:tags r:id="rId1"/>
            </p:custDataLst>
          </p:nvPr>
        </p:nvGrpSpPr>
        <p:grpSpPr>
          <a:xfrm>
            <a:off x="1038225" y="1511618"/>
            <a:ext cx="10116185" cy="3807164"/>
            <a:chOff x="1742" y="3180"/>
            <a:chExt cx="15931" cy="5995"/>
          </a:xfrm>
        </p:grpSpPr>
        <p:sp>
          <p:nvSpPr>
            <p:cNvPr id="3" name="矩形: 圆角 2"/>
            <p:cNvSpPr/>
            <p:nvPr>
              <p:custDataLst>
                <p:tags r:id="rId2"/>
              </p:custDataLst>
            </p:nvPr>
          </p:nvSpPr>
          <p:spPr>
            <a:xfrm>
              <a:off x="1742" y="3728"/>
              <a:ext cx="15931" cy="544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3"/>
              </p:custDataLst>
            </p:nvPr>
          </p:nvSpPr>
          <p:spPr>
            <a:xfrm>
              <a:off x="2164" y="5964"/>
              <a:ext cx="14728" cy="2615"/>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dirty="0">
                  <a:solidFill>
                    <a:schemeClr val="tx1">
                      <a:lumMod val="85000"/>
                      <a:lumOff val="15000"/>
                    </a:schemeClr>
                  </a:solidFill>
                  <a:latin typeface="+mn-ea"/>
                  <a:cs typeface="+mn-ea"/>
                </a:rPr>
                <a:t>考生进入考场要向考官问好，可以直接称呼“各位考官”或“各位老师”，一般用“各位老师，上午好！我是 ×× 号考生”开始考试。结构化面试试题由主考官随机抽取读给考生听，如果考生没有听清楚试题，建议考生稳定一下情绪，再请求考官重复一次问题，具体可以这样说：“可否麻烦老师再重复一遍刚才的问题？”考官重复完毕，考生要向考官致谢。考生要努力打造良好的沟通氛围，使考试在愉快、轻松的氛围下进行。</a:t>
              </a:r>
              <a:endParaRPr lang="zh-CN" altLang="en-US" dirty="0">
                <a:solidFill>
                  <a:schemeClr val="tx1">
                    <a:lumMod val="85000"/>
                    <a:lumOff val="15000"/>
                  </a:schemeClr>
                </a:solidFill>
                <a:latin typeface="+mn-ea"/>
                <a:cs typeface="+mn-ea"/>
              </a:endParaRPr>
            </a:p>
          </p:txBody>
        </p:sp>
        <p:sp>
          <p:nvSpPr>
            <p:cNvPr id="60" name="圆角矩形 59"/>
            <p:cNvSpPr/>
            <p:nvPr>
              <p:custDataLst>
                <p:tags r:id="rId4"/>
              </p:custDataLst>
            </p:nvPr>
          </p:nvSpPr>
          <p:spPr>
            <a:xfrm>
              <a:off x="2159" y="3180"/>
              <a:ext cx="1250" cy="12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400" b="1" dirty="0">
                  <a:latin typeface="+mn-ea"/>
                  <a:cs typeface="+mn-ea"/>
                  <a:sym typeface="+mn-ea"/>
                </a:rPr>
                <a:t>02</a:t>
              </a:r>
              <a:endParaRPr lang="en-US" altLang="zh-CN" sz="2400" b="1" dirty="0">
                <a:latin typeface="+mn-ea"/>
                <a:cs typeface="+mn-ea"/>
                <a:sym typeface="+mn-ea"/>
              </a:endParaRPr>
            </a:p>
          </p:txBody>
        </p:sp>
        <p:cxnSp>
          <p:nvCxnSpPr>
            <p:cNvPr id="80" name="直接连接符 79"/>
            <p:cNvCxnSpPr/>
            <p:nvPr>
              <p:custDataLst>
                <p:tags r:id="rId5"/>
              </p:custDataLst>
            </p:nvPr>
          </p:nvCxnSpPr>
          <p:spPr>
            <a:xfrm flipV="1">
              <a:off x="2088" y="5652"/>
              <a:ext cx="734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6"/>
              </p:custDataLst>
            </p:nvPr>
          </p:nvSpPr>
          <p:spPr>
            <a:xfrm>
              <a:off x="2164" y="4797"/>
              <a:ext cx="7075" cy="533"/>
            </a:xfrm>
            <a:prstGeom prst="rect">
              <a:avLst/>
            </a:prstGeom>
            <a:noFill/>
          </p:spPr>
          <p:txBody>
            <a:bodyPr wrap="square" lIns="0" tIns="0" rIns="0" bIns="0" rtlCol="0" anchor="ctr" anchorCtr="0">
              <a:spAutoFit/>
            </a:bodyPr>
            <a:p>
              <a:pPr>
                <a:spcBef>
                  <a:spcPct val="0"/>
                </a:spcBef>
                <a:spcAft>
                  <a:spcPct val="0"/>
                </a:spcAft>
              </a:pPr>
              <a:r>
                <a:rPr lang="zh-CN" altLang="en-US" sz="2200" b="1" dirty="0">
                  <a:solidFill>
                    <a:schemeClr val="accent1"/>
                  </a:solidFill>
                  <a:latin typeface="+mn-ea"/>
                  <a:cs typeface="+mn-ea"/>
                </a:rPr>
                <a:t>称呼得体，学会提问。</a:t>
              </a:r>
              <a:endParaRPr lang="zh-CN" altLang="en-US" sz="2200" b="1" dirty="0">
                <a:solidFill>
                  <a:schemeClr val="accent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4" name="组合 3"/>
          <p:cNvGrpSpPr/>
          <p:nvPr>
            <p:custDataLst>
              <p:tags r:id="rId1"/>
            </p:custDataLst>
          </p:nvPr>
        </p:nvGrpSpPr>
        <p:grpSpPr>
          <a:xfrm>
            <a:off x="1038225" y="1511618"/>
            <a:ext cx="10116185" cy="4460637"/>
            <a:chOff x="1742" y="3180"/>
            <a:chExt cx="15931" cy="7024"/>
          </a:xfrm>
        </p:grpSpPr>
        <p:sp>
          <p:nvSpPr>
            <p:cNvPr id="3" name="矩形: 圆角 2"/>
            <p:cNvSpPr/>
            <p:nvPr>
              <p:custDataLst>
                <p:tags r:id="rId2"/>
              </p:custDataLst>
            </p:nvPr>
          </p:nvSpPr>
          <p:spPr>
            <a:xfrm>
              <a:off x="1742" y="3728"/>
              <a:ext cx="15931" cy="6476"/>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3"/>
              </p:custDataLst>
            </p:nvPr>
          </p:nvSpPr>
          <p:spPr>
            <a:xfrm>
              <a:off x="2164" y="5964"/>
              <a:ext cx="14728" cy="3661"/>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dirty="0">
                  <a:solidFill>
                    <a:schemeClr val="tx1">
                      <a:lumMod val="85000"/>
                      <a:lumOff val="15000"/>
                    </a:schemeClr>
                  </a:solidFill>
                  <a:latin typeface="+mn-ea"/>
                  <a:cs typeface="+mn-ea"/>
                </a:rPr>
                <a:t>结构化面试试题绝大多数都需要考生谈谈自己的看法，这就要求考生旗帜鲜明地表达自己的态度，如首先回答“是”或“否”，然后谈谈“为什么”。在分析“为什么”时，要安排好条理，用“第一、第二、第三”条分缕析，使思路清晰；有的题目可以用“一方面、另一方面”的思路来回答，如对“学高为师，身正为范”这个短语的理解；有的题目可以提炼出几个关键词来作答，如“谈谈我心目中的好教师”可以提炼出“爱生”“博学”“公正”等。在回答问题时，要把握好语言的分寸，不可过于自谦，也不可过于自负；语言要真实，忌说大话和空话；用词不能太绝对。</a:t>
              </a:r>
              <a:endParaRPr lang="zh-CN" altLang="en-US" dirty="0">
                <a:solidFill>
                  <a:schemeClr val="tx1">
                    <a:lumMod val="85000"/>
                    <a:lumOff val="15000"/>
                  </a:schemeClr>
                </a:solidFill>
                <a:latin typeface="+mn-ea"/>
                <a:cs typeface="+mn-ea"/>
              </a:endParaRPr>
            </a:p>
          </p:txBody>
        </p:sp>
        <p:sp>
          <p:nvSpPr>
            <p:cNvPr id="60" name="圆角矩形 59"/>
            <p:cNvSpPr/>
            <p:nvPr>
              <p:custDataLst>
                <p:tags r:id="rId4"/>
              </p:custDataLst>
            </p:nvPr>
          </p:nvSpPr>
          <p:spPr>
            <a:xfrm>
              <a:off x="2159" y="3180"/>
              <a:ext cx="1250" cy="12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400" b="1" dirty="0">
                  <a:latin typeface="+mn-ea"/>
                  <a:cs typeface="+mn-ea"/>
                  <a:sym typeface="+mn-ea"/>
                </a:rPr>
                <a:t>03</a:t>
              </a:r>
              <a:endParaRPr lang="en-US" altLang="zh-CN" sz="2400" b="1" dirty="0">
                <a:latin typeface="+mn-ea"/>
                <a:cs typeface="+mn-ea"/>
                <a:sym typeface="+mn-ea"/>
              </a:endParaRPr>
            </a:p>
          </p:txBody>
        </p:sp>
        <p:cxnSp>
          <p:nvCxnSpPr>
            <p:cNvPr id="80" name="直接连接符 79"/>
            <p:cNvCxnSpPr/>
            <p:nvPr>
              <p:custDataLst>
                <p:tags r:id="rId5"/>
              </p:custDataLst>
            </p:nvPr>
          </p:nvCxnSpPr>
          <p:spPr>
            <a:xfrm flipV="1">
              <a:off x="2088" y="5652"/>
              <a:ext cx="734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6"/>
              </p:custDataLst>
            </p:nvPr>
          </p:nvSpPr>
          <p:spPr>
            <a:xfrm>
              <a:off x="2164" y="4797"/>
              <a:ext cx="7075" cy="533"/>
            </a:xfrm>
            <a:prstGeom prst="rect">
              <a:avLst/>
            </a:prstGeom>
            <a:noFill/>
          </p:spPr>
          <p:txBody>
            <a:bodyPr wrap="square" lIns="0" tIns="0" rIns="0" bIns="0" rtlCol="0" anchor="ctr" anchorCtr="0">
              <a:spAutoFit/>
            </a:bodyPr>
            <a:p>
              <a:pPr>
                <a:spcBef>
                  <a:spcPct val="0"/>
                </a:spcBef>
                <a:spcAft>
                  <a:spcPct val="0"/>
                </a:spcAft>
              </a:pPr>
              <a:r>
                <a:rPr lang="zh-CN" altLang="en-US" sz="2200" b="1" dirty="0">
                  <a:solidFill>
                    <a:schemeClr val="accent1"/>
                  </a:solidFill>
                  <a:latin typeface="+mn-ea"/>
                  <a:cs typeface="+mn-ea"/>
                </a:rPr>
                <a:t>观点明确，措辞恰当。</a:t>
              </a:r>
              <a:endParaRPr lang="zh-CN" altLang="en-US" sz="2200" b="1" dirty="0">
                <a:solidFill>
                  <a:schemeClr val="accent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704975" y="1741805"/>
            <a:ext cx="8782050" cy="40290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4" name="组合 3"/>
          <p:cNvGrpSpPr/>
          <p:nvPr>
            <p:custDataLst>
              <p:tags r:id="rId1"/>
            </p:custDataLst>
          </p:nvPr>
        </p:nvGrpSpPr>
        <p:grpSpPr>
          <a:xfrm>
            <a:off x="1038225" y="1511618"/>
            <a:ext cx="10116185" cy="3553776"/>
            <a:chOff x="1742" y="3180"/>
            <a:chExt cx="15931" cy="5596"/>
          </a:xfrm>
        </p:grpSpPr>
        <p:sp>
          <p:nvSpPr>
            <p:cNvPr id="3" name="矩形: 圆角 2"/>
            <p:cNvSpPr/>
            <p:nvPr>
              <p:custDataLst>
                <p:tags r:id="rId2"/>
              </p:custDataLst>
            </p:nvPr>
          </p:nvSpPr>
          <p:spPr>
            <a:xfrm>
              <a:off x="1742" y="3728"/>
              <a:ext cx="15931" cy="504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3"/>
              </p:custDataLst>
            </p:nvPr>
          </p:nvSpPr>
          <p:spPr>
            <a:xfrm>
              <a:off x="2164" y="5964"/>
              <a:ext cx="14728" cy="2092"/>
            </a:xfrm>
            <a:prstGeom prst="rect">
              <a:avLst/>
            </a:prstGeom>
            <a:noFill/>
          </p:spPr>
          <p:txBody>
            <a:bodyPr wrap="square" lIns="0" tIns="0" rIns="0" bIns="0" rtlCol="0" anchor="t" anchorCtr="0">
              <a:spAutoFit/>
            </a:bodyPr>
            <a:p>
              <a:pPr algn="l">
                <a:lnSpc>
                  <a:spcPct val="120000"/>
                </a:lnSpc>
                <a:spcBef>
                  <a:spcPct val="0"/>
                </a:spcBef>
                <a:spcAft>
                  <a:spcPct val="0"/>
                </a:spcAft>
              </a:pPr>
              <a:r>
                <a:rPr lang="zh-CN" altLang="en-US" dirty="0">
                  <a:solidFill>
                    <a:schemeClr val="tx1">
                      <a:lumMod val="85000"/>
                      <a:lumOff val="15000"/>
                    </a:schemeClr>
                  </a:solidFill>
                  <a:latin typeface="+mn-ea"/>
                  <a:cs typeface="+mn-ea"/>
                </a:rPr>
                <a:t>有时候考生对考题的理解比较模糊，一时不能找到合适的思路来回答；或者只能找到寥寥几句话来作答，感觉没能完全表达清楚自己的思想。在这样的情况下，可以适当举例，通过生动的例子表达自己的观点，使内容丰富起来。比如，“谈谈我心目中的好教师”这个考题，考生可以举优秀幼儿教师应彩云的例子等。</a:t>
              </a:r>
              <a:endParaRPr lang="zh-CN" altLang="en-US" dirty="0">
                <a:solidFill>
                  <a:schemeClr val="tx1">
                    <a:lumMod val="85000"/>
                    <a:lumOff val="15000"/>
                  </a:schemeClr>
                </a:solidFill>
                <a:latin typeface="+mn-ea"/>
                <a:cs typeface="+mn-ea"/>
              </a:endParaRPr>
            </a:p>
          </p:txBody>
        </p:sp>
        <p:sp>
          <p:nvSpPr>
            <p:cNvPr id="60" name="圆角矩形 59"/>
            <p:cNvSpPr/>
            <p:nvPr>
              <p:custDataLst>
                <p:tags r:id="rId4"/>
              </p:custDataLst>
            </p:nvPr>
          </p:nvSpPr>
          <p:spPr>
            <a:xfrm>
              <a:off x="2159" y="3180"/>
              <a:ext cx="1250" cy="12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400" b="1" dirty="0">
                  <a:latin typeface="+mn-ea"/>
                  <a:cs typeface="+mn-ea"/>
                  <a:sym typeface="+mn-ea"/>
                </a:rPr>
                <a:t>04</a:t>
              </a:r>
              <a:endParaRPr lang="en-US" altLang="zh-CN" sz="2400" b="1" dirty="0">
                <a:latin typeface="+mn-ea"/>
                <a:cs typeface="+mn-ea"/>
                <a:sym typeface="+mn-ea"/>
              </a:endParaRPr>
            </a:p>
          </p:txBody>
        </p:sp>
        <p:cxnSp>
          <p:nvCxnSpPr>
            <p:cNvPr id="80" name="直接连接符 79"/>
            <p:cNvCxnSpPr/>
            <p:nvPr>
              <p:custDataLst>
                <p:tags r:id="rId5"/>
              </p:custDataLst>
            </p:nvPr>
          </p:nvCxnSpPr>
          <p:spPr>
            <a:xfrm flipV="1">
              <a:off x="2088" y="5652"/>
              <a:ext cx="734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6"/>
              </p:custDataLst>
            </p:nvPr>
          </p:nvSpPr>
          <p:spPr>
            <a:xfrm>
              <a:off x="2164" y="4797"/>
              <a:ext cx="7075" cy="533"/>
            </a:xfrm>
            <a:prstGeom prst="rect">
              <a:avLst/>
            </a:prstGeom>
            <a:noFill/>
          </p:spPr>
          <p:txBody>
            <a:bodyPr wrap="square" lIns="0" tIns="0" rIns="0" bIns="0" rtlCol="0" anchor="ctr" anchorCtr="0">
              <a:spAutoFit/>
            </a:bodyPr>
            <a:p>
              <a:pPr>
                <a:spcBef>
                  <a:spcPct val="0"/>
                </a:spcBef>
                <a:spcAft>
                  <a:spcPct val="0"/>
                </a:spcAft>
              </a:pPr>
              <a:r>
                <a:rPr lang="zh-CN" altLang="en-US" sz="2200" b="1" dirty="0">
                  <a:solidFill>
                    <a:schemeClr val="accent1"/>
                  </a:solidFill>
                  <a:latin typeface="+mn-ea"/>
                  <a:cs typeface="+mn-ea"/>
                </a:rPr>
                <a:t>内容饱满，适当举例。</a:t>
              </a:r>
              <a:endParaRPr lang="zh-CN" altLang="en-US" sz="2200" b="1" dirty="0">
                <a:solidFill>
                  <a:schemeClr val="accent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圆角矩形 1"/>
          <p:cNvSpPr/>
          <p:nvPr/>
        </p:nvSpPr>
        <p:spPr>
          <a:xfrm>
            <a:off x="741045" y="1460500"/>
            <a:ext cx="10745470" cy="1221740"/>
          </a:xfrm>
          <a:prstGeom prst="roundRect">
            <a:avLst>
              <a:gd name="adj" fmla="val 5973"/>
            </a:avLst>
          </a:prstGeom>
        </p:spPr>
        <p:style>
          <a:lnRef idx="2">
            <a:schemeClr val="accent1"/>
          </a:lnRef>
          <a:fillRef idx="2">
            <a:schemeClr val="accent1"/>
          </a:fillRef>
          <a:effectRef idx="0">
            <a:srgbClr val="FFFFFF"/>
          </a:effectRef>
          <a:fontRef idx="minor">
            <a:schemeClr val="lt1"/>
          </a:fontRef>
        </p:style>
        <p:txBody>
          <a:bodyPr rtlCol="0" anchor="ctr"/>
          <a:p>
            <a:pPr indent="457200" algn="l" fontAlgn="auto">
              <a:lnSpc>
                <a:spcPct val="120000"/>
              </a:lnSpc>
            </a:pPr>
            <a:r>
              <a:rPr lang="zh-CN" altLang="en-US" sz="2000">
                <a:solidFill>
                  <a:schemeClr val="tx1"/>
                </a:solidFill>
                <a:highlight>
                  <a:srgbClr val="FFFF00"/>
                </a:highlight>
                <a:latin typeface="楷体" panose="02010609060101010101" charset="-122"/>
                <a:ea typeface="楷体" panose="02010609060101010101" charset="-122"/>
                <a:cs typeface="楷体" panose="02010609060101010101" charset="-122"/>
              </a:rPr>
              <a:t>例：</a:t>
            </a:r>
            <a:r>
              <a:rPr lang="zh-CN" altLang="en-US" sz="2000">
                <a:solidFill>
                  <a:schemeClr val="tx1"/>
                </a:solidFill>
                <a:latin typeface="楷体" panose="02010609060101010101" charset="-122"/>
                <a:ea typeface="楷体" panose="02010609060101010101" charset="-122"/>
                <a:cs typeface="楷体" panose="02010609060101010101" charset="-122"/>
              </a:rPr>
              <a:t>“要给孩子一杯水，教师应有一桶水”这是人们经常提到的一句话。请谈谈你对这句至理名言的认识。如果有必要，请你按照自己的想法对这句话进行改造，重新写一句。</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891540" y="2867025"/>
            <a:ext cx="10391775" cy="3046095"/>
          </a:xfrm>
          <a:prstGeom prst="rect">
            <a:avLst/>
          </a:prstGeom>
          <a:noFill/>
        </p:spPr>
        <p:txBody>
          <a:bodyPr wrap="square" rtlCol="0" anchor="t">
            <a:spAutoFit/>
          </a:bodyPr>
          <a:p>
            <a:pPr indent="457200" fontAlgn="auto">
              <a:lnSpc>
                <a:spcPct val="120000"/>
              </a:lnSpc>
            </a:pPr>
            <a:r>
              <a:rPr lang="zh-CN" altLang="en-US" sz="2000">
                <a:solidFill>
                  <a:srgbClr val="FF0000"/>
                </a:solidFill>
                <a:latin typeface="仿宋" panose="02010609060101010101" charset="-122"/>
                <a:ea typeface="仿宋" panose="02010609060101010101" charset="-122"/>
                <a:cs typeface="仿宋" panose="02010609060101010101" charset="-122"/>
              </a:rPr>
              <a:t>参考答案：“要孩子一杯水，教师要有一桶水”，是说相对于幼儿获得的“一杯水”知识，教师必须拥有十倍、百倍于学生的“一桶水”知识，这形象地反映了人们对幼师知识存量的期望，也体现了传统社会一般的教师知识观。“学高为师”，教师要教育好幼儿，必须要有丰富的知识，这无疑是十分正确的。但是，如今很多人开始质疑这句话，认为要给幼儿一杯水，教师仅有一桶水是不够的。如果我们更深入地去琢磨这句话，就会发现这句话不够科学。现如今，知识更新的速度越来越快，数量越来越多；知识传播途径越来越多，传播速度越来越快。在这样的社会背景下，幼师必须树立终身学习的观念，不断充电，与时俱进，变原来的“一桶水”为“长流水”。</a:t>
            </a:r>
            <a:endParaRPr lang="zh-CN" altLang="en-US" sz="2000">
              <a:solidFill>
                <a:srgbClr val="FF0000"/>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433195"/>
            <a:ext cx="9922510" cy="46037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试讲语言表达技巧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5" name="Freeform 4"/>
          <p:cNvSpPr/>
          <p:nvPr>
            <p:custDataLst>
              <p:tags r:id="rId1"/>
            </p:custDataLst>
          </p:nvPr>
        </p:nvSpPr>
        <p:spPr>
          <a:xfrm>
            <a:off x="657860" y="2100580"/>
            <a:ext cx="3575685" cy="3665855"/>
          </a:xfrm>
          <a:custGeom>
            <a:avLst/>
            <a:gdLst>
              <a:gd name="connsiteX0" fmla="*/ 2901949 w 3176990"/>
              <a:gd name="connsiteY0" fmla="*/ 0 h 2901950"/>
              <a:gd name="connsiteX1" fmla="*/ 2901948 w 3176990"/>
              <a:gd name="connsiteY1" fmla="*/ 1181659 h 2901950"/>
              <a:gd name="connsiteX2" fmla="*/ 3176990 w 3176990"/>
              <a:gd name="connsiteY2" fmla="*/ 1450974 h 2901950"/>
              <a:gd name="connsiteX3" fmla="*/ 2901948 w 3176990"/>
              <a:gd name="connsiteY3" fmla="*/ 1720293 h 2901950"/>
              <a:gd name="connsiteX4" fmla="*/ 2901947 w 3176990"/>
              <a:gd name="connsiteY4" fmla="*/ 2901950 h 2901950"/>
              <a:gd name="connsiteX5" fmla="*/ 0 w 3176990"/>
              <a:gd name="connsiteY5" fmla="*/ 2901949 h 2901950"/>
              <a:gd name="connsiteX6" fmla="*/ 1 w 3176990"/>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90" h="2901950">
                <a:moveTo>
                  <a:pt x="2901949" y="0"/>
                </a:moveTo>
                <a:lnTo>
                  <a:pt x="2901948" y="1181659"/>
                </a:lnTo>
                <a:lnTo>
                  <a:pt x="3176990" y="1450974"/>
                </a:lnTo>
                <a:lnTo>
                  <a:pt x="2901948" y="1720293"/>
                </a:lnTo>
                <a:lnTo>
                  <a:pt x="2901947" y="2901950"/>
                </a:lnTo>
                <a:lnTo>
                  <a:pt x="0" y="2901949"/>
                </a:lnTo>
                <a:lnTo>
                  <a:pt x="1" y="1"/>
                </a:ln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69628" tIns="495345" rIns="538980" bIns="495345" numCol="1" spcCol="0" rtlCol="0" fromWordArt="0" anchor="ctr" anchorCtr="0" forceAA="0" compatLnSpc="1">
            <a:noAutofit/>
          </a:bodyPr>
          <a:p>
            <a:pPr>
              <a:lnSpc>
                <a:spcPct val="100000"/>
              </a:lnSpc>
            </a:pPr>
            <a:r>
              <a:rPr lang="zh-CN" altLang="zh-CN" sz="2000" b="1" dirty="0">
                <a:solidFill>
                  <a:srgbClr val="FFFFFF"/>
                </a:solidFill>
                <a:latin typeface="+mn-ea"/>
                <a:cs typeface="+mn-ea"/>
                <a:sym typeface="+mn-ea"/>
              </a:rPr>
              <a:t>（1）声音响亮，自信大方。</a:t>
            </a:r>
            <a:endParaRPr lang="zh-CN" altLang="zh-CN" sz="2000" dirty="0">
              <a:solidFill>
                <a:srgbClr val="FFFFFF"/>
              </a:solidFill>
              <a:latin typeface="+mn-ea"/>
              <a:cs typeface="+mn-ea"/>
              <a:sym typeface="+mn-ea"/>
            </a:endParaRPr>
          </a:p>
          <a:p>
            <a:pPr>
              <a:lnSpc>
                <a:spcPct val="100000"/>
              </a:lnSpc>
            </a:pPr>
            <a:r>
              <a:rPr lang="zh-CN" altLang="zh-CN" sz="2000" dirty="0">
                <a:solidFill>
                  <a:srgbClr val="FFFFFF"/>
                </a:solidFill>
                <a:latin typeface="仿宋" panose="02010609060101010101" charset="-122"/>
                <a:ea typeface="仿宋" panose="02010609060101010101" charset="-122"/>
                <a:cs typeface="+mn-ea"/>
                <a:sym typeface="+mn-ea"/>
              </a:rPr>
              <a:t>试讲是无生授课，声音要大，中气要足。另外，要注意体态语的运用，能充分运用面部表情、目光和手势等进行控场。</a:t>
            </a:r>
            <a:endParaRPr lang="zh-CN" altLang="zh-CN" sz="2000" dirty="0">
              <a:solidFill>
                <a:srgbClr val="FFFFFF"/>
              </a:solidFill>
              <a:latin typeface="仿宋" panose="02010609060101010101" charset="-122"/>
              <a:ea typeface="仿宋" panose="02010609060101010101" charset="-122"/>
              <a:cs typeface="+mn-ea"/>
              <a:sym typeface="+mn-ea"/>
            </a:endParaRPr>
          </a:p>
        </p:txBody>
      </p:sp>
      <p:sp>
        <p:nvSpPr>
          <p:cNvPr id="97" name="Freeform 19"/>
          <p:cNvSpPr/>
          <p:nvPr>
            <p:custDataLst>
              <p:tags r:id="rId2"/>
            </p:custDataLst>
          </p:nvPr>
        </p:nvSpPr>
        <p:spPr>
          <a:xfrm>
            <a:off x="4370705" y="2100580"/>
            <a:ext cx="3575685" cy="3665855"/>
          </a:xfrm>
          <a:custGeom>
            <a:avLst/>
            <a:gdLst>
              <a:gd name="connsiteX0" fmla="*/ 2901948 w 3176987"/>
              <a:gd name="connsiteY0" fmla="*/ 0 h 2901950"/>
              <a:gd name="connsiteX1" fmla="*/ 2901948 w 3176987"/>
              <a:gd name="connsiteY1" fmla="*/ 1181659 h 2901950"/>
              <a:gd name="connsiteX2" fmla="*/ 3176987 w 3176987"/>
              <a:gd name="connsiteY2" fmla="*/ 1450976 h 2901950"/>
              <a:gd name="connsiteX3" fmla="*/ 2901947 w 3176987"/>
              <a:gd name="connsiteY3" fmla="*/ 1720294 h 2901950"/>
              <a:gd name="connsiteX4" fmla="*/ 2901948 w 3176987"/>
              <a:gd name="connsiteY4" fmla="*/ 2901950 h 2901950"/>
              <a:gd name="connsiteX5" fmla="*/ 2 w 3176987"/>
              <a:gd name="connsiteY5" fmla="*/ 2901950 h 2901950"/>
              <a:gd name="connsiteX6" fmla="*/ 0 w 3176987"/>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7" h="2901950">
                <a:moveTo>
                  <a:pt x="2901948" y="0"/>
                </a:moveTo>
                <a:lnTo>
                  <a:pt x="2901948" y="1181659"/>
                </a:lnTo>
                <a:lnTo>
                  <a:pt x="3176987" y="1450976"/>
                </a:lnTo>
                <a:lnTo>
                  <a:pt x="2901947" y="1720294"/>
                </a:lnTo>
                <a:lnTo>
                  <a:pt x="2901948" y="2901950"/>
                </a:lnTo>
                <a:lnTo>
                  <a:pt x="2" y="2901950"/>
                </a:lnTo>
                <a:lnTo>
                  <a:pt x="0" y="1"/>
                </a:ln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0323" tIns="495345" rIns="538285" bIns="495345" numCol="1" spcCol="0" rtlCol="0" fromWordArt="0" anchor="ctr" anchorCtr="0" forceAA="0" compatLnSpc="1">
            <a:noAutofit/>
          </a:bodyPr>
          <a:p>
            <a:pPr>
              <a:lnSpc>
                <a:spcPct val="100000"/>
              </a:lnSpc>
            </a:pPr>
            <a:r>
              <a:rPr lang="zh-CN" altLang="zh-CN" sz="2000" b="1" dirty="0">
                <a:solidFill>
                  <a:srgbClr val="FFFFFF"/>
                </a:solidFill>
                <a:latin typeface="+mn-ea"/>
                <a:cs typeface="+mn-ea"/>
                <a:sym typeface="+mn-ea"/>
              </a:rPr>
              <a:t>（2）语调生动，善于提问。</a:t>
            </a:r>
            <a:endParaRPr lang="zh-CN" altLang="zh-CN" sz="2000" b="1" dirty="0">
              <a:solidFill>
                <a:srgbClr val="FFFFFF"/>
              </a:solidFill>
              <a:latin typeface="+mn-ea"/>
              <a:cs typeface="+mn-ea"/>
              <a:sym typeface="+mn-ea"/>
            </a:endParaRPr>
          </a:p>
          <a:p>
            <a:pPr>
              <a:lnSpc>
                <a:spcPct val="100000"/>
              </a:lnSpc>
            </a:pPr>
            <a:r>
              <a:rPr lang="zh-CN" altLang="zh-CN" dirty="0">
                <a:solidFill>
                  <a:srgbClr val="FFFFFF"/>
                </a:solidFill>
                <a:latin typeface="仿宋" panose="02010609060101010101" charset="-122"/>
                <a:ea typeface="仿宋" panose="02010609060101010101" charset="-122"/>
                <a:cs typeface="+mn-ea"/>
                <a:sym typeface="+mn-ea"/>
              </a:rPr>
              <a:t>考生要运用重音、停连、语气、节奏等语言表达技巧进行表达，努力使语言生动活泼，符合学生的接受水平；通过启发式提问开启学生的积极思维，并且给予学生恰当的、科学的评价，营造良好的课堂氛围。</a:t>
            </a:r>
            <a:endParaRPr lang="zh-CN" altLang="zh-CN" dirty="0">
              <a:solidFill>
                <a:srgbClr val="FFFFFF"/>
              </a:solidFill>
              <a:latin typeface="仿宋" panose="02010609060101010101" charset="-122"/>
              <a:ea typeface="仿宋" panose="02010609060101010101" charset="-122"/>
              <a:cs typeface="+mn-ea"/>
              <a:sym typeface="+mn-ea"/>
            </a:endParaRPr>
          </a:p>
        </p:txBody>
      </p:sp>
      <p:sp>
        <p:nvSpPr>
          <p:cNvPr id="61" name="任意多边形: 形状 60"/>
          <p:cNvSpPr/>
          <p:nvPr>
            <p:custDataLst>
              <p:tags r:id="rId3"/>
            </p:custDataLst>
          </p:nvPr>
        </p:nvSpPr>
        <p:spPr>
          <a:xfrm>
            <a:off x="651828" y="3160078"/>
            <a:ext cx="537883" cy="1070205"/>
          </a:xfrm>
          <a:custGeom>
            <a:avLst/>
            <a:gdLst>
              <a:gd name="connsiteX0" fmla="*/ 2826 w 537883"/>
              <a:gd name="connsiteY0" fmla="*/ 0 h 1070205"/>
              <a:gd name="connsiteX1" fmla="*/ 537883 w 537883"/>
              <a:gd name="connsiteY1" fmla="*/ 535103 h 1070205"/>
              <a:gd name="connsiteX2" fmla="*/ 2826 w 537883"/>
              <a:gd name="connsiteY2" fmla="*/ 1070205 h 1070205"/>
              <a:gd name="connsiteX3" fmla="*/ 0 w 537883"/>
              <a:gd name="connsiteY3" fmla="*/ 1069921 h 1070205"/>
              <a:gd name="connsiteX4" fmla="*/ 0 w 537883"/>
              <a:gd name="connsiteY4" fmla="*/ 285 h 1070205"/>
              <a:gd name="connsiteX5" fmla="*/ 2826 w 537883"/>
              <a:gd name="connsiteY5" fmla="*/ 0 h 107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883" h="1070205">
                <a:moveTo>
                  <a:pt x="2826" y="0"/>
                </a:moveTo>
                <a:cubicBezTo>
                  <a:pt x="298330" y="0"/>
                  <a:pt x="537883" y="239573"/>
                  <a:pt x="537883" y="535103"/>
                </a:cubicBezTo>
                <a:cubicBezTo>
                  <a:pt x="537883" y="830632"/>
                  <a:pt x="298330" y="1070205"/>
                  <a:pt x="2826" y="1070205"/>
                </a:cubicBezTo>
                <a:lnTo>
                  <a:pt x="0" y="1069921"/>
                </a:lnTo>
                <a:lnTo>
                  <a:pt x="0" y="285"/>
                </a:lnTo>
                <a:lnTo>
                  <a:pt x="2826" y="0"/>
                </a:lnTo>
                <a:close/>
              </a:path>
            </a:pathLst>
          </a:custGeom>
          <a:gradFill>
            <a:gsLst>
              <a:gs pos="2000">
                <a:schemeClr val="accent1">
                  <a:lumMod val="10000"/>
                  <a:lumOff val="90000"/>
                </a:schemeClr>
              </a:gs>
              <a:gs pos="100000">
                <a:schemeClr val="accent1">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4220" tIns="201386" rIns="147731" bIns="215286" numCol="1" spcCol="0" rtlCol="0" fromWordArt="0" anchor="ctr" anchorCtr="0" forceAA="0" compatLnSpc="1">
            <a:noAutofit/>
          </a:bodyPr>
          <a:p>
            <a:pPr algn="ctr"/>
            <a:r>
              <a:rPr lang="en-US" altLang="zh-CN" sz="3200" b="1">
                <a:solidFill>
                  <a:schemeClr val="accent1"/>
                </a:solidFill>
                <a:latin typeface="+mn-ea"/>
                <a:cs typeface="+mn-ea"/>
                <a:sym typeface="+mn-ea"/>
              </a:rPr>
              <a:t>1</a:t>
            </a:r>
            <a:endParaRPr lang="zh-CN" altLang="zh-CN" sz="3200" b="1">
              <a:solidFill>
                <a:schemeClr val="accent1"/>
              </a:solidFill>
              <a:latin typeface="+mn-ea"/>
              <a:cs typeface="+mn-ea"/>
              <a:sym typeface="+mn-ea"/>
            </a:endParaRPr>
          </a:p>
        </p:txBody>
      </p:sp>
      <p:sp>
        <p:nvSpPr>
          <p:cNvPr id="64" name="任意多边形: 形状 63"/>
          <p:cNvSpPr/>
          <p:nvPr>
            <p:custDataLst>
              <p:tags r:id="rId4"/>
            </p:custDataLst>
          </p:nvPr>
        </p:nvSpPr>
        <p:spPr>
          <a:xfrm>
            <a:off x="4364673" y="3160078"/>
            <a:ext cx="537883" cy="1070205"/>
          </a:xfrm>
          <a:custGeom>
            <a:avLst/>
            <a:gdLst>
              <a:gd name="connsiteX0" fmla="*/ 2826 w 537883"/>
              <a:gd name="connsiteY0" fmla="*/ 0 h 1070205"/>
              <a:gd name="connsiteX1" fmla="*/ 537883 w 537883"/>
              <a:gd name="connsiteY1" fmla="*/ 535103 h 1070205"/>
              <a:gd name="connsiteX2" fmla="*/ 2826 w 537883"/>
              <a:gd name="connsiteY2" fmla="*/ 1070205 h 1070205"/>
              <a:gd name="connsiteX3" fmla="*/ 0 w 537883"/>
              <a:gd name="connsiteY3" fmla="*/ 1069921 h 1070205"/>
              <a:gd name="connsiteX4" fmla="*/ 0 w 537883"/>
              <a:gd name="connsiteY4" fmla="*/ 285 h 1070205"/>
              <a:gd name="connsiteX5" fmla="*/ 2826 w 537883"/>
              <a:gd name="connsiteY5" fmla="*/ 0 h 107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883" h="1070205">
                <a:moveTo>
                  <a:pt x="2826" y="0"/>
                </a:moveTo>
                <a:cubicBezTo>
                  <a:pt x="298330" y="0"/>
                  <a:pt x="537883" y="239573"/>
                  <a:pt x="537883" y="535103"/>
                </a:cubicBezTo>
                <a:cubicBezTo>
                  <a:pt x="537883" y="830632"/>
                  <a:pt x="298330" y="1070205"/>
                  <a:pt x="2826" y="1070205"/>
                </a:cubicBezTo>
                <a:lnTo>
                  <a:pt x="0" y="1069921"/>
                </a:lnTo>
                <a:lnTo>
                  <a:pt x="0" y="285"/>
                </a:lnTo>
                <a:lnTo>
                  <a:pt x="2826" y="0"/>
                </a:lnTo>
                <a:close/>
              </a:path>
            </a:pathLst>
          </a:custGeom>
          <a:gradFill>
            <a:gsLst>
              <a:gs pos="2000">
                <a:schemeClr val="accent2">
                  <a:lumMod val="10000"/>
                  <a:lumOff val="90000"/>
                </a:schemeClr>
              </a:gs>
              <a:gs pos="100000">
                <a:schemeClr val="accent2">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3525" tIns="201386" rIns="148426" bIns="215286" numCol="1" spcCol="0" rtlCol="0" fromWordArt="0" anchor="ctr" anchorCtr="0" forceAA="0" compatLnSpc="1">
            <a:noAutofit/>
          </a:bodyPr>
          <a:p>
            <a:pPr algn="ctr"/>
            <a:r>
              <a:rPr lang="en-US" altLang="zh-CN" sz="3200" b="1">
                <a:solidFill>
                  <a:schemeClr val="accent2"/>
                </a:solidFill>
                <a:latin typeface="+mn-ea"/>
                <a:cs typeface="+mn-ea"/>
                <a:sym typeface="+mn-ea"/>
              </a:rPr>
              <a:t>2</a:t>
            </a:r>
            <a:endParaRPr lang="zh-CN" altLang="zh-CN" sz="3200" b="1">
              <a:solidFill>
                <a:schemeClr val="accent2"/>
              </a:solidFill>
              <a:latin typeface="+mn-ea"/>
              <a:cs typeface="+mn-ea"/>
              <a:sym typeface="+mn-ea"/>
            </a:endParaRPr>
          </a:p>
        </p:txBody>
      </p:sp>
      <p:sp>
        <p:nvSpPr>
          <p:cNvPr id="139" name="Freeform 25"/>
          <p:cNvSpPr/>
          <p:nvPr>
            <p:custDataLst>
              <p:tags r:id="rId5"/>
            </p:custDataLst>
          </p:nvPr>
        </p:nvSpPr>
        <p:spPr>
          <a:xfrm>
            <a:off x="8083550" y="2100580"/>
            <a:ext cx="3575685" cy="3665855"/>
          </a:xfrm>
          <a:custGeom>
            <a:avLst/>
            <a:gdLst>
              <a:gd name="connsiteX0" fmla="*/ 2901950 w 3176989"/>
              <a:gd name="connsiteY0" fmla="*/ 0 h 2901951"/>
              <a:gd name="connsiteX1" fmla="*/ 2901949 w 3176989"/>
              <a:gd name="connsiteY1" fmla="*/ 1181659 h 2901951"/>
              <a:gd name="connsiteX2" fmla="*/ 3176989 w 3176989"/>
              <a:gd name="connsiteY2" fmla="*/ 1450977 h 2901951"/>
              <a:gd name="connsiteX3" fmla="*/ 2901951 w 3176989"/>
              <a:gd name="connsiteY3" fmla="*/ 1720295 h 2901951"/>
              <a:gd name="connsiteX4" fmla="*/ 2901949 w 3176989"/>
              <a:gd name="connsiteY4" fmla="*/ 2901951 h 2901951"/>
              <a:gd name="connsiteX5" fmla="*/ 0 w 3176989"/>
              <a:gd name="connsiteY5" fmla="*/ 2901950 h 2901951"/>
              <a:gd name="connsiteX6" fmla="*/ 1 w 3176989"/>
              <a:gd name="connsiteY6" fmla="*/ 1 h 290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9" h="2901951">
                <a:moveTo>
                  <a:pt x="2901950" y="0"/>
                </a:moveTo>
                <a:lnTo>
                  <a:pt x="2901949" y="1181659"/>
                </a:lnTo>
                <a:lnTo>
                  <a:pt x="3176989" y="1450977"/>
                </a:lnTo>
                <a:lnTo>
                  <a:pt x="2901951" y="1720295"/>
                </a:lnTo>
                <a:lnTo>
                  <a:pt x="2901949" y="2901951"/>
                </a:lnTo>
                <a:lnTo>
                  <a:pt x="0" y="2901950"/>
                </a:lnTo>
                <a:lnTo>
                  <a:pt x="1" y="1"/>
                </a:ln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69630" tIns="495345" rIns="538977" bIns="495345" numCol="1" spcCol="0" rtlCol="0" fromWordArt="0" anchor="ctr" anchorCtr="0" forceAA="0" compatLnSpc="1">
            <a:noAutofit/>
          </a:bodyPr>
          <a:p>
            <a:pPr>
              <a:lnSpc>
                <a:spcPct val="100000"/>
              </a:lnSpc>
            </a:pPr>
            <a:r>
              <a:rPr lang="zh-CN" altLang="zh-CN" sz="2000" b="1">
                <a:solidFill>
                  <a:srgbClr val="FFFFFF"/>
                </a:solidFill>
                <a:latin typeface="+mn-ea"/>
                <a:cs typeface="+mn-ea"/>
                <a:sym typeface="+mn-ea"/>
              </a:rPr>
              <a:t>（3）重视教学环节语的运用。</a:t>
            </a:r>
            <a:endParaRPr lang="zh-CN" altLang="zh-CN" sz="2000" b="1">
              <a:solidFill>
                <a:srgbClr val="FFFFFF"/>
              </a:solidFill>
              <a:latin typeface="+mn-ea"/>
              <a:cs typeface="+mn-ea"/>
              <a:sym typeface="+mn-ea"/>
            </a:endParaRPr>
          </a:p>
          <a:p>
            <a:pPr>
              <a:lnSpc>
                <a:spcPct val="100000"/>
              </a:lnSpc>
            </a:pPr>
            <a:r>
              <a:rPr lang="zh-CN" altLang="zh-CN" sz="2000">
                <a:solidFill>
                  <a:srgbClr val="FFFFFF"/>
                </a:solidFill>
                <a:latin typeface="仿宋" panose="02010609060101010101" charset="-122"/>
                <a:ea typeface="仿宋" panose="02010609060101010101" charset="-122"/>
                <a:cs typeface="+mn-ea"/>
                <a:sym typeface="+mn-ea"/>
              </a:rPr>
              <a:t>考生在讲授时，要充分利用各环节教学用语来呈现教学的过程，使试讲层次清晰，使每一环节的目标具体明确。</a:t>
            </a:r>
            <a:endParaRPr lang="zh-CN" altLang="zh-CN" sz="2000">
              <a:solidFill>
                <a:srgbClr val="FFFFFF"/>
              </a:solidFill>
              <a:latin typeface="仿宋" panose="02010609060101010101" charset="-122"/>
              <a:ea typeface="仿宋" panose="02010609060101010101" charset="-122"/>
              <a:cs typeface="+mn-ea"/>
              <a:sym typeface="+mn-ea"/>
            </a:endParaRPr>
          </a:p>
        </p:txBody>
      </p:sp>
      <p:sp>
        <p:nvSpPr>
          <p:cNvPr id="67" name="任意多边形: 形状 66"/>
          <p:cNvSpPr/>
          <p:nvPr>
            <p:custDataLst>
              <p:tags r:id="rId6"/>
            </p:custDataLst>
          </p:nvPr>
        </p:nvSpPr>
        <p:spPr>
          <a:xfrm>
            <a:off x="8077518" y="3160078"/>
            <a:ext cx="537883" cy="1070205"/>
          </a:xfrm>
          <a:custGeom>
            <a:avLst/>
            <a:gdLst>
              <a:gd name="connsiteX0" fmla="*/ 2826 w 537883"/>
              <a:gd name="connsiteY0" fmla="*/ 0 h 1070205"/>
              <a:gd name="connsiteX1" fmla="*/ 537883 w 537883"/>
              <a:gd name="connsiteY1" fmla="*/ 535103 h 1070205"/>
              <a:gd name="connsiteX2" fmla="*/ 2826 w 537883"/>
              <a:gd name="connsiteY2" fmla="*/ 1070205 h 1070205"/>
              <a:gd name="connsiteX3" fmla="*/ 0 w 537883"/>
              <a:gd name="connsiteY3" fmla="*/ 1069921 h 1070205"/>
              <a:gd name="connsiteX4" fmla="*/ 0 w 537883"/>
              <a:gd name="connsiteY4" fmla="*/ 285 h 1070205"/>
              <a:gd name="connsiteX5" fmla="*/ 2826 w 537883"/>
              <a:gd name="connsiteY5" fmla="*/ 0 h 107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883" h="1070205">
                <a:moveTo>
                  <a:pt x="2826" y="0"/>
                </a:moveTo>
                <a:cubicBezTo>
                  <a:pt x="298330" y="0"/>
                  <a:pt x="537883" y="239573"/>
                  <a:pt x="537883" y="535103"/>
                </a:cubicBezTo>
                <a:cubicBezTo>
                  <a:pt x="537883" y="830632"/>
                  <a:pt x="298330" y="1070205"/>
                  <a:pt x="2826" y="1070205"/>
                </a:cubicBezTo>
                <a:lnTo>
                  <a:pt x="0" y="1069921"/>
                </a:lnTo>
                <a:lnTo>
                  <a:pt x="0" y="285"/>
                </a:lnTo>
                <a:lnTo>
                  <a:pt x="2826" y="0"/>
                </a:lnTo>
                <a:close/>
              </a:path>
            </a:pathLst>
          </a:custGeom>
          <a:gradFill>
            <a:gsLst>
              <a:gs pos="2000">
                <a:schemeClr val="accent1">
                  <a:lumMod val="10000"/>
                  <a:lumOff val="90000"/>
                </a:schemeClr>
              </a:gs>
              <a:gs pos="100000">
                <a:schemeClr val="accent1">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4220" tIns="201386" rIns="147731" bIns="215286" numCol="1" spcCol="0" rtlCol="0" fromWordArt="0" anchor="ctr" anchorCtr="0" forceAA="0" compatLnSpc="1">
            <a:noAutofit/>
          </a:bodyPr>
          <a:p>
            <a:pPr algn="ctr"/>
            <a:r>
              <a:rPr lang="en-US" altLang="zh-CN" sz="3200" b="1" dirty="0">
                <a:solidFill>
                  <a:schemeClr val="accent1"/>
                </a:solidFill>
                <a:latin typeface="+mn-ea"/>
                <a:cs typeface="+mn-ea"/>
                <a:sym typeface="+mn-ea"/>
              </a:rPr>
              <a:t>3</a:t>
            </a:r>
            <a:endParaRPr lang="zh-CN" altLang="zh-CN" sz="3200" b="1" dirty="0">
              <a:solidFill>
                <a:schemeClr val="accent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433195"/>
            <a:ext cx="9922510" cy="46037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答辩语言表达技巧</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直角三角形 10"/>
          <p:cNvSpPr/>
          <p:nvPr>
            <p:custDataLst>
              <p:tags r:id="rId1"/>
            </p:custDataLst>
          </p:nvPr>
        </p:nvSpPr>
        <p:spPr>
          <a:xfrm flipH="1" flipV="1">
            <a:off x="929958" y="2931478"/>
            <a:ext cx="190840" cy="392332"/>
          </a:xfrm>
          <a:prstGeom prst="rtTriangl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圆角 7"/>
          <p:cNvSpPr/>
          <p:nvPr>
            <p:custDataLst>
              <p:tags r:id="rId2"/>
            </p:custDataLst>
          </p:nvPr>
        </p:nvSpPr>
        <p:spPr>
          <a:xfrm>
            <a:off x="1087755" y="2545715"/>
            <a:ext cx="9968865" cy="2097405"/>
          </a:xfrm>
          <a:prstGeom prst="roundRect">
            <a:avLst>
              <a:gd name="adj" fmla="val 8073"/>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216000" tIns="288000" rIns="72000" bIns="0" numCol="1" spcCol="0" rtlCol="0" fromWordArt="0" anchor="ctr" anchorCtr="0" forceAA="0" compatLnSpc="1">
            <a:noAutofit/>
          </a:bodyPr>
          <a:p>
            <a:pPr>
              <a:lnSpc>
                <a:spcPct val="130000"/>
              </a:lnSpc>
            </a:pPr>
            <a:r>
              <a:rPr lang="zh-CN" altLang="zh-CN" sz="2000" dirty="0">
                <a:solidFill>
                  <a:srgbClr val="262626"/>
                </a:solidFill>
                <a:latin typeface="微软雅黑" panose="020B0503020204020204" pitchFamily="34" charset="-122"/>
                <a:ea typeface="微软雅黑" panose="020B0503020204020204" pitchFamily="34" charset="-122"/>
              </a:rPr>
              <a:t>在考官提问时，考生必须稳定情绪，认真倾听。一边听，一边判断考官提问的指向：是要求讲讲本次活动重难点设定的依据？还是对教学方法提出质疑？只有迅速弄清考官的提问意图，才能找到答题的策略。</a:t>
            </a:r>
            <a:endParaRPr lang="zh-CN" altLang="zh-CN" sz="2000" dirty="0">
              <a:solidFill>
                <a:srgbClr val="262626"/>
              </a:solidFill>
              <a:latin typeface="微软雅黑" panose="020B0503020204020204" pitchFamily="34" charset="-122"/>
              <a:ea typeface="微软雅黑" panose="020B0503020204020204" pitchFamily="34" charset="-122"/>
            </a:endParaRPr>
          </a:p>
        </p:txBody>
      </p:sp>
      <p:sp>
        <p:nvSpPr>
          <p:cNvPr id="22" name="矩形: 单圆角 21"/>
          <p:cNvSpPr/>
          <p:nvPr>
            <p:custDataLst>
              <p:tags r:id="rId3"/>
            </p:custDataLst>
          </p:nvPr>
        </p:nvSpPr>
        <p:spPr>
          <a:xfrm>
            <a:off x="930275" y="2299335"/>
            <a:ext cx="3957320" cy="631190"/>
          </a:xfrm>
          <a:prstGeom prst="round1Rect">
            <a:avLst/>
          </a:prstGeom>
          <a:gradFill flip="none" rotWithShape="1">
            <a:gsLst>
              <a:gs pos="100000">
                <a:schemeClr val="accent1"/>
              </a:gs>
              <a:gs pos="0">
                <a:schemeClr val="accent1">
                  <a:lumMod val="70000"/>
                  <a:lumOff val="30000"/>
                  <a:alpha val="100000"/>
                </a:schemeClr>
              </a:gs>
            </a:gsLst>
            <a:lin ang="0" scaled="1"/>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indent="452755">
              <a:spcBef>
                <a:spcPct val="0"/>
              </a:spcBef>
              <a:spcAft>
                <a:spcPct val="0"/>
              </a:spcAft>
            </a:pPr>
            <a:r>
              <a:rPr lang="zh-CN" altLang="en-US" sz="2600" b="1" dirty="0">
                <a:solidFill>
                  <a:schemeClr val="lt1">
                    <a:lumMod val="100000"/>
                  </a:schemeClr>
                </a:solidFill>
                <a:latin typeface="+mn-ea"/>
                <a:cs typeface="+mn-ea"/>
                <a:sym typeface="+mn-ea"/>
              </a:rPr>
              <a:t>耐心倾听，判明意图</a:t>
            </a:r>
            <a:endParaRPr lang="zh-CN" altLang="en-US" sz="2600" b="1" dirty="0">
              <a:solidFill>
                <a:schemeClr val="lt1">
                  <a:lumMod val="100000"/>
                </a:schemeClr>
              </a:solidFill>
              <a:latin typeface="+mn-ea"/>
              <a:cs typeface="+mn-ea"/>
              <a:sym typeface="+mn-ea"/>
            </a:endParaRPr>
          </a:p>
        </p:txBody>
      </p:sp>
      <p:sp>
        <p:nvSpPr>
          <p:cNvPr id="14" name="矩形 13"/>
          <p:cNvSpPr/>
          <p:nvPr>
            <p:custDataLst>
              <p:tags r:id="rId4"/>
            </p:custDataLst>
          </p:nvPr>
        </p:nvSpPr>
        <p:spPr>
          <a:xfrm>
            <a:off x="4350068" y="2050733"/>
            <a:ext cx="1084410" cy="813216"/>
          </a:xfrm>
          <a:prstGeom prst="rect">
            <a:avLst/>
          </a:prstGeom>
          <a:noFill/>
        </p:spPr>
        <p:txBody>
          <a:bodyPr wrap="none" lIns="0" tIns="0" rIns="0" bIns="0" rtlCol="0" anchor="b">
            <a:noAutofit/>
          </a:bodyPr>
          <a:p>
            <a:pPr algn="ctr">
              <a:spcBef>
                <a:spcPct val="0"/>
              </a:spcBef>
              <a:spcAft>
                <a:spcPct val="0"/>
              </a:spcAft>
            </a:pPr>
            <a:r>
              <a:rPr lang="en-US" altLang="zh-CN" sz="6000" b="1" dirty="0">
                <a:ln w="12700">
                  <a:solidFill>
                    <a:schemeClr val="accent1"/>
                  </a:solidFill>
                </a:ln>
                <a:solidFill>
                  <a:srgbClr val="FFFFFF"/>
                </a:solidFill>
                <a:latin typeface="+mn-ea"/>
                <a:cs typeface="+mn-ea"/>
                <a:sym typeface="+mn-ea"/>
              </a:rPr>
              <a:t>A</a:t>
            </a:r>
            <a:endParaRPr lang="en-US" altLang="zh-CN" sz="6000" b="1" dirty="0">
              <a:ln w="12700">
                <a:solidFill>
                  <a:schemeClr val="accent1"/>
                </a:solidFill>
              </a:ln>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直角三角形 10"/>
          <p:cNvSpPr/>
          <p:nvPr>
            <p:custDataLst>
              <p:tags r:id="rId1"/>
            </p:custDataLst>
          </p:nvPr>
        </p:nvSpPr>
        <p:spPr>
          <a:xfrm flipH="1" flipV="1">
            <a:off x="929958" y="2522538"/>
            <a:ext cx="190840" cy="392332"/>
          </a:xfrm>
          <a:prstGeom prst="rtTriangl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圆角 7"/>
          <p:cNvSpPr/>
          <p:nvPr>
            <p:custDataLst>
              <p:tags r:id="rId2"/>
            </p:custDataLst>
          </p:nvPr>
        </p:nvSpPr>
        <p:spPr>
          <a:xfrm>
            <a:off x="1087755" y="2136775"/>
            <a:ext cx="9968865" cy="3441065"/>
          </a:xfrm>
          <a:prstGeom prst="roundRect">
            <a:avLst>
              <a:gd name="adj" fmla="val 8073"/>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216000" tIns="288000" rIns="72000" bIns="0" numCol="1" spcCol="0" rtlCol="0" fromWordArt="0" anchor="ctr" anchorCtr="0" forceAA="0" compatLnSpc="1">
            <a:noAutofit/>
          </a:bodyPr>
          <a:p>
            <a:pPr>
              <a:lnSpc>
                <a:spcPct val="130000"/>
              </a:lnSpc>
            </a:pPr>
            <a:r>
              <a:rPr lang="zh-CN" altLang="zh-CN" sz="2000" dirty="0">
                <a:solidFill>
                  <a:srgbClr val="262626"/>
                </a:solidFill>
                <a:latin typeface="微软雅黑" panose="020B0503020204020204" pitchFamily="34" charset="-122"/>
                <a:ea typeface="微软雅黑" panose="020B0503020204020204" pitchFamily="34" charset="-122"/>
              </a:rPr>
              <a:t>试讲过程中，考官会将补充、修正试讲中失误的机会留给考生。这时候需要考生随</a:t>
            </a:r>
            <a:endParaRPr lang="zh-CN" altLang="zh-CN" sz="2000" dirty="0">
              <a:solidFill>
                <a:srgbClr val="262626"/>
              </a:solidFill>
              <a:latin typeface="微软雅黑" panose="020B0503020204020204" pitchFamily="34" charset="-122"/>
              <a:ea typeface="微软雅黑" panose="020B0503020204020204" pitchFamily="34" charset="-122"/>
            </a:endParaRPr>
          </a:p>
          <a:p>
            <a:pPr>
              <a:lnSpc>
                <a:spcPct val="130000"/>
              </a:lnSpc>
            </a:pPr>
            <a:r>
              <a:rPr lang="zh-CN" altLang="zh-CN" sz="2000" dirty="0">
                <a:solidFill>
                  <a:srgbClr val="262626"/>
                </a:solidFill>
                <a:latin typeface="微软雅黑" panose="020B0503020204020204" pitchFamily="34" charset="-122"/>
                <a:ea typeface="微软雅黑" panose="020B0503020204020204" pitchFamily="34" charset="-122"/>
              </a:rPr>
              <a:t>机应变，灵活解决问题。比如：你刚才在讲课中采用了小组合作学习法，你觉得这种方法适用吗？在这样的情况下，考生必须在瞬间回顾刚才的教学情况，迅速做出反应。如果小组合作法适用，必须找到理据；如果不适用，得找到更适用的教学方法。如果考生能根据考官的提问灵活地解决问题，会给考官留下思维敏捷、心理素质良好的印象，能给面试加分不少。</a:t>
            </a:r>
            <a:endParaRPr lang="zh-CN" altLang="zh-CN" sz="2000" dirty="0">
              <a:solidFill>
                <a:srgbClr val="262626"/>
              </a:solidFill>
              <a:latin typeface="微软雅黑" panose="020B0503020204020204" pitchFamily="34" charset="-122"/>
              <a:ea typeface="微软雅黑" panose="020B0503020204020204" pitchFamily="34" charset="-122"/>
            </a:endParaRPr>
          </a:p>
        </p:txBody>
      </p:sp>
      <p:sp>
        <p:nvSpPr>
          <p:cNvPr id="22" name="矩形: 单圆角 21"/>
          <p:cNvSpPr/>
          <p:nvPr>
            <p:custDataLst>
              <p:tags r:id="rId3"/>
            </p:custDataLst>
          </p:nvPr>
        </p:nvSpPr>
        <p:spPr>
          <a:xfrm>
            <a:off x="930275" y="1890395"/>
            <a:ext cx="3957320" cy="631190"/>
          </a:xfrm>
          <a:prstGeom prst="round1Rect">
            <a:avLst/>
          </a:prstGeom>
          <a:gradFill flip="none" rotWithShape="1">
            <a:gsLst>
              <a:gs pos="100000">
                <a:schemeClr val="accent1"/>
              </a:gs>
              <a:gs pos="0">
                <a:schemeClr val="accent1">
                  <a:lumMod val="70000"/>
                  <a:lumOff val="30000"/>
                  <a:alpha val="100000"/>
                </a:schemeClr>
              </a:gs>
            </a:gsLst>
            <a:lin ang="0" scaled="1"/>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indent="452755">
              <a:spcBef>
                <a:spcPct val="0"/>
              </a:spcBef>
              <a:spcAft>
                <a:spcPct val="0"/>
              </a:spcAft>
            </a:pPr>
            <a:r>
              <a:rPr lang="zh-CN" altLang="en-US" sz="2600" b="1" dirty="0">
                <a:solidFill>
                  <a:schemeClr val="lt1">
                    <a:lumMod val="100000"/>
                  </a:schemeClr>
                </a:solidFill>
                <a:latin typeface="+mn-ea"/>
                <a:cs typeface="+mn-ea"/>
                <a:sym typeface="+mn-ea"/>
              </a:rPr>
              <a:t>实事求是，随机应变</a:t>
            </a:r>
            <a:endParaRPr lang="zh-CN" altLang="en-US" sz="2600" b="1" dirty="0">
              <a:solidFill>
                <a:schemeClr val="lt1">
                  <a:lumMod val="100000"/>
                </a:schemeClr>
              </a:solidFill>
              <a:latin typeface="+mn-ea"/>
              <a:cs typeface="+mn-ea"/>
              <a:sym typeface="+mn-ea"/>
            </a:endParaRPr>
          </a:p>
        </p:txBody>
      </p:sp>
      <p:sp>
        <p:nvSpPr>
          <p:cNvPr id="14" name="矩形 13"/>
          <p:cNvSpPr/>
          <p:nvPr>
            <p:custDataLst>
              <p:tags r:id="rId4"/>
            </p:custDataLst>
          </p:nvPr>
        </p:nvSpPr>
        <p:spPr>
          <a:xfrm>
            <a:off x="4350068" y="1641793"/>
            <a:ext cx="1084410" cy="813216"/>
          </a:xfrm>
          <a:prstGeom prst="rect">
            <a:avLst/>
          </a:prstGeom>
          <a:noFill/>
        </p:spPr>
        <p:txBody>
          <a:bodyPr wrap="none" lIns="0" tIns="0" rIns="0" bIns="0" rtlCol="0" anchor="b">
            <a:noAutofit/>
          </a:bodyPr>
          <a:p>
            <a:pPr algn="ctr">
              <a:spcBef>
                <a:spcPct val="0"/>
              </a:spcBef>
              <a:spcAft>
                <a:spcPct val="0"/>
              </a:spcAft>
            </a:pPr>
            <a:r>
              <a:rPr lang="en-US" altLang="zh-CN" sz="6000" b="1" dirty="0">
                <a:ln w="12700">
                  <a:solidFill>
                    <a:schemeClr val="accent1"/>
                  </a:solidFill>
                </a:ln>
                <a:solidFill>
                  <a:srgbClr val="FFFFFF"/>
                </a:solidFill>
                <a:latin typeface="+mn-ea"/>
                <a:cs typeface="+mn-ea"/>
                <a:sym typeface="+mn-ea"/>
              </a:rPr>
              <a:t>B</a:t>
            </a:r>
            <a:endParaRPr lang="en-US" altLang="zh-CN" sz="6000" b="1" dirty="0">
              <a:ln w="12700">
                <a:solidFill>
                  <a:schemeClr val="accent1"/>
                </a:solidFill>
              </a:ln>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一、幼儿教师资格证面试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直角三角形 10"/>
          <p:cNvSpPr/>
          <p:nvPr>
            <p:custDataLst>
              <p:tags r:id="rId1"/>
            </p:custDataLst>
          </p:nvPr>
        </p:nvSpPr>
        <p:spPr>
          <a:xfrm flipH="1" flipV="1">
            <a:off x="929958" y="2522538"/>
            <a:ext cx="190840" cy="392332"/>
          </a:xfrm>
          <a:prstGeom prst="rtTriangl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圆角 7"/>
          <p:cNvSpPr/>
          <p:nvPr>
            <p:custDataLst>
              <p:tags r:id="rId2"/>
            </p:custDataLst>
          </p:nvPr>
        </p:nvSpPr>
        <p:spPr>
          <a:xfrm>
            <a:off x="1087755" y="2136775"/>
            <a:ext cx="9968865" cy="2550795"/>
          </a:xfrm>
          <a:prstGeom prst="roundRect">
            <a:avLst>
              <a:gd name="adj" fmla="val 8073"/>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216000" tIns="288000" rIns="72000" bIns="0" numCol="1" spcCol="0" rtlCol="0" fromWordArt="0" anchor="ctr" anchorCtr="0" forceAA="0" compatLnSpc="1">
            <a:noAutofit/>
          </a:bodyPr>
          <a:p>
            <a:pPr>
              <a:lnSpc>
                <a:spcPct val="130000"/>
              </a:lnSpc>
            </a:pPr>
            <a:r>
              <a:rPr lang="zh-CN" altLang="zh-CN" sz="2000" dirty="0">
                <a:solidFill>
                  <a:srgbClr val="262626"/>
                </a:solidFill>
                <a:latin typeface="微软雅黑" panose="020B0503020204020204" pitchFamily="34" charset="-122"/>
                <a:ea typeface="微软雅黑" panose="020B0503020204020204" pitchFamily="34" charset="-122"/>
              </a:rPr>
              <a:t>答辩时，特别要注意的是，对于考官提出的意见和建议，考生要虚心接受，切不可一味替自己辩解。虚心接受别人的批评意见能彰显良好的人格修养。假如发现考官没有听清楚自己的意思或没有理解自己的表达，在获得允许的情况下，可以重申自己的观</a:t>
            </a:r>
            <a:endParaRPr lang="zh-CN" altLang="zh-CN" sz="2000" dirty="0">
              <a:solidFill>
                <a:srgbClr val="262626"/>
              </a:solidFill>
              <a:latin typeface="微软雅黑" panose="020B0503020204020204" pitchFamily="34" charset="-122"/>
              <a:ea typeface="微软雅黑" panose="020B0503020204020204" pitchFamily="34" charset="-122"/>
            </a:endParaRPr>
          </a:p>
          <a:p>
            <a:pPr>
              <a:lnSpc>
                <a:spcPct val="130000"/>
              </a:lnSpc>
            </a:pPr>
            <a:r>
              <a:rPr lang="zh-CN" altLang="zh-CN" sz="2000" dirty="0">
                <a:solidFill>
                  <a:srgbClr val="262626"/>
                </a:solidFill>
                <a:latin typeface="微软雅黑" panose="020B0503020204020204" pitchFamily="34" charset="-122"/>
                <a:ea typeface="微软雅黑" panose="020B0503020204020204" pitchFamily="34" charset="-122"/>
              </a:rPr>
              <a:t>点，但必须注意说话的态度和方式。</a:t>
            </a:r>
            <a:endParaRPr lang="zh-CN" altLang="zh-CN" sz="2000" dirty="0">
              <a:solidFill>
                <a:srgbClr val="262626"/>
              </a:solidFill>
              <a:latin typeface="微软雅黑" panose="020B0503020204020204" pitchFamily="34" charset="-122"/>
              <a:ea typeface="微软雅黑" panose="020B0503020204020204" pitchFamily="34" charset="-122"/>
            </a:endParaRPr>
          </a:p>
        </p:txBody>
      </p:sp>
      <p:sp>
        <p:nvSpPr>
          <p:cNvPr id="22" name="矩形: 单圆角 21"/>
          <p:cNvSpPr/>
          <p:nvPr>
            <p:custDataLst>
              <p:tags r:id="rId3"/>
            </p:custDataLst>
          </p:nvPr>
        </p:nvSpPr>
        <p:spPr>
          <a:xfrm>
            <a:off x="930275" y="1890395"/>
            <a:ext cx="4332605" cy="631190"/>
          </a:xfrm>
          <a:prstGeom prst="round1Rect">
            <a:avLst/>
          </a:prstGeom>
          <a:gradFill flip="none" rotWithShape="1">
            <a:gsLst>
              <a:gs pos="100000">
                <a:schemeClr val="accent1"/>
              </a:gs>
              <a:gs pos="0">
                <a:schemeClr val="accent1">
                  <a:lumMod val="70000"/>
                  <a:lumOff val="30000"/>
                  <a:alpha val="100000"/>
                </a:schemeClr>
              </a:gs>
            </a:gsLst>
            <a:lin ang="0" scaled="1"/>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indent="452755">
              <a:spcBef>
                <a:spcPct val="0"/>
              </a:spcBef>
              <a:spcAft>
                <a:spcPct val="0"/>
              </a:spcAft>
            </a:pPr>
            <a:r>
              <a:rPr lang="zh-CN" altLang="en-US" sz="2600" b="1" dirty="0">
                <a:solidFill>
                  <a:schemeClr val="lt1">
                    <a:lumMod val="100000"/>
                  </a:schemeClr>
                </a:solidFill>
                <a:latin typeface="+mn-ea"/>
                <a:cs typeface="+mn-ea"/>
                <a:sym typeface="+mn-ea"/>
              </a:rPr>
              <a:t>态度诚恳，不强词夺理</a:t>
            </a:r>
            <a:endParaRPr lang="zh-CN" altLang="en-US" sz="2600" b="1" dirty="0">
              <a:solidFill>
                <a:schemeClr val="lt1">
                  <a:lumMod val="100000"/>
                </a:schemeClr>
              </a:solidFill>
              <a:latin typeface="+mn-ea"/>
              <a:cs typeface="+mn-ea"/>
              <a:sym typeface="+mn-ea"/>
            </a:endParaRPr>
          </a:p>
        </p:txBody>
      </p:sp>
      <p:sp>
        <p:nvSpPr>
          <p:cNvPr id="14" name="矩形 13"/>
          <p:cNvSpPr/>
          <p:nvPr>
            <p:custDataLst>
              <p:tags r:id="rId4"/>
            </p:custDataLst>
          </p:nvPr>
        </p:nvSpPr>
        <p:spPr>
          <a:xfrm>
            <a:off x="4667568" y="1641793"/>
            <a:ext cx="1084410" cy="813216"/>
          </a:xfrm>
          <a:prstGeom prst="rect">
            <a:avLst/>
          </a:prstGeom>
          <a:noFill/>
        </p:spPr>
        <p:txBody>
          <a:bodyPr wrap="none" lIns="0" tIns="0" rIns="0" bIns="0" rtlCol="0" anchor="b">
            <a:noAutofit/>
          </a:bodyPr>
          <a:p>
            <a:pPr algn="ctr">
              <a:spcBef>
                <a:spcPct val="0"/>
              </a:spcBef>
              <a:spcAft>
                <a:spcPct val="0"/>
              </a:spcAft>
            </a:pPr>
            <a:r>
              <a:rPr lang="en-US" altLang="zh-CN" sz="6000" b="1" dirty="0">
                <a:ln w="12700">
                  <a:solidFill>
                    <a:schemeClr val="accent1"/>
                  </a:solidFill>
                </a:ln>
                <a:solidFill>
                  <a:srgbClr val="FFFFFF"/>
                </a:solidFill>
                <a:latin typeface="+mn-ea"/>
                <a:cs typeface="+mn-ea"/>
                <a:sym typeface="+mn-ea"/>
              </a:rPr>
              <a:t>C</a:t>
            </a:r>
            <a:endParaRPr lang="en-US" altLang="zh-CN" sz="6000" b="1" dirty="0">
              <a:ln w="12700">
                <a:solidFill>
                  <a:schemeClr val="accent1"/>
                </a:solidFill>
              </a:ln>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二、幼儿教师求职面试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51050"/>
            <a:ext cx="9922510" cy="169672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自我介绍的定义</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在面试环节常会见到自我介绍题目。自我介绍虽然简短，但可以向考官展现考生基本的逻辑思维能力、语言表达能力、提炼概括能力、现场的感知能力与把控能力，还可以透露出考生的自我认知能力和价值取向。</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200723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（一）自我介绍</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03" name="图片 102"/>
          <p:cNvPicPr/>
          <p:nvPr/>
        </p:nvPicPr>
        <p:blipFill>
          <a:blip r:embed="rId1"/>
          <a:stretch>
            <a:fillRect/>
          </a:stretch>
        </p:blipFill>
        <p:spPr>
          <a:xfrm>
            <a:off x="4391025" y="4018280"/>
            <a:ext cx="3409315" cy="16687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二、幼儿教师求职面试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433195"/>
            <a:ext cx="9922510" cy="46037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做好自我介绍的要点</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6" name="任意多边形: 形状 25"/>
          <p:cNvSpPr/>
          <p:nvPr>
            <p:custDataLst>
              <p:tags r:id="rId1"/>
            </p:custDataLst>
          </p:nvPr>
        </p:nvSpPr>
        <p:spPr>
          <a:xfrm flipH="1">
            <a:off x="1300163" y="1995805"/>
            <a:ext cx="2979534" cy="1899874"/>
          </a:xfrm>
          <a:custGeom>
            <a:avLst/>
            <a:gdLst>
              <a:gd name="connsiteX0" fmla="*/ 0 w 2979534"/>
              <a:gd name="connsiteY0" fmla="*/ 0 h 1899874"/>
              <a:gd name="connsiteX1" fmla="*/ 2979534 w 2979534"/>
              <a:gd name="connsiteY1" fmla="*/ 0 h 1899874"/>
              <a:gd name="connsiteX2" fmla="*/ 2979534 w 2979534"/>
              <a:gd name="connsiteY2" fmla="*/ 1507390 h 1899874"/>
              <a:gd name="connsiteX3" fmla="*/ 1354752 w 2979534"/>
              <a:gd name="connsiteY3" fmla="*/ 1507390 h 1899874"/>
              <a:gd name="connsiteX4" fmla="*/ 919837 w 2979534"/>
              <a:gd name="connsiteY4" fmla="*/ 1899874 h 1899874"/>
              <a:gd name="connsiteX5" fmla="*/ 949571 w 2979534"/>
              <a:gd name="connsiteY5" fmla="*/ 1507390 h 1899874"/>
              <a:gd name="connsiteX6" fmla="*/ 0 w 2979534"/>
              <a:gd name="connsiteY6" fmla="*/ 1507390 h 189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9534" h="1899874">
                <a:moveTo>
                  <a:pt x="0" y="0"/>
                </a:moveTo>
                <a:lnTo>
                  <a:pt x="2979534" y="0"/>
                </a:lnTo>
                <a:lnTo>
                  <a:pt x="2979534" y="1507390"/>
                </a:lnTo>
                <a:lnTo>
                  <a:pt x="1354752" y="1507390"/>
                </a:lnTo>
                <a:lnTo>
                  <a:pt x="919837" y="1899874"/>
                </a:lnTo>
                <a:lnTo>
                  <a:pt x="949571" y="1507390"/>
                </a:lnTo>
                <a:lnTo>
                  <a:pt x="0" y="1507390"/>
                </a:lnTo>
                <a:close/>
              </a:path>
            </a:pathLst>
          </a:custGeom>
          <a:solidFill>
            <a:schemeClr val="accent1">
              <a:lumMod val="60000"/>
              <a:lumOff val="40000"/>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椭圆 6"/>
          <p:cNvSpPr/>
          <p:nvPr>
            <p:custDataLst>
              <p:tags r:id="rId2"/>
            </p:custDataLst>
          </p:nvPr>
        </p:nvSpPr>
        <p:spPr>
          <a:xfrm>
            <a:off x="5359718" y="4541520"/>
            <a:ext cx="1437569" cy="1437569"/>
          </a:xfrm>
          <a:prstGeom prst="ellipse">
            <a:avLst/>
          </a:prstGeom>
          <a:no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任意多边形: 形状 14"/>
          <p:cNvSpPr/>
          <p:nvPr>
            <p:custDataLst>
              <p:tags r:id="rId3"/>
            </p:custDataLst>
          </p:nvPr>
        </p:nvSpPr>
        <p:spPr>
          <a:xfrm>
            <a:off x="6589713" y="2275205"/>
            <a:ext cx="3126462" cy="1899874"/>
          </a:xfrm>
          <a:custGeom>
            <a:avLst/>
            <a:gdLst>
              <a:gd name="connsiteX0" fmla="*/ 0 w 2979534"/>
              <a:gd name="connsiteY0" fmla="*/ 0 h 1899874"/>
              <a:gd name="connsiteX1" fmla="*/ 2979534 w 2979534"/>
              <a:gd name="connsiteY1" fmla="*/ 0 h 1899874"/>
              <a:gd name="connsiteX2" fmla="*/ 2979534 w 2979534"/>
              <a:gd name="connsiteY2" fmla="*/ 1507390 h 1899874"/>
              <a:gd name="connsiteX3" fmla="*/ 1354752 w 2979534"/>
              <a:gd name="connsiteY3" fmla="*/ 1507390 h 1899874"/>
              <a:gd name="connsiteX4" fmla="*/ 919837 w 2979534"/>
              <a:gd name="connsiteY4" fmla="*/ 1899874 h 1899874"/>
              <a:gd name="connsiteX5" fmla="*/ 949571 w 2979534"/>
              <a:gd name="connsiteY5" fmla="*/ 1507390 h 1899874"/>
              <a:gd name="connsiteX6" fmla="*/ 0 w 2979534"/>
              <a:gd name="connsiteY6" fmla="*/ 1507390 h 189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9534" h="1899874">
                <a:moveTo>
                  <a:pt x="0" y="0"/>
                </a:moveTo>
                <a:lnTo>
                  <a:pt x="2979534" y="0"/>
                </a:lnTo>
                <a:lnTo>
                  <a:pt x="2979534" y="1507390"/>
                </a:lnTo>
                <a:lnTo>
                  <a:pt x="1354752" y="1507390"/>
                </a:lnTo>
                <a:lnTo>
                  <a:pt x="919837" y="1899874"/>
                </a:lnTo>
                <a:lnTo>
                  <a:pt x="949571" y="1507390"/>
                </a:lnTo>
                <a:lnTo>
                  <a:pt x="0" y="1507390"/>
                </a:lnTo>
                <a:close/>
              </a:path>
            </a:pathLst>
          </a:custGeom>
          <a:solidFill>
            <a:schemeClr val="accent1">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形状 16"/>
          <p:cNvSpPr/>
          <p:nvPr>
            <p:custDataLst>
              <p:tags r:id="rId4"/>
            </p:custDataLst>
          </p:nvPr>
        </p:nvSpPr>
        <p:spPr>
          <a:xfrm>
            <a:off x="6937693" y="2521585"/>
            <a:ext cx="3730723" cy="2012649"/>
          </a:xfrm>
          <a:custGeom>
            <a:avLst/>
            <a:gdLst>
              <a:gd name="connsiteX0" fmla="*/ 0 w 3730723"/>
              <a:gd name="connsiteY0" fmla="*/ 0 h 2012649"/>
              <a:gd name="connsiteX1" fmla="*/ 3730723 w 3730723"/>
              <a:gd name="connsiteY1" fmla="*/ 0 h 2012649"/>
              <a:gd name="connsiteX2" fmla="*/ 3730723 w 3730723"/>
              <a:gd name="connsiteY2" fmla="*/ 1639215 h 2012649"/>
              <a:gd name="connsiteX3" fmla="*/ 789215 w 3730723"/>
              <a:gd name="connsiteY3" fmla="*/ 1639215 h 2012649"/>
              <a:gd name="connsiteX4" fmla="*/ 188473 w 3730723"/>
              <a:gd name="connsiteY4" fmla="*/ 2012649 h 2012649"/>
              <a:gd name="connsiteX5" fmla="*/ 340181 w 3730723"/>
              <a:gd name="connsiteY5" fmla="*/ 1639215 h 2012649"/>
              <a:gd name="connsiteX6" fmla="*/ 0 w 3730723"/>
              <a:gd name="connsiteY6" fmla="*/ 1639215 h 201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0723" h="2012649">
                <a:moveTo>
                  <a:pt x="0" y="0"/>
                </a:moveTo>
                <a:lnTo>
                  <a:pt x="3730723" y="0"/>
                </a:lnTo>
                <a:lnTo>
                  <a:pt x="3730723" y="1639215"/>
                </a:lnTo>
                <a:lnTo>
                  <a:pt x="789215" y="1639215"/>
                </a:lnTo>
                <a:lnTo>
                  <a:pt x="188473" y="2012649"/>
                </a:lnTo>
                <a:lnTo>
                  <a:pt x="340181" y="1639215"/>
                </a:lnTo>
                <a:lnTo>
                  <a:pt x="0" y="1639215"/>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180000" rIns="180000" rtlCol="0" anchor="ctr">
            <a:noAutofit/>
          </a:bodyPr>
          <a:p>
            <a:pPr algn="ctr"/>
            <a:r>
              <a:rPr lang="zh-CN" altLang="en-US" sz="2000" b="1" kern="0" dirty="0">
                <a:ln>
                  <a:noFill/>
                  <a:prstDash val="sysDot"/>
                </a:ln>
                <a:solidFill>
                  <a:srgbClr val="FFFF00"/>
                </a:solidFill>
                <a:latin typeface="+mn-ea"/>
                <a:cs typeface="+mn-ea"/>
              </a:rPr>
              <a:t>（3）随机应变。</a:t>
            </a:r>
            <a:endParaRPr lang="zh-CN" altLang="en-US" sz="2000" kern="0" dirty="0">
              <a:ln>
                <a:noFill/>
                <a:prstDash val="sysDot"/>
              </a:ln>
              <a:latin typeface="+mn-ea"/>
              <a:cs typeface="+mn-ea"/>
            </a:endParaRPr>
          </a:p>
          <a:p>
            <a:pPr algn="ctr"/>
            <a:r>
              <a:rPr lang="zh-CN" altLang="en-US" sz="2000" kern="0" dirty="0">
                <a:ln>
                  <a:noFill/>
                  <a:prstDash val="sysDot"/>
                </a:ln>
                <a:latin typeface="+mn-ea"/>
                <a:cs typeface="+mn-ea"/>
              </a:rPr>
              <a:t>可以根据面试时的场景和气氛适当调整。</a:t>
            </a:r>
            <a:endParaRPr lang="zh-CN" altLang="en-US" sz="2000" kern="0" dirty="0">
              <a:ln>
                <a:noFill/>
                <a:prstDash val="sysDot"/>
              </a:ln>
              <a:latin typeface="+mn-ea"/>
              <a:cs typeface="+mn-ea"/>
            </a:endParaRPr>
          </a:p>
        </p:txBody>
      </p:sp>
      <p:sp>
        <p:nvSpPr>
          <p:cNvPr id="21" name="任意多边形: 形状 20"/>
          <p:cNvSpPr/>
          <p:nvPr>
            <p:custDataLst>
              <p:tags r:id="rId5"/>
            </p:custDataLst>
          </p:nvPr>
        </p:nvSpPr>
        <p:spPr>
          <a:xfrm>
            <a:off x="2072958" y="2203450"/>
            <a:ext cx="3231726" cy="2185192"/>
          </a:xfrm>
          <a:custGeom>
            <a:avLst/>
            <a:gdLst>
              <a:gd name="connsiteX0" fmla="*/ 0 w 3231726"/>
              <a:gd name="connsiteY0" fmla="*/ 0 h 2185192"/>
              <a:gd name="connsiteX1" fmla="*/ 3231726 w 3231726"/>
              <a:gd name="connsiteY1" fmla="*/ 0 h 2185192"/>
              <a:gd name="connsiteX2" fmla="*/ 3231726 w 3231726"/>
              <a:gd name="connsiteY2" fmla="*/ 1836000 h 2185192"/>
              <a:gd name="connsiteX3" fmla="*/ 2925662 w 3231726"/>
              <a:gd name="connsiteY3" fmla="*/ 1836000 h 2185192"/>
              <a:gd name="connsiteX4" fmla="*/ 3062302 w 3231726"/>
              <a:gd name="connsiteY4" fmla="*/ 2185192 h 2185192"/>
              <a:gd name="connsiteX5" fmla="*/ 2490350 w 3231726"/>
              <a:gd name="connsiteY5" fmla="*/ 1836000 h 2185192"/>
              <a:gd name="connsiteX6" fmla="*/ 0 w 3231726"/>
              <a:gd name="connsiteY6" fmla="*/ 1836000 h 218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1726" h="2185192">
                <a:moveTo>
                  <a:pt x="0" y="0"/>
                </a:moveTo>
                <a:lnTo>
                  <a:pt x="3231726" y="0"/>
                </a:lnTo>
                <a:lnTo>
                  <a:pt x="3231726" y="1836000"/>
                </a:lnTo>
                <a:lnTo>
                  <a:pt x="2925662" y="1836000"/>
                </a:lnTo>
                <a:lnTo>
                  <a:pt x="3062302" y="2185192"/>
                </a:lnTo>
                <a:lnTo>
                  <a:pt x="2490350" y="1836000"/>
                </a:lnTo>
                <a:lnTo>
                  <a:pt x="0" y="183600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chorCtr="0">
            <a:noAutofit/>
          </a:bodyPr>
          <a:p>
            <a:pPr algn="ctr">
              <a:lnSpc>
                <a:spcPct val="100000"/>
              </a:lnSpc>
            </a:pPr>
            <a:r>
              <a:rPr lang="zh-CN" altLang="en-US" sz="2000" b="1" kern="0" dirty="0">
                <a:ln>
                  <a:noFill/>
                  <a:prstDash val="sysDot"/>
                </a:ln>
                <a:solidFill>
                  <a:srgbClr val="FFFF00"/>
                </a:solidFill>
                <a:latin typeface="+mn-ea"/>
                <a:cs typeface="+mn-ea"/>
              </a:rPr>
              <a:t>（1）突出重点。</a:t>
            </a:r>
            <a:endParaRPr lang="zh-CN" altLang="en-US" sz="2000" b="1" kern="0" dirty="0">
              <a:ln>
                <a:noFill/>
                <a:prstDash val="sysDot"/>
              </a:ln>
              <a:solidFill>
                <a:srgbClr val="FFFF00"/>
              </a:solidFill>
              <a:latin typeface="+mn-ea"/>
              <a:cs typeface="+mn-ea"/>
            </a:endParaRPr>
          </a:p>
          <a:p>
            <a:pPr algn="ctr">
              <a:lnSpc>
                <a:spcPct val="100000"/>
              </a:lnSpc>
            </a:pPr>
            <a:r>
              <a:rPr lang="zh-CN" altLang="en-US" sz="2000" kern="0" dirty="0">
                <a:ln>
                  <a:noFill/>
                  <a:prstDash val="sysDot"/>
                </a:ln>
                <a:latin typeface="+mn-ea"/>
                <a:cs typeface="+mn-ea"/>
              </a:rPr>
              <a:t>要紧紧围绕幼儿教师的岗位需要。</a:t>
            </a:r>
            <a:endParaRPr lang="zh-CN" altLang="en-US" sz="2000" kern="0" dirty="0">
              <a:ln>
                <a:noFill/>
                <a:prstDash val="sysDot"/>
              </a:ln>
              <a:latin typeface="+mn-ea"/>
              <a:cs typeface="+mn-ea"/>
            </a:endParaRPr>
          </a:p>
        </p:txBody>
      </p:sp>
      <p:sp>
        <p:nvSpPr>
          <p:cNvPr id="14" name="任意多边形: 形状 13"/>
          <p:cNvSpPr/>
          <p:nvPr>
            <p:custDataLst>
              <p:tags r:id="rId6"/>
            </p:custDataLst>
          </p:nvPr>
        </p:nvSpPr>
        <p:spPr>
          <a:xfrm>
            <a:off x="1144588" y="4388485"/>
            <a:ext cx="3630063" cy="1600435"/>
          </a:xfrm>
          <a:custGeom>
            <a:avLst/>
            <a:gdLst>
              <a:gd name="connsiteX0" fmla="*/ 0 w 3480888"/>
              <a:gd name="connsiteY0" fmla="*/ 0 h 1533525"/>
              <a:gd name="connsiteX1" fmla="*/ 3149648 w 3480888"/>
              <a:gd name="connsiteY1" fmla="*/ 0 h 1533525"/>
              <a:gd name="connsiteX2" fmla="*/ 3149648 w 3480888"/>
              <a:gd name="connsiteY2" fmla="*/ 823081 h 1533525"/>
              <a:gd name="connsiteX3" fmla="*/ 3480888 w 3480888"/>
              <a:gd name="connsiteY3" fmla="*/ 914457 h 1533525"/>
              <a:gd name="connsiteX4" fmla="*/ 3149648 w 3480888"/>
              <a:gd name="connsiteY4" fmla="*/ 1120562 h 1533525"/>
              <a:gd name="connsiteX5" fmla="*/ 3149648 w 3480888"/>
              <a:gd name="connsiteY5" fmla="*/ 1533525 h 1533525"/>
              <a:gd name="connsiteX6" fmla="*/ 0 w 3480888"/>
              <a:gd name="connsiteY6" fmla="*/ 1533525 h 1533525"/>
              <a:gd name="connsiteX0-1" fmla="*/ 0 w 3474538"/>
              <a:gd name="connsiteY0-2" fmla="*/ 0 h 1533525"/>
              <a:gd name="connsiteX1-3" fmla="*/ 3149648 w 3474538"/>
              <a:gd name="connsiteY1-4" fmla="*/ 0 h 1533525"/>
              <a:gd name="connsiteX2-5" fmla="*/ 3149648 w 3474538"/>
              <a:gd name="connsiteY2-6" fmla="*/ 823081 h 1533525"/>
              <a:gd name="connsiteX3-7" fmla="*/ 3474538 w 3474538"/>
              <a:gd name="connsiteY3-8" fmla="*/ 958907 h 1533525"/>
              <a:gd name="connsiteX4-9" fmla="*/ 3149648 w 3474538"/>
              <a:gd name="connsiteY4-10" fmla="*/ 1120562 h 1533525"/>
              <a:gd name="connsiteX5-11" fmla="*/ 3149648 w 3474538"/>
              <a:gd name="connsiteY5-12" fmla="*/ 1533525 h 1533525"/>
              <a:gd name="connsiteX6-13" fmla="*/ 0 w 3474538"/>
              <a:gd name="connsiteY6-14" fmla="*/ 1533525 h 1533525"/>
              <a:gd name="connsiteX7" fmla="*/ 0 w 3474538"/>
              <a:gd name="connsiteY7" fmla="*/ 0 h 1533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3474538" h="1533525">
                <a:moveTo>
                  <a:pt x="0" y="0"/>
                </a:moveTo>
                <a:lnTo>
                  <a:pt x="3149648" y="0"/>
                </a:lnTo>
                <a:lnTo>
                  <a:pt x="3149648" y="823081"/>
                </a:lnTo>
                <a:lnTo>
                  <a:pt x="3474538" y="958907"/>
                </a:lnTo>
                <a:lnTo>
                  <a:pt x="3149648" y="1120562"/>
                </a:lnTo>
                <a:lnTo>
                  <a:pt x="3149648" y="1533525"/>
                </a:lnTo>
                <a:lnTo>
                  <a:pt x="0" y="1533525"/>
                </a:lnTo>
                <a:lnTo>
                  <a:pt x="0" y="0"/>
                </a:ln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wrap="square" lIns="468000" tIns="288000" rIns="828000" rtlCol="0" anchor="ctr">
            <a:noAutofit/>
          </a:bodyPr>
          <a:p>
            <a:pPr algn="ctr"/>
            <a:r>
              <a:rPr lang="zh-CN" altLang="en-US" sz="2000" b="1" kern="0" dirty="0">
                <a:ln>
                  <a:noFill/>
                  <a:prstDash val="sysDot"/>
                </a:ln>
                <a:solidFill>
                  <a:srgbClr val="FFFF00"/>
                </a:solidFill>
                <a:latin typeface="+mn-ea"/>
                <a:cs typeface="+mn-ea"/>
              </a:rPr>
              <a:t>（2）突出个性。</a:t>
            </a:r>
            <a:endParaRPr lang="zh-CN" altLang="en-US" sz="2000" kern="0" dirty="0">
              <a:ln>
                <a:noFill/>
                <a:prstDash val="sysDot"/>
              </a:ln>
              <a:latin typeface="+mn-ea"/>
              <a:cs typeface="+mn-ea"/>
            </a:endParaRPr>
          </a:p>
          <a:p>
            <a:pPr algn="ctr"/>
            <a:r>
              <a:rPr lang="zh-CN" altLang="en-US" sz="2000" kern="0" dirty="0">
                <a:ln>
                  <a:noFill/>
                  <a:prstDash val="sysDot"/>
                </a:ln>
                <a:latin typeface="+mn-ea"/>
                <a:cs typeface="+mn-ea"/>
              </a:rPr>
              <a:t>一定要积极向上，乐观自信。</a:t>
            </a:r>
            <a:endParaRPr lang="zh-CN" altLang="en-US" sz="2000" kern="0" dirty="0">
              <a:ln>
                <a:noFill/>
                <a:prstDash val="sysDot"/>
              </a:ln>
              <a:latin typeface="+mn-ea"/>
              <a:cs typeface="+mn-ea"/>
            </a:endParaRPr>
          </a:p>
        </p:txBody>
      </p:sp>
      <p:sp>
        <p:nvSpPr>
          <p:cNvPr id="20" name="任意多边形: 形状 19"/>
          <p:cNvSpPr/>
          <p:nvPr>
            <p:custDataLst>
              <p:tags r:id="rId7"/>
            </p:custDataLst>
          </p:nvPr>
        </p:nvSpPr>
        <p:spPr>
          <a:xfrm>
            <a:off x="7192328" y="4534535"/>
            <a:ext cx="3820380" cy="1454588"/>
          </a:xfrm>
          <a:custGeom>
            <a:avLst/>
            <a:gdLst>
              <a:gd name="connsiteX0" fmla="*/ 333425 w 3698876"/>
              <a:gd name="connsiteY0" fmla="*/ 0 h 1454588"/>
              <a:gd name="connsiteX1" fmla="*/ 3698876 w 3698876"/>
              <a:gd name="connsiteY1" fmla="*/ 0 h 1454588"/>
              <a:gd name="connsiteX2" fmla="*/ 3698876 w 3698876"/>
              <a:gd name="connsiteY2" fmla="*/ 1454588 h 1454588"/>
              <a:gd name="connsiteX3" fmla="*/ 333425 w 3698876"/>
              <a:gd name="connsiteY3" fmla="*/ 1454588 h 1454588"/>
              <a:gd name="connsiteX4" fmla="*/ 333425 w 3698876"/>
              <a:gd name="connsiteY4" fmla="*/ 990512 h 1454588"/>
              <a:gd name="connsiteX5" fmla="*/ 0 w 3698876"/>
              <a:gd name="connsiteY5" fmla="*/ 844752 h 1454588"/>
              <a:gd name="connsiteX6" fmla="*/ 333425 w 3698876"/>
              <a:gd name="connsiteY6" fmla="*/ 709377 h 1454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8876" h="1454588">
                <a:moveTo>
                  <a:pt x="333425" y="0"/>
                </a:moveTo>
                <a:lnTo>
                  <a:pt x="3698876" y="0"/>
                </a:lnTo>
                <a:lnTo>
                  <a:pt x="3698876" y="1454588"/>
                </a:lnTo>
                <a:lnTo>
                  <a:pt x="333425" y="1454588"/>
                </a:lnTo>
                <a:lnTo>
                  <a:pt x="333425" y="990512"/>
                </a:lnTo>
                <a:lnTo>
                  <a:pt x="0" y="844752"/>
                </a:lnTo>
                <a:lnTo>
                  <a:pt x="333425" y="709377"/>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40000" tIns="360000" rIns="252000" rtlCol="0" anchor="ctr">
            <a:noAutofit/>
          </a:bodyPr>
          <a:p>
            <a:pPr algn="ctr"/>
            <a:r>
              <a:rPr lang="zh-CN" altLang="en-US" b="1" kern="0" dirty="0">
                <a:ln>
                  <a:noFill/>
                  <a:prstDash val="sysDot"/>
                </a:ln>
                <a:solidFill>
                  <a:srgbClr val="FFFF00"/>
                </a:solidFill>
                <a:latin typeface="+mn-ea"/>
                <a:cs typeface="+mn-ea"/>
              </a:rPr>
              <a:t>（4）注意语态</a:t>
            </a:r>
            <a:endParaRPr lang="zh-CN" altLang="en-US" b="1" kern="0" dirty="0">
              <a:ln>
                <a:noFill/>
                <a:prstDash val="sysDot"/>
              </a:ln>
              <a:solidFill>
                <a:srgbClr val="FFFF00"/>
              </a:solidFill>
              <a:latin typeface="+mn-ea"/>
              <a:cs typeface="+mn-ea"/>
            </a:endParaRPr>
          </a:p>
          <a:p>
            <a:pPr algn="ctr"/>
            <a:r>
              <a:rPr lang="zh-CN" altLang="en-US" kern="0" dirty="0">
                <a:ln>
                  <a:noFill/>
                  <a:prstDash val="sysDot"/>
                </a:ln>
                <a:latin typeface="+mn-ea"/>
                <a:cs typeface="+mn-ea"/>
              </a:rPr>
              <a:t>语气以陈述为主，保持自信，条理清晰；态度要大方，表情要自然。</a:t>
            </a:r>
            <a:endParaRPr lang="zh-CN" altLang="en-US" kern="0" dirty="0">
              <a:ln>
                <a:noFill/>
                <a:prstDash val="sysDot"/>
              </a:ln>
              <a:latin typeface="+mn-ea"/>
              <a:cs typeface="+mn-ea"/>
            </a:endParaRPr>
          </a:p>
        </p:txBody>
      </p:sp>
      <p:pic>
        <p:nvPicPr>
          <p:cNvPr id="3" name="图片 2" descr="用户特征"/>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02935" y="4884420"/>
            <a:ext cx="751205" cy="7512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二、幼儿教师求职面试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51050"/>
            <a:ext cx="9922510" cy="256349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说课的定义</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课是教师面对同行、领导和专家，以先进的教育理论为指导，将自己对课标、教材的理解和把握、课堂程序的设计和安排、学习方式的选择和实践等一系列教学元素的确立及其理论依据进行阐述的一种教学研究活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20000"/>
              </a:lnSpc>
              <a:spcAft>
                <a:spcPts val="1000"/>
              </a:spcAft>
            </a:pP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说课是区别于试讲的。</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试讲主要解决教什么、怎么教的问题；说课不仅解决教什么、怎么教的问题，还要说出“为什么这样教”的问题。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134745" y="1421130"/>
            <a:ext cx="145351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（二）说课</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二、幼儿教师求职面试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1433195"/>
            <a:ext cx="9922510" cy="46037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说课的语言技巧</a:t>
            </a:r>
            <a:endParaRPr lang="zh-CN" altLang="en-US"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圆角矩形 1"/>
          <p:cNvSpPr/>
          <p:nvPr>
            <p:custDataLst>
              <p:tags r:id="rId1"/>
            </p:custDataLst>
          </p:nvPr>
        </p:nvSpPr>
        <p:spPr>
          <a:xfrm>
            <a:off x="1041400" y="2101215"/>
            <a:ext cx="3105150" cy="3841750"/>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custDataLst>
              <p:tags r:id="rId2"/>
            </p:custDataLst>
          </p:nvPr>
        </p:nvSpPr>
        <p:spPr>
          <a:xfrm>
            <a:off x="1398270" y="2921635"/>
            <a:ext cx="2574290" cy="1477010"/>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说课主要包括说教材、说学情、说活动准备、说教法与学法、说教学过程、说教学特色等内容。说课前，要准备好各领域基本课型的框架，包括目标框架和理论框架。</a:t>
            </a:r>
            <a:endParaRPr lang="zh-CN" altLang="en-US" sz="1600" dirty="0">
              <a:ln>
                <a:noFill/>
                <a:prstDash val="sysDot"/>
              </a:ln>
              <a:solidFill>
                <a:schemeClr val="tx1">
                  <a:lumMod val="85000"/>
                  <a:lumOff val="15000"/>
                </a:schemeClr>
              </a:solidFill>
              <a:latin typeface="+mn-ea"/>
              <a:cs typeface="+mn-ea"/>
              <a:sym typeface="+mn-ea"/>
            </a:endParaRPr>
          </a:p>
        </p:txBody>
      </p:sp>
      <p:sp>
        <p:nvSpPr>
          <p:cNvPr id="5" name="矩形 4"/>
          <p:cNvSpPr/>
          <p:nvPr>
            <p:custDataLst>
              <p:tags r:id="rId3"/>
            </p:custDataLst>
          </p:nvPr>
        </p:nvSpPr>
        <p:spPr>
          <a:xfrm>
            <a:off x="1398905" y="2391728"/>
            <a:ext cx="2573020" cy="353695"/>
          </a:xfrm>
          <a:prstGeom prst="rect">
            <a:avLst/>
          </a:prstGeom>
          <a:noFill/>
        </p:spPr>
        <p:txBody>
          <a:bodyPr wrap="square" lIns="90000" tIns="46800" rIns="90000" bIns="0" rtlCol="0" anchor="t" anchorCtr="0">
            <a:spAutoFit/>
          </a:bodyPr>
          <a:p>
            <a:pPr>
              <a:lnSpc>
                <a:spcPct val="100000"/>
              </a:lnSpc>
              <a:spcBef>
                <a:spcPct val="0"/>
              </a:spcBef>
              <a:spcAft>
                <a:spcPct val="0"/>
              </a:spcAft>
            </a:pPr>
            <a:r>
              <a:rPr lang="zh-CN" altLang="en-US" sz="2000" b="1" dirty="0">
                <a:solidFill>
                  <a:schemeClr val="accent1"/>
                </a:solidFill>
                <a:latin typeface="+mn-ea"/>
                <a:cs typeface="+mn-ea"/>
                <a:sym typeface="+mn-ea"/>
              </a:rPr>
              <a:t>要素齐全，框架完整</a:t>
            </a:r>
            <a:endParaRPr lang="zh-CN" altLang="en-US" sz="2000" b="1" dirty="0">
              <a:solidFill>
                <a:schemeClr val="accent1"/>
              </a:solidFill>
              <a:latin typeface="+mn-ea"/>
              <a:cs typeface="+mn-ea"/>
              <a:sym typeface="+mn-ea"/>
            </a:endParaRPr>
          </a:p>
        </p:txBody>
      </p:sp>
      <p:sp>
        <p:nvSpPr>
          <p:cNvPr id="6" name="圆角矩形 1"/>
          <p:cNvSpPr/>
          <p:nvPr>
            <p:custDataLst>
              <p:tags r:id="rId4"/>
            </p:custDataLst>
          </p:nvPr>
        </p:nvSpPr>
        <p:spPr>
          <a:xfrm>
            <a:off x="4756150" y="2101215"/>
            <a:ext cx="3105150" cy="3841750"/>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8" name="圆角矩形 1"/>
          <p:cNvSpPr/>
          <p:nvPr>
            <p:custDataLst>
              <p:tags r:id="rId5"/>
            </p:custDataLst>
          </p:nvPr>
        </p:nvSpPr>
        <p:spPr>
          <a:xfrm>
            <a:off x="8477885" y="2097405"/>
            <a:ext cx="3105150" cy="3841750"/>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矩形 17"/>
          <p:cNvSpPr/>
          <p:nvPr>
            <p:custDataLst>
              <p:tags r:id="rId6"/>
            </p:custDataLst>
          </p:nvPr>
        </p:nvSpPr>
        <p:spPr>
          <a:xfrm>
            <a:off x="438150" y="2101215"/>
            <a:ext cx="921785" cy="159588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1</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
        <p:nvSpPr>
          <p:cNvPr id="22" name="矩形 21"/>
          <p:cNvSpPr/>
          <p:nvPr>
            <p:custDataLst>
              <p:tags r:id="rId7"/>
            </p:custDataLst>
          </p:nvPr>
        </p:nvSpPr>
        <p:spPr>
          <a:xfrm>
            <a:off x="4145915" y="2093595"/>
            <a:ext cx="921785" cy="159588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2</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
        <p:nvSpPr>
          <p:cNvPr id="23" name="矩形 22"/>
          <p:cNvSpPr/>
          <p:nvPr>
            <p:custDataLst>
              <p:tags r:id="rId8"/>
            </p:custDataLst>
          </p:nvPr>
        </p:nvSpPr>
        <p:spPr>
          <a:xfrm>
            <a:off x="7854315" y="2092960"/>
            <a:ext cx="921785" cy="159588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3</a:t>
            </a:r>
            <a:endParaRPr lang="zh-CN" altLang="en-US" sz="115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
        <p:nvSpPr>
          <p:cNvPr id="27" name="矩形 26"/>
          <p:cNvSpPr/>
          <p:nvPr>
            <p:custDataLst>
              <p:tags r:id="rId9"/>
            </p:custDataLst>
          </p:nvPr>
        </p:nvSpPr>
        <p:spPr>
          <a:xfrm>
            <a:off x="5086350" y="2921635"/>
            <a:ext cx="2574290" cy="2708275"/>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说课时一定要按照说课的基本环节去说，但要注意详略得当，重点和难点的解决部分、教学设计亮点部分等关键内容一定要多留时间详细说明。在表达上可以用下面这样的话来体现：“下面我侧重谈谈对这节课重难点的处理……”“基于对教材的理解和分析，本人将对该节课的教学目标定位为……”</a:t>
            </a:r>
            <a:endParaRPr lang="zh-CN" altLang="en-US" sz="1600" dirty="0">
              <a:ln>
                <a:noFill/>
                <a:prstDash val="sysDot"/>
              </a:ln>
              <a:solidFill>
                <a:schemeClr val="tx1">
                  <a:lumMod val="85000"/>
                  <a:lumOff val="15000"/>
                </a:schemeClr>
              </a:solidFill>
              <a:latin typeface="+mn-ea"/>
              <a:cs typeface="+mn-ea"/>
              <a:sym typeface="+mn-ea"/>
            </a:endParaRPr>
          </a:p>
        </p:txBody>
      </p:sp>
      <p:sp>
        <p:nvSpPr>
          <p:cNvPr id="31" name="矩形 30"/>
          <p:cNvSpPr/>
          <p:nvPr>
            <p:custDataLst>
              <p:tags r:id="rId10"/>
            </p:custDataLst>
          </p:nvPr>
        </p:nvSpPr>
        <p:spPr>
          <a:xfrm>
            <a:off x="5086985" y="2391728"/>
            <a:ext cx="2573020" cy="353695"/>
          </a:xfrm>
          <a:prstGeom prst="rect">
            <a:avLst/>
          </a:prstGeom>
          <a:noFill/>
        </p:spPr>
        <p:txBody>
          <a:bodyPr wrap="square" lIns="90000" tIns="46800" rIns="90000" bIns="0" rtlCol="0" anchor="t" anchorCtr="0">
            <a:spAutoFit/>
          </a:bodyPr>
          <a:p>
            <a:pPr>
              <a:lnSpc>
                <a:spcPct val="100000"/>
              </a:lnSpc>
              <a:spcBef>
                <a:spcPct val="0"/>
              </a:spcBef>
              <a:spcAft>
                <a:spcPct val="0"/>
              </a:spcAft>
            </a:pPr>
            <a:r>
              <a:rPr lang="zh-CN" altLang="en-US" sz="2000" b="1" dirty="0">
                <a:solidFill>
                  <a:schemeClr val="accent1"/>
                </a:solidFill>
                <a:latin typeface="+mn-ea"/>
                <a:cs typeface="+mn-ea"/>
                <a:sym typeface="+mn-ea"/>
              </a:rPr>
              <a:t>条理清晰，主次分明</a:t>
            </a:r>
            <a:endParaRPr lang="zh-CN" altLang="en-US" sz="2000" b="1" dirty="0">
              <a:solidFill>
                <a:schemeClr val="accent1"/>
              </a:solidFill>
              <a:latin typeface="+mn-ea"/>
              <a:cs typeface="+mn-ea"/>
              <a:sym typeface="+mn-ea"/>
            </a:endParaRPr>
          </a:p>
        </p:txBody>
      </p:sp>
      <p:sp>
        <p:nvSpPr>
          <p:cNvPr id="32" name="矩形 31"/>
          <p:cNvSpPr/>
          <p:nvPr>
            <p:custDataLst>
              <p:tags r:id="rId11"/>
            </p:custDataLst>
          </p:nvPr>
        </p:nvSpPr>
        <p:spPr>
          <a:xfrm>
            <a:off x="8774430" y="2921635"/>
            <a:ext cx="2574290" cy="1969770"/>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说课时，要做到措辞准确、吐字清晰，普通话标准，整体要流畅，在此基础上可以追求语言美，配合恰当的情感和语气语调。比如教学方法和学习方法要用稍慢的语速说清楚，教学的重、难点要用重音来强调。</a:t>
            </a:r>
            <a:endParaRPr lang="zh-CN" altLang="en-US" sz="1600" dirty="0">
              <a:ln>
                <a:noFill/>
                <a:prstDash val="sysDot"/>
              </a:ln>
              <a:solidFill>
                <a:schemeClr val="tx1">
                  <a:lumMod val="85000"/>
                  <a:lumOff val="15000"/>
                </a:schemeClr>
              </a:solidFill>
              <a:latin typeface="+mn-ea"/>
              <a:cs typeface="+mn-ea"/>
              <a:sym typeface="+mn-ea"/>
            </a:endParaRPr>
          </a:p>
        </p:txBody>
      </p:sp>
      <p:sp>
        <p:nvSpPr>
          <p:cNvPr id="35" name="矩形 34"/>
          <p:cNvSpPr/>
          <p:nvPr>
            <p:custDataLst>
              <p:tags r:id="rId12"/>
            </p:custDataLst>
          </p:nvPr>
        </p:nvSpPr>
        <p:spPr>
          <a:xfrm>
            <a:off x="8775065" y="2391728"/>
            <a:ext cx="2573020" cy="353695"/>
          </a:xfrm>
          <a:prstGeom prst="rect">
            <a:avLst/>
          </a:prstGeom>
          <a:noFill/>
        </p:spPr>
        <p:txBody>
          <a:bodyPr wrap="square" lIns="90000" tIns="46800" rIns="90000" bIns="0" rtlCol="0" anchor="t" anchorCtr="0">
            <a:spAutoFit/>
          </a:bodyPr>
          <a:p>
            <a:pPr>
              <a:lnSpc>
                <a:spcPct val="100000"/>
              </a:lnSpc>
              <a:spcBef>
                <a:spcPct val="0"/>
              </a:spcBef>
              <a:spcAft>
                <a:spcPct val="0"/>
              </a:spcAft>
            </a:pPr>
            <a:r>
              <a:rPr lang="zh-CN" altLang="en-US" sz="2000" b="1" dirty="0">
                <a:solidFill>
                  <a:schemeClr val="accent1"/>
                </a:solidFill>
                <a:latin typeface="+mn-ea"/>
                <a:cs typeface="+mn-ea"/>
                <a:sym typeface="+mn-ea"/>
              </a:rPr>
              <a:t>表达清楚，语言得体</a:t>
            </a:r>
            <a:endParaRPr lang="zh-CN" altLang="en-US" sz="2000" b="1" dirty="0">
              <a:solidFill>
                <a:schemeClr val="accent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56055"/>
            <a:ext cx="10014585" cy="58293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l">
              <a:lnSpc>
                <a:spcPct val="100000"/>
              </a:lnSpc>
            </a:pP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下面是幼儿园放学时，教师与家长的交流，请思考：A、B 两位教师的语言为什么会产生不同的效果？</a:t>
            </a:r>
            <a:endPar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148205"/>
            <a:ext cx="10013950" cy="4048125"/>
          </a:xfrm>
          <a:prstGeom prst="rect">
            <a:avLst/>
          </a:prstGeom>
          <a:noFill/>
        </p:spPr>
        <p:txBody>
          <a:bodyPr wrap="square" rtlCol="0">
            <a:spAutoFit/>
          </a:bodyPr>
          <a:lstStyle/>
          <a:p>
            <a:pPr indent="457200" algn="l" fontAlgn="auto">
              <a:lnSpc>
                <a:spcPct val="130000"/>
              </a:lnSpc>
            </a:pP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教师Ａ：（大声地）唉！乐乐爸爸，乐乐中午又尿床了。</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乐乐爸爸（满脸通红）：又尿床了？昨天才批评的他。（拽着乐乐赶快离开幼儿园）</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教师Ｂ：（微笑地）乐乐爸爸来接乐乐了？</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乐乐爸爸：王老师好。</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教师Ｂ：乐乐今天又有进步了。她中午自己独立吃完了饭菜，下午画画很认真。</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乐乐爸爸：让老师费心了。这孩子胆小，不敢跟其他小朋友说话。</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教师Ｂ：是啊，是有点胆小，这不，估计想上厕所不敢和老师讲，中午又尿床了。</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乐乐爸爸：是吗？给老师添麻烦了，对不起啊。昨天在家里也提醒他想上厕所要主动和老师说。</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教师 B ：嗯，别客气。今天我也和乐乐说了，同时我们也希望能与您互相配合，共同帮助孩子增强自信，使孩子做得更好。</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乐乐爸爸：好的，谢谢老师，我们家长一定会配合的。</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二、幼儿教师求职面试</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134745" y="2051050"/>
            <a:ext cx="9922510" cy="3907790"/>
          </a:xfrm>
          <a:prstGeom prst="rect">
            <a:avLst/>
          </a:prstGeom>
          <a:noFill/>
        </p:spPr>
        <p:txBody>
          <a:bodyPr wrap="square" rtlCol="0">
            <a:spAutoFit/>
          </a:bodyPr>
          <a:p>
            <a:pPr indent="457200" fontAlgn="auto">
              <a:lnSpc>
                <a:spcPct val="11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回答问题主要指回答结构化面试和答辩的问题。回答问题一般有一些通用的程式化语言，可以提前准备好，可以帮助自己理清思路、缓冲紧张情绪，使自己的表达显得清晰、有逻辑性。如：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“对这个问题，我有以下几点考虑，第一，…… ；第二，…… ；第三，……”</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“我做出这样的选择是因为……”</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“我认为自己能胜任这份工作，主要有两方面原因……”</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“这种观点有一定的合理性，但仍需要辩证地分析……”</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“您对我的建议正是我要努力达到的目标……”</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“这种做法在一定程度上有损幼儿的身心发育，主要表现在……”</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134745" y="1421130"/>
            <a:ext cx="198945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（三）回答问题</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59765"/>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418396"/>
            <a:ext cx="9779000" cy="4813300"/>
          </a:xfrm>
          <a:prstGeom prst="rect">
            <a:avLst/>
          </a:prstGeom>
          <a:noFill/>
        </p:spPr>
        <p:txBody>
          <a:bodyPr wrap="square" rtlCol="0">
            <a:spAutoFit/>
          </a:bodyPr>
          <a:lstStyle/>
          <a:p>
            <a:pPr indent="0" algn="l" fontAlgn="auto">
              <a:lnSpc>
                <a:spcPct val="11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假设你要应聘一所幼儿园的幼师岗位，抽到的题目是中班美术活动《各种各样的鱼》的说课，你会怎样说教法和学法部分呢？</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10000"/>
              </a:lnSpc>
              <a:spcAft>
                <a:spcPts val="500"/>
              </a:spcAft>
            </a:pPr>
            <a:r>
              <a:rPr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1. 说教法</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园教育指导纲要》指出：“教师应成为学习活动的支持者、合作者、引导者。”活动中，教师要做到心中有目标，眼中有幼儿，时时有教育，以互动的、开放的、研究的理念，让幼儿真正成为学习的主体。因此，本次活动采用的教法有以下几种。</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（1）操作法：它是幼儿建构活动的基本方法。本次活动安排了两次操作活动，通过幼儿的动手操作，引导幼儿深入探索学习。</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（2）演示法：本次活动通过引导幼儿观看各种鱼的图片，调动幼儿的学习兴趣，让幼儿对“鱼”有更加直观的感受。</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（3）情境教学法：在幼儿欣赏自己作品的同时，适时地加入幼儿表演，使幼儿体验成功的喜悦。</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59765"/>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418396"/>
            <a:ext cx="9779000" cy="2378710"/>
          </a:xfrm>
          <a:prstGeom prst="rect">
            <a:avLst/>
          </a:prstGeom>
          <a:noFill/>
        </p:spPr>
        <p:txBody>
          <a:bodyPr wrap="square" rtlCol="0">
            <a:spAutoFit/>
          </a:bodyPr>
          <a:lstStyle/>
          <a:p>
            <a:pPr indent="457200" fontAlgn="auto">
              <a:lnSpc>
                <a:spcPct val="110000"/>
              </a:lnSpc>
              <a:spcAft>
                <a:spcPts val="500"/>
              </a:spcAft>
            </a:pPr>
            <a:r>
              <a:rPr sz="2000" b="1"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2. 说学法</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幼儿是学习的主体，要让幼儿能主动积极地参与探索活动，选择方法很重要。本次活动我主要运用以下学法。</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（1）观察法：引导幼儿逐步观察小鱼各部分的结构，并形成整体印象。</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（2）操作法：让幼儿跟着老师的步骤画画，了解各种鱼的基本描绘过程及特点。</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（3）展示法：教师提前准备展示墙，让幼儿把作品贴到墙上进行解说和展示。</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4" name="图片 103"/>
          <p:cNvPicPr/>
          <p:nvPr/>
        </p:nvPicPr>
        <p:blipFill>
          <a:blip r:embed="rId1">
            <a:clrChange>
              <a:clrFrom>
                <a:srgbClr val="F6F6F6">
                  <a:alpha val="100000"/>
                </a:srgbClr>
              </a:clrFrom>
              <a:clrTo>
                <a:srgbClr val="F6F6F6">
                  <a:alpha val="100000"/>
                  <a:alpha val="0"/>
                </a:srgbClr>
              </a:clrTo>
            </a:clrChange>
          </a:blip>
          <a:stretch>
            <a:fillRect/>
          </a:stretch>
        </p:blipFill>
        <p:spPr>
          <a:xfrm>
            <a:off x="8420735" y="3797300"/>
            <a:ext cx="2564765" cy="21697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56055"/>
            <a:ext cx="10014585" cy="582930"/>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l">
              <a:lnSpc>
                <a:spcPct val="100000"/>
              </a:lnSpc>
            </a:pP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下面是两位教师关于怎样帮助幼儿午睡的谈话，请谈谈你对这场对话的看法。</a:t>
            </a:r>
            <a:endPar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148205"/>
            <a:ext cx="10013950" cy="3692525"/>
          </a:xfrm>
          <a:prstGeom prst="rect">
            <a:avLst/>
          </a:prstGeom>
          <a:noFill/>
        </p:spPr>
        <p:txBody>
          <a:bodyPr wrap="square" rtlCol="0">
            <a:spAutoFit/>
          </a:bodyPr>
          <a:lstStyle/>
          <a:p>
            <a:pPr indent="457200" algn="l" fontAlgn="auto">
              <a:lnSpc>
                <a:spcPct val="13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教师甲：张老师，这两天午睡的时候跳跳老是睡不着，别人都睡着了，只有他还在那儿玩。</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教师乙：是吗？我值班的时候他能睡着啊。</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教师甲：那怎么我值班的时候他就睡不着呢？</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教师乙：是不是你老批评他啊？</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教师甲：嗯，他总喜欢惹其他孩子，我就制止他。</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教师乙：那你总是出声和他说话，他当然睡不着了。明天他睡觉时，可以试着轻轻拍拍他，一会他就能睡着。</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教师甲：嗯，好的。明天我试试，要是他能睡着，我也能安静会儿了。</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04570" y="4186555"/>
            <a:ext cx="10182225" cy="1889760"/>
          </a:xfrm>
          <a:prstGeom prst="rect">
            <a:avLst/>
          </a:prstGeom>
          <a:noFill/>
        </p:spPr>
        <p:txBody>
          <a:bodyPr wrap="square" rtlCol="0">
            <a:spAutoFit/>
          </a:bodyPr>
          <a:lstStyle/>
          <a:p>
            <a:pPr indent="457200" fontAlgn="auto">
              <a:lnSpc>
                <a:spcPct val="130000"/>
              </a:lnSpc>
              <a:spcAft>
                <a:spcPts val="1000"/>
              </a:spcAft>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2012 年，教育部颁布出台的《幼儿园教师专业标准（试行）》中的幼儿教师“专业能力”指出，幼儿教师必须具备较强的沟通与合作能力，除了要与幼儿进行有效沟通外，还要能引导和协助保育员做好班级常规保育和卫生工作；与同事合作交流，分享经验和资源，共同发展；与家长进行有效沟通合作，共同促进幼儿发展；协助幼儿园与社区建立合作互助的良好关系。要培养高素质教师队伍，沟通合作能力的培养是必不可少的。</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576195" y="628650"/>
            <a:ext cx="7040245" cy="34112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2691130"/>
            <a:ext cx="5549900" cy="230695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与幼儿家长的沟通训练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tags/tag1.xml><?xml version="1.0" encoding="utf-8"?>
<p:tagLst xmlns:p="http://schemas.openxmlformats.org/presentationml/2006/main">
  <p:tag name="KSO_WM_DIAGRAM_VIRTUALLY_FRAME" val="{&quot;height&quot;:352.6,&quot;left&quot;:106.65,&quot;top&quot;:130,&quot;width&quot;:588.5359055118112}"/>
</p:tagLst>
</file>

<file path=ppt/tags/tag10.xml><?xml version="1.0" encoding="utf-8"?>
<p:tagLst xmlns:p="http://schemas.openxmlformats.org/presentationml/2006/main">
  <p:tag name="KSO_WM_DIAGRAM_VIRTUALLY_FRAME" val="{&quot;height&quot;:352.6,&quot;left&quot;:106.65,&quot;top&quot;:130,&quot;width&quot;:588.5359055118112}"/>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0749606299213,&quot;left&quot;:81.75,&quot;top&quot;:119.02503937007873,&quot;width&quot;:79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0749606299213,&quot;left&quot;:81.75,&quot;top&quot;:119.02503937007873,&quot;width&quot;:796.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0749606299213,&quot;left&quot;:81.75,&quot;top&quot;:119.02503937007873,&quot;width&quot;:796.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0749606299213,&quot;left&quot;:81.75,&quot;top&quot;:119.02503937007873,&quot;width&quot;:79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04.xml><?xml version="1.0" encoding="utf-8"?>
<p:tagLst xmlns:p="http://schemas.openxmlformats.org/presentationml/2006/main">
  <p:tag name="KSO_WM_DIAGRAM_VIRTUALLY_FRAME" val="{&quot;height&quot;:351.23127456607546,&quot;left&quot;:81.75,&quot;top&quot;:119.02503937007869,&quot;width&quot;:796.55}"/>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23127456607546,&quot;left&quot;:81.75,&quot;top&quot;:119.02503937007869,&quot;width&quot;:796.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1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23127456607546,&quot;left&quot;:81.75,&quot;top&quot;:119.02503937007869,&quot;width&quot;:79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
</p:tagLst>
</file>

<file path=ppt/tags/tag1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23127456607546,&quot;left&quot;:81.75,&quot;top&quot;:119.02503937007869,&quot;width&quot;:796.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23127456607546,&quot;left&quot;:81.75,&quot;top&quot;:119.02503937007869,&quot;width&quot;:796.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23127456607546,&quot;left&quot;:81.75,&quot;top&quot;:119.02503937007869,&quot;width&quot;:79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1.xml><?xml version="1.0" encoding="utf-8"?>
<p:tagLst xmlns:p="http://schemas.openxmlformats.org/presentationml/2006/main">
  <p:tag name="KSO_WM_DIAGRAM_VIRTUALLY_FRAME" val="{&quot;height&quot;:352.6,&quot;left&quot;:106.65,&quot;top&quot;:130,&quot;width&quot;:588.5359055118112}"/>
</p:tagLst>
</file>

<file path=ppt/tags/tag110.xml><?xml version="1.0" encoding="utf-8"?>
<p:tagLst xmlns:p="http://schemas.openxmlformats.org/presentationml/2006/main">
  <p:tag name="KSO_WM_DIAGRAM_VIRTUALLY_FRAME" val="{&quot;height&quot;:351.23127456607546,&quot;left&quot;:81.75,&quot;top&quot;:119.02503937007869,&quot;width&quot;:796.55}"/>
</p:tagLst>
</file>

<file path=ppt/tags/tag1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23127456607546,&quot;left&quot;:81.75,&quot;top&quot;:119.02503937007869,&quot;width&quot;:796.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11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23127456607546,&quot;left&quot;:81.75,&quot;top&quot;:119.02503937007869,&quot;width&quot;:79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
</p:tagLst>
</file>

<file path=ppt/tags/tag1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23127456607546,&quot;left&quot;:81.75,&quot;top&quot;:119.02503937007869,&quot;width&quot;:796.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23127456607546,&quot;left&quot;:81.75,&quot;top&quot;:119.02503937007869,&quot;width&quot;:796.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1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23127456607546,&quot;left&quot;:81.75,&quot;top&quot;:119.02503937007869,&quot;width&quot;:79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16.xml><?xml version="1.0" encoding="utf-8"?>
<p:tagLst xmlns:p="http://schemas.openxmlformats.org/presentationml/2006/main">
  <p:tag name="KSO_WM_DIAGRAM_MAX_ITEMCNT" val="6"/>
  <p:tag name="KSO_WM_DIAGRAM_MIN_ITEMCNT" val="2"/>
  <p:tag name="KSO_WM_DIAGRAM_VIRTUALLY_FRAME" val="{&quot;height&quot;:290.7306323746809,&quot;left&quot;:48.347625790092934,&quot;top&quot;:178.0193676253191,&quot;width&quot;:869.70237420990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98_2*l_h_f*1_1_1"/>
  <p:tag name="KSO_WM_TEMPLATE_CATEGORY" val="diagram"/>
  <p:tag name="KSO_WM_TEMPLATE_INDEX" val="20231298"/>
  <p:tag name="KSO_WM_UNIT_LAYERLEVEL" val="1_1_1"/>
  <p:tag name="KSO_WM_TAG_VERSION" val="3.0"/>
  <p:tag name="KSO_WM_BEAUTIFY_FLAG" val="#wm#"/>
  <p:tag name="KSO_WM_UNIT_PRESET_TEXT" val="单击输入你的正文，文字是您思想的提炼，为了最终演示发布的良好效果"/>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17.xml><?xml version="1.0" encoding="utf-8"?>
<p:tagLst xmlns:p="http://schemas.openxmlformats.org/presentationml/2006/main">
  <p:tag name="KSO_WM_DIAGRAM_MAX_ITEMCNT" val="6"/>
  <p:tag name="KSO_WM_DIAGRAM_MIN_ITEMCNT" val="2"/>
  <p:tag name="KSO_WM_DIAGRAM_VIRTUALLY_FRAME" val="{&quot;height&quot;:290.7306323746809,&quot;left&quot;:48.347625790092934,&quot;top&quot;:178.0193676253191,&quot;width&quot;:869.702374209907}"/>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98_2*l_h_f*1_2_1"/>
  <p:tag name="KSO_WM_TEMPLATE_CATEGORY" val="diagram"/>
  <p:tag name="KSO_WM_TEMPLATE_INDEX" val="20231298"/>
  <p:tag name="KSO_WM_UNIT_LAYERLEVEL" val="1_1_1"/>
  <p:tag name="KSO_WM_TAG_VERSION" val="3.0"/>
  <p:tag name="KSO_WM_BEAUTIFY_FLAG" val="#wm#"/>
  <p:tag name="KSO_WM_UNIT_PRESET_TEXT" val="单击输入你的正文，文字是您思想的提炼，为了最终演示发布的良好效果"/>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18.xml><?xml version="1.0" encoding="utf-8"?>
<p:tagLst xmlns:p="http://schemas.openxmlformats.org/presentationml/2006/main">
  <p:tag name="KSO_WM_DIAGRAM_MAX_ITEMCNT" val="6"/>
  <p:tag name="KSO_WM_DIAGRAM_MIN_ITEMCNT" val="2"/>
  <p:tag name="KSO_WM_DIAGRAM_VIRTUALLY_FRAME" val="{&quot;height&quot;:290.7306323746809,&quot;left&quot;:48.347625790092934,&quot;top&quot;:178.0193676253191,&quot;width&quot;:869.702374209907}"/>
  <p:tag name="KSO_WM_DIAGRAM_COLOR_MATCH_VALUE" val="{&quot;shape&quot;:{&quot;fill&quot;:{&quot;gradient&quot;:[{&quot;brightness&quot;:0.8999999761581421,&quot;colorType&quot;:1,&quot;foreColorIndex&quot;:5,&quot;pos&quot;:0.019999999552965164,&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298_2*l_h_i*1_1_1"/>
  <p:tag name="KSO_WM_TEMPLATE_CATEGORY" val="diagram"/>
  <p:tag name="KSO_WM_TEMPLATE_INDEX" val="20231298"/>
  <p:tag name="KSO_WM_UNIT_LAYERLEVEL" val="1_1_1"/>
  <p:tag name="KSO_WM_TAG_VERSION" val="3.0"/>
  <p:tag name="KSO_WM_BEAUTIFY_FLAG" val="#wm#"/>
  <p:tag name="KSO_WM_UNIT_PRESET_TEXT" val="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19.xml><?xml version="1.0" encoding="utf-8"?>
<p:tagLst xmlns:p="http://schemas.openxmlformats.org/presentationml/2006/main">
  <p:tag name="KSO_WM_DIAGRAM_MAX_ITEMCNT" val="6"/>
  <p:tag name="KSO_WM_DIAGRAM_MIN_ITEMCNT" val="2"/>
  <p:tag name="KSO_WM_DIAGRAM_VIRTUALLY_FRAME" val="{&quot;height&quot;:290.7306323746809,&quot;left&quot;:48.347625790092934,&quot;top&quot;:178.0193676253191,&quot;width&quot;:869.702374209907}"/>
  <p:tag name="KSO_WM_DIAGRAM_COLOR_MATCH_VALUE" val="{&quot;shape&quot;:{&quot;fill&quot;:{&quot;gradient&quot;:[{&quot;brightness&quot;:0.8999999761581421,&quot;colorType&quot;:1,&quot;foreColorIndex&quot;:6,&quot;pos&quot;:0.019999999552965164,&quot;transparency&quot;:0},{&quot;brightness&quot;:0.8999999761581421,&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298_2*l_h_i*1_2_1"/>
  <p:tag name="KSO_WM_TEMPLATE_CATEGORY" val="diagram"/>
  <p:tag name="KSO_WM_TEMPLATE_INDEX" val="20231298"/>
  <p:tag name="KSO_WM_UNIT_LAYERLEVEL" val="1_1_1"/>
  <p:tag name="KSO_WM_TAG_VERSION" val="3.0"/>
  <p:tag name="KSO_WM_BEAUTIFY_FLAG" val="#wm#"/>
  <p:tag name="KSO_WM_UNIT_PRESET_TEXT" val="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2.xml><?xml version="1.0" encoding="utf-8"?>
<p:tagLst xmlns:p="http://schemas.openxmlformats.org/presentationml/2006/main">
  <p:tag name="KSO_WM_DIAGRAM_VIRTUALLY_FRAME" val="{&quot;height&quot;:352.6,&quot;left&quot;:106.65,&quot;top&quot;:130,&quot;width&quot;:588.5359055118112}"/>
</p:tagLst>
</file>

<file path=ppt/tags/tag120.xml><?xml version="1.0" encoding="utf-8"?>
<p:tagLst xmlns:p="http://schemas.openxmlformats.org/presentationml/2006/main">
  <p:tag name="KSO_WM_DIAGRAM_MAX_ITEMCNT" val="6"/>
  <p:tag name="KSO_WM_DIAGRAM_MIN_ITEMCNT" val="2"/>
  <p:tag name="KSO_WM_DIAGRAM_VIRTUALLY_FRAME" val="{&quot;height&quot;:290.7306323746809,&quot;left&quot;:48.347625790092934,&quot;top&quot;:178.0193676253191,&quot;width&quot;:869.70237420990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98_2*l_h_f*1_3_1"/>
  <p:tag name="KSO_WM_TEMPLATE_CATEGORY" val="diagram"/>
  <p:tag name="KSO_WM_TEMPLATE_INDEX" val="20231298"/>
  <p:tag name="KSO_WM_UNIT_LAYERLEVEL" val="1_1_1"/>
  <p:tag name="KSO_WM_TAG_VERSION" val="3.0"/>
  <p:tag name="KSO_WM_BEAUTIFY_FLAG" val="#wm#"/>
  <p:tag name="KSO_WM_UNIT_PRESET_TEXT" val="单击输入你的正文，文字是您思想的提炼，为了最终演示发布的良好效果"/>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21.xml><?xml version="1.0" encoding="utf-8"?>
<p:tagLst xmlns:p="http://schemas.openxmlformats.org/presentationml/2006/main">
  <p:tag name="KSO_WM_DIAGRAM_MAX_ITEMCNT" val="6"/>
  <p:tag name="KSO_WM_DIAGRAM_MIN_ITEMCNT" val="2"/>
  <p:tag name="KSO_WM_DIAGRAM_VIRTUALLY_FRAME" val="{&quot;height&quot;:290.7306323746809,&quot;left&quot;:48.347625790092934,&quot;top&quot;:178.0193676253191,&quot;width&quot;:869.702374209907}"/>
  <p:tag name="KSO_WM_DIAGRAM_COLOR_MATCH_VALUE" val="{&quot;shape&quot;:{&quot;fill&quot;:{&quot;gradient&quot;:[{&quot;brightness&quot;:0.8999999761581421,&quot;colorType&quot;:1,&quot;foreColorIndex&quot;:5,&quot;pos&quot;:0.019999999552965164,&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298_2*l_h_i*1_3_1"/>
  <p:tag name="KSO_WM_TEMPLATE_CATEGORY" val="diagram"/>
  <p:tag name="KSO_WM_TEMPLATE_INDEX" val="20231298"/>
  <p:tag name="KSO_WM_UNIT_LAYERLEVEL" val="1_1_1"/>
  <p:tag name="KSO_WM_TAG_VERSION" val="3.0"/>
  <p:tag name="KSO_WM_BEAUTIFY_FLAG" val="#wm#"/>
  <p:tag name="KSO_WM_UNIT_PRESET_TEXT" val="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84_2*l_h_i*1_1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80.9500122070312,&quot;left&quot;:71.90063608244654,&quot;top&quot;:146.82475767601196,&quot;width&quot;:866.361877441406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4_2*l_h_f*1_1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0.9500122070312,&quot;left&quot;:71.90063608244654,&quot;top&quot;:146.82475767601196,&quot;width&quot;:866.361877441406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输入你的智能图形项正文，文字是您思想的提炼，请尽量言简意赅"/>
  <p:tag name="KSO_WM_UNIT_LINE_FORE_SCHEMECOLOR_INDEX" val="5"/>
  <p:tag name="KSO_WM_DIAGRAM_USE_COLOR_VALUE" val="{&quot;color_scheme&quot;:1,&quot;color_type&quot;:1,&quot;theme_color_indexes&quot;:[]}"/>
</p:tagLst>
</file>

<file path=ppt/tags/tag1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4_2*l_h_a*1_1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0.9500122070312,&quot;left&quot;:71.90063608244654,&quot;top&quot;:146.82475767601196,&quot;width&quot;:866.3618774414062}"/>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84_2*l_h_i*1_1_3"/>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3"/>
  <p:tag name="KSO_WM_UNIT_SUBTYPE" val="d"/>
  <p:tag name="KSO_WM_UNIT_TEXT_FILL_TYPE" val="1"/>
  <p:tag name="KSO_WM_DIAGRAM_MAX_ITEMCNT" val="6"/>
  <p:tag name="KSO_WM_DIAGRAM_MIN_ITEMCNT" val="2"/>
  <p:tag name="KSO_WM_DIAGRAM_VIRTUALLY_FRAME" val="{&quot;height&quot;:380.9500122070312,&quot;left&quot;:71.90063608244654,&quot;top&quot;:146.82475767601196,&quot;width&quot;:866.36187744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A"/>
  <p:tag name="KSO_WM_DIAGRAM_USE_COLOR_VALUE" val="{&quot;color_scheme&quot;:1,&quot;color_type&quot;:1,&quot;theme_color_indexes&quot;:[]}"/>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84_2*l_h_i*1_1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80.9500122070312,&quot;left&quot;:71.90063608244654,&quot;top&quot;:146.82475767601196,&quot;width&quot;:866.361877441406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4_2*l_h_f*1_1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0.9500122070312,&quot;left&quot;:71.90063608244654,&quot;top&quot;:146.82475767601196,&quot;width&quot;:866.361877441406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输入你的智能图形项正文，文字是您思想的提炼，请尽量言简意赅"/>
  <p:tag name="KSO_WM_UNIT_LINE_FORE_SCHEMECOLOR_INDEX" val="5"/>
  <p:tag name="KSO_WM_DIAGRAM_USE_COLOR_VALUE" val="{&quot;color_scheme&quot;:1,&quot;color_type&quot;:1,&quot;theme_color_indexes&quot;:[]}"/>
</p:tagLst>
</file>

<file path=ppt/tags/tag1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4_2*l_h_a*1_1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0.9500122070312,&quot;left&quot;:71.90063608244654,&quot;top&quot;:146.82475767601196,&quot;width&quot;:866.3618774414062}"/>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84_2*l_h_i*1_1_3"/>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3"/>
  <p:tag name="KSO_WM_UNIT_SUBTYPE" val="d"/>
  <p:tag name="KSO_WM_UNIT_TEXT_FILL_TYPE" val="1"/>
  <p:tag name="KSO_WM_DIAGRAM_MAX_ITEMCNT" val="6"/>
  <p:tag name="KSO_WM_DIAGRAM_MIN_ITEMCNT" val="2"/>
  <p:tag name="KSO_WM_DIAGRAM_VIRTUALLY_FRAME" val="{&quot;height&quot;:380.9500122070312,&quot;left&quot;:71.90063608244654,&quot;top&quot;:146.82475767601196,&quot;width&quot;:866.36187744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A"/>
  <p:tag name="KSO_WM_DIAGRAM_USE_COLOR_VALUE" val="{&quot;color_scheme&quot;:1,&quot;color_type&quot;:1,&quot;theme_color_indexes&quot;:[]}"/>
</p:tagLst>
</file>

<file path=ppt/tags/tag13.xml><?xml version="1.0" encoding="utf-8"?>
<p:tagLst xmlns:p="http://schemas.openxmlformats.org/presentationml/2006/main">
  <p:tag name="KSO_WM_DIAGRAM_VIRTUALLY_FRAME" val="{&quot;height&quot;:352.6,&quot;left&quot;:106.65,&quot;top&quot;:130,&quot;width&quot;:588.535905511811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84_2*l_h_i*1_1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98.49973051296445,&quot;left&quot;:71.90063608244654,&quot;top&quot;:129.27503937007873,&quot;width&quot;:866.361877441406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4_2*l_h_f*1_1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8.49973051296445,&quot;left&quot;:71.90063608244654,&quot;top&quot;:129.27503937007873,&quot;width&quot;:866.361877441406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输入你的智能图形项正文，文字是您思想的提炼，请尽量言简意赅"/>
  <p:tag name="KSO_WM_UNIT_LINE_FORE_SCHEMECOLOR_INDEX" val="5"/>
  <p:tag name="KSO_WM_DIAGRAM_USE_COLOR_VALUE" val="{&quot;color_scheme&quot;:1,&quot;color_type&quot;:1,&quot;theme_color_indexes&quot;:[]}"/>
</p:tagLst>
</file>

<file path=ppt/tags/tag1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4_2*l_h_a*1_1_1"/>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8.49973051296445,&quot;left&quot;:71.90063608244654,&quot;top&quot;:129.27503937007873,&quot;width&quot;:866.3618774414062}"/>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84_2*l_h_i*1_1_3"/>
  <p:tag name="KSO_WM_TEMPLATE_CATEGORY" val="diagram"/>
  <p:tag name="KSO_WM_TEMPLATE_INDEX" val="202316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3"/>
  <p:tag name="KSO_WM_UNIT_SUBTYPE" val="d"/>
  <p:tag name="KSO_WM_UNIT_TEXT_FILL_TYPE" val="1"/>
  <p:tag name="KSO_WM_DIAGRAM_MAX_ITEMCNT" val="6"/>
  <p:tag name="KSO_WM_DIAGRAM_MIN_ITEMCNT" val="2"/>
  <p:tag name="KSO_WM_DIAGRAM_VIRTUALLY_FRAME" val="{&quot;height&quot;:398.49973051296445,&quot;left&quot;:71.90063608244654,&quot;top&quot;:129.27503937007873,&quot;width&quot;:866.3618774414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PRESET_TEXT" val="A"/>
  <p:tag name="KSO_WM_DIAGRAM_USE_COLOR_VALUE" val="{&quot;color_scheme&quot;:1,&quot;color_type&quot;:1,&quot;theme_color_indexes&quot;:[]}"/>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41_1*l_h_i*1_1_1"/>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left&quot;:90.12503937007874,&quot;top&quot;:150.65854963648036,&quot;width&quot;:777.0173228346457}"/>
  <p:tag name="KSO_WM_DIAGRAM_COLOR_MATCH_VALUE" val="{&quot;shape&quot;:{&quot;fill&quot;:{&quot;solid&quot;:{&quot;brightness&quot;:0.4000000059604645,&quot;colorType&quot;:1,&quot;foreColorIndex&quot;:5,&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3241_1*l_i*1_1"/>
  <p:tag name="KSO_WM_TEMPLATE_CATEGORY" val="diagram"/>
  <p:tag name="KSO_WM_TEMPLATE_INDEX" val="20233241"/>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4"/>
  <p:tag name="KSO_WM_DIAGRAM_VIRTUALLY_FRAME" val="{&quot;height&quot;:327.4173889160156,&quot;left&quot;:90.12503937007874,&quot;top&quot;:150.65854963648036,&quot;width&quot;:777.017322834645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41_1*l_h_i*1_2_1"/>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left&quot;:90.12503937007874,&quot;top&quot;:150.65854963648036,&quot;width&quot;:777.0173228346457}"/>
  <p:tag name="KSO_WM_DIAGRAM_COLOR_MATCH_VALUE" val="{&quot;shape&quot;:{&quot;fill&quot;:{&quot;solid&quot;:{&quot;brightness&quot;:0.400000005960464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2_2"/>
  <p:tag name="KSO_WM_UNIT_ID" val="diagram20233241_1*l_h_f*1_2_2"/>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left&quot;:90.12503937007874,&quot;top&quot;:150.65854963648036,&quot;width&quot;:777.017322834645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酌情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1_2"/>
  <p:tag name="KSO_WM_UNIT_ID" val="diagram20233241_1*l_h_f*1_1_2"/>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left&quot;:90.12503937007874,&quot;top&quot;:150.65854963648036,&quot;width&quot;:777.017322834645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酌情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41_1*l_h_f*1_4_1"/>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left&quot;:90.12503937007874,&quot;top&quot;:150.65854963648036,&quot;width&quot;:777.017322834645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酌情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4.xml><?xml version="1.0" encoding="utf-8"?>
<p:tagLst xmlns:p="http://schemas.openxmlformats.org/presentationml/2006/main">
  <p:tag name="KSO_WM_DIAGRAM_VIRTUALLY_FRAME" val="{&quot;height&quot;:352.6,&quot;left&quot;:106.65,&quot;top&quot;:130,&quot;width&quot;:588.535905511811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3_1"/>
  <p:tag name="KSO_WM_UNIT_ID" val="diagram20233241_1*l_h_f*1_3_1"/>
  <p:tag name="KSO_WM_TEMPLATE_CATEGORY" val="diagram"/>
  <p:tag name="KSO_WM_TEMPLATE_INDEX" val="202332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4"/>
  <p:tag name="KSO_WM_DIAGRAM_VIRTUALLY_FRAME" val="{&quot;height&quot;:327.4173889160156,&quot;left&quot;:90.12503937007874,&quot;top&quot;:150.65854963648036,&quot;width&quot;:777.017322834645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添加文本，简明扼要地阐述观点。根据需要可增减文字"/>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2*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2*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DIAGRAM_USE_COLOR_VALUE" val="{&quot;color_scheme&quot;:1,&quot;color_type&quot;:1,&quot;theme_color_indexes&quot;:[]}"/>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2*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68_2*l_h_i*1_3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1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1"/>
  <p:tag name="KSO_WM_UNIT_TEXT_FILL_FORE_SCHEMECOLOR_INDEX" val="3"/>
  <p:tag name="KSO_WM_UNIT_TEXT_FILL_TYPE" val="3"/>
  <p:tag name="KSO_WM_DIAGRAM_USE_COLOR_VALUE" val="{&quot;color_scheme&quot;:1,&quot;color_type&quot;:1,&quot;theme_color_indexes&quot;:[]}"/>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2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2"/>
  <p:tag name="KSO_WM_UNIT_TEXT_FILL_FORE_SCHEMECOLOR_INDEX" val="3"/>
  <p:tag name="KSO_WM_UNIT_TEXT_FILL_TYPE" val="3"/>
  <p:tag name="KSO_WM_DIAGRAM_USE_COLOR_VALUE" val="{&quot;color_scheme&quot;:1,&quot;color_type&quot;:1,&quot;theme_color_indexes&quot;:[]}"/>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3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3"/>
  <p:tag name="KSO_WM_UNIT_TEXT_FILL_FORE_SCHEMECOLOR_INDEX" val="3"/>
  <p:tag name="KSO_WM_UNIT_TEXT_FILL_TYPE" val="3"/>
  <p:tag name="KSO_WM_DIAGRAM_USE_COLOR_VALUE" val="{&quot;color_scheme&quot;:1,&quot;color_type&quot;:1,&quot;theme_color_indexes&quot;:[]}"/>
</p:tagLst>
</file>

<file path=ppt/tags/tag1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2*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DIAGRAM_USE_COLOR_VALUE" val="{&quot;color_scheme&quot;:1,&quot;color_type&quot;:1,&quot;theme_color_indexes&quot;:[]}"/>
</p:tagLst>
</file>

<file path=ppt/tags/tag15.xml><?xml version="1.0" encoding="utf-8"?>
<p:tagLst xmlns:p="http://schemas.openxmlformats.org/presentationml/2006/main">
  <p:tag name="KSO_WM_DIAGRAM_VIRTUALLY_FRAME" val="{&quot;height&quot;:352.6,&quot;left&quot;:106.65,&quot;top&quot;:130,&quot;width&quot;:588.5359055118112}"/>
</p:tagLst>
</file>

<file path=ppt/tags/tag1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2*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2*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DIAGRAM_USE_COLOR_VALUE" val="{&quot;color_scheme&quot;:1,&quot;color_type&quot;:1,&quot;theme_color_indexes&quot;:[]}"/>
</p:tagLst>
</file>

<file path=ppt/tags/tag1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2*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1.211220765602,&quot;left&quot;:34.49999999999999,&quot;top&quot;:144.68877923439805,&quot;width&quot;:89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53.xml><?xml version="1.0" encoding="utf-8"?>
<p:tagLst xmlns:p="http://schemas.openxmlformats.org/presentationml/2006/main">
  <p:tag name="commondata" val="eyJoZGlkIjoiZWNhYzc5NThlMmQ4YTlhZTI0ZTMyYWFhZWUyMTMxNjcifQ=="/>
  <p:tag name="resource_record_key" val="{&quot;70&quot;:[3325372,3325359,3321880,3319204,3322001,3313710,3317735,3325398,3319036,3325266,3321552,3322059,3321554,3323414,3323956,3325302,3325260,3325120,3324044,3321971,3313558,3321478,3315773,3319346,3322384,3316052,3322003]}"/>
</p:tagLst>
</file>

<file path=ppt/tags/tag16.xml><?xml version="1.0" encoding="utf-8"?>
<p:tagLst xmlns:p="http://schemas.openxmlformats.org/presentationml/2006/main">
  <p:tag name="KSO_WM_DIAGRAM_VIRTUALLY_FRAME" val="{&quot;height&quot;:352.6,&quot;left&quot;:106.65,&quot;top&quot;:130,&quot;width&quot;:588.5359055118112}"/>
</p:tagLst>
</file>

<file path=ppt/tags/tag17.xml><?xml version="1.0" encoding="utf-8"?>
<p:tagLst xmlns:p="http://schemas.openxmlformats.org/presentationml/2006/main">
  <p:tag name="KSO_WM_DIAGRAM_VIRTUALLY_FRAME" val="{&quot;height&quot;:352.6,&quot;left&quot;:106.65,&quot;top&quot;:130,&quot;width&quot;:588.5359055118112}"/>
</p:tagLst>
</file>

<file path=ppt/tags/tag18.xml><?xml version="1.0" encoding="utf-8"?>
<p:tagLst xmlns:p="http://schemas.openxmlformats.org/presentationml/2006/main">
  <p:tag name="KSO_WM_DIAGRAM_VIRTUALLY_FRAME" val="{&quot;height&quot;:352.6,&quot;left&quot;:106.65,&quot;top&quot;:130,&quot;width&quot;:588.5359055118112}"/>
</p:tagLst>
</file>

<file path=ppt/tags/tag19.xml><?xml version="1.0" encoding="utf-8"?>
<p:tagLst xmlns:p="http://schemas.openxmlformats.org/presentationml/2006/main">
  <p:tag name="KSO_WM_DIAGRAM_VIRTUALLY_FRAME" val="{&quot;height&quot;:352.6,&quot;left&quot;:106.65,&quot;top&quot;:130,&quot;width&quot;:588.5359055118112}"/>
</p:tagLst>
</file>

<file path=ppt/tags/tag2.xml><?xml version="1.0" encoding="utf-8"?>
<p:tagLst xmlns:p="http://schemas.openxmlformats.org/presentationml/2006/main">
  <p:tag name="KSO_WM_DIAGRAM_VIRTUALLY_FRAME" val="{&quot;height&quot;:352.6,&quot;left&quot;:106.65,&quot;top&quot;:130,&quot;width&quot;:588.5359055118112}"/>
</p:tagLst>
</file>

<file path=ppt/tags/tag20.xml><?xml version="1.0" encoding="utf-8"?>
<p:tagLst xmlns:p="http://schemas.openxmlformats.org/presentationml/2006/main">
  <p:tag name="KSO_WM_DIAGRAM_VIRTUALLY_FRAME" val="{&quot;height&quot;:352.6,&quot;left&quot;:106.65,&quot;top&quot;:130,&quot;width&quot;:588.535905511811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1"/>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1"/>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2"/>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2"/>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gradient&quot;:[{&quot;brightness&quot;:0.800000011920929,&quot;colorType&quot;:1,&quot;foreColorIndex&quot;:5,&quot;pos&quot;:0,&quot;transparency&quot;:0.800000011920929},{&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80&#1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3"/>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3"/>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type&quot;:0},&quot;glow&quot;:{&quot;colorType&quot;:0},&quot;line&quot;:{&quot;gradient&quot;:[{&quot;brightness&quot;:0,&quot;colorType&quot;:1,&quot;foreColorIndex&quot;:5,&quot;pos&quot;:0,&quot;transparency&quot;:0.5},{&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4"/>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4"/>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type&quot;:0},&quot;glow&quot;:{&quot;colorType&quot;:0},&quot;line&quot;:{&quot;gradient&quot;:[{&quot;brightness&quot;:0,&quot;colorType&quot;:1,&quot;foreColorIndex&quot;:5,&quot;pos&quot;:0,&quot;transparency&quot;:0.5},{&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5"/>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5"/>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type&quot;:0},&quot;glow&quot;:{&quot;colorType&quot;:0},&quot;line&quot;:{&quot;solidLine&quot;:{&quot;brightness&quot;:0.800000011920929,&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6"/>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6"/>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type&quot;:0},&quot;glow&quot;:{&quot;colorType&quot;:0},&quot;line&quot;:{&quot;gradient&quot;:[{&quot;brightness&quot;:0.800000011920929,&quot;colorType&quot;:1,&quot;foreColorIndex&quot;:5,&quot;pos&quot;:0.8399999737739563,&quot;transparency&quot;:1},{&quot;brightness&quot;:0.800000011920929,&quot;colorType&quot;:1,&quot;foreColorIndex&quot;:5,&quot;pos&quot;:0.1599999964237213,&quot;transparency&quot;:1},{&quot;brightness&quot;:0.6000000238418579,&quot;colorType&quot;:1,&quot;foreColorIndex&quot;:5,&quot;pos&quot;:1,&quot;transparency&quot;:0},{&quot;brightness&quot;:0.6000000238418579,&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7"/>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7"/>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gradient&quot;:[{&quot;brightness&quot;:0.800000011920929,&quot;colorType&quot;:1,&quot;foreColorIndex&quot;:5,&quot;pos&quot;:0,&quot;transparency&quot;:0},{&quot;brightness&quot;:0,&quot;colorType&quot;:1,&quot;foreColorIndex&quot;:5,&quot;pos&quot;:0.660000026226043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2*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2*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xml><?xml version="1.0" encoding="utf-8"?>
<p:tagLst xmlns:p="http://schemas.openxmlformats.org/presentationml/2006/main">
  <p:tag name="KSO_WM_DIAGRAM_VIRTUALLY_FRAME" val="{&quot;height&quot;:352.6,&quot;left&quot;:106.65,&quot;top&quot;:130,&quot;width&quot;:588.5359055118112}"/>
</p:tagLst>
</file>

<file path=ppt/tags/tag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49_2*l_h_f*1_3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49_2*l_h_a*1_3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49_2*l_h_f*1_2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49_2*l_h_a*1_2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8"/>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8"/>
  <p:tag name="KSO_WM_DIAGRAM_MAX_ITEMCNT" val="6"/>
  <p:tag name="KSO_WM_DIAGRAM_MIN_ITEMCNT" val="2"/>
  <p:tag name="KSO_WM_DIAGRAM_VIRTUALLY_FRAME" val="{&quot;height&quot;:349.0288269042969,&quot;left&quot;:73.55,&quot;top&quot;:126.23420859509565,&quot;width&quot;:813.6546847606269}"/>
  <p:tag name="KSO_WM_DIAGRAM_COLOR_MATCH_VALUE" val="{&quot;shape&quot;:{&quot;fill&quot;:{&quot;solid&quot;:{&quot;brightness&quot;:0,&quot;colorType&quot;:1,&quot;foreColorIndex&quot;:2,&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3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22_1*l_h_a*1_1_1"/>
  <p:tag name="KSO_WM_TEMPLATE_CATEGORY" val="diagram"/>
  <p:tag name="KSO_WM_TEMPLATE_INDEX" val="20234722"/>
  <p:tag name="KSO_WM_UNIT_LAYERLEVEL" val="1_1_1"/>
  <p:tag name="KSO_WM_TAG_VERSION" val="3.0"/>
  <p:tag name="KSO_WM_BEAUTIFY_FLAG" val="#wm#"/>
  <p:tag name="KSO_WM_DIAGRAM_VIRTUALLY_FRAME" val="{&quot;height&quot;:364.3999938964844,&quot;left&quot;:88.42502716304753,&quot;top&quot;:124.30000305175781,&quot;width&quot;:528.6500244140625}"/>
  <p:tag name="KSO_WM_UNIT_FILL_TYPE" val="3"/>
  <p:tag name="KSO_WM_UNIT_TEXT_FILL_FORE_SCHEMECOLOR_INDEX" val="1"/>
  <p:tag name="KSO_WM_UNIT_TEXT_FILL_TYPE" val="1"/>
  <p:tag name="KSO_WM_UNIT_PRESET_TEXT" val="单击此处添加项标题"/>
  <p:tag name="KSO_WM_DIAGRAM_MAX_ITEMCNT" val="3"/>
  <p:tag name="KSO_WM_DIAGRAM_MIN_ITEMCNT" val="1"/>
  <p:tag name="KSO_WM_DIAGRAM_COLOR_MATCH_VALUE" val="{&quot;shape&quot;:{&quot;fill&quot;:{&quot;gradient&quot;:[{&quot;brightness&quot;:0.800000011920929,&quot;colorType&quot;:1,&quot;foreColorIndex&quot;:5,&quot;pos&quot;:0,&quot;transparency&quot;:0.9599999785423279},{&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22_1*l_h_a*1_1_1"/>
  <p:tag name="KSO_WM_TEMPLATE_CATEGORY" val="diagram"/>
  <p:tag name="KSO_WM_TEMPLATE_INDEX" val="20234722"/>
  <p:tag name="KSO_WM_UNIT_LAYERLEVEL" val="1_1_1"/>
  <p:tag name="KSO_WM_TAG_VERSION" val="3.0"/>
  <p:tag name="KSO_WM_BEAUTIFY_FLAG" val="#wm#"/>
  <p:tag name="KSO_WM_DIAGRAM_VIRTUALLY_FRAME" val="{&quot;height&quot;:364.3999938964844,&quot;left&quot;:88.42502716304753,&quot;top&quot;:124.30000305175781,&quot;width&quot;:528.6500244140625}"/>
  <p:tag name="KSO_WM_UNIT_FILL_TYPE" val="3"/>
  <p:tag name="KSO_WM_UNIT_TEXT_FILL_FORE_SCHEMECOLOR_INDEX" val="1"/>
  <p:tag name="KSO_WM_UNIT_TEXT_FILL_TYPE" val="1"/>
  <p:tag name="KSO_WM_UNIT_PRESET_TEXT" val="单击此处添加项标题"/>
  <p:tag name="KSO_WM_DIAGRAM_MAX_ITEMCNT" val="3"/>
  <p:tag name="KSO_WM_DIAGRAM_MIN_ITEMCNT" val="1"/>
  <p:tag name="KSO_WM_DIAGRAM_COLOR_MATCH_VALUE" val="{&quot;shape&quot;:{&quot;fill&quot;:{&quot;gradient&quot;:[{&quot;brightness&quot;:0.800000011920929,&quot;colorType&quot;:1,&quot;foreColorIndex&quot;:5,&quot;pos&quot;:0,&quot;transparency&quot;:0.9599999785423279},{&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22_1*l_h_a*1_1_1"/>
  <p:tag name="KSO_WM_TEMPLATE_CATEGORY" val="diagram"/>
  <p:tag name="KSO_WM_TEMPLATE_INDEX" val="20234722"/>
  <p:tag name="KSO_WM_UNIT_LAYERLEVEL" val="1_1_1"/>
  <p:tag name="KSO_WM_TAG_VERSION" val="3.0"/>
  <p:tag name="KSO_WM_BEAUTIFY_FLAG" val="#wm#"/>
  <p:tag name="KSO_WM_DIAGRAM_VIRTUALLY_FRAME" val="{&quot;height&quot;:364.3999938964844,&quot;left&quot;:88.42502716304753,&quot;top&quot;:124.30000305175781,&quot;width&quot;:528.6500244140625}"/>
  <p:tag name="KSO_WM_UNIT_FILL_TYPE" val="3"/>
  <p:tag name="KSO_WM_UNIT_TEXT_FILL_FORE_SCHEMECOLOR_INDEX" val="1"/>
  <p:tag name="KSO_WM_UNIT_TEXT_FILL_TYPE" val="1"/>
  <p:tag name="KSO_WM_UNIT_PRESET_TEXT" val="单击此处添加项标题"/>
  <p:tag name="KSO_WM_DIAGRAM_MAX_ITEMCNT" val="3"/>
  <p:tag name="KSO_WM_DIAGRAM_MIN_ITEMCNT" val="1"/>
  <p:tag name="KSO_WM_DIAGRAM_COLOR_MATCH_VALUE" val="{&quot;shape&quot;:{&quot;fill&quot;:{&quot;gradient&quot;:[{&quot;brightness&quot;:0.800000011920929,&quot;colorType&quot;:1,&quot;foreColorIndex&quot;:5,&quot;pos&quot;:0,&quot;transparency&quot;:0.9599999785423279},{&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22_1*l_h_a*1_1_1"/>
  <p:tag name="KSO_WM_TEMPLATE_CATEGORY" val="diagram"/>
  <p:tag name="KSO_WM_TEMPLATE_INDEX" val="20234722"/>
  <p:tag name="KSO_WM_UNIT_LAYERLEVEL" val="1_1_1"/>
  <p:tag name="KSO_WM_TAG_VERSION" val="3.0"/>
  <p:tag name="KSO_WM_BEAUTIFY_FLAG" val="#wm#"/>
  <p:tag name="KSO_WM_DIAGRAM_VIRTUALLY_FRAME" val="{&quot;height&quot;:364.3999938964844,&quot;left&quot;:88.42502716304753,&quot;top&quot;:124.30000305175781,&quot;width&quot;:528.6500244140625}"/>
  <p:tag name="KSO_WM_UNIT_FILL_TYPE" val="3"/>
  <p:tag name="KSO_WM_UNIT_TEXT_FILL_FORE_SCHEMECOLOR_INDEX" val="1"/>
  <p:tag name="KSO_WM_UNIT_TEXT_FILL_TYPE" val="1"/>
  <p:tag name="KSO_WM_UNIT_PRESET_TEXT" val="单击此处添加项标题"/>
  <p:tag name="KSO_WM_DIAGRAM_MAX_ITEMCNT" val="3"/>
  <p:tag name="KSO_WM_DIAGRAM_MIN_ITEMCNT" val="1"/>
  <p:tag name="KSO_WM_DIAGRAM_COLOR_MATCH_VALUE" val="{&quot;shape&quot;:{&quot;fill&quot;:{&quot;gradient&quot;:[{&quot;brightness&quot;:0.800000011920929,&quot;colorType&quot;:1,&quot;foreColorIndex&quot;:5,&quot;pos&quot;:0,&quot;transparency&quot;:0.9599999785423279},{&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515_1*l_h_i*1_2_2"/>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DIAGRAM_USE_COLOR_VALUE" val="{&quot;color_scheme&quot;:1,&quot;color_type&quot;:1,&quot;theme_color_indexes&quot;:[]}"/>
</p:tagLst>
</file>

<file path=ppt/tags/tag4.xml><?xml version="1.0" encoding="utf-8"?>
<p:tagLst xmlns:p="http://schemas.openxmlformats.org/presentationml/2006/main">
  <p:tag name="KSO_WM_DIAGRAM_VIRTUALLY_FRAME" val="{&quot;height&quot;:352.6,&quot;left&quot;:106.65,&quot;top&quot;:130,&quot;width&quot;:588.5359055118112}"/>
</p:tagLst>
</file>

<file path=ppt/tags/tag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515_1*l_h_i*1_1_1"/>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4515_1*l_h_i*1_5_1"/>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515_1*l_h_i*1_3_1"/>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515_1*l_h_i*1_1_2"/>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DIAGRAM_USE_COLOR_VALUE" val="{&quot;color_scheme&quot;:1,&quot;color_type&quot;:1,&quot;theme_color_indexes&quot;:[]}"/>
</p:tagLst>
</file>

<file path=ppt/tags/tag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515_1*l_h_i*1_5_2"/>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DIAGRAM_USE_COLOR_VALUE" val="{&quot;color_scheme&quot;:1,&quot;color_type&quot;:1,&quot;theme_color_indexes&quot;:[]}"/>
</p:tagLst>
</file>

<file path=ppt/tags/tag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515_1*l_h_i*1_4_2"/>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DIAGRAM_USE_COLOR_VALUE" val="{&quot;color_scheme&quot;:1,&quot;color_type&quot;:1,&quot;theme_color_indexes&quot;:[]}"/>
</p:tagLst>
</file>

<file path=ppt/tags/tag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515_1*l_h_i*1_3_2"/>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DIAGRAM_USE_COLOR_VALUE" val="{&quot;color_scheme&quot;:1,&quot;color_type&quot;:1,&quot;theme_color_indexes&quot;:[]}"/>
</p:tagLst>
</file>

<file path=ppt/tags/tag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515_1*l_h_i*1_2_3"/>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515_1*l_h_i*1_2_1"/>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515_1*l_h_i*1_4_1"/>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5.xml><?xml version="1.0" encoding="utf-8"?>
<p:tagLst xmlns:p="http://schemas.openxmlformats.org/presentationml/2006/main">
  <p:tag name="KSO_WM_DIAGRAM_VIRTUALLY_FRAME" val="{&quot;height&quot;:352.6,&quot;left&quot;:106.65,&quot;top&quot;:130,&quot;width&quot;:588.5359055118112}"/>
</p:tagLst>
</file>

<file path=ppt/tags/tag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515_1*l_h_i*1_4_3"/>
  <p:tag name="KSO_WM_TEMPLATE_CATEGORY" val="diagram"/>
  <p:tag name="KSO_WM_TEMPLATE_INDEX" val="20234515"/>
  <p:tag name="KSO_WM_UNIT_LAYERLEVEL" val="1_1_1"/>
  <p:tag name="KSO_WM_TAG_VERSION" val="3.0"/>
  <p:tag name="KSO_WM_BEAUTIFY_FLAG" val="#wm#"/>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515_1*l_h_f*1_1_1"/>
  <p:tag name="KSO_WM_TEMPLATE_CATEGORY" val="diagram"/>
  <p:tag name="KSO_WM_TEMPLATE_INDEX" val="20234515"/>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可酌情增减文字，以便观者准确地理解您的思想。"/>
  <p:tag name="KSO_WM_UNIT_TEXT_FILL_FORE_SCHEMECOLOR_INDEX" val="1"/>
  <p:tag name="KSO_WM_UNIT_TEXT_FILL_TYPE" val="1"/>
  <p:tag name="KSO_WM_DIAGRAM_USE_COLOR_VALUE" val="{&quot;color_scheme&quot;:1,&quot;color_type&quot;:1,&quot;theme_color_indexes&quot;:[]}"/>
</p:tagLst>
</file>

<file path=ppt/tags/tag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4515_1*l_h_f*1_5_1"/>
  <p:tag name="KSO_WM_TEMPLATE_CATEGORY" val="diagram"/>
  <p:tag name="KSO_WM_TEMPLATE_INDEX" val="20234515"/>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可酌情增减文字，以便观者准确地理解您的思想。"/>
  <p:tag name="KSO_WM_UNIT_TEXT_FILL_FORE_SCHEMECOLOR_INDEX" val="1"/>
  <p:tag name="KSO_WM_UNIT_TEXT_FILL_TYPE" val="1"/>
  <p:tag name="KSO_WM_DIAGRAM_USE_COLOR_VALUE" val="{&quot;color_scheme&quot;:1,&quot;color_type&quot;:1,&quot;theme_color_indexes&quot;:[]}"/>
</p:tagLst>
</file>

<file path=ppt/tags/tag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515_1*l_h_f*1_3_1"/>
  <p:tag name="KSO_WM_TEMPLATE_CATEGORY" val="diagram"/>
  <p:tag name="KSO_WM_TEMPLATE_INDEX" val="20234515"/>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可酌情增减文字，以便观者准确地理解您的思想。"/>
  <p:tag name="KSO_WM_UNIT_TEXT_FILL_FORE_SCHEMECOLOR_INDEX" val="1"/>
  <p:tag name="KSO_WM_UNIT_TEXT_FILL_TYPE" val="1"/>
  <p:tag name="KSO_WM_DIAGRAM_USE_COLOR_VALUE" val="{&quot;color_scheme&quot;:1,&quot;color_type&quot;:1,&quot;theme_color_indexes&quot;:[]}"/>
</p:tagLst>
</file>

<file path=ppt/tags/tag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4515_1*l_h_f*1_4_1"/>
  <p:tag name="KSO_WM_TEMPLATE_CATEGORY" val="diagram"/>
  <p:tag name="KSO_WM_TEMPLATE_INDEX" val="20234515"/>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可酌情增减文字，以便观者准确地理解您的思想。"/>
  <p:tag name="KSO_WM_UNIT_TEXT_FILL_FORE_SCHEMECOLOR_INDEX" val="1"/>
  <p:tag name="KSO_WM_UNIT_TEXT_FILL_TYPE" val="1"/>
  <p:tag name="KSO_WM_DIAGRAM_USE_COLOR_VALUE" val="{&quot;color_scheme&quot;:1,&quot;color_type&quot;:1,&quot;theme_color_indexes&quot;:[]}"/>
</p:tagLst>
</file>

<file path=ppt/tags/tag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515_1*l_h_f*1_2_1"/>
  <p:tag name="KSO_WM_TEMPLATE_CATEGORY" val="diagram"/>
  <p:tag name="KSO_WM_TEMPLATE_INDEX" val="20234515"/>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可酌情增减文字，以便观者准确地理解您的思想。"/>
  <p:tag name="KSO_WM_UNIT_TEXT_FILL_FORE_SCHEMECOLOR_INDEX" val="1"/>
  <p:tag name="KSO_WM_UNIT_TEXT_FILL_TYPE" val="1"/>
  <p:tag name="KSO_WM_DIAGRAM_USE_COLOR_VALUE" val="{&quot;color_scheme&quot;:1,&quot;color_type&quot;:1,&quot;theme_color_indexes&quot;:[]}"/>
</p:tagLst>
</file>

<file path=ppt/tags/tag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515_1*l_h_i*1_1_3"/>
  <p:tag name="KSO_WM_TEMPLATE_CATEGORY" val="diagram"/>
  <p:tag name="KSO_WM_TEMPLATE_INDEX" val="20234515"/>
  <p:tag name="KSO_WM_UNIT_LAYERLEVEL" val="1_1_1"/>
  <p:tag name="KSO_WM_TAG_VERSION" val="3.0"/>
  <p:tag name="KSO_WM_BEAUTIFY_FLAG" val="#wm#"/>
  <p:tag name="KSO_WM_UNIT_LINE_FORE_SCHEMECOLOR_INDEX" val="5"/>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5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515_1*l_h_i*1_2_4"/>
  <p:tag name="KSO_WM_TEMPLATE_CATEGORY" val="diagram"/>
  <p:tag name="KSO_WM_TEMPLATE_INDEX" val="20234515"/>
  <p:tag name="KSO_WM_UNIT_LAYERLEVEL" val="1_1_1"/>
  <p:tag name="KSO_WM_TAG_VERSION" val="3.0"/>
  <p:tag name="KSO_WM_UNIT_LINE_FORE_SCHEMECOLOR_INDEX" val="5"/>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5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515_1*l_h_i*1_3_3"/>
  <p:tag name="KSO_WM_TEMPLATE_CATEGORY" val="diagram"/>
  <p:tag name="KSO_WM_TEMPLATE_INDEX" val="20234515"/>
  <p:tag name="KSO_WM_UNIT_LAYERLEVEL" val="1_1_1"/>
  <p:tag name="KSO_WM_TAG_VERSION" val="3.0"/>
  <p:tag name="KSO_WM_UNIT_LINE_FORE_SCHEMECOLOR_INDEX" val="5"/>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5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34515_1*l_h_i*1_4_5"/>
  <p:tag name="KSO_WM_TEMPLATE_CATEGORY" val="diagram"/>
  <p:tag name="KSO_WM_TEMPLATE_INDEX" val="20234515"/>
  <p:tag name="KSO_WM_UNIT_LAYERLEVEL" val="1_1_1"/>
  <p:tag name="KSO_WM_TAG_VERSION" val="3.0"/>
  <p:tag name="KSO_WM_UNIT_LINE_FORE_SCHEMECOLOR_INDEX" val="5"/>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xml><?xml version="1.0" encoding="utf-8"?>
<p:tagLst xmlns:p="http://schemas.openxmlformats.org/presentationml/2006/main">
  <p:tag name="KSO_WM_DIAGRAM_VIRTUALLY_FRAME" val="{&quot;height&quot;:352.6,&quot;left&quot;:106.65,&quot;top&quot;:130,&quot;width&quot;:588.5359055118112}"/>
</p:tagLst>
</file>

<file path=ppt/tags/tag6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4515_1*l_h_i*1_4_4"/>
  <p:tag name="KSO_WM_TEMPLATE_CATEGORY" val="diagram"/>
  <p:tag name="KSO_WM_TEMPLATE_INDEX" val="20234515"/>
  <p:tag name="KSO_WM_UNIT_LAYERLEVEL" val="1_1_1"/>
  <p:tag name="KSO_WM_TAG_VERSION" val="3.0"/>
  <p:tag name="KSO_WM_UNIT_LINE_FORE_SCHEMECOLOR_INDEX" val="5"/>
  <p:tag name="KSO_WM_DIAGRAM_MAX_ITEMCNT" val="5"/>
  <p:tag name="KSO_WM_DIAGRAM_MIN_ITEMCNT" val="5"/>
  <p:tag name="KSO_WM_DIAGRAM_VIRTUALLY_FRAME" val="{&quot;height&quot;:367.05,&quot;left&quot;:81.37503937007872,&quot;top&quot;:108.25,&quot;width&quot;:794.515905511811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5_3*l_h_f*1_3_1"/>
  <p:tag name="KSO_WM_TEMPLATE_CATEGORY" val="diagram"/>
  <p:tag name="KSO_WM_TEMPLATE_INDEX" val="2023197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0.54998779296875,&quot;left&quot;:52.43817634642592,&quot;top&quot;:134.8386675208385,&quot;width&quot;:850.9461669921875}"/>
  <p:tag name="KSO_WM_DIAGRAM_COLOR_MATCH_VALUE" val="{&quot;shape&quot;:{&quot;fill&quot;:{&quot;solid&quot;:{&quot;brightness&quot;:0.699999988079071,&quot;colorType&quot;:1,&quot;foreColorIndex&quot;:13,&quot;transparency&quot;:0.800000011920929},&quot;type&quot;:1},&quot;glow&quot;:{&quot;colorType&quot;:0},&quot;line&quot;:{&quot;solidLine&quot;:{&quot;brightness&quot;:0,&quot;colorType&quot;:1,&quot;foreColorIndex&quot;:2,&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输入你的项正文，文字是您思想的提炼，请尽量言简意赅的阐述观点。单击此处输入你的项正文，文字是您思想的提炼。"/>
  <p:tag name="KSO_WM_UNIT_FILL_TYPE" val="1"/>
  <p:tag name="KSO_WM_UNIT_FILL_FORE_SCHEMECOLOR_INDEX" val="13"/>
  <p:tag name="KSO_WM_UNIT_FILL_FORE_SCHEMECOLOR_INDEX_BRIGHTNESS" val="0.7"/>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5_3*l_h_f*1_1_1"/>
  <p:tag name="KSO_WM_TEMPLATE_CATEGORY" val="diagram"/>
  <p:tag name="KSO_WM_TEMPLATE_INDEX" val="2023197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0.54998779296875,&quot;left&quot;:52.43817634642592,&quot;top&quot;:134.8386675208385,&quot;width&quot;:850.9461669921875}"/>
  <p:tag name="KSO_WM_DIAGRAM_COLOR_MATCH_VALUE" val="{&quot;shape&quot;:{&quot;fill&quot;:{&quot;solid&quot;:{&quot;brightness&quot;:0.699999988079071,&quot;colorType&quot;:1,&quot;foreColorIndex&quot;:13,&quot;transparency&quot;:0.800000011920929},&quot;type&quot;:1},&quot;glow&quot;:{&quot;colorType&quot;:0},&quot;line&quot;:{&quot;solidLine&quot;:{&quot;brightness&quot;:0,&quot;colorType&quot;:1,&quot;foreColorIndex&quot;:2,&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输入你的项正文，文字是您思想的提炼，请尽量言简意赅的阐述观点。单击此处输入你的项正文，文字是您思想的提炼。"/>
  <p:tag name="KSO_WM_UNIT_FILL_TYPE" val="1"/>
  <p:tag name="KSO_WM_UNIT_FILL_FORE_SCHEMECOLOR_INDEX" val="13"/>
  <p:tag name="KSO_WM_UNIT_FILL_FORE_SCHEMECOLOR_INDEX_BRIGHTNESS" val="0.7"/>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5_3*l_h_f*1_2_1"/>
  <p:tag name="KSO_WM_TEMPLATE_CATEGORY" val="diagram"/>
  <p:tag name="KSO_WM_TEMPLATE_INDEX" val="2023197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0.54998779296875,&quot;left&quot;:52.43817634642592,&quot;top&quot;:134.8386675208385,&quot;width&quot;:850.9461669921875}"/>
  <p:tag name="KSO_WM_DIAGRAM_COLOR_MATCH_VALUE" val="{&quot;shape&quot;:{&quot;fill&quot;:{&quot;solid&quot;:{&quot;brightness&quot;:0.699999988079071,&quot;colorType&quot;:1,&quot;foreColorIndex&quot;:13,&quot;transparency&quot;:0.800000011920929},&quot;type&quot;:1},&quot;glow&quot;:{&quot;colorType&quot;:0},&quot;line&quot;:{&quot;solidLine&quot;:{&quot;brightness&quot;:0,&quot;colorType&quot;:1,&quot;foreColorIndex&quot;:2,&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输入你的项正文，文字是您思想的提炼，请尽量言简意赅的阐述观点。单击此处输入你的项正文，文字是您思想的提炼。"/>
  <p:tag name="KSO_WM_UNIT_FILL_TYPE" val="1"/>
  <p:tag name="KSO_WM_UNIT_FILL_FORE_SCHEMECOLOR_INDEX" val="13"/>
  <p:tag name="KSO_WM_UNIT_FILL_FORE_SCHEMECOLOR_INDEX_BRIGHTNESS" val="0.7"/>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5_3*l_h_i*1_3_1"/>
  <p:tag name="KSO_WM_TEMPLATE_CATEGORY" val="diagram"/>
  <p:tag name="KSO_WM_TEMPLATE_INDEX" val="20231975"/>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70.54998779296875,&quot;left&quot;:52.43817634642592,&quot;top&quot;:134.8386675208385,&quot;width&quot;:850.946166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5_3*l_h_i*1_1_1"/>
  <p:tag name="KSO_WM_TEMPLATE_CATEGORY" val="diagram"/>
  <p:tag name="KSO_WM_TEMPLATE_INDEX" val="20231975"/>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70.54998779296875,&quot;left&quot;:52.43817634642592,&quot;top&quot;:134.8386675208385,&quot;width&quot;:850.946166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5_3*l_h_i*1_2_1"/>
  <p:tag name="KSO_WM_TEMPLATE_CATEGORY" val="diagram"/>
  <p:tag name="KSO_WM_TEMPLATE_INDEX" val="20231975"/>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70.54998779296875,&quot;left&quot;:52.43817634642592,&quot;top&quot;:134.8386675208385,&quot;width&quot;:850.946166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975_3*l_h_f*1_4_1"/>
  <p:tag name="KSO_WM_TEMPLATE_CATEGORY" val="diagram"/>
  <p:tag name="KSO_WM_TEMPLATE_INDEX" val="2023197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0.54998779296875,&quot;left&quot;:52.43817634642592,&quot;top&quot;:134.8386675208385,&quot;width&quot;:850.9461669921875}"/>
  <p:tag name="KSO_WM_DIAGRAM_COLOR_MATCH_VALUE" val="{&quot;shape&quot;:{&quot;fill&quot;:{&quot;solid&quot;:{&quot;brightness&quot;:0.699999988079071,&quot;colorType&quot;:1,&quot;foreColorIndex&quot;:13,&quot;transparency&quot;:0.800000011920929},&quot;type&quot;:1},&quot;glow&quot;:{&quot;colorType&quot;:0},&quot;line&quot;:{&quot;solidLine&quot;:{&quot;brightness&quot;:0,&quot;colorType&quot;:1,&quot;foreColorIndex&quot;:2,&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输入你的项正文，文字是您思想的提炼，请尽量言简意赅的阐述观点。单击此处输入你的项正文，文字是您思想的提炼。"/>
  <p:tag name="KSO_WM_UNIT_FILL_TYPE" val="1"/>
  <p:tag name="KSO_WM_UNIT_FILL_FORE_SCHEMECOLOR_INDEX" val="13"/>
  <p:tag name="KSO_WM_UNIT_FILL_FORE_SCHEMECOLOR_INDEX_BRIGHTNESS" val="0.7"/>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5_3*l_h_i*1_4_1"/>
  <p:tag name="KSO_WM_TEMPLATE_CATEGORY" val="diagram"/>
  <p:tag name="KSO_WM_TEMPLATE_INDEX" val="20231975"/>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70.54998779296875,&quot;left&quot;:52.43817634642592,&quot;top&quot;:134.8386675208385,&quot;width&quot;:850.946166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PRESET_TEXT" val="04"/>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6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790_1*l_h_i*1_1_1"/>
  <p:tag name="KSO_WM_TEMPLATE_CATEGORY" val="diagram"/>
  <p:tag name="KSO_WM_TEMPLATE_INDEX" val="20231790"/>
  <p:tag name="KSO_WM_UNIT_LAYERLEVEL" val="1_1_1"/>
  <p:tag name="KSO_WM_TAG_VERSION" val="3.0"/>
  <p:tag name="KSO_WM_DIAGRAM_MAX_ITEMCNT" val="6"/>
  <p:tag name="KSO_WM_DIAGRAM_MIN_ITEMCNT" val="2"/>
  <p:tag name="KSO_WM_DIAGRAM_VIRTUALLY_FRAME" val="{&quot;height&quot;:388.4,&quot;left&quot;:54.025002748985024,&quot;top&quot;:235.35,&quot;width&quot;:850.4500732421875}"/>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7.xml><?xml version="1.0" encoding="utf-8"?>
<p:tagLst xmlns:p="http://schemas.openxmlformats.org/presentationml/2006/main">
  <p:tag name="KSO_WM_DIAGRAM_VIRTUALLY_FRAME" val="{&quot;height&quot;:352.6,&quot;left&quot;:106.65,&quot;top&quot;:130,&quot;width&quot;:588.5359055118112}"/>
</p:tagLst>
</file>

<file path=ppt/tags/tag70.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diagram"/>
  <p:tag name="KSO_WM_TEMPLATE_INDEX" val="20231790"/>
  <p:tag name="KSO_WM_UNIT_LAYERLEVEL" val="1_1_1"/>
  <p:tag name="KSO_WM_TAG_VERSION" val="3.0"/>
  <p:tag name="KSO_WM_UNIT_VALUE" val="10"/>
  <p:tag name="KSO_WM_UNIT_TYPE" val="l_h_a"/>
  <p:tag name="KSO_WM_UNIT_ID" val="diagram20231790_1*l_h_a*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8.4,&quot;left&quot;:54.025002748985024,&quot;top&quot;:235.35,&quot;width&quot;:850.45007324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71.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90_1*l_h_f*1_1_1"/>
  <p:tag name="KSO_WM_TEMPLATE_CATEGORY" val="diagram"/>
  <p:tag name="KSO_WM_TEMPLATE_INDEX" val="20231790"/>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8.4,&quot;left&quot;:54.025002748985024,&quot;top&quot;:235.35,&quot;width&quot;:850.4500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输入你的项正文，文字是您思想的提炼，请言简意赅的阐述观点，单击此处输入你的项正文"/>
  <p:tag name="KSO_WM_DIAGRAM_USE_COLOR_VALUE" val="{&quot;color_scheme&quot;:1,&quot;color_type&quot;:1,&quot;theme_color_indexes&quot;:[]}"/>
</p:tagLst>
</file>

<file path=ppt/tags/tag72.xml><?xml version="1.0" encoding="utf-8"?>
<p:tagLst xmlns:p="http://schemas.openxmlformats.org/presentationml/2006/main">
  <p:tag name="KSO_WM_DIAGRAM_VIRTUALLY_FRAME" val="{&quot;height&quot;:394.25,&quot;left&quot;:54.05,&quot;top&quot;:109.7,&quot;width&quot;:850.45}"/>
</p:tagLst>
</file>

<file path=ppt/tags/tag7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790_1*l_h_i*1_1_1"/>
  <p:tag name="KSO_WM_TEMPLATE_CATEGORY" val="diagram"/>
  <p:tag name="KSO_WM_TEMPLATE_INDEX" val="20231790"/>
  <p:tag name="KSO_WM_UNIT_LAYERLEVEL" val="1_1_1"/>
  <p:tag name="KSO_WM_TAG_VERSION" val="3.0"/>
  <p:tag name="KSO_WM_DIAGRAM_MAX_ITEMCNT" val="6"/>
  <p:tag name="KSO_WM_DIAGRAM_MIN_ITEMCNT" val="2"/>
  <p:tag name="KSO_WM_DIAGRAM_VIRTUALLY_FRAME" val="{&quot;height&quot;:394.25,&quot;left&quot;:54.05,&quot;top&quot;:109.7,&quot;width&quot;:850.45}"/>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74.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diagram"/>
  <p:tag name="KSO_WM_TEMPLATE_INDEX" val="20231790"/>
  <p:tag name="KSO_WM_UNIT_LAYERLEVEL" val="1_1_1"/>
  <p:tag name="KSO_WM_TAG_VERSION" val="3.0"/>
  <p:tag name="KSO_WM_UNIT_VALUE" val="10"/>
  <p:tag name="KSO_WM_UNIT_TYPE" val="l_h_a"/>
  <p:tag name="KSO_WM_UNIT_ID" val="diagram20231790_1*l_h_a*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4.25,&quot;left&quot;:54.05,&quot;top&quot;:109.7,&quot;width&quot;:85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75.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90_1*l_h_f*1_1_1"/>
  <p:tag name="KSO_WM_TEMPLATE_CATEGORY" val="diagram"/>
  <p:tag name="KSO_WM_TEMPLATE_INDEX" val="20231790"/>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4.25,&quot;left&quot;:54.05,&quot;top&quot;:109.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输入你的项正文，文字是您思想的提炼，请言简意赅的阐述观点，单击此处输入你的项正文"/>
  <p:tag name="KSO_WM_DIAGRAM_USE_COLOR_VALUE" val="{&quot;color_scheme&quot;:1,&quot;color_type&quot;:1,&quot;theme_color_indexes&quot;:[]}"/>
</p:tagLst>
</file>

<file path=ppt/tags/tag76.xml><?xml version="1.0" encoding="utf-8"?>
<p:tagLst xmlns:p="http://schemas.openxmlformats.org/presentationml/2006/main">
  <p:tag name="KSO_WM_DIAGRAM_VIRTUALLY_FRAME" val="{&quot;height&quot;:394.25,&quot;left&quot;:54.05,&quot;top&quot;:109.7,&quot;width&quot;:850.45}"/>
</p:tagLst>
</file>

<file path=ppt/tags/tag7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790_1*l_h_i*1_1_1"/>
  <p:tag name="KSO_WM_TEMPLATE_CATEGORY" val="diagram"/>
  <p:tag name="KSO_WM_TEMPLATE_INDEX" val="20231790"/>
  <p:tag name="KSO_WM_UNIT_LAYERLEVEL" val="1_1_1"/>
  <p:tag name="KSO_WM_TAG_VERSION" val="3.0"/>
  <p:tag name="KSO_WM_DIAGRAM_MAX_ITEMCNT" val="6"/>
  <p:tag name="KSO_WM_DIAGRAM_MIN_ITEMCNT" val="2"/>
  <p:tag name="KSO_WM_DIAGRAM_VIRTUALLY_FRAME" val="{&quot;height&quot;:394.25,&quot;left&quot;:54.05,&quot;top&quot;:109.7,&quot;width&quot;:850.45}"/>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78.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diagram"/>
  <p:tag name="KSO_WM_TEMPLATE_INDEX" val="20231790"/>
  <p:tag name="KSO_WM_UNIT_LAYERLEVEL" val="1_1_1"/>
  <p:tag name="KSO_WM_TAG_VERSION" val="3.0"/>
  <p:tag name="KSO_WM_UNIT_VALUE" val="10"/>
  <p:tag name="KSO_WM_UNIT_TYPE" val="l_h_a"/>
  <p:tag name="KSO_WM_UNIT_ID" val="diagram20231790_1*l_h_a*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4.25,&quot;left&quot;:54.05,&quot;top&quot;:109.7,&quot;width&quot;:85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79.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90_1*l_h_f*1_1_1"/>
  <p:tag name="KSO_WM_TEMPLATE_CATEGORY" val="diagram"/>
  <p:tag name="KSO_WM_TEMPLATE_INDEX" val="20231790"/>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4.25,&quot;left&quot;:54.05,&quot;top&quot;:109.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输入你的项正文，文字是您思想的提炼，请言简意赅的阐述观点，单击此处输入你的项正文"/>
  <p:tag name="KSO_WM_DIAGRAM_USE_COLOR_VALUE" val="{&quot;color_scheme&quot;:1,&quot;color_type&quot;:1,&quot;theme_color_indexes&quot;:[]}"/>
</p:tagLst>
</file>

<file path=ppt/tags/tag8.xml><?xml version="1.0" encoding="utf-8"?>
<p:tagLst xmlns:p="http://schemas.openxmlformats.org/presentationml/2006/main">
  <p:tag name="KSO_WM_DIAGRAM_VIRTUALLY_FRAME" val="{&quot;height&quot;:352.6,&quot;left&quot;:106.65,&quot;top&quot;:130,&quot;width&quot;:588.5359055118112}"/>
</p:tagLst>
</file>

<file path=ppt/tags/tag80.xml><?xml version="1.0" encoding="utf-8"?>
<p:tagLst xmlns:p="http://schemas.openxmlformats.org/presentationml/2006/main">
  <p:tag name="KSO_WM_DIAGRAM_VIRTUALLY_FRAME" val="{&quot;height&quot;:435.4,&quot;left&quot;:54.05,&quot;top&quot;:68.55,&quot;width&quot;:850.45}"/>
</p:tagLst>
</file>

<file path=ppt/tags/tag8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790_1*l_h_i*1_1_1"/>
  <p:tag name="KSO_WM_TEMPLATE_CATEGORY" val="diagram"/>
  <p:tag name="KSO_WM_TEMPLATE_INDEX" val="20231790"/>
  <p:tag name="KSO_WM_UNIT_LAYERLEVEL" val="1_1_1"/>
  <p:tag name="KSO_WM_TAG_VERSION" val="3.0"/>
  <p:tag name="KSO_WM_DIAGRAM_MAX_ITEMCNT" val="6"/>
  <p:tag name="KSO_WM_DIAGRAM_MIN_ITEMCNT" val="2"/>
  <p:tag name="KSO_WM_DIAGRAM_VIRTUALLY_FRAME" val="{&quot;height&quot;:435.4,&quot;left&quot;:54.05,&quot;top&quot;:68.55,&quot;width&quot;:850.45}"/>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82.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diagram"/>
  <p:tag name="KSO_WM_TEMPLATE_INDEX" val="20231790"/>
  <p:tag name="KSO_WM_UNIT_LAYERLEVEL" val="1_1_1"/>
  <p:tag name="KSO_WM_TAG_VERSION" val="3.0"/>
  <p:tag name="KSO_WM_UNIT_VALUE" val="10"/>
  <p:tag name="KSO_WM_UNIT_TYPE" val="l_h_a"/>
  <p:tag name="KSO_WM_UNIT_ID" val="diagram20231790_1*l_h_a*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35.4,&quot;left&quot;:54.05,&quot;top&quot;:68.55,&quot;width&quot;:85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83.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90_1*l_h_f*1_1_1"/>
  <p:tag name="KSO_WM_TEMPLATE_CATEGORY" val="diagram"/>
  <p:tag name="KSO_WM_TEMPLATE_INDEX" val="20231790"/>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35.4,&quot;left&quot;:54.05,&quot;top&quot;:68.55,&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输入你的项正文，文字是您思想的提炼，请言简意赅的阐述观点，单击此处输入你的项正文"/>
  <p:tag name="KSO_WM_DIAGRAM_USE_COLOR_VALUE" val="{&quot;color_scheme&quot;:1,&quot;color_type&quot;:1,&quot;theme_color_indexes&quot;:[]}"/>
</p:tagLst>
</file>

<file path=ppt/tags/tag84.xml><?xml version="1.0" encoding="utf-8"?>
<p:tagLst xmlns:p="http://schemas.openxmlformats.org/presentationml/2006/main">
  <p:tag name="KSO_WM_DIAGRAM_VIRTUALLY_FRAME" val="{&quot;height&quot;:178.25,&quot;left&quot;:124.4,&quot;top&quot;:302.7,&quot;width&quot;:707.65}"/>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3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9"/>
  <p:tag name="KSO_WM_DIAGRAM_GROUP_CODE" val="l1-1"/>
  <p:tag name="KSO_WM_UNIT_TYPE" val="l_h_a"/>
  <p:tag name="KSO_WM_UNIT_INDEX" val="1_3_1"/>
  <p:tag name="KSO_WM_DIAGRAM_VERSION" val="3"/>
  <p:tag name="KSO_WM_DIAGRAM_COLOR_TRICK" val="1"/>
  <p:tag name="KSO_WM_DIAGRAM_COLOR_TEXT_CAN_REMOVE" val="n"/>
  <p:tag name="KSO_WM_DIAGRAM_MAX_ITEMCNT" val="12"/>
  <p:tag name="KSO_WM_DIAGRAM_MIN_ITEMCNT" val="12"/>
  <p:tag name="KSO_WM_DIAGRAM_VIRTUALLY_FRAME" val="{&quot;height&quot;:178.25,&quot;left&quot;:124.4,&quot;top&quot;:302.7,&quot;width&quot;:707.65}"/>
  <p:tag name="KSO_WM_DIAGRAM_COLOR_MATCH_VALUE" val="{&quot;shape&quot;:{&quot;fill&quot;:{&quot;solid&quot;:{&quot;brightness&quot;:0,&quot;colorType&quot;:2,&quot;rgb&quot;:&quot;#ffffff&quot;,&quot;transparency&quot;:0.4000000059604645},&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10000000149011612}],&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4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9"/>
  <p:tag name="KSO_WM_DIAGRAM_GROUP_CODE" val="l1-1"/>
  <p:tag name="KSO_WM_UNIT_TYPE" val="l_h_a"/>
  <p:tag name="KSO_WM_UNIT_INDEX" val="1_4_1"/>
  <p:tag name="KSO_WM_DIAGRAM_VERSION" val="3"/>
  <p:tag name="KSO_WM_DIAGRAM_COLOR_TRICK" val="1"/>
  <p:tag name="KSO_WM_DIAGRAM_COLOR_TEXT_CAN_REMOVE" val="n"/>
  <p:tag name="KSO_WM_DIAGRAM_MAX_ITEMCNT" val="12"/>
  <p:tag name="KSO_WM_DIAGRAM_MIN_ITEMCNT" val="12"/>
  <p:tag name="KSO_WM_DIAGRAM_VIRTUALLY_FRAME" val="{&quot;height&quot;:178.25,&quot;left&quot;:124.4,&quot;top&quot;:302.7,&quot;width&quot;:707.65}"/>
  <p:tag name="KSO_WM_DIAGRAM_COLOR_MATCH_VALUE" val="{&quot;shape&quot;:{&quot;fill&quot;:{&quot;solid&quot;:{&quot;brightness&quot;:0,&quot;colorType&quot;:2,&quot;rgb&quot;:&quot;#ffffff&quot;,&quot;transparency&quot;:0.4000000059604645},&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10000000149011612}],&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8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13"/>
  <p:tag name="KSO_WM_DIAGRAM_GROUP_CODE" val="l1-1"/>
  <p:tag name="KSO_WM_UNIT_TYPE" val="l_h_a"/>
  <p:tag name="KSO_WM_UNIT_INDEX" val="1_8_1"/>
  <p:tag name="KSO_WM_DIAGRAM_VERSION" val="3"/>
  <p:tag name="KSO_WM_DIAGRAM_COLOR_TRICK" val="1"/>
  <p:tag name="KSO_WM_DIAGRAM_COLOR_TEXT_CAN_REMOVE" val="n"/>
  <p:tag name="KSO_WM_DIAGRAM_MAX_ITEMCNT" val="12"/>
  <p:tag name="KSO_WM_DIAGRAM_MIN_ITEMCNT" val="12"/>
  <p:tag name="KSO_WM_DIAGRAM_VIRTUALLY_FRAME" val="{&quot;height&quot;:178.25,&quot;left&quot;:124.4,&quot;top&quot;:302.7,&quot;width&quot;:707.65}"/>
  <p:tag name="KSO_WM_DIAGRAM_COLOR_MATCH_VALUE" val="{&quot;shape&quot;:{&quot;fill&quot;:{&quot;solid&quot;:{&quot;brightness&quot;:0,&quot;colorType&quot;:2,&quot;rgb&quot;:&quot;#ffffff&quot;,&quot;transparency&quot;:0.600000023841857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6000000238418579}],&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1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39"/>
  <p:tag name="KSO_WM_DIAGRAM_GROUP_CODE" val="l1-1"/>
  <p:tag name="KSO_WM_UNIT_TYPE" val="l_h_a"/>
  <p:tag name="KSO_WM_UNIT_INDEX" val="1_1_1"/>
  <p:tag name="KSO_WM_DIAGRAM_VERSION" val="3"/>
  <p:tag name="KSO_WM_DIAGRAM_COLOR_TRICK" val="1"/>
  <p:tag name="KSO_WM_DIAGRAM_COLOR_TEXT_CAN_REMOVE" val="n"/>
  <p:tag name="KSO_WM_DIAGRAM_MAX_ITEMCNT" val="12"/>
  <p:tag name="KSO_WM_DIAGRAM_MIN_ITEMCNT" val="12"/>
  <p:tag name="KSO_WM_DIAGRAM_VIRTUALLY_FRAME" val="{&quot;height&quot;:178.25,&quot;left&quot;:124.4,&quot;top&quot;:302.7,&quot;width&quot;:707.65}"/>
  <p:tag name="KSO_WM_DIAGRAM_COLOR_MATCH_VALUE" val="{&quot;shape&quot;:{&quot;fill&quot;:{&quot;gradient&quot;:[{&quot;brightness&quot;:0,&quot;colorType&quot;:1,&quot;foreColorIndex&quot;:5,&quot;pos&quot;:0.7200000286102295,&quot;transparency&quot;:0},{&quot;brightness&quot;:0.10000000149011612,&quot;colorType&quot;:1,&quot;foreColorIndex&quot;:5,&quot;pos&quot;:0,&quot;transparency&quot;:0}],&quot;type&quot;:3},&quot;glow&quot;:{&quot;colorType&quot;:0},&quot;line&quot;:{&quot;gradient&quot;:[{&quot;brightness&quot;:0,&quot;colorType&quot;:2,&quot;pos&quot;:0,&quot;rgb&quot;:&quot;#ffffff&quot;,&quot;transparency&quot;:0},{&quot;brightness&quot;:0,&quot;colorType&quot;:2,&quot;pos&quot;:1,&quot;rgb&quot;:&quot;#ffffff&quot;,&quot;transparency&quot;:0},{&quot;brightness&quot;:0.699999988079071,&quot;colorType&quot;:1,&quot;foreColorIndex&quot;:5,&quot;pos&quot;:0.5,&quot;transparency&quot;:0}],&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UNIT_PRESET_TEXT" val="单击此处添加项标题内容"/>
  <p:tag name="KSO_WM_UNIT_FILL_TYPE" val="3"/>
  <p:tag name="KSO_WM_DIAGRAM_USE_COLOR_VALUE" val="{&quot;color_scheme&quot;:1,&quot;color_type&quot;:1,&quot;theme_color_indexes&quot;:[]}"/>
</p:tagLst>
</file>

<file path=ppt/tags/tag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2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32"/>
  <p:tag name="KSO_WM_DIAGRAM_GROUP_CODE" val="l1-1"/>
  <p:tag name="KSO_WM_UNIT_TYPE" val="l_h_a"/>
  <p:tag name="KSO_WM_UNIT_INDEX" val="1_2_1"/>
  <p:tag name="KSO_WM_DIAGRAM_VERSION" val="3"/>
  <p:tag name="KSO_WM_DIAGRAM_COLOR_TRICK" val="1"/>
  <p:tag name="KSO_WM_DIAGRAM_COLOR_TEXT_CAN_REMOVE" val="n"/>
  <p:tag name="KSO_WM_DIAGRAM_MAX_ITEMCNT" val="12"/>
  <p:tag name="KSO_WM_DIAGRAM_MIN_ITEMCNT" val="12"/>
  <p:tag name="KSO_WM_DIAGRAM_VIRTUALLY_FRAME" val="{&quot;height&quot;:178.25,&quot;left&quot;:124.4,&quot;top&quot;:302.7,&quot;width&quot;:707.65}"/>
  <p:tag name="KSO_WM_DIAGRAM_COLOR_MATCH_VALUE" val="{&quot;shape&quot;:{&quot;fill&quot;:{&quot;solid&quot;:{&quot;brightness&quot;:0,&quot;colorType&quot;:2,&quot;rgb&quot;:&quot;#ffffff&quot;,&quot;transparency&quot;:0.30000001192092896},&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10000000149011612}],&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内容"/>
  <p:tag name="KSO_WM_UNIT_TEXT_FILL_FORE_SCHEMECOLOR_INDEX" val="1"/>
  <p:tag name="KSO_WM_UNIT_TEXT_FILL_TYPE" val="1"/>
  <p:tag name="KSO_WM_DIAGRAM_USE_COLOR_VALUE" val="{&quot;color_scheme&quot;:1,&quot;color_type&quot;:1,&quot;theme_color_indexes&quot;:[]}"/>
</p:tagLst>
</file>

<file path=ppt/tags/tag9.xml><?xml version="1.0" encoding="utf-8"?>
<p:tagLst xmlns:p="http://schemas.openxmlformats.org/presentationml/2006/main">
  <p:tag name="KSO_WM_DIAGRAM_VIRTUALLY_FRAME" val="{&quot;height&quot;:352.6,&quot;left&quot;:106.65,&quot;top&quot;:130,&quot;width&quot;:588.5359055118112}"/>
</p:tagLst>
</file>

<file path=ppt/tags/tag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7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UNIT_VALUE" val="18"/>
  <p:tag name="KSO_WM_DIAGRAM_GROUP_CODE" val="l1-1"/>
  <p:tag name="KSO_WM_UNIT_TYPE" val="l_h_a"/>
  <p:tag name="KSO_WM_UNIT_INDEX" val="1_7_1"/>
  <p:tag name="KSO_WM_DIAGRAM_VERSION" val="3"/>
  <p:tag name="KSO_WM_DIAGRAM_COLOR_TRICK" val="1"/>
  <p:tag name="KSO_WM_DIAGRAM_COLOR_TEXT_CAN_REMOVE" val="n"/>
  <p:tag name="KSO_WM_DIAGRAM_MAX_ITEMCNT" val="12"/>
  <p:tag name="KSO_WM_DIAGRAM_MIN_ITEMCNT" val="12"/>
  <p:tag name="KSO_WM_DIAGRAM_VIRTUALLY_FRAME" val="{&quot;height&quot;:178.25,&quot;left&quot;:124.4,&quot;top&quot;:302.7,&quot;width&quot;:707.65}"/>
  <p:tag name="KSO_WM_DIAGRAM_COLOR_MATCH_VALUE" val="{&quot;shape&quot;:{&quot;fill&quot;:{&quot;solid&quot;:{&quot;brightness&quot;:0,&quot;colorType&quot;:2,&quot;rgb&quot;:&quot;#ffffff&quot;,&quot;transparency&quot;:0.80000001192092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6000000238418579}],&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32_1*l_h_a*1_9_1"/>
  <p:tag name="KSO_WM_TEMPLATE_CATEGORY" val="diagram"/>
  <p:tag name="KSO_WM_TEMPLATE_INDEX" val="2023093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9_1"/>
  <p:tag name="KSO_WM_UNIT_VALUE" val="18"/>
  <p:tag name="KSO_WM_DIAGRAM_VERSION" val="3"/>
  <p:tag name="KSO_WM_DIAGRAM_COLOR_TRICK" val="1"/>
  <p:tag name="KSO_WM_DIAGRAM_COLOR_TEXT_CAN_REMOVE" val="n"/>
  <p:tag name="KSO_WM_DIAGRAM_MAX_ITEMCNT" val="12"/>
  <p:tag name="KSO_WM_DIAGRAM_MIN_ITEMCNT" val="12"/>
  <p:tag name="KSO_WM_DIAGRAM_VIRTUALLY_FRAME" val="{&quot;height&quot;:178.25,&quot;left&quot;:124.4,&quot;top&quot;:302.7,&quot;width&quot;:707.65}"/>
  <p:tag name="KSO_WM_DIAGRAM_COLOR_MATCH_VALUE" val="{&quot;shape&quot;:{&quot;fill&quot;:{&quot;solid&quot;:{&quot;brightness&quot;:0,&quot;colorType&quot;:2,&quot;rgb&quot;:&quot;#ffffff&quot;,&quot;transparency&quot;:0.80000001192092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brightness&quot;:0,&quot;colorType&quot;:1,&quot;foreColorIndex&quot;:5,&quot;pos&quot;:0.5,&quot;transparency&quot;:0.6000000238418579}],&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2.xml><?xml version="1.0" encoding="utf-8"?>
<p:tagLst xmlns:p="http://schemas.openxmlformats.org/presentationml/2006/main">
  <p:tag name="KSO_WM_DIAGRAM_VIRTUALLY_FRAME" val="{&quot;height&quot;:311.87496062992125,&quot;left&quot;:81.75,&quot;top&quot;:158.22503937007875,&quot;width&quot;:796.55}"/>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1.87496062992125,&quot;left&quot;:81.75,&quot;top&quot;:158.22503937007875,&quot;width&quot;:796.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1.87496062992125,&quot;left&quot;:81.75,&quot;top&quot;:158.22503937007875,&quot;width&quot;:79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1.87496062992125,&quot;left&quot;:81.75,&quot;top&quot;:158.22503937007875,&quot;width&quot;:796.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1.87496062992125,&quot;left&quot;:81.75,&quot;top&quot;:158.22503937007875,&quot;width&quot;:796.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11.87496062992125,&quot;left&quot;:81.75,&quot;top&quot;:158.22503937007875,&quot;width&quot;:79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8.xml><?xml version="1.0" encoding="utf-8"?>
<p:tagLst xmlns:p="http://schemas.openxmlformats.org/presentationml/2006/main">
  <p:tag name="KSO_WM_DIAGRAM_VIRTUALLY_FRAME" val="{&quot;height&quot;:351.0749606299213,&quot;left&quot;:81.75,&quot;top&quot;:119.02503937007873,&quot;width&quot;:796.55}"/>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1.0749606299213,&quot;left&quot;:81.75,&quot;top&quot;:119.02503937007873,&quot;width&quot;:796.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13423</Words>
  <Application>WPS 演示</Application>
  <PresentationFormat>宽屏</PresentationFormat>
  <Paragraphs>574</Paragraphs>
  <Slides>63</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63</vt:i4>
      </vt:variant>
    </vt:vector>
  </HeadingPairs>
  <TitlesOfParts>
    <vt:vector size="72" baseType="lpstr">
      <vt:lpstr>Arial</vt:lpstr>
      <vt:lpstr>宋体</vt:lpstr>
      <vt:lpstr>Wingdings</vt:lpstr>
      <vt:lpstr>微软雅黑</vt:lpstr>
      <vt:lpstr>楷体</vt:lpstr>
      <vt:lpstr>Arial Unicode MS</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36</cp:revision>
  <dcterms:created xsi:type="dcterms:W3CDTF">2023-10-18T14:32:00Z</dcterms:created>
  <dcterms:modified xsi:type="dcterms:W3CDTF">2024-03-19T07:06:39Z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D822F621E3C142E4819EAF0375C25DA4_13</vt:lpwstr>
  </property>
  <property fmtid="{D5CDD505-2E9C-101B-9397-08002B2CF9AE}" pid="3" name="KSOProductBuildVer">
    <vt:lpwstr>2052-12.1.0.16388</vt:lpwstr>
  </property>
</Properties>
</file>