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07"/>
  </p:handoutMasterIdLst>
  <p:sldIdLst>
    <p:sldId id="410" r:id="rId3"/>
    <p:sldId id="411" r:id="rId5"/>
    <p:sldId id="412" r:id="rId6"/>
    <p:sldId id="419" r:id="rId7"/>
    <p:sldId id="420" r:id="rId8"/>
    <p:sldId id="421" r:id="rId9"/>
    <p:sldId id="422" r:id="rId10"/>
    <p:sldId id="425" r:id="rId11"/>
    <p:sldId id="426" r:id="rId12"/>
    <p:sldId id="427" r:id="rId13"/>
    <p:sldId id="428" r:id="rId14"/>
    <p:sldId id="429" r:id="rId15"/>
    <p:sldId id="430" r:id="rId16"/>
    <p:sldId id="434" r:id="rId17"/>
    <p:sldId id="435" r:id="rId18"/>
    <p:sldId id="413" r:id="rId19"/>
    <p:sldId id="433" r:id="rId20"/>
    <p:sldId id="436" r:id="rId21"/>
    <p:sldId id="437" r:id="rId22"/>
    <p:sldId id="438" r:id="rId23"/>
    <p:sldId id="439" r:id="rId24"/>
    <p:sldId id="440" r:id="rId25"/>
    <p:sldId id="441" r:id="rId26"/>
    <p:sldId id="442" r:id="rId27"/>
    <p:sldId id="414" r:id="rId28"/>
    <p:sldId id="443" r:id="rId29"/>
    <p:sldId id="444" r:id="rId30"/>
    <p:sldId id="450" r:id="rId31"/>
    <p:sldId id="451" r:id="rId32"/>
    <p:sldId id="455" r:id="rId33"/>
    <p:sldId id="456" r:id="rId34"/>
    <p:sldId id="457" r:id="rId35"/>
    <p:sldId id="458" r:id="rId36"/>
    <p:sldId id="452" r:id="rId37"/>
    <p:sldId id="453" r:id="rId38"/>
    <p:sldId id="454" r:id="rId39"/>
    <p:sldId id="459" r:id="rId40"/>
    <p:sldId id="460" r:id="rId41"/>
    <p:sldId id="461" r:id="rId42"/>
    <p:sldId id="462" r:id="rId43"/>
    <p:sldId id="463" r:id="rId44"/>
    <p:sldId id="464" r:id="rId45"/>
    <p:sldId id="465" r:id="rId46"/>
    <p:sldId id="466" r:id="rId47"/>
    <p:sldId id="467" r:id="rId48"/>
    <p:sldId id="468" r:id="rId49"/>
    <p:sldId id="469" r:id="rId50"/>
    <p:sldId id="470" r:id="rId51"/>
    <p:sldId id="471" r:id="rId52"/>
    <p:sldId id="472" r:id="rId53"/>
    <p:sldId id="473" r:id="rId54"/>
    <p:sldId id="475" r:id="rId55"/>
    <p:sldId id="474" r:id="rId56"/>
    <p:sldId id="476" r:id="rId57"/>
    <p:sldId id="477" r:id="rId58"/>
    <p:sldId id="484" r:id="rId59"/>
    <p:sldId id="485" r:id="rId60"/>
    <p:sldId id="486" r:id="rId61"/>
    <p:sldId id="478" r:id="rId62"/>
    <p:sldId id="479" r:id="rId63"/>
    <p:sldId id="480" r:id="rId64"/>
    <p:sldId id="481" r:id="rId65"/>
    <p:sldId id="482" r:id="rId66"/>
    <p:sldId id="509" r:id="rId67"/>
    <p:sldId id="510" r:id="rId68"/>
    <p:sldId id="511" r:id="rId69"/>
    <p:sldId id="512" r:id="rId70"/>
    <p:sldId id="513" r:id="rId71"/>
    <p:sldId id="516" r:id="rId72"/>
    <p:sldId id="517" r:id="rId73"/>
    <p:sldId id="518" r:id="rId74"/>
    <p:sldId id="519" r:id="rId75"/>
    <p:sldId id="520" r:id="rId76"/>
    <p:sldId id="521" r:id="rId77"/>
    <p:sldId id="522" r:id="rId78"/>
    <p:sldId id="523" r:id="rId79"/>
    <p:sldId id="524" r:id="rId80"/>
    <p:sldId id="525" r:id="rId81"/>
    <p:sldId id="526" r:id="rId82"/>
    <p:sldId id="527" r:id="rId83"/>
    <p:sldId id="528" r:id="rId84"/>
    <p:sldId id="529" r:id="rId85"/>
    <p:sldId id="418" r:id="rId86"/>
    <p:sldId id="530" r:id="rId87"/>
    <p:sldId id="532" r:id="rId88"/>
    <p:sldId id="533" r:id="rId89"/>
    <p:sldId id="538" r:id="rId90"/>
    <p:sldId id="539" r:id="rId91"/>
    <p:sldId id="540" r:id="rId92"/>
    <p:sldId id="541" r:id="rId93"/>
    <p:sldId id="542" r:id="rId94"/>
    <p:sldId id="543" r:id="rId95"/>
    <p:sldId id="544" r:id="rId96"/>
    <p:sldId id="534" r:id="rId97"/>
    <p:sldId id="415" r:id="rId98"/>
    <p:sldId id="545" r:id="rId99"/>
    <p:sldId id="535" r:id="rId100"/>
    <p:sldId id="546" r:id="rId101"/>
    <p:sldId id="547" r:id="rId102"/>
    <p:sldId id="416" r:id="rId103"/>
    <p:sldId id="417" r:id="rId104"/>
    <p:sldId id="552" r:id="rId105"/>
    <p:sldId id="394" r:id="rId106"/>
  </p:sldIdLst>
  <p:sldSz cx="12192000" cy="6858000"/>
  <p:notesSz cx="6858000" cy="9144000"/>
  <p:custDataLst>
    <p:tags r:id="rId11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9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B9F5"/>
    <a:srgbClr val="02B3F4"/>
    <a:srgbClr val="344554"/>
    <a:srgbClr val="0151F5"/>
    <a:srgbClr val="1DC0FD"/>
    <a:srgbClr val="015BFF"/>
    <a:srgbClr val="196EFB"/>
    <a:srgbClr val="293642"/>
    <a:srgbClr val="4C6279"/>
    <a:srgbClr val="B6D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3778" autoAdjust="0"/>
    <p:restoredTop sz="94660"/>
  </p:normalViewPr>
  <p:slideViewPr>
    <p:cSldViewPr snapToGrid="0" showGuides="1">
      <p:cViewPr varScale="1">
        <p:scale>
          <a:sx n="10" d="100"/>
          <a:sy n="10" d="100"/>
        </p:scale>
        <p:origin x="-197" y="2438"/>
      </p:cViewPr>
      <p:guideLst>
        <p:guide orient="horz" pos="2160"/>
        <p:guide pos="3892"/>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2" Type="http://schemas.openxmlformats.org/officeDocument/2006/relationships/tags" Target="tags/tag296.xml"/><Relationship Id="rId111" Type="http://schemas.openxmlformats.org/officeDocument/2006/relationships/commentAuthors" Target="commentAuthors.xml"/><Relationship Id="rId110" Type="http://schemas.openxmlformats.org/officeDocument/2006/relationships/tableStyles" Target="tableStyles.xml"/><Relationship Id="rId11" Type="http://schemas.openxmlformats.org/officeDocument/2006/relationships/slide" Target="slides/slide8.xml"/><Relationship Id="rId109" Type="http://schemas.openxmlformats.org/officeDocument/2006/relationships/viewProps" Target="viewProps.xml"/><Relationship Id="rId108" Type="http://schemas.openxmlformats.org/officeDocument/2006/relationships/presProps" Target="presProps.xml"/><Relationship Id="rId107" Type="http://schemas.openxmlformats.org/officeDocument/2006/relationships/handoutMaster" Target="handoutMasters/handoutMaster1.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MiSans Heavy" panose="00000A00000000000000" charset="-122"/>
              <a:ea typeface="MiSans Heavy" panose="00000A00000000000000" charset="-122"/>
              <a:cs typeface="MiSans Heavy" panose="00000A00000000000000"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MiSans Heavy" panose="00000A00000000000000" charset="-122"/>
                <a:ea typeface="MiSans Heavy" panose="00000A00000000000000" charset="-122"/>
                <a:cs typeface="MiSans Normal" panose="00000500000000000000" charset="-122"/>
              </a:rPr>
            </a:fld>
            <a:endParaRPr lang="zh-CN" altLang="en-US">
              <a:latin typeface="MiSans Heavy" panose="00000A00000000000000" charset="-122"/>
              <a:ea typeface="MiSans Heavy" panose="00000A00000000000000" charset="-122"/>
              <a:cs typeface="MiSans Normal" panose="00000500000000000000"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MiSans Heavy" panose="00000A00000000000000" charset="-122"/>
              <a:ea typeface="MiSans Heavy" panose="00000A00000000000000" charset="-122"/>
              <a:cs typeface="MiSans Heavy" panose="00000A00000000000000"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MiSans Heavy" panose="00000A00000000000000" charset="-122"/>
                <a:ea typeface="MiSans Heavy" panose="00000A00000000000000" charset="-122"/>
                <a:cs typeface="MiSans Normal" panose="00000500000000000000" charset="-122"/>
              </a:rPr>
            </a:fld>
            <a:endParaRPr lang="zh-CN" altLang="en-US">
              <a:latin typeface="MiSans Heavy" panose="00000A00000000000000" charset="-122"/>
              <a:ea typeface="MiSans Heavy" panose="00000A00000000000000" charset="-122"/>
              <a:cs typeface="MiSans Normal" panose="00000500000000000000"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Sans Heavy" panose="00000A00000000000000" charset="-122"/>
                <a:ea typeface="MiSans Heavy" panose="00000A00000000000000" charset="-122"/>
                <a:cs typeface="MiSans Heavy" panose="00000A00000000000000"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Sans Heavy" panose="00000A00000000000000" charset="-122"/>
                <a:ea typeface="MiSans Heavy" panose="00000A00000000000000" charset="-122"/>
                <a:cs typeface="MiSans Heavy" panose="00000A00000000000000"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Sans Heavy" panose="00000A00000000000000" charset="-122"/>
                <a:ea typeface="MiSans Heavy" panose="00000A00000000000000" charset="-122"/>
                <a:cs typeface="MiSans Heavy" panose="00000A00000000000000"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Sans Heavy" panose="00000A00000000000000" charset="-122"/>
                <a:ea typeface="MiSans Heavy" panose="00000A00000000000000" charset="-122"/>
                <a:cs typeface="MiSans Heavy" panose="00000A00000000000000"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Sans Heavy" panose="00000A00000000000000" charset="-122"/>
        <a:ea typeface="MiSans Heavy" panose="00000A00000000000000" charset="-122"/>
        <a:cs typeface="MiSans Heavy" panose="00000A00000000000000" charset="-122"/>
      </a:defRPr>
    </a:lvl1pPr>
    <a:lvl2pPr marL="457200" algn="l" defTabSz="914400" rtl="0" eaLnBrk="1" latinLnBrk="0" hangingPunct="1">
      <a:defRPr sz="1200" kern="1200">
        <a:solidFill>
          <a:schemeClr val="tx1"/>
        </a:solidFill>
        <a:latin typeface="MiSans Heavy" panose="00000A00000000000000" charset="-122"/>
        <a:ea typeface="MiSans Heavy" panose="00000A00000000000000" charset="-122"/>
        <a:cs typeface="MiSans Heavy" panose="00000A00000000000000" charset="-122"/>
      </a:defRPr>
    </a:lvl2pPr>
    <a:lvl3pPr marL="914400" algn="l" defTabSz="914400" rtl="0" eaLnBrk="1" latinLnBrk="0" hangingPunct="1">
      <a:defRPr sz="1200" kern="1200">
        <a:solidFill>
          <a:schemeClr val="tx1"/>
        </a:solidFill>
        <a:latin typeface="MiSans Heavy" panose="00000A00000000000000" charset="-122"/>
        <a:ea typeface="MiSans Heavy" panose="00000A00000000000000" charset="-122"/>
        <a:cs typeface="MiSans Heavy" panose="00000A00000000000000" charset="-122"/>
      </a:defRPr>
    </a:lvl3pPr>
    <a:lvl4pPr marL="1371600" algn="l" defTabSz="914400" rtl="0" eaLnBrk="1" latinLnBrk="0" hangingPunct="1">
      <a:defRPr sz="1200" kern="1200">
        <a:solidFill>
          <a:schemeClr val="tx1"/>
        </a:solidFill>
        <a:latin typeface="MiSans Heavy" panose="00000A00000000000000" charset="-122"/>
        <a:ea typeface="MiSans Heavy" panose="00000A00000000000000" charset="-122"/>
        <a:cs typeface="MiSans Heavy" panose="00000A00000000000000" charset="-122"/>
      </a:defRPr>
    </a:lvl4pPr>
    <a:lvl5pPr marL="1828800" algn="l" defTabSz="914400" rtl="0" eaLnBrk="1" latinLnBrk="0" hangingPunct="1">
      <a:defRPr sz="1200" kern="1200">
        <a:solidFill>
          <a:schemeClr val="tx1"/>
        </a:solidFill>
        <a:latin typeface="MiSans Heavy" panose="00000A00000000000000" charset="-122"/>
        <a:ea typeface="MiSans Heavy" panose="00000A00000000000000" charset="-122"/>
        <a:cs typeface="MiSans Heavy" panose="00000A00000000000000"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jpeg"/><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image" Target="../media/image2.jpeg"/><Relationship Id="rId2" Type="http://schemas.openxmlformats.org/officeDocument/2006/relationships/tags" Target="../tags/tag63.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image" Target="../media/image1.jpeg"/><Relationship Id="rId2" Type="http://schemas.openxmlformats.org/officeDocument/2006/relationships/tags" Target="../tags/tag70.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image" Target="../media/image2.jpeg"/><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image" Target="../media/image3.jpeg"/><Relationship Id="rId2" Type="http://schemas.openxmlformats.org/officeDocument/2006/relationships/tags" Target="../tags/tag15.xml"/><Relationship Id="rId10" Type="http://schemas.openxmlformats.org/officeDocument/2006/relationships/tags" Target="../tags/tag2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image" Target="../media/image2.jpeg"/><Relationship Id="rId2" Type="http://schemas.openxmlformats.org/officeDocument/2006/relationships/tags" Target="../tags/tag2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image" Target="../media/image2.jpeg"/><Relationship Id="rId2" Type="http://schemas.openxmlformats.org/officeDocument/2006/relationships/tags" Target="../tags/tag30.xml"/><Relationship Id="rId10" Type="http://schemas.openxmlformats.org/officeDocument/2006/relationships/tags" Target="../tags/tag3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image" Target="../media/image2.jpeg"/><Relationship Id="rId2" Type="http://schemas.openxmlformats.org/officeDocument/2006/relationships/tags" Target="../tags/tag38.xml"/><Relationship Id="rId12" Type="http://schemas.openxmlformats.org/officeDocument/2006/relationships/tags" Target="../tags/tag47.xml"/><Relationship Id="rId11" Type="http://schemas.openxmlformats.org/officeDocument/2006/relationships/tags" Target="../tags/tag46.xml"/><Relationship Id="rId10" Type="http://schemas.openxmlformats.org/officeDocument/2006/relationships/tags" Target="../tags/tag45.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image" Target="../media/image2.jpeg"/><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image" Target="../media/image2.jpeg"/><Relationship Id="rId2" Type="http://schemas.openxmlformats.org/officeDocument/2006/relationships/tags" Target="../tags/tag54.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image" Target="../media/image2.jpeg"/><Relationship Id="rId2" Type="http://schemas.openxmlformats.org/officeDocument/2006/relationships/tags" Target="../tags/tag5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13" name="图片 12" descr="ͼƬ1-4"/>
          <p:cNvPicPr>
            <a:picLocks noChangeAspect="1"/>
          </p:cNvPicPr>
          <p:nvPr>
            <p:custDataLst>
              <p:tags r:id="rId2"/>
            </p:custDataLst>
          </p:nvPr>
        </p:nvPicPr>
        <p:blipFill>
          <a:blip r:embed="rId3">
            <a:lum contrast="6000"/>
          </a:blip>
          <a:stretch>
            <a:fillRect/>
          </a:stretch>
        </p:blipFill>
        <p:spPr>
          <a:xfrm>
            <a:off x="0" y="0"/>
            <a:ext cx="12192000" cy="6857365"/>
          </a:xfrm>
          <a:prstGeom prst="rect">
            <a:avLst/>
          </a:prstGeom>
        </p:spPr>
      </p:pic>
      <p:sp>
        <p:nvSpPr>
          <p:cNvPr id="9" name="署名"/>
          <p:cNvSpPr txBox="1">
            <a:spLocks noGrp="1"/>
          </p:cNvSpPr>
          <p:nvPr>
            <p:ph type="body" idx="3" hasCustomPrompt="1"/>
            <p:custDataLst>
              <p:tags r:id="rId4"/>
            </p:custDataLst>
          </p:nvPr>
        </p:nvSpPr>
        <p:spPr>
          <a:xfrm>
            <a:off x="907448" y="4367840"/>
            <a:ext cx="2034000" cy="468000"/>
          </a:xfrm>
          <a:prstGeom prst="roundRect">
            <a:avLst>
              <a:gd name="adj" fmla="val 25971"/>
            </a:avLst>
          </a:prstGeom>
          <a:gradFill>
            <a:gsLst>
              <a:gs pos="0">
                <a:schemeClr val="accent1"/>
              </a:gs>
              <a:gs pos="100000">
                <a:schemeClr val="accent2"/>
              </a:gs>
            </a:gsLst>
            <a:lin ang="2700000" scaled="0"/>
          </a:gradFill>
        </p:spPr>
        <p:txBody>
          <a:bodyPr wrap="square" lIns="0" tIns="0" rIns="0" bIns="0" rtlCol="0" anchor="ctr">
            <a:normAutofit/>
          </a:bodyPr>
          <a:lstStyle>
            <a:lvl1pPr marL="0" marR="0" algn="ctr" defTabSz="914400" rtl="0" eaLnBrk="1" fontAlgn="auto" latinLnBrk="0" hangingPunct="1">
              <a:lnSpc>
                <a:spcPct val="100000"/>
              </a:lnSpc>
              <a:buClrTx/>
              <a:buSzTx/>
              <a:buFontTx/>
              <a:buNone/>
              <a:defRPr kumimoji="0" lang="zh-CN" altLang="en-US" sz="1400" b="0" i="0" u="none" strike="noStrike" kern="1200" cap="none" spc="150" normalizeH="0" baseline="0" noProof="1" dirty="0">
                <a:solidFill>
                  <a:schemeClr val="lt1">
                    <a:lumMod val="100000"/>
                  </a:schemeClr>
                </a:solidFill>
                <a:effectLst>
                  <a:outerShdw blurRad="50800" dist="50800" dir="5400000" algn="ctr" rotWithShape="0">
                    <a:schemeClr val="accent2">
                      <a:alpha val="40000"/>
                    </a:schemeClr>
                  </a:outerShdw>
                </a:effectLst>
                <a:latin typeface="+mj-ea"/>
                <a:ea typeface="+mj-ea"/>
                <a:cs typeface="+mn-cs"/>
              </a:defRPr>
            </a:lvl1pPr>
          </a:lstStyle>
          <a:p>
            <a:pPr lvl="0" algn="ctr"/>
            <a:r>
              <a:rPr dirty="0">
                <a:sym typeface="+mn-ea"/>
              </a:rPr>
              <a:t>单击此处编辑文本</a:t>
            </a:r>
            <a:endParaRPr dirty="0">
              <a:sym typeface="+mn-ea"/>
            </a:endParaRPr>
          </a:p>
        </p:txBody>
      </p:sp>
      <p:sp>
        <p:nvSpPr>
          <p:cNvPr id="8" name="副标题"/>
          <p:cNvSpPr txBox="1">
            <a:spLocks noGrp="1"/>
          </p:cNvSpPr>
          <p:nvPr>
            <p:ph type="body" idx="2" hasCustomPrompt="1"/>
            <p:custDataLst>
              <p:tags r:id="rId5"/>
            </p:custDataLst>
          </p:nvPr>
        </p:nvSpPr>
        <p:spPr>
          <a:xfrm>
            <a:off x="907415" y="1764655"/>
            <a:ext cx="6674452" cy="1016335"/>
          </a:xfrm>
          <a:prstGeom prst="rect">
            <a:avLst/>
          </a:prstGeom>
          <a:noFill/>
        </p:spPr>
        <p:txBody>
          <a:bodyPr wrap="square" lIns="0" tIns="0" rIns="0" bIns="0" rtlCol="0" anchor="b">
            <a:normAutofit/>
          </a:bodyPr>
          <a:lstStyle>
            <a:lvl1pPr marL="0" marR="0" algn="l" defTabSz="914400" rtl="0" eaLnBrk="1" fontAlgn="auto" latinLnBrk="0" hangingPunct="1">
              <a:lnSpc>
                <a:spcPct val="100000"/>
              </a:lnSpc>
              <a:buClrTx/>
              <a:buSzTx/>
              <a:buFontTx/>
              <a:buNone/>
              <a:defRPr kumimoji="0" lang="zh-CN" altLang="en-US" sz="4000" b="0" i="0" u="none" strike="noStrike" kern="1200" cap="none" spc="300" normalizeH="0" baseline="0" noProof="1" dirty="0">
                <a:solidFill>
                  <a:schemeClr val="tx1">
                    <a:lumMod val="85000"/>
                    <a:lumOff val="15000"/>
                  </a:schemeClr>
                </a:solidFill>
                <a:latin typeface="+mj-ea"/>
                <a:ea typeface="+mj-ea"/>
                <a:cs typeface="+mn-cs"/>
              </a:defRPr>
            </a:lvl1pPr>
          </a:lstStyle>
          <a:p>
            <a:pPr lvl="0" algn="l"/>
            <a:r>
              <a:rPr>
                <a:sym typeface="+mn-ea"/>
              </a:rPr>
              <a:t>单击此处编辑副标题</a:t>
            </a:r>
            <a:endParaRPr>
              <a:sym typeface="+mn-ea"/>
            </a:endParaRPr>
          </a:p>
        </p:txBody>
      </p:sp>
      <p:sp>
        <p:nvSpPr>
          <p:cNvPr id="7" name="标题"/>
          <p:cNvSpPr txBox="1">
            <a:spLocks noGrp="1"/>
          </p:cNvSpPr>
          <p:nvPr>
            <p:ph type="title" idx="1" hasCustomPrompt="1"/>
            <p:custDataLst>
              <p:tags r:id="rId6"/>
            </p:custDataLst>
          </p:nvPr>
        </p:nvSpPr>
        <p:spPr>
          <a:xfrm>
            <a:off x="907415" y="2781300"/>
            <a:ext cx="6674485" cy="1477010"/>
          </a:xfrm>
          <a:prstGeom prst="rect">
            <a:avLst/>
          </a:prstGeom>
          <a:noFill/>
        </p:spPr>
        <p:txBody>
          <a:bodyPr wrap="square" lIns="0" tIns="0" rIns="0" bIns="0" rtlCol="0" anchor="t" anchorCtr="0">
            <a:normAutofit/>
          </a:bodyPr>
          <a:lstStyle>
            <a:lvl1pPr marL="0" marR="0" algn="l" defTabSz="914400" rtl="0" eaLnBrk="1" fontAlgn="auto" latinLnBrk="0" hangingPunct="1">
              <a:lnSpc>
                <a:spcPct val="100000"/>
              </a:lnSpc>
              <a:buClrTx/>
              <a:buSzTx/>
              <a:buFontTx/>
              <a:buNone/>
              <a:defRPr kumimoji="0" lang="zh-CN" altLang="en-US" sz="6000" b="0" i="0" u="none" strike="noStrike" kern="1200" cap="none" spc="300" normalizeH="0" baseline="0" noProof="1" dirty="0">
                <a:solidFill>
                  <a:schemeClr val="tx1">
                    <a:lumMod val="85000"/>
                    <a:lumOff val="15000"/>
                  </a:schemeClr>
                </a:solidFill>
                <a:latin typeface="+mj-ea"/>
                <a:ea typeface="+mj-ea"/>
                <a:cs typeface="+mn-cs"/>
              </a:defRPr>
            </a:lvl1pPr>
          </a:lstStyle>
          <a:p>
            <a:pPr lvl="0"/>
            <a:r>
              <a:rPr dirty="0">
                <a:sym typeface="+mn-ea"/>
              </a:rPr>
              <a:t>单击此处编辑标题</a:t>
            </a:r>
            <a:endParaRPr dirty="0">
              <a:sym typeface="+mn-ea"/>
            </a:endParaRPr>
          </a:p>
        </p:txBody>
      </p:sp>
      <p:sp>
        <p:nvSpPr>
          <p:cNvPr id="4" name="日期占位符 3"/>
          <p:cNvSpPr>
            <a:spLocks noGrp="1"/>
          </p:cNvSpPr>
          <p:nvPr>
            <p:ph type="dt" sz="half" idx="10"/>
            <p:custDataLst>
              <p:tags r:id="rId7"/>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a:xfrm>
            <a:off x="4116000" y="6314400"/>
            <a:ext cx="3960000" cy="316800"/>
          </a:xfrm>
        </p:spPr>
        <p:txBody>
          <a:bodyPr/>
          <a:lstStyle/>
          <a:p>
            <a:endParaRPr lang="zh-CN" altLang="en-US" dirty="0"/>
          </a:p>
        </p:txBody>
      </p:sp>
      <p:sp>
        <p:nvSpPr>
          <p:cNvPr id="6" name="灯片编号占位符 5"/>
          <p:cNvSpPr>
            <a:spLocks noGrp="1"/>
          </p:cNvSpPr>
          <p:nvPr>
            <p:ph type="sldNum" sz="quarter" idx="12"/>
            <p:custDataLst>
              <p:tags r:id="rId9"/>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showMasterSp="0">
  <p:cSld name="标题和副标题">
    <p:spTree>
      <p:nvGrpSpPr>
        <p:cNvPr id="1" name=""/>
        <p:cNvGrpSpPr/>
        <p:nvPr/>
      </p:nvGrpSpPr>
      <p:grpSpPr>
        <a:xfrm>
          <a:off x="0" y="0"/>
          <a:ext cx="0" cy="0"/>
          <a:chOff x="0" y="0"/>
          <a:chExt cx="0" cy="0"/>
        </a:xfrm>
      </p:grpSpPr>
      <p:pic>
        <p:nvPicPr>
          <p:cNvPr id="9" name="图片 8" descr="A2"/>
          <p:cNvPicPr>
            <a:picLocks noChangeAspect="1"/>
          </p:cNvPicPr>
          <p:nvPr>
            <p:custDataLst>
              <p:tags r:id="rId2"/>
            </p:custDataLst>
          </p:nvPr>
        </p:nvPicPr>
        <p:blipFill>
          <a:blip r:embed="rId3">
            <a:alphaModFix amt="15000"/>
          </a:blip>
          <a:stretch>
            <a:fillRect/>
          </a:stretch>
        </p:blipFill>
        <p:spPr>
          <a:xfrm flipH="1">
            <a:off x="0" y="635"/>
            <a:ext cx="12192000" cy="6871335"/>
          </a:xfrm>
          <a:prstGeom prst="rect">
            <a:avLst/>
          </a:prstGeom>
        </p:spPr>
      </p:pic>
      <p:sp>
        <p:nvSpPr>
          <p:cNvPr id="8" name="平行四边形 7"/>
          <p:cNvSpPr/>
          <p:nvPr>
            <p:custDataLst>
              <p:tags r:id="rId4"/>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标题"/>
          <p:cNvSpPr txBox="1">
            <a:spLocks noGrp="1"/>
          </p:cNvSpPr>
          <p:nvPr>
            <p:ph type="title" idx="2"/>
            <p:custDataLst>
              <p:tags r:id="rId5"/>
            </p:custDataLst>
          </p:nvPr>
        </p:nvSpPr>
        <p:spPr>
          <a:xfrm>
            <a:off x="608400" y="416903"/>
            <a:ext cx="109692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tx2">
                    <a:lumMod val="25000"/>
                  </a:schemeClr>
                </a:solidFill>
                <a:latin typeface="+mj-ea"/>
                <a:ea typeface="+mj-ea"/>
                <a:cs typeface="+mn-cs"/>
              </a:defRPr>
            </a:lvl1pPr>
          </a:lstStyle>
          <a:p>
            <a:pPr lvl="0"/>
            <a:r>
              <a:rPr>
                <a:sym typeface="+mn-ea"/>
              </a:rPr>
              <a:t>单击此处编辑母版标题样式</a:t>
            </a:r>
            <a:endParaRPr>
              <a:sym typeface="+mn-ea"/>
            </a:endParaRPr>
          </a:p>
        </p:txBody>
      </p:sp>
      <p:sp>
        <p:nvSpPr>
          <p:cNvPr id="6" name="副标题"/>
          <p:cNvSpPr txBox="1">
            <a:spLocks noGrp="1"/>
          </p:cNvSpPr>
          <p:nvPr>
            <p:ph type="body" idx="1" hasCustomPrompt="1"/>
            <p:custDataLst>
              <p:tags r:id="rId6"/>
            </p:custDataLst>
          </p:nvPr>
        </p:nvSpPr>
        <p:spPr>
          <a:xfrm>
            <a:off x="608400" y="1134318"/>
            <a:ext cx="10969200" cy="40011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2000" b="0" i="0" u="none" strike="noStrike" kern="1200" cap="none" spc="300" normalizeH="0" baseline="0" noProof="1" dirty="0">
                <a:solidFill>
                  <a:schemeClr val="tx1">
                    <a:lumMod val="75000"/>
                    <a:lumOff val="25000"/>
                  </a:schemeClr>
                </a:solidFill>
                <a:latin typeface="+mn-ea"/>
                <a:ea typeface="+mn-ea"/>
                <a:cs typeface="+mn-cs"/>
              </a:defRPr>
            </a:lvl1pPr>
          </a:lstStyle>
          <a:p>
            <a:pPr lvl="0" algn="l"/>
            <a:r>
              <a:rPr>
                <a:sym typeface="+mn-ea"/>
              </a:rPr>
              <a:t>单击此处编辑母版副标题样式</a:t>
            </a:r>
            <a:endParaRPr>
              <a:sym typeface="+mn-ea"/>
            </a:endParaRPr>
          </a:p>
        </p:txBody>
      </p:sp>
      <p:sp>
        <p:nvSpPr>
          <p:cNvPr id="3" name="日期占位符 2"/>
          <p:cNvSpPr>
            <a:spLocks noGrp="1"/>
          </p:cNvSpPr>
          <p:nvPr>
            <p:ph type="dt" sz="half" idx="10"/>
            <p:custDataLst>
              <p:tags r:id="rId7"/>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a:xfrm>
            <a:off x="4116000" y="6314400"/>
            <a:ext cx="3960000" cy="316800"/>
          </a:xfrm>
        </p:spPr>
        <p:txBody>
          <a:bodyPr/>
          <a:lstStyle/>
          <a:p>
            <a:endParaRPr lang="zh-CN" altLang="en-US" dirty="0"/>
          </a:p>
        </p:txBody>
      </p:sp>
      <p:sp>
        <p:nvSpPr>
          <p:cNvPr id="5" name="灯片编号占位符 4"/>
          <p:cNvSpPr>
            <a:spLocks noGrp="1"/>
          </p:cNvSpPr>
          <p:nvPr>
            <p:ph type="sldNum" sz="quarter" idx="12"/>
            <p:custDataLst>
              <p:tags r:id="rId9"/>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showMasterSp="0">
  <p:cSld name="末尾幻灯片">
    <p:spTree>
      <p:nvGrpSpPr>
        <p:cNvPr id="1" name=""/>
        <p:cNvGrpSpPr/>
        <p:nvPr/>
      </p:nvGrpSpPr>
      <p:grpSpPr>
        <a:xfrm>
          <a:off x="0" y="0"/>
          <a:ext cx="0" cy="0"/>
          <a:chOff x="0" y="0"/>
          <a:chExt cx="0" cy="0"/>
        </a:xfrm>
      </p:grpSpPr>
      <p:pic>
        <p:nvPicPr>
          <p:cNvPr id="13" name="图片 12" descr="ͼƬ1-4"/>
          <p:cNvPicPr>
            <a:picLocks noChangeAspect="1"/>
          </p:cNvPicPr>
          <p:nvPr>
            <p:custDataLst>
              <p:tags r:id="rId2"/>
            </p:custDataLst>
          </p:nvPr>
        </p:nvPicPr>
        <p:blipFill>
          <a:blip r:embed="rId3">
            <a:lum contrast="6000"/>
          </a:blip>
          <a:stretch>
            <a:fillRect/>
          </a:stretch>
        </p:blipFill>
        <p:spPr>
          <a:xfrm>
            <a:off x="0" y="0"/>
            <a:ext cx="12192000" cy="6857365"/>
          </a:xfrm>
          <a:prstGeom prst="rect">
            <a:avLst/>
          </a:prstGeom>
        </p:spPr>
      </p:pic>
      <p:sp>
        <p:nvSpPr>
          <p:cNvPr id="8" name="署名"/>
          <p:cNvSpPr txBox="1">
            <a:spLocks noGrp="1"/>
          </p:cNvSpPr>
          <p:nvPr>
            <p:ph type="body" idx="2" hasCustomPrompt="1"/>
            <p:custDataLst>
              <p:tags r:id="rId4"/>
            </p:custDataLst>
          </p:nvPr>
        </p:nvSpPr>
        <p:spPr>
          <a:xfrm>
            <a:off x="907448" y="4113702"/>
            <a:ext cx="2034000" cy="468000"/>
          </a:xfrm>
          <a:prstGeom prst="roundRect">
            <a:avLst>
              <a:gd name="adj" fmla="val 25971"/>
            </a:avLst>
          </a:prstGeom>
          <a:gradFill>
            <a:gsLst>
              <a:gs pos="0">
                <a:schemeClr val="accent1"/>
              </a:gs>
              <a:gs pos="100000">
                <a:schemeClr val="accent2"/>
              </a:gs>
            </a:gsLst>
            <a:lin ang="2700000" scaled="0"/>
          </a:gradFill>
        </p:spPr>
        <p:txBody>
          <a:bodyPr wrap="square" lIns="0" tIns="0" rIns="0" bIns="0" rtlCol="0" anchor="ctr">
            <a:normAutofit/>
          </a:bodyPr>
          <a:lstStyle>
            <a:defPPr>
              <a:defRPr lang="zh-CN"/>
            </a:defPPr>
            <a:lvl1pPr marL="0" marR="0" algn="ctr" defTabSz="914400" rtl="0" eaLnBrk="1" fontAlgn="auto" latinLnBrk="0" hangingPunct="1">
              <a:lnSpc>
                <a:spcPct val="100000"/>
              </a:lnSpc>
              <a:buClrTx/>
              <a:buSzTx/>
              <a:buFontTx/>
              <a:buNone/>
              <a:defRPr kumimoji="0" lang="zh-CN" altLang="en-US" sz="1400" b="0" i="0" u="none" strike="noStrike" kern="1200" cap="none" spc="150" normalizeH="0" baseline="0" noProof="1" dirty="0">
                <a:solidFill>
                  <a:schemeClr val="lt1">
                    <a:lumMod val="100000"/>
                  </a:schemeClr>
                </a:solidFill>
                <a:effectLst>
                  <a:outerShdw blurRad="50800" dist="50800" dir="5400000" algn="ctr" rotWithShape="0">
                    <a:schemeClr val="accent2">
                      <a:alpha val="40000"/>
                    </a:schemeClr>
                  </a:outerShdw>
                </a:effectLst>
                <a:latin typeface="+mj-ea"/>
                <a:ea typeface="+mj-ea"/>
                <a:cs typeface="+mn-cs"/>
              </a:defRPr>
            </a:lvl1pPr>
          </a:lstStyle>
          <a:p>
            <a:pPr lvl="0"/>
            <a:r>
              <a:rPr>
                <a:sym typeface="+mn-ea"/>
              </a:rPr>
              <a:t>单击此处编辑文本</a:t>
            </a:r>
            <a:endParaRPr>
              <a:sym typeface="+mn-ea"/>
            </a:endParaRPr>
          </a:p>
        </p:txBody>
      </p:sp>
      <p:sp>
        <p:nvSpPr>
          <p:cNvPr id="7" name="标题"/>
          <p:cNvSpPr txBox="1">
            <a:spLocks noGrp="1"/>
          </p:cNvSpPr>
          <p:nvPr>
            <p:ph type="title" idx="1" hasCustomPrompt="1"/>
            <p:custDataLst>
              <p:tags r:id="rId5"/>
            </p:custDataLst>
          </p:nvPr>
        </p:nvSpPr>
        <p:spPr>
          <a:xfrm>
            <a:off x="907448" y="1809751"/>
            <a:ext cx="6011908" cy="2059214"/>
          </a:xfrm>
          <a:prstGeom prst="rect">
            <a:avLst/>
          </a:prstGeom>
          <a:noFill/>
        </p:spPr>
        <p:txBody>
          <a:bodyPr wrap="square" lIns="0" tIns="0" rIns="0" bIns="0" rtlCol="0" anchor="ctr" anchorCtr="0">
            <a:normAutofit/>
          </a:bodyPr>
          <a:lstStyle>
            <a:lvl1pPr marL="0" marR="0" algn="l" defTabSz="914400" rtl="0" eaLnBrk="1" fontAlgn="auto" latinLnBrk="0" hangingPunct="1">
              <a:lnSpc>
                <a:spcPct val="100000"/>
              </a:lnSpc>
              <a:buClrTx/>
              <a:buSzTx/>
              <a:buFontTx/>
              <a:buNone/>
              <a:defRPr kumimoji="0" lang="zh-CN" altLang="en-US" sz="6000" b="0" i="0" u="none" strike="noStrike" kern="1200" cap="none" spc="300" normalizeH="0" baseline="0" noProof="1" dirty="0">
                <a:solidFill>
                  <a:schemeClr val="tx1">
                    <a:lumMod val="85000"/>
                    <a:lumOff val="15000"/>
                  </a:schemeClr>
                </a:solidFill>
                <a:latin typeface="+mj-ea"/>
                <a:ea typeface="+mj-ea"/>
                <a:cs typeface="+mn-cs"/>
              </a:defRPr>
            </a:lvl1pPr>
          </a:lstStyle>
          <a:p>
            <a:pPr lvl="0"/>
            <a:r>
              <a:rPr>
                <a:sym typeface="+mn-ea"/>
              </a:rPr>
              <a:t>单击编辑标题</a:t>
            </a:r>
            <a:endParaRPr>
              <a:sym typeface="+mn-ea"/>
            </a:endParaRPr>
          </a:p>
        </p:txBody>
      </p:sp>
      <p:sp>
        <p:nvSpPr>
          <p:cNvPr id="4" name="日期占位符 3"/>
          <p:cNvSpPr>
            <a:spLocks noGrp="1"/>
          </p:cNvSpPr>
          <p:nvPr>
            <p:ph type="dt" sz="half" idx="10"/>
            <p:custDataLst>
              <p:tags r:id="rId6"/>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a:xfrm>
            <a:off x="4116000" y="6314400"/>
            <a:ext cx="3960000" cy="316800"/>
          </a:xfrm>
        </p:spPr>
        <p:txBody>
          <a:bodyPr/>
          <a:lstStyle/>
          <a:p>
            <a:endParaRPr lang="zh-CN" altLang="en-US" dirty="0"/>
          </a:p>
        </p:txBody>
      </p:sp>
      <p:sp>
        <p:nvSpPr>
          <p:cNvPr id="6" name="灯片编号占位符 5"/>
          <p:cNvSpPr>
            <a:spLocks noGrp="1"/>
          </p:cNvSpPr>
          <p:nvPr>
            <p:ph type="sldNum" sz="quarter" idx="12"/>
            <p:custDataLst>
              <p:tags r:id="rId8"/>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10" name="平行四边形 9"/>
          <p:cNvSpPr/>
          <p:nvPr>
            <p:custDataLst>
              <p:tags r:id="rId2"/>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9" name="图片 8" descr="A2"/>
          <p:cNvPicPr>
            <a:picLocks noChangeAspect="1"/>
          </p:cNvPicPr>
          <p:nvPr>
            <p:custDataLst>
              <p:tags r:id="rId3"/>
            </p:custDataLst>
          </p:nvPr>
        </p:nvPicPr>
        <p:blipFill>
          <a:blip r:embed="rId4">
            <a:alphaModFix amt="15000"/>
          </a:blip>
          <a:stretch>
            <a:fillRect/>
          </a:stretch>
        </p:blipFill>
        <p:spPr>
          <a:xfrm flipH="1">
            <a:off x="0" y="635"/>
            <a:ext cx="12192000" cy="6871335"/>
          </a:xfrm>
          <a:prstGeom prst="rect">
            <a:avLst/>
          </a:prstGeom>
        </p:spPr>
      </p:pic>
      <p:sp>
        <p:nvSpPr>
          <p:cNvPr id="8" name="正文"/>
          <p:cNvSpPr txBox="1">
            <a:spLocks noGrp="1"/>
          </p:cNvSpPr>
          <p:nvPr>
            <p:ph idx="2"/>
            <p:custDataLst>
              <p:tags r:id="rId5"/>
            </p:custDataLst>
          </p:nvPr>
        </p:nvSpPr>
        <p:spPr>
          <a:xfrm>
            <a:off x="608400" y="1490400"/>
            <a:ext cx="10969200" cy="4759200"/>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1200"/>
              </a:spcBef>
              <a:spcAft>
                <a:spcPts val="0"/>
              </a:spcAft>
              <a:buClr>
                <a:schemeClr val="accent1">
                  <a:lumMod val="40000"/>
                  <a:lumOff val="60000"/>
                </a:schemeClr>
              </a:buClr>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spcBef>
                <a:spcPts val="1200"/>
              </a:spcBef>
              <a:spcAft>
                <a:spcPts val="0"/>
              </a:spcAft>
              <a:buClr>
                <a:schemeClr val="accent1">
                  <a:lumMod val="40000"/>
                  <a:lumOff val="60000"/>
                </a:schemeClr>
              </a:buClr>
            </a:pPr>
            <a:r>
              <a:rPr dirty="0">
                <a:sym typeface="+mn-ea"/>
              </a:rPr>
              <a:t>单击此处编辑母版文本样式</a:t>
            </a:r>
            <a:endParaRPr dirty="0">
              <a:sym typeface="+mn-ea"/>
            </a:endParaRPr>
          </a:p>
          <a:p>
            <a:pPr lvl="1">
              <a:spcBef>
                <a:spcPts val="1200"/>
              </a:spcBef>
              <a:spcAft>
                <a:spcPts val="0"/>
              </a:spcAft>
              <a:buClr>
                <a:schemeClr val="accent1">
                  <a:lumMod val="40000"/>
                  <a:lumOff val="60000"/>
                </a:schemeClr>
              </a:buClr>
            </a:pPr>
            <a:r>
              <a:rPr dirty="0" err="1">
                <a:sym typeface="+mn-ea"/>
              </a:rPr>
              <a:t>第二级</a:t>
            </a:r>
            <a:endParaRPr dirty="0">
              <a:sym typeface="+mn-ea"/>
            </a:endParaRPr>
          </a:p>
          <a:p>
            <a:pPr lvl="2">
              <a:spcBef>
                <a:spcPts val="1200"/>
              </a:spcBef>
              <a:spcAft>
                <a:spcPts val="0"/>
              </a:spcAft>
              <a:buClr>
                <a:schemeClr val="accent1">
                  <a:lumMod val="40000"/>
                  <a:lumOff val="60000"/>
                </a:schemeClr>
              </a:buClr>
            </a:pPr>
            <a:r>
              <a:rPr dirty="0" err="1">
                <a:sym typeface="+mn-ea"/>
              </a:rPr>
              <a:t>第三级</a:t>
            </a:r>
            <a:endParaRPr dirty="0">
              <a:sym typeface="+mn-ea"/>
            </a:endParaRPr>
          </a:p>
          <a:p>
            <a:pPr lvl="3">
              <a:spcBef>
                <a:spcPts val="1200"/>
              </a:spcBef>
              <a:spcAft>
                <a:spcPts val="0"/>
              </a:spcAft>
              <a:buClr>
                <a:schemeClr val="accent1">
                  <a:lumMod val="40000"/>
                  <a:lumOff val="60000"/>
                </a:schemeClr>
              </a:buClr>
            </a:pPr>
            <a:r>
              <a:rPr dirty="0" err="1">
                <a:sym typeface="+mn-ea"/>
              </a:rPr>
              <a:t>第四级</a:t>
            </a:r>
            <a:endParaRPr dirty="0">
              <a:sym typeface="+mn-ea"/>
            </a:endParaRPr>
          </a:p>
          <a:p>
            <a:pPr lvl="4">
              <a:spcBef>
                <a:spcPts val="1200"/>
              </a:spcBef>
              <a:spcAft>
                <a:spcPts val="0"/>
              </a:spcAft>
              <a:buClr>
                <a:schemeClr val="accent1">
                  <a:lumMod val="40000"/>
                  <a:lumOff val="60000"/>
                </a:schemeClr>
              </a:buClr>
            </a:pPr>
            <a:r>
              <a:rPr dirty="0" err="1">
                <a:sym typeface="+mn-ea"/>
              </a:rPr>
              <a:t>第五级</a:t>
            </a:r>
            <a:endParaRPr dirty="0">
              <a:sym typeface="+mn-ea"/>
            </a:endParaRPr>
          </a:p>
        </p:txBody>
      </p:sp>
      <p:sp>
        <p:nvSpPr>
          <p:cNvPr id="7" name="标题"/>
          <p:cNvSpPr txBox="1">
            <a:spLocks noGrp="1"/>
          </p:cNvSpPr>
          <p:nvPr>
            <p:ph type="title" idx="1"/>
            <p:custDataLst>
              <p:tags r:id="rId6"/>
            </p:custDataLst>
          </p:nvPr>
        </p:nvSpPr>
        <p:spPr>
          <a:xfrm>
            <a:off x="608400" y="415550"/>
            <a:ext cx="109692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tx2">
                    <a:lumMod val="25000"/>
                  </a:schemeClr>
                </a:solidFill>
                <a:latin typeface="+mj-ea"/>
                <a:ea typeface="+mj-ea"/>
                <a:cs typeface="+mn-cs"/>
              </a:defRPr>
            </a:lvl1pPr>
          </a:lstStyle>
          <a:p>
            <a:pPr lvl="0"/>
            <a:r>
              <a:rPr dirty="0">
                <a:sym typeface="+mn-ea"/>
              </a:rPr>
              <a:t>单击此处编辑母版标题样式</a:t>
            </a:r>
            <a:endParaRPr dirty="0">
              <a:sym typeface="+mn-ea"/>
            </a:endParaRPr>
          </a:p>
        </p:txBody>
      </p:sp>
      <p:sp>
        <p:nvSpPr>
          <p:cNvPr id="4" name="日期占位符 3"/>
          <p:cNvSpPr>
            <a:spLocks noGrp="1"/>
          </p:cNvSpPr>
          <p:nvPr>
            <p:ph type="dt" sz="half" idx="10"/>
            <p:custDataLst>
              <p:tags r:id="rId7"/>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a:xfrm>
            <a:off x="4116000" y="6314400"/>
            <a:ext cx="3960000" cy="316800"/>
          </a:xfrm>
        </p:spPr>
        <p:txBody>
          <a:bodyPr/>
          <a:lstStyle/>
          <a:p>
            <a:endParaRPr lang="zh-CN" altLang="en-US" dirty="0"/>
          </a:p>
        </p:txBody>
      </p:sp>
      <p:sp>
        <p:nvSpPr>
          <p:cNvPr id="6" name="灯片编号占位符 5"/>
          <p:cNvSpPr>
            <a:spLocks noGrp="1"/>
          </p:cNvSpPr>
          <p:nvPr>
            <p:ph type="sldNum" sz="quarter" idx="12"/>
            <p:custDataLst>
              <p:tags r:id="rId9"/>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pic>
        <p:nvPicPr>
          <p:cNvPr id="10" name="图片 9" descr="章节页01"/>
          <p:cNvPicPr>
            <a:picLocks noChangeAspect="1"/>
          </p:cNvPicPr>
          <p:nvPr>
            <p:custDataLst>
              <p:tags r:id="rId2"/>
            </p:custDataLst>
          </p:nvPr>
        </p:nvPicPr>
        <p:blipFill>
          <a:blip r:embed="rId3"/>
          <a:stretch>
            <a:fillRect/>
          </a:stretch>
        </p:blipFill>
        <p:spPr>
          <a:xfrm>
            <a:off x="0" y="9525"/>
            <a:ext cx="12192635" cy="6856730"/>
          </a:xfrm>
          <a:prstGeom prst="rect">
            <a:avLst/>
          </a:prstGeom>
        </p:spPr>
      </p:pic>
      <p:sp>
        <p:nvSpPr>
          <p:cNvPr id="9" name="矩形 8"/>
          <p:cNvSpPr/>
          <p:nvPr>
            <p:custDataLst>
              <p:tags r:id="rId4"/>
            </p:custDataLst>
          </p:nvPr>
        </p:nvSpPr>
        <p:spPr>
          <a:xfrm rot="10800000" flipV="1">
            <a:off x="0" y="-13335"/>
            <a:ext cx="12192635" cy="6871335"/>
          </a:xfrm>
          <a:prstGeom prst="rect">
            <a:avLst/>
          </a:prstGeom>
          <a:gradFill>
            <a:gsLst>
              <a:gs pos="0">
                <a:schemeClr val="bg1">
                  <a:alpha val="0"/>
                </a:schemeClr>
              </a:gs>
              <a:gs pos="64000">
                <a:schemeClr val="accent1">
                  <a:alpha val="10000"/>
                </a:schemeClr>
              </a:gs>
            </a:gsLst>
            <a:lin ang="162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Heavy" panose="00000A00000000000000" charset="-122"/>
            </a:endParaRPr>
          </a:p>
        </p:txBody>
      </p:sp>
      <p:sp>
        <p:nvSpPr>
          <p:cNvPr id="8" name="平行四边形 7"/>
          <p:cNvSpPr/>
          <p:nvPr>
            <p:custDataLst>
              <p:tags r:id="rId5"/>
            </p:custDataLst>
          </p:nvPr>
        </p:nvSpPr>
        <p:spPr>
          <a:xfrm>
            <a:off x="585992" y="5741854"/>
            <a:ext cx="4345547" cy="249280"/>
          </a:xfrm>
          <a:prstGeom prst="parallelogram">
            <a:avLst>
              <a:gd name="adj" fmla="val 38188"/>
            </a:avLst>
          </a:prstGeom>
          <a:gradFill>
            <a:gsLst>
              <a:gs pos="100000">
                <a:schemeClr val="accent1">
                  <a:alpha val="25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a:solidFill>
                <a:schemeClr val="tx1"/>
              </a:solidFill>
            </a:endParaRPr>
          </a:p>
        </p:txBody>
      </p:sp>
      <p:sp>
        <p:nvSpPr>
          <p:cNvPr id="7" name="副标题"/>
          <p:cNvSpPr txBox="1">
            <a:spLocks noGrp="1"/>
          </p:cNvSpPr>
          <p:nvPr>
            <p:ph type="body" idx="2" hasCustomPrompt="1"/>
            <p:custDataLst>
              <p:tags r:id="rId6"/>
            </p:custDataLst>
          </p:nvPr>
        </p:nvSpPr>
        <p:spPr>
          <a:xfrm>
            <a:off x="2454910" y="5417185"/>
            <a:ext cx="3988435" cy="664845"/>
          </a:xfrm>
          <a:prstGeom prst="rect">
            <a:avLst/>
          </a:prstGeom>
          <a:noFill/>
        </p:spPr>
        <p:txBody>
          <a:bodyPr wrap="square" lIns="0" tIns="0" rIns="0" bIns="0" rtlCol="0" anchor="ctr">
            <a:normAutofit/>
          </a:bodyPr>
          <a:lstStyle>
            <a:lvl1pPr marL="0" marR="0" lvl="0" algn="l" defTabSz="914400" rtl="0" eaLnBrk="1" fontAlgn="auto" latinLnBrk="0" hangingPunct="1">
              <a:lnSpc>
                <a:spcPct val="100000"/>
              </a:lnSpc>
              <a:buClrTx/>
              <a:buSzTx/>
              <a:buFontTx/>
              <a:buNone/>
              <a:defRPr kumimoji="0" lang="en-US" altLang="zh-CN" sz="2800" b="0" i="0" u="none" strike="noStrike" kern="1200" cap="none" spc="0" normalizeH="0" baseline="0" noProof="1" dirty="0">
                <a:solidFill>
                  <a:schemeClr val="accent2">
                    <a:lumMod val="40000"/>
                    <a:lumOff val="60000"/>
                  </a:schemeClr>
                </a:solidFill>
                <a:uFillTx/>
                <a:latin typeface="+mj-ea"/>
                <a:ea typeface="+mj-ea"/>
                <a:cs typeface="MiSans Normal" panose="00000500000000000000" charset="-122"/>
                <a:sym typeface="+mn-ea"/>
              </a:defRPr>
            </a:lvl1pPr>
          </a:lstStyle>
          <a:p>
            <a:pPr lvl="0" algn="l">
              <a:buClrTx/>
              <a:buSzTx/>
              <a:buFontTx/>
            </a:pPr>
            <a:r>
              <a:rPr>
                <a:sym typeface="+mn-ea"/>
              </a:rPr>
              <a:t>单击此处编辑副标题</a:t>
            </a:r>
            <a:endParaRPr>
              <a:sym typeface="+mn-ea"/>
            </a:endParaRPr>
          </a:p>
        </p:txBody>
      </p:sp>
      <p:sp>
        <p:nvSpPr>
          <p:cNvPr id="6" name="标题"/>
          <p:cNvSpPr txBox="1">
            <a:spLocks noGrp="1"/>
          </p:cNvSpPr>
          <p:nvPr>
            <p:ph type="title" idx="1" hasCustomPrompt="1"/>
            <p:custDataLst>
              <p:tags r:id="rId7"/>
            </p:custDataLst>
          </p:nvPr>
        </p:nvSpPr>
        <p:spPr>
          <a:xfrm>
            <a:off x="729762" y="4968875"/>
            <a:ext cx="1725245" cy="1317625"/>
          </a:xfrm>
          <a:prstGeom prst="rect">
            <a:avLst/>
          </a:prstGeom>
          <a:noFill/>
        </p:spPr>
        <p:txBody>
          <a:bodyPr wrap="square" lIns="0" tIns="0" rIns="0" bIns="0" rtlCol="0" anchor="ctr">
            <a:normAutofit/>
          </a:bodyPr>
          <a:lstStyle>
            <a:lvl1pPr marL="0" marR="0" algn="l" defTabSz="914400" rtl="0" eaLnBrk="1" fontAlgn="auto" latinLnBrk="0" hangingPunct="1">
              <a:lnSpc>
                <a:spcPct val="100000"/>
              </a:lnSpc>
              <a:buClrTx/>
              <a:buSzTx/>
              <a:buFontTx/>
              <a:buNone/>
              <a:defRPr kumimoji="0" lang="zh-CN" altLang="en-US" sz="6000" b="0" i="0" u="none" strike="noStrike" kern="1200" cap="none" spc="300" normalizeH="0" baseline="0" noProof="1" dirty="0">
                <a:solidFill>
                  <a:schemeClr val="tx1">
                    <a:lumMod val="75000"/>
                    <a:lumOff val="25000"/>
                  </a:schemeClr>
                </a:solidFill>
                <a:latin typeface="+mj-ea"/>
                <a:ea typeface="+mj-ea"/>
                <a:cs typeface="MiSans Normal" panose="00000500000000000000" charset="-122"/>
              </a:defRPr>
            </a:lvl1pPr>
          </a:lstStyle>
          <a:p>
            <a:pPr lvl="0"/>
            <a:r>
              <a:rPr>
                <a:sym typeface="+mn-ea"/>
              </a:rPr>
              <a:t>标题</a:t>
            </a:r>
            <a:endParaRPr>
              <a:sym typeface="+mn-ea"/>
            </a:endParaRPr>
          </a:p>
        </p:txBody>
      </p:sp>
      <p:sp>
        <p:nvSpPr>
          <p:cNvPr id="3" name="日期占位符 2"/>
          <p:cNvSpPr>
            <a:spLocks noGrp="1"/>
          </p:cNvSpPr>
          <p:nvPr>
            <p:ph type="dt" sz="half" idx="10"/>
            <p:custDataLst>
              <p:tags r:id="rId8"/>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a:xfrm>
            <a:off x="4116000" y="6314400"/>
            <a:ext cx="3960000" cy="316800"/>
          </a:xfrm>
        </p:spPr>
        <p:txBody>
          <a:bodyPr/>
          <a:lstStyle/>
          <a:p>
            <a:endParaRPr lang="zh-CN" altLang="en-US" dirty="0"/>
          </a:p>
        </p:txBody>
      </p:sp>
      <p:sp>
        <p:nvSpPr>
          <p:cNvPr id="5" name="灯片编号占位符 4"/>
          <p:cNvSpPr>
            <a:spLocks noGrp="1"/>
          </p:cNvSpPr>
          <p:nvPr>
            <p:ph type="sldNum" sz="quarter" idx="12"/>
            <p:custDataLst>
              <p:tags r:id="rId10"/>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pic>
        <p:nvPicPr>
          <p:cNvPr id="10" name="图片 9" descr="A2"/>
          <p:cNvPicPr>
            <a:picLocks noChangeAspect="1"/>
          </p:cNvPicPr>
          <p:nvPr>
            <p:custDataLst>
              <p:tags r:id="rId2"/>
            </p:custDataLst>
          </p:nvPr>
        </p:nvPicPr>
        <p:blipFill>
          <a:blip r:embed="rId3"/>
          <a:stretch>
            <a:fillRect/>
          </a:stretch>
        </p:blipFill>
        <p:spPr>
          <a:xfrm>
            <a:off x="5654" y="0"/>
            <a:ext cx="12192000" cy="6871335"/>
          </a:xfrm>
          <a:prstGeom prst="rect">
            <a:avLst/>
          </a:prstGeom>
        </p:spPr>
      </p:pic>
      <p:sp>
        <p:nvSpPr>
          <p:cNvPr id="13" name="平行四边形 12"/>
          <p:cNvSpPr/>
          <p:nvPr>
            <p:custDataLst>
              <p:tags r:id="rId4"/>
            </p:custDataLst>
          </p:nvPr>
        </p:nvSpPr>
        <p:spPr>
          <a:xfrm>
            <a:off x="6501112" y="3700159"/>
            <a:ext cx="4673600" cy="233045"/>
          </a:xfrm>
          <a:prstGeom prst="parallelogram">
            <a:avLst>
              <a:gd name="adj" fmla="val 38188"/>
            </a:avLst>
          </a:prstGeom>
          <a:gradFill>
            <a:gsLst>
              <a:gs pos="100000">
                <a:schemeClr val="accent1">
                  <a:alpha val="25000"/>
                </a:schemeClr>
              </a:gs>
              <a:gs pos="23000">
                <a:schemeClr val="accent2">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节编号"/>
          <p:cNvSpPr txBox="1">
            <a:spLocks noGrp="1"/>
          </p:cNvSpPr>
          <p:nvPr>
            <p:ph type="body" idx="2" hasCustomPrompt="1"/>
            <p:custDataLst>
              <p:tags r:id="rId5"/>
            </p:custDataLst>
          </p:nvPr>
        </p:nvSpPr>
        <p:spPr>
          <a:xfrm>
            <a:off x="9605355" y="4452317"/>
            <a:ext cx="1540800" cy="424800"/>
          </a:xfrm>
          <a:prstGeom prst="roundRect">
            <a:avLst>
              <a:gd name="adj" fmla="val 18909"/>
            </a:avLst>
          </a:prstGeom>
          <a:gradFill>
            <a:gsLst>
              <a:gs pos="0">
                <a:schemeClr val="accent1"/>
              </a:gs>
              <a:gs pos="100000">
                <a:schemeClr val="accent2"/>
              </a:gs>
            </a:gsLst>
            <a:lin ang="2700000" scaled="0"/>
          </a:gradFill>
        </p:spPr>
        <p:txBody>
          <a:bodyPr wrap="square" lIns="0" tIns="0" rIns="0" bIns="0" rtlCol="0" anchor="ctr">
            <a:normAutofit/>
          </a:bodyPr>
          <a:lstStyle>
            <a:defPPr>
              <a:defRPr lang="zh-CN"/>
            </a:defPPr>
            <a:lvl1pPr marL="0" marR="0" algn="ctr" defTabSz="914400" rtl="0" eaLnBrk="1" fontAlgn="auto" latinLnBrk="0" hangingPunct="1">
              <a:lnSpc>
                <a:spcPct val="100000"/>
              </a:lnSpc>
              <a:buClrTx/>
              <a:buSzTx/>
              <a:buFontTx/>
              <a:buNone/>
              <a:defRPr kumimoji="0" lang="en-US" altLang="zh-CN" sz="1400" b="0" i="0" u="none" strike="noStrike" kern="1200" cap="none" spc="150" normalizeH="0" baseline="0" noProof="1">
                <a:solidFill>
                  <a:schemeClr val="lt1">
                    <a:lumMod val="100000"/>
                  </a:schemeClr>
                </a:solidFill>
                <a:effectLst>
                  <a:outerShdw blurRad="50800" dist="50800" dir="5400000" algn="ctr" rotWithShape="0">
                    <a:schemeClr val="accent2">
                      <a:alpha val="40000"/>
                    </a:schemeClr>
                  </a:outerShdw>
                </a:effectLst>
                <a:latin typeface="+mj-ea"/>
                <a:ea typeface="+mj-ea"/>
                <a:cs typeface="+mn-cs"/>
              </a:defRPr>
            </a:lvl1pPr>
          </a:lstStyle>
          <a:p>
            <a:pPr lvl="0"/>
            <a:r>
              <a:rPr>
                <a:sym typeface="+mn-ea"/>
              </a:rPr>
              <a:t>编辑节编号</a:t>
            </a:r>
            <a:endParaRPr>
              <a:sym typeface="+mn-ea"/>
            </a:endParaRPr>
          </a:p>
        </p:txBody>
      </p:sp>
      <p:sp>
        <p:nvSpPr>
          <p:cNvPr id="7" name="标题"/>
          <p:cNvSpPr txBox="1">
            <a:spLocks noGrp="1"/>
          </p:cNvSpPr>
          <p:nvPr>
            <p:ph type="title" idx="1" hasCustomPrompt="1"/>
            <p:custDataLst>
              <p:tags r:id="rId6"/>
            </p:custDataLst>
          </p:nvPr>
        </p:nvSpPr>
        <p:spPr>
          <a:xfrm>
            <a:off x="6096000" y="1985038"/>
            <a:ext cx="5079968" cy="1869371"/>
          </a:xfrm>
          <a:prstGeom prst="rect">
            <a:avLst/>
          </a:prstGeom>
          <a:noFill/>
        </p:spPr>
        <p:txBody>
          <a:bodyPr wrap="square" lIns="0" tIns="0" rIns="0" bIns="0" rtlCol="0" anchor="b">
            <a:normAutofit/>
          </a:bodyPr>
          <a:lstStyle>
            <a:lvl1pPr marL="0" marR="0" algn="r" defTabSz="914400" rtl="0" eaLnBrk="1" fontAlgn="auto" latinLnBrk="0" hangingPunct="1">
              <a:lnSpc>
                <a:spcPct val="100000"/>
              </a:lnSpc>
              <a:buClrTx/>
              <a:buSzTx/>
              <a:buFontTx/>
              <a:buNone/>
              <a:defRPr kumimoji="0" lang="zh-CN" altLang="en-US" sz="4400" b="0" i="0" u="none" strike="noStrike" kern="1200" cap="none" spc="300" normalizeH="0" baseline="0" noProof="1" dirty="0">
                <a:solidFill>
                  <a:schemeClr val="tx1">
                    <a:lumMod val="85000"/>
                    <a:lumOff val="15000"/>
                  </a:schemeClr>
                </a:solidFill>
                <a:latin typeface="+mj-ea"/>
                <a:ea typeface="+mj-ea"/>
                <a:cs typeface="+mn-cs"/>
              </a:defRPr>
            </a:lvl1pPr>
          </a:lstStyle>
          <a:p>
            <a:pPr lvl="0" algn="r"/>
            <a:r>
              <a:rPr>
                <a:sym typeface="+mn-ea"/>
              </a:rPr>
              <a:t>单击此处编辑标题</a:t>
            </a:r>
            <a:endParaRPr>
              <a:sym typeface="+mn-ea"/>
            </a:endParaRPr>
          </a:p>
        </p:txBody>
      </p:sp>
      <p:sp>
        <p:nvSpPr>
          <p:cNvPr id="4" name="日期占位符 3"/>
          <p:cNvSpPr>
            <a:spLocks noGrp="1"/>
          </p:cNvSpPr>
          <p:nvPr>
            <p:ph type="dt" sz="half" idx="10"/>
            <p:custDataLst>
              <p:tags r:id="rId7"/>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a:xfrm>
            <a:off x="4116000" y="6314400"/>
            <a:ext cx="3960000" cy="316800"/>
          </a:xfrm>
        </p:spPr>
        <p:txBody>
          <a:bodyPr/>
          <a:lstStyle/>
          <a:p>
            <a:endParaRPr lang="zh-CN" altLang="en-US" dirty="0"/>
          </a:p>
        </p:txBody>
      </p:sp>
      <p:sp>
        <p:nvSpPr>
          <p:cNvPr id="6" name="灯片编号占位符 5"/>
          <p:cNvSpPr>
            <a:spLocks noGrp="1"/>
          </p:cNvSpPr>
          <p:nvPr>
            <p:ph type="sldNum" sz="quarter" idx="12"/>
            <p:custDataLst>
              <p:tags r:id="rId9"/>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showMasterSp="0">
  <p:cSld name="标题和两栏">
    <p:spTree>
      <p:nvGrpSpPr>
        <p:cNvPr id="1" name=""/>
        <p:cNvGrpSpPr/>
        <p:nvPr/>
      </p:nvGrpSpPr>
      <p:grpSpPr>
        <a:xfrm>
          <a:off x="0" y="0"/>
          <a:ext cx="0" cy="0"/>
          <a:chOff x="0" y="0"/>
          <a:chExt cx="0" cy="0"/>
        </a:xfrm>
      </p:grpSpPr>
      <p:pic>
        <p:nvPicPr>
          <p:cNvPr id="12" name="图片 11" descr="A2"/>
          <p:cNvPicPr>
            <a:picLocks noChangeAspect="1"/>
          </p:cNvPicPr>
          <p:nvPr>
            <p:custDataLst>
              <p:tags r:id="rId2"/>
            </p:custDataLst>
          </p:nvPr>
        </p:nvPicPr>
        <p:blipFill>
          <a:blip r:embed="rId3">
            <a:alphaModFix amt="15000"/>
          </a:blip>
          <a:stretch>
            <a:fillRect/>
          </a:stretch>
        </p:blipFill>
        <p:spPr>
          <a:xfrm flipH="1">
            <a:off x="0" y="635"/>
            <a:ext cx="12192000" cy="6871335"/>
          </a:xfrm>
          <a:prstGeom prst="rect">
            <a:avLst/>
          </a:prstGeom>
        </p:spPr>
      </p:pic>
      <p:sp>
        <p:nvSpPr>
          <p:cNvPr id="11" name="平行四边形 10"/>
          <p:cNvSpPr/>
          <p:nvPr>
            <p:custDataLst>
              <p:tags r:id="rId4"/>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正文"/>
          <p:cNvSpPr txBox="1">
            <a:spLocks noGrp="1"/>
          </p:cNvSpPr>
          <p:nvPr>
            <p:ph idx="3"/>
            <p:custDataLst>
              <p:tags r:id="rId5"/>
            </p:custDataLst>
          </p:nvPr>
        </p:nvSpPr>
        <p:spPr>
          <a:xfrm>
            <a:off x="6400805" y="1490357"/>
            <a:ext cx="5176800" cy="4759236"/>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9" name="正文"/>
          <p:cNvSpPr txBox="1">
            <a:spLocks noGrp="1"/>
          </p:cNvSpPr>
          <p:nvPr>
            <p:ph idx="2"/>
            <p:custDataLst>
              <p:tags r:id="rId6"/>
            </p:custDataLst>
          </p:nvPr>
        </p:nvSpPr>
        <p:spPr>
          <a:xfrm>
            <a:off x="608400" y="1490357"/>
            <a:ext cx="5176800" cy="4759236"/>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8" name="标题"/>
          <p:cNvSpPr txBox="1">
            <a:spLocks noGrp="1"/>
          </p:cNvSpPr>
          <p:nvPr>
            <p:ph type="title" idx="1"/>
            <p:custDataLst>
              <p:tags r:id="rId7"/>
            </p:custDataLst>
          </p:nvPr>
        </p:nvSpPr>
        <p:spPr>
          <a:xfrm>
            <a:off x="608400" y="416903"/>
            <a:ext cx="109692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tx2">
                    <a:lumMod val="25000"/>
                  </a:schemeClr>
                </a:solidFill>
                <a:latin typeface="+mj-ea"/>
                <a:ea typeface="+mj-ea"/>
                <a:cs typeface="+mn-cs"/>
              </a:defRPr>
            </a:lvl1pPr>
          </a:lstStyle>
          <a:p>
            <a:pPr lvl="0"/>
            <a:r>
              <a:rPr>
                <a:sym typeface="+mn-ea"/>
              </a:rPr>
              <a:t>单击此处编辑母版标题样式</a:t>
            </a:r>
            <a:endParaRPr>
              <a:sym typeface="+mn-ea"/>
            </a:endParaRPr>
          </a:p>
        </p:txBody>
      </p:sp>
      <p:sp>
        <p:nvSpPr>
          <p:cNvPr id="5" name="日期占位符 4"/>
          <p:cNvSpPr>
            <a:spLocks noGrp="1"/>
          </p:cNvSpPr>
          <p:nvPr>
            <p:ph type="dt" sz="half" idx="10"/>
            <p:custDataLst>
              <p:tags r:id="rId8"/>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9"/>
            </p:custDataLst>
          </p:nvPr>
        </p:nvSpPr>
        <p:spPr>
          <a:xfrm>
            <a:off x="4116000" y="6314400"/>
            <a:ext cx="3960000" cy="316800"/>
          </a:xfrm>
        </p:spPr>
        <p:txBody>
          <a:bodyPr/>
          <a:lstStyle/>
          <a:p>
            <a:endParaRPr lang="zh-CN" altLang="en-US" dirty="0"/>
          </a:p>
        </p:txBody>
      </p:sp>
      <p:sp>
        <p:nvSpPr>
          <p:cNvPr id="7" name="灯片编号占位符 6"/>
          <p:cNvSpPr>
            <a:spLocks noGrp="1"/>
          </p:cNvSpPr>
          <p:nvPr>
            <p:ph type="sldNum" sz="quarter" idx="12"/>
            <p:custDataLst>
              <p:tags r:id="rId10"/>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showMasterSp="0">
  <p:cSld name="标题和比较">
    <p:spTree>
      <p:nvGrpSpPr>
        <p:cNvPr id="1" name=""/>
        <p:cNvGrpSpPr/>
        <p:nvPr/>
      </p:nvGrpSpPr>
      <p:grpSpPr>
        <a:xfrm>
          <a:off x="0" y="0"/>
          <a:ext cx="0" cy="0"/>
          <a:chOff x="0" y="0"/>
          <a:chExt cx="0" cy="0"/>
        </a:xfrm>
      </p:grpSpPr>
      <p:pic>
        <p:nvPicPr>
          <p:cNvPr id="16" name="图片 15" descr="A2"/>
          <p:cNvPicPr>
            <a:picLocks noChangeAspect="1"/>
          </p:cNvPicPr>
          <p:nvPr>
            <p:custDataLst>
              <p:tags r:id="rId2"/>
            </p:custDataLst>
          </p:nvPr>
        </p:nvPicPr>
        <p:blipFill>
          <a:blip r:embed="rId3">
            <a:alphaModFix amt="15000"/>
          </a:blip>
          <a:stretch>
            <a:fillRect/>
          </a:stretch>
        </p:blipFill>
        <p:spPr>
          <a:xfrm flipH="1">
            <a:off x="0" y="635"/>
            <a:ext cx="12192000" cy="6871335"/>
          </a:xfrm>
          <a:prstGeom prst="rect">
            <a:avLst/>
          </a:prstGeom>
        </p:spPr>
      </p:pic>
      <p:sp>
        <p:nvSpPr>
          <p:cNvPr id="15" name="平行四边形 14"/>
          <p:cNvSpPr/>
          <p:nvPr>
            <p:custDataLst>
              <p:tags r:id="rId4"/>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标题"/>
          <p:cNvSpPr txBox="1">
            <a:spLocks noGrp="1"/>
          </p:cNvSpPr>
          <p:nvPr>
            <p:ph type="title" idx="5"/>
            <p:custDataLst>
              <p:tags r:id="rId5"/>
            </p:custDataLst>
          </p:nvPr>
        </p:nvSpPr>
        <p:spPr>
          <a:xfrm>
            <a:off x="608400" y="416903"/>
            <a:ext cx="109692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tx2">
                    <a:lumMod val="25000"/>
                  </a:schemeClr>
                </a:solidFill>
                <a:latin typeface="+mj-ea"/>
                <a:ea typeface="+mj-ea"/>
                <a:cs typeface="+mn-cs"/>
              </a:defRPr>
            </a:lvl1pPr>
          </a:lstStyle>
          <a:p>
            <a:pPr lvl="0"/>
            <a:r>
              <a:rPr>
                <a:sym typeface="+mn-ea"/>
              </a:rPr>
              <a:t>单击此处编辑母版标题样式</a:t>
            </a:r>
            <a:endParaRPr>
              <a:sym typeface="+mn-ea"/>
            </a:endParaRPr>
          </a:p>
        </p:txBody>
      </p:sp>
      <p:sp>
        <p:nvSpPr>
          <p:cNvPr id="13" name="正文"/>
          <p:cNvSpPr txBox="1">
            <a:spLocks noGrp="1"/>
          </p:cNvSpPr>
          <p:nvPr>
            <p:ph idx="4"/>
            <p:custDataLst>
              <p:tags r:id="rId6"/>
            </p:custDataLst>
          </p:nvPr>
        </p:nvSpPr>
        <p:spPr>
          <a:xfrm>
            <a:off x="6235200" y="1854000"/>
            <a:ext cx="5342400" cy="4395600"/>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12" name="标题"/>
          <p:cNvSpPr txBox="1">
            <a:spLocks noGrp="1"/>
          </p:cNvSpPr>
          <p:nvPr>
            <p:ph type="title" idx="3"/>
            <p:custDataLst>
              <p:tags r:id="rId7"/>
            </p:custDataLst>
          </p:nvPr>
        </p:nvSpPr>
        <p:spPr>
          <a:xfrm>
            <a:off x="6235200" y="1429200"/>
            <a:ext cx="5342400" cy="40011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2000" b="1" i="0" u="none" strike="noStrike" kern="1200" cap="none" spc="0" normalizeH="0" baseline="0" noProof="1" dirty="0">
                <a:solidFill>
                  <a:schemeClr val="tx1">
                    <a:lumMod val="85000"/>
                    <a:lumOff val="15000"/>
                  </a:schemeClr>
                </a:solidFill>
                <a:latin typeface="+mn-ea"/>
                <a:ea typeface="+mn-ea"/>
                <a:cs typeface="+mn-cs"/>
              </a:defRPr>
            </a:lvl1pPr>
          </a:lstStyle>
          <a:p>
            <a:pPr lvl="0"/>
            <a:r>
              <a:rPr>
                <a:sym typeface="+mn-ea"/>
              </a:rPr>
              <a:t>单击此处编辑母版标题样式</a:t>
            </a:r>
            <a:endParaRPr>
              <a:sym typeface="+mn-ea"/>
            </a:endParaRPr>
          </a:p>
        </p:txBody>
      </p:sp>
      <p:sp>
        <p:nvSpPr>
          <p:cNvPr id="11" name="正文"/>
          <p:cNvSpPr txBox="1">
            <a:spLocks noGrp="1"/>
          </p:cNvSpPr>
          <p:nvPr>
            <p:ph idx="2"/>
            <p:custDataLst>
              <p:tags r:id="rId8"/>
            </p:custDataLst>
          </p:nvPr>
        </p:nvSpPr>
        <p:spPr>
          <a:xfrm>
            <a:off x="608400" y="1854000"/>
            <a:ext cx="5342400" cy="4395600"/>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10" name="标题"/>
          <p:cNvSpPr txBox="1">
            <a:spLocks noGrp="1"/>
          </p:cNvSpPr>
          <p:nvPr>
            <p:ph type="title" idx="1"/>
            <p:custDataLst>
              <p:tags r:id="rId9"/>
            </p:custDataLst>
          </p:nvPr>
        </p:nvSpPr>
        <p:spPr>
          <a:xfrm>
            <a:off x="608400" y="1429200"/>
            <a:ext cx="5342400" cy="40011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2000" b="1" i="0" u="none" strike="noStrike" kern="1200" cap="none" spc="0" normalizeH="0" baseline="0" noProof="1" dirty="0">
                <a:solidFill>
                  <a:schemeClr val="tx1">
                    <a:lumMod val="85000"/>
                    <a:lumOff val="15000"/>
                  </a:schemeClr>
                </a:solidFill>
                <a:latin typeface="+mn-ea"/>
                <a:ea typeface="+mn-ea"/>
                <a:cs typeface="+mn-cs"/>
              </a:defRPr>
            </a:lvl1pPr>
          </a:lstStyle>
          <a:p>
            <a:pPr lvl="0"/>
            <a:r>
              <a:rPr>
                <a:sym typeface="+mn-ea"/>
              </a:rPr>
              <a:t>单击此处编辑母版标题样式</a:t>
            </a:r>
            <a:endParaRPr>
              <a:sym typeface="+mn-ea"/>
            </a:endParaRPr>
          </a:p>
        </p:txBody>
      </p:sp>
      <p:sp>
        <p:nvSpPr>
          <p:cNvPr id="7" name="日期占位符 6"/>
          <p:cNvSpPr>
            <a:spLocks noGrp="1"/>
          </p:cNvSpPr>
          <p:nvPr>
            <p:ph type="dt" sz="half" idx="10"/>
            <p:custDataLst>
              <p:tags r:id="rId10"/>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a:xfrm>
            <a:off x="4116000" y="6314400"/>
            <a:ext cx="3960000" cy="316800"/>
          </a:xfrm>
        </p:spPr>
        <p:txBody>
          <a:bodyPr/>
          <a:lstStyle/>
          <a:p>
            <a:endParaRPr lang="zh-CN" altLang="en-US" dirty="0"/>
          </a:p>
        </p:txBody>
      </p:sp>
      <p:sp>
        <p:nvSpPr>
          <p:cNvPr id="9" name="灯片编号占位符 8"/>
          <p:cNvSpPr>
            <a:spLocks noGrp="1"/>
          </p:cNvSpPr>
          <p:nvPr>
            <p:ph type="sldNum" sz="quarter" idx="12"/>
            <p:custDataLst>
              <p:tags r:id="rId12"/>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pic>
        <p:nvPicPr>
          <p:cNvPr id="8" name="图片 7" descr="A2"/>
          <p:cNvPicPr>
            <a:picLocks noChangeAspect="1"/>
          </p:cNvPicPr>
          <p:nvPr>
            <p:custDataLst>
              <p:tags r:id="rId2"/>
            </p:custDataLst>
          </p:nvPr>
        </p:nvPicPr>
        <p:blipFill>
          <a:blip r:embed="rId3">
            <a:alphaModFix amt="15000"/>
          </a:blip>
          <a:stretch>
            <a:fillRect/>
          </a:stretch>
        </p:blipFill>
        <p:spPr>
          <a:xfrm flipH="1">
            <a:off x="0" y="635"/>
            <a:ext cx="12192000" cy="6871335"/>
          </a:xfrm>
          <a:prstGeom prst="rect">
            <a:avLst/>
          </a:prstGeom>
        </p:spPr>
      </p:pic>
      <p:sp>
        <p:nvSpPr>
          <p:cNvPr id="7" name="平行四边形 6"/>
          <p:cNvSpPr/>
          <p:nvPr>
            <p:custDataLst>
              <p:tags r:id="rId4"/>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标题"/>
          <p:cNvSpPr txBox="1">
            <a:spLocks noGrp="1"/>
          </p:cNvSpPr>
          <p:nvPr>
            <p:ph type="title" idx="1"/>
            <p:custDataLst>
              <p:tags r:id="rId5"/>
            </p:custDataLst>
          </p:nvPr>
        </p:nvSpPr>
        <p:spPr>
          <a:xfrm>
            <a:off x="608400" y="416903"/>
            <a:ext cx="109692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tx2">
                    <a:lumMod val="25000"/>
                  </a:schemeClr>
                </a:solidFill>
                <a:latin typeface="+mj-ea"/>
                <a:ea typeface="+mj-ea"/>
                <a:cs typeface="+mn-cs"/>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6"/>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a:xfrm>
            <a:off x="4116000" y="6314400"/>
            <a:ext cx="3960000" cy="316800"/>
          </a:xfrm>
        </p:spPr>
        <p:txBody>
          <a:bodyPr/>
          <a:lstStyle/>
          <a:p>
            <a:endParaRPr lang="zh-CN" altLang="en-US" dirty="0"/>
          </a:p>
        </p:txBody>
      </p:sp>
      <p:sp>
        <p:nvSpPr>
          <p:cNvPr id="5" name="灯片编号占位符 4"/>
          <p:cNvSpPr>
            <a:spLocks noGrp="1"/>
          </p:cNvSpPr>
          <p:nvPr>
            <p:ph type="sldNum" sz="quarter" idx="12"/>
            <p:custDataLst>
              <p:tags r:id="rId8"/>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pic>
        <p:nvPicPr>
          <p:cNvPr id="8" name="图片 7" descr="A2"/>
          <p:cNvPicPr>
            <a:picLocks noChangeAspect="1"/>
          </p:cNvPicPr>
          <p:nvPr>
            <p:custDataLst>
              <p:tags r:id="rId2"/>
            </p:custDataLst>
          </p:nvPr>
        </p:nvPicPr>
        <p:blipFill>
          <a:blip r:embed="rId3">
            <a:alphaModFix amt="15000"/>
          </a:blip>
          <a:stretch>
            <a:fillRect/>
          </a:stretch>
        </p:blipFill>
        <p:spPr>
          <a:xfrm flipH="1">
            <a:off x="0" y="635"/>
            <a:ext cx="12192000" cy="6871335"/>
          </a:xfrm>
          <a:prstGeom prst="rect">
            <a:avLst/>
          </a:prstGeom>
        </p:spPr>
      </p:pic>
      <p:sp>
        <p:nvSpPr>
          <p:cNvPr id="2" name="日期占位符 1"/>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5"/>
            </p:custDataLst>
          </p:nvPr>
        </p:nvSpPr>
        <p:spPr/>
        <p:txBody>
          <a:bodyPr/>
          <a:lstStyle/>
          <a:p>
            <a:endParaRPr lang="zh-CN" altLang="en-US" dirty="0"/>
          </a:p>
        </p:txBody>
      </p:sp>
      <p:sp>
        <p:nvSpPr>
          <p:cNvPr id="4" name="灯片编号占位符 3"/>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showMasterSp="0">
  <p:cSld name="仅内容">
    <p:spTree>
      <p:nvGrpSpPr>
        <p:cNvPr id="1" name=""/>
        <p:cNvGrpSpPr/>
        <p:nvPr/>
      </p:nvGrpSpPr>
      <p:grpSpPr>
        <a:xfrm>
          <a:off x="0" y="0"/>
          <a:ext cx="0" cy="0"/>
          <a:chOff x="0" y="0"/>
          <a:chExt cx="0" cy="0"/>
        </a:xfrm>
      </p:grpSpPr>
      <p:pic>
        <p:nvPicPr>
          <p:cNvPr id="8" name="图片 7" descr="A2"/>
          <p:cNvPicPr>
            <a:picLocks noChangeAspect="1"/>
          </p:cNvPicPr>
          <p:nvPr>
            <p:custDataLst>
              <p:tags r:id="rId2"/>
            </p:custDataLst>
          </p:nvPr>
        </p:nvPicPr>
        <p:blipFill>
          <a:blip r:embed="rId3">
            <a:alphaModFix amt="15000"/>
          </a:blip>
          <a:stretch>
            <a:fillRect/>
          </a:stretch>
        </p:blipFill>
        <p:spPr>
          <a:xfrm flipH="1">
            <a:off x="0" y="635"/>
            <a:ext cx="12192000" cy="6871335"/>
          </a:xfrm>
          <a:prstGeom prst="rect">
            <a:avLst/>
          </a:prstGeom>
        </p:spPr>
      </p:pic>
      <p:sp>
        <p:nvSpPr>
          <p:cNvPr id="7" name="正文"/>
          <p:cNvSpPr txBox="1">
            <a:spLocks noGrp="1"/>
          </p:cNvSpPr>
          <p:nvPr>
            <p:ph idx="1"/>
            <p:custDataLst>
              <p:tags r:id="rId4"/>
            </p:custDataLst>
          </p:nvPr>
        </p:nvSpPr>
        <p:spPr>
          <a:xfrm>
            <a:off x="608330" y="416904"/>
            <a:ext cx="10968990" cy="5839752"/>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5"/>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a:xfrm>
            <a:off x="4116000" y="6314400"/>
            <a:ext cx="3960000" cy="316800"/>
          </a:xfrm>
        </p:spPr>
        <p:txBody>
          <a:bodyPr/>
          <a:lstStyle/>
          <a:p>
            <a:endParaRPr lang="zh-CN" altLang="en-US" dirty="0"/>
          </a:p>
        </p:txBody>
      </p:sp>
      <p:sp>
        <p:nvSpPr>
          <p:cNvPr id="6" name="灯片编号占位符 5"/>
          <p:cNvSpPr>
            <a:spLocks noGrp="1"/>
          </p:cNvSpPr>
          <p:nvPr>
            <p:ph type="sldNum" sz="quarter" idx="12"/>
            <p:custDataLst>
              <p:tags r:id="rId7"/>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2" Type="http://schemas.openxmlformats.org/officeDocument/2006/relationships/theme" Target="../theme/theme1.xml"/><Relationship Id="rId21" Type="http://schemas.openxmlformats.org/officeDocument/2006/relationships/tags" Target="../tags/tag84.xml"/><Relationship Id="rId20" Type="http://schemas.openxmlformats.org/officeDocument/2006/relationships/tags" Target="../tags/tag83.xml"/><Relationship Id="rId2" Type="http://schemas.openxmlformats.org/officeDocument/2006/relationships/slideLayout" Target="../slideLayouts/slideLayout2.xml"/><Relationship Id="rId19" Type="http://schemas.openxmlformats.org/officeDocument/2006/relationships/tags" Target="../tags/tag82.xml"/><Relationship Id="rId18" Type="http://schemas.openxmlformats.org/officeDocument/2006/relationships/tags" Target="../tags/tag81.xml"/><Relationship Id="rId17" Type="http://schemas.openxmlformats.org/officeDocument/2006/relationships/tags" Target="../tags/tag80.xml"/><Relationship Id="rId16" Type="http://schemas.openxmlformats.org/officeDocument/2006/relationships/tags" Target="../tags/tag79.xml"/><Relationship Id="rId15" Type="http://schemas.openxmlformats.org/officeDocument/2006/relationships/tags" Target="../tags/tag78.xml"/><Relationship Id="rId14" Type="http://schemas.openxmlformats.org/officeDocument/2006/relationships/tags" Target="../tags/tag77.xml"/><Relationship Id="rId13" Type="http://schemas.openxmlformats.org/officeDocument/2006/relationships/image" Target="../media/image2.jpeg"/><Relationship Id="rId12" Type="http://schemas.openxmlformats.org/officeDocument/2006/relationships/tags" Target="../tags/tag7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descr="A2"/>
          <p:cNvPicPr>
            <a:picLocks noChangeAspect="1"/>
          </p:cNvPicPr>
          <p:nvPr>
            <p:custDataLst>
              <p:tags r:id="rId12"/>
            </p:custDataLst>
          </p:nvPr>
        </p:nvPicPr>
        <p:blipFill>
          <a:blip r:embed="rId13">
            <a:alphaModFix amt="15000"/>
          </a:blip>
          <a:stretch>
            <a:fillRect/>
          </a:stretch>
        </p:blipFill>
        <p:spPr>
          <a:xfrm flipH="1">
            <a:off x="0" y="635"/>
            <a:ext cx="12192000" cy="6871335"/>
          </a:xfrm>
          <a:prstGeom prst="rect">
            <a:avLst/>
          </a:prstGeom>
        </p:spPr>
      </p:pic>
      <p:sp>
        <p:nvSpPr>
          <p:cNvPr id="7" name="平行四边形 6"/>
          <p:cNvSpPr/>
          <p:nvPr>
            <p:custDataLst>
              <p:tags r:id="rId14"/>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日期占位符 9"/>
          <p:cNvSpPr>
            <a:spLocks noGrp="1"/>
          </p:cNvSpPr>
          <p:nvPr>
            <p:ph type="dt" sz="half" idx="10"/>
            <p:custDataLst>
              <p:tags r:id="rId15"/>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11" name="页脚占位符 10"/>
          <p:cNvSpPr>
            <a:spLocks noGrp="1"/>
          </p:cNvSpPr>
          <p:nvPr>
            <p:ph type="ftr" sz="quarter" idx="11"/>
            <p:custDataLst>
              <p:tags r:id="rId16"/>
            </p:custDataLst>
          </p:nvPr>
        </p:nvSpPr>
        <p:spPr>
          <a:xfrm>
            <a:off x="4116000" y="6314400"/>
            <a:ext cx="3960000" cy="316800"/>
          </a:xfrm>
        </p:spPr>
        <p:txBody>
          <a:bodyPr/>
          <a:lstStyle/>
          <a:p>
            <a:endParaRPr lang="zh-CN" altLang="en-US" dirty="0"/>
          </a:p>
        </p:txBody>
      </p:sp>
      <p:sp>
        <p:nvSpPr>
          <p:cNvPr id="12" name="灯片编号占位符 11"/>
          <p:cNvSpPr>
            <a:spLocks noGrp="1"/>
          </p:cNvSpPr>
          <p:nvPr>
            <p:ph type="sldNum" sz="quarter" idx="12"/>
            <p:custDataLst>
              <p:tags r:id="rId17"/>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
        <p:nvSpPr>
          <p:cNvPr id="2" name="文本占位符 1"/>
          <p:cNvSpPr>
            <a:spLocks noGrp="1"/>
          </p:cNvSpPr>
          <p:nvPr>
            <p:ph type="body" idx="21"/>
            <p:custDataLst>
              <p:tags r:id="rId18"/>
            </p:custDataLst>
          </p:nvPr>
        </p:nvSpPr>
        <p:spPr>
          <a:xfrm>
            <a:off x="608400" y="1429112"/>
            <a:ext cx="10969200" cy="4747851"/>
          </a:xfrm>
          <a:prstGeom prst="rect">
            <a:avLst/>
          </a:prstGeom>
          <a:ln>
            <a:noFill/>
            <a:prstDash val="sysDash"/>
          </a:ln>
        </p:spPr>
        <p:txBody>
          <a:bodyPr vert="horz" lIns="90000" tIns="46800" rIns="90000" bIns="46800" rtlCol="0">
            <a:normAutofit/>
          </a:bodyPr>
          <a:lstStyle/>
          <a:p>
            <a:pPr marR="0" lvl="0">
              <a:spcBef>
                <a:spcPts val="1200"/>
              </a:spcBef>
              <a:spcAft>
                <a:spcPts val="0"/>
              </a:spcAft>
              <a:buClr>
                <a:schemeClr val="accent1">
                  <a:lumMod val="40000"/>
                  <a:lumOff val="60000"/>
                </a:schemeClr>
              </a:buClr>
              <a:buSzTx/>
            </a:pPr>
            <a:r>
              <a:rPr lang="zh-CN" altLang="en-US" dirty="0"/>
              <a:t>单击此处编辑母版文本样式</a:t>
            </a:r>
            <a:endParaRPr lang="zh-CN" altLang="en-US" dirty="0"/>
          </a:p>
          <a:p>
            <a:pPr marR="0" lvl="1">
              <a:spcBef>
                <a:spcPts val="1200"/>
              </a:spcBef>
              <a:spcAft>
                <a:spcPts val="0"/>
              </a:spcAft>
              <a:buClr>
                <a:schemeClr val="accent1">
                  <a:lumMod val="40000"/>
                  <a:lumOff val="60000"/>
                </a:schemeClr>
              </a:buClr>
              <a:tabLst>
                <a:tab pos="1609725" algn="l"/>
              </a:tabLst>
            </a:pPr>
            <a:r>
              <a:rPr lang="zh-CN" altLang="en-US" dirty="0"/>
              <a:t>二级</a:t>
            </a:r>
            <a:endParaRPr lang="zh-CN" altLang="en-US" dirty="0"/>
          </a:p>
          <a:p>
            <a:pPr marR="0" lvl="2">
              <a:spcBef>
                <a:spcPts val="1200"/>
              </a:spcBef>
              <a:spcAft>
                <a:spcPts val="0"/>
              </a:spcAft>
              <a:buClr>
                <a:schemeClr val="accent1">
                  <a:lumMod val="40000"/>
                  <a:lumOff val="60000"/>
                </a:schemeClr>
              </a:buClr>
            </a:pPr>
            <a:r>
              <a:rPr lang="zh-CN" altLang="en-US" dirty="0"/>
              <a:t>三级</a:t>
            </a:r>
            <a:endParaRPr lang="zh-CN" altLang="en-US" dirty="0"/>
          </a:p>
          <a:p>
            <a:pPr marR="0" lvl="3">
              <a:spcBef>
                <a:spcPts val="1200"/>
              </a:spcBef>
              <a:spcAft>
                <a:spcPts val="0"/>
              </a:spcAft>
              <a:buClr>
                <a:schemeClr val="accent1">
                  <a:lumMod val="40000"/>
                  <a:lumOff val="60000"/>
                </a:schemeClr>
              </a:buClr>
            </a:pPr>
            <a:r>
              <a:rPr lang="zh-CN" altLang="en-US" dirty="0"/>
              <a:t>四级</a:t>
            </a:r>
            <a:endParaRPr lang="zh-CN" altLang="en-US" dirty="0"/>
          </a:p>
          <a:p>
            <a:pPr marR="0" lvl="4">
              <a:spcBef>
                <a:spcPts val="1200"/>
              </a:spcBef>
              <a:spcAft>
                <a:spcPts val="0"/>
              </a:spcAft>
              <a:buClr>
                <a:schemeClr val="accent1">
                  <a:lumMod val="40000"/>
                  <a:lumOff val="60000"/>
                </a:schemeClr>
              </a:buClr>
            </a:pPr>
            <a:r>
              <a:rPr lang="zh-CN" altLang="en-US" dirty="0"/>
              <a:t>五级</a:t>
            </a:r>
            <a:endParaRPr lang="zh-CN" altLang="en-US" dirty="0"/>
          </a:p>
        </p:txBody>
      </p:sp>
      <p:sp>
        <p:nvSpPr>
          <p:cNvPr id="3" name="标题占位符 2"/>
          <p:cNvSpPr>
            <a:spLocks noGrp="1"/>
          </p:cNvSpPr>
          <p:nvPr>
            <p:ph type="title"/>
            <p:custDataLst>
              <p:tags r:id="rId19"/>
            </p:custDataLst>
          </p:nvPr>
        </p:nvSpPr>
        <p:spPr>
          <a:xfrm>
            <a:off x="608399" y="365125"/>
            <a:ext cx="10969199" cy="766989"/>
          </a:xfrm>
          <a:prstGeom prst="rect">
            <a:avLst/>
          </a:prstGeom>
          <a:noFill/>
          <a:ln>
            <a:noFill/>
            <a:prstDash val="sysDash"/>
          </a:ln>
        </p:spPr>
        <p:txBody>
          <a:bodyPr vert="horz" wrap="square" lIns="91440" tIns="45720" rIns="91440" bIns="45720" rtlCol="0" anchor="ctr">
            <a:normAutofit/>
          </a:bodyPr>
          <a:lstStyle/>
          <a:p>
            <a:pPr marL="0" marR="0" lvl="0">
              <a:buClrTx/>
              <a:buSzTx/>
              <a:buFontTx/>
            </a:pPr>
            <a:r>
              <a:rPr lang="zh-CN" altLang="en-US" dirty="0"/>
              <a:t>单击此处编辑母版标题样式</a:t>
            </a:r>
            <a:endParaRPr lang="zh-CN" altLang="en-US" dirty="0"/>
          </a:p>
        </p:txBody>
      </p:sp>
      <p:sp>
        <p:nvSpPr>
          <p:cNvPr id="4" name="KSO_TEMPLATE" hidden="1"/>
          <p:cNvSpPr/>
          <p:nvPr userDrawn="1">
            <p:custDataLst>
              <p:tags r:id="rId2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21"/>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kumimoji="0" lang="zh-CN" altLang="en-US" sz="3600" b="0" i="0" u="none" strike="noStrike" kern="1200" cap="none" spc="300" normalizeH="0" baseline="0" dirty="0" smtClean="0">
          <a:ln>
            <a:noFill/>
            <a:prstDash val="sysDot"/>
          </a:ln>
          <a:solidFill>
            <a:schemeClr val="tx2">
              <a:lumMod val="25000"/>
            </a:schemeClr>
          </a:solidFill>
          <a:uFillTx/>
          <a:latin typeface="+mj-ea"/>
          <a:ea typeface="+mj-ea"/>
          <a:cs typeface="+mn-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smtClean="0">
          <a:ln>
            <a:noFill/>
            <a:prstDash val="sysDot"/>
          </a:ln>
          <a:solidFill>
            <a:schemeClr val="tx1">
              <a:lumMod val="75000"/>
              <a:lumOff val="25000"/>
            </a:schemeClr>
          </a:solidFill>
          <a:uFillTx/>
          <a:latin typeface="+mn-ea"/>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kumimoji="0" lang="zh-CN" altLang="en-US" sz="1600" b="0" i="0" u="none" strike="noStrike" kern="1200" cap="none" spc="150" normalizeH="0" baseline="0" smtClean="0">
          <a:solidFill>
            <a:schemeClr val="tx1">
              <a:lumMod val="65000"/>
              <a:lumOff val="35000"/>
            </a:schemeClr>
          </a:solidFill>
          <a:uFillTx/>
          <a:latin typeface="+mn-ea"/>
          <a:ea typeface="+mn-ea"/>
          <a:cs typeface="MiSans Heavy" panose="00000A00000000000000"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smtClean="0">
          <a:solidFill>
            <a:schemeClr val="tx1">
              <a:lumMod val="65000"/>
              <a:lumOff val="35000"/>
            </a:schemeClr>
          </a:solidFill>
          <a:uFillTx/>
          <a:latin typeface="+mn-ea"/>
          <a:ea typeface="+mn-ea"/>
          <a:cs typeface="MiSans Heavy" panose="00000A00000000000000"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smtClean="0">
          <a:solidFill>
            <a:schemeClr val="tx1">
              <a:lumMod val="65000"/>
              <a:lumOff val="35000"/>
            </a:schemeClr>
          </a:solidFill>
          <a:uFillTx/>
          <a:latin typeface="+mn-ea"/>
          <a:ea typeface="+mn-ea"/>
          <a:cs typeface="MiSans Heavy" panose="00000A00000000000000"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smtClean="0">
          <a:solidFill>
            <a:schemeClr val="tx1">
              <a:lumMod val="65000"/>
              <a:lumOff val="35000"/>
            </a:schemeClr>
          </a:solidFill>
          <a:uFillTx/>
          <a:latin typeface="+mn-ea"/>
          <a:ea typeface="+mn-ea"/>
          <a:cs typeface="MiSans Heavy" panose="00000A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7.xml"/><Relationship Id="rId2" Type="http://schemas.openxmlformats.org/officeDocument/2006/relationships/image" Target="../media/image14.jpeg"/><Relationship Id="rId1" Type="http://schemas.openxmlformats.org/officeDocument/2006/relationships/tags" Target="../tags/tag106.xml"/></Relationships>
</file>

<file path=ppt/slides/_rels/slide10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90.xml"/></Relationships>
</file>

<file path=ppt/slides/_rels/slide10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91.xml"/></Relationships>
</file>

<file path=ppt/slides/_rels/slide102.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tags" Target="../tags/tag292.xml"/><Relationship Id="rId2" Type="http://schemas.openxmlformats.org/officeDocument/2006/relationships/image" Target="../media/image140.jpeg"/><Relationship Id="rId1" Type="http://schemas.openxmlformats.org/officeDocument/2006/relationships/image" Target="../media/image139.jpeg"/></Relationships>
</file>

<file path=ppt/slides/_rels/slide103.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1.xml"/><Relationship Id="rId3" Type="http://schemas.openxmlformats.org/officeDocument/2006/relationships/tags" Target="../tags/tag295.xml"/><Relationship Id="rId2" Type="http://schemas.openxmlformats.org/officeDocument/2006/relationships/tags" Target="../tags/tag294.xml"/><Relationship Id="rId1" Type="http://schemas.openxmlformats.org/officeDocument/2006/relationships/tags" Target="../tags/tag293.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9.xml"/><Relationship Id="rId2" Type="http://schemas.openxmlformats.org/officeDocument/2006/relationships/image" Target="../media/image15.jpeg"/><Relationship Id="rId1" Type="http://schemas.openxmlformats.org/officeDocument/2006/relationships/tags" Target="../tags/tag108.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1.xml"/><Relationship Id="rId2" Type="http://schemas.openxmlformats.org/officeDocument/2006/relationships/image" Target="../media/image16.jpeg"/><Relationship Id="rId1" Type="http://schemas.openxmlformats.org/officeDocument/2006/relationships/tags" Target="../tags/tag110.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3.xml"/><Relationship Id="rId2" Type="http://schemas.openxmlformats.org/officeDocument/2006/relationships/image" Target="../media/image17.jpeg"/><Relationship Id="rId1" Type="http://schemas.openxmlformats.org/officeDocument/2006/relationships/tags" Target="../tags/tag112.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5.xml"/><Relationship Id="rId2" Type="http://schemas.openxmlformats.org/officeDocument/2006/relationships/image" Target="../media/image18.jpeg"/><Relationship Id="rId1" Type="http://schemas.openxmlformats.org/officeDocument/2006/relationships/tags" Target="../tags/tag114.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7.xml"/><Relationship Id="rId2" Type="http://schemas.openxmlformats.org/officeDocument/2006/relationships/image" Target="../media/image19.jpeg"/><Relationship Id="rId1" Type="http://schemas.openxmlformats.org/officeDocument/2006/relationships/tags" Target="../tags/tag116.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4.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2.xml"/><Relationship Id="rId2" Type="http://schemas.openxmlformats.org/officeDocument/2006/relationships/image" Target="../media/image20.jpeg"/><Relationship Id="rId1" Type="http://schemas.openxmlformats.org/officeDocument/2006/relationships/tags" Target="../tags/tag121.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24.xml"/><Relationship Id="rId4" Type="http://schemas.openxmlformats.org/officeDocument/2006/relationships/image" Target="../media/image23.jpeg"/><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tags" Target="../tags/tag123.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6.xml"/><Relationship Id="rId2" Type="http://schemas.openxmlformats.org/officeDocument/2006/relationships/image" Target="../media/image24.jpeg"/><Relationship Id="rId1" Type="http://schemas.openxmlformats.org/officeDocument/2006/relationships/tags" Target="../tags/tag125.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8.xml"/><Relationship Id="rId2" Type="http://schemas.openxmlformats.org/officeDocument/2006/relationships/image" Target="../media/image25.jpeg"/><Relationship Id="rId1" Type="http://schemas.openxmlformats.org/officeDocument/2006/relationships/tags" Target="../tags/tag127.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0.xml"/><Relationship Id="rId2" Type="http://schemas.openxmlformats.org/officeDocument/2006/relationships/image" Target="../media/image26.jpeg"/><Relationship Id="rId1" Type="http://schemas.openxmlformats.org/officeDocument/2006/relationships/tags" Target="../tags/tag129.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2.xml"/><Relationship Id="rId2" Type="http://schemas.openxmlformats.org/officeDocument/2006/relationships/image" Target="../media/image27.jpeg"/><Relationship Id="rId1" Type="http://schemas.openxmlformats.org/officeDocument/2006/relationships/tags" Target="../tags/tag131.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34.xml"/><Relationship Id="rId1" Type="http://schemas.openxmlformats.org/officeDocument/2006/relationships/tags" Target="../tags/tag133.xml"/></Relationships>
</file>

<file path=ppt/slides/_rels/slide2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36.xml"/><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tags" Target="../tags/tag135.xml"/></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4.xml"/><Relationship Id="rId3" Type="http://schemas.openxmlformats.org/officeDocument/2006/relationships/tags" Target="../tags/tag139.xml"/><Relationship Id="rId2" Type="http://schemas.openxmlformats.org/officeDocument/2006/relationships/tags" Target="../tags/tag138.xml"/><Relationship Id="rId1" Type="http://schemas.openxmlformats.org/officeDocument/2006/relationships/tags" Target="../tags/tag137.xml"/></Relationships>
</file>

<file path=ppt/slides/_rels/slide2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41.xml"/><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tags" Target="../tags/tag140.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3.xml"/><Relationship Id="rId1" Type="http://schemas.openxmlformats.org/officeDocument/2006/relationships/tags" Target="../tags/tag142.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5.xml"/><Relationship Id="rId2" Type="http://schemas.openxmlformats.org/officeDocument/2006/relationships/image" Target="../media/image32.jpeg"/><Relationship Id="rId1" Type="http://schemas.openxmlformats.org/officeDocument/2006/relationships/tags" Target="../tags/tag144.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7.xml"/><Relationship Id="rId2" Type="http://schemas.openxmlformats.org/officeDocument/2006/relationships/image" Target="../media/image33.jpeg"/><Relationship Id="rId1" Type="http://schemas.openxmlformats.org/officeDocument/2006/relationships/tags" Target="../tags/tag146.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4.xml"/><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9.xml"/><Relationship Id="rId2" Type="http://schemas.openxmlformats.org/officeDocument/2006/relationships/image" Target="../media/image34.png"/><Relationship Id="rId1" Type="http://schemas.openxmlformats.org/officeDocument/2006/relationships/tags" Target="../tags/tag148.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1.xml"/><Relationship Id="rId2" Type="http://schemas.openxmlformats.org/officeDocument/2006/relationships/image" Target="../media/image35.jpeg"/><Relationship Id="rId1" Type="http://schemas.openxmlformats.org/officeDocument/2006/relationships/tags" Target="../tags/tag150.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3.xml"/><Relationship Id="rId2" Type="http://schemas.openxmlformats.org/officeDocument/2006/relationships/image" Target="../media/image36.jpeg"/><Relationship Id="rId1" Type="http://schemas.openxmlformats.org/officeDocument/2006/relationships/tags" Target="../tags/tag152.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5.xml"/><Relationship Id="rId2" Type="http://schemas.openxmlformats.org/officeDocument/2006/relationships/image" Target="../media/image37.jpeg"/><Relationship Id="rId1" Type="http://schemas.openxmlformats.org/officeDocument/2006/relationships/tags" Target="../tags/tag154.xml"/></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7.xml"/><Relationship Id="rId2" Type="http://schemas.openxmlformats.org/officeDocument/2006/relationships/image" Target="../media/image38.jpeg"/><Relationship Id="rId1" Type="http://schemas.openxmlformats.org/officeDocument/2006/relationships/tags" Target="../tags/tag156.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9.xml"/><Relationship Id="rId2" Type="http://schemas.openxmlformats.org/officeDocument/2006/relationships/image" Target="../media/image39.jpeg"/><Relationship Id="rId1" Type="http://schemas.openxmlformats.org/officeDocument/2006/relationships/tags" Target="../tags/tag158.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1.xml"/><Relationship Id="rId2" Type="http://schemas.openxmlformats.org/officeDocument/2006/relationships/image" Target="../media/image40.jpeg"/><Relationship Id="rId1" Type="http://schemas.openxmlformats.org/officeDocument/2006/relationships/tags" Target="../tags/tag160.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3.xml"/><Relationship Id="rId2" Type="http://schemas.openxmlformats.org/officeDocument/2006/relationships/image" Target="../media/image41.jpeg"/><Relationship Id="rId1" Type="http://schemas.openxmlformats.org/officeDocument/2006/relationships/tags" Target="../tags/tag162.xml"/></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5.xml"/><Relationship Id="rId2" Type="http://schemas.openxmlformats.org/officeDocument/2006/relationships/image" Target="../media/image42.jpeg"/><Relationship Id="rId1" Type="http://schemas.openxmlformats.org/officeDocument/2006/relationships/tags" Target="../tags/tag164.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7.xml"/><Relationship Id="rId2" Type="http://schemas.openxmlformats.org/officeDocument/2006/relationships/image" Target="../media/image43.jpeg"/><Relationship Id="rId1" Type="http://schemas.openxmlformats.org/officeDocument/2006/relationships/tags" Target="../tags/tag166.xml"/></Relationships>
</file>

<file path=ppt/slides/_rels/slide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95.xml"/><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tags" Target="../tags/tag94.xml"/></Relationships>
</file>

<file path=ppt/slides/_rels/slide4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69.xml"/><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tags" Target="../tags/tag168.xml"/></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1.xml"/><Relationship Id="rId2" Type="http://schemas.openxmlformats.org/officeDocument/2006/relationships/image" Target="../media/image46.jpeg"/><Relationship Id="rId1" Type="http://schemas.openxmlformats.org/officeDocument/2006/relationships/tags" Target="../tags/tag170.xml"/></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3.xml"/><Relationship Id="rId2" Type="http://schemas.openxmlformats.org/officeDocument/2006/relationships/image" Target="../media/image47.jpeg"/><Relationship Id="rId1" Type="http://schemas.openxmlformats.org/officeDocument/2006/relationships/tags" Target="../tags/tag172.xml"/></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5.xml"/><Relationship Id="rId2" Type="http://schemas.openxmlformats.org/officeDocument/2006/relationships/image" Target="../media/image48.jpeg"/><Relationship Id="rId1" Type="http://schemas.openxmlformats.org/officeDocument/2006/relationships/tags" Target="../tags/tag174.xml"/></Relationships>
</file>

<file path=ppt/slides/_rels/slide4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77.xml"/><Relationship Id="rId4" Type="http://schemas.openxmlformats.org/officeDocument/2006/relationships/image" Target="../media/image51.jpeg"/><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tags" Target="../tags/tag176.xml"/></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9.xml"/><Relationship Id="rId2" Type="http://schemas.openxmlformats.org/officeDocument/2006/relationships/image" Target="../media/image52.jpeg"/><Relationship Id="rId1" Type="http://schemas.openxmlformats.org/officeDocument/2006/relationships/tags" Target="../tags/tag178.xml"/></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1.xml"/><Relationship Id="rId2" Type="http://schemas.openxmlformats.org/officeDocument/2006/relationships/image" Target="../media/image53.jpeg"/><Relationship Id="rId1" Type="http://schemas.openxmlformats.org/officeDocument/2006/relationships/tags" Target="../tags/tag180.xml"/></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3.xml"/><Relationship Id="rId2" Type="http://schemas.openxmlformats.org/officeDocument/2006/relationships/image" Target="../media/image54.jpeg"/><Relationship Id="rId1" Type="http://schemas.openxmlformats.org/officeDocument/2006/relationships/tags" Target="../tags/tag182.xml"/></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5.xml"/><Relationship Id="rId2" Type="http://schemas.openxmlformats.org/officeDocument/2006/relationships/image" Target="../media/image55.jpeg"/><Relationship Id="rId1" Type="http://schemas.openxmlformats.org/officeDocument/2006/relationships/tags" Target="../tags/tag184.xml"/></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7.xml"/><Relationship Id="rId2" Type="http://schemas.openxmlformats.org/officeDocument/2006/relationships/image" Target="../media/image56.jpeg"/><Relationship Id="rId1" Type="http://schemas.openxmlformats.org/officeDocument/2006/relationships/tags" Target="../tags/tag186.xml"/></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97.xml"/><Relationship Id="rId5" Type="http://schemas.openxmlformats.org/officeDocument/2006/relationships/image" Target="../media/image9.jpeg"/><Relationship Id="rId4" Type="http://schemas.openxmlformats.org/officeDocument/2006/relationships/image" Target="../media/image8.jpe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tags" Target="../tags/tag96.xml"/></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9.xml"/><Relationship Id="rId2" Type="http://schemas.openxmlformats.org/officeDocument/2006/relationships/image" Target="../media/image57.jpeg"/><Relationship Id="rId1" Type="http://schemas.openxmlformats.org/officeDocument/2006/relationships/tags" Target="../tags/tag188.xml"/></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1.xml"/><Relationship Id="rId2" Type="http://schemas.openxmlformats.org/officeDocument/2006/relationships/image" Target="../media/image58.jpeg"/><Relationship Id="rId1" Type="http://schemas.openxmlformats.org/officeDocument/2006/relationships/tags" Target="../tags/tag190.xml"/></Relationships>
</file>

<file path=ppt/slides/_rels/slide5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3.xml"/><Relationship Id="rId2" Type="http://schemas.openxmlformats.org/officeDocument/2006/relationships/image" Target="../media/image59.png"/><Relationship Id="rId1" Type="http://schemas.openxmlformats.org/officeDocument/2006/relationships/tags" Target="../tags/tag192.xml"/></Relationships>
</file>

<file path=ppt/slides/_rels/slide5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95.xml"/><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tags" Target="../tags/tag194.xml"/></Relationships>
</file>

<file path=ppt/slides/_rels/slide5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97.xml"/><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tags" Target="../tags/tag196.xml"/></Relationships>
</file>

<file path=ppt/slides/_rels/slide5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9.xml"/><Relationship Id="rId2" Type="http://schemas.openxmlformats.org/officeDocument/2006/relationships/image" Target="../media/image64.jpeg"/><Relationship Id="rId1" Type="http://schemas.openxmlformats.org/officeDocument/2006/relationships/tags" Target="../tags/tag198.xml"/></Relationships>
</file>

<file path=ppt/slides/_rels/slide5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01.xml"/><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tags" Target="../tags/tag200.xml"/></Relationships>
</file>

<file path=ppt/slides/_rels/slide5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203.xml"/><Relationship Id="rId5" Type="http://schemas.openxmlformats.org/officeDocument/2006/relationships/image" Target="../media/image70.jpeg"/><Relationship Id="rId4" Type="http://schemas.openxmlformats.org/officeDocument/2006/relationships/image" Target="../media/image69.jpeg"/><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tags" Target="../tags/tag202.xml"/></Relationships>
</file>

<file path=ppt/slides/_rels/slide5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5.xml"/><Relationship Id="rId2" Type="http://schemas.openxmlformats.org/officeDocument/2006/relationships/image" Target="../media/image71.jpeg"/><Relationship Id="rId1" Type="http://schemas.openxmlformats.org/officeDocument/2006/relationships/tags" Target="../tags/tag204.xml"/></Relationships>
</file>

<file path=ppt/slides/_rels/slide5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07.xml"/><Relationship Id="rId3" Type="http://schemas.openxmlformats.org/officeDocument/2006/relationships/image" Target="../media/image73.jpeg"/><Relationship Id="rId2" Type="http://schemas.openxmlformats.org/officeDocument/2006/relationships/image" Target="../media/image72.jpeg"/><Relationship Id="rId1" Type="http://schemas.openxmlformats.org/officeDocument/2006/relationships/tags" Target="../tags/tag206.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9.xml"/><Relationship Id="rId2" Type="http://schemas.openxmlformats.org/officeDocument/2006/relationships/image" Target="../media/image10.png"/><Relationship Id="rId1" Type="http://schemas.openxmlformats.org/officeDocument/2006/relationships/tags" Target="../tags/tag98.xml"/></Relationships>
</file>

<file path=ppt/slides/_rels/slide6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9.xml"/><Relationship Id="rId2" Type="http://schemas.openxmlformats.org/officeDocument/2006/relationships/image" Target="../media/image74.jpeg"/><Relationship Id="rId1" Type="http://schemas.openxmlformats.org/officeDocument/2006/relationships/tags" Target="../tags/tag208.xml"/></Relationships>
</file>

<file path=ppt/slides/_rels/slide6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1.xml"/><Relationship Id="rId2" Type="http://schemas.openxmlformats.org/officeDocument/2006/relationships/image" Target="../media/image75.jpeg"/><Relationship Id="rId1" Type="http://schemas.openxmlformats.org/officeDocument/2006/relationships/tags" Target="../tags/tag210.xml"/></Relationships>
</file>

<file path=ppt/slides/_rels/slide6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213.xml"/><Relationship Id="rId5" Type="http://schemas.openxmlformats.org/officeDocument/2006/relationships/image" Target="../media/image79.jpeg"/><Relationship Id="rId4" Type="http://schemas.openxmlformats.org/officeDocument/2006/relationships/image" Target="../media/image78.jpeg"/><Relationship Id="rId3" Type="http://schemas.openxmlformats.org/officeDocument/2006/relationships/image" Target="../media/image77.jpeg"/><Relationship Id="rId2" Type="http://schemas.openxmlformats.org/officeDocument/2006/relationships/image" Target="../media/image76.jpeg"/><Relationship Id="rId1" Type="http://schemas.openxmlformats.org/officeDocument/2006/relationships/tags" Target="../tags/tag212.xml"/></Relationships>
</file>

<file path=ppt/slides/_rels/slide6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15.xml"/><Relationship Id="rId3" Type="http://schemas.openxmlformats.org/officeDocument/2006/relationships/image" Target="../media/image81.jpeg"/><Relationship Id="rId2" Type="http://schemas.openxmlformats.org/officeDocument/2006/relationships/image" Target="../media/image80.jpeg"/><Relationship Id="rId1" Type="http://schemas.openxmlformats.org/officeDocument/2006/relationships/tags" Target="../tags/tag214.xml"/></Relationships>
</file>

<file path=ppt/slides/_rels/slide6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217.xml"/><Relationship Id="rId5" Type="http://schemas.openxmlformats.org/officeDocument/2006/relationships/image" Target="../media/image85.jpeg"/><Relationship Id="rId4" Type="http://schemas.openxmlformats.org/officeDocument/2006/relationships/image" Target="../media/image84.jpeg"/><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tags" Target="../tags/tag216.xml"/></Relationships>
</file>

<file path=ppt/slides/_rels/slide6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9.xml"/><Relationship Id="rId2" Type="http://schemas.openxmlformats.org/officeDocument/2006/relationships/image" Target="../media/image86.jpeg"/><Relationship Id="rId1" Type="http://schemas.openxmlformats.org/officeDocument/2006/relationships/tags" Target="../tags/tag218.xml"/></Relationships>
</file>

<file path=ppt/slides/_rels/slide6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1.xml"/><Relationship Id="rId2" Type="http://schemas.openxmlformats.org/officeDocument/2006/relationships/image" Target="../media/image87.jpeg"/><Relationship Id="rId1" Type="http://schemas.openxmlformats.org/officeDocument/2006/relationships/tags" Target="../tags/tag220.xml"/></Relationships>
</file>

<file path=ppt/slides/_rels/slide6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3.xml"/><Relationship Id="rId2" Type="http://schemas.openxmlformats.org/officeDocument/2006/relationships/image" Target="../media/image88.jpeg"/><Relationship Id="rId1" Type="http://schemas.openxmlformats.org/officeDocument/2006/relationships/tags" Target="../tags/tag222.xml"/></Relationships>
</file>

<file path=ppt/slides/_rels/slide6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5.xml"/><Relationship Id="rId2" Type="http://schemas.openxmlformats.org/officeDocument/2006/relationships/image" Target="../media/image89.jpeg"/><Relationship Id="rId1" Type="http://schemas.openxmlformats.org/officeDocument/2006/relationships/tags" Target="../tags/tag224.xml"/></Relationships>
</file>

<file path=ppt/slides/_rels/slide6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7.xml"/><Relationship Id="rId2" Type="http://schemas.openxmlformats.org/officeDocument/2006/relationships/image" Target="../media/image90.jpeg"/><Relationship Id="rId1" Type="http://schemas.openxmlformats.org/officeDocument/2006/relationships/tags" Target="../tags/tag226.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01.xml"/><Relationship Id="rId1" Type="http://schemas.openxmlformats.org/officeDocument/2006/relationships/tags" Target="../tags/tag100.xml"/></Relationships>
</file>

<file path=ppt/slides/_rels/slide7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9.xml"/><Relationship Id="rId2" Type="http://schemas.openxmlformats.org/officeDocument/2006/relationships/image" Target="../media/image91.jpeg"/><Relationship Id="rId1" Type="http://schemas.openxmlformats.org/officeDocument/2006/relationships/tags" Target="../tags/tag228.xml"/></Relationships>
</file>

<file path=ppt/slides/_rels/slide7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31.xml"/><Relationship Id="rId2" Type="http://schemas.openxmlformats.org/officeDocument/2006/relationships/image" Target="../media/image92.jpeg"/><Relationship Id="rId1" Type="http://schemas.openxmlformats.org/officeDocument/2006/relationships/tags" Target="../tags/tag230.xml"/></Relationships>
</file>

<file path=ppt/slides/_rels/slide7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33.xml"/><Relationship Id="rId2" Type="http://schemas.openxmlformats.org/officeDocument/2006/relationships/image" Target="../media/image93.jpeg"/><Relationship Id="rId1" Type="http://schemas.openxmlformats.org/officeDocument/2006/relationships/tags" Target="../tags/tag232.xml"/></Relationships>
</file>

<file path=ppt/slides/_rels/slide7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35.xml"/><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tags" Target="../tags/tag234.xml"/></Relationships>
</file>

<file path=ppt/slides/_rels/slide7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37.xml"/><Relationship Id="rId3" Type="http://schemas.openxmlformats.org/officeDocument/2006/relationships/image" Target="../media/image97.jpeg"/><Relationship Id="rId2" Type="http://schemas.openxmlformats.org/officeDocument/2006/relationships/image" Target="../media/image96.jpeg"/><Relationship Id="rId1" Type="http://schemas.openxmlformats.org/officeDocument/2006/relationships/tags" Target="../tags/tag236.xml"/></Relationships>
</file>

<file path=ppt/slides/_rels/slide7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39.xml"/><Relationship Id="rId1" Type="http://schemas.openxmlformats.org/officeDocument/2006/relationships/tags" Target="../tags/tag238.xml"/></Relationships>
</file>

<file path=ppt/slides/_rels/slide76.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41.xml"/><Relationship Id="rId3" Type="http://schemas.openxmlformats.org/officeDocument/2006/relationships/image" Target="../media/image99.jpeg"/><Relationship Id="rId2" Type="http://schemas.openxmlformats.org/officeDocument/2006/relationships/image" Target="../media/image98.jpeg"/><Relationship Id="rId1" Type="http://schemas.openxmlformats.org/officeDocument/2006/relationships/tags" Target="../tags/tag240.xml"/></Relationships>
</file>

<file path=ppt/slides/_rels/slide7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43.xml"/><Relationship Id="rId2" Type="http://schemas.openxmlformats.org/officeDocument/2006/relationships/image" Target="../media/image100.jpeg"/><Relationship Id="rId1" Type="http://schemas.openxmlformats.org/officeDocument/2006/relationships/tags" Target="../tags/tag242.xml"/></Relationships>
</file>

<file path=ppt/slides/_rels/slide7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45.xml"/><Relationship Id="rId3" Type="http://schemas.openxmlformats.org/officeDocument/2006/relationships/image" Target="../media/image102.jpeg"/><Relationship Id="rId2" Type="http://schemas.openxmlformats.org/officeDocument/2006/relationships/image" Target="../media/image101.jpeg"/><Relationship Id="rId1" Type="http://schemas.openxmlformats.org/officeDocument/2006/relationships/tags" Target="../tags/tag244.xml"/></Relationships>
</file>

<file path=ppt/slides/_rels/slide7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47.xml"/><Relationship Id="rId3" Type="http://schemas.openxmlformats.org/officeDocument/2006/relationships/image" Target="../media/image104.jpeg"/><Relationship Id="rId2" Type="http://schemas.openxmlformats.org/officeDocument/2006/relationships/image" Target="../media/image103.jpeg"/><Relationship Id="rId1" Type="http://schemas.openxmlformats.org/officeDocument/2006/relationships/tags" Target="../tags/tag246.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03.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tags" Target="../tags/tag102.xml"/></Relationships>
</file>

<file path=ppt/slides/_rels/slide8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49.xml"/><Relationship Id="rId2" Type="http://schemas.openxmlformats.org/officeDocument/2006/relationships/image" Target="../media/image105.jpeg"/><Relationship Id="rId1" Type="http://schemas.openxmlformats.org/officeDocument/2006/relationships/tags" Target="../tags/tag248.xml"/></Relationships>
</file>

<file path=ppt/slides/_rels/slide8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51.xml"/><Relationship Id="rId2" Type="http://schemas.openxmlformats.org/officeDocument/2006/relationships/image" Target="../media/image106.jpeg"/><Relationship Id="rId1" Type="http://schemas.openxmlformats.org/officeDocument/2006/relationships/tags" Target="../tags/tag250.xml"/></Relationships>
</file>

<file path=ppt/slides/_rels/slide8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53.xml"/><Relationship Id="rId2" Type="http://schemas.openxmlformats.org/officeDocument/2006/relationships/image" Target="../media/image107.jpeg"/><Relationship Id="rId1" Type="http://schemas.openxmlformats.org/officeDocument/2006/relationships/tags" Target="../tags/tag252.xml"/></Relationships>
</file>

<file path=ppt/slides/_rels/slide83.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4.xml"/><Relationship Id="rId3" Type="http://schemas.openxmlformats.org/officeDocument/2006/relationships/tags" Target="../tags/tag256.xml"/><Relationship Id="rId2" Type="http://schemas.openxmlformats.org/officeDocument/2006/relationships/tags" Target="../tags/tag255.xml"/><Relationship Id="rId1" Type="http://schemas.openxmlformats.org/officeDocument/2006/relationships/tags" Target="../tags/tag254.xml"/></Relationships>
</file>

<file path=ppt/slides/_rels/slide8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58.xml"/><Relationship Id="rId4" Type="http://schemas.openxmlformats.org/officeDocument/2006/relationships/image" Target="../media/image110.png"/><Relationship Id="rId3" Type="http://schemas.openxmlformats.org/officeDocument/2006/relationships/image" Target="../media/image109.jpeg"/><Relationship Id="rId2" Type="http://schemas.openxmlformats.org/officeDocument/2006/relationships/image" Target="../media/image108.jpeg"/><Relationship Id="rId1" Type="http://schemas.openxmlformats.org/officeDocument/2006/relationships/tags" Target="../tags/tag257.xml"/></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60.xml"/><Relationship Id="rId1" Type="http://schemas.openxmlformats.org/officeDocument/2006/relationships/tags" Target="../tags/tag259.xml"/></Relationships>
</file>

<file path=ppt/slides/_rels/slide8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62.xml"/><Relationship Id="rId2" Type="http://schemas.openxmlformats.org/officeDocument/2006/relationships/image" Target="../media/image111.jpeg"/><Relationship Id="rId1" Type="http://schemas.openxmlformats.org/officeDocument/2006/relationships/tags" Target="../tags/tag261.xml"/></Relationships>
</file>

<file path=ppt/slides/_rels/slide8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64.xml"/><Relationship Id="rId2" Type="http://schemas.openxmlformats.org/officeDocument/2006/relationships/image" Target="../media/image112.jpeg"/><Relationship Id="rId1" Type="http://schemas.openxmlformats.org/officeDocument/2006/relationships/tags" Target="../tags/tag263.xml"/></Relationships>
</file>

<file path=ppt/slides/_rels/slide8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66.xml"/><Relationship Id="rId2" Type="http://schemas.openxmlformats.org/officeDocument/2006/relationships/image" Target="../media/image113.jpeg"/><Relationship Id="rId1" Type="http://schemas.openxmlformats.org/officeDocument/2006/relationships/tags" Target="../tags/tag265.xml"/></Relationships>
</file>

<file path=ppt/slides/_rels/slide8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68.xml"/><Relationship Id="rId2" Type="http://schemas.openxmlformats.org/officeDocument/2006/relationships/image" Target="../media/image114.jpeg"/><Relationship Id="rId1" Type="http://schemas.openxmlformats.org/officeDocument/2006/relationships/tags" Target="../tags/tag267.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5.xml"/><Relationship Id="rId2" Type="http://schemas.openxmlformats.org/officeDocument/2006/relationships/image" Target="../media/image13.png"/><Relationship Id="rId1" Type="http://schemas.openxmlformats.org/officeDocument/2006/relationships/tags" Target="../tags/tag104.xml"/></Relationships>
</file>

<file path=ppt/slides/_rels/slide9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70.xml"/><Relationship Id="rId2" Type="http://schemas.openxmlformats.org/officeDocument/2006/relationships/image" Target="../media/image115.jpeg"/><Relationship Id="rId1" Type="http://schemas.openxmlformats.org/officeDocument/2006/relationships/tags" Target="../tags/tag269.xml"/></Relationships>
</file>

<file path=ppt/slides/_rels/slide91.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272.xml"/><Relationship Id="rId7" Type="http://schemas.openxmlformats.org/officeDocument/2006/relationships/image" Target="../media/image121.jpeg"/><Relationship Id="rId6" Type="http://schemas.openxmlformats.org/officeDocument/2006/relationships/image" Target="../media/image120.jpeg"/><Relationship Id="rId5" Type="http://schemas.openxmlformats.org/officeDocument/2006/relationships/image" Target="../media/image119.jpeg"/><Relationship Id="rId4" Type="http://schemas.openxmlformats.org/officeDocument/2006/relationships/image" Target="../media/image118.jpeg"/><Relationship Id="rId3" Type="http://schemas.openxmlformats.org/officeDocument/2006/relationships/image" Target="../media/image117.jpeg"/><Relationship Id="rId2" Type="http://schemas.openxmlformats.org/officeDocument/2006/relationships/image" Target="../media/image116.jpeg"/><Relationship Id="rId1" Type="http://schemas.openxmlformats.org/officeDocument/2006/relationships/tags" Target="../tags/tag271.xml"/></Relationships>
</file>

<file path=ppt/slides/_rels/slide9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74.xml"/><Relationship Id="rId1" Type="http://schemas.openxmlformats.org/officeDocument/2006/relationships/tags" Target="../tags/tag273.xml"/></Relationships>
</file>

<file path=ppt/slides/_rels/slide93.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276.xml"/><Relationship Id="rId7" Type="http://schemas.openxmlformats.org/officeDocument/2006/relationships/image" Target="../media/image127.jpeg"/><Relationship Id="rId6" Type="http://schemas.openxmlformats.org/officeDocument/2006/relationships/image" Target="../media/image126.jpeg"/><Relationship Id="rId5" Type="http://schemas.openxmlformats.org/officeDocument/2006/relationships/image" Target="../media/image125.jpeg"/><Relationship Id="rId4" Type="http://schemas.openxmlformats.org/officeDocument/2006/relationships/image" Target="../media/image124.jpeg"/><Relationship Id="rId3" Type="http://schemas.openxmlformats.org/officeDocument/2006/relationships/image" Target="../media/image123.jpeg"/><Relationship Id="rId2" Type="http://schemas.openxmlformats.org/officeDocument/2006/relationships/image" Target="../media/image122.jpeg"/><Relationship Id="rId1" Type="http://schemas.openxmlformats.org/officeDocument/2006/relationships/tags" Target="../tags/tag275.xml"/></Relationships>
</file>

<file path=ppt/slides/_rels/slide9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78.xml"/><Relationship Id="rId1" Type="http://schemas.openxmlformats.org/officeDocument/2006/relationships/tags" Target="../tags/tag277.xml"/></Relationships>
</file>

<file path=ppt/slides/_rels/slide95.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4.xml"/><Relationship Id="rId3" Type="http://schemas.openxmlformats.org/officeDocument/2006/relationships/tags" Target="../tags/tag281.xml"/><Relationship Id="rId2" Type="http://schemas.openxmlformats.org/officeDocument/2006/relationships/tags" Target="../tags/tag280.xml"/><Relationship Id="rId1" Type="http://schemas.openxmlformats.org/officeDocument/2006/relationships/tags" Target="../tags/tag279.xml"/></Relationships>
</file>

<file path=ppt/slides/_rels/slide9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283.xml"/><Relationship Id="rId5" Type="http://schemas.openxmlformats.org/officeDocument/2006/relationships/image" Target="../media/image131.jpeg"/><Relationship Id="rId4" Type="http://schemas.openxmlformats.org/officeDocument/2006/relationships/image" Target="../media/image130.jpeg"/><Relationship Id="rId3" Type="http://schemas.openxmlformats.org/officeDocument/2006/relationships/image" Target="../media/image129.jpeg"/><Relationship Id="rId2" Type="http://schemas.openxmlformats.org/officeDocument/2006/relationships/image" Target="../media/image128.jpeg"/><Relationship Id="rId1" Type="http://schemas.openxmlformats.org/officeDocument/2006/relationships/tags" Target="../tags/tag282.xml"/></Relationships>
</file>

<file path=ppt/slides/_rels/slide9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85.xml"/><Relationship Id="rId2" Type="http://schemas.openxmlformats.org/officeDocument/2006/relationships/image" Target="../media/image132.jpeg"/><Relationship Id="rId1" Type="http://schemas.openxmlformats.org/officeDocument/2006/relationships/tags" Target="../tags/tag284.xml"/></Relationships>
</file>

<file path=ppt/slides/_rels/slide98.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287.xml"/><Relationship Id="rId6" Type="http://schemas.openxmlformats.org/officeDocument/2006/relationships/image" Target="../media/image137.jpeg"/><Relationship Id="rId5" Type="http://schemas.openxmlformats.org/officeDocument/2006/relationships/image" Target="../media/image136.png"/><Relationship Id="rId4" Type="http://schemas.openxmlformats.org/officeDocument/2006/relationships/image" Target="../media/image135.png"/><Relationship Id="rId3" Type="http://schemas.openxmlformats.org/officeDocument/2006/relationships/image" Target="../media/image134.png"/><Relationship Id="rId2" Type="http://schemas.openxmlformats.org/officeDocument/2006/relationships/image" Target="../media/image133.png"/><Relationship Id="rId1" Type="http://schemas.openxmlformats.org/officeDocument/2006/relationships/tags" Target="../tags/tag286.xml"/></Relationships>
</file>

<file path=ppt/slides/_rels/slide9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89.xml"/><Relationship Id="rId2" Type="http://schemas.openxmlformats.org/officeDocument/2006/relationships/image" Target="../media/image138.jpeg"/><Relationship Id="rId1" Type="http://schemas.openxmlformats.org/officeDocument/2006/relationships/tags" Target="../tags/tag288.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3" name="文本占位符 2"/>
          <p:cNvSpPr>
            <a:spLocks noGrp="1"/>
          </p:cNvSpPr>
          <p:nvPr>
            <p:ph type="body" idx="3"/>
            <p:custDataLst>
              <p:tags r:id="rId1"/>
            </p:custDataLst>
          </p:nvPr>
        </p:nvSpPr>
        <p:spPr/>
        <p:txBody>
          <a:bodyPr/>
          <a:lstStyle/>
          <a:p>
            <a:r>
              <a:rPr lang="zh-CN" altLang="en-US"/>
              <a:t>汇报人：</a:t>
            </a:r>
            <a:r>
              <a:rPr lang="en-US" altLang="zh-CN"/>
              <a:t>WPS</a:t>
            </a:r>
            <a:endParaRPr lang="zh-CN" altLang="en-US"/>
          </a:p>
        </p:txBody>
      </p:sp>
      <p:sp>
        <p:nvSpPr>
          <p:cNvPr id="6" name="文本占位符 5"/>
          <p:cNvSpPr>
            <a:spLocks noGrp="1"/>
          </p:cNvSpPr>
          <p:nvPr>
            <p:ph type="body" idx="2"/>
            <p:custDataLst>
              <p:tags r:id="rId2"/>
            </p:custDataLst>
          </p:nvPr>
        </p:nvSpPr>
        <p:spPr>
          <a:xfrm>
            <a:off x="907415" y="2933065"/>
            <a:ext cx="9739630" cy="1016635"/>
          </a:xfrm>
        </p:spPr>
        <p:txBody>
          <a:bodyPr>
            <a:normAutofit/>
          </a:bodyPr>
          <a:lstStyle/>
          <a:p>
            <a:r>
              <a:rPr lang="zh-CN" altLang="en-US" b="1"/>
              <a:t>第十章：边界混合建模</a:t>
            </a:r>
            <a:endParaRPr lang="zh-CN" altLang="en-US" b="1"/>
          </a:p>
        </p:txBody>
      </p:sp>
      <p:sp>
        <p:nvSpPr>
          <p:cNvPr id="2" name="object 2"/>
          <p:cNvSpPr txBox="1"/>
          <p:nvPr/>
        </p:nvSpPr>
        <p:spPr>
          <a:xfrm>
            <a:off x="708025" y="1282700"/>
            <a:ext cx="9489440" cy="1232535"/>
          </a:xfrm>
          <a:prstGeom prst="rect">
            <a:avLst/>
          </a:prstGeom>
        </p:spPr>
        <p:txBody>
          <a:bodyPr vert="horz" wrap="square" lIns="0" tIns="12700" rIns="0" bIns="0" rtlCol="0">
            <a:noAutofit/>
          </a:bodyPr>
          <a:lstStyle/>
          <a:p>
            <a:pPr marL="12700">
              <a:lnSpc>
                <a:spcPct val="100000"/>
              </a:lnSpc>
              <a:spcBef>
                <a:spcPts val="100"/>
              </a:spcBef>
            </a:pPr>
            <a:r>
              <a:rPr sz="4000" dirty="0">
                <a:solidFill>
                  <a:srgbClr val="000000"/>
                </a:solidFill>
                <a:latin typeface="微软雅黑" panose="020B0503020204020204" charset="-122"/>
                <a:ea typeface="微软雅黑" panose="020B0503020204020204" charset="-122"/>
                <a:cs typeface="微软雅黑" panose="020B0503020204020204" charset="-122"/>
              </a:rPr>
              <a:t>产品三维设计</a:t>
            </a:r>
            <a:r>
              <a:rPr sz="4000" dirty="0">
                <a:solidFill>
                  <a:srgbClr val="000000"/>
                </a:solidFill>
                <a:latin typeface="微软雅黑" panose="020B0503020204020204" charset="-122"/>
                <a:ea typeface="微软雅黑" panose="020B0503020204020204" charset="-122"/>
                <a:cs typeface="微软雅黑" panose="020B0503020204020204" charset="-122"/>
              </a:rPr>
              <a:t>——</a:t>
            </a:r>
            <a:r>
              <a:rPr sz="4000" spc="215" dirty="0">
                <a:solidFill>
                  <a:srgbClr val="000000"/>
                </a:solidFill>
                <a:latin typeface="微软雅黑" panose="020B0503020204020204" charset="-122"/>
                <a:ea typeface="微软雅黑" panose="020B0503020204020204" charset="-122"/>
                <a:cs typeface="微软雅黑" panose="020B0503020204020204" charset="-122"/>
              </a:rPr>
              <a:t>Creo</a:t>
            </a:r>
            <a:r>
              <a:rPr sz="4000" spc="110" dirty="0">
                <a:solidFill>
                  <a:srgbClr val="000000"/>
                </a:solidFill>
                <a:latin typeface="微软雅黑" panose="020B0503020204020204" charset="-122"/>
                <a:ea typeface="微软雅黑" panose="020B0503020204020204" charset="-122"/>
                <a:cs typeface="微软雅黑" panose="020B0503020204020204" charset="-122"/>
              </a:rPr>
              <a:t>6.</a:t>
            </a:r>
            <a:r>
              <a:rPr sz="4000" spc="114" dirty="0">
                <a:solidFill>
                  <a:srgbClr val="000000"/>
                </a:solidFill>
                <a:latin typeface="微软雅黑" panose="020B0503020204020204" charset="-122"/>
                <a:ea typeface="微软雅黑" panose="020B0503020204020204" charset="-122"/>
                <a:cs typeface="微软雅黑" panose="020B0503020204020204" charset="-122"/>
              </a:rPr>
              <a:t>0</a:t>
            </a:r>
            <a:r>
              <a:rPr sz="4000" dirty="0">
                <a:solidFill>
                  <a:srgbClr val="000000"/>
                </a:solidFill>
                <a:latin typeface="微软雅黑" panose="020B0503020204020204" charset="-122"/>
                <a:ea typeface="微软雅黑" panose="020B0503020204020204" charset="-122"/>
                <a:cs typeface="微软雅黑" panose="020B0503020204020204" charset="-122"/>
              </a:rPr>
              <a:t>实例教程</a:t>
            </a:r>
            <a:endParaRPr sz="400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tLang="zh-CN">
                <a:latin typeface="微软雅黑" panose="020B0503020204020204" charset="-122"/>
                <a:ea typeface="微软雅黑" panose="020B0503020204020204" charset="-122"/>
                <a:cs typeface="微软雅黑" panose="020B0503020204020204" charset="-122"/>
                <a:sym typeface="+mn-ea"/>
              </a:rPr>
              <a:t>10</a:t>
            </a:r>
            <a:r>
              <a:rPr>
                <a:latin typeface="微软雅黑" panose="020B0503020204020204" charset="-122"/>
                <a:ea typeface="微软雅黑" panose="020B0503020204020204" charset="-122"/>
                <a:cs typeface="微软雅黑" panose="020B0503020204020204" charset="-122"/>
                <a:sym typeface="+mn-ea"/>
              </a:rPr>
              <a:t>.1</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边界混合建模思路</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10.1.2</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边界混合的三步骤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10422890" cy="147637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步骤4：创建基准平面DTM1。</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单击“基准”组的“平面”按钮，选择FRONT基准面，选择“偏移”数值“500”，如图10-1-5所示。单击“确定”按钮创建基准平面DTM1。</a:t>
            </a:r>
            <a:endParaRPr sz="2000" b="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4044950" y="6075680"/>
            <a:ext cx="336486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10-1-5    创建基准平面 DTM1</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6" name="object 16"/>
          <p:cNvPicPr/>
          <p:nvPr/>
        </p:nvPicPr>
        <p:blipFill>
          <a:blip r:embed="rId2" cstate="print"/>
          <a:stretch>
            <a:fillRect/>
          </a:stretch>
        </p:blipFill>
        <p:spPr>
          <a:xfrm>
            <a:off x="3636645" y="3366770"/>
            <a:ext cx="4181475" cy="2560955"/>
          </a:xfrm>
          <a:prstGeom prst="rect">
            <a:avLst/>
          </a:prstGeom>
        </p:spPr>
      </p:pic>
    </p:spTree>
    <p:custDataLst>
      <p:tags r:id="rId3"/>
    </p:custData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p:sp>
        <p:nvSpPr>
          <p:cNvPr id="2" name="标题 1"/>
          <p:cNvSpPr>
            <a:spLocks noGrp="1"/>
          </p:cNvSpPr>
          <p:nvPr>
            <p:ph type="title" idx="2"/>
          </p:nvPr>
        </p:nvSpPr>
        <p:spPr>
          <a:xfrm>
            <a:off x="608400" y="275298"/>
            <a:ext cx="10969200" cy="705600"/>
          </a:xfrm>
        </p:spPr>
        <p:txBody>
          <a:bodyPr/>
          <a:p>
            <a:r>
              <a:rPr b="1">
                <a:latin typeface="微软雅黑" panose="020B0503020204020204" charset="-122"/>
                <a:ea typeface="微软雅黑" panose="020B0503020204020204" charset="-122"/>
              </a:rPr>
              <a:t>本章小结</a:t>
            </a:r>
            <a:endParaRPr b="1">
              <a:latin typeface="微软雅黑" panose="020B0503020204020204" charset="-122"/>
              <a:ea typeface="微软雅黑" panose="020B0503020204020204" charset="-122"/>
            </a:endParaRPr>
          </a:p>
        </p:txBody>
      </p:sp>
      <p:sp>
        <p:nvSpPr>
          <p:cNvPr id="5" name="文本框 4"/>
          <p:cNvSpPr txBox="1"/>
          <p:nvPr/>
        </p:nvSpPr>
        <p:spPr>
          <a:xfrm>
            <a:off x="839470" y="1664335"/>
            <a:ext cx="10115550" cy="2930525"/>
          </a:xfrm>
          <a:prstGeom prst="rect">
            <a:avLst/>
          </a:prstGeom>
          <a:noFill/>
        </p:spPr>
        <p:txBody>
          <a:bodyPr wrap="square" rtlCol="0" anchor="t">
            <a:noAutofit/>
          </a:bodyPr>
          <a:p>
            <a:pPr marL="12700" marR="5080" indent="195580" algn="just">
              <a:lnSpc>
                <a:spcPct val="150000"/>
              </a:lnSpc>
              <a:spcBef>
                <a:spcPts val="410"/>
              </a:spcBef>
            </a:pPr>
            <a:r>
              <a:rPr sz="2000" dirty="0">
                <a:solidFill>
                  <a:schemeClr val="dk1"/>
                </a:solidFill>
                <a:latin typeface="微软雅黑" panose="020B0503020204020204" charset="-122"/>
                <a:ea typeface="微软雅黑" panose="020B0503020204020204" charset="-122"/>
                <a:cs typeface="微软雅黑" panose="020B0503020204020204" charset="-122"/>
                <a:sym typeface="+mn-ea"/>
              </a:rPr>
              <a:t>在CreoParametric三维建模基础操作中，边界混合是曲面建模最常用的命令。本章结合三个产品造型建模综合案例，综合练习了边界混合基础操作和分步建模应用的难点，而且通过加入“加厚”编辑组的命令，旨在引导设计者在理解曲面建模转化成实体建模的基本思路的同时注重产品的细节设计。通过本章的学习，设计者便能对常见的产品造型进行边界混合曲面建模。</a:t>
            </a:r>
            <a:endParaRPr sz="2000" dirty="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p:sp>
        <p:nvSpPr>
          <p:cNvPr id="2" name="标题 1"/>
          <p:cNvSpPr>
            <a:spLocks noGrp="1"/>
          </p:cNvSpPr>
          <p:nvPr>
            <p:ph type="title" idx="2"/>
          </p:nvPr>
        </p:nvSpPr>
        <p:spPr>
          <a:xfrm>
            <a:off x="608400" y="275298"/>
            <a:ext cx="10969200" cy="705600"/>
          </a:xfrm>
        </p:spPr>
        <p:txBody>
          <a:bodyPr/>
          <a:p>
            <a:r>
              <a:rPr b="1">
                <a:latin typeface="微软雅黑" panose="020B0503020204020204" charset="-122"/>
                <a:ea typeface="微软雅黑" panose="020B0503020204020204" charset="-122"/>
              </a:rPr>
              <a:t>思考与练习</a:t>
            </a:r>
            <a:endParaRPr b="1">
              <a:latin typeface="微软雅黑" panose="020B0503020204020204" charset="-122"/>
              <a:ea typeface="微软雅黑" panose="020B0503020204020204" charset="-122"/>
            </a:endParaRPr>
          </a:p>
        </p:txBody>
      </p:sp>
      <p:sp>
        <p:nvSpPr>
          <p:cNvPr id="5" name="文本框 4"/>
          <p:cNvSpPr txBox="1"/>
          <p:nvPr/>
        </p:nvSpPr>
        <p:spPr>
          <a:xfrm>
            <a:off x="688340" y="1494155"/>
            <a:ext cx="10115550" cy="2930525"/>
          </a:xfrm>
          <a:prstGeom prst="rect">
            <a:avLst/>
          </a:prstGeom>
          <a:noFill/>
        </p:spPr>
        <p:txBody>
          <a:bodyPr wrap="square" rtlCol="0" anchor="t">
            <a:noAutofit/>
          </a:bodyPr>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1.思考</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（1）边界混合建模的二元分析法：种子和轨迹的定义是什么？</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（2）单方向边界混合、双方向边界混合和混合的相同点和不同点有什么？</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（3）边界混合的约束边界条件定义有哪几种？具体功能含义和操作要领是什么？</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（4）曲面加厚长材料、移除材料，使用场景和对截面的要求是什么？</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p:sp>
        <p:nvSpPr>
          <p:cNvPr id="2" name="标题 1"/>
          <p:cNvSpPr>
            <a:spLocks noGrp="1"/>
          </p:cNvSpPr>
          <p:nvPr>
            <p:ph type="title" idx="2"/>
          </p:nvPr>
        </p:nvSpPr>
        <p:spPr>
          <a:xfrm>
            <a:off x="608400" y="275298"/>
            <a:ext cx="10969200" cy="705600"/>
          </a:xfrm>
        </p:spPr>
        <p:txBody>
          <a:bodyPr/>
          <a:p>
            <a:r>
              <a:rPr b="1">
                <a:latin typeface="微软雅黑" panose="020B0503020204020204" charset="-122"/>
                <a:ea typeface="微软雅黑" panose="020B0503020204020204" charset="-122"/>
              </a:rPr>
              <a:t>思考与练习</a:t>
            </a:r>
            <a:endParaRPr b="1">
              <a:latin typeface="微软雅黑" panose="020B0503020204020204" charset="-122"/>
              <a:ea typeface="微软雅黑" panose="020B0503020204020204" charset="-122"/>
            </a:endParaRPr>
          </a:p>
        </p:txBody>
      </p:sp>
      <p:sp>
        <p:nvSpPr>
          <p:cNvPr id="5" name="文本框 4"/>
          <p:cNvSpPr txBox="1"/>
          <p:nvPr/>
        </p:nvSpPr>
        <p:spPr>
          <a:xfrm>
            <a:off x="688340" y="1494155"/>
            <a:ext cx="10115550" cy="2930525"/>
          </a:xfrm>
          <a:prstGeom prst="rect">
            <a:avLst/>
          </a:prstGeom>
          <a:noFill/>
        </p:spPr>
        <p:txBody>
          <a:bodyPr wrap="square" rtlCol="0" anchor="t">
            <a:noAutofit/>
          </a:bodyPr>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2.练习</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（1）上机练习，用边界混合建模完成图10-7-1所示产品，具体尺寸可自行选定，但注意尺寸比例和参照，要求同产品相似度80%以上。</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（2）上机练习，用边界混合建模完成图10-7-2所示产品，具体尺寸可自行选定，但注意尺寸比例和参照，要求同产品相似度80%以上。</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16" name="object 16"/>
          <p:cNvSpPr txBox="1"/>
          <p:nvPr/>
        </p:nvSpPr>
        <p:spPr>
          <a:xfrm>
            <a:off x="3303270" y="6191250"/>
            <a:ext cx="2588260" cy="258445"/>
          </a:xfrm>
          <a:prstGeom prst="rect">
            <a:avLst/>
          </a:prstGeom>
        </p:spPr>
        <p:txBody>
          <a:bodyPr vert="horz" wrap="square" lIns="0" tIns="12700" rIns="0" bIns="0" rtlCol="0">
            <a:spAutoFit/>
          </a:bodyPr>
          <a:p>
            <a:pPr marL="12700">
              <a:lnSpc>
                <a:spcPct val="100000"/>
              </a:lnSpc>
              <a:spcBef>
                <a:spcPts val="100"/>
              </a:spcBef>
            </a:pPr>
            <a:r>
              <a:rPr sz="1600" spc="-110" dirty="0">
                <a:solidFill>
                  <a:srgbClr val="231F20"/>
                </a:solidFill>
                <a:latin typeface="微软雅黑" panose="020B0503020204020204" charset="-122"/>
                <a:ea typeface="微软雅黑" panose="020B0503020204020204" charset="-122"/>
                <a:cs typeface="微软雅黑" panose="020B0503020204020204" charset="-122"/>
              </a:rPr>
              <a:t>图</a:t>
            </a:r>
            <a:r>
              <a:rPr lang="en-US" sz="1600" spc="-110" dirty="0">
                <a:solidFill>
                  <a:srgbClr val="231F20"/>
                </a:solidFill>
                <a:latin typeface="微软雅黑" panose="020B0503020204020204" charset="-122"/>
                <a:ea typeface="微软雅黑" panose="020B0503020204020204" charset="-122"/>
                <a:cs typeface="微软雅黑" panose="020B0503020204020204" charset="-122"/>
              </a:rPr>
              <a:t>  10</a:t>
            </a:r>
            <a:r>
              <a:rPr lang="en-US" sz="1600" spc="-110" dirty="0">
                <a:solidFill>
                  <a:srgbClr val="231F20"/>
                </a:solidFill>
                <a:latin typeface="微软雅黑" panose="020B0503020204020204" charset="-122"/>
                <a:ea typeface="微软雅黑" panose="020B0503020204020204" charset="-122"/>
                <a:cs typeface="微软雅黑" panose="020B0503020204020204" charset="-122"/>
              </a:rPr>
              <a:t>-6-1</a:t>
            </a:r>
            <a:r>
              <a:rPr sz="1600" spc="220" dirty="0">
                <a:solidFill>
                  <a:srgbClr val="231F20"/>
                </a:solidFill>
                <a:latin typeface="微软雅黑" panose="020B0503020204020204" charset="-122"/>
                <a:ea typeface="微软雅黑" panose="020B0503020204020204" charset="-122"/>
                <a:cs typeface="微软雅黑" panose="020B0503020204020204" charset="-122"/>
              </a:rPr>
              <a:t>  </a:t>
            </a:r>
            <a:r>
              <a:rPr sz="1600" spc="-20" dirty="0">
                <a:solidFill>
                  <a:srgbClr val="231F20"/>
                </a:solidFill>
                <a:latin typeface="微软雅黑" panose="020B0503020204020204" charset="-122"/>
                <a:ea typeface="微软雅黑" panose="020B0503020204020204" charset="-122"/>
                <a:cs typeface="微软雅黑" panose="020B0503020204020204" charset="-122"/>
              </a:rPr>
              <a:t>剃须刀造型</a:t>
            </a:r>
            <a:endParaRPr sz="1600" spc="-2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3" name="object 16"/>
          <p:cNvSpPr txBox="1"/>
          <p:nvPr/>
        </p:nvSpPr>
        <p:spPr>
          <a:xfrm>
            <a:off x="7719060" y="6191250"/>
            <a:ext cx="2512060" cy="258445"/>
          </a:xfrm>
          <a:prstGeom prst="rect">
            <a:avLst/>
          </a:prstGeom>
        </p:spPr>
        <p:txBody>
          <a:bodyPr vert="horz" wrap="square" lIns="0" tIns="12700" rIns="0" bIns="0" rtlCol="0">
            <a:spAutoFit/>
          </a:bodyPr>
          <a:p>
            <a:pPr marL="12700">
              <a:lnSpc>
                <a:spcPct val="100000"/>
              </a:lnSpc>
              <a:spcBef>
                <a:spcPts val="100"/>
              </a:spcBef>
            </a:pPr>
            <a:r>
              <a:rPr sz="1600" spc="-110" dirty="0">
                <a:solidFill>
                  <a:srgbClr val="231F20"/>
                </a:solidFill>
                <a:latin typeface="微软雅黑" panose="020B0503020204020204" charset="-122"/>
                <a:ea typeface="微软雅黑" panose="020B0503020204020204" charset="-122"/>
                <a:cs typeface="微软雅黑" panose="020B0503020204020204" charset="-122"/>
              </a:rPr>
              <a:t>图</a:t>
            </a:r>
            <a:r>
              <a:rPr lang="en-US" sz="1600" spc="-110" dirty="0">
                <a:solidFill>
                  <a:srgbClr val="231F20"/>
                </a:solidFill>
                <a:latin typeface="微软雅黑" panose="020B0503020204020204" charset="-122"/>
                <a:ea typeface="微软雅黑" panose="020B0503020204020204" charset="-122"/>
                <a:cs typeface="微软雅黑" panose="020B0503020204020204" charset="-122"/>
              </a:rPr>
              <a:t> </a:t>
            </a:r>
            <a:r>
              <a:rPr sz="1600" spc="-110" dirty="0">
                <a:solidFill>
                  <a:srgbClr val="231F20"/>
                </a:solidFill>
                <a:latin typeface="微软雅黑" panose="020B0503020204020204" charset="-122"/>
                <a:ea typeface="微软雅黑" panose="020B0503020204020204" charset="-122"/>
                <a:cs typeface="微软雅黑" panose="020B0503020204020204" charset="-122"/>
              </a:rPr>
              <a:t> </a:t>
            </a:r>
            <a:r>
              <a:rPr lang="en-US" sz="1600" spc="-110" dirty="0">
                <a:solidFill>
                  <a:srgbClr val="231F20"/>
                </a:solidFill>
                <a:latin typeface="微软雅黑" panose="020B0503020204020204" charset="-122"/>
                <a:ea typeface="微软雅黑" panose="020B0503020204020204" charset="-122"/>
                <a:cs typeface="微软雅黑" panose="020B0503020204020204" charset="-122"/>
              </a:rPr>
              <a:t>10</a:t>
            </a:r>
            <a:r>
              <a:rPr lang="en-US" sz="1600" spc="-10" dirty="0">
                <a:solidFill>
                  <a:srgbClr val="231F20"/>
                </a:solidFill>
                <a:latin typeface="微软雅黑" panose="020B0503020204020204" charset="-122"/>
                <a:ea typeface="微软雅黑" panose="020B0503020204020204" charset="-122"/>
                <a:cs typeface="微软雅黑" panose="020B0503020204020204" charset="-122"/>
              </a:rPr>
              <a:t>-6-2</a:t>
            </a:r>
            <a:r>
              <a:rPr sz="1600" spc="220" dirty="0">
                <a:solidFill>
                  <a:srgbClr val="231F20"/>
                </a:solidFill>
                <a:latin typeface="微软雅黑" panose="020B0503020204020204" charset="-122"/>
                <a:ea typeface="微软雅黑" panose="020B0503020204020204" charset="-122"/>
                <a:cs typeface="微软雅黑" panose="020B0503020204020204" charset="-122"/>
              </a:rPr>
              <a:t> </a:t>
            </a:r>
            <a:r>
              <a:rPr lang="zh-CN" sz="1600" spc="-20" dirty="0">
                <a:solidFill>
                  <a:srgbClr val="231F20"/>
                </a:solidFill>
                <a:latin typeface="微软雅黑" panose="020B0503020204020204" charset="-122"/>
                <a:ea typeface="微软雅黑" panose="020B0503020204020204" charset="-122"/>
                <a:cs typeface="微软雅黑" panose="020B0503020204020204" charset="-122"/>
              </a:rPr>
              <a:t>蓝牙耳机</a:t>
            </a:r>
            <a:endParaRPr lang="zh-CN" sz="1600" spc="-2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8" name="object 8"/>
          <p:cNvPicPr/>
          <p:nvPr/>
        </p:nvPicPr>
        <p:blipFill>
          <a:blip r:embed="rId1" cstate="print"/>
          <a:stretch>
            <a:fillRect/>
          </a:stretch>
        </p:blipFill>
        <p:spPr>
          <a:xfrm>
            <a:off x="2640330" y="3755390"/>
            <a:ext cx="3405505" cy="2085975"/>
          </a:xfrm>
          <a:prstGeom prst="rect">
            <a:avLst/>
          </a:prstGeom>
        </p:spPr>
      </p:pic>
      <p:pic>
        <p:nvPicPr>
          <p:cNvPr id="4" name="object 11"/>
          <p:cNvPicPr/>
          <p:nvPr/>
        </p:nvPicPr>
        <p:blipFill>
          <a:blip r:embed="rId2" cstate="print"/>
          <a:stretch>
            <a:fillRect/>
          </a:stretch>
        </p:blipFill>
        <p:spPr>
          <a:xfrm>
            <a:off x="7466965" y="3674110"/>
            <a:ext cx="2536190" cy="2054860"/>
          </a:xfrm>
          <a:prstGeom prst="rect">
            <a:avLst/>
          </a:prstGeom>
        </p:spPr>
      </p:pic>
    </p:spTree>
    <p:custDataLst>
      <p:tags r:id="rId3"/>
    </p:custData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custDataLst>
              <p:tags r:id="rId1"/>
            </p:custDataLst>
          </p:nvPr>
        </p:nvSpPr>
        <p:spPr/>
        <p:txBody>
          <a:bodyPr/>
          <a:lstStyle/>
          <a:p>
            <a:r>
              <a:rPr lang="zh-CN" altLang="en-US"/>
              <a:t>汇报人：</a:t>
            </a:r>
            <a:r>
              <a:rPr lang="en-US" altLang="zh-CN"/>
              <a:t>WPS</a:t>
            </a:r>
            <a:endParaRPr lang="zh-CN" altLang="en-US"/>
          </a:p>
        </p:txBody>
      </p:sp>
      <p:sp>
        <p:nvSpPr>
          <p:cNvPr id="4" name="标题 3"/>
          <p:cNvSpPr>
            <a:spLocks noGrp="1"/>
          </p:cNvSpPr>
          <p:nvPr>
            <p:ph type="title" idx="1"/>
            <p:custDataLst>
              <p:tags r:id="rId2"/>
            </p:custDataLst>
          </p:nvPr>
        </p:nvSpPr>
        <p:spPr/>
        <p:txBody>
          <a:bodyPr/>
          <a:lstStyle/>
          <a:p>
            <a:r>
              <a:rPr lang="zh-CN" altLang="en-US"/>
              <a:t>感谢您的观看</a:t>
            </a:r>
            <a:endParaRPr lang="zh-CN" altLang="en-US"/>
          </a:p>
        </p:txBody>
      </p:sp>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tLang="zh-CN">
                <a:latin typeface="微软雅黑" panose="020B0503020204020204" charset="-122"/>
                <a:ea typeface="微软雅黑" panose="020B0503020204020204" charset="-122"/>
                <a:cs typeface="微软雅黑" panose="020B0503020204020204" charset="-122"/>
                <a:sym typeface="+mn-ea"/>
              </a:rPr>
              <a:t>10</a:t>
            </a:r>
            <a:r>
              <a:rPr>
                <a:latin typeface="微软雅黑" panose="020B0503020204020204" charset="-122"/>
                <a:ea typeface="微软雅黑" panose="020B0503020204020204" charset="-122"/>
                <a:cs typeface="微软雅黑" panose="020B0503020204020204" charset="-122"/>
                <a:sym typeface="+mn-ea"/>
              </a:rPr>
              <a:t>.1</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边界混合建模思路</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10.1.2</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边界混合的三步骤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10422890" cy="147637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步骤5：创建草绘2（定义边界混合的种子）。</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单击“基准”组的“草绘”按钮。选择DTM1平面作为草绘平面，绘制截面，如图10-1-6所示。单击“确定”按钮完成草绘2（三段弧线）。</a:t>
            </a:r>
            <a:endParaRPr sz="2000" b="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3449955" y="6075680"/>
            <a:ext cx="3959860"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10-1-6    创建草绘 2：边界混合种子</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9" name="object 19"/>
          <p:cNvPicPr/>
          <p:nvPr/>
        </p:nvPicPr>
        <p:blipFill>
          <a:blip r:embed="rId2" cstate="print"/>
          <a:stretch>
            <a:fillRect/>
          </a:stretch>
        </p:blipFill>
        <p:spPr>
          <a:xfrm>
            <a:off x="3260090" y="3286760"/>
            <a:ext cx="4323715" cy="2705735"/>
          </a:xfrm>
          <a:prstGeom prst="rect">
            <a:avLst/>
          </a:prstGeom>
        </p:spPr>
      </p:pic>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tLang="zh-CN">
                <a:latin typeface="微软雅黑" panose="020B0503020204020204" charset="-122"/>
                <a:ea typeface="微软雅黑" panose="020B0503020204020204" charset="-122"/>
                <a:cs typeface="微软雅黑" panose="020B0503020204020204" charset="-122"/>
                <a:sym typeface="+mn-ea"/>
              </a:rPr>
              <a:t>10</a:t>
            </a:r>
            <a:r>
              <a:rPr>
                <a:latin typeface="微软雅黑" panose="020B0503020204020204" charset="-122"/>
                <a:ea typeface="微软雅黑" panose="020B0503020204020204" charset="-122"/>
                <a:cs typeface="微软雅黑" panose="020B0503020204020204" charset="-122"/>
                <a:sym typeface="+mn-ea"/>
              </a:rPr>
              <a:t>.1</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边界混合建模思路</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10.1.2</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边界混合的三步骤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10422890" cy="193802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 6：创建边界混合 1。</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（1）单击“曲面”组的“边界混合”按钮， 进入“边界混合”对话框，单击“设置”选项中的 “第一方向”，在图形区域选择“草绘 1”和“草绘  2”作为边界混合的种子，如图 10-1-7 所示。</a:t>
            </a:r>
            <a:endParaRPr sz="2000" b="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4044950" y="6075680"/>
            <a:ext cx="336486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10-1-7    选择边界混合种子</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7" name="object 7"/>
          <p:cNvPicPr/>
          <p:nvPr/>
        </p:nvPicPr>
        <p:blipFill>
          <a:blip r:embed="rId2" cstate="print"/>
          <a:stretch>
            <a:fillRect/>
          </a:stretch>
        </p:blipFill>
        <p:spPr>
          <a:xfrm>
            <a:off x="3618230" y="3289300"/>
            <a:ext cx="4305935" cy="2660650"/>
          </a:xfrm>
          <a:prstGeom prst="rect">
            <a:avLst/>
          </a:prstGeom>
        </p:spPr>
      </p:pic>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tLang="zh-CN">
                <a:latin typeface="微软雅黑" panose="020B0503020204020204" charset="-122"/>
                <a:ea typeface="微软雅黑" panose="020B0503020204020204" charset="-122"/>
                <a:cs typeface="微软雅黑" panose="020B0503020204020204" charset="-122"/>
                <a:sym typeface="+mn-ea"/>
              </a:rPr>
              <a:t>10</a:t>
            </a:r>
            <a:r>
              <a:rPr>
                <a:latin typeface="微软雅黑" panose="020B0503020204020204" charset="-122"/>
                <a:ea typeface="微软雅黑" panose="020B0503020204020204" charset="-122"/>
                <a:cs typeface="微软雅黑" panose="020B0503020204020204" charset="-122"/>
                <a:sym typeface="+mn-ea"/>
              </a:rPr>
              <a:t>.1</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边界混合建模思路</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10.1.2</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边界混合的三步骤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10422890" cy="55308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（2）进入“边界混合”对话框，选择“约束”选项中的“条件”，如图10-1-8所示。</a:t>
            </a:r>
            <a:endParaRPr sz="2000" b="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3969385" y="6334125"/>
            <a:ext cx="394017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10-1-8    边界混合“约束”对话框</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0" name="object 10"/>
          <p:cNvPicPr/>
          <p:nvPr/>
        </p:nvPicPr>
        <p:blipFill>
          <a:blip r:embed="rId2" cstate="print"/>
          <a:stretch>
            <a:fillRect/>
          </a:stretch>
        </p:blipFill>
        <p:spPr>
          <a:xfrm>
            <a:off x="3813175" y="3286760"/>
            <a:ext cx="4377055" cy="2886710"/>
          </a:xfrm>
          <a:prstGeom prst="rect">
            <a:avLst/>
          </a:prstGeom>
        </p:spPr>
      </p:pic>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tLang="zh-CN">
                <a:latin typeface="微软雅黑" panose="020B0503020204020204" charset="-122"/>
                <a:ea typeface="微软雅黑" panose="020B0503020204020204" charset="-122"/>
                <a:cs typeface="微软雅黑" panose="020B0503020204020204" charset="-122"/>
                <a:sym typeface="+mn-ea"/>
              </a:rPr>
              <a:t>10</a:t>
            </a:r>
            <a:r>
              <a:rPr>
                <a:latin typeface="微软雅黑" panose="020B0503020204020204" charset="-122"/>
                <a:ea typeface="微软雅黑" panose="020B0503020204020204" charset="-122"/>
                <a:cs typeface="微软雅黑" panose="020B0503020204020204" charset="-122"/>
                <a:sym typeface="+mn-ea"/>
              </a:rPr>
              <a:t>.1</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边界混合建模思路</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10.1.2</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边界混合的三步骤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10422890" cy="101473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在“控制点”选项中的新建“集”控制截面的对应点，如图10-1-9所示的截面。单击“确定”按钮，完成边界混合1曲面。</a:t>
            </a:r>
            <a:endParaRPr sz="2000" b="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4479925" y="6075680"/>
            <a:ext cx="389953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10-1-9    边界混合“控制点”对话框</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2" name="object 12"/>
          <p:cNvPicPr/>
          <p:nvPr/>
        </p:nvPicPr>
        <p:blipFill>
          <a:blip r:embed="rId2" cstate="print"/>
          <a:stretch>
            <a:fillRect/>
          </a:stretch>
        </p:blipFill>
        <p:spPr>
          <a:xfrm>
            <a:off x="4044950" y="2520950"/>
            <a:ext cx="4909820" cy="3427095"/>
          </a:xfrm>
          <a:prstGeom prst="rect">
            <a:avLst/>
          </a:prstGeom>
        </p:spPr>
      </p:pic>
    </p:spTree>
    <p:custDataLst>
      <p:tags r:id="rId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tLang="zh-CN">
                <a:latin typeface="微软雅黑" panose="020B0503020204020204" charset="-122"/>
                <a:ea typeface="微软雅黑" panose="020B0503020204020204" charset="-122"/>
                <a:cs typeface="微软雅黑" panose="020B0503020204020204" charset="-122"/>
                <a:sym typeface="+mn-ea"/>
              </a:rPr>
              <a:t>10</a:t>
            </a:r>
            <a:r>
              <a:rPr>
                <a:latin typeface="微软雅黑" panose="020B0503020204020204" charset="-122"/>
                <a:ea typeface="微软雅黑" panose="020B0503020204020204" charset="-122"/>
                <a:cs typeface="微软雅黑" panose="020B0503020204020204" charset="-122"/>
                <a:sym typeface="+mn-ea"/>
              </a:rPr>
              <a:t>.1</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边界混合建模思路</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10.1.2</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边界混合的三步骤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10422890" cy="55308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 7：保存“零件”文件，如图 10-1-10 所示。</a:t>
            </a:r>
            <a:endParaRPr sz="2000" b="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4044950" y="6075680"/>
            <a:ext cx="336486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10-1-10    边界混合空间三维曲面</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6" name="object 16"/>
          <p:cNvPicPr/>
          <p:nvPr/>
        </p:nvPicPr>
        <p:blipFill>
          <a:blip r:embed="rId2" cstate="print"/>
          <a:stretch>
            <a:fillRect/>
          </a:stretch>
        </p:blipFill>
        <p:spPr>
          <a:xfrm>
            <a:off x="3089910" y="2622550"/>
            <a:ext cx="5091430" cy="3193415"/>
          </a:xfrm>
          <a:prstGeom prst="rect">
            <a:avLst/>
          </a:prstGeom>
        </p:spPr>
      </p:pic>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p:txBody>
          <a:bodyPr/>
          <a:lstStyle/>
          <a:p>
            <a:r>
              <a:t>PART TWO</a:t>
            </a:r>
          </a:p>
        </p:txBody>
      </p:sp>
      <p:sp>
        <p:nvSpPr>
          <p:cNvPr id="4" name="标题 3"/>
          <p:cNvSpPr>
            <a:spLocks noGrp="1"/>
          </p:cNvSpPr>
          <p:nvPr>
            <p:ph type="title" idx="1"/>
            <p:custDataLst>
              <p:tags r:id="rId2"/>
            </p:custDataLst>
          </p:nvPr>
        </p:nvSpPr>
        <p:spPr>
          <a:xfrm>
            <a:off x="4519930" y="2494280"/>
            <a:ext cx="6757035" cy="1869440"/>
          </a:xfrm>
        </p:spPr>
        <p:txBody>
          <a:bodyPr>
            <a:normAutofit/>
          </a:bodyPr>
          <a:lstStyle/>
          <a:p>
            <a:r>
              <a:rPr lang="en-US" b="1">
                <a:latin typeface="Calibri" panose="020F0502020204030204" charset="0"/>
                <a:ea typeface="宋体" panose="02010600030101010101" pitchFamily="2" charset="-122"/>
                <a:sym typeface="+mn-ea"/>
              </a:rPr>
              <a:t>10.2 </a:t>
            </a:r>
            <a:br>
              <a:rPr lang="en-US" b="1">
                <a:latin typeface="Calibri" panose="020F0502020204030204" charset="0"/>
                <a:ea typeface="宋体" panose="02010600030101010101" pitchFamily="2" charset="-122"/>
                <a:sym typeface="+mn-ea"/>
              </a:rPr>
            </a:br>
            <a:r>
              <a:rPr sz="4900" b="1">
                <a:latin typeface="Calibri" panose="020F0502020204030204" charset="0"/>
                <a:ea typeface="宋体" panose="02010600030101010101" pitchFamily="2" charset="-122"/>
                <a:sym typeface="+mn-ea"/>
              </a:rPr>
              <a:t>边界混合操作界面</a:t>
            </a:r>
            <a:endParaRPr sz="4900" b="1">
              <a:latin typeface="Calibri" panose="020F0502020204030204" charset="0"/>
              <a:ea typeface="宋体" panose="02010600030101010101" pitchFamily="2" charset="-122"/>
              <a:sym typeface="+mn-ea"/>
            </a:endParaRPr>
          </a:p>
          <a:p>
            <a:endParaRPr lang="en-US" altLang="zh-CN"/>
          </a:p>
        </p:txBody>
      </p:sp>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tLang="zh-CN">
                <a:latin typeface="微软雅黑" panose="020B0503020204020204" charset="-122"/>
                <a:ea typeface="微软雅黑" panose="020B0503020204020204" charset="-122"/>
                <a:cs typeface="微软雅黑" panose="020B0503020204020204" charset="-122"/>
                <a:sym typeface="+mn-ea"/>
              </a:rPr>
              <a:t>10</a:t>
            </a:r>
            <a:r>
              <a:rPr>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2 </a:t>
            </a:r>
            <a:r>
              <a:rPr>
                <a:latin typeface="微软雅黑" panose="020B0503020204020204" charset="-122"/>
                <a:ea typeface="微软雅黑" panose="020B0503020204020204" charset="-122"/>
                <a:cs typeface="微软雅黑" panose="020B0503020204020204" charset="-122"/>
                <a:sym typeface="+mn-ea"/>
              </a:rPr>
              <a:t>边界混合操作界面</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414780"/>
            <a:ext cx="10422890" cy="147637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在功能区“模型”选项卡的“曲面”组中单击“边界混合”按钮，打开图10-2-1所示“边界混合”选项卡。从该“边界混合”选项卡中可以看出“边界混合”只能创建“曲面”，不能直接创建“实体”。</a:t>
            </a:r>
            <a:endParaRPr sz="2000" b="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4044950" y="6075680"/>
            <a:ext cx="336486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10-2-1    “边界混合”选项卡</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25" name="object 25"/>
          <p:cNvPicPr/>
          <p:nvPr/>
        </p:nvPicPr>
        <p:blipFill>
          <a:blip r:embed="rId2" cstate="print"/>
          <a:stretch>
            <a:fillRect/>
          </a:stretch>
        </p:blipFill>
        <p:spPr>
          <a:xfrm>
            <a:off x="1945640" y="3429000"/>
            <a:ext cx="7797800" cy="2108835"/>
          </a:xfrm>
          <a:prstGeom prst="rect">
            <a:avLst/>
          </a:prstGeom>
        </p:spPr>
      </p:pic>
    </p:spTree>
    <p:custDataLst>
      <p:tags r:id="rId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tLang="zh-CN">
                <a:latin typeface="微软雅黑" panose="020B0503020204020204" charset="-122"/>
                <a:ea typeface="微软雅黑" panose="020B0503020204020204" charset="-122"/>
                <a:cs typeface="微软雅黑" panose="020B0503020204020204" charset="-122"/>
                <a:sym typeface="+mn-ea"/>
              </a:rPr>
              <a:t>10</a:t>
            </a:r>
            <a:r>
              <a:rPr>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2 </a:t>
            </a:r>
            <a:r>
              <a:rPr>
                <a:latin typeface="微软雅黑" panose="020B0503020204020204" charset="-122"/>
                <a:ea typeface="微软雅黑" panose="020B0503020204020204" charset="-122"/>
                <a:cs typeface="微软雅黑" panose="020B0503020204020204" charset="-122"/>
                <a:sym typeface="+mn-ea"/>
              </a:rPr>
              <a:t>边界混合操作界面</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414780"/>
            <a:ext cx="6357620" cy="286131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下面介绍一下该选项卡的各主要组成选项功能的含义。</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000" b="0">
                <a:latin typeface="微软雅黑" panose="020B0503020204020204" charset="-122"/>
                <a:ea typeface="微软雅黑" panose="020B0503020204020204" charset="-122"/>
                <a:cs typeface="微软雅黑" panose="020B0503020204020204" charset="-122"/>
              </a:rPr>
              <a:t>     </a:t>
            </a:r>
            <a:r>
              <a:rPr sz="2000" b="0">
                <a:latin typeface="微软雅黑" panose="020B0503020204020204" charset="-122"/>
                <a:ea typeface="微软雅黑" panose="020B0503020204020204" charset="-122"/>
                <a:cs typeface="微软雅黑" panose="020B0503020204020204" charset="-122"/>
              </a:rPr>
              <a:t>：第一方向链收集器。</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000" b="0">
                <a:latin typeface="微软雅黑" panose="020B0503020204020204" charset="-122"/>
                <a:ea typeface="微软雅黑" panose="020B0503020204020204" charset="-122"/>
                <a:cs typeface="微软雅黑" panose="020B0503020204020204" charset="-122"/>
              </a:rPr>
              <a:t>     </a:t>
            </a:r>
            <a:r>
              <a:rPr sz="2000" b="0">
                <a:latin typeface="微软雅黑" panose="020B0503020204020204" charset="-122"/>
                <a:ea typeface="微软雅黑" panose="020B0503020204020204" charset="-122"/>
                <a:cs typeface="微软雅黑" panose="020B0503020204020204" charset="-122"/>
              </a:rPr>
              <a:t>：第二方向链收集器。</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“曲线”选项：该选项如图10-2-2所示。利用“第一方向”收集器和“第二方向”收集器来选择各方向的曲线，并可以控制选择顺序。</a:t>
            </a:r>
            <a:endParaRPr sz="2000" b="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7772400" y="5348605"/>
            <a:ext cx="336486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10-2-2    “曲线”选项</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6" name="object 6"/>
          <p:cNvPicPr/>
          <p:nvPr/>
        </p:nvPicPr>
        <p:blipFill>
          <a:blip r:embed="rId2" cstate="print"/>
          <a:stretch>
            <a:fillRect/>
          </a:stretch>
        </p:blipFill>
        <p:spPr>
          <a:xfrm>
            <a:off x="883285" y="2013585"/>
            <a:ext cx="349885" cy="380365"/>
          </a:xfrm>
          <a:prstGeom prst="rect">
            <a:avLst/>
          </a:prstGeom>
        </p:spPr>
      </p:pic>
      <p:pic>
        <p:nvPicPr>
          <p:cNvPr id="7" name="object 7"/>
          <p:cNvPicPr/>
          <p:nvPr/>
        </p:nvPicPr>
        <p:blipFill>
          <a:blip r:embed="rId3" cstate="print"/>
          <a:stretch>
            <a:fillRect/>
          </a:stretch>
        </p:blipFill>
        <p:spPr>
          <a:xfrm>
            <a:off x="883285" y="2504440"/>
            <a:ext cx="350520" cy="271145"/>
          </a:xfrm>
          <a:prstGeom prst="rect">
            <a:avLst/>
          </a:prstGeom>
        </p:spPr>
      </p:pic>
      <p:pic>
        <p:nvPicPr>
          <p:cNvPr id="9" name="object 9"/>
          <p:cNvPicPr/>
          <p:nvPr/>
        </p:nvPicPr>
        <p:blipFill>
          <a:blip r:embed="rId4" cstate="print"/>
          <a:stretch>
            <a:fillRect/>
          </a:stretch>
        </p:blipFill>
        <p:spPr>
          <a:xfrm>
            <a:off x="7250430" y="1687195"/>
            <a:ext cx="4262755" cy="3216275"/>
          </a:xfrm>
          <a:prstGeom prst="rect">
            <a:avLst/>
          </a:prstGeom>
        </p:spPr>
      </p:pic>
    </p:spTree>
    <p:custDataLst>
      <p:tags r:id="rId5"/>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tLang="zh-CN">
                <a:latin typeface="微软雅黑" panose="020B0503020204020204" charset="-122"/>
                <a:ea typeface="微软雅黑" panose="020B0503020204020204" charset="-122"/>
                <a:cs typeface="微软雅黑" panose="020B0503020204020204" charset="-122"/>
                <a:sym typeface="+mn-ea"/>
              </a:rPr>
              <a:t>10</a:t>
            </a:r>
            <a:r>
              <a:rPr>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2 </a:t>
            </a:r>
            <a:r>
              <a:rPr>
                <a:latin typeface="微软雅黑" panose="020B0503020204020204" charset="-122"/>
                <a:ea typeface="微软雅黑" panose="020B0503020204020204" charset="-122"/>
                <a:cs typeface="微软雅黑" panose="020B0503020204020204" charset="-122"/>
                <a:sym typeface="+mn-ea"/>
              </a:rPr>
              <a:t>边界混合操作界面</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414780"/>
            <a:ext cx="10422890" cy="101473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（1）“闭合混合”复选框只适用于其他收集器为空的单向曲线，勾选“闭合混合”复选框，则通过将最后一条曲线与第一条曲线混合来形成封闭环曲面，如图10-2-3所示。</a:t>
            </a:r>
            <a:endParaRPr sz="2000" b="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4044950" y="6075680"/>
            <a:ext cx="336486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10-2-3    “闭合混合”复选框</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2" name="object 12"/>
          <p:cNvPicPr/>
          <p:nvPr/>
        </p:nvPicPr>
        <p:blipFill>
          <a:blip r:embed="rId2" cstate="print"/>
          <a:stretch>
            <a:fillRect/>
          </a:stretch>
        </p:blipFill>
        <p:spPr>
          <a:xfrm>
            <a:off x="2755265" y="2509520"/>
            <a:ext cx="5464810" cy="3343275"/>
          </a:xfrm>
          <a:prstGeom prst="rect">
            <a:avLst/>
          </a:prstGeom>
        </p:spPr>
      </p:pic>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p:txBody>
          <a:bodyPr/>
          <a:lstStyle/>
          <a:p>
            <a:r>
              <a:rPr lang="zh-CN" altLang="en-US"/>
              <a:t>CONTENTS</a:t>
            </a:r>
            <a:endParaRPr lang="zh-CN" altLang="en-US"/>
          </a:p>
        </p:txBody>
      </p:sp>
      <p:sp>
        <p:nvSpPr>
          <p:cNvPr id="5" name="标题 4"/>
          <p:cNvSpPr>
            <a:spLocks noGrp="1"/>
          </p:cNvSpPr>
          <p:nvPr>
            <p:ph type="title" idx="1"/>
            <p:custDataLst>
              <p:tags r:id="rId2"/>
            </p:custDataLst>
          </p:nvPr>
        </p:nvSpPr>
        <p:spPr/>
        <p:txBody>
          <a:bodyPr/>
          <a:lstStyle/>
          <a:p>
            <a:r>
              <a:rPr lang="zh-CN" altLang="en-US"/>
              <a:t>目录</a:t>
            </a:r>
            <a:endParaRPr lang="zh-CN" altLang="en-US"/>
          </a:p>
        </p:txBody>
      </p:sp>
      <p:sp>
        <p:nvSpPr>
          <p:cNvPr id="100" name="文本框 99"/>
          <p:cNvSpPr txBox="1"/>
          <p:nvPr/>
        </p:nvSpPr>
        <p:spPr>
          <a:xfrm>
            <a:off x="4581525" y="1222375"/>
            <a:ext cx="5080000" cy="2206625"/>
          </a:xfrm>
          <a:prstGeom prst="rect">
            <a:avLst/>
          </a:prstGeom>
          <a:noFill/>
          <a:ln w="9525">
            <a:noFill/>
          </a:ln>
        </p:spPr>
        <p:txBody>
          <a:bodyPr>
            <a:noAutofit/>
          </a:bodyPr>
          <a:p>
            <a:pPr indent="0">
              <a:lnSpc>
                <a:spcPct val="200000"/>
              </a:lnSpc>
            </a:pPr>
            <a:r>
              <a:rPr sz="2000" b="1">
                <a:latin typeface="Calibri" panose="020F0502020204030204" charset="0"/>
                <a:ea typeface="宋体" panose="02010600030101010101" pitchFamily="2" charset="-122"/>
              </a:rPr>
              <a:t>10.1 边界混合建模思路</a:t>
            </a:r>
            <a:endParaRPr sz="2000" b="1">
              <a:latin typeface="Calibri" panose="020F0502020204030204" charset="0"/>
              <a:ea typeface="宋体" panose="02010600030101010101" pitchFamily="2" charset="-122"/>
            </a:endParaRPr>
          </a:p>
          <a:p>
            <a:pPr indent="0">
              <a:lnSpc>
                <a:spcPct val="200000"/>
              </a:lnSpc>
            </a:pPr>
            <a:r>
              <a:rPr sz="2000" b="1">
                <a:latin typeface="Calibri" panose="020F0502020204030204" charset="0"/>
                <a:ea typeface="宋体" panose="02010600030101010101" pitchFamily="2" charset="-122"/>
              </a:rPr>
              <a:t>10.2 边界混合操作界面</a:t>
            </a:r>
            <a:endParaRPr sz="2000" b="1">
              <a:latin typeface="Calibri" panose="020F0502020204030204" charset="0"/>
              <a:ea typeface="宋体" panose="02010600030101010101" pitchFamily="2" charset="-122"/>
            </a:endParaRPr>
          </a:p>
          <a:p>
            <a:pPr indent="0">
              <a:lnSpc>
                <a:spcPct val="200000"/>
              </a:lnSpc>
            </a:pPr>
            <a:r>
              <a:rPr sz="2000" b="1">
                <a:latin typeface="Calibri" panose="020F0502020204030204" charset="0"/>
                <a:ea typeface="宋体" panose="02010600030101010101" pitchFamily="2" charset="-122"/>
              </a:rPr>
              <a:t>10.3 边界混合建面基础案例</a:t>
            </a:r>
            <a:endParaRPr sz="2000" b="1">
              <a:latin typeface="Calibri" panose="020F0502020204030204" charset="0"/>
              <a:ea typeface="宋体" panose="02010600030101010101" pitchFamily="2" charset="-122"/>
            </a:endParaRPr>
          </a:p>
          <a:p>
            <a:pPr indent="0">
              <a:lnSpc>
                <a:spcPct val="200000"/>
              </a:lnSpc>
            </a:pPr>
            <a:r>
              <a:rPr sz="2000" b="1">
                <a:latin typeface="Calibri" panose="020F0502020204030204" charset="0"/>
                <a:ea typeface="宋体" panose="02010600030101010101" pitchFamily="2" charset="-122"/>
              </a:rPr>
              <a:t>10.4 边界混合建模综合案例</a:t>
            </a:r>
            <a:endParaRPr sz="2000" b="1">
              <a:latin typeface="Calibri" panose="020F0502020204030204" charset="0"/>
              <a:ea typeface="宋体" panose="02010600030101010101" pitchFamily="2" charset="-122"/>
            </a:endParaRPr>
          </a:p>
          <a:p>
            <a:pPr indent="0">
              <a:lnSpc>
                <a:spcPct val="200000"/>
              </a:lnSpc>
            </a:pPr>
            <a:r>
              <a:rPr sz="2000" b="1">
                <a:latin typeface="Calibri" panose="020F0502020204030204" charset="0"/>
                <a:ea typeface="宋体" panose="02010600030101010101" pitchFamily="2" charset="-122"/>
              </a:rPr>
              <a:t>10.5 曲面“加厚”</a:t>
            </a:r>
            <a:endParaRPr sz="2000" b="1">
              <a:latin typeface="Calibri" panose="020F0502020204030204" charset="0"/>
              <a:ea typeface="宋体" panose="02010600030101010101" pitchFamily="2" charset="-122"/>
            </a:endParaRPr>
          </a:p>
        </p:txBody>
      </p:sp>
    </p:spTree>
    <p:custDataLst>
      <p:tags r:id="rId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tLang="zh-CN">
                <a:latin typeface="微软雅黑" panose="020B0503020204020204" charset="-122"/>
                <a:ea typeface="微软雅黑" panose="020B0503020204020204" charset="-122"/>
                <a:cs typeface="微软雅黑" panose="020B0503020204020204" charset="-122"/>
                <a:sym typeface="+mn-ea"/>
              </a:rPr>
              <a:t>10</a:t>
            </a:r>
            <a:r>
              <a:rPr>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2 </a:t>
            </a:r>
            <a:r>
              <a:rPr>
                <a:latin typeface="微软雅黑" panose="020B0503020204020204" charset="-122"/>
                <a:ea typeface="微软雅黑" panose="020B0503020204020204" charset="-122"/>
                <a:cs typeface="微软雅黑" panose="020B0503020204020204" charset="-122"/>
                <a:sym typeface="+mn-ea"/>
              </a:rPr>
              <a:t>边界混合操作界面</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414780"/>
            <a:ext cx="10422890" cy="101473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（2）单击“细节”按钮，则可以打开“链”对话框，查看“链”的具体信息。可以添加、移除和上下移动链。如图10-2-4所示。</a:t>
            </a:r>
            <a:endParaRPr sz="2000" b="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4044950" y="6075680"/>
            <a:ext cx="336486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10-2-1    “边界混合”选项卡</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4" name="object 14"/>
          <p:cNvPicPr/>
          <p:nvPr/>
        </p:nvPicPr>
        <p:blipFill>
          <a:blip r:embed="rId2" cstate="print"/>
          <a:stretch>
            <a:fillRect/>
          </a:stretch>
        </p:blipFill>
        <p:spPr>
          <a:xfrm>
            <a:off x="3232785" y="2360295"/>
            <a:ext cx="5434965" cy="3487420"/>
          </a:xfrm>
          <a:prstGeom prst="rect">
            <a:avLst/>
          </a:prstGeom>
        </p:spPr>
      </p:pic>
    </p:spTree>
    <p:custDataLst>
      <p:tags r:id="rId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tLang="zh-CN">
                <a:latin typeface="微软雅黑" panose="020B0503020204020204" charset="-122"/>
                <a:ea typeface="微软雅黑" panose="020B0503020204020204" charset="-122"/>
                <a:cs typeface="微软雅黑" panose="020B0503020204020204" charset="-122"/>
                <a:sym typeface="+mn-ea"/>
              </a:rPr>
              <a:t>10</a:t>
            </a:r>
            <a:r>
              <a:rPr>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2 </a:t>
            </a:r>
            <a:r>
              <a:rPr>
                <a:latin typeface="微软雅黑" panose="020B0503020204020204" charset="-122"/>
                <a:ea typeface="微软雅黑" panose="020B0503020204020204" charset="-122"/>
                <a:cs typeface="微软雅黑" panose="020B0503020204020204" charset="-122"/>
                <a:sym typeface="+mn-ea"/>
              </a:rPr>
              <a:t>边界混合操作界面</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414780"/>
            <a:ext cx="10422890" cy="55308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“约束”面板：该面板如图10-2-5所示。该面板主要用来控制边界条件。</a:t>
            </a:r>
            <a:endParaRPr sz="2000" b="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4044950" y="6075680"/>
            <a:ext cx="336486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10-2-5    “约束”选项</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6" name="object 16"/>
          <p:cNvPicPr/>
          <p:nvPr/>
        </p:nvPicPr>
        <p:blipFill>
          <a:blip r:embed="rId2" cstate="print"/>
          <a:stretch>
            <a:fillRect/>
          </a:stretch>
        </p:blipFill>
        <p:spPr>
          <a:xfrm>
            <a:off x="3272155" y="2131695"/>
            <a:ext cx="4910455" cy="3780155"/>
          </a:xfrm>
          <a:prstGeom prst="rect">
            <a:avLst/>
          </a:prstGeom>
        </p:spPr>
      </p:pic>
    </p:spTree>
    <p:custDataLst>
      <p:tags r:id="rId3"/>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tLang="zh-CN">
                <a:latin typeface="微软雅黑" panose="020B0503020204020204" charset="-122"/>
                <a:ea typeface="微软雅黑" panose="020B0503020204020204" charset="-122"/>
                <a:cs typeface="微软雅黑" panose="020B0503020204020204" charset="-122"/>
                <a:sym typeface="+mn-ea"/>
              </a:rPr>
              <a:t>10</a:t>
            </a:r>
            <a:r>
              <a:rPr>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2 </a:t>
            </a:r>
            <a:r>
              <a:rPr>
                <a:latin typeface="微软雅黑" panose="020B0503020204020204" charset="-122"/>
                <a:ea typeface="微软雅黑" panose="020B0503020204020204" charset="-122"/>
                <a:cs typeface="微软雅黑" panose="020B0503020204020204" charset="-122"/>
                <a:sym typeface="+mn-ea"/>
              </a:rPr>
              <a:t>边界混合操作界面</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414780"/>
            <a:ext cx="10422890" cy="101473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“边界条件”为边界设置的可能条件有“自由”“相切”“曲率”和“垂直”，如图10-2-6所示。</a:t>
            </a:r>
            <a:endParaRPr sz="2000" b="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4044950" y="6075680"/>
            <a:ext cx="336486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10-2-6    “条件”选项</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9" name="object 19"/>
          <p:cNvPicPr/>
          <p:nvPr/>
        </p:nvPicPr>
        <p:blipFill>
          <a:blip r:embed="rId2" cstate="print"/>
          <a:stretch>
            <a:fillRect/>
          </a:stretch>
        </p:blipFill>
        <p:spPr>
          <a:xfrm>
            <a:off x="3441700" y="1996440"/>
            <a:ext cx="5264150" cy="3945255"/>
          </a:xfrm>
          <a:prstGeom prst="rect">
            <a:avLst/>
          </a:prstGeom>
        </p:spPr>
      </p:pic>
    </p:spTree>
    <p:custDataLst>
      <p:tags r:id="rId3"/>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tLang="zh-CN">
                <a:latin typeface="微软雅黑" panose="020B0503020204020204" charset="-122"/>
                <a:ea typeface="微软雅黑" panose="020B0503020204020204" charset="-122"/>
                <a:cs typeface="微软雅黑" panose="020B0503020204020204" charset="-122"/>
                <a:sym typeface="+mn-ea"/>
              </a:rPr>
              <a:t>10</a:t>
            </a:r>
            <a:r>
              <a:rPr>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2 </a:t>
            </a:r>
            <a:r>
              <a:rPr>
                <a:latin typeface="微软雅黑" panose="020B0503020204020204" charset="-122"/>
                <a:ea typeface="微软雅黑" panose="020B0503020204020204" charset="-122"/>
                <a:cs typeface="微软雅黑" panose="020B0503020204020204" charset="-122"/>
                <a:sym typeface="+mn-ea"/>
              </a:rPr>
              <a:t>边界混合操作界面</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414780"/>
            <a:ext cx="10422890" cy="286131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（1）“自由”：沿边界没有设置条件。</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（2）“相切”：混合曲面沿边界与参考曲面相切。</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（3）“曲率”：混合曲面沿边界具有曲率连续性。</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（4）“垂直”：混合曲面与参考曲面或基准平面垂直。</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提示：当边界条件设为“相切”“曲率”或“垂直”时，如果有必要，则勾选“显示拖动控制滑块”复选框拉伸值。默认的拉伸因子为1，拉伸因子的值会影响曲面的方向。</a:t>
            </a:r>
            <a:endParaRPr sz="2000" b="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tLang="zh-CN">
                <a:latin typeface="微软雅黑" panose="020B0503020204020204" charset="-122"/>
                <a:ea typeface="微软雅黑" panose="020B0503020204020204" charset="-122"/>
                <a:cs typeface="微软雅黑" panose="020B0503020204020204" charset="-122"/>
                <a:sym typeface="+mn-ea"/>
              </a:rPr>
              <a:t>10</a:t>
            </a:r>
            <a:r>
              <a:rPr>
                <a:latin typeface="微软雅黑" panose="020B0503020204020204" charset="-122"/>
                <a:ea typeface="微软雅黑" panose="020B0503020204020204" charset="-122"/>
                <a:cs typeface="微软雅黑" panose="020B0503020204020204" charset="-122"/>
                <a:sym typeface="+mn-ea"/>
              </a:rPr>
              <a:t>.</a:t>
            </a:r>
            <a:r>
              <a:rPr lang="en-US" altLang="zh-CN">
                <a:latin typeface="微软雅黑" panose="020B0503020204020204" charset="-122"/>
                <a:ea typeface="微软雅黑" panose="020B0503020204020204" charset="-122"/>
                <a:cs typeface="微软雅黑" panose="020B0503020204020204" charset="-122"/>
                <a:sym typeface="+mn-ea"/>
              </a:rPr>
              <a:t>2 </a:t>
            </a:r>
            <a:r>
              <a:rPr>
                <a:latin typeface="微软雅黑" panose="020B0503020204020204" charset="-122"/>
                <a:ea typeface="微软雅黑" panose="020B0503020204020204" charset="-122"/>
                <a:cs typeface="微软雅黑" panose="020B0503020204020204" charset="-122"/>
                <a:sym typeface="+mn-ea"/>
              </a:rPr>
              <a:t>边界混合操作界面</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414780"/>
            <a:ext cx="10422890" cy="138366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“控制点”面板：该面板如图10-2-7所示，主要通过在选择曲线上映射位置来添加控制点并形成曲面。使用“集”列表中的“新建集”添加控制点的新集。</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1600" b="1">
                <a:latin typeface="微软雅黑" panose="020B0503020204020204" charset="-122"/>
                <a:ea typeface="微软雅黑" panose="020B0503020204020204" charset="-122"/>
                <a:cs typeface="微软雅黑" panose="020B0503020204020204" charset="-122"/>
              </a:rPr>
              <a:t>提示：添加“集”可以定义链上的对应点以控制曲面的形状。</a:t>
            </a:r>
            <a:endParaRPr sz="1600" b="1">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4105275" y="6429375"/>
            <a:ext cx="336486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10-2-7    “控制点”选项</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9" name="object 9"/>
          <p:cNvPicPr/>
          <p:nvPr/>
        </p:nvPicPr>
        <p:blipFill>
          <a:blip r:embed="rId2" cstate="print"/>
          <a:stretch>
            <a:fillRect/>
          </a:stretch>
        </p:blipFill>
        <p:spPr>
          <a:xfrm>
            <a:off x="2565400" y="2955925"/>
            <a:ext cx="2940050" cy="3117850"/>
          </a:xfrm>
          <a:prstGeom prst="rect">
            <a:avLst/>
          </a:prstGeom>
        </p:spPr>
      </p:pic>
      <p:pic>
        <p:nvPicPr>
          <p:cNvPr id="11" name="object 11"/>
          <p:cNvPicPr/>
          <p:nvPr/>
        </p:nvPicPr>
        <p:blipFill>
          <a:blip r:embed="rId3" cstate="print"/>
          <a:stretch>
            <a:fillRect/>
          </a:stretch>
        </p:blipFill>
        <p:spPr>
          <a:xfrm>
            <a:off x="7089775" y="2955925"/>
            <a:ext cx="2940050" cy="3182620"/>
          </a:xfrm>
          <a:prstGeom prst="rect">
            <a:avLst/>
          </a:prstGeom>
        </p:spPr>
      </p:pic>
    </p:spTree>
    <p:custDataLst>
      <p:tags r:id="rId4"/>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p:txBody>
          <a:bodyPr/>
          <a:lstStyle/>
          <a:p>
            <a:r>
              <a:t>PART THREE</a:t>
            </a:r>
          </a:p>
        </p:txBody>
      </p:sp>
      <p:sp>
        <p:nvSpPr>
          <p:cNvPr id="4" name="标题 3"/>
          <p:cNvSpPr>
            <a:spLocks noGrp="1"/>
          </p:cNvSpPr>
          <p:nvPr>
            <p:ph type="title" idx="1"/>
            <p:custDataLst>
              <p:tags r:id="rId2"/>
            </p:custDataLst>
          </p:nvPr>
        </p:nvSpPr>
        <p:spPr>
          <a:xfrm>
            <a:off x="4519930" y="2494280"/>
            <a:ext cx="6757035" cy="1869440"/>
          </a:xfrm>
        </p:spPr>
        <p:txBody>
          <a:bodyPr>
            <a:normAutofit/>
          </a:bodyPr>
          <a:lstStyle/>
          <a:p>
            <a:r>
              <a:rPr lang="en-US" b="1">
                <a:latin typeface="Calibri" panose="020F0502020204030204" charset="0"/>
                <a:ea typeface="宋体" panose="02010600030101010101" pitchFamily="2" charset="-122"/>
                <a:sym typeface="+mn-ea"/>
              </a:rPr>
              <a:t>10.3 </a:t>
            </a:r>
            <a:br>
              <a:rPr lang="en-US" b="1">
                <a:latin typeface="Calibri" panose="020F0502020204030204" charset="0"/>
                <a:ea typeface="宋体" panose="02010600030101010101" pitchFamily="2" charset="-122"/>
                <a:sym typeface="+mn-ea"/>
              </a:rPr>
            </a:br>
            <a:r>
              <a:rPr sz="4900" b="1">
                <a:latin typeface="Calibri" panose="020F0502020204030204" charset="0"/>
                <a:ea typeface="宋体" panose="02010600030101010101" pitchFamily="2" charset="-122"/>
                <a:sym typeface="+mn-ea"/>
              </a:rPr>
              <a:t>边界混合建面基础案例</a:t>
            </a:r>
            <a:endParaRPr sz="4900" b="1">
              <a:latin typeface="Calibri" panose="020F0502020204030204" charset="0"/>
              <a:ea typeface="宋体" panose="02010600030101010101" pitchFamily="2" charset="-122"/>
              <a:sym typeface="+mn-ea"/>
            </a:endParaRPr>
          </a:p>
          <a:p>
            <a:endParaRPr lang="en-US" altLang="zh-CN"/>
          </a:p>
        </p:txBody>
      </p:sp>
    </p:spTree>
    <p:custDataLst>
      <p:tags r:id="rId3"/>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81380" y="1952625"/>
            <a:ext cx="10422890" cy="55308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案例1是单方向“边界混合”建面实例1的操作练习，如图10-3-1所示。</a:t>
            </a:r>
            <a:endParaRPr sz="2000" b="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4044950" y="6075680"/>
            <a:ext cx="336486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10-3-1    单方向边界混合</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5080000" cy="460375"/>
          </a:xfrm>
          <a:prstGeom prst="rect">
            <a:avLst/>
          </a:prstGeom>
          <a:noFill/>
          <a:ln w="9525">
            <a:noFill/>
          </a:ln>
        </p:spPr>
        <p:txBody>
          <a:bodyPr>
            <a:spAutoFit/>
          </a:bodyPr>
          <a:p>
            <a:pPr indent="0"/>
            <a:r>
              <a:rPr lang="en-US" sz="2400" b="0">
                <a:latin typeface="微软雅黑" panose="020B0503020204020204" charset="-122"/>
                <a:ea typeface="微软雅黑" panose="020B0503020204020204" charset="-122"/>
                <a:cs typeface="微软雅黑" panose="020B0503020204020204" charset="-122"/>
              </a:rPr>
              <a:t>10.3.1	 </a:t>
            </a:r>
            <a:r>
              <a:rPr lang="zh-CN" sz="2400" b="0">
                <a:latin typeface="微软雅黑" panose="020B0503020204020204" charset="-122"/>
                <a:ea typeface="微软雅黑" panose="020B0503020204020204" charset="-122"/>
                <a:cs typeface="微软雅黑" panose="020B0503020204020204" charset="-122"/>
              </a:rPr>
              <a:t>单方向边界混合建面实例</a:t>
            </a:r>
            <a:endParaRPr lang="zh-CN" altLang="en-US" sz="2400" b="0">
              <a:latin typeface="微软雅黑" panose="020B0503020204020204" charset="-122"/>
              <a:ea typeface="微软雅黑" panose="020B0503020204020204" charset="-122"/>
              <a:cs typeface="微软雅黑" panose="020B0503020204020204" charset="-122"/>
            </a:endParaRPr>
          </a:p>
        </p:txBody>
      </p:sp>
      <p:pic>
        <p:nvPicPr>
          <p:cNvPr id="20" name="object 20"/>
          <p:cNvPicPr/>
          <p:nvPr/>
        </p:nvPicPr>
        <p:blipFill>
          <a:blip r:embed="rId2" cstate="print"/>
          <a:stretch>
            <a:fillRect/>
          </a:stretch>
        </p:blipFill>
        <p:spPr>
          <a:xfrm>
            <a:off x="1373505" y="2800350"/>
            <a:ext cx="4192905" cy="2758440"/>
          </a:xfrm>
          <a:prstGeom prst="rect">
            <a:avLst/>
          </a:prstGeom>
        </p:spPr>
      </p:pic>
      <p:pic>
        <p:nvPicPr>
          <p:cNvPr id="6" name="object 6"/>
          <p:cNvPicPr/>
          <p:nvPr/>
        </p:nvPicPr>
        <p:blipFill>
          <a:blip r:embed="rId3" cstate="print"/>
          <a:stretch>
            <a:fillRect/>
          </a:stretch>
        </p:blipFill>
        <p:spPr>
          <a:xfrm>
            <a:off x="6299835" y="2800350"/>
            <a:ext cx="4212590" cy="2758440"/>
          </a:xfrm>
          <a:prstGeom prst="rect">
            <a:avLst/>
          </a:prstGeom>
        </p:spPr>
      </p:pic>
    </p:spTree>
    <p:custDataLst>
      <p:tags r:id="rId4"/>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81380" y="1952625"/>
            <a:ext cx="10422890" cy="193802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知识点：</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（1）二元法分析曲面造型：主体部分是变化的空间三维曲面，顶部是从曲面混合到一个点。</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（2）分步建模法：先构建边界混合的三条主体结构线，再边界混合，再构建顶部的点，再边界混合。</a:t>
            </a:r>
            <a:endParaRPr sz="2000" b="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4044950" y="6075680"/>
            <a:ext cx="336486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10-3-1    单方向边界混合</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5080000" cy="460375"/>
          </a:xfrm>
          <a:prstGeom prst="rect">
            <a:avLst/>
          </a:prstGeom>
          <a:noFill/>
          <a:ln w="9525">
            <a:noFill/>
          </a:ln>
        </p:spPr>
        <p:txBody>
          <a:bodyPr>
            <a:spAutoFit/>
          </a:bodyPr>
          <a:p>
            <a:pPr indent="0"/>
            <a:r>
              <a:rPr lang="en-US" sz="2400" b="0">
                <a:latin typeface="微软雅黑" panose="020B0503020204020204" charset="-122"/>
                <a:ea typeface="微软雅黑" panose="020B0503020204020204" charset="-122"/>
                <a:cs typeface="微软雅黑" panose="020B0503020204020204" charset="-122"/>
              </a:rPr>
              <a:t>10.3.1	 </a:t>
            </a:r>
            <a:r>
              <a:rPr lang="zh-CN" sz="2400" b="0">
                <a:latin typeface="微软雅黑" panose="020B0503020204020204" charset="-122"/>
                <a:ea typeface="微软雅黑" panose="020B0503020204020204" charset="-122"/>
                <a:cs typeface="微软雅黑" panose="020B0503020204020204" charset="-122"/>
              </a:rPr>
              <a:t>单方向边界混合建面实例</a:t>
            </a:r>
            <a:endParaRPr lang="zh-CN" altLang="en-US" sz="2400" b="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81380" y="1952625"/>
            <a:ext cx="4896485" cy="332295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具体操作步骤：</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步骤1：新建“零件”文件。</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步骤2：创建草绘1。</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单击“基准”组的“草绘”按钮。选择DTM1平面作为草绘平面，绘制截面，如图10-3-2所示。单击“确定”按钮完成草绘1（两段弧线）。</a:t>
            </a:r>
            <a:endParaRPr sz="2000" b="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6814820" y="5651500"/>
            <a:ext cx="336486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10-3-2    创建草绘 1</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5080000" cy="460375"/>
          </a:xfrm>
          <a:prstGeom prst="rect">
            <a:avLst/>
          </a:prstGeom>
          <a:noFill/>
          <a:ln w="9525">
            <a:noFill/>
          </a:ln>
        </p:spPr>
        <p:txBody>
          <a:bodyPr>
            <a:spAutoFit/>
          </a:bodyPr>
          <a:p>
            <a:pPr indent="0"/>
            <a:r>
              <a:rPr lang="en-US" sz="2400" b="0">
                <a:latin typeface="微软雅黑" panose="020B0503020204020204" charset="-122"/>
                <a:ea typeface="微软雅黑" panose="020B0503020204020204" charset="-122"/>
                <a:cs typeface="微软雅黑" panose="020B0503020204020204" charset="-122"/>
              </a:rPr>
              <a:t>10.3.1	 </a:t>
            </a:r>
            <a:r>
              <a:rPr lang="zh-CN" sz="2400" b="0">
                <a:latin typeface="微软雅黑" panose="020B0503020204020204" charset="-122"/>
                <a:ea typeface="微软雅黑" panose="020B0503020204020204" charset="-122"/>
                <a:cs typeface="微软雅黑" panose="020B0503020204020204" charset="-122"/>
              </a:rPr>
              <a:t>单方向边界混合建面实例</a:t>
            </a:r>
            <a:endParaRPr lang="zh-CN" altLang="en-US" sz="2400" b="0">
              <a:latin typeface="微软雅黑" panose="020B0503020204020204" charset="-122"/>
              <a:ea typeface="微软雅黑" panose="020B0503020204020204" charset="-122"/>
              <a:cs typeface="微软雅黑" panose="020B0503020204020204" charset="-122"/>
            </a:endParaRPr>
          </a:p>
        </p:txBody>
      </p:sp>
      <p:pic>
        <p:nvPicPr>
          <p:cNvPr id="9" name="object 9"/>
          <p:cNvPicPr/>
          <p:nvPr/>
        </p:nvPicPr>
        <p:blipFill>
          <a:blip r:embed="rId2" cstate="print"/>
          <a:stretch>
            <a:fillRect/>
          </a:stretch>
        </p:blipFill>
        <p:spPr>
          <a:xfrm>
            <a:off x="6300470" y="1581785"/>
            <a:ext cx="4394200" cy="3693795"/>
          </a:xfrm>
          <a:prstGeom prst="rect">
            <a:avLst/>
          </a:prstGeom>
        </p:spPr>
      </p:pic>
    </p:spTree>
    <p:custDataLst>
      <p:tags r:id="rId3"/>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81380" y="1952625"/>
            <a:ext cx="5352415" cy="239966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步骤3：创建基准平面DTM1。</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单击“基准”组的“平面”按钮，选择FRONT基准面，选择“偏移”数值“500”，如图10-3-3所示。单击“确定”按钮创建基准平面DTM1。</a:t>
            </a:r>
            <a:endParaRPr sz="2000" b="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7246620" y="5641340"/>
            <a:ext cx="336486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10-3-3    创建基准平面 DTM1</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5080000" cy="460375"/>
          </a:xfrm>
          <a:prstGeom prst="rect">
            <a:avLst/>
          </a:prstGeom>
          <a:noFill/>
          <a:ln w="9525">
            <a:noFill/>
          </a:ln>
        </p:spPr>
        <p:txBody>
          <a:bodyPr>
            <a:spAutoFit/>
          </a:bodyPr>
          <a:p>
            <a:pPr indent="0"/>
            <a:r>
              <a:rPr lang="en-US" sz="2400" b="0">
                <a:latin typeface="微软雅黑" panose="020B0503020204020204" charset="-122"/>
                <a:ea typeface="微软雅黑" panose="020B0503020204020204" charset="-122"/>
                <a:cs typeface="微软雅黑" panose="020B0503020204020204" charset="-122"/>
              </a:rPr>
              <a:t>10.3.1	 </a:t>
            </a:r>
            <a:r>
              <a:rPr lang="zh-CN" sz="2400" b="0">
                <a:latin typeface="微软雅黑" panose="020B0503020204020204" charset="-122"/>
                <a:ea typeface="微软雅黑" panose="020B0503020204020204" charset="-122"/>
                <a:cs typeface="微软雅黑" panose="020B0503020204020204" charset="-122"/>
              </a:rPr>
              <a:t>单方向边界混合建面实例</a:t>
            </a:r>
            <a:endParaRPr lang="zh-CN" altLang="en-US" sz="2400" b="0">
              <a:latin typeface="微软雅黑" panose="020B0503020204020204" charset="-122"/>
              <a:ea typeface="微软雅黑" panose="020B0503020204020204" charset="-122"/>
              <a:cs typeface="微软雅黑" panose="020B0503020204020204" charset="-122"/>
            </a:endParaRPr>
          </a:p>
        </p:txBody>
      </p:sp>
      <p:pic>
        <p:nvPicPr>
          <p:cNvPr id="12" name="object 12"/>
          <p:cNvPicPr/>
          <p:nvPr/>
        </p:nvPicPr>
        <p:blipFill>
          <a:blip r:embed="rId2" cstate="print"/>
          <a:stretch>
            <a:fillRect/>
          </a:stretch>
        </p:blipFill>
        <p:spPr>
          <a:xfrm>
            <a:off x="6408420" y="1692910"/>
            <a:ext cx="4777740" cy="3583940"/>
          </a:xfrm>
          <a:prstGeom prst="rect">
            <a:avLst/>
          </a:prstGeom>
        </p:spPr>
      </p:pic>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p:txBody>
          <a:bodyPr/>
          <a:lstStyle/>
          <a:p>
            <a:r>
              <a:t>PART ONE</a:t>
            </a:r>
          </a:p>
        </p:txBody>
      </p:sp>
      <p:sp>
        <p:nvSpPr>
          <p:cNvPr id="4" name="标题 3"/>
          <p:cNvSpPr>
            <a:spLocks noGrp="1"/>
          </p:cNvSpPr>
          <p:nvPr>
            <p:ph type="title" idx="1"/>
            <p:custDataLst>
              <p:tags r:id="rId2"/>
            </p:custDataLst>
          </p:nvPr>
        </p:nvSpPr>
        <p:spPr>
          <a:xfrm>
            <a:off x="3106420" y="2494280"/>
            <a:ext cx="8069580" cy="1869440"/>
          </a:xfrm>
        </p:spPr>
        <p:txBody>
          <a:bodyPr>
            <a:normAutofit/>
          </a:bodyPr>
          <a:lstStyle/>
          <a:p>
            <a:r>
              <a:rPr lang="en-US" b="1">
                <a:latin typeface="Calibri" panose="020F0502020204030204" charset="0"/>
                <a:ea typeface="宋体" panose="02010600030101010101" pitchFamily="2" charset="-122"/>
                <a:sym typeface="+mn-ea"/>
              </a:rPr>
              <a:t>10.1 </a:t>
            </a:r>
            <a:br>
              <a:rPr lang="en-US" b="1">
                <a:latin typeface="Calibri" panose="020F0502020204030204" charset="0"/>
                <a:ea typeface="宋体" panose="02010600030101010101" pitchFamily="2" charset="-122"/>
                <a:sym typeface="+mn-ea"/>
              </a:rPr>
            </a:br>
            <a:r>
              <a:rPr b="1">
                <a:latin typeface="Calibri" panose="020F0502020204030204" charset="0"/>
                <a:ea typeface="宋体" panose="02010600030101010101" pitchFamily="2" charset="-122"/>
                <a:sym typeface="+mn-ea"/>
              </a:rPr>
              <a:t>边界混合建模思路</a:t>
            </a:r>
            <a:endParaRPr b="1">
              <a:latin typeface="Calibri" panose="020F0502020204030204" charset="0"/>
              <a:ea typeface="宋体" panose="02010600030101010101" pitchFamily="2" charset="-122"/>
              <a:sym typeface="+mn-ea"/>
            </a:endParaRPr>
          </a:p>
          <a:p>
            <a:endParaRPr lang="en-US" altLang="zh-CN"/>
          </a:p>
        </p:txBody>
      </p:sp>
    </p:spTree>
    <p:custDataLst>
      <p:tags r:id="rId3"/>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81380" y="1952625"/>
            <a:ext cx="5215255" cy="239966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步骤4：创建草绘2。</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单击“基准”组的“草绘”按钮。选择DTM1平面作为草绘平面，绘制截面，如图10-3-4所示。单击“确定”按钮完成草绘2（两段弧线）。</a:t>
            </a:r>
            <a:endParaRPr sz="2000" b="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7246620" y="5641340"/>
            <a:ext cx="336486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10-3-4    创建草绘 2</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5080000" cy="460375"/>
          </a:xfrm>
          <a:prstGeom prst="rect">
            <a:avLst/>
          </a:prstGeom>
          <a:noFill/>
          <a:ln w="9525">
            <a:noFill/>
          </a:ln>
        </p:spPr>
        <p:txBody>
          <a:bodyPr>
            <a:spAutoFit/>
          </a:bodyPr>
          <a:p>
            <a:pPr indent="0"/>
            <a:r>
              <a:rPr lang="en-US" sz="2400" b="0">
                <a:latin typeface="微软雅黑" panose="020B0503020204020204" charset="-122"/>
                <a:ea typeface="微软雅黑" panose="020B0503020204020204" charset="-122"/>
                <a:cs typeface="微软雅黑" panose="020B0503020204020204" charset="-122"/>
              </a:rPr>
              <a:t>10.3.1	 </a:t>
            </a:r>
            <a:r>
              <a:rPr lang="zh-CN" sz="2400" b="0">
                <a:latin typeface="微软雅黑" panose="020B0503020204020204" charset="-122"/>
                <a:ea typeface="微软雅黑" panose="020B0503020204020204" charset="-122"/>
                <a:cs typeface="微软雅黑" panose="020B0503020204020204" charset="-122"/>
              </a:rPr>
              <a:t>单方向边界混合建面实例</a:t>
            </a:r>
            <a:endParaRPr lang="zh-CN" altLang="en-US" sz="2400" b="0">
              <a:latin typeface="微软雅黑" panose="020B0503020204020204" charset="-122"/>
              <a:ea typeface="微软雅黑" panose="020B0503020204020204" charset="-122"/>
              <a:cs typeface="微软雅黑" panose="020B0503020204020204" charset="-122"/>
            </a:endParaRPr>
          </a:p>
        </p:txBody>
      </p:sp>
      <p:pic>
        <p:nvPicPr>
          <p:cNvPr id="15" name="object 15"/>
          <p:cNvPicPr/>
          <p:nvPr/>
        </p:nvPicPr>
        <p:blipFill>
          <a:blip r:embed="rId2" cstate="print"/>
          <a:stretch>
            <a:fillRect/>
          </a:stretch>
        </p:blipFill>
        <p:spPr>
          <a:xfrm>
            <a:off x="6353810" y="1952625"/>
            <a:ext cx="4979670" cy="3293745"/>
          </a:xfrm>
          <a:prstGeom prst="rect">
            <a:avLst/>
          </a:prstGeom>
        </p:spPr>
      </p:pic>
    </p:spTree>
    <p:custDataLst>
      <p:tags r:id="rId3"/>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81380" y="1952625"/>
            <a:ext cx="5352415" cy="239966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步骤5：创建基准平面DTM2。</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单击“基准”组的“平面”按钮，选择FRONT基准面，选择“偏移”数值“1000”，如图10-3-5所示。单击“确定”按钮创建基准平面DTM2。</a:t>
            </a:r>
            <a:endParaRPr sz="2000" b="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7246620" y="5641340"/>
            <a:ext cx="336486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10-3-5    创建基准平面 DTM2</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5080000" cy="460375"/>
          </a:xfrm>
          <a:prstGeom prst="rect">
            <a:avLst/>
          </a:prstGeom>
          <a:noFill/>
          <a:ln w="9525">
            <a:noFill/>
          </a:ln>
        </p:spPr>
        <p:txBody>
          <a:bodyPr>
            <a:spAutoFit/>
          </a:bodyPr>
          <a:p>
            <a:pPr indent="0"/>
            <a:r>
              <a:rPr lang="en-US" sz="2400" b="0">
                <a:latin typeface="微软雅黑" panose="020B0503020204020204" charset="-122"/>
                <a:ea typeface="微软雅黑" panose="020B0503020204020204" charset="-122"/>
                <a:cs typeface="微软雅黑" panose="020B0503020204020204" charset="-122"/>
              </a:rPr>
              <a:t>10.3.1	 </a:t>
            </a:r>
            <a:r>
              <a:rPr lang="zh-CN" sz="2400" b="0">
                <a:latin typeface="微软雅黑" panose="020B0503020204020204" charset="-122"/>
                <a:ea typeface="微软雅黑" panose="020B0503020204020204" charset="-122"/>
                <a:cs typeface="微软雅黑" panose="020B0503020204020204" charset="-122"/>
              </a:rPr>
              <a:t>单方向边界混合建面实例</a:t>
            </a:r>
            <a:endParaRPr lang="zh-CN" altLang="en-US" sz="2400" b="0">
              <a:latin typeface="微软雅黑" panose="020B0503020204020204" charset="-122"/>
              <a:ea typeface="微软雅黑" panose="020B0503020204020204" charset="-122"/>
              <a:cs typeface="微软雅黑" panose="020B0503020204020204" charset="-122"/>
            </a:endParaRPr>
          </a:p>
        </p:txBody>
      </p:sp>
      <p:pic>
        <p:nvPicPr>
          <p:cNvPr id="17" name="object 17"/>
          <p:cNvPicPr/>
          <p:nvPr/>
        </p:nvPicPr>
        <p:blipFill>
          <a:blip r:embed="rId2" cstate="print"/>
          <a:stretch>
            <a:fillRect/>
          </a:stretch>
        </p:blipFill>
        <p:spPr>
          <a:xfrm>
            <a:off x="6484620" y="1619250"/>
            <a:ext cx="5092065" cy="3523615"/>
          </a:xfrm>
          <a:prstGeom prst="rect">
            <a:avLst/>
          </a:prstGeom>
        </p:spPr>
      </p:pic>
    </p:spTree>
    <p:custDataLst>
      <p:tags r:id="rId3"/>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81380" y="1952625"/>
            <a:ext cx="5352415" cy="239966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步骤6：创建草绘3。</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单击“基准”组的“草绘”按钮。在图形区域选择DTM2平面作为草绘平面，绘制如图10-3-6所示的截面。单击“确定”按钮完成草绘3的创建（两段弧线）。</a:t>
            </a:r>
            <a:endParaRPr sz="2000" b="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7246620" y="5641340"/>
            <a:ext cx="336486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10-3-6    创建草绘 3</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5080000" cy="460375"/>
          </a:xfrm>
          <a:prstGeom prst="rect">
            <a:avLst/>
          </a:prstGeom>
          <a:noFill/>
          <a:ln w="9525">
            <a:noFill/>
          </a:ln>
        </p:spPr>
        <p:txBody>
          <a:bodyPr>
            <a:spAutoFit/>
          </a:bodyPr>
          <a:p>
            <a:pPr indent="0"/>
            <a:r>
              <a:rPr lang="en-US" sz="2400" b="0">
                <a:latin typeface="微软雅黑" panose="020B0503020204020204" charset="-122"/>
                <a:ea typeface="微软雅黑" panose="020B0503020204020204" charset="-122"/>
                <a:cs typeface="微软雅黑" panose="020B0503020204020204" charset="-122"/>
              </a:rPr>
              <a:t>10.3.1	 </a:t>
            </a:r>
            <a:r>
              <a:rPr lang="zh-CN" sz="2400" b="0">
                <a:latin typeface="微软雅黑" panose="020B0503020204020204" charset="-122"/>
                <a:ea typeface="微软雅黑" panose="020B0503020204020204" charset="-122"/>
                <a:cs typeface="微软雅黑" panose="020B0503020204020204" charset="-122"/>
              </a:rPr>
              <a:t>单方向边界混合建面实例</a:t>
            </a:r>
            <a:endParaRPr lang="zh-CN" altLang="en-US" sz="2400" b="0">
              <a:latin typeface="微软雅黑" panose="020B0503020204020204" charset="-122"/>
              <a:ea typeface="微软雅黑" panose="020B0503020204020204" charset="-122"/>
              <a:cs typeface="微软雅黑" panose="020B0503020204020204" charset="-122"/>
            </a:endParaRPr>
          </a:p>
        </p:txBody>
      </p:sp>
      <p:pic>
        <p:nvPicPr>
          <p:cNvPr id="7" name="object 7"/>
          <p:cNvPicPr/>
          <p:nvPr/>
        </p:nvPicPr>
        <p:blipFill>
          <a:blip r:embed="rId2" cstate="print"/>
          <a:stretch>
            <a:fillRect/>
          </a:stretch>
        </p:blipFill>
        <p:spPr>
          <a:xfrm>
            <a:off x="6233795" y="1952625"/>
            <a:ext cx="5615940" cy="3375025"/>
          </a:xfrm>
          <a:prstGeom prst="rect">
            <a:avLst/>
          </a:prstGeom>
        </p:spPr>
      </p:pic>
    </p:spTree>
    <p:custDataLst>
      <p:tags r:id="rId3"/>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81380" y="1952625"/>
            <a:ext cx="5127625" cy="286131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步骤7：创建边界混合1。</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选择边界混合种子：单击“曲面”组的“边界混合”按钮，进入“边界混合”对话框，单击“设置”选项中的“第一方向”，选择“草绘1”“草绘2”和“草绘3”作为边界混合的种子，如图10-3-7（a）所示。</a:t>
            </a:r>
            <a:endParaRPr sz="2000" b="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7428230" y="6034405"/>
            <a:ext cx="336486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10-3-3    创建基准平面 DTM1</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5080000" cy="460375"/>
          </a:xfrm>
          <a:prstGeom prst="rect">
            <a:avLst/>
          </a:prstGeom>
          <a:noFill/>
          <a:ln w="9525">
            <a:noFill/>
          </a:ln>
        </p:spPr>
        <p:txBody>
          <a:bodyPr>
            <a:spAutoFit/>
          </a:bodyPr>
          <a:p>
            <a:pPr indent="0"/>
            <a:r>
              <a:rPr lang="en-US" sz="2400" b="0">
                <a:latin typeface="微软雅黑" panose="020B0503020204020204" charset="-122"/>
                <a:ea typeface="微软雅黑" panose="020B0503020204020204" charset="-122"/>
                <a:cs typeface="微软雅黑" panose="020B0503020204020204" charset="-122"/>
              </a:rPr>
              <a:t>10.3.1	 </a:t>
            </a:r>
            <a:r>
              <a:rPr lang="zh-CN" sz="2400" b="0">
                <a:latin typeface="微软雅黑" panose="020B0503020204020204" charset="-122"/>
                <a:ea typeface="微软雅黑" panose="020B0503020204020204" charset="-122"/>
                <a:cs typeface="微软雅黑" panose="020B0503020204020204" charset="-122"/>
              </a:rPr>
              <a:t>单方向边界混合建面实例</a:t>
            </a:r>
            <a:endParaRPr lang="zh-CN" altLang="en-US" sz="2400" b="0">
              <a:latin typeface="微软雅黑" panose="020B0503020204020204" charset="-122"/>
              <a:ea typeface="微软雅黑" panose="020B0503020204020204" charset="-122"/>
              <a:cs typeface="微软雅黑" panose="020B0503020204020204" charset="-122"/>
            </a:endParaRPr>
          </a:p>
        </p:txBody>
      </p:sp>
      <p:pic>
        <p:nvPicPr>
          <p:cNvPr id="10" name="object 10"/>
          <p:cNvPicPr/>
          <p:nvPr/>
        </p:nvPicPr>
        <p:blipFill>
          <a:blip r:embed="rId2" cstate="print"/>
          <a:stretch>
            <a:fillRect/>
          </a:stretch>
        </p:blipFill>
        <p:spPr>
          <a:xfrm>
            <a:off x="6788150" y="1676400"/>
            <a:ext cx="4789170" cy="3783330"/>
          </a:xfrm>
          <a:prstGeom prst="rect">
            <a:avLst/>
          </a:prstGeom>
        </p:spPr>
      </p:pic>
      <p:sp>
        <p:nvSpPr>
          <p:cNvPr id="11" name="object 11"/>
          <p:cNvSpPr txBox="1"/>
          <p:nvPr/>
        </p:nvSpPr>
        <p:spPr>
          <a:xfrm>
            <a:off x="7986395" y="5614035"/>
            <a:ext cx="2393315" cy="26606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a）选择边界混合种子</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81380" y="1952625"/>
            <a:ext cx="5127625" cy="239966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定义边界混合选项：进入“边界混合”对话框，选择“约束”选项中的“条件”默认选项。在“控制点”选项中的新建“集”控制截面的对应点，如图10-3-7（b）所示。单击“确定”按钮完成边界混合1曲面的创建。</a:t>
            </a:r>
            <a:endParaRPr sz="2000" b="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7141845" y="5971540"/>
            <a:ext cx="336486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10-3-7    创建边界混合 1</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5080000" cy="460375"/>
          </a:xfrm>
          <a:prstGeom prst="rect">
            <a:avLst/>
          </a:prstGeom>
          <a:noFill/>
          <a:ln w="9525">
            <a:noFill/>
          </a:ln>
        </p:spPr>
        <p:txBody>
          <a:bodyPr>
            <a:spAutoFit/>
          </a:bodyPr>
          <a:p>
            <a:pPr indent="0"/>
            <a:r>
              <a:rPr lang="en-US" sz="2400" b="0">
                <a:latin typeface="微软雅黑" panose="020B0503020204020204" charset="-122"/>
                <a:ea typeface="微软雅黑" panose="020B0503020204020204" charset="-122"/>
                <a:cs typeface="微软雅黑" panose="020B0503020204020204" charset="-122"/>
              </a:rPr>
              <a:t>10.3.1	 </a:t>
            </a:r>
            <a:r>
              <a:rPr lang="zh-CN" sz="2400" b="0">
                <a:latin typeface="微软雅黑" panose="020B0503020204020204" charset="-122"/>
                <a:ea typeface="微软雅黑" panose="020B0503020204020204" charset="-122"/>
                <a:cs typeface="微软雅黑" panose="020B0503020204020204" charset="-122"/>
              </a:rPr>
              <a:t>单方向边界混合建面实例</a:t>
            </a:r>
            <a:endParaRPr lang="zh-CN" altLang="en-US" sz="2400" b="0">
              <a:latin typeface="微软雅黑" panose="020B0503020204020204" charset="-122"/>
              <a:ea typeface="微软雅黑" panose="020B0503020204020204" charset="-122"/>
              <a:cs typeface="微软雅黑" panose="020B0503020204020204" charset="-122"/>
            </a:endParaRPr>
          </a:p>
        </p:txBody>
      </p:sp>
      <p:pic>
        <p:nvPicPr>
          <p:cNvPr id="12" name="object 12"/>
          <p:cNvPicPr/>
          <p:nvPr/>
        </p:nvPicPr>
        <p:blipFill>
          <a:blip r:embed="rId2" cstate="print"/>
          <a:stretch>
            <a:fillRect/>
          </a:stretch>
        </p:blipFill>
        <p:spPr>
          <a:xfrm>
            <a:off x="6343650" y="1422400"/>
            <a:ext cx="4960620" cy="3936365"/>
          </a:xfrm>
          <a:prstGeom prst="rect">
            <a:avLst/>
          </a:prstGeom>
        </p:spPr>
      </p:pic>
      <p:sp>
        <p:nvSpPr>
          <p:cNvPr id="3" name="object 13"/>
          <p:cNvSpPr txBox="1"/>
          <p:nvPr/>
        </p:nvSpPr>
        <p:spPr>
          <a:xfrm>
            <a:off x="7141845" y="5535930"/>
            <a:ext cx="336486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（b）边界混合“控制点”对话框</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81380" y="1952625"/>
            <a:ext cx="5747385" cy="286131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步骤8：创建复制1。</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在图形区域鼠标左键点击选择“草绘1”的曲线，单击“操作”组“复制”按钮复制曲线，再次单击“操作”组“粘贴”按钮粘贴曲线。设置曲线类型为“逼近”，在图形区域定义曲线“起点”，单击“确定”按钮完成复制1，如图10-3-8所示。</a:t>
            </a:r>
            <a:endParaRPr sz="2000" b="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7047865" y="5499735"/>
            <a:ext cx="336486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10-3-8    复制曲线“草绘 1”</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5080000" cy="460375"/>
          </a:xfrm>
          <a:prstGeom prst="rect">
            <a:avLst/>
          </a:prstGeom>
          <a:noFill/>
          <a:ln w="9525">
            <a:noFill/>
          </a:ln>
        </p:spPr>
        <p:txBody>
          <a:bodyPr>
            <a:spAutoFit/>
          </a:bodyPr>
          <a:p>
            <a:pPr indent="0"/>
            <a:r>
              <a:rPr lang="en-US" sz="2400" b="0">
                <a:latin typeface="微软雅黑" panose="020B0503020204020204" charset="-122"/>
                <a:ea typeface="微软雅黑" panose="020B0503020204020204" charset="-122"/>
                <a:cs typeface="微软雅黑" panose="020B0503020204020204" charset="-122"/>
              </a:rPr>
              <a:t>10.3.1	 </a:t>
            </a:r>
            <a:r>
              <a:rPr lang="zh-CN" sz="2400" b="0">
                <a:latin typeface="微软雅黑" panose="020B0503020204020204" charset="-122"/>
                <a:ea typeface="微软雅黑" panose="020B0503020204020204" charset="-122"/>
                <a:cs typeface="微软雅黑" panose="020B0503020204020204" charset="-122"/>
              </a:rPr>
              <a:t>单方向边界混合建面实例</a:t>
            </a:r>
            <a:endParaRPr lang="zh-CN" altLang="en-US" sz="2400" b="0">
              <a:latin typeface="微软雅黑" panose="020B0503020204020204" charset="-122"/>
              <a:ea typeface="微软雅黑" panose="020B0503020204020204" charset="-122"/>
              <a:cs typeface="微软雅黑" panose="020B0503020204020204" charset="-122"/>
            </a:endParaRPr>
          </a:p>
        </p:txBody>
      </p:sp>
      <p:pic>
        <p:nvPicPr>
          <p:cNvPr id="15" name="object 15"/>
          <p:cNvPicPr/>
          <p:nvPr/>
        </p:nvPicPr>
        <p:blipFill>
          <a:blip r:embed="rId2" cstate="print"/>
          <a:stretch>
            <a:fillRect/>
          </a:stretch>
        </p:blipFill>
        <p:spPr>
          <a:xfrm>
            <a:off x="6628765" y="1584960"/>
            <a:ext cx="4203065" cy="3596640"/>
          </a:xfrm>
          <a:prstGeom prst="rect">
            <a:avLst/>
          </a:prstGeom>
        </p:spPr>
      </p:pic>
    </p:spTree>
    <p:custDataLst>
      <p:tags r:id="rId3"/>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3938905" cy="286131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步骤9：创建复制2。</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在图形区域选择“草绘2”，复制粘贴草绘2曲线。设置曲线类型为“逼近”，在图形区域定义曲线“起点”，单击“确定”按钮完成复制2，如图10-3-9所示。</a:t>
            </a:r>
            <a:endParaRPr sz="2000" b="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6009640" y="6075680"/>
            <a:ext cx="336486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 </a:t>
            </a:r>
            <a:r>
              <a:rPr lang="zh-CN" sz="1600" dirty="0">
                <a:solidFill>
                  <a:srgbClr val="231F20"/>
                </a:solidFill>
                <a:latin typeface="微软雅黑" panose="020B0503020204020204" charset="-122"/>
                <a:ea typeface="微软雅黑" panose="020B0503020204020204" charset="-122"/>
                <a:cs typeface="微软雅黑" panose="020B0503020204020204" charset="-122"/>
              </a:rPr>
              <a:t>图</a:t>
            </a:r>
            <a:r>
              <a:rPr sz="1600" dirty="0">
                <a:solidFill>
                  <a:srgbClr val="231F20"/>
                </a:solidFill>
                <a:latin typeface="微软雅黑" panose="020B0503020204020204" charset="-122"/>
                <a:ea typeface="微软雅黑" panose="020B0503020204020204" charset="-122"/>
                <a:cs typeface="微软雅黑" panose="020B0503020204020204" charset="-122"/>
              </a:rPr>
              <a:t>10-3-9    复制曲线“草绘 2”</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5080000" cy="460375"/>
          </a:xfrm>
          <a:prstGeom prst="rect">
            <a:avLst/>
          </a:prstGeom>
          <a:noFill/>
          <a:ln w="9525">
            <a:noFill/>
          </a:ln>
        </p:spPr>
        <p:txBody>
          <a:bodyPr>
            <a:spAutoFit/>
          </a:bodyPr>
          <a:p>
            <a:pPr indent="0"/>
            <a:r>
              <a:rPr lang="en-US" sz="2400" b="0">
                <a:latin typeface="微软雅黑" panose="020B0503020204020204" charset="-122"/>
                <a:ea typeface="微软雅黑" panose="020B0503020204020204" charset="-122"/>
                <a:cs typeface="微软雅黑" panose="020B0503020204020204" charset="-122"/>
              </a:rPr>
              <a:t>10.3.1	 </a:t>
            </a:r>
            <a:r>
              <a:rPr lang="zh-CN" sz="2400" b="0">
                <a:latin typeface="微软雅黑" panose="020B0503020204020204" charset="-122"/>
                <a:ea typeface="微软雅黑" panose="020B0503020204020204" charset="-122"/>
                <a:cs typeface="微软雅黑" panose="020B0503020204020204" charset="-122"/>
              </a:rPr>
              <a:t>单方向边界混合建面实例</a:t>
            </a:r>
            <a:endParaRPr lang="zh-CN" altLang="en-US" sz="2400" b="0">
              <a:latin typeface="微软雅黑" panose="020B0503020204020204" charset="-122"/>
              <a:ea typeface="微软雅黑" panose="020B0503020204020204" charset="-122"/>
              <a:cs typeface="微软雅黑" panose="020B0503020204020204" charset="-122"/>
            </a:endParaRPr>
          </a:p>
        </p:txBody>
      </p:sp>
      <p:pic>
        <p:nvPicPr>
          <p:cNvPr id="6" name="object 6"/>
          <p:cNvPicPr/>
          <p:nvPr/>
        </p:nvPicPr>
        <p:blipFill>
          <a:blip r:embed="rId2" cstate="print"/>
          <a:stretch>
            <a:fillRect/>
          </a:stretch>
        </p:blipFill>
        <p:spPr>
          <a:xfrm>
            <a:off x="5159375" y="1882775"/>
            <a:ext cx="4798060" cy="3680460"/>
          </a:xfrm>
          <a:prstGeom prst="rect">
            <a:avLst/>
          </a:prstGeom>
        </p:spPr>
      </p:pic>
    </p:spTree>
    <p:custDataLst>
      <p:tags r:id="rId3"/>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3938905" cy="147637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步骤10：创建复制3。</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重复复制粘贴步骤，完成“草绘3”曲线的复制3，如图10-3-10所示。</a:t>
            </a:r>
            <a:endParaRPr sz="2000" b="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6009640" y="6075680"/>
            <a:ext cx="336486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 图 10-3-10    复制曲线“草绘 3”</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5080000" cy="460375"/>
          </a:xfrm>
          <a:prstGeom prst="rect">
            <a:avLst/>
          </a:prstGeom>
          <a:noFill/>
          <a:ln w="9525">
            <a:noFill/>
          </a:ln>
        </p:spPr>
        <p:txBody>
          <a:bodyPr>
            <a:spAutoFit/>
          </a:bodyPr>
          <a:p>
            <a:pPr indent="0"/>
            <a:r>
              <a:rPr lang="en-US" sz="2400" b="0">
                <a:latin typeface="微软雅黑" panose="020B0503020204020204" charset="-122"/>
                <a:ea typeface="微软雅黑" panose="020B0503020204020204" charset="-122"/>
                <a:cs typeface="微软雅黑" panose="020B0503020204020204" charset="-122"/>
              </a:rPr>
              <a:t>10.3.1	 </a:t>
            </a:r>
            <a:r>
              <a:rPr lang="zh-CN" sz="2400" b="0">
                <a:latin typeface="微软雅黑" panose="020B0503020204020204" charset="-122"/>
                <a:ea typeface="微软雅黑" panose="020B0503020204020204" charset="-122"/>
                <a:cs typeface="微软雅黑" panose="020B0503020204020204" charset="-122"/>
              </a:rPr>
              <a:t>单方向边界混合建面实例</a:t>
            </a:r>
            <a:endParaRPr lang="zh-CN" altLang="en-US" sz="2400" b="0">
              <a:latin typeface="微软雅黑" panose="020B0503020204020204" charset="-122"/>
              <a:ea typeface="微软雅黑" panose="020B0503020204020204" charset="-122"/>
              <a:cs typeface="微软雅黑" panose="020B0503020204020204" charset="-122"/>
            </a:endParaRPr>
          </a:p>
        </p:txBody>
      </p:sp>
      <p:pic>
        <p:nvPicPr>
          <p:cNvPr id="9" name="object 9"/>
          <p:cNvPicPr/>
          <p:nvPr/>
        </p:nvPicPr>
        <p:blipFill>
          <a:blip r:embed="rId2" cstate="print"/>
          <a:stretch>
            <a:fillRect/>
          </a:stretch>
        </p:blipFill>
        <p:spPr>
          <a:xfrm>
            <a:off x="5302250" y="1882775"/>
            <a:ext cx="5131435" cy="4019550"/>
          </a:xfrm>
          <a:prstGeom prst="rect">
            <a:avLst/>
          </a:prstGeom>
        </p:spPr>
      </p:pic>
    </p:spTree>
    <p:custDataLst>
      <p:tags r:id="rId3"/>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3938905" cy="332295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步骤11：创建边界混合2。</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选择边界混合种子：单击“曲面”组的“边界混合”按钮，单击“设置”选项中的“第一方向”，在图形区域选择“复制1”“复制2”和“复制3”作为边界混合2的种子，如图10-3-11（a）所示。</a:t>
            </a:r>
            <a:endParaRPr sz="2000" b="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6009640" y="6075680"/>
            <a:ext cx="336486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 图 10-3-11    创建边界混合 2</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5080000" cy="460375"/>
          </a:xfrm>
          <a:prstGeom prst="rect">
            <a:avLst/>
          </a:prstGeom>
          <a:noFill/>
          <a:ln w="9525">
            <a:noFill/>
          </a:ln>
        </p:spPr>
        <p:txBody>
          <a:bodyPr>
            <a:spAutoFit/>
          </a:bodyPr>
          <a:p>
            <a:pPr indent="0"/>
            <a:r>
              <a:rPr lang="en-US" sz="2400" b="0">
                <a:latin typeface="微软雅黑" panose="020B0503020204020204" charset="-122"/>
                <a:ea typeface="微软雅黑" panose="020B0503020204020204" charset="-122"/>
                <a:cs typeface="微软雅黑" panose="020B0503020204020204" charset="-122"/>
              </a:rPr>
              <a:t>10.3.1	 </a:t>
            </a:r>
            <a:r>
              <a:rPr lang="zh-CN" sz="2400" b="0">
                <a:latin typeface="微软雅黑" panose="020B0503020204020204" charset="-122"/>
                <a:ea typeface="微软雅黑" panose="020B0503020204020204" charset="-122"/>
                <a:cs typeface="微软雅黑" panose="020B0503020204020204" charset="-122"/>
              </a:rPr>
              <a:t>单方向边界混合建面实例</a:t>
            </a:r>
            <a:endParaRPr lang="zh-CN" altLang="en-US" sz="2400" b="0">
              <a:latin typeface="微软雅黑" panose="020B0503020204020204" charset="-122"/>
              <a:ea typeface="微软雅黑" panose="020B0503020204020204" charset="-122"/>
              <a:cs typeface="微软雅黑" panose="020B0503020204020204" charset="-122"/>
            </a:endParaRPr>
          </a:p>
        </p:txBody>
      </p:sp>
      <p:pic>
        <p:nvPicPr>
          <p:cNvPr id="12" name="object 12"/>
          <p:cNvPicPr/>
          <p:nvPr/>
        </p:nvPicPr>
        <p:blipFill>
          <a:blip r:embed="rId2" cstate="print"/>
          <a:stretch>
            <a:fillRect/>
          </a:stretch>
        </p:blipFill>
        <p:spPr>
          <a:xfrm>
            <a:off x="5636260" y="1663065"/>
            <a:ext cx="4597400" cy="3764280"/>
          </a:xfrm>
          <a:prstGeom prst="rect">
            <a:avLst/>
          </a:prstGeom>
        </p:spPr>
      </p:pic>
      <p:sp>
        <p:nvSpPr>
          <p:cNvPr id="3" name="文本框 2"/>
          <p:cNvSpPr txBox="1"/>
          <p:nvPr/>
        </p:nvSpPr>
        <p:spPr>
          <a:xfrm>
            <a:off x="6644640" y="5568315"/>
            <a:ext cx="3510280" cy="234315"/>
          </a:xfrm>
          <a:prstGeom prst="rect">
            <a:avLst/>
          </a:prstGeom>
          <a:noFill/>
        </p:spPr>
        <p:txBody>
          <a:bodyPr wrap="square" rtlCol="0" anchor="t">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a）选择边界混合种子</a:t>
            </a:r>
            <a:endParaRPr lang="zh-CN" altLang="en-US"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3"/>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4352290" cy="286131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定义边界混合选项：进入“边界混合”对话框，选择“约束”选项中的“条件”默认选项，在“控制点”选项中的新建“集”控制截面的对应点，如图10-3-11（b）所示。单击“确定”按钮完成边界混合 2曲面的创建。</a:t>
            </a:r>
            <a:endParaRPr sz="2000" b="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6969125" y="6398895"/>
            <a:ext cx="336486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 10-3-9    复制曲线“草绘 2”</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5080000" cy="460375"/>
          </a:xfrm>
          <a:prstGeom prst="rect">
            <a:avLst/>
          </a:prstGeom>
          <a:noFill/>
          <a:ln w="9525">
            <a:noFill/>
          </a:ln>
        </p:spPr>
        <p:txBody>
          <a:bodyPr>
            <a:spAutoFit/>
          </a:bodyPr>
          <a:p>
            <a:pPr indent="0"/>
            <a:r>
              <a:rPr lang="en-US" sz="2400" b="0">
                <a:latin typeface="微软雅黑" panose="020B0503020204020204" charset="-122"/>
                <a:ea typeface="微软雅黑" panose="020B0503020204020204" charset="-122"/>
                <a:cs typeface="微软雅黑" panose="020B0503020204020204" charset="-122"/>
              </a:rPr>
              <a:t>10.3.1	 </a:t>
            </a:r>
            <a:r>
              <a:rPr lang="zh-CN" sz="2400" b="0">
                <a:latin typeface="微软雅黑" panose="020B0503020204020204" charset="-122"/>
                <a:ea typeface="微软雅黑" panose="020B0503020204020204" charset="-122"/>
                <a:cs typeface="微软雅黑" panose="020B0503020204020204" charset="-122"/>
              </a:rPr>
              <a:t>单方向边界混合建面实例</a:t>
            </a:r>
            <a:endParaRPr lang="zh-CN" altLang="en-US" sz="2400" b="0">
              <a:latin typeface="微软雅黑" panose="020B0503020204020204" charset="-122"/>
              <a:ea typeface="微软雅黑" panose="020B0503020204020204" charset="-122"/>
              <a:cs typeface="微软雅黑" panose="020B0503020204020204" charset="-122"/>
            </a:endParaRPr>
          </a:p>
        </p:txBody>
      </p:sp>
      <p:pic>
        <p:nvPicPr>
          <p:cNvPr id="14" name="object 14"/>
          <p:cNvPicPr/>
          <p:nvPr/>
        </p:nvPicPr>
        <p:blipFill>
          <a:blip r:embed="rId2" cstate="print"/>
          <a:stretch>
            <a:fillRect/>
          </a:stretch>
        </p:blipFill>
        <p:spPr>
          <a:xfrm>
            <a:off x="5716905" y="1422400"/>
            <a:ext cx="5514975" cy="4328160"/>
          </a:xfrm>
          <a:prstGeom prst="rect">
            <a:avLst/>
          </a:prstGeom>
        </p:spPr>
      </p:pic>
      <p:sp>
        <p:nvSpPr>
          <p:cNvPr id="3" name="文本框 2"/>
          <p:cNvSpPr txBox="1"/>
          <p:nvPr/>
        </p:nvSpPr>
        <p:spPr>
          <a:xfrm>
            <a:off x="6969125" y="5983605"/>
            <a:ext cx="3510280" cy="234315"/>
          </a:xfrm>
          <a:prstGeom prst="rect">
            <a:avLst/>
          </a:prstGeom>
          <a:noFill/>
        </p:spPr>
        <p:txBody>
          <a:bodyPr wrap="square" rtlCol="0" anchor="t">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（b）边界混合“控制点”对话框</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tLang="zh-CN">
                <a:latin typeface="微软雅黑" panose="020B0503020204020204" charset="-122"/>
                <a:ea typeface="微软雅黑" panose="020B0503020204020204" charset="-122"/>
                <a:cs typeface="微软雅黑" panose="020B0503020204020204" charset="-122"/>
                <a:sym typeface="+mn-ea"/>
              </a:rPr>
              <a:t>10</a:t>
            </a:r>
            <a:r>
              <a:rPr>
                <a:latin typeface="微软雅黑" panose="020B0503020204020204" charset="-122"/>
                <a:ea typeface="微软雅黑" panose="020B0503020204020204" charset="-122"/>
                <a:cs typeface="微软雅黑" panose="020B0503020204020204" charset="-122"/>
                <a:sym typeface="+mn-ea"/>
              </a:rPr>
              <a:t>.1</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边界混合建模思路</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10.1.1	</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边界混合二元分析法</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10422890" cy="55308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在进入边界混合建面之前，先从二元分析法来分析如图10-1-1所示的手绘产品的种子和轨迹。</a:t>
            </a:r>
            <a:endParaRPr sz="2000" b="0">
              <a:latin typeface="微软雅黑" panose="020B0503020204020204" charset="-122"/>
              <a:ea typeface="微软雅黑" panose="020B0503020204020204" charset="-122"/>
              <a:cs typeface="微软雅黑" panose="020B0503020204020204" charset="-122"/>
            </a:endParaRPr>
          </a:p>
        </p:txBody>
      </p:sp>
      <p:sp>
        <p:nvSpPr>
          <p:cNvPr id="9" name="object 9"/>
          <p:cNvSpPr txBox="1"/>
          <p:nvPr/>
        </p:nvSpPr>
        <p:spPr>
          <a:xfrm>
            <a:off x="2366645" y="5621020"/>
            <a:ext cx="2415540" cy="258445"/>
          </a:xfrm>
          <a:prstGeom prst="rect">
            <a:avLst/>
          </a:prstGeom>
        </p:spPr>
        <p:txBody>
          <a:bodyPr vert="horz" wrap="square" lIns="0" tIns="12700" rIns="0" bIns="0" rtlCol="0">
            <a:spAutoFit/>
          </a:bodyPr>
          <a:p>
            <a:pPr marL="12700">
              <a:lnSpc>
                <a:spcPct val="100000"/>
              </a:lnSpc>
              <a:spcBef>
                <a:spcPts val="100"/>
              </a:spcBef>
            </a:pPr>
            <a:r>
              <a:rPr sz="1600" spc="-10" dirty="0">
                <a:solidFill>
                  <a:srgbClr val="231F20"/>
                </a:solidFill>
                <a:latin typeface="微软雅黑" panose="020B0503020204020204" charset="-122"/>
                <a:ea typeface="微软雅黑" panose="020B0503020204020204" charset="-122"/>
                <a:cs typeface="微软雅黑" panose="020B0503020204020204" charset="-122"/>
              </a:rPr>
              <a:t>（</a:t>
            </a:r>
            <a:r>
              <a:rPr sz="1600" spc="-10" dirty="0">
                <a:solidFill>
                  <a:srgbClr val="231F20"/>
                </a:solidFill>
                <a:latin typeface="微软雅黑" panose="020B0503020204020204" charset="-122"/>
                <a:ea typeface="微软雅黑" panose="020B0503020204020204" charset="-122"/>
                <a:cs typeface="微软雅黑" panose="020B0503020204020204" charset="-122"/>
              </a:rPr>
              <a:t>a）创建拉伸草绘</a:t>
            </a:r>
            <a:endParaRPr sz="1600">
              <a:latin typeface="微软雅黑" panose="020B0503020204020204" charset="-122"/>
              <a:ea typeface="微软雅黑" panose="020B0503020204020204" charset="-122"/>
              <a:cs typeface="微软雅黑" panose="020B0503020204020204" charset="-122"/>
            </a:endParaRPr>
          </a:p>
        </p:txBody>
      </p:sp>
      <p:sp>
        <p:nvSpPr>
          <p:cNvPr id="11" name="object 11"/>
          <p:cNvSpPr txBox="1"/>
          <p:nvPr/>
        </p:nvSpPr>
        <p:spPr>
          <a:xfrm>
            <a:off x="6647815" y="5621020"/>
            <a:ext cx="35388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b）定义拉伸选项（实心</a:t>
            </a:r>
            <a:r>
              <a:rPr sz="1600" spc="-50" dirty="0">
                <a:solidFill>
                  <a:srgbClr val="231F20"/>
                </a:solidFill>
                <a:latin typeface="微软雅黑" panose="020B0503020204020204" charset="-122"/>
                <a:ea typeface="微软雅黑" panose="020B0503020204020204" charset="-122"/>
                <a:cs typeface="微软雅黑" panose="020B0503020204020204" charset="-122"/>
              </a:rPr>
              <a:t>）</a:t>
            </a:r>
            <a:endParaRPr sz="160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4044950" y="6075680"/>
            <a:ext cx="336486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10-1-1    手绘产品边界混合建模</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grpSp>
        <p:nvGrpSpPr>
          <p:cNvPr id="3" name="object 8"/>
          <p:cNvGrpSpPr/>
          <p:nvPr/>
        </p:nvGrpSpPr>
        <p:grpSpPr>
          <a:xfrm>
            <a:off x="1626235" y="2505710"/>
            <a:ext cx="9203690" cy="2774315"/>
            <a:chOff x="828001" y="3101881"/>
            <a:chExt cx="2880360" cy="1005840"/>
          </a:xfrm>
        </p:grpSpPr>
        <p:pic>
          <p:nvPicPr>
            <p:cNvPr id="6" name="object 9"/>
            <p:cNvPicPr/>
            <p:nvPr/>
          </p:nvPicPr>
          <p:blipFill>
            <a:blip r:embed="rId2" cstate="print"/>
            <a:stretch>
              <a:fillRect/>
            </a:stretch>
          </p:blipFill>
          <p:spPr>
            <a:xfrm>
              <a:off x="828001" y="3101881"/>
              <a:ext cx="1070024" cy="1000990"/>
            </a:xfrm>
            <a:prstGeom prst="rect">
              <a:avLst/>
            </a:prstGeom>
          </p:spPr>
        </p:pic>
        <p:pic>
          <p:nvPicPr>
            <p:cNvPr id="7" name="object 10"/>
            <p:cNvPicPr/>
            <p:nvPr/>
          </p:nvPicPr>
          <p:blipFill>
            <a:blip r:embed="rId3" cstate="print"/>
            <a:stretch>
              <a:fillRect/>
            </a:stretch>
          </p:blipFill>
          <p:spPr>
            <a:xfrm>
              <a:off x="1933272" y="3101881"/>
              <a:ext cx="1774729" cy="1005305"/>
            </a:xfrm>
            <a:prstGeom prst="rect">
              <a:avLst/>
            </a:prstGeom>
          </p:spPr>
        </p:pic>
      </p:grpSp>
    </p:spTree>
    <p:custDataLst>
      <p:tags r:id="rId4"/>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4171950" cy="286131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比较下边界混合1和边界混合2的曲面质量，边界混合2中种子结构线是边界混合1中的草绘复制“逼近”后的结构线，创建的曲面没有中间的结构线，同时曲面比较平滑，如图10-3-12所示。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5080000" cy="460375"/>
          </a:xfrm>
          <a:prstGeom prst="rect">
            <a:avLst/>
          </a:prstGeom>
          <a:noFill/>
          <a:ln w="9525">
            <a:noFill/>
          </a:ln>
        </p:spPr>
        <p:txBody>
          <a:bodyPr>
            <a:spAutoFit/>
          </a:bodyPr>
          <a:p>
            <a:pPr indent="0"/>
            <a:r>
              <a:rPr lang="en-US" sz="2400" b="0">
                <a:latin typeface="微软雅黑" panose="020B0503020204020204" charset="-122"/>
                <a:ea typeface="微软雅黑" panose="020B0503020204020204" charset="-122"/>
                <a:cs typeface="微软雅黑" panose="020B0503020204020204" charset="-122"/>
              </a:rPr>
              <a:t>10.3.1	 </a:t>
            </a:r>
            <a:r>
              <a:rPr lang="zh-CN" sz="2400" b="0">
                <a:latin typeface="微软雅黑" panose="020B0503020204020204" charset="-122"/>
                <a:ea typeface="微软雅黑" panose="020B0503020204020204" charset="-122"/>
                <a:cs typeface="微软雅黑" panose="020B0503020204020204" charset="-122"/>
              </a:rPr>
              <a:t>单方向边界混合建面实例</a:t>
            </a:r>
            <a:endParaRPr lang="zh-CN" altLang="en-US" sz="2400" b="0">
              <a:latin typeface="微软雅黑" panose="020B0503020204020204" charset="-122"/>
              <a:ea typeface="微软雅黑" panose="020B0503020204020204" charset="-122"/>
              <a:cs typeface="微软雅黑" panose="020B0503020204020204" charset="-122"/>
            </a:endParaRPr>
          </a:p>
        </p:txBody>
      </p:sp>
      <p:pic>
        <p:nvPicPr>
          <p:cNvPr id="17" name="object 17"/>
          <p:cNvPicPr/>
          <p:nvPr/>
        </p:nvPicPr>
        <p:blipFill>
          <a:blip r:embed="rId2" cstate="print"/>
          <a:stretch>
            <a:fillRect/>
          </a:stretch>
        </p:blipFill>
        <p:spPr>
          <a:xfrm>
            <a:off x="5264150" y="2263140"/>
            <a:ext cx="3159125" cy="2907030"/>
          </a:xfrm>
          <a:prstGeom prst="rect">
            <a:avLst/>
          </a:prstGeom>
        </p:spPr>
      </p:pic>
      <p:sp>
        <p:nvSpPr>
          <p:cNvPr id="18" name="object 18"/>
          <p:cNvSpPr txBox="1"/>
          <p:nvPr/>
        </p:nvSpPr>
        <p:spPr>
          <a:xfrm>
            <a:off x="5928995" y="5373370"/>
            <a:ext cx="5063490" cy="436245"/>
          </a:xfrm>
          <a:prstGeom prst="rect">
            <a:avLst/>
          </a:prstGeom>
        </p:spPr>
        <p:txBody>
          <a:bodyPr vert="horz" wrap="square" lIns="0" tIns="12700" rIns="0" bIns="0" rtlCol="0">
            <a:noAutofit/>
          </a:bodyPr>
          <a:p>
            <a:pPr algn="ctr">
              <a:lnSpc>
                <a:spcPct val="100000"/>
              </a:lnSpc>
              <a:spcBef>
                <a:spcPts val="100"/>
              </a:spcBef>
              <a:tabLst>
                <a:tab pos="1400810" algn="l"/>
              </a:tabLst>
            </a:pPr>
            <a:r>
              <a:rPr sz="1600" dirty="0">
                <a:solidFill>
                  <a:srgbClr val="231F20"/>
                </a:solidFill>
                <a:latin typeface="微软雅黑" panose="020B0503020204020204" charset="-122"/>
                <a:ea typeface="微软雅黑" panose="020B0503020204020204" charset="-122"/>
                <a:cs typeface="微软雅黑" panose="020B0503020204020204" charset="-122"/>
              </a:rPr>
              <a:t>（a）边界混合</a:t>
            </a:r>
            <a:r>
              <a:rPr sz="1600" spc="-190"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1	</a:t>
            </a:r>
            <a:r>
              <a:rPr lang="en-US" sz="1600"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b）边界混合</a:t>
            </a:r>
            <a:r>
              <a:rPr sz="1600" spc="-190"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a:t>
            </a:r>
            <a:endParaRPr sz="1600">
              <a:latin typeface="微软雅黑" panose="020B0503020204020204" charset="-122"/>
              <a:ea typeface="微软雅黑" panose="020B0503020204020204" charset="-122"/>
              <a:cs typeface="微软雅黑" panose="020B0503020204020204" charset="-122"/>
            </a:endParaRPr>
          </a:p>
          <a:p>
            <a:pPr>
              <a:lnSpc>
                <a:spcPct val="100000"/>
              </a:lnSpc>
              <a:spcBef>
                <a:spcPts val="30"/>
              </a:spcBef>
            </a:pPr>
            <a:endParaRPr sz="1600">
              <a:latin typeface="微软雅黑" panose="020B0503020204020204" charset="-122"/>
              <a:ea typeface="微软雅黑" panose="020B0503020204020204" charset="-122"/>
              <a:cs typeface="微软雅黑" panose="020B0503020204020204" charset="-122"/>
            </a:endParaRPr>
          </a:p>
          <a:p>
            <a:pPr marR="33655" algn="ctr">
              <a:lnSpc>
                <a:spcPct val="100000"/>
              </a:lnSpc>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10-3-12    复制曲线前后曲面对比</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9" name="object 19"/>
          <p:cNvPicPr/>
          <p:nvPr/>
        </p:nvPicPr>
        <p:blipFill>
          <a:blip r:embed="rId3" cstate="print"/>
          <a:stretch>
            <a:fillRect/>
          </a:stretch>
        </p:blipFill>
        <p:spPr>
          <a:xfrm>
            <a:off x="8704580" y="2263140"/>
            <a:ext cx="2973705" cy="2907030"/>
          </a:xfrm>
          <a:prstGeom prst="rect">
            <a:avLst/>
          </a:prstGeom>
        </p:spPr>
      </p:pic>
    </p:spTree>
    <p:custDataLst>
      <p:tags r:id="rId4"/>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3938905" cy="286131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步骤12：创建基准平面DTM3。</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单击“基准”组的“平面”按钮，选择DTM2基准面，选择“偏移”数值“500”，如图10-3-13所示。单击“确定”按钮创建基准平面DTM3。</a:t>
            </a:r>
            <a:endParaRPr sz="2000" b="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6009640" y="6075680"/>
            <a:ext cx="336486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 图 10-3-13    创建基准平面 DTM3</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5080000" cy="460375"/>
          </a:xfrm>
          <a:prstGeom prst="rect">
            <a:avLst/>
          </a:prstGeom>
          <a:noFill/>
          <a:ln w="9525">
            <a:noFill/>
          </a:ln>
        </p:spPr>
        <p:txBody>
          <a:bodyPr>
            <a:spAutoFit/>
          </a:bodyPr>
          <a:p>
            <a:pPr indent="0"/>
            <a:r>
              <a:rPr lang="en-US" sz="2400" b="0">
                <a:latin typeface="微软雅黑" panose="020B0503020204020204" charset="-122"/>
                <a:ea typeface="微软雅黑" panose="020B0503020204020204" charset="-122"/>
                <a:cs typeface="微软雅黑" panose="020B0503020204020204" charset="-122"/>
              </a:rPr>
              <a:t>10.3.1	 </a:t>
            </a:r>
            <a:r>
              <a:rPr lang="zh-CN" sz="2400" b="0">
                <a:latin typeface="微软雅黑" panose="020B0503020204020204" charset="-122"/>
                <a:ea typeface="微软雅黑" panose="020B0503020204020204" charset="-122"/>
                <a:cs typeface="微软雅黑" panose="020B0503020204020204" charset="-122"/>
              </a:rPr>
              <a:t>单方向边界混合建面实例</a:t>
            </a:r>
            <a:endParaRPr lang="zh-CN" altLang="en-US" sz="2400" b="0">
              <a:latin typeface="微软雅黑" panose="020B0503020204020204" charset="-122"/>
              <a:ea typeface="微软雅黑" panose="020B0503020204020204" charset="-122"/>
              <a:cs typeface="微软雅黑" panose="020B0503020204020204" charset="-122"/>
            </a:endParaRPr>
          </a:p>
        </p:txBody>
      </p:sp>
      <p:pic>
        <p:nvPicPr>
          <p:cNvPr id="8" name="object 8"/>
          <p:cNvPicPr/>
          <p:nvPr/>
        </p:nvPicPr>
        <p:blipFill>
          <a:blip r:embed="rId2" cstate="print"/>
          <a:stretch>
            <a:fillRect/>
          </a:stretch>
        </p:blipFill>
        <p:spPr>
          <a:xfrm>
            <a:off x="5090795" y="2183765"/>
            <a:ext cx="5302885" cy="3364865"/>
          </a:xfrm>
          <a:prstGeom prst="rect">
            <a:avLst/>
          </a:prstGeom>
        </p:spPr>
      </p:pic>
    </p:spTree>
    <p:custDataLst>
      <p:tags r:id="rId3"/>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4150995" cy="239966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步骤13：创建草绘4。</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单击“基准”组的“草绘”按钮。选择DTM3平面作为草绘平面，绘制截面，如图10-3-14所示。单击“确定”按钮完成草绘4（一个点）。</a:t>
            </a:r>
            <a:endParaRPr sz="2000" b="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6468745" y="6075045"/>
            <a:ext cx="336486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 图 10-3-14    创建草绘 4</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5080000" cy="460375"/>
          </a:xfrm>
          <a:prstGeom prst="rect">
            <a:avLst/>
          </a:prstGeom>
          <a:noFill/>
          <a:ln w="9525">
            <a:noFill/>
          </a:ln>
        </p:spPr>
        <p:txBody>
          <a:bodyPr>
            <a:spAutoFit/>
          </a:bodyPr>
          <a:p>
            <a:pPr indent="0"/>
            <a:r>
              <a:rPr lang="en-US" sz="2400" b="0">
                <a:latin typeface="微软雅黑" panose="020B0503020204020204" charset="-122"/>
                <a:ea typeface="微软雅黑" panose="020B0503020204020204" charset="-122"/>
                <a:cs typeface="微软雅黑" panose="020B0503020204020204" charset="-122"/>
              </a:rPr>
              <a:t>10.3.1	 </a:t>
            </a:r>
            <a:r>
              <a:rPr lang="zh-CN" sz="2400" b="0">
                <a:latin typeface="微软雅黑" panose="020B0503020204020204" charset="-122"/>
                <a:ea typeface="微软雅黑" panose="020B0503020204020204" charset="-122"/>
                <a:cs typeface="微软雅黑" panose="020B0503020204020204" charset="-122"/>
              </a:rPr>
              <a:t>单方向边界混合建面实例</a:t>
            </a:r>
            <a:endParaRPr lang="zh-CN" altLang="en-US" sz="2400" b="0">
              <a:latin typeface="微软雅黑" panose="020B0503020204020204" charset="-122"/>
              <a:ea typeface="微软雅黑" panose="020B0503020204020204" charset="-122"/>
              <a:cs typeface="微软雅黑" panose="020B0503020204020204" charset="-122"/>
            </a:endParaRPr>
          </a:p>
        </p:txBody>
      </p:sp>
      <p:pic>
        <p:nvPicPr>
          <p:cNvPr id="11" name="object 11"/>
          <p:cNvPicPr/>
          <p:nvPr/>
        </p:nvPicPr>
        <p:blipFill>
          <a:blip r:embed="rId2" cstate="print"/>
          <a:stretch>
            <a:fillRect/>
          </a:stretch>
        </p:blipFill>
        <p:spPr>
          <a:xfrm>
            <a:off x="5868035" y="2103755"/>
            <a:ext cx="4565650" cy="3750310"/>
          </a:xfrm>
          <a:prstGeom prst="rect">
            <a:avLst/>
          </a:prstGeom>
        </p:spPr>
      </p:pic>
    </p:spTree>
    <p:custDataLst>
      <p:tags r:id="rId3"/>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882775"/>
            <a:ext cx="5199380" cy="470789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步骤14：创建边界混合3。</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选择边界混合种子：单击“曲面”组的“边界混合”按钮，单击“设置”选项中的“第一方向”，选择“复制3”和“草绘4”的点作为边界混合的种子，如图10-3-15所示。</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定义边界混合选项：进入“边界混合”对话框，选择“约束”选项中的“条件”默认选项。在“控制点”选项中默认选项。单击“确定”按钮完成边界混合3曲面。</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步骤 15：保存“零件”文件。</a:t>
            </a:r>
            <a:endParaRPr sz="2000" b="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6778625" y="6016625"/>
            <a:ext cx="336486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 图 10-3-15    创建边界混合 3</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5080000" cy="460375"/>
          </a:xfrm>
          <a:prstGeom prst="rect">
            <a:avLst/>
          </a:prstGeom>
          <a:noFill/>
          <a:ln w="9525">
            <a:noFill/>
          </a:ln>
        </p:spPr>
        <p:txBody>
          <a:bodyPr>
            <a:spAutoFit/>
          </a:bodyPr>
          <a:p>
            <a:pPr indent="0"/>
            <a:r>
              <a:rPr lang="en-US" sz="2400" b="0">
                <a:latin typeface="微软雅黑" panose="020B0503020204020204" charset="-122"/>
                <a:ea typeface="微软雅黑" panose="020B0503020204020204" charset="-122"/>
                <a:cs typeface="微软雅黑" panose="020B0503020204020204" charset="-122"/>
              </a:rPr>
              <a:t>10.3.1	 </a:t>
            </a:r>
            <a:r>
              <a:rPr lang="zh-CN" sz="2400" b="0">
                <a:latin typeface="微软雅黑" panose="020B0503020204020204" charset="-122"/>
                <a:ea typeface="微软雅黑" panose="020B0503020204020204" charset="-122"/>
                <a:cs typeface="微软雅黑" panose="020B0503020204020204" charset="-122"/>
              </a:rPr>
              <a:t>单方向边界混合建面实例</a:t>
            </a:r>
            <a:endParaRPr lang="zh-CN" altLang="en-US" sz="2400" b="0">
              <a:latin typeface="微软雅黑" panose="020B0503020204020204" charset="-122"/>
              <a:ea typeface="微软雅黑" panose="020B0503020204020204" charset="-122"/>
              <a:cs typeface="微软雅黑" panose="020B0503020204020204" charset="-122"/>
            </a:endParaRPr>
          </a:p>
        </p:txBody>
      </p:sp>
      <p:pic>
        <p:nvPicPr>
          <p:cNvPr id="15" name="object 15"/>
          <p:cNvPicPr/>
          <p:nvPr/>
        </p:nvPicPr>
        <p:blipFill>
          <a:blip r:embed="rId2" cstate="print"/>
          <a:stretch>
            <a:fillRect/>
          </a:stretch>
        </p:blipFill>
        <p:spPr>
          <a:xfrm>
            <a:off x="6202045" y="1882775"/>
            <a:ext cx="4517390" cy="3783965"/>
          </a:xfrm>
          <a:prstGeom prst="rect">
            <a:avLst/>
          </a:prstGeom>
        </p:spPr>
      </p:pic>
    </p:spTree>
    <p:custDataLst>
      <p:tags r:id="rId3"/>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10534650" cy="193802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案例2是双方向“边界混合”建面的操作练习，如图10-3-16所示。基于二元法和分步建模分析产品的轨迹、种子和建模步骤，案例2是典型的双方向边界混合曲面鼠标造型。</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（1）对称的造型：可以先创建一半曲面，再镜像曲面，合并成整体。</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（2）双方向的空间曲面：先构成边界结构线，再边界混合构建曲面，设置曲面的边界条件。</a:t>
            </a:r>
            <a:endParaRPr sz="2000" b="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4115435" y="6228080"/>
            <a:ext cx="4575810"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 图 10-3-16    双方向“边界混合”案例 2</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10.3.2	</a:t>
            </a:r>
            <a:r>
              <a:rPr lang="en-US" sz="2400" b="0">
                <a:latin typeface="微软雅黑" panose="020B0503020204020204" charset="-122"/>
                <a:ea typeface="微软雅黑" panose="020B0503020204020204" charset="-122"/>
                <a:cs typeface="微软雅黑" panose="020B0503020204020204" charset="-122"/>
              </a:rPr>
              <a:t> </a:t>
            </a:r>
            <a:r>
              <a:rPr sz="2400" b="0">
                <a:latin typeface="微软雅黑" panose="020B0503020204020204" charset="-122"/>
                <a:ea typeface="微软雅黑" panose="020B0503020204020204" charset="-122"/>
                <a:cs typeface="微软雅黑" panose="020B0503020204020204" charset="-122"/>
              </a:rPr>
              <a:t>双方向边界混合建面实例</a:t>
            </a:r>
            <a:endParaRPr sz="2400" b="0">
              <a:latin typeface="微软雅黑" panose="020B0503020204020204" charset="-122"/>
              <a:ea typeface="微软雅黑" panose="020B0503020204020204" charset="-122"/>
              <a:cs typeface="微软雅黑" panose="020B0503020204020204" charset="-122"/>
            </a:endParaRPr>
          </a:p>
        </p:txBody>
      </p:sp>
      <p:pic>
        <p:nvPicPr>
          <p:cNvPr id="18" name="object 18"/>
          <p:cNvPicPr/>
          <p:nvPr/>
        </p:nvPicPr>
        <p:blipFill>
          <a:blip r:embed="rId2" cstate="print"/>
          <a:stretch>
            <a:fillRect/>
          </a:stretch>
        </p:blipFill>
        <p:spPr>
          <a:xfrm>
            <a:off x="1553210" y="4012565"/>
            <a:ext cx="2169795" cy="1724025"/>
          </a:xfrm>
          <a:prstGeom prst="rect">
            <a:avLst/>
          </a:prstGeom>
        </p:spPr>
      </p:pic>
      <p:sp>
        <p:nvSpPr>
          <p:cNvPr id="19" name="object 19"/>
          <p:cNvSpPr txBox="1"/>
          <p:nvPr/>
        </p:nvSpPr>
        <p:spPr>
          <a:xfrm>
            <a:off x="1552575" y="5786755"/>
            <a:ext cx="6026150" cy="259715"/>
          </a:xfrm>
          <a:prstGeom prst="rect">
            <a:avLst/>
          </a:prstGeom>
        </p:spPr>
        <p:txBody>
          <a:bodyPr vert="horz" wrap="square" lIns="0" tIns="13970" rIns="0" bIns="0" rtlCol="0">
            <a:spAutoFit/>
          </a:bodyPr>
          <a:p>
            <a:pPr marL="12700">
              <a:lnSpc>
                <a:spcPct val="100000"/>
              </a:lnSpc>
              <a:spcBef>
                <a:spcPts val="110"/>
              </a:spcBef>
              <a:tabLst>
                <a:tab pos="1047750" algn="l"/>
              </a:tabLst>
            </a:pPr>
            <a:r>
              <a:rPr sz="1600" spc="1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a</a:t>
            </a:r>
            <a:r>
              <a:rPr sz="1600" spc="5" dirty="0">
                <a:solidFill>
                  <a:srgbClr val="231F20"/>
                </a:solidFill>
                <a:latin typeface="微软雅黑" panose="020B0503020204020204" charset="-122"/>
                <a:ea typeface="微软雅黑" panose="020B0503020204020204" charset="-122"/>
                <a:cs typeface="微软雅黑" panose="020B0503020204020204" charset="-122"/>
              </a:rPr>
              <a:t>）</a:t>
            </a:r>
            <a:r>
              <a:rPr sz="1600" spc="10" dirty="0">
                <a:solidFill>
                  <a:srgbClr val="231F20"/>
                </a:solidFill>
                <a:latin typeface="微软雅黑" panose="020B0503020204020204" charset="-122"/>
                <a:ea typeface="微软雅黑" panose="020B0503020204020204" charset="-122"/>
                <a:cs typeface="微软雅黑" panose="020B0503020204020204" charset="-122"/>
              </a:rPr>
              <a:t>创建边界结构线</a:t>
            </a:r>
            <a:r>
              <a:rPr sz="1600" dirty="0">
                <a:solidFill>
                  <a:srgbClr val="231F20"/>
                </a:solidFill>
                <a:latin typeface="微软雅黑" panose="020B0503020204020204" charset="-122"/>
                <a:ea typeface="微软雅黑" panose="020B0503020204020204" charset="-122"/>
                <a:cs typeface="微软雅黑" panose="020B0503020204020204" charset="-122"/>
              </a:rPr>
              <a:t>	</a:t>
            </a:r>
            <a:r>
              <a:rPr lang="en-US" sz="1600" dirty="0">
                <a:solidFill>
                  <a:srgbClr val="231F20"/>
                </a:solidFill>
                <a:latin typeface="微软雅黑" panose="020B0503020204020204" charset="-122"/>
                <a:ea typeface="微软雅黑" panose="020B0503020204020204" charset="-122"/>
                <a:cs typeface="微软雅黑" panose="020B0503020204020204" charset="-122"/>
              </a:rPr>
              <a:t>     </a:t>
            </a:r>
            <a:r>
              <a:rPr sz="1600" spc="10" dirty="0">
                <a:solidFill>
                  <a:srgbClr val="231F20"/>
                </a:solidFill>
                <a:latin typeface="微软雅黑" panose="020B0503020204020204" charset="-122"/>
                <a:ea typeface="微软雅黑" panose="020B0503020204020204" charset="-122"/>
                <a:cs typeface="微软雅黑" panose="020B0503020204020204" charset="-122"/>
              </a:rPr>
              <a:t>（</a:t>
            </a:r>
            <a:r>
              <a:rPr sz="1600" spc="5" dirty="0">
                <a:solidFill>
                  <a:srgbClr val="231F20"/>
                </a:solidFill>
                <a:latin typeface="微软雅黑" panose="020B0503020204020204" charset="-122"/>
                <a:ea typeface="微软雅黑" panose="020B0503020204020204" charset="-122"/>
                <a:cs typeface="微软雅黑" panose="020B0503020204020204" charset="-122"/>
              </a:rPr>
              <a:t>b</a:t>
            </a:r>
            <a:r>
              <a:rPr sz="1600" spc="10" dirty="0">
                <a:solidFill>
                  <a:srgbClr val="231F20"/>
                </a:solidFill>
                <a:latin typeface="微软雅黑" panose="020B0503020204020204" charset="-122"/>
                <a:ea typeface="微软雅黑" panose="020B0503020204020204" charset="-122"/>
                <a:cs typeface="微软雅黑" panose="020B0503020204020204" charset="-122"/>
              </a:rPr>
              <a:t>）边界混合曲面</a:t>
            </a:r>
            <a:endParaRPr sz="1600">
              <a:latin typeface="微软雅黑" panose="020B0503020204020204" charset="-122"/>
              <a:ea typeface="微软雅黑" panose="020B0503020204020204" charset="-122"/>
              <a:cs typeface="微软雅黑" panose="020B0503020204020204" charset="-122"/>
            </a:endParaRPr>
          </a:p>
        </p:txBody>
      </p:sp>
      <p:pic>
        <p:nvPicPr>
          <p:cNvPr id="20" name="object 20"/>
          <p:cNvPicPr/>
          <p:nvPr/>
        </p:nvPicPr>
        <p:blipFill>
          <a:blip r:embed="rId3" cstate="print"/>
          <a:stretch>
            <a:fillRect/>
          </a:stretch>
        </p:blipFill>
        <p:spPr>
          <a:xfrm>
            <a:off x="4395470" y="4003040"/>
            <a:ext cx="2764790" cy="1724025"/>
          </a:xfrm>
          <a:prstGeom prst="rect">
            <a:avLst/>
          </a:prstGeom>
        </p:spPr>
      </p:pic>
      <p:pic>
        <p:nvPicPr>
          <p:cNvPr id="21" name="object 21"/>
          <p:cNvPicPr/>
          <p:nvPr/>
        </p:nvPicPr>
        <p:blipFill>
          <a:blip r:embed="rId4" cstate="print"/>
          <a:stretch>
            <a:fillRect/>
          </a:stretch>
        </p:blipFill>
        <p:spPr>
          <a:xfrm>
            <a:off x="7893685" y="4011930"/>
            <a:ext cx="2099945" cy="1724025"/>
          </a:xfrm>
          <a:prstGeom prst="rect">
            <a:avLst/>
          </a:prstGeom>
        </p:spPr>
      </p:pic>
      <p:sp>
        <p:nvSpPr>
          <p:cNvPr id="22" name="object 22"/>
          <p:cNvSpPr txBox="1"/>
          <p:nvPr/>
        </p:nvSpPr>
        <p:spPr>
          <a:xfrm>
            <a:off x="7724140" y="5857240"/>
            <a:ext cx="2705735" cy="258445"/>
          </a:xfrm>
          <a:prstGeom prst="rect">
            <a:avLst/>
          </a:prstGeom>
        </p:spPr>
        <p:txBody>
          <a:bodyPr vert="horz" wrap="square" lIns="0" tIns="12700" rIns="0" bIns="0" rtlCol="0">
            <a:spAutoFit/>
          </a:bodyPr>
          <a:p>
            <a:pPr marL="12700">
              <a:lnSpc>
                <a:spcPct val="100000"/>
              </a:lnSpc>
              <a:spcBef>
                <a:spcPts val="100"/>
              </a:spcBef>
            </a:pPr>
            <a:r>
              <a:rPr sz="1600" spc="-60" dirty="0">
                <a:solidFill>
                  <a:srgbClr val="231F20"/>
                </a:solidFill>
                <a:latin typeface="微软雅黑" panose="020B0503020204020204" charset="-122"/>
                <a:ea typeface="微软雅黑" panose="020B0503020204020204" charset="-122"/>
                <a:cs typeface="微软雅黑" panose="020B0503020204020204" charset="-122"/>
              </a:rPr>
              <a:t>（c</a:t>
            </a:r>
            <a:r>
              <a:rPr sz="1600" spc="-405" dirty="0">
                <a:solidFill>
                  <a:srgbClr val="231F20"/>
                </a:solidFill>
                <a:latin typeface="微软雅黑" panose="020B0503020204020204" charset="-122"/>
                <a:ea typeface="微软雅黑" panose="020B0503020204020204" charset="-122"/>
                <a:cs typeface="微软雅黑" panose="020B0503020204020204" charset="-122"/>
              </a:rPr>
              <a:t>）</a:t>
            </a:r>
            <a:r>
              <a:rPr sz="1600" spc="-60" dirty="0">
                <a:solidFill>
                  <a:srgbClr val="231F20"/>
                </a:solidFill>
                <a:latin typeface="微软雅黑" panose="020B0503020204020204" charset="-122"/>
                <a:ea typeface="微软雅黑" panose="020B0503020204020204" charset="-122"/>
                <a:cs typeface="微软雅黑" panose="020B0503020204020204" charset="-122"/>
              </a:rPr>
              <a:t>镜像曲</a:t>
            </a:r>
            <a:r>
              <a:rPr sz="1600" spc="-405" dirty="0">
                <a:solidFill>
                  <a:srgbClr val="231F20"/>
                </a:solidFill>
                <a:latin typeface="微软雅黑" panose="020B0503020204020204" charset="-122"/>
                <a:ea typeface="微软雅黑" panose="020B0503020204020204" charset="-122"/>
                <a:cs typeface="微软雅黑" panose="020B0503020204020204" charset="-122"/>
              </a:rPr>
              <a:t>面</a:t>
            </a:r>
            <a:r>
              <a:rPr sz="1600" spc="-60" dirty="0">
                <a:solidFill>
                  <a:srgbClr val="231F20"/>
                </a:solidFill>
                <a:latin typeface="微软雅黑" panose="020B0503020204020204" charset="-122"/>
                <a:ea typeface="微软雅黑" panose="020B0503020204020204" charset="-122"/>
                <a:cs typeface="微软雅黑" panose="020B0503020204020204" charset="-122"/>
              </a:rPr>
              <a:t>（对称造型</a:t>
            </a:r>
            <a:r>
              <a:rPr sz="1600" dirty="0">
                <a:solidFill>
                  <a:srgbClr val="231F20"/>
                </a:solidFill>
                <a:latin typeface="微软雅黑" panose="020B0503020204020204" charset="-122"/>
                <a:ea typeface="微软雅黑" panose="020B0503020204020204" charset="-122"/>
                <a:cs typeface="微软雅黑" panose="020B0503020204020204" charset="-122"/>
              </a:rPr>
              <a:t>）</a:t>
            </a:r>
            <a:endParaRPr sz="1600">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4279900" cy="332295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具体操作步骤：</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步骤1：新建“零件”文件。</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步骤2：创建草绘1。</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单击“基准”组的“草绘”按钮。择TOP平面作为草绘平面绘制截面，如图10-3-17所示。单击“确定”按钮完成草绘1（三段弧线）。</a:t>
            </a:r>
            <a:endParaRPr sz="2000" b="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6009640" y="6075680"/>
            <a:ext cx="336486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 图 10-3-17    创建草绘 1</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10.3.2	 双方向边界混合建面实例</a:t>
            </a:r>
            <a:endParaRPr sz="2400" b="0">
              <a:latin typeface="微软雅黑" panose="020B0503020204020204" charset="-122"/>
              <a:ea typeface="微软雅黑" panose="020B0503020204020204" charset="-122"/>
              <a:cs typeface="微软雅黑" panose="020B0503020204020204" charset="-122"/>
            </a:endParaRPr>
          </a:p>
        </p:txBody>
      </p:sp>
      <p:pic>
        <p:nvPicPr>
          <p:cNvPr id="7" name="object 7"/>
          <p:cNvPicPr/>
          <p:nvPr/>
        </p:nvPicPr>
        <p:blipFill>
          <a:blip r:embed="rId2" cstate="print"/>
          <a:stretch>
            <a:fillRect/>
          </a:stretch>
        </p:blipFill>
        <p:spPr>
          <a:xfrm>
            <a:off x="5382260" y="2023110"/>
            <a:ext cx="5708015" cy="3522980"/>
          </a:xfrm>
          <a:prstGeom prst="rect">
            <a:avLst/>
          </a:prstGeom>
        </p:spPr>
      </p:pic>
    </p:spTree>
    <p:custDataLst>
      <p:tags r:id="rId3"/>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4279900" cy="239966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步骤3：创建草绘2。</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单击“基准”组的“草绘”按钮。选择FRONT平面作为草绘平面绘制截面，如图10-3-18所示。单击“确定”按钮完成草绘2（三段弧线）。</a:t>
            </a:r>
            <a:endParaRPr sz="2000" b="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6535420" y="5712460"/>
            <a:ext cx="336486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 图 10-3-18    创建草绘 2</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10.3.2	 双方向边界混合建面实例</a:t>
            </a:r>
            <a:endParaRPr sz="2400" b="0">
              <a:latin typeface="微软雅黑" panose="020B0503020204020204" charset="-122"/>
              <a:ea typeface="微软雅黑" panose="020B0503020204020204" charset="-122"/>
              <a:cs typeface="微软雅黑" panose="020B0503020204020204" charset="-122"/>
            </a:endParaRPr>
          </a:p>
        </p:txBody>
      </p:sp>
      <p:pic>
        <p:nvPicPr>
          <p:cNvPr id="9" name="object 9"/>
          <p:cNvPicPr/>
          <p:nvPr/>
        </p:nvPicPr>
        <p:blipFill>
          <a:blip r:embed="rId2" cstate="print"/>
          <a:stretch>
            <a:fillRect/>
          </a:stretch>
        </p:blipFill>
        <p:spPr>
          <a:xfrm>
            <a:off x="5371465" y="2183765"/>
            <a:ext cx="5545455" cy="3094990"/>
          </a:xfrm>
          <a:prstGeom prst="rect">
            <a:avLst/>
          </a:prstGeom>
        </p:spPr>
      </p:pic>
    </p:spTree>
    <p:custDataLst>
      <p:tags r:id="rId3"/>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4279900" cy="378460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步骤4：创建基准平面DTM1。</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单击“基准”组的“平面”按钮，在图形区域单击选择“草绘2”端点，按住“Ctrl”键同时单击RIGHT基准面，在“基准平面”对话框“参考”选项中分别设置“穿过”和“平行”，如图10-3-19所示。单击“确定”按钮，创建基准平面DTM1。</a:t>
            </a:r>
            <a:endParaRPr sz="2000" b="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6181090" y="6075680"/>
            <a:ext cx="336486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 图 10-3-19    创建基准平面 DTM1</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10.3.2	 双方向边界混合建面实例</a:t>
            </a:r>
            <a:endParaRPr sz="2400" b="0">
              <a:latin typeface="微软雅黑" panose="020B0503020204020204" charset="-122"/>
              <a:ea typeface="微软雅黑" panose="020B0503020204020204" charset="-122"/>
              <a:cs typeface="微软雅黑" panose="020B0503020204020204" charset="-122"/>
            </a:endParaRPr>
          </a:p>
        </p:txBody>
      </p:sp>
      <p:pic>
        <p:nvPicPr>
          <p:cNvPr id="12" name="object 12"/>
          <p:cNvPicPr/>
          <p:nvPr/>
        </p:nvPicPr>
        <p:blipFill>
          <a:blip r:embed="rId2" cstate="print"/>
          <a:stretch>
            <a:fillRect/>
          </a:stretch>
        </p:blipFill>
        <p:spPr>
          <a:xfrm>
            <a:off x="5664200" y="2311400"/>
            <a:ext cx="4737100" cy="3425190"/>
          </a:xfrm>
          <a:prstGeom prst="rect">
            <a:avLst/>
          </a:prstGeom>
        </p:spPr>
      </p:pic>
    </p:spTree>
    <p:custDataLst>
      <p:tags r:id="rId3"/>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4279900" cy="239966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步骤5：创建草绘3。</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单击“基准”组的“草绘”按钮。选择DTM1平面作为草绘平面绘制截面，如图10-3-20所示。单击“确定”按钮完成草绘3（三段弧线）。</a:t>
            </a:r>
            <a:endParaRPr sz="2000" b="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6322695" y="6014720"/>
            <a:ext cx="336486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 图 10-3-20    创建草绘 3</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10.3.2	 双方向边界混合建面实例</a:t>
            </a:r>
            <a:endParaRPr sz="2400" b="0">
              <a:latin typeface="微软雅黑" panose="020B0503020204020204" charset="-122"/>
              <a:ea typeface="微软雅黑" panose="020B0503020204020204" charset="-122"/>
              <a:cs typeface="微软雅黑" panose="020B0503020204020204" charset="-122"/>
            </a:endParaRPr>
          </a:p>
        </p:txBody>
      </p:sp>
      <p:pic>
        <p:nvPicPr>
          <p:cNvPr id="14" name="object 14"/>
          <p:cNvPicPr/>
          <p:nvPr/>
        </p:nvPicPr>
        <p:blipFill>
          <a:blip r:embed="rId2" cstate="print"/>
          <a:stretch>
            <a:fillRect/>
          </a:stretch>
        </p:blipFill>
        <p:spPr>
          <a:xfrm>
            <a:off x="5765165" y="1952625"/>
            <a:ext cx="5071110" cy="3742690"/>
          </a:xfrm>
          <a:prstGeom prst="rect">
            <a:avLst/>
          </a:prstGeom>
        </p:spPr>
      </p:pic>
    </p:spTree>
    <p:custDataLst>
      <p:tags r:id="rId3"/>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4279900" cy="378460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步骤6：创建基准平面DTM2。</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单击“基准”组的“平面”按钮，在图形区域单击选择“草绘1”端点，按住“Ctrl”键同时单击RIGHT基准面，在“基准平面”对话框“参考”选项中分别设置“穿过”和“平行”，如图10-3-21所示。单击“确定”按钮创建基准平面DTM2。</a:t>
            </a:r>
            <a:endParaRPr sz="2000" b="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6777355" y="5903595"/>
            <a:ext cx="336486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 图 10-3-21    创建基准平面 DTM2</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10.3.2	 双方向边界混合建面实例</a:t>
            </a:r>
            <a:endParaRPr sz="2400" b="0">
              <a:latin typeface="微软雅黑" panose="020B0503020204020204" charset="-122"/>
              <a:ea typeface="微软雅黑" panose="020B0503020204020204" charset="-122"/>
              <a:cs typeface="微软雅黑" panose="020B0503020204020204" charset="-122"/>
            </a:endParaRPr>
          </a:p>
        </p:txBody>
      </p:sp>
      <p:pic>
        <p:nvPicPr>
          <p:cNvPr id="17" name="object 17"/>
          <p:cNvPicPr/>
          <p:nvPr/>
        </p:nvPicPr>
        <p:blipFill>
          <a:blip r:embed="rId2" cstate="print"/>
          <a:stretch>
            <a:fillRect/>
          </a:stretch>
        </p:blipFill>
        <p:spPr>
          <a:xfrm>
            <a:off x="6096000" y="1789430"/>
            <a:ext cx="4859655" cy="3757295"/>
          </a:xfrm>
          <a:prstGeom prst="rect">
            <a:avLst/>
          </a:prstGeom>
        </p:spPr>
      </p:pic>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tLang="zh-CN">
                <a:latin typeface="微软雅黑" panose="020B0503020204020204" charset="-122"/>
                <a:ea typeface="微软雅黑" panose="020B0503020204020204" charset="-122"/>
                <a:cs typeface="微软雅黑" panose="020B0503020204020204" charset="-122"/>
                <a:sym typeface="+mn-ea"/>
              </a:rPr>
              <a:t>10</a:t>
            </a:r>
            <a:r>
              <a:rPr>
                <a:latin typeface="微软雅黑" panose="020B0503020204020204" charset="-122"/>
                <a:ea typeface="微软雅黑" panose="020B0503020204020204" charset="-122"/>
                <a:cs typeface="微软雅黑" panose="020B0503020204020204" charset="-122"/>
                <a:sym typeface="+mn-ea"/>
              </a:rPr>
              <a:t>.1</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边界混合建模思路</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10.1.1	</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边界混合二元分析法</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10422890" cy="193802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手绘产品的主体造型似乎不像之前学过的拉伸、旋转、扫描、混合等那样明显可以找到种子和轨迹的规律。这类造型一般都是空间三维曲面，还是可以从二元法分析造型的种子和轨迹的：先构造产品造型的边界结构线，再通过单方向的边界混合或者双方向的边界混合命令创建曲面造型，如图10-1-2所示。</a:t>
            </a:r>
            <a:endParaRPr sz="2000" b="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4044950" y="6075680"/>
            <a:ext cx="336486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10-1-2    边界混合创建曲面</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5" name="object 15"/>
          <p:cNvPicPr/>
          <p:nvPr/>
        </p:nvPicPr>
        <p:blipFill>
          <a:blip r:embed="rId2" cstate="print"/>
          <a:stretch>
            <a:fillRect/>
          </a:stretch>
        </p:blipFill>
        <p:spPr>
          <a:xfrm>
            <a:off x="1597660" y="3748405"/>
            <a:ext cx="2221230" cy="1817370"/>
          </a:xfrm>
          <a:prstGeom prst="rect">
            <a:avLst/>
          </a:prstGeom>
        </p:spPr>
      </p:pic>
      <p:pic>
        <p:nvPicPr>
          <p:cNvPr id="17" name="object 17"/>
          <p:cNvPicPr/>
          <p:nvPr/>
        </p:nvPicPr>
        <p:blipFill>
          <a:blip r:embed="rId3" cstate="print"/>
          <a:stretch>
            <a:fillRect/>
          </a:stretch>
        </p:blipFill>
        <p:spPr>
          <a:xfrm>
            <a:off x="4154805" y="3748405"/>
            <a:ext cx="1997075" cy="1817370"/>
          </a:xfrm>
          <a:prstGeom prst="rect">
            <a:avLst/>
          </a:prstGeom>
        </p:spPr>
      </p:pic>
      <p:pic>
        <p:nvPicPr>
          <p:cNvPr id="19" name="object 19"/>
          <p:cNvPicPr/>
          <p:nvPr/>
        </p:nvPicPr>
        <p:blipFill>
          <a:blip r:embed="rId4" cstate="print"/>
          <a:stretch>
            <a:fillRect/>
          </a:stretch>
        </p:blipFill>
        <p:spPr>
          <a:xfrm>
            <a:off x="6456680" y="3839210"/>
            <a:ext cx="2092960" cy="1726565"/>
          </a:xfrm>
          <a:prstGeom prst="rect">
            <a:avLst/>
          </a:prstGeom>
        </p:spPr>
      </p:pic>
      <p:pic>
        <p:nvPicPr>
          <p:cNvPr id="21" name="object 21"/>
          <p:cNvPicPr/>
          <p:nvPr/>
        </p:nvPicPr>
        <p:blipFill>
          <a:blip r:embed="rId5" cstate="print"/>
          <a:stretch>
            <a:fillRect/>
          </a:stretch>
        </p:blipFill>
        <p:spPr>
          <a:xfrm>
            <a:off x="8854440" y="3839210"/>
            <a:ext cx="2219960" cy="1726565"/>
          </a:xfrm>
          <a:prstGeom prst="rect">
            <a:avLst/>
          </a:prstGeom>
        </p:spPr>
      </p:pic>
    </p:spTree>
    <p:custDataLst>
      <p:tags r:id="rId6"/>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4279900" cy="378460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步骤7：创建基准点PNT0。</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单击“基准”组的“点”按钮，在图形区域单击选择“草绘2”，按住“Ctrl”键同时单击DTM2基准面，在“基准平面”对话框“参考”选项中分别设置“在其上”和“在其上”，如图10-3-22所示。单击“确定”按钮创建基准点PNT0。</a:t>
            </a:r>
            <a:endParaRPr sz="2000" b="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6100445" y="5737225"/>
            <a:ext cx="336486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 图 10-3-22    创建基准点 PNT0</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10.3.2	 双方向边界混合建面实例</a:t>
            </a:r>
            <a:endParaRPr sz="2400" b="0">
              <a:latin typeface="微软雅黑" panose="020B0503020204020204" charset="-122"/>
              <a:ea typeface="微软雅黑" panose="020B0503020204020204" charset="-122"/>
              <a:cs typeface="微软雅黑" panose="020B0503020204020204" charset="-122"/>
            </a:endParaRPr>
          </a:p>
        </p:txBody>
      </p:sp>
      <p:pic>
        <p:nvPicPr>
          <p:cNvPr id="8" name="object 8"/>
          <p:cNvPicPr/>
          <p:nvPr/>
        </p:nvPicPr>
        <p:blipFill>
          <a:blip r:embed="rId2" cstate="print"/>
          <a:stretch>
            <a:fillRect/>
          </a:stretch>
        </p:blipFill>
        <p:spPr>
          <a:xfrm>
            <a:off x="5323205" y="2226310"/>
            <a:ext cx="5323205" cy="3237230"/>
          </a:xfrm>
          <a:prstGeom prst="rect">
            <a:avLst/>
          </a:prstGeom>
        </p:spPr>
      </p:pic>
    </p:spTree>
    <p:custDataLst>
      <p:tags r:id="rId3"/>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4279900" cy="239966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步骤8：创建草绘4。</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单击“基准”组的“草绘”按钮。选择DTM2平面作为草绘平面绘制截面，如图10-3-23所示。单击“确定”按钮完成草绘4的创建（三段弧线）。</a:t>
            </a:r>
            <a:endParaRPr sz="2000" b="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6009640" y="6075680"/>
            <a:ext cx="336486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10-3-23    创建草绘 4</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10.3.2	 双方向边界混合建面实例</a:t>
            </a:r>
            <a:endParaRPr sz="2400" b="0">
              <a:latin typeface="微软雅黑" panose="020B0503020204020204" charset="-122"/>
              <a:ea typeface="微软雅黑" panose="020B0503020204020204" charset="-122"/>
              <a:cs typeface="微软雅黑" panose="020B0503020204020204" charset="-122"/>
            </a:endParaRPr>
          </a:p>
        </p:txBody>
      </p:sp>
      <p:pic>
        <p:nvPicPr>
          <p:cNvPr id="10" name="object 10"/>
          <p:cNvPicPr/>
          <p:nvPr/>
        </p:nvPicPr>
        <p:blipFill>
          <a:blip r:embed="rId2" cstate="print"/>
          <a:stretch>
            <a:fillRect/>
          </a:stretch>
        </p:blipFill>
        <p:spPr>
          <a:xfrm>
            <a:off x="5451475" y="2266950"/>
            <a:ext cx="4865370" cy="3038475"/>
          </a:xfrm>
          <a:prstGeom prst="rect">
            <a:avLst/>
          </a:prstGeom>
        </p:spPr>
      </p:pic>
    </p:spTree>
    <p:custDataLst>
      <p:tags r:id="rId3"/>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9521825" cy="147637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步骤9：创建边界混合1。</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选择边界混合种子“模型”模块的操作界面，单击“曲面”组的“边界混合”按钮，进入“边界混合”对话框。</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10.3.2	 双方向边界混合建面实例</a:t>
            </a:r>
            <a:endParaRPr sz="2400" b="0">
              <a:latin typeface="微软雅黑" panose="020B0503020204020204" charset="-122"/>
              <a:ea typeface="微软雅黑" panose="020B0503020204020204" charset="-122"/>
              <a:cs typeface="微软雅黑" panose="020B0503020204020204" charset="-122"/>
            </a:endParaRPr>
          </a:p>
        </p:txBody>
      </p:sp>
      <p:pic>
        <p:nvPicPr>
          <p:cNvPr id="3" name="图片 2" descr="9004831_document_office_print_printer"/>
          <p:cNvPicPr>
            <a:picLocks noChangeAspect="1"/>
          </p:cNvPicPr>
          <p:nvPr/>
        </p:nvPicPr>
        <p:blipFill>
          <a:blip r:embed="rId2"/>
          <a:stretch>
            <a:fillRect/>
          </a:stretch>
        </p:blipFill>
        <p:spPr>
          <a:xfrm>
            <a:off x="7576185" y="3293110"/>
            <a:ext cx="3231515" cy="3231515"/>
          </a:xfrm>
          <a:prstGeom prst="rect">
            <a:avLst/>
          </a:prstGeom>
        </p:spPr>
      </p:pic>
    </p:spTree>
    <p:custDataLst>
      <p:tags r:id="rId3"/>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6177280" cy="286131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1）选择边界混合种子：单击“设置”选项中的“第一方向”，选择“草绘2”结构线，鼠标左键选择“端点”，按住“Shift”键并按住鼠标左键同时移动鼠标，当曲线端点同DTM2相交时，图形区域变成“方形”图标，松开鼠标左键和“Shift”键，实现修剪“草绘2”至DTM2，如图10-3-24（a）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10.3.2	 双方向边界混合建面实例</a:t>
            </a:r>
            <a:endParaRPr sz="2400" b="0">
              <a:latin typeface="微软雅黑" panose="020B0503020204020204" charset="-122"/>
              <a:ea typeface="微软雅黑" panose="020B0503020204020204" charset="-122"/>
              <a:cs typeface="微软雅黑" panose="020B0503020204020204" charset="-122"/>
            </a:endParaRPr>
          </a:p>
        </p:txBody>
      </p:sp>
      <p:pic>
        <p:nvPicPr>
          <p:cNvPr id="14" name="object 14"/>
          <p:cNvPicPr/>
          <p:nvPr/>
        </p:nvPicPr>
        <p:blipFill>
          <a:blip r:embed="rId2" cstate="print"/>
          <a:stretch>
            <a:fillRect/>
          </a:stretch>
        </p:blipFill>
        <p:spPr>
          <a:xfrm>
            <a:off x="7232650" y="345440"/>
            <a:ext cx="3221990" cy="2865755"/>
          </a:xfrm>
          <a:prstGeom prst="rect">
            <a:avLst/>
          </a:prstGeom>
        </p:spPr>
      </p:pic>
      <p:pic>
        <p:nvPicPr>
          <p:cNvPr id="15" name="object 15"/>
          <p:cNvPicPr/>
          <p:nvPr/>
        </p:nvPicPr>
        <p:blipFill>
          <a:blip r:embed="rId3" cstate="print"/>
          <a:stretch>
            <a:fillRect/>
          </a:stretch>
        </p:blipFill>
        <p:spPr>
          <a:xfrm>
            <a:off x="7232650" y="3380105"/>
            <a:ext cx="3221990" cy="2818765"/>
          </a:xfrm>
          <a:prstGeom prst="rect">
            <a:avLst/>
          </a:prstGeom>
        </p:spPr>
      </p:pic>
      <p:sp>
        <p:nvSpPr>
          <p:cNvPr id="16" name="object 16"/>
          <p:cNvSpPr txBox="1"/>
          <p:nvPr/>
        </p:nvSpPr>
        <p:spPr>
          <a:xfrm>
            <a:off x="7835265" y="6367780"/>
            <a:ext cx="2511425" cy="31242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a）选择第一方向链</a:t>
            </a:r>
            <a:r>
              <a:rPr sz="1600" spc="-190"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1</a:t>
            </a:r>
            <a:endParaRPr sz="1600">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6118225" cy="239966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按住“Ctrl”键，在图形区域选择“草绘1”结构线，选择“端点”，按住“Shift”键并按住鼠标左键同时移动鼠标，当曲线端点同DTM2相交时，图形区域变成“方形”图标，松开鼠标左键和“Shift”键，实现修剪“草绘1”至DTM2，如图10-3-24（b）所示。</a:t>
            </a:r>
            <a:endParaRPr sz="2000" b="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6929120" y="6253480"/>
            <a:ext cx="336486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 （b）选择第一方向链 2</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10.3.2	 双方向边界混合建面实例</a:t>
            </a:r>
            <a:endParaRPr sz="2400" b="0">
              <a:latin typeface="微软雅黑" panose="020B0503020204020204" charset="-122"/>
              <a:ea typeface="微软雅黑" panose="020B0503020204020204" charset="-122"/>
              <a:cs typeface="微软雅黑" panose="020B0503020204020204" charset="-122"/>
            </a:endParaRPr>
          </a:p>
        </p:txBody>
      </p:sp>
      <p:pic>
        <p:nvPicPr>
          <p:cNvPr id="3" name="object 5"/>
          <p:cNvPicPr/>
          <p:nvPr/>
        </p:nvPicPr>
        <p:blipFill>
          <a:blip r:embed="rId2" cstate="print"/>
          <a:stretch>
            <a:fillRect/>
          </a:stretch>
        </p:blipFill>
        <p:spPr>
          <a:xfrm>
            <a:off x="7118985" y="1122045"/>
            <a:ext cx="3222625" cy="2364740"/>
          </a:xfrm>
          <a:prstGeom prst="rect">
            <a:avLst/>
          </a:prstGeom>
        </p:spPr>
      </p:pic>
      <p:pic>
        <p:nvPicPr>
          <p:cNvPr id="6" name="object 6"/>
          <p:cNvPicPr/>
          <p:nvPr/>
        </p:nvPicPr>
        <p:blipFill>
          <a:blip r:embed="rId3" cstate="print"/>
          <a:stretch>
            <a:fillRect/>
          </a:stretch>
        </p:blipFill>
        <p:spPr>
          <a:xfrm>
            <a:off x="7189470" y="3630930"/>
            <a:ext cx="3222625" cy="2397760"/>
          </a:xfrm>
          <a:prstGeom prst="rect">
            <a:avLst/>
          </a:prstGeom>
        </p:spPr>
      </p:pic>
    </p:spTree>
    <p:custDataLst>
      <p:tags r:id="rId4"/>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3815715" cy="239966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（2）单击“设置”选项中的“第二方向”，在图形区域选择“草绘3”结构线，按住“Ctrl”键，同时选择“草绘4”结构线，如图10-3-25所示。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10.3.2	 双方向边界混合建面实例</a:t>
            </a:r>
            <a:endParaRPr sz="2400" b="0">
              <a:latin typeface="微软雅黑" panose="020B0503020204020204" charset="-122"/>
              <a:ea typeface="微软雅黑" panose="020B0503020204020204" charset="-122"/>
              <a:cs typeface="微软雅黑" panose="020B0503020204020204" charset="-122"/>
            </a:endParaRPr>
          </a:p>
        </p:txBody>
      </p:sp>
      <p:pic>
        <p:nvPicPr>
          <p:cNvPr id="8" name="object 8"/>
          <p:cNvPicPr/>
          <p:nvPr/>
        </p:nvPicPr>
        <p:blipFill>
          <a:blip r:embed="rId2" cstate="print"/>
          <a:stretch>
            <a:fillRect/>
          </a:stretch>
        </p:blipFill>
        <p:spPr>
          <a:xfrm>
            <a:off x="5361305" y="2087880"/>
            <a:ext cx="5404485" cy="3582670"/>
          </a:xfrm>
          <a:prstGeom prst="rect">
            <a:avLst/>
          </a:prstGeom>
        </p:spPr>
      </p:pic>
      <p:sp>
        <p:nvSpPr>
          <p:cNvPr id="9" name="object 9"/>
          <p:cNvSpPr txBox="1"/>
          <p:nvPr/>
        </p:nvSpPr>
        <p:spPr>
          <a:xfrm>
            <a:off x="6179185" y="5928360"/>
            <a:ext cx="451739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10-3-25    选择第二方向链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1 和链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a:t>
            </a:r>
            <a:endParaRPr sz="1600">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5563235" cy="193802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（3）定义边界混合选项：进入“边界混合”对话框，选择“约束”选项和“控制点”选项默认，如图10-3-26所示。单击“确定”按钮完成边界混合1曲面。</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10.3.2	 双方向边界混合建面实例</a:t>
            </a:r>
            <a:endParaRPr sz="2400" b="0">
              <a:latin typeface="微软雅黑" panose="020B0503020204020204" charset="-122"/>
              <a:ea typeface="微软雅黑" panose="020B0503020204020204" charset="-122"/>
              <a:cs typeface="微软雅黑" panose="020B0503020204020204" charset="-122"/>
            </a:endParaRPr>
          </a:p>
        </p:txBody>
      </p:sp>
      <p:sp>
        <p:nvSpPr>
          <p:cNvPr id="9" name="object 9"/>
          <p:cNvSpPr txBox="1"/>
          <p:nvPr/>
        </p:nvSpPr>
        <p:spPr>
          <a:xfrm>
            <a:off x="6663690" y="5928360"/>
            <a:ext cx="521398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10-3-25    边界混合“约束”和“控制点”默认设置</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0" name="object 10"/>
          <p:cNvPicPr/>
          <p:nvPr/>
        </p:nvPicPr>
        <p:blipFill>
          <a:blip r:embed="rId2" cstate="print"/>
          <a:stretch>
            <a:fillRect/>
          </a:stretch>
        </p:blipFill>
        <p:spPr>
          <a:xfrm>
            <a:off x="2381250" y="3568065"/>
            <a:ext cx="3415030" cy="2618740"/>
          </a:xfrm>
          <a:prstGeom prst="rect">
            <a:avLst/>
          </a:prstGeom>
        </p:spPr>
      </p:pic>
      <p:pic>
        <p:nvPicPr>
          <p:cNvPr id="12" name="object 12"/>
          <p:cNvPicPr/>
          <p:nvPr/>
        </p:nvPicPr>
        <p:blipFill>
          <a:blip r:embed="rId3" cstate="print"/>
          <a:stretch>
            <a:fillRect/>
          </a:stretch>
        </p:blipFill>
        <p:spPr>
          <a:xfrm>
            <a:off x="6588760" y="2125980"/>
            <a:ext cx="3698875" cy="2606675"/>
          </a:xfrm>
          <a:prstGeom prst="rect">
            <a:avLst/>
          </a:prstGeom>
        </p:spPr>
      </p:pic>
      <p:sp>
        <p:nvSpPr>
          <p:cNvPr id="11" name="object 11"/>
          <p:cNvSpPr txBox="1"/>
          <p:nvPr/>
        </p:nvSpPr>
        <p:spPr>
          <a:xfrm>
            <a:off x="2491740" y="6373495"/>
            <a:ext cx="319468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a）边界混合“约束”对话框</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3" name="object 11"/>
          <p:cNvSpPr txBox="1"/>
          <p:nvPr/>
        </p:nvSpPr>
        <p:spPr>
          <a:xfrm>
            <a:off x="6840855" y="4914265"/>
            <a:ext cx="319468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（b）边界混合“控制点”对话框</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608330" y="1810385"/>
            <a:ext cx="6419850" cy="470789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步骤10：创建边界混合2。</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单击“曲面”组的“边界混合”按钮，进入“边界混合”对话框。</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1）选择边界混合种子：单击“设置”选项中的“第一方向”，选择“草绘2”结构线，选择顶部端点，并长按鼠标右键选择“修剪位置”，在图形区域选择DTM2，实现修剪“草绘2”至DTM2，如图10-3-27（a）所示。按住“Ctrl”键，选择“草绘1”结构线，重复操作修剪“草绘1”至DTM2，如图10-3-27（b）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10.3.2	 双方向边界混合建面实例</a:t>
            </a:r>
            <a:endParaRPr sz="2400" b="0">
              <a:latin typeface="微软雅黑" panose="020B0503020204020204" charset="-122"/>
              <a:ea typeface="微软雅黑" panose="020B0503020204020204" charset="-122"/>
              <a:cs typeface="微软雅黑" panose="020B0503020204020204" charset="-122"/>
            </a:endParaRPr>
          </a:p>
        </p:txBody>
      </p:sp>
      <p:sp>
        <p:nvSpPr>
          <p:cNvPr id="9" name="object 9"/>
          <p:cNvSpPr txBox="1"/>
          <p:nvPr/>
        </p:nvSpPr>
        <p:spPr>
          <a:xfrm>
            <a:off x="7432040" y="6259830"/>
            <a:ext cx="451739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10-3-27    选择第一方向结构线</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7" name="object 7"/>
          <p:cNvPicPr/>
          <p:nvPr/>
        </p:nvPicPr>
        <p:blipFill>
          <a:blip r:embed="rId2" cstate="print"/>
          <a:stretch>
            <a:fillRect/>
          </a:stretch>
        </p:blipFill>
        <p:spPr>
          <a:xfrm>
            <a:off x="6959600" y="2219960"/>
            <a:ext cx="2252345" cy="1311275"/>
          </a:xfrm>
          <a:prstGeom prst="rect">
            <a:avLst/>
          </a:prstGeom>
        </p:spPr>
      </p:pic>
      <p:pic>
        <p:nvPicPr>
          <p:cNvPr id="3" name="object 8"/>
          <p:cNvPicPr/>
          <p:nvPr/>
        </p:nvPicPr>
        <p:blipFill>
          <a:blip r:embed="rId3" cstate="print"/>
          <a:stretch>
            <a:fillRect/>
          </a:stretch>
        </p:blipFill>
        <p:spPr>
          <a:xfrm>
            <a:off x="9399905" y="2219960"/>
            <a:ext cx="2177415" cy="1311275"/>
          </a:xfrm>
          <a:prstGeom prst="rect">
            <a:avLst/>
          </a:prstGeom>
        </p:spPr>
      </p:pic>
      <p:sp>
        <p:nvSpPr>
          <p:cNvPr id="4" name="object 9"/>
          <p:cNvSpPr txBox="1"/>
          <p:nvPr/>
        </p:nvSpPr>
        <p:spPr>
          <a:xfrm>
            <a:off x="8154670" y="3721100"/>
            <a:ext cx="2623185" cy="20447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a）选择第一方向链</a:t>
            </a:r>
            <a:r>
              <a:rPr sz="1600" spc="-190"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1</a:t>
            </a:r>
            <a:endParaRPr sz="1600">
              <a:latin typeface="微软雅黑" panose="020B0503020204020204" charset="-122"/>
              <a:ea typeface="微软雅黑" panose="020B0503020204020204" charset="-122"/>
              <a:cs typeface="微软雅黑" panose="020B0503020204020204" charset="-122"/>
            </a:endParaRPr>
          </a:p>
        </p:txBody>
      </p:sp>
      <p:pic>
        <p:nvPicPr>
          <p:cNvPr id="10" name="object 10"/>
          <p:cNvPicPr/>
          <p:nvPr/>
        </p:nvPicPr>
        <p:blipFill>
          <a:blip r:embed="rId4" cstate="print"/>
          <a:stretch>
            <a:fillRect/>
          </a:stretch>
        </p:blipFill>
        <p:spPr>
          <a:xfrm>
            <a:off x="6959600" y="4116070"/>
            <a:ext cx="2079625" cy="1156335"/>
          </a:xfrm>
          <a:prstGeom prst="rect">
            <a:avLst/>
          </a:prstGeom>
        </p:spPr>
      </p:pic>
      <p:pic>
        <p:nvPicPr>
          <p:cNvPr id="11" name="object 11"/>
          <p:cNvPicPr/>
          <p:nvPr/>
        </p:nvPicPr>
        <p:blipFill>
          <a:blip r:embed="rId5" cstate="print"/>
          <a:stretch>
            <a:fillRect/>
          </a:stretch>
        </p:blipFill>
        <p:spPr>
          <a:xfrm>
            <a:off x="9293225" y="4116705"/>
            <a:ext cx="2377440" cy="1156335"/>
          </a:xfrm>
          <a:prstGeom prst="rect">
            <a:avLst/>
          </a:prstGeom>
        </p:spPr>
      </p:pic>
      <p:sp>
        <p:nvSpPr>
          <p:cNvPr id="12" name="object 9"/>
          <p:cNvSpPr txBox="1"/>
          <p:nvPr/>
        </p:nvSpPr>
        <p:spPr>
          <a:xfrm>
            <a:off x="8230870" y="5462905"/>
            <a:ext cx="2623185" cy="20447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（b）选择第一方向链 2</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3815715" cy="424624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（2）单击“设置”选项中的“第二方向”，选择“草绘4”结构线。如图10-3-28所示。</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sym typeface="+mn-ea"/>
              </a:rPr>
              <a:t>（3）定义边界混合选项：进入“边界混合”对话框，选择“约束”选项和“控制点”选项默认。单击“确定”按钮完成边界混合1曲面。</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10.3.2	 双方向边界混合建面实例</a:t>
            </a:r>
            <a:endParaRPr sz="2400" b="0">
              <a:latin typeface="微软雅黑" panose="020B0503020204020204" charset="-122"/>
              <a:ea typeface="微软雅黑" panose="020B0503020204020204" charset="-122"/>
              <a:cs typeface="微软雅黑" panose="020B0503020204020204" charset="-122"/>
            </a:endParaRPr>
          </a:p>
        </p:txBody>
      </p:sp>
      <p:sp>
        <p:nvSpPr>
          <p:cNvPr id="9" name="object 9"/>
          <p:cNvSpPr txBox="1"/>
          <p:nvPr/>
        </p:nvSpPr>
        <p:spPr>
          <a:xfrm>
            <a:off x="6179185" y="5928360"/>
            <a:ext cx="451739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10-3-28    选择第二方向链 1</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3" name="object 13"/>
          <p:cNvPicPr/>
          <p:nvPr/>
        </p:nvPicPr>
        <p:blipFill>
          <a:blip r:embed="rId2" cstate="print"/>
          <a:stretch>
            <a:fillRect/>
          </a:stretch>
        </p:blipFill>
        <p:spPr>
          <a:xfrm>
            <a:off x="5171440" y="1952625"/>
            <a:ext cx="5081270" cy="3628390"/>
          </a:xfrm>
          <a:prstGeom prst="rect">
            <a:avLst/>
          </a:prstGeom>
        </p:spPr>
      </p:pic>
    </p:spTree>
    <p:custDataLst>
      <p:tags r:id="rId3"/>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882775"/>
            <a:ext cx="10767060" cy="193802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步骤11：创建合并1（编辑曲面）。</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在图形区域选择“边界混合1”曲面和“边界混合2”曲面，如图10-3-29（a）所示。单击“编辑”组“合并”按钮，设置中选择合并曲面的方向，如图10-3-29（b）所示。单击“确定”按钮完成曲面合并1。</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10.3.2	 双方向边界混合建面实例</a:t>
            </a:r>
            <a:endParaRPr sz="2400" b="0">
              <a:latin typeface="微软雅黑" panose="020B0503020204020204" charset="-122"/>
              <a:ea typeface="微软雅黑" panose="020B0503020204020204" charset="-122"/>
              <a:cs typeface="微软雅黑" panose="020B0503020204020204" charset="-122"/>
            </a:endParaRPr>
          </a:p>
        </p:txBody>
      </p:sp>
      <p:pic>
        <p:nvPicPr>
          <p:cNvPr id="15" name="object 15"/>
          <p:cNvPicPr/>
          <p:nvPr/>
        </p:nvPicPr>
        <p:blipFill>
          <a:blip r:embed="rId2" cstate="print"/>
          <a:stretch>
            <a:fillRect/>
          </a:stretch>
        </p:blipFill>
        <p:spPr>
          <a:xfrm>
            <a:off x="1382925" y="3960419"/>
            <a:ext cx="2879994" cy="1676514"/>
          </a:xfrm>
          <a:prstGeom prst="rect">
            <a:avLst/>
          </a:prstGeom>
        </p:spPr>
      </p:pic>
      <p:sp>
        <p:nvSpPr>
          <p:cNvPr id="16" name="object 16"/>
          <p:cNvSpPr txBox="1"/>
          <p:nvPr/>
        </p:nvSpPr>
        <p:spPr>
          <a:xfrm>
            <a:off x="2129155" y="5872480"/>
            <a:ext cx="225552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a）选择曲面</a:t>
            </a:r>
            <a:endParaRPr sz="1600">
              <a:latin typeface="微软雅黑" panose="020B0503020204020204" charset="-122"/>
              <a:ea typeface="微软雅黑" panose="020B0503020204020204" charset="-122"/>
              <a:cs typeface="微软雅黑" panose="020B0503020204020204" charset="-122"/>
            </a:endParaRPr>
          </a:p>
        </p:txBody>
      </p:sp>
      <p:pic>
        <p:nvPicPr>
          <p:cNvPr id="17" name="object 17"/>
          <p:cNvPicPr/>
          <p:nvPr/>
        </p:nvPicPr>
        <p:blipFill>
          <a:blip r:embed="rId3" cstate="print"/>
          <a:stretch>
            <a:fillRect/>
          </a:stretch>
        </p:blipFill>
        <p:spPr>
          <a:xfrm>
            <a:off x="6241943" y="3540265"/>
            <a:ext cx="2879996" cy="2271915"/>
          </a:xfrm>
          <a:prstGeom prst="rect">
            <a:avLst/>
          </a:prstGeom>
        </p:spPr>
      </p:pic>
      <p:sp>
        <p:nvSpPr>
          <p:cNvPr id="4" name="object 16"/>
          <p:cNvSpPr txBox="1"/>
          <p:nvPr/>
        </p:nvSpPr>
        <p:spPr>
          <a:xfrm>
            <a:off x="3986530" y="6257925"/>
            <a:ext cx="323469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10-3-29    创建合并 1</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6" name="object 16"/>
          <p:cNvSpPr txBox="1"/>
          <p:nvPr/>
        </p:nvSpPr>
        <p:spPr>
          <a:xfrm>
            <a:off x="6755130" y="5935980"/>
            <a:ext cx="225552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（b）定义合并选项</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tLang="zh-CN">
                <a:latin typeface="微软雅黑" panose="020B0503020204020204" charset="-122"/>
                <a:ea typeface="微软雅黑" panose="020B0503020204020204" charset="-122"/>
                <a:cs typeface="微软雅黑" panose="020B0503020204020204" charset="-122"/>
                <a:sym typeface="+mn-ea"/>
              </a:rPr>
              <a:t>10</a:t>
            </a:r>
            <a:r>
              <a:rPr>
                <a:latin typeface="微软雅黑" panose="020B0503020204020204" charset="-122"/>
                <a:ea typeface="微软雅黑" panose="020B0503020204020204" charset="-122"/>
                <a:cs typeface="微软雅黑" panose="020B0503020204020204" charset="-122"/>
                <a:sym typeface="+mn-ea"/>
              </a:rPr>
              <a:t>.1</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边界混合建模思路</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10.1.1	</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边界混合二元分析法</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10422890" cy="55308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边界混合只能创建曲面，不能创建实体。边界混合与混合建模的比较见表10-1-1。</a:t>
            </a:r>
            <a:endParaRPr sz="2000" b="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3063240" y="2383155"/>
            <a:ext cx="4516120"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表 10-1-1    边界混合与混合建模对比</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2"/>
          <a:stretch>
            <a:fillRect/>
          </a:stretch>
        </p:blipFill>
        <p:spPr>
          <a:xfrm>
            <a:off x="1354455" y="2641600"/>
            <a:ext cx="8823325" cy="4216400"/>
          </a:xfrm>
          <a:prstGeom prst="rect">
            <a:avLst/>
          </a:prstGeom>
        </p:spPr>
      </p:pic>
    </p:spTree>
    <p:custDataLst>
      <p:tags r:id="rId3"/>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5006340" cy="239966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步骤12：创建镜像1（合并1曲面）。</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在图形区域选择“合并1”曲面，单击“编辑”组的“镜像”按钮，选择FRONT平面作为镜像平面，单击“确定”完成“合并1”曲面镜像，如图10-3-30所示。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10.3.2	 双方向边界混合建面实例</a:t>
            </a:r>
            <a:endParaRPr sz="2400" b="0">
              <a:latin typeface="微软雅黑" panose="020B0503020204020204" charset="-122"/>
              <a:ea typeface="微软雅黑" panose="020B0503020204020204" charset="-122"/>
              <a:cs typeface="微软雅黑" panose="020B0503020204020204" charset="-122"/>
            </a:endParaRPr>
          </a:p>
        </p:txBody>
      </p:sp>
      <p:pic>
        <p:nvPicPr>
          <p:cNvPr id="19" name="object 19"/>
          <p:cNvPicPr/>
          <p:nvPr/>
        </p:nvPicPr>
        <p:blipFill>
          <a:blip r:embed="rId2" cstate="print"/>
          <a:stretch>
            <a:fillRect/>
          </a:stretch>
        </p:blipFill>
        <p:spPr>
          <a:xfrm>
            <a:off x="6261735" y="1844040"/>
            <a:ext cx="4222750" cy="3169285"/>
          </a:xfrm>
          <a:prstGeom prst="rect">
            <a:avLst/>
          </a:prstGeom>
        </p:spPr>
      </p:pic>
      <p:sp>
        <p:nvSpPr>
          <p:cNvPr id="4" name="object 16"/>
          <p:cNvSpPr txBox="1"/>
          <p:nvPr/>
        </p:nvSpPr>
        <p:spPr>
          <a:xfrm>
            <a:off x="7087870" y="5510530"/>
            <a:ext cx="323469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10-3-30    创建镜像 1</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9521825" cy="55308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步骤13：保存“零件”文件，如图10-3-31所示。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10.3.2	 双方向边界混合建面实例</a:t>
            </a:r>
            <a:endParaRPr sz="2400" b="0">
              <a:latin typeface="微软雅黑" panose="020B0503020204020204" charset="-122"/>
              <a:ea typeface="微软雅黑" panose="020B0503020204020204" charset="-122"/>
              <a:cs typeface="微软雅黑" panose="020B0503020204020204" charset="-122"/>
            </a:endParaRPr>
          </a:p>
        </p:txBody>
      </p:sp>
      <p:pic>
        <p:nvPicPr>
          <p:cNvPr id="3" name="object 5"/>
          <p:cNvPicPr/>
          <p:nvPr/>
        </p:nvPicPr>
        <p:blipFill>
          <a:blip r:embed="rId2" cstate="print"/>
          <a:stretch>
            <a:fillRect/>
          </a:stretch>
        </p:blipFill>
        <p:spPr>
          <a:xfrm>
            <a:off x="3213735" y="2534920"/>
            <a:ext cx="4889500" cy="3018155"/>
          </a:xfrm>
          <a:prstGeom prst="rect">
            <a:avLst/>
          </a:prstGeom>
        </p:spPr>
      </p:pic>
      <p:sp>
        <p:nvSpPr>
          <p:cNvPr id="4" name="object 16"/>
          <p:cNvSpPr txBox="1"/>
          <p:nvPr/>
        </p:nvSpPr>
        <p:spPr>
          <a:xfrm>
            <a:off x="4041140" y="5768975"/>
            <a:ext cx="356806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10-3-31    双向边界混合建面完成</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10177780" cy="239966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边界混合特别是双方向边界混合曲面建模，相对于前面拉伸、旋转、扫描等建模命令限制条件多一点，下面将介绍几个重要的点。</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（1）结构线的交点必须重合。双方向边界混合比单方向边界混合多了一个维度的结构线，要求结构线交接处端点必须重合，否则双方向边界混合创建会失败。重合约束是在草绘截面绘制中设置，如图10-3-32所示。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6473190" cy="460375"/>
          </a:xfrm>
          <a:prstGeom prst="rect">
            <a:avLst/>
          </a:prstGeom>
          <a:noFill/>
          <a:ln w="9525">
            <a:noFill/>
          </a:ln>
        </p:spPr>
        <p:txBody>
          <a:bodyPr wrap="square">
            <a:spAutoFit/>
          </a:bodyPr>
          <a:p>
            <a:pPr indent="0"/>
            <a:r>
              <a:rPr sz="2400" b="0">
                <a:latin typeface="微软雅黑" panose="020B0503020204020204" charset="-122"/>
                <a:ea typeface="微软雅黑" panose="020B0503020204020204" charset="-122"/>
                <a:cs typeface="微软雅黑" panose="020B0503020204020204" charset="-122"/>
              </a:rPr>
              <a:t>10.3.3	</a:t>
            </a:r>
            <a:r>
              <a:rPr lang="en-US" sz="2400" b="0">
                <a:latin typeface="微软雅黑" panose="020B0503020204020204" charset="-122"/>
                <a:ea typeface="微软雅黑" panose="020B0503020204020204" charset="-122"/>
                <a:cs typeface="微软雅黑" panose="020B0503020204020204" charset="-122"/>
              </a:rPr>
              <a:t> </a:t>
            </a:r>
            <a:r>
              <a:rPr sz="2400" b="0">
                <a:latin typeface="微软雅黑" panose="020B0503020204020204" charset="-122"/>
                <a:ea typeface="微软雅黑" panose="020B0503020204020204" charset="-122"/>
                <a:cs typeface="微软雅黑" panose="020B0503020204020204" charset="-122"/>
              </a:rPr>
              <a:t>双方向边界混合建面的边界条件</a:t>
            </a:r>
            <a:endParaRPr sz="2400" b="0">
              <a:latin typeface="微软雅黑" panose="020B0503020204020204" charset="-122"/>
              <a:ea typeface="微软雅黑" panose="020B0503020204020204" charset="-122"/>
              <a:cs typeface="微软雅黑" panose="020B0503020204020204" charset="-122"/>
            </a:endParaRPr>
          </a:p>
        </p:txBody>
      </p:sp>
      <p:pic>
        <p:nvPicPr>
          <p:cNvPr id="7" name="object 7"/>
          <p:cNvPicPr/>
          <p:nvPr/>
        </p:nvPicPr>
        <p:blipFill>
          <a:blip r:embed="rId2" cstate="print"/>
          <a:stretch>
            <a:fillRect/>
          </a:stretch>
        </p:blipFill>
        <p:spPr>
          <a:xfrm>
            <a:off x="810895" y="4422140"/>
            <a:ext cx="2446020" cy="1511300"/>
          </a:xfrm>
          <a:prstGeom prst="rect">
            <a:avLst/>
          </a:prstGeom>
        </p:spPr>
      </p:pic>
      <p:sp>
        <p:nvSpPr>
          <p:cNvPr id="8" name="object 8"/>
          <p:cNvSpPr txBox="1"/>
          <p:nvPr/>
        </p:nvSpPr>
        <p:spPr>
          <a:xfrm>
            <a:off x="426720" y="6036310"/>
            <a:ext cx="2600960" cy="36703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a）双方向结构线重合点</a:t>
            </a:r>
            <a:endParaRPr sz="1600">
              <a:latin typeface="微软雅黑" panose="020B0503020204020204" charset="-122"/>
              <a:ea typeface="微软雅黑" panose="020B0503020204020204" charset="-122"/>
              <a:cs typeface="微软雅黑" panose="020B0503020204020204" charset="-122"/>
            </a:endParaRPr>
          </a:p>
        </p:txBody>
      </p:sp>
      <p:pic>
        <p:nvPicPr>
          <p:cNvPr id="9" name="object 9"/>
          <p:cNvPicPr/>
          <p:nvPr/>
        </p:nvPicPr>
        <p:blipFill>
          <a:blip r:embed="rId3" cstate="print"/>
          <a:stretch>
            <a:fillRect/>
          </a:stretch>
        </p:blipFill>
        <p:spPr>
          <a:xfrm>
            <a:off x="3394075" y="4490085"/>
            <a:ext cx="2446020" cy="1408430"/>
          </a:xfrm>
          <a:prstGeom prst="rect">
            <a:avLst/>
          </a:prstGeom>
        </p:spPr>
      </p:pic>
      <p:sp>
        <p:nvSpPr>
          <p:cNvPr id="10" name="object 10"/>
          <p:cNvSpPr txBox="1"/>
          <p:nvPr/>
        </p:nvSpPr>
        <p:spPr>
          <a:xfrm>
            <a:off x="3111500" y="6036310"/>
            <a:ext cx="2388235" cy="36703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b）草绘</a:t>
            </a:r>
            <a:r>
              <a:rPr sz="1600" spc="-190"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 重合到草绘</a:t>
            </a:r>
            <a:r>
              <a:rPr sz="1600" spc="-190"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1</a:t>
            </a:r>
            <a:endParaRPr sz="1600">
              <a:latin typeface="微软雅黑" panose="020B0503020204020204" charset="-122"/>
              <a:ea typeface="微软雅黑" panose="020B0503020204020204" charset="-122"/>
              <a:cs typeface="微软雅黑" panose="020B0503020204020204" charset="-122"/>
            </a:endParaRPr>
          </a:p>
        </p:txBody>
      </p:sp>
      <p:pic>
        <p:nvPicPr>
          <p:cNvPr id="11" name="object 11"/>
          <p:cNvPicPr/>
          <p:nvPr/>
        </p:nvPicPr>
        <p:blipFill>
          <a:blip r:embed="rId4" cstate="print"/>
          <a:stretch>
            <a:fillRect/>
          </a:stretch>
        </p:blipFill>
        <p:spPr>
          <a:xfrm>
            <a:off x="5977255" y="4363085"/>
            <a:ext cx="2446020" cy="1657350"/>
          </a:xfrm>
          <a:prstGeom prst="rect">
            <a:avLst/>
          </a:prstGeom>
        </p:spPr>
      </p:pic>
      <p:sp>
        <p:nvSpPr>
          <p:cNvPr id="12" name="object 12"/>
          <p:cNvSpPr txBox="1"/>
          <p:nvPr/>
        </p:nvSpPr>
        <p:spPr>
          <a:xfrm>
            <a:off x="5693410" y="6117590"/>
            <a:ext cx="2880360" cy="36703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c）草绘</a:t>
            </a:r>
            <a:r>
              <a:rPr sz="1600" spc="-190"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3 重合到草绘</a:t>
            </a:r>
            <a:r>
              <a:rPr sz="1600" spc="-190"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1</a:t>
            </a:r>
            <a:r>
              <a:rPr sz="1600" dirty="0">
                <a:solidFill>
                  <a:srgbClr val="231F20"/>
                </a:solidFill>
                <a:latin typeface="微软雅黑" panose="020B0503020204020204" charset="-122"/>
                <a:ea typeface="微软雅黑" panose="020B0503020204020204" charset="-122"/>
                <a:cs typeface="微软雅黑" panose="020B0503020204020204" charset="-122"/>
              </a:rPr>
              <a:t>、2</a:t>
            </a:r>
            <a:endParaRPr sz="1600">
              <a:latin typeface="微软雅黑" panose="020B0503020204020204" charset="-122"/>
              <a:ea typeface="微软雅黑" panose="020B0503020204020204" charset="-122"/>
              <a:cs typeface="微软雅黑" panose="020B0503020204020204" charset="-122"/>
            </a:endParaRPr>
          </a:p>
        </p:txBody>
      </p:sp>
      <p:pic>
        <p:nvPicPr>
          <p:cNvPr id="13" name="object 13"/>
          <p:cNvPicPr/>
          <p:nvPr/>
        </p:nvPicPr>
        <p:blipFill>
          <a:blip r:embed="rId5" cstate="print"/>
          <a:stretch>
            <a:fillRect/>
          </a:stretch>
        </p:blipFill>
        <p:spPr>
          <a:xfrm>
            <a:off x="8543290" y="4481195"/>
            <a:ext cx="2446020" cy="1507490"/>
          </a:xfrm>
          <a:prstGeom prst="rect">
            <a:avLst/>
          </a:prstGeom>
        </p:spPr>
      </p:pic>
      <p:sp>
        <p:nvSpPr>
          <p:cNvPr id="14" name="object 14"/>
          <p:cNvSpPr txBox="1"/>
          <p:nvPr/>
        </p:nvSpPr>
        <p:spPr>
          <a:xfrm>
            <a:off x="8596630" y="6115050"/>
            <a:ext cx="2891790" cy="36703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d）草绘</a:t>
            </a:r>
            <a:r>
              <a:rPr sz="1600" spc="-190"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4 重合到草绘</a:t>
            </a:r>
            <a:r>
              <a:rPr sz="1600" spc="-190"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1</a:t>
            </a:r>
            <a:r>
              <a:rPr sz="1600" dirty="0">
                <a:solidFill>
                  <a:srgbClr val="231F20"/>
                </a:solidFill>
                <a:latin typeface="微软雅黑" panose="020B0503020204020204" charset="-122"/>
                <a:ea typeface="微软雅黑" panose="020B0503020204020204" charset="-122"/>
                <a:cs typeface="微软雅黑" panose="020B0503020204020204" charset="-122"/>
              </a:rPr>
              <a:t>、2</a:t>
            </a:r>
            <a:endParaRPr sz="1600">
              <a:latin typeface="微软雅黑" panose="020B0503020204020204" charset="-122"/>
              <a:ea typeface="微软雅黑" panose="020B0503020204020204" charset="-122"/>
              <a:cs typeface="微软雅黑" panose="020B0503020204020204" charset="-122"/>
            </a:endParaRPr>
          </a:p>
        </p:txBody>
      </p:sp>
      <p:sp>
        <p:nvSpPr>
          <p:cNvPr id="4" name="object 8"/>
          <p:cNvSpPr txBox="1"/>
          <p:nvPr/>
        </p:nvSpPr>
        <p:spPr>
          <a:xfrm>
            <a:off x="3394075" y="6403340"/>
            <a:ext cx="5469255" cy="367030"/>
          </a:xfrm>
          <a:prstGeom prst="rect">
            <a:avLst/>
          </a:prstGeom>
        </p:spPr>
        <p:txBody>
          <a:bodyPr vert="horz" wrap="square" lIns="0" tIns="12700" rIns="0" bIns="0" rtlCol="0">
            <a:noAutofit/>
          </a:bodyPr>
          <a:p>
            <a:pPr marL="12700">
              <a:lnSpc>
                <a:spcPct val="100000"/>
              </a:lnSpc>
              <a:spcBef>
                <a:spcPts val="100"/>
              </a:spcBef>
            </a:pPr>
            <a:r>
              <a:rPr lang="zh-CN" sz="1600" dirty="0">
                <a:solidFill>
                  <a:srgbClr val="231F20"/>
                </a:solidFill>
                <a:latin typeface="微软雅黑" panose="020B0503020204020204" charset="-122"/>
                <a:ea typeface="微软雅黑" panose="020B0503020204020204" charset="-122"/>
                <a:cs typeface="微软雅黑" panose="020B0503020204020204" charset="-122"/>
              </a:rPr>
              <a:t>图</a:t>
            </a:r>
            <a:r>
              <a:rPr lang="en-US" altLang="zh-CN" sz="1600" dirty="0">
                <a:solidFill>
                  <a:srgbClr val="231F20"/>
                </a:solidFill>
                <a:latin typeface="微软雅黑" panose="020B0503020204020204" charset="-122"/>
                <a:ea typeface="微软雅黑" panose="020B0503020204020204" charset="-122"/>
                <a:cs typeface="微软雅黑" panose="020B0503020204020204" charset="-122"/>
              </a:rPr>
              <a:t>10-3-32 </a:t>
            </a:r>
            <a:r>
              <a:rPr sz="1600" dirty="0">
                <a:solidFill>
                  <a:srgbClr val="231F20"/>
                </a:solidFill>
                <a:latin typeface="微软雅黑" panose="020B0503020204020204" charset="-122"/>
                <a:ea typeface="微软雅黑" panose="020B0503020204020204" charset="-122"/>
                <a:cs typeface="微软雅黑" panose="020B0503020204020204" charset="-122"/>
              </a:rPr>
              <a:t>双方向边界混合结构线端点重合约束设置</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9521825" cy="101473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（2）拟合边界线：利用“逼近”复制粘贴边界混合的草绘结构线，可以把多线段的结构线拟合成一条线段，减少边界混合后的曲面数，如图10-3-33所示。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6473190" cy="460375"/>
          </a:xfrm>
          <a:prstGeom prst="rect">
            <a:avLst/>
          </a:prstGeom>
          <a:noFill/>
          <a:ln w="9525">
            <a:noFill/>
          </a:ln>
        </p:spPr>
        <p:txBody>
          <a:bodyPr wrap="square">
            <a:spAutoFit/>
          </a:bodyPr>
          <a:p>
            <a:pPr indent="0"/>
            <a:r>
              <a:rPr sz="2400" b="0">
                <a:latin typeface="微软雅黑" panose="020B0503020204020204" charset="-122"/>
                <a:ea typeface="微软雅黑" panose="020B0503020204020204" charset="-122"/>
                <a:cs typeface="微软雅黑" panose="020B0503020204020204" charset="-122"/>
              </a:rPr>
              <a:t>10.3.3	 双方向边界混合建面的边界条件</a:t>
            </a:r>
            <a:endParaRPr sz="2400" b="0">
              <a:latin typeface="微软雅黑" panose="020B0503020204020204" charset="-122"/>
              <a:ea typeface="微软雅黑" panose="020B0503020204020204" charset="-122"/>
              <a:cs typeface="微软雅黑" panose="020B0503020204020204" charset="-122"/>
            </a:endParaRPr>
          </a:p>
        </p:txBody>
      </p:sp>
      <p:pic>
        <p:nvPicPr>
          <p:cNvPr id="7" name="object 7"/>
          <p:cNvPicPr/>
          <p:nvPr/>
        </p:nvPicPr>
        <p:blipFill>
          <a:blip r:embed="rId2" cstate="print"/>
          <a:stretch>
            <a:fillRect/>
          </a:stretch>
        </p:blipFill>
        <p:spPr>
          <a:xfrm>
            <a:off x="1403985" y="3489325"/>
            <a:ext cx="3576320" cy="2232660"/>
          </a:xfrm>
          <a:prstGeom prst="rect">
            <a:avLst/>
          </a:prstGeom>
        </p:spPr>
      </p:pic>
      <p:pic>
        <p:nvPicPr>
          <p:cNvPr id="9" name="object 9"/>
          <p:cNvPicPr/>
          <p:nvPr/>
        </p:nvPicPr>
        <p:blipFill>
          <a:blip r:embed="rId3" cstate="print"/>
          <a:stretch>
            <a:fillRect/>
          </a:stretch>
        </p:blipFill>
        <p:spPr>
          <a:xfrm>
            <a:off x="5706745" y="3037205"/>
            <a:ext cx="4132580" cy="3137535"/>
          </a:xfrm>
          <a:prstGeom prst="rect">
            <a:avLst/>
          </a:prstGeom>
        </p:spPr>
      </p:pic>
      <p:sp>
        <p:nvSpPr>
          <p:cNvPr id="4" name="object 8"/>
          <p:cNvSpPr txBox="1"/>
          <p:nvPr/>
        </p:nvSpPr>
        <p:spPr>
          <a:xfrm>
            <a:off x="3394075" y="6403340"/>
            <a:ext cx="5469255" cy="367030"/>
          </a:xfrm>
          <a:prstGeom prst="rect">
            <a:avLst/>
          </a:prstGeom>
        </p:spPr>
        <p:txBody>
          <a:bodyPr vert="horz" wrap="square" lIns="0" tIns="12700" rIns="0" bIns="0" rtlCol="0">
            <a:noAutofit/>
          </a:bodyPr>
          <a:p>
            <a:pPr marL="12700">
              <a:lnSpc>
                <a:spcPct val="100000"/>
              </a:lnSpc>
              <a:spcBef>
                <a:spcPts val="100"/>
              </a:spcBef>
            </a:pPr>
            <a:r>
              <a:rPr lang="zh-CN" sz="1600" dirty="0">
                <a:solidFill>
                  <a:srgbClr val="231F20"/>
                </a:solidFill>
                <a:latin typeface="微软雅黑" panose="020B0503020204020204" charset="-122"/>
                <a:ea typeface="微软雅黑" panose="020B0503020204020204" charset="-122"/>
                <a:cs typeface="微软雅黑" panose="020B0503020204020204" charset="-122"/>
              </a:rPr>
              <a:t>图</a:t>
            </a:r>
            <a:r>
              <a:rPr lang="en-US" altLang="zh-CN" sz="1600" dirty="0">
                <a:solidFill>
                  <a:srgbClr val="231F20"/>
                </a:solidFill>
                <a:latin typeface="微软雅黑" panose="020B0503020204020204" charset="-122"/>
                <a:ea typeface="微软雅黑" panose="020B0503020204020204" charset="-122"/>
                <a:cs typeface="微软雅黑" panose="020B0503020204020204" charset="-122"/>
              </a:rPr>
              <a:t>10-3-33  </a:t>
            </a:r>
            <a:r>
              <a:rPr sz="1600" dirty="0">
                <a:solidFill>
                  <a:srgbClr val="231F20"/>
                </a:solidFill>
                <a:latin typeface="微软雅黑" panose="020B0503020204020204" charset="-122"/>
                <a:ea typeface="微软雅黑" panose="020B0503020204020204" charset="-122"/>
                <a:cs typeface="微软雅黑" panose="020B0503020204020204" charset="-122"/>
              </a:rPr>
              <a:t>拟合边界结构线对曲面的影响</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548005" y="1882775"/>
            <a:ext cx="10915015" cy="147637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3）边界约束：在边界混合中，边界的约束条件对曲面造型的顺滑度有比较大的影响，一般面跟面之间需要相切或者垂直过渡。在案例2中，边界约束都是自由的，创建的曲面有棱角的过渡，不够圆滑，需要对边界进行“垂直”或者“相切”约束，如图10-3-34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6473190" cy="460375"/>
          </a:xfrm>
          <a:prstGeom prst="rect">
            <a:avLst/>
          </a:prstGeom>
          <a:noFill/>
          <a:ln w="9525">
            <a:noFill/>
          </a:ln>
        </p:spPr>
        <p:txBody>
          <a:bodyPr wrap="square">
            <a:spAutoFit/>
          </a:bodyPr>
          <a:p>
            <a:pPr indent="0"/>
            <a:r>
              <a:rPr sz="2400" b="0">
                <a:latin typeface="微软雅黑" panose="020B0503020204020204" charset="-122"/>
                <a:ea typeface="微软雅黑" panose="020B0503020204020204" charset="-122"/>
                <a:cs typeface="微软雅黑" panose="020B0503020204020204" charset="-122"/>
              </a:rPr>
              <a:t>10.3.3	 双方向边界混合建面的边界条件</a:t>
            </a:r>
            <a:endParaRPr sz="2400" b="0">
              <a:latin typeface="微软雅黑" panose="020B0503020204020204" charset="-122"/>
              <a:ea typeface="微软雅黑" panose="020B0503020204020204" charset="-122"/>
              <a:cs typeface="微软雅黑" panose="020B0503020204020204" charset="-122"/>
            </a:endParaRPr>
          </a:p>
        </p:txBody>
      </p:sp>
      <p:sp>
        <p:nvSpPr>
          <p:cNvPr id="4" name="object 8"/>
          <p:cNvSpPr txBox="1"/>
          <p:nvPr/>
        </p:nvSpPr>
        <p:spPr>
          <a:xfrm>
            <a:off x="3720465" y="6036310"/>
            <a:ext cx="5469255" cy="36703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10-3-34    边界约束条件变化对比</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3" name="object 13"/>
          <p:cNvPicPr/>
          <p:nvPr/>
        </p:nvPicPr>
        <p:blipFill>
          <a:blip r:embed="rId2" cstate="print"/>
          <a:stretch>
            <a:fillRect/>
          </a:stretch>
        </p:blipFill>
        <p:spPr>
          <a:xfrm>
            <a:off x="929640" y="3809365"/>
            <a:ext cx="2623185" cy="1580515"/>
          </a:xfrm>
          <a:prstGeom prst="rect">
            <a:avLst/>
          </a:prstGeom>
        </p:spPr>
      </p:pic>
      <p:pic>
        <p:nvPicPr>
          <p:cNvPr id="14" name="object 14"/>
          <p:cNvPicPr/>
          <p:nvPr/>
        </p:nvPicPr>
        <p:blipFill>
          <a:blip r:embed="rId3" cstate="print"/>
          <a:stretch>
            <a:fillRect/>
          </a:stretch>
        </p:blipFill>
        <p:spPr>
          <a:xfrm>
            <a:off x="3720465" y="3809365"/>
            <a:ext cx="2019935" cy="1580515"/>
          </a:xfrm>
          <a:prstGeom prst="rect">
            <a:avLst/>
          </a:prstGeom>
        </p:spPr>
      </p:pic>
      <p:pic>
        <p:nvPicPr>
          <p:cNvPr id="16" name="object 16"/>
          <p:cNvPicPr/>
          <p:nvPr/>
        </p:nvPicPr>
        <p:blipFill>
          <a:blip r:embed="rId4" cstate="print"/>
          <a:stretch>
            <a:fillRect/>
          </a:stretch>
        </p:blipFill>
        <p:spPr>
          <a:xfrm>
            <a:off x="6030595" y="3728085"/>
            <a:ext cx="2896870" cy="1833245"/>
          </a:xfrm>
          <a:prstGeom prst="rect">
            <a:avLst/>
          </a:prstGeom>
        </p:spPr>
      </p:pic>
      <p:pic>
        <p:nvPicPr>
          <p:cNvPr id="17" name="object 17"/>
          <p:cNvPicPr/>
          <p:nvPr/>
        </p:nvPicPr>
        <p:blipFill>
          <a:blip r:embed="rId5" cstate="print"/>
          <a:stretch>
            <a:fillRect/>
          </a:stretch>
        </p:blipFill>
        <p:spPr>
          <a:xfrm>
            <a:off x="9358630" y="3728085"/>
            <a:ext cx="1713865" cy="1833245"/>
          </a:xfrm>
          <a:prstGeom prst="rect">
            <a:avLst/>
          </a:prstGeom>
        </p:spPr>
      </p:pic>
    </p:spTree>
    <p:custDataLst>
      <p:tags r:id="rId6"/>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9521825" cy="147637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本节将以案例 2 为基础介绍边界结构线拟合、 约束条件设置的要求和操作步骤。</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步骤 1：打开案例 2。</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打开上一节存盘的案例 2，如图 10-3-35 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6473190" cy="460375"/>
          </a:xfrm>
          <a:prstGeom prst="rect">
            <a:avLst/>
          </a:prstGeom>
          <a:noFill/>
          <a:ln w="9525">
            <a:noFill/>
          </a:ln>
        </p:spPr>
        <p:txBody>
          <a:bodyPr wrap="square">
            <a:spAutoFit/>
          </a:bodyPr>
          <a:p>
            <a:pPr indent="0"/>
            <a:r>
              <a:rPr sz="2400" b="0">
                <a:latin typeface="微软雅黑" panose="020B0503020204020204" charset="-122"/>
                <a:ea typeface="微软雅黑" panose="020B0503020204020204" charset="-122"/>
                <a:cs typeface="微软雅黑" panose="020B0503020204020204" charset="-122"/>
              </a:rPr>
              <a:t>10.3.3	 双方向边界混合建面的边界条件</a:t>
            </a:r>
            <a:endParaRPr sz="2400" b="0">
              <a:latin typeface="微软雅黑" panose="020B0503020204020204" charset="-122"/>
              <a:ea typeface="微软雅黑" panose="020B0503020204020204" charset="-122"/>
              <a:cs typeface="微软雅黑" panose="020B0503020204020204" charset="-122"/>
            </a:endParaRPr>
          </a:p>
        </p:txBody>
      </p:sp>
      <p:sp>
        <p:nvSpPr>
          <p:cNvPr id="4" name="object 8"/>
          <p:cNvSpPr txBox="1"/>
          <p:nvPr/>
        </p:nvSpPr>
        <p:spPr>
          <a:xfrm>
            <a:off x="3616325" y="6394450"/>
            <a:ext cx="5469255" cy="36703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10-3-35    打开双边界混合文件</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9" name="object 19"/>
          <p:cNvPicPr/>
          <p:nvPr/>
        </p:nvPicPr>
        <p:blipFill>
          <a:blip r:embed="rId2" cstate="print"/>
          <a:stretch>
            <a:fillRect/>
          </a:stretch>
        </p:blipFill>
        <p:spPr>
          <a:xfrm>
            <a:off x="2990215" y="3576320"/>
            <a:ext cx="4272280" cy="2670810"/>
          </a:xfrm>
          <a:prstGeom prst="rect">
            <a:avLst/>
          </a:prstGeom>
        </p:spPr>
      </p:pic>
    </p:spTree>
    <p:custDataLst>
      <p:tags r:id="rId3"/>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9521825" cy="193802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步骤2：另存文件</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在“文件”下拉菜单中单击“另存为”图标，选择“保存副本”图标，在“保存副本”对话框“新文件名”输入文件名称，如图10-3-36所示。单击“确定”完成案例2的“保存副本”。</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6473190" cy="460375"/>
          </a:xfrm>
          <a:prstGeom prst="rect">
            <a:avLst/>
          </a:prstGeom>
          <a:noFill/>
          <a:ln w="9525">
            <a:noFill/>
          </a:ln>
        </p:spPr>
        <p:txBody>
          <a:bodyPr wrap="square">
            <a:spAutoFit/>
          </a:bodyPr>
          <a:p>
            <a:pPr indent="0"/>
            <a:r>
              <a:rPr sz="2400" b="0">
                <a:latin typeface="微软雅黑" panose="020B0503020204020204" charset="-122"/>
                <a:ea typeface="微软雅黑" panose="020B0503020204020204" charset="-122"/>
                <a:cs typeface="微软雅黑" panose="020B0503020204020204" charset="-122"/>
              </a:rPr>
              <a:t>10.3.3	 双方向边界混合建面的边界条件</a:t>
            </a:r>
            <a:endParaRPr sz="2400" b="0">
              <a:latin typeface="微软雅黑" panose="020B0503020204020204" charset="-122"/>
              <a:ea typeface="微软雅黑" panose="020B0503020204020204" charset="-122"/>
              <a:cs typeface="微软雅黑" panose="020B0503020204020204" charset="-122"/>
            </a:endParaRPr>
          </a:p>
        </p:txBody>
      </p:sp>
      <p:sp>
        <p:nvSpPr>
          <p:cNvPr id="4" name="object 8"/>
          <p:cNvSpPr txBox="1"/>
          <p:nvPr/>
        </p:nvSpPr>
        <p:spPr>
          <a:xfrm>
            <a:off x="3686810" y="6311900"/>
            <a:ext cx="3408680" cy="36703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10-3-36    另存双边界混合 2</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22" name="object 22"/>
          <p:cNvPicPr/>
          <p:nvPr/>
        </p:nvPicPr>
        <p:blipFill>
          <a:blip r:embed="rId2" cstate="print"/>
          <a:stretch>
            <a:fillRect/>
          </a:stretch>
        </p:blipFill>
        <p:spPr>
          <a:xfrm>
            <a:off x="3403600" y="3429000"/>
            <a:ext cx="3850005" cy="2687955"/>
          </a:xfrm>
          <a:prstGeom prst="rect">
            <a:avLst/>
          </a:prstGeom>
        </p:spPr>
      </p:pic>
    </p:spTree>
    <p:custDataLst>
      <p:tags r:id="rId3"/>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10076815" cy="101473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步骤3：创建复制1。</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在“模型树”列表，按住鼠标左键拖拉“特征线”至“草绘4”处，如图10-3-37所示。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6473190" cy="460375"/>
          </a:xfrm>
          <a:prstGeom prst="rect">
            <a:avLst/>
          </a:prstGeom>
          <a:noFill/>
          <a:ln w="9525">
            <a:noFill/>
          </a:ln>
        </p:spPr>
        <p:txBody>
          <a:bodyPr wrap="square">
            <a:spAutoFit/>
          </a:bodyPr>
          <a:p>
            <a:pPr indent="0"/>
            <a:r>
              <a:rPr sz="2400" b="0">
                <a:latin typeface="微软雅黑" panose="020B0503020204020204" charset="-122"/>
                <a:ea typeface="微软雅黑" panose="020B0503020204020204" charset="-122"/>
                <a:cs typeface="微软雅黑" panose="020B0503020204020204" charset="-122"/>
              </a:rPr>
              <a:t>10.3.3	 双方向边界混合建面的边界条件</a:t>
            </a:r>
            <a:endParaRPr sz="2400" b="0">
              <a:latin typeface="微软雅黑" panose="020B0503020204020204" charset="-122"/>
              <a:ea typeface="微软雅黑" panose="020B0503020204020204" charset="-122"/>
              <a:cs typeface="微软雅黑" panose="020B0503020204020204" charset="-122"/>
            </a:endParaRPr>
          </a:p>
        </p:txBody>
      </p:sp>
      <p:sp>
        <p:nvSpPr>
          <p:cNvPr id="4" name="object 8"/>
          <p:cNvSpPr txBox="1"/>
          <p:nvPr/>
        </p:nvSpPr>
        <p:spPr>
          <a:xfrm>
            <a:off x="4617085" y="6403340"/>
            <a:ext cx="2479040" cy="36703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10-3-37    插入特征</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3" name="object 7"/>
          <p:cNvPicPr/>
          <p:nvPr/>
        </p:nvPicPr>
        <p:blipFill>
          <a:blip r:embed="rId2" cstate="print"/>
          <a:stretch>
            <a:fillRect/>
          </a:stretch>
        </p:blipFill>
        <p:spPr>
          <a:xfrm>
            <a:off x="4007485" y="3037205"/>
            <a:ext cx="3698240" cy="3087370"/>
          </a:xfrm>
          <a:prstGeom prst="rect">
            <a:avLst/>
          </a:prstGeom>
        </p:spPr>
      </p:pic>
    </p:spTree>
    <p:custDataLst>
      <p:tags r:id="rId3"/>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4410710" cy="193802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在图形区域选择“草绘1”的曲线，复制粘贴操作，设置曲线类型为“逼近”，单击“确定”按钮完成“草绘1”曲线的复制1。如图10-3-38所示。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6473190" cy="460375"/>
          </a:xfrm>
          <a:prstGeom prst="rect">
            <a:avLst/>
          </a:prstGeom>
          <a:noFill/>
          <a:ln w="9525">
            <a:noFill/>
          </a:ln>
        </p:spPr>
        <p:txBody>
          <a:bodyPr wrap="square">
            <a:spAutoFit/>
          </a:bodyPr>
          <a:p>
            <a:pPr indent="0"/>
            <a:r>
              <a:rPr sz="2400" b="0">
                <a:latin typeface="微软雅黑" panose="020B0503020204020204" charset="-122"/>
                <a:ea typeface="微软雅黑" panose="020B0503020204020204" charset="-122"/>
                <a:cs typeface="微软雅黑" panose="020B0503020204020204" charset="-122"/>
              </a:rPr>
              <a:t>10.3.3	 双方向边界混合建面的边界条件</a:t>
            </a:r>
            <a:endParaRPr sz="2400" b="0">
              <a:latin typeface="微软雅黑" panose="020B0503020204020204" charset="-122"/>
              <a:ea typeface="微软雅黑" panose="020B0503020204020204" charset="-122"/>
              <a:cs typeface="微软雅黑" panose="020B0503020204020204" charset="-122"/>
            </a:endParaRPr>
          </a:p>
        </p:txBody>
      </p:sp>
      <p:sp>
        <p:nvSpPr>
          <p:cNvPr id="4" name="object 8"/>
          <p:cNvSpPr txBox="1"/>
          <p:nvPr/>
        </p:nvSpPr>
        <p:spPr>
          <a:xfrm>
            <a:off x="6096000" y="5796915"/>
            <a:ext cx="3934460" cy="36703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10-3-38    复制曲线“草绘 1”</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3" name="object 9"/>
          <p:cNvPicPr/>
          <p:nvPr/>
        </p:nvPicPr>
        <p:blipFill>
          <a:blip r:embed="rId2" cstate="print"/>
          <a:stretch>
            <a:fillRect/>
          </a:stretch>
        </p:blipFill>
        <p:spPr>
          <a:xfrm>
            <a:off x="5734685" y="1953895"/>
            <a:ext cx="4575810" cy="3668395"/>
          </a:xfrm>
          <a:prstGeom prst="rect">
            <a:avLst/>
          </a:prstGeom>
        </p:spPr>
      </p:pic>
    </p:spTree>
    <p:custDataLst>
      <p:tags r:id="rId3"/>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4410710" cy="147637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步骤4：创建复制2。</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选择“草绘2”的曲线，复制粘贴完成“逼近”的复制2，如图10-3-39所示。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6473190" cy="460375"/>
          </a:xfrm>
          <a:prstGeom prst="rect">
            <a:avLst/>
          </a:prstGeom>
          <a:noFill/>
          <a:ln w="9525">
            <a:noFill/>
          </a:ln>
        </p:spPr>
        <p:txBody>
          <a:bodyPr wrap="square">
            <a:spAutoFit/>
          </a:bodyPr>
          <a:p>
            <a:pPr indent="0"/>
            <a:r>
              <a:rPr sz="2400" b="0">
                <a:latin typeface="微软雅黑" panose="020B0503020204020204" charset="-122"/>
                <a:ea typeface="微软雅黑" panose="020B0503020204020204" charset="-122"/>
                <a:cs typeface="微软雅黑" panose="020B0503020204020204" charset="-122"/>
              </a:rPr>
              <a:t>10.3.3	 双方向边界混合建面的边界条件</a:t>
            </a:r>
            <a:endParaRPr sz="2400" b="0">
              <a:latin typeface="微软雅黑" panose="020B0503020204020204" charset="-122"/>
              <a:ea typeface="微软雅黑" panose="020B0503020204020204" charset="-122"/>
              <a:cs typeface="微软雅黑" panose="020B0503020204020204" charset="-122"/>
            </a:endParaRPr>
          </a:p>
        </p:txBody>
      </p:sp>
      <p:sp>
        <p:nvSpPr>
          <p:cNvPr id="4" name="object 8"/>
          <p:cNvSpPr txBox="1"/>
          <p:nvPr/>
        </p:nvSpPr>
        <p:spPr>
          <a:xfrm>
            <a:off x="6015355" y="6163945"/>
            <a:ext cx="3934460" cy="36703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10-3-39    复制曲线“草绘 2”</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4" name="object 14"/>
          <p:cNvPicPr/>
          <p:nvPr/>
        </p:nvPicPr>
        <p:blipFill>
          <a:blip r:embed="rId2" cstate="print"/>
          <a:stretch>
            <a:fillRect/>
          </a:stretch>
        </p:blipFill>
        <p:spPr>
          <a:xfrm>
            <a:off x="5472430" y="1882775"/>
            <a:ext cx="4820285" cy="4171950"/>
          </a:xfrm>
          <a:prstGeom prst="rect">
            <a:avLst/>
          </a:prstGeom>
        </p:spPr>
      </p:pic>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tLang="zh-CN">
                <a:latin typeface="微软雅黑" panose="020B0503020204020204" charset="-122"/>
                <a:ea typeface="微软雅黑" panose="020B0503020204020204" charset="-122"/>
                <a:cs typeface="微软雅黑" panose="020B0503020204020204" charset="-122"/>
                <a:sym typeface="+mn-ea"/>
              </a:rPr>
              <a:t>10</a:t>
            </a:r>
            <a:r>
              <a:rPr>
                <a:latin typeface="微软雅黑" panose="020B0503020204020204" charset="-122"/>
                <a:ea typeface="微软雅黑" panose="020B0503020204020204" charset="-122"/>
                <a:cs typeface="微软雅黑" panose="020B0503020204020204" charset="-122"/>
                <a:sym typeface="+mn-ea"/>
              </a:rPr>
              <a:t>.1</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边界混合建模思路</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10.1.2</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边界混合的三步骤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10422890" cy="193802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从10-1-2边界混合的二元分析法可以得出，边界混合建曲面主要分为三步骤：</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（1）分析边界混合的种子和轨迹。</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（2）绘制边界混合的截面（结构线）。</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（3）创建边界混合的曲面，定义边界混合的选项。</a:t>
            </a:r>
            <a:endParaRPr sz="2000" b="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4410710" cy="147637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步骤5：创建复制3。</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选择“草绘3”的曲线，复制粘贴完成“逼近”的复制3，如图10-3-40所示。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6473190" cy="460375"/>
          </a:xfrm>
          <a:prstGeom prst="rect">
            <a:avLst/>
          </a:prstGeom>
          <a:noFill/>
          <a:ln w="9525">
            <a:noFill/>
          </a:ln>
        </p:spPr>
        <p:txBody>
          <a:bodyPr wrap="square">
            <a:spAutoFit/>
          </a:bodyPr>
          <a:p>
            <a:pPr indent="0"/>
            <a:r>
              <a:rPr sz="2400" b="0">
                <a:latin typeface="微软雅黑" panose="020B0503020204020204" charset="-122"/>
                <a:ea typeface="微软雅黑" panose="020B0503020204020204" charset="-122"/>
                <a:cs typeface="微软雅黑" panose="020B0503020204020204" charset="-122"/>
              </a:rPr>
              <a:t>10.3.3	 双方向边界混合建面的边界条件</a:t>
            </a:r>
            <a:endParaRPr sz="2400" b="0">
              <a:latin typeface="微软雅黑" panose="020B0503020204020204" charset="-122"/>
              <a:ea typeface="微软雅黑" panose="020B0503020204020204" charset="-122"/>
              <a:cs typeface="微软雅黑" panose="020B0503020204020204" charset="-122"/>
            </a:endParaRPr>
          </a:p>
        </p:txBody>
      </p:sp>
      <p:sp>
        <p:nvSpPr>
          <p:cNvPr id="4" name="object 8"/>
          <p:cNvSpPr txBox="1"/>
          <p:nvPr/>
        </p:nvSpPr>
        <p:spPr>
          <a:xfrm>
            <a:off x="6096000" y="6163945"/>
            <a:ext cx="3934460" cy="36703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10-3-40    复制曲线“草绘 3”</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6" name="object 16"/>
          <p:cNvPicPr/>
          <p:nvPr/>
        </p:nvPicPr>
        <p:blipFill>
          <a:blip r:embed="rId2" cstate="print"/>
          <a:stretch>
            <a:fillRect/>
          </a:stretch>
        </p:blipFill>
        <p:spPr>
          <a:xfrm>
            <a:off x="5633720" y="2099310"/>
            <a:ext cx="4161790" cy="3874135"/>
          </a:xfrm>
          <a:prstGeom prst="rect">
            <a:avLst/>
          </a:prstGeom>
        </p:spPr>
      </p:pic>
    </p:spTree>
    <p:custDataLst>
      <p:tags r:id="rId3"/>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4410710" cy="147637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步骤6：创建复制4。</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选择“草绘4”的曲线，复制粘贴完成“逼近”的复制4，如图10-3-41所示。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6473190" cy="460375"/>
          </a:xfrm>
          <a:prstGeom prst="rect">
            <a:avLst/>
          </a:prstGeom>
          <a:noFill/>
          <a:ln w="9525">
            <a:noFill/>
          </a:ln>
        </p:spPr>
        <p:txBody>
          <a:bodyPr wrap="square">
            <a:spAutoFit/>
          </a:bodyPr>
          <a:p>
            <a:pPr indent="0"/>
            <a:r>
              <a:rPr sz="2400" b="0">
                <a:latin typeface="微软雅黑" panose="020B0503020204020204" charset="-122"/>
                <a:ea typeface="微软雅黑" panose="020B0503020204020204" charset="-122"/>
                <a:cs typeface="微软雅黑" panose="020B0503020204020204" charset="-122"/>
              </a:rPr>
              <a:t>10.3.3	 双方向边界混合建面的边界条件</a:t>
            </a:r>
            <a:endParaRPr sz="2400" b="0">
              <a:latin typeface="微软雅黑" panose="020B0503020204020204" charset="-122"/>
              <a:ea typeface="微软雅黑" panose="020B0503020204020204" charset="-122"/>
              <a:cs typeface="微软雅黑" panose="020B0503020204020204" charset="-122"/>
            </a:endParaRPr>
          </a:p>
        </p:txBody>
      </p:sp>
      <p:sp>
        <p:nvSpPr>
          <p:cNvPr id="4" name="object 8"/>
          <p:cNvSpPr txBox="1"/>
          <p:nvPr/>
        </p:nvSpPr>
        <p:spPr>
          <a:xfrm>
            <a:off x="6358890" y="6163945"/>
            <a:ext cx="3934460" cy="36703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10-3-</a:t>
            </a:r>
            <a:r>
              <a:rPr lang="en-US" sz="1600" dirty="0">
                <a:solidFill>
                  <a:srgbClr val="231F20"/>
                </a:solidFill>
                <a:latin typeface="微软雅黑" panose="020B0503020204020204" charset="-122"/>
                <a:ea typeface="微软雅黑" panose="020B0503020204020204" charset="-122"/>
                <a:cs typeface="微软雅黑" panose="020B0503020204020204" charset="-122"/>
              </a:rPr>
              <a:t>41</a:t>
            </a:r>
            <a:r>
              <a:rPr sz="1600" dirty="0">
                <a:solidFill>
                  <a:srgbClr val="231F20"/>
                </a:solidFill>
                <a:latin typeface="微软雅黑" panose="020B0503020204020204" charset="-122"/>
                <a:ea typeface="微软雅黑" panose="020B0503020204020204" charset="-122"/>
                <a:cs typeface="微软雅黑" panose="020B0503020204020204" charset="-122"/>
              </a:rPr>
              <a:t>    复制曲线“草绘 </a:t>
            </a:r>
            <a:r>
              <a:rPr lang="en-US" sz="1600" dirty="0">
                <a:solidFill>
                  <a:srgbClr val="231F20"/>
                </a:solidFill>
                <a:latin typeface="微软雅黑" panose="020B0503020204020204" charset="-122"/>
                <a:ea typeface="微软雅黑" panose="020B0503020204020204" charset="-122"/>
                <a:cs typeface="微软雅黑" panose="020B0503020204020204" charset="-122"/>
              </a:rPr>
              <a:t>4</a:t>
            </a:r>
            <a:r>
              <a:rPr sz="1600" dirty="0">
                <a:solidFill>
                  <a:srgbClr val="231F20"/>
                </a:solidFill>
                <a:latin typeface="微软雅黑" panose="020B0503020204020204" charset="-122"/>
                <a:ea typeface="微软雅黑" panose="020B0503020204020204" charset="-122"/>
                <a:cs typeface="微软雅黑" panose="020B0503020204020204" charset="-122"/>
              </a:rPr>
              <a:t>”</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8" name="object 8"/>
          <p:cNvPicPr/>
          <p:nvPr/>
        </p:nvPicPr>
        <p:blipFill>
          <a:blip r:embed="rId2" cstate="print"/>
          <a:stretch>
            <a:fillRect/>
          </a:stretch>
        </p:blipFill>
        <p:spPr>
          <a:xfrm>
            <a:off x="5524500" y="2169160"/>
            <a:ext cx="4908550" cy="3638550"/>
          </a:xfrm>
          <a:prstGeom prst="rect">
            <a:avLst/>
          </a:prstGeom>
        </p:spPr>
      </p:pic>
    </p:spTree>
    <p:custDataLst>
      <p:tags r:id="rId3"/>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5712460" cy="378460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步骤7：重定义“边界混合1”。</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（1）在“模型树”列表中单击	特征，在弹出的对话框中选择“编辑定义”按钮，弹出“边界混合”选项设置对话框，单击“设置”选项中的“第一方向”，选择“复制1”“复制2”，单击“设置”选项中的“第二方向”，选择“复制3”“复制4”，如图10-3-42所示。单击“确定”按钮完成“边界混合1”边界线的替换。</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6473190" cy="460375"/>
          </a:xfrm>
          <a:prstGeom prst="rect">
            <a:avLst/>
          </a:prstGeom>
          <a:noFill/>
          <a:ln w="9525">
            <a:noFill/>
          </a:ln>
        </p:spPr>
        <p:txBody>
          <a:bodyPr wrap="square">
            <a:spAutoFit/>
          </a:bodyPr>
          <a:p>
            <a:pPr indent="0"/>
            <a:r>
              <a:rPr sz="2400" b="0">
                <a:latin typeface="微软雅黑" panose="020B0503020204020204" charset="-122"/>
                <a:ea typeface="微软雅黑" panose="020B0503020204020204" charset="-122"/>
                <a:cs typeface="微软雅黑" panose="020B0503020204020204" charset="-122"/>
              </a:rPr>
              <a:t>10.3.3	 双方向边界混合建面的边界条件</a:t>
            </a:r>
            <a:endParaRPr sz="2400" b="0">
              <a:latin typeface="微软雅黑" panose="020B0503020204020204" charset="-122"/>
              <a:ea typeface="微软雅黑" panose="020B0503020204020204" charset="-122"/>
              <a:cs typeface="微软雅黑" panose="020B0503020204020204" charset="-122"/>
            </a:endParaRPr>
          </a:p>
        </p:txBody>
      </p:sp>
      <p:sp>
        <p:nvSpPr>
          <p:cNvPr id="4" name="object 8"/>
          <p:cNvSpPr txBox="1"/>
          <p:nvPr/>
        </p:nvSpPr>
        <p:spPr>
          <a:xfrm>
            <a:off x="7136765" y="5796915"/>
            <a:ext cx="3934460" cy="36703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10-3-</a:t>
            </a:r>
            <a:r>
              <a:rPr lang="en-US" sz="1600" dirty="0">
                <a:solidFill>
                  <a:srgbClr val="231F20"/>
                </a:solidFill>
                <a:latin typeface="微软雅黑" panose="020B0503020204020204" charset="-122"/>
                <a:ea typeface="微软雅黑" panose="020B0503020204020204" charset="-122"/>
                <a:cs typeface="微软雅黑" panose="020B0503020204020204" charset="-122"/>
              </a:rPr>
              <a:t>42</a:t>
            </a:r>
            <a:r>
              <a:rPr sz="1600" dirty="0">
                <a:solidFill>
                  <a:srgbClr val="231F20"/>
                </a:solidFill>
                <a:latin typeface="微软雅黑" panose="020B0503020204020204" charset="-122"/>
                <a:ea typeface="微软雅黑" panose="020B0503020204020204" charset="-122"/>
                <a:cs typeface="微软雅黑" panose="020B0503020204020204" charset="-122"/>
              </a:rPr>
              <a:t>   “边界混合”曲线</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1" name="object 11"/>
          <p:cNvPicPr/>
          <p:nvPr/>
        </p:nvPicPr>
        <p:blipFill>
          <a:blip r:embed="rId2" cstate="print"/>
          <a:stretch>
            <a:fillRect/>
          </a:stretch>
        </p:blipFill>
        <p:spPr>
          <a:xfrm>
            <a:off x="6605905" y="2183765"/>
            <a:ext cx="3950335" cy="3373755"/>
          </a:xfrm>
          <a:prstGeom prst="rect">
            <a:avLst/>
          </a:prstGeom>
        </p:spPr>
      </p:pic>
    </p:spTree>
    <p:custDataLst>
      <p:tags r:id="rId3"/>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9399905" cy="1014730"/>
          </a:xfrm>
          <a:prstGeom prst="rect">
            <a:avLst/>
          </a:prstGeom>
          <a:noFill/>
          <a:ln w="9525">
            <a:noFill/>
          </a:ln>
        </p:spPr>
        <p:txBody>
          <a:bodyPr wrap="square">
            <a:spAutoFit/>
          </a:bodyPr>
          <a:p>
            <a:pPr indent="0">
              <a:lnSpc>
                <a:spcPct val="150000"/>
              </a:lnSpc>
            </a:pPr>
            <a:r>
              <a:rPr lang="zh-CN" sz="2000" b="0">
                <a:latin typeface="微软雅黑" panose="020B0503020204020204" charset="-122"/>
                <a:ea typeface="微软雅黑" panose="020B0503020204020204" charset="-122"/>
                <a:cs typeface="微软雅黑" panose="020B0503020204020204" charset="-122"/>
              </a:rPr>
              <a:t>（</a:t>
            </a:r>
            <a:r>
              <a:rPr sz="2000" b="0">
                <a:latin typeface="微软雅黑" panose="020B0503020204020204" charset="-122"/>
                <a:ea typeface="微软雅黑" panose="020B0503020204020204" charset="-122"/>
                <a:cs typeface="微软雅黑" panose="020B0503020204020204" charset="-122"/>
              </a:rPr>
              <a:t>2）边界混合的结构线替换前后，曲面质量对比如图10-3-43所示。草绘的结构线，曲面由多个小面组成。“逼近”复制的结构线曲面是一个整体。</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6473190" cy="460375"/>
          </a:xfrm>
          <a:prstGeom prst="rect">
            <a:avLst/>
          </a:prstGeom>
          <a:noFill/>
          <a:ln w="9525">
            <a:noFill/>
          </a:ln>
        </p:spPr>
        <p:txBody>
          <a:bodyPr wrap="square">
            <a:spAutoFit/>
          </a:bodyPr>
          <a:p>
            <a:pPr indent="0"/>
            <a:r>
              <a:rPr sz="2400" b="0">
                <a:latin typeface="微软雅黑" panose="020B0503020204020204" charset="-122"/>
                <a:ea typeface="微软雅黑" panose="020B0503020204020204" charset="-122"/>
                <a:cs typeface="微软雅黑" panose="020B0503020204020204" charset="-122"/>
              </a:rPr>
              <a:t>10.3.3	 双方向边界混合建面的边界条件</a:t>
            </a:r>
            <a:endParaRPr sz="2400" b="0">
              <a:latin typeface="微软雅黑" panose="020B0503020204020204" charset="-122"/>
              <a:ea typeface="微软雅黑" panose="020B0503020204020204" charset="-122"/>
              <a:cs typeface="微软雅黑" panose="020B0503020204020204" charset="-122"/>
            </a:endParaRPr>
          </a:p>
        </p:txBody>
      </p:sp>
      <p:sp>
        <p:nvSpPr>
          <p:cNvPr id="4" name="object 8"/>
          <p:cNvSpPr txBox="1"/>
          <p:nvPr/>
        </p:nvSpPr>
        <p:spPr>
          <a:xfrm>
            <a:off x="4035425" y="6345555"/>
            <a:ext cx="3934460" cy="36703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10-4-43    草绘和复制结构线的曲面对比</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4" name="object 14"/>
          <p:cNvPicPr/>
          <p:nvPr/>
        </p:nvPicPr>
        <p:blipFill>
          <a:blip r:embed="rId2" cstate="print"/>
          <a:stretch>
            <a:fillRect/>
          </a:stretch>
        </p:blipFill>
        <p:spPr>
          <a:xfrm>
            <a:off x="2249805" y="3148965"/>
            <a:ext cx="2989580" cy="3014980"/>
          </a:xfrm>
          <a:prstGeom prst="rect">
            <a:avLst/>
          </a:prstGeom>
        </p:spPr>
      </p:pic>
      <p:pic>
        <p:nvPicPr>
          <p:cNvPr id="16" name="object 16"/>
          <p:cNvPicPr/>
          <p:nvPr/>
        </p:nvPicPr>
        <p:blipFill>
          <a:blip r:embed="rId3" cstate="print"/>
          <a:stretch>
            <a:fillRect/>
          </a:stretch>
        </p:blipFill>
        <p:spPr>
          <a:xfrm>
            <a:off x="6096000" y="3148965"/>
            <a:ext cx="3427730" cy="3014980"/>
          </a:xfrm>
          <a:prstGeom prst="rect">
            <a:avLst/>
          </a:prstGeom>
        </p:spPr>
      </p:pic>
    </p:spTree>
    <p:custDataLst>
      <p:tags r:id="rId4"/>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9602470" cy="193802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步骤8：编辑“边界混合1”约束。</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1）重复编辑操作，在“约束”对话框中分别设置“方向1-第一条链”的边界条件“垂直”，参考图元是“FRONT基准平面”和“方向1-最后一条链”的边界条件“垂直”，参考图元是“TOP基准平面”，如图10-3-44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6473190" cy="460375"/>
          </a:xfrm>
          <a:prstGeom prst="rect">
            <a:avLst/>
          </a:prstGeom>
          <a:noFill/>
          <a:ln w="9525">
            <a:noFill/>
          </a:ln>
        </p:spPr>
        <p:txBody>
          <a:bodyPr wrap="square">
            <a:spAutoFit/>
          </a:bodyPr>
          <a:p>
            <a:pPr indent="0"/>
            <a:r>
              <a:rPr sz="2400" b="0">
                <a:latin typeface="微软雅黑" panose="020B0503020204020204" charset="-122"/>
                <a:ea typeface="微软雅黑" panose="020B0503020204020204" charset="-122"/>
                <a:cs typeface="微软雅黑" panose="020B0503020204020204" charset="-122"/>
              </a:rPr>
              <a:t>10.3.3	 双方向边界混合建面的边界条件</a:t>
            </a:r>
            <a:endParaRPr sz="2400" b="0">
              <a:latin typeface="微软雅黑" panose="020B0503020204020204" charset="-122"/>
              <a:ea typeface="微软雅黑" panose="020B0503020204020204" charset="-122"/>
              <a:cs typeface="微软雅黑" panose="020B0503020204020204" charset="-122"/>
            </a:endParaRPr>
          </a:p>
        </p:txBody>
      </p:sp>
      <p:sp>
        <p:nvSpPr>
          <p:cNvPr id="4" name="object 8"/>
          <p:cNvSpPr txBox="1"/>
          <p:nvPr/>
        </p:nvSpPr>
        <p:spPr>
          <a:xfrm>
            <a:off x="4125595" y="6254750"/>
            <a:ext cx="3934460" cy="36703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10-3-</a:t>
            </a:r>
            <a:r>
              <a:rPr lang="en-US" sz="1600" dirty="0">
                <a:solidFill>
                  <a:srgbClr val="231F20"/>
                </a:solidFill>
                <a:latin typeface="微软雅黑" panose="020B0503020204020204" charset="-122"/>
                <a:ea typeface="微软雅黑" panose="020B0503020204020204" charset="-122"/>
                <a:cs typeface="微软雅黑" panose="020B0503020204020204" charset="-122"/>
              </a:rPr>
              <a:t>44</a:t>
            </a:r>
            <a:r>
              <a:rPr sz="1600" dirty="0">
                <a:solidFill>
                  <a:srgbClr val="231F20"/>
                </a:solidFill>
                <a:latin typeface="微软雅黑" panose="020B0503020204020204" charset="-122"/>
                <a:ea typeface="微软雅黑" panose="020B0503020204020204" charset="-122"/>
                <a:cs typeface="微软雅黑" panose="020B0503020204020204" charset="-122"/>
              </a:rPr>
              <a:t>   重新定义边界条件</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8" name="object 18"/>
          <p:cNvPicPr/>
          <p:nvPr/>
        </p:nvPicPr>
        <p:blipFill>
          <a:blip r:embed="rId2" cstate="print"/>
          <a:stretch>
            <a:fillRect/>
          </a:stretch>
        </p:blipFill>
        <p:spPr>
          <a:xfrm>
            <a:off x="2251604" y="3960469"/>
            <a:ext cx="2879995" cy="2040134"/>
          </a:xfrm>
          <a:prstGeom prst="rect">
            <a:avLst/>
          </a:prstGeom>
        </p:spPr>
      </p:pic>
      <p:pic>
        <p:nvPicPr>
          <p:cNvPr id="20" name="object 20"/>
          <p:cNvPicPr/>
          <p:nvPr/>
        </p:nvPicPr>
        <p:blipFill>
          <a:blip r:embed="rId3" cstate="print"/>
          <a:stretch>
            <a:fillRect/>
          </a:stretch>
        </p:blipFill>
        <p:spPr>
          <a:xfrm>
            <a:off x="6050074" y="3995373"/>
            <a:ext cx="2837021" cy="1950243"/>
          </a:xfrm>
          <a:prstGeom prst="rect">
            <a:avLst/>
          </a:prstGeom>
        </p:spPr>
      </p:pic>
    </p:spTree>
    <p:custDataLst>
      <p:tags r:id="rId4"/>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9824085" cy="286131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2）检验重新定义“垂直”条件是否成功：单击“校验模式”按钮，在弹出的“故障排除器”中单击说明按钮，在图形区域有两个绿色的圆圈显示边界曲线有问题，同时对话框底部显示说明文字——“边界曲线在突出显示点与在突出显示点与相切曲面不相切。推荐动作：取消相切条件或重新定义曲线。”单击“故障排除器”对话框的“确定”按钮，再单击“边界混合”对话框“确定”按钮，弹出“重新生成失败”提示消息，如图10-3-45、图10-3-46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6473190" cy="460375"/>
          </a:xfrm>
          <a:prstGeom prst="rect">
            <a:avLst/>
          </a:prstGeom>
          <a:noFill/>
          <a:ln w="9525">
            <a:noFill/>
          </a:ln>
        </p:spPr>
        <p:txBody>
          <a:bodyPr wrap="square">
            <a:spAutoFit/>
          </a:bodyPr>
          <a:p>
            <a:pPr indent="0"/>
            <a:r>
              <a:rPr sz="2400" b="0">
                <a:latin typeface="微软雅黑" panose="020B0503020204020204" charset="-122"/>
                <a:ea typeface="微软雅黑" panose="020B0503020204020204" charset="-122"/>
                <a:cs typeface="微软雅黑" panose="020B0503020204020204" charset="-122"/>
              </a:rPr>
              <a:t>10.3.3	 双方向边界混合建面的边界条件</a:t>
            </a:r>
            <a:endParaRPr sz="2400" b="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29640" y="1422400"/>
            <a:ext cx="6473190" cy="460375"/>
          </a:xfrm>
          <a:prstGeom prst="rect">
            <a:avLst/>
          </a:prstGeom>
          <a:noFill/>
          <a:ln w="9525">
            <a:noFill/>
          </a:ln>
        </p:spPr>
        <p:txBody>
          <a:bodyPr wrap="square">
            <a:spAutoFit/>
          </a:bodyPr>
          <a:p>
            <a:pPr indent="0"/>
            <a:r>
              <a:rPr sz="2400" b="0">
                <a:latin typeface="微软雅黑" panose="020B0503020204020204" charset="-122"/>
                <a:ea typeface="微软雅黑" panose="020B0503020204020204" charset="-122"/>
                <a:cs typeface="微软雅黑" panose="020B0503020204020204" charset="-122"/>
              </a:rPr>
              <a:t>10.3.3	 双方向边界混合建面的边界条件</a:t>
            </a:r>
            <a:endParaRPr sz="2400" b="0">
              <a:latin typeface="微软雅黑" panose="020B0503020204020204" charset="-122"/>
              <a:ea typeface="微软雅黑" panose="020B0503020204020204" charset="-122"/>
              <a:cs typeface="微软雅黑" panose="020B0503020204020204" charset="-122"/>
            </a:endParaRPr>
          </a:p>
        </p:txBody>
      </p:sp>
      <p:sp>
        <p:nvSpPr>
          <p:cNvPr id="4" name="object 8"/>
          <p:cNvSpPr txBox="1"/>
          <p:nvPr/>
        </p:nvSpPr>
        <p:spPr>
          <a:xfrm>
            <a:off x="6934835" y="6007735"/>
            <a:ext cx="3934460" cy="36703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10-3-</a:t>
            </a:r>
            <a:r>
              <a:rPr lang="en-US" sz="1600" dirty="0">
                <a:solidFill>
                  <a:srgbClr val="231F20"/>
                </a:solidFill>
                <a:latin typeface="微软雅黑" panose="020B0503020204020204" charset="-122"/>
                <a:ea typeface="微软雅黑" panose="020B0503020204020204" charset="-122"/>
                <a:cs typeface="微软雅黑" panose="020B0503020204020204" charset="-122"/>
              </a:rPr>
              <a:t>46</a:t>
            </a:r>
            <a:r>
              <a:rPr sz="1600" dirty="0">
                <a:solidFill>
                  <a:srgbClr val="231F20"/>
                </a:solidFill>
                <a:latin typeface="微软雅黑" panose="020B0503020204020204" charset="-122"/>
                <a:ea typeface="微软雅黑" panose="020B0503020204020204" charset="-122"/>
                <a:cs typeface="微软雅黑" panose="020B0503020204020204" charset="-122"/>
              </a:rPr>
              <a:t>   失败信息提示</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3" name="object 5"/>
          <p:cNvPicPr/>
          <p:nvPr/>
        </p:nvPicPr>
        <p:blipFill>
          <a:blip r:embed="rId2" cstate="print"/>
          <a:stretch>
            <a:fillRect/>
          </a:stretch>
        </p:blipFill>
        <p:spPr>
          <a:xfrm>
            <a:off x="1260475" y="2016760"/>
            <a:ext cx="4474845" cy="3692525"/>
          </a:xfrm>
          <a:prstGeom prst="rect">
            <a:avLst/>
          </a:prstGeom>
        </p:spPr>
      </p:pic>
      <p:pic>
        <p:nvPicPr>
          <p:cNvPr id="7" name="object 7"/>
          <p:cNvPicPr/>
          <p:nvPr/>
        </p:nvPicPr>
        <p:blipFill>
          <a:blip r:embed="rId3" cstate="print"/>
          <a:stretch>
            <a:fillRect/>
          </a:stretch>
        </p:blipFill>
        <p:spPr>
          <a:xfrm>
            <a:off x="6149340" y="2007870"/>
            <a:ext cx="4354195" cy="3701415"/>
          </a:xfrm>
          <a:prstGeom prst="rect">
            <a:avLst/>
          </a:prstGeom>
        </p:spPr>
      </p:pic>
      <p:sp>
        <p:nvSpPr>
          <p:cNvPr id="6" name="object 8"/>
          <p:cNvSpPr txBox="1"/>
          <p:nvPr/>
        </p:nvSpPr>
        <p:spPr>
          <a:xfrm>
            <a:off x="1800860" y="6007735"/>
            <a:ext cx="3934460" cy="36703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10-3-45    故障检验器</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5671185" cy="332295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3）失败特征显示：单击“重新生成失败”的“确定”按钮，在“模型树”中文件名称处有“三角形”报错图标，在“边界混合1”有“感叹号”报错图标，图形区域的边界混合曲面消失。同时“边界混合1”的子特征“合并1”和“镜像1”名称变成红色，所有这些信息都说明“边界混合1”重新定义失败，如图10-3-47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6473190" cy="460375"/>
          </a:xfrm>
          <a:prstGeom prst="rect">
            <a:avLst/>
          </a:prstGeom>
          <a:noFill/>
          <a:ln w="9525">
            <a:noFill/>
          </a:ln>
        </p:spPr>
        <p:txBody>
          <a:bodyPr wrap="square">
            <a:spAutoFit/>
          </a:bodyPr>
          <a:p>
            <a:pPr indent="0"/>
            <a:r>
              <a:rPr sz="2400" b="0">
                <a:latin typeface="微软雅黑" panose="020B0503020204020204" charset="-122"/>
                <a:ea typeface="微软雅黑" panose="020B0503020204020204" charset="-122"/>
                <a:cs typeface="微软雅黑" panose="020B0503020204020204" charset="-122"/>
              </a:rPr>
              <a:t>10.3.3	 双方向边界混合建面的边界条件</a:t>
            </a:r>
            <a:endParaRPr sz="2400" b="0">
              <a:latin typeface="微软雅黑" panose="020B0503020204020204" charset="-122"/>
              <a:ea typeface="微软雅黑" panose="020B0503020204020204" charset="-122"/>
              <a:cs typeface="微软雅黑" panose="020B0503020204020204" charset="-122"/>
            </a:endParaRPr>
          </a:p>
        </p:txBody>
      </p:sp>
      <p:sp>
        <p:nvSpPr>
          <p:cNvPr id="4" name="object 8"/>
          <p:cNvSpPr txBox="1"/>
          <p:nvPr/>
        </p:nvSpPr>
        <p:spPr>
          <a:xfrm>
            <a:off x="7295515" y="5796915"/>
            <a:ext cx="3934460" cy="36703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10-3-47    失败特征显示</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0" name="object 10"/>
          <p:cNvPicPr/>
          <p:nvPr/>
        </p:nvPicPr>
        <p:blipFill>
          <a:blip r:embed="rId2" cstate="print"/>
          <a:stretch>
            <a:fillRect/>
          </a:stretch>
        </p:blipFill>
        <p:spPr>
          <a:xfrm>
            <a:off x="6654165" y="2059940"/>
            <a:ext cx="4575810" cy="3517900"/>
          </a:xfrm>
          <a:prstGeom prst="rect">
            <a:avLst/>
          </a:prstGeom>
        </p:spPr>
      </p:pic>
    </p:spTree>
    <p:custDataLst>
      <p:tags r:id="rId3"/>
    </p:custData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10168255" cy="147637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步骤9：重新定义曲线。</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根据“故障排除器”的推荐动作，重新定义有问题的边界曲线“草绘3”和“草绘4”，主要是约束圆弧的中心到FRONT平面上，如图10-3-48所示。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6473190" cy="460375"/>
          </a:xfrm>
          <a:prstGeom prst="rect">
            <a:avLst/>
          </a:prstGeom>
          <a:noFill/>
          <a:ln w="9525">
            <a:noFill/>
          </a:ln>
        </p:spPr>
        <p:txBody>
          <a:bodyPr wrap="square">
            <a:spAutoFit/>
          </a:bodyPr>
          <a:p>
            <a:pPr indent="0"/>
            <a:r>
              <a:rPr sz="2400" b="0">
                <a:latin typeface="微软雅黑" panose="020B0503020204020204" charset="-122"/>
                <a:ea typeface="微软雅黑" panose="020B0503020204020204" charset="-122"/>
                <a:cs typeface="微软雅黑" panose="020B0503020204020204" charset="-122"/>
              </a:rPr>
              <a:t>10.3.3	 双方向边界混合建面的边界条件</a:t>
            </a:r>
            <a:endParaRPr sz="2400" b="0">
              <a:latin typeface="微软雅黑" panose="020B0503020204020204" charset="-122"/>
              <a:ea typeface="微软雅黑" panose="020B0503020204020204" charset="-122"/>
              <a:cs typeface="微软雅黑" panose="020B0503020204020204" charset="-122"/>
            </a:endParaRPr>
          </a:p>
        </p:txBody>
      </p:sp>
      <p:pic>
        <p:nvPicPr>
          <p:cNvPr id="13" name="object 13"/>
          <p:cNvPicPr/>
          <p:nvPr/>
        </p:nvPicPr>
        <p:blipFill>
          <a:blip r:embed="rId2" cstate="print"/>
          <a:stretch>
            <a:fillRect/>
          </a:stretch>
        </p:blipFill>
        <p:spPr>
          <a:xfrm>
            <a:off x="1280795" y="3455670"/>
            <a:ext cx="3970655" cy="2976245"/>
          </a:xfrm>
          <a:prstGeom prst="rect">
            <a:avLst/>
          </a:prstGeom>
        </p:spPr>
      </p:pic>
      <p:pic>
        <p:nvPicPr>
          <p:cNvPr id="14" name="object 14"/>
          <p:cNvPicPr/>
          <p:nvPr/>
        </p:nvPicPr>
        <p:blipFill>
          <a:blip r:embed="rId3" cstate="print"/>
          <a:stretch>
            <a:fillRect/>
          </a:stretch>
        </p:blipFill>
        <p:spPr>
          <a:xfrm>
            <a:off x="5592445" y="3465830"/>
            <a:ext cx="4152265" cy="2956560"/>
          </a:xfrm>
          <a:prstGeom prst="rect">
            <a:avLst/>
          </a:prstGeom>
        </p:spPr>
      </p:pic>
      <p:sp>
        <p:nvSpPr>
          <p:cNvPr id="15" name="object 15"/>
          <p:cNvSpPr txBox="1"/>
          <p:nvPr/>
        </p:nvSpPr>
        <p:spPr>
          <a:xfrm>
            <a:off x="3927475" y="6529705"/>
            <a:ext cx="438086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a）草绘</a:t>
            </a:r>
            <a:r>
              <a:rPr sz="1600" spc="-190"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3    重新定义圆心重合</a:t>
            </a:r>
            <a:r>
              <a:rPr sz="1600" spc="-190" dirty="0">
                <a:solidFill>
                  <a:srgbClr val="231F20"/>
                </a:solidFill>
                <a:latin typeface="微软雅黑" panose="020B0503020204020204" charset="-122"/>
                <a:ea typeface="微软雅黑" panose="020B0503020204020204" charset="-122"/>
                <a:cs typeface="微软雅黑" panose="020B0503020204020204" charset="-122"/>
              </a:rPr>
              <a:t> </a:t>
            </a:r>
            <a:r>
              <a:rPr sz="1600" spc="-5" dirty="0">
                <a:solidFill>
                  <a:srgbClr val="231F20"/>
                </a:solidFill>
                <a:latin typeface="微软雅黑" panose="020B0503020204020204" charset="-122"/>
                <a:ea typeface="微软雅黑" panose="020B0503020204020204" charset="-122"/>
                <a:cs typeface="微软雅黑" panose="020B0503020204020204" charset="-122"/>
              </a:rPr>
              <a:t>FRONT</a:t>
            </a:r>
            <a:endParaRPr sz="1600" spc="-5" dirty="0">
              <a:solidFill>
                <a:srgbClr val="231F20"/>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29640" y="1422400"/>
            <a:ext cx="6473190" cy="460375"/>
          </a:xfrm>
          <a:prstGeom prst="rect">
            <a:avLst/>
          </a:prstGeom>
          <a:noFill/>
          <a:ln w="9525">
            <a:noFill/>
          </a:ln>
        </p:spPr>
        <p:txBody>
          <a:bodyPr wrap="square">
            <a:spAutoFit/>
          </a:bodyPr>
          <a:p>
            <a:pPr indent="0"/>
            <a:r>
              <a:rPr sz="2400" b="0">
                <a:latin typeface="微软雅黑" panose="020B0503020204020204" charset="-122"/>
                <a:ea typeface="微软雅黑" panose="020B0503020204020204" charset="-122"/>
                <a:cs typeface="微软雅黑" panose="020B0503020204020204" charset="-122"/>
              </a:rPr>
              <a:t>10.3.3	 双方向边界混合建面的边界条件</a:t>
            </a:r>
            <a:endParaRPr sz="2400" b="0">
              <a:latin typeface="微软雅黑" panose="020B0503020204020204" charset="-122"/>
              <a:ea typeface="微软雅黑" panose="020B0503020204020204" charset="-122"/>
              <a:cs typeface="微软雅黑" panose="020B0503020204020204" charset="-122"/>
            </a:endParaRPr>
          </a:p>
        </p:txBody>
      </p:sp>
      <p:pic>
        <p:nvPicPr>
          <p:cNvPr id="7" name="object 7"/>
          <p:cNvPicPr/>
          <p:nvPr/>
        </p:nvPicPr>
        <p:blipFill>
          <a:blip r:embed="rId2" cstate="print"/>
          <a:stretch>
            <a:fillRect/>
          </a:stretch>
        </p:blipFill>
        <p:spPr>
          <a:xfrm>
            <a:off x="1040130" y="2279015"/>
            <a:ext cx="5150485" cy="3604260"/>
          </a:xfrm>
          <a:prstGeom prst="rect">
            <a:avLst/>
          </a:prstGeom>
        </p:spPr>
      </p:pic>
      <p:pic>
        <p:nvPicPr>
          <p:cNvPr id="3" name="object 8"/>
          <p:cNvPicPr/>
          <p:nvPr/>
        </p:nvPicPr>
        <p:blipFill>
          <a:blip r:embed="rId3" cstate="print"/>
          <a:stretch>
            <a:fillRect/>
          </a:stretch>
        </p:blipFill>
        <p:spPr>
          <a:xfrm>
            <a:off x="6511290" y="2279015"/>
            <a:ext cx="4328160" cy="3604260"/>
          </a:xfrm>
          <a:prstGeom prst="rect">
            <a:avLst/>
          </a:prstGeom>
        </p:spPr>
      </p:pic>
      <p:sp>
        <p:nvSpPr>
          <p:cNvPr id="9" name="object 9"/>
          <p:cNvSpPr txBox="1"/>
          <p:nvPr/>
        </p:nvSpPr>
        <p:spPr>
          <a:xfrm>
            <a:off x="3425190" y="6042025"/>
            <a:ext cx="4118610" cy="594995"/>
          </a:xfrm>
          <a:prstGeom prst="rect">
            <a:avLst/>
          </a:prstGeom>
        </p:spPr>
        <p:txBody>
          <a:bodyPr vert="horz" wrap="square" lIns="0" tIns="12700" rIns="0" bIns="0" rtlCol="0">
            <a:noAutofit/>
          </a:bodyPr>
          <a:p>
            <a:pPr algn="ctr">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b）草绘</a:t>
            </a:r>
            <a:r>
              <a:rPr sz="1600" spc="-190"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4    重新定义圆心重合</a:t>
            </a:r>
            <a:r>
              <a:rPr sz="1600" spc="-190" dirty="0">
                <a:solidFill>
                  <a:srgbClr val="231F20"/>
                </a:solidFill>
                <a:latin typeface="微软雅黑" panose="020B0503020204020204" charset="-122"/>
                <a:ea typeface="微软雅黑" panose="020B0503020204020204" charset="-122"/>
                <a:cs typeface="微软雅黑" panose="020B0503020204020204" charset="-122"/>
              </a:rPr>
              <a:t> </a:t>
            </a:r>
            <a:r>
              <a:rPr sz="1600" spc="-5" dirty="0">
                <a:solidFill>
                  <a:srgbClr val="231F20"/>
                </a:solidFill>
                <a:latin typeface="微软雅黑" panose="020B0503020204020204" charset="-122"/>
                <a:ea typeface="微软雅黑" panose="020B0503020204020204" charset="-122"/>
                <a:cs typeface="微软雅黑" panose="020B0503020204020204" charset="-122"/>
              </a:rPr>
              <a:t>FRONT</a:t>
            </a:r>
            <a:endParaRPr sz="1600">
              <a:latin typeface="微软雅黑" panose="020B0503020204020204" charset="-122"/>
              <a:ea typeface="微软雅黑" panose="020B0503020204020204" charset="-122"/>
              <a:cs typeface="微软雅黑" panose="020B0503020204020204" charset="-122"/>
            </a:endParaRPr>
          </a:p>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10-3-48    重新定义曲线</a:t>
            </a:r>
            <a:endParaRPr sz="1600">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tLang="zh-CN">
                <a:latin typeface="微软雅黑" panose="020B0503020204020204" charset="-122"/>
                <a:ea typeface="微软雅黑" panose="020B0503020204020204" charset="-122"/>
                <a:cs typeface="微软雅黑" panose="020B0503020204020204" charset="-122"/>
                <a:sym typeface="+mn-ea"/>
              </a:rPr>
              <a:t>10</a:t>
            </a:r>
            <a:r>
              <a:rPr>
                <a:latin typeface="微软雅黑" panose="020B0503020204020204" charset="-122"/>
                <a:ea typeface="微软雅黑" panose="020B0503020204020204" charset="-122"/>
                <a:cs typeface="微软雅黑" panose="020B0503020204020204" charset="-122"/>
                <a:sym typeface="+mn-ea"/>
              </a:rPr>
              <a:t>.1</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边界混合建模思路</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10.1.2</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边界混合的三步骤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10422890" cy="147637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下面将通过空间三维曲面案例介绍边界混合的典型步骤。</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步骤1：二元法分析空间三维曲面的种子和轨迹。</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种子是两个段空间的三维曲线，轨迹是系统根据这两曲线的特征自定义，如图10-1-3所示。</a:t>
            </a:r>
            <a:endParaRPr sz="2000" b="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4044950" y="6075680"/>
            <a:ext cx="336486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10-1-3    三维曲面的种子和轨迹</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8" name="object 8"/>
          <p:cNvPicPr/>
          <p:nvPr/>
        </p:nvPicPr>
        <p:blipFill>
          <a:blip r:embed="rId2" cstate="print"/>
          <a:stretch>
            <a:fillRect/>
          </a:stretch>
        </p:blipFill>
        <p:spPr>
          <a:xfrm>
            <a:off x="1559560" y="3539490"/>
            <a:ext cx="3514725" cy="2333625"/>
          </a:xfrm>
          <a:prstGeom prst="rect">
            <a:avLst/>
          </a:prstGeom>
        </p:spPr>
      </p:pic>
      <p:pic>
        <p:nvPicPr>
          <p:cNvPr id="10" name="object 10"/>
          <p:cNvPicPr/>
          <p:nvPr/>
        </p:nvPicPr>
        <p:blipFill>
          <a:blip r:embed="rId3" cstate="print"/>
          <a:stretch>
            <a:fillRect/>
          </a:stretch>
        </p:blipFill>
        <p:spPr>
          <a:xfrm>
            <a:off x="5741035" y="3559175"/>
            <a:ext cx="3514725" cy="2323465"/>
          </a:xfrm>
          <a:prstGeom prst="rect">
            <a:avLst/>
          </a:prstGeom>
        </p:spPr>
      </p:pic>
    </p:spTree>
    <p:custDataLst>
      <p:tags r:id="rId4"/>
    </p:custData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4410710" cy="239966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步骤10：重新生成“边界混合1”。</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单击“操作组”的“重新生成”按钮，更新整个零件文档，“边界混合1”及其子特征都恢复正常，如图10-3-49所示。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6473190" cy="460375"/>
          </a:xfrm>
          <a:prstGeom prst="rect">
            <a:avLst/>
          </a:prstGeom>
          <a:noFill/>
          <a:ln w="9525">
            <a:noFill/>
          </a:ln>
        </p:spPr>
        <p:txBody>
          <a:bodyPr wrap="square">
            <a:spAutoFit/>
          </a:bodyPr>
          <a:p>
            <a:pPr indent="0"/>
            <a:r>
              <a:rPr sz="2400" b="0">
                <a:latin typeface="微软雅黑" panose="020B0503020204020204" charset="-122"/>
                <a:ea typeface="微软雅黑" panose="020B0503020204020204" charset="-122"/>
                <a:cs typeface="微软雅黑" panose="020B0503020204020204" charset="-122"/>
              </a:rPr>
              <a:t>10.3.3	 双方向边界混合建面的边界条件</a:t>
            </a:r>
            <a:endParaRPr sz="2400" b="0">
              <a:latin typeface="微软雅黑" panose="020B0503020204020204" charset="-122"/>
              <a:ea typeface="微软雅黑" panose="020B0503020204020204" charset="-122"/>
              <a:cs typeface="微软雅黑" panose="020B0503020204020204" charset="-122"/>
            </a:endParaRPr>
          </a:p>
        </p:txBody>
      </p:sp>
      <p:sp>
        <p:nvSpPr>
          <p:cNvPr id="4" name="object 8"/>
          <p:cNvSpPr txBox="1"/>
          <p:nvPr/>
        </p:nvSpPr>
        <p:spPr>
          <a:xfrm>
            <a:off x="6358890" y="6163945"/>
            <a:ext cx="2793365" cy="36703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10-3-</a:t>
            </a:r>
            <a:r>
              <a:rPr lang="en-US" sz="1600" dirty="0">
                <a:solidFill>
                  <a:srgbClr val="231F20"/>
                </a:solidFill>
                <a:latin typeface="微软雅黑" panose="020B0503020204020204" charset="-122"/>
                <a:ea typeface="微软雅黑" panose="020B0503020204020204" charset="-122"/>
                <a:cs typeface="微软雅黑" panose="020B0503020204020204" charset="-122"/>
              </a:rPr>
              <a:t>49</a:t>
            </a:r>
            <a:r>
              <a:rPr sz="1600" dirty="0">
                <a:solidFill>
                  <a:srgbClr val="231F20"/>
                </a:solidFill>
                <a:latin typeface="微软雅黑" panose="020B0503020204020204" charset="-122"/>
                <a:ea typeface="微软雅黑" panose="020B0503020204020204" charset="-122"/>
                <a:cs typeface="微软雅黑" panose="020B0503020204020204" charset="-122"/>
              </a:rPr>
              <a:t>   重新生成</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1" name="object 11"/>
          <p:cNvPicPr/>
          <p:nvPr/>
        </p:nvPicPr>
        <p:blipFill>
          <a:blip r:embed="rId2" cstate="print"/>
          <a:stretch>
            <a:fillRect/>
          </a:stretch>
        </p:blipFill>
        <p:spPr>
          <a:xfrm>
            <a:off x="5282565" y="2183765"/>
            <a:ext cx="5010785" cy="3602355"/>
          </a:xfrm>
          <a:prstGeom prst="rect">
            <a:avLst/>
          </a:prstGeom>
        </p:spPr>
      </p:pic>
    </p:spTree>
    <p:custDataLst>
      <p:tags r:id="rId3"/>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4794885" cy="470789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步骤11：编辑“边界混合2”约束。</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1）重复重新编辑操作，在“约束”对话框中分别设置“方向1-第一条链”的边界条件“垂直”，参考图元是“FRONT基准平面”和“方向1-最后一条链”的边界条件“垂直”，参考图元是“TOP基准平面”。“方向2-第一条链”的边界条件“相切”，在图形区域选择“边界混合1”曲面，对话框中参考图元是“曲面F16：边界混合1”，如图10-3-50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6473190" cy="460375"/>
          </a:xfrm>
          <a:prstGeom prst="rect">
            <a:avLst/>
          </a:prstGeom>
          <a:noFill/>
          <a:ln w="9525">
            <a:noFill/>
          </a:ln>
        </p:spPr>
        <p:txBody>
          <a:bodyPr wrap="square">
            <a:spAutoFit/>
          </a:bodyPr>
          <a:p>
            <a:pPr indent="0"/>
            <a:r>
              <a:rPr sz="2400" b="0">
                <a:latin typeface="微软雅黑" panose="020B0503020204020204" charset="-122"/>
                <a:ea typeface="微软雅黑" panose="020B0503020204020204" charset="-122"/>
                <a:cs typeface="微软雅黑" panose="020B0503020204020204" charset="-122"/>
              </a:rPr>
              <a:t>10.3.3	 双方向边界混合建面的边界条件</a:t>
            </a:r>
            <a:endParaRPr sz="2400" b="0">
              <a:latin typeface="微软雅黑" panose="020B0503020204020204" charset="-122"/>
              <a:ea typeface="微软雅黑" panose="020B0503020204020204" charset="-122"/>
              <a:cs typeface="微软雅黑" panose="020B0503020204020204" charset="-122"/>
            </a:endParaRPr>
          </a:p>
        </p:txBody>
      </p:sp>
      <p:sp>
        <p:nvSpPr>
          <p:cNvPr id="4" name="object 8"/>
          <p:cNvSpPr txBox="1"/>
          <p:nvPr/>
        </p:nvSpPr>
        <p:spPr>
          <a:xfrm>
            <a:off x="6884035" y="6159500"/>
            <a:ext cx="3934460" cy="36703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10-3-50    重新定义边界条件</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5" name="object 15"/>
          <p:cNvPicPr/>
          <p:nvPr/>
        </p:nvPicPr>
        <p:blipFill>
          <a:blip r:embed="rId2" cstate="print"/>
          <a:stretch>
            <a:fillRect/>
          </a:stretch>
        </p:blipFill>
        <p:spPr>
          <a:xfrm>
            <a:off x="6080125" y="2414270"/>
            <a:ext cx="4606290" cy="3213735"/>
          </a:xfrm>
          <a:prstGeom prst="rect">
            <a:avLst/>
          </a:prstGeom>
        </p:spPr>
      </p:pic>
    </p:spTree>
    <p:custDataLst>
      <p:tags r:id="rId3"/>
    </p:custData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10.3</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边界混合建面基础案例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4683125" cy="239966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单击“确定”按钮，完成“边界混合2”的边界约束，生成的“边界混合2”曲面和“边界混合1”曲面相切，两曲面平滑过渡，中间的棱线消失，如图10-3-51所示。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6473190" cy="460375"/>
          </a:xfrm>
          <a:prstGeom prst="rect">
            <a:avLst/>
          </a:prstGeom>
          <a:noFill/>
          <a:ln w="9525">
            <a:noFill/>
          </a:ln>
        </p:spPr>
        <p:txBody>
          <a:bodyPr wrap="square">
            <a:spAutoFit/>
          </a:bodyPr>
          <a:p>
            <a:pPr indent="0"/>
            <a:r>
              <a:rPr sz="2400" b="0">
                <a:latin typeface="微软雅黑" panose="020B0503020204020204" charset="-122"/>
                <a:ea typeface="微软雅黑" panose="020B0503020204020204" charset="-122"/>
                <a:cs typeface="微软雅黑" panose="020B0503020204020204" charset="-122"/>
              </a:rPr>
              <a:t>10.3.3	 双方向边界混合建面的边界条件</a:t>
            </a:r>
            <a:endParaRPr sz="2400" b="0">
              <a:latin typeface="微软雅黑" panose="020B0503020204020204" charset="-122"/>
              <a:ea typeface="微软雅黑" panose="020B0503020204020204" charset="-122"/>
              <a:cs typeface="微软雅黑" panose="020B0503020204020204" charset="-122"/>
            </a:endParaRPr>
          </a:p>
        </p:txBody>
      </p:sp>
      <p:sp>
        <p:nvSpPr>
          <p:cNvPr id="4" name="object 8"/>
          <p:cNvSpPr txBox="1"/>
          <p:nvPr/>
        </p:nvSpPr>
        <p:spPr>
          <a:xfrm>
            <a:off x="6884035" y="6163945"/>
            <a:ext cx="3934460" cy="36703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10-3-51    生成的平滑过渡曲面</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7" name="object 17"/>
          <p:cNvPicPr/>
          <p:nvPr/>
        </p:nvPicPr>
        <p:blipFill>
          <a:blip r:embed="rId2" cstate="print"/>
          <a:stretch>
            <a:fillRect/>
          </a:stretch>
        </p:blipFill>
        <p:spPr>
          <a:xfrm>
            <a:off x="5626100" y="2183765"/>
            <a:ext cx="5756910" cy="3655060"/>
          </a:xfrm>
          <a:prstGeom prst="rect">
            <a:avLst/>
          </a:prstGeom>
        </p:spPr>
      </p:pic>
    </p:spTree>
    <p:custDataLst>
      <p:tags r:id="rId3"/>
    </p:custData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p:txBody>
          <a:bodyPr/>
          <a:lstStyle/>
          <a:p>
            <a:r>
              <a:t>PART FOUR</a:t>
            </a:r>
          </a:p>
        </p:txBody>
      </p:sp>
      <p:sp>
        <p:nvSpPr>
          <p:cNvPr id="4" name="标题 3"/>
          <p:cNvSpPr>
            <a:spLocks noGrp="1"/>
          </p:cNvSpPr>
          <p:nvPr>
            <p:ph type="title" idx="1"/>
            <p:custDataLst>
              <p:tags r:id="rId2"/>
            </p:custDataLst>
          </p:nvPr>
        </p:nvSpPr>
        <p:spPr>
          <a:xfrm>
            <a:off x="4519930" y="2494280"/>
            <a:ext cx="6757035" cy="1869440"/>
          </a:xfrm>
        </p:spPr>
        <p:txBody>
          <a:bodyPr>
            <a:normAutofit/>
          </a:bodyPr>
          <a:lstStyle/>
          <a:p>
            <a:r>
              <a:rPr lang="en-US" b="1">
                <a:latin typeface="Calibri" panose="020F0502020204030204" charset="0"/>
                <a:ea typeface="宋体" panose="02010600030101010101" pitchFamily="2" charset="-122"/>
                <a:sym typeface="+mn-ea"/>
              </a:rPr>
              <a:t>10.4 </a:t>
            </a:r>
            <a:br>
              <a:rPr lang="en-US" b="1">
                <a:latin typeface="Calibri" panose="020F0502020204030204" charset="0"/>
                <a:ea typeface="宋体" panose="02010600030101010101" pitchFamily="2" charset="-122"/>
                <a:sym typeface="+mn-ea"/>
              </a:rPr>
            </a:br>
            <a:r>
              <a:rPr sz="4900" b="1">
                <a:latin typeface="Calibri" panose="020F0502020204030204" charset="0"/>
                <a:ea typeface="宋体" panose="02010600030101010101" pitchFamily="2" charset="-122"/>
                <a:sym typeface="+mn-ea"/>
              </a:rPr>
              <a:t>边界混合建模综合案例</a:t>
            </a:r>
            <a:endParaRPr sz="4900" b="1">
              <a:latin typeface="Calibri" panose="020F0502020204030204" charset="0"/>
              <a:ea typeface="宋体" panose="02010600030101010101" pitchFamily="2" charset="-122"/>
              <a:sym typeface="+mn-ea"/>
            </a:endParaRPr>
          </a:p>
          <a:p>
            <a:endParaRPr lang="en-US" altLang="zh-CN"/>
          </a:p>
        </p:txBody>
      </p:sp>
    </p:spTree>
    <p:custDataLst>
      <p:tags r:id="rId3"/>
    </p:custData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10.4 边界混合建模综合案例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9653270" cy="55308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本案例是典型的双方向边界混合的操作练习，如图10-4-1所示。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6473190" cy="460375"/>
          </a:xfrm>
          <a:prstGeom prst="rect">
            <a:avLst/>
          </a:prstGeom>
          <a:noFill/>
          <a:ln w="9525">
            <a:noFill/>
          </a:ln>
        </p:spPr>
        <p:txBody>
          <a:bodyPr wrap="square">
            <a:spAutoFit/>
          </a:bodyPr>
          <a:p>
            <a:pPr indent="0"/>
            <a:r>
              <a:rPr sz="2400" b="0">
                <a:latin typeface="微软雅黑" panose="020B0503020204020204" charset="-122"/>
                <a:ea typeface="微软雅黑" panose="020B0503020204020204" charset="-122"/>
                <a:cs typeface="微软雅黑" panose="020B0503020204020204" charset="-122"/>
              </a:rPr>
              <a:t>10.4.1	综合案例 1：调羹</a:t>
            </a:r>
            <a:endParaRPr sz="2400" b="0">
              <a:latin typeface="微软雅黑" panose="020B0503020204020204" charset="-122"/>
              <a:ea typeface="微软雅黑" panose="020B0503020204020204" charset="-122"/>
              <a:cs typeface="微软雅黑" panose="020B0503020204020204" charset="-122"/>
            </a:endParaRPr>
          </a:p>
        </p:txBody>
      </p:sp>
      <p:pic>
        <p:nvPicPr>
          <p:cNvPr id="6" name="object 6"/>
          <p:cNvPicPr/>
          <p:nvPr/>
        </p:nvPicPr>
        <p:blipFill>
          <a:blip r:embed="rId2" cstate="print"/>
          <a:stretch>
            <a:fillRect/>
          </a:stretch>
        </p:blipFill>
        <p:spPr>
          <a:xfrm>
            <a:off x="4572635" y="3251835"/>
            <a:ext cx="3267075" cy="1365250"/>
          </a:xfrm>
          <a:prstGeom prst="rect">
            <a:avLst/>
          </a:prstGeom>
        </p:spPr>
      </p:pic>
      <p:pic>
        <p:nvPicPr>
          <p:cNvPr id="7" name="object 7"/>
          <p:cNvPicPr/>
          <p:nvPr/>
        </p:nvPicPr>
        <p:blipFill>
          <a:blip r:embed="rId3" cstate="print"/>
          <a:stretch>
            <a:fillRect/>
          </a:stretch>
        </p:blipFill>
        <p:spPr>
          <a:xfrm>
            <a:off x="8460740" y="3293745"/>
            <a:ext cx="3267075" cy="1384300"/>
          </a:xfrm>
          <a:prstGeom prst="rect">
            <a:avLst/>
          </a:prstGeom>
        </p:spPr>
      </p:pic>
      <p:pic>
        <p:nvPicPr>
          <p:cNvPr id="3" name="object 8"/>
          <p:cNvPicPr/>
          <p:nvPr/>
        </p:nvPicPr>
        <p:blipFill>
          <a:blip r:embed="rId4" cstate="print"/>
          <a:stretch>
            <a:fillRect/>
          </a:stretch>
        </p:blipFill>
        <p:spPr>
          <a:xfrm>
            <a:off x="929640" y="3268345"/>
            <a:ext cx="3267075" cy="1348740"/>
          </a:xfrm>
          <a:prstGeom prst="rect">
            <a:avLst/>
          </a:prstGeom>
        </p:spPr>
      </p:pic>
      <p:sp>
        <p:nvSpPr>
          <p:cNvPr id="9" name="文本框 8"/>
          <p:cNvSpPr txBox="1"/>
          <p:nvPr/>
        </p:nvSpPr>
        <p:spPr>
          <a:xfrm>
            <a:off x="1482725" y="4787265"/>
            <a:ext cx="10094595" cy="679450"/>
          </a:xfrm>
          <a:prstGeom prst="rect">
            <a:avLst/>
          </a:prstGeom>
          <a:noFill/>
        </p:spPr>
        <p:txBody>
          <a:bodyPr wrap="square" rtlCol="0" anchor="t">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（a）创建边界结构线</a:t>
            </a:r>
            <a:r>
              <a:rPr sz="1600" spc="33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lang="en-US" sz="1600" spc="33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（b）边界混合曲面</a:t>
            </a:r>
            <a:r>
              <a:rPr sz="1600" spc="33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lang="en-US" sz="1600" spc="33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c）加厚编辑曲面</a:t>
            </a:r>
            <a:endParaRPr sz="1600">
              <a:latin typeface="微软雅黑" panose="020B0503020204020204" charset="-122"/>
              <a:ea typeface="微软雅黑" panose="020B0503020204020204" charset="-122"/>
              <a:cs typeface="微软雅黑" panose="020B0503020204020204" charset="-122"/>
            </a:endParaRPr>
          </a:p>
          <a:p>
            <a:pPr marL="377190">
              <a:lnSpc>
                <a:spcPct val="100000"/>
              </a:lnSpc>
              <a:spcBef>
                <a:spcPts val="750"/>
              </a:spcBef>
            </a:pP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10-4-1    分步创建双方向边界混合调羹产品</a:t>
            </a:r>
            <a:endParaRPr lang="zh-CN" altLang="en-US"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5"/>
    </p:custData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10.4 边界混合建模综合案例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9653270" cy="239966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知识点：</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（1）产品造型分析：产品比较难找到规律的轨迹和种子，比如拉伸、旋转、扫描等，是空间三维曲面造型。</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（2）建模思路：创建边界结构线，边界混合曲面，加厚曲面成实体。</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（3）加厚编辑曲面。</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6473190" cy="460375"/>
          </a:xfrm>
          <a:prstGeom prst="rect">
            <a:avLst/>
          </a:prstGeom>
          <a:noFill/>
          <a:ln w="9525">
            <a:noFill/>
          </a:ln>
        </p:spPr>
        <p:txBody>
          <a:bodyPr wrap="square">
            <a:spAutoFit/>
          </a:bodyPr>
          <a:p>
            <a:pPr indent="0"/>
            <a:r>
              <a:rPr sz="2400" b="0">
                <a:latin typeface="微软雅黑" panose="020B0503020204020204" charset="-122"/>
                <a:ea typeface="微软雅黑" panose="020B0503020204020204" charset="-122"/>
                <a:cs typeface="微软雅黑" panose="020B0503020204020204" charset="-122"/>
              </a:rPr>
              <a:t>10.4.1	</a:t>
            </a:r>
            <a:r>
              <a:rPr lang="en-US" sz="2400" b="0">
                <a:latin typeface="微软雅黑" panose="020B0503020204020204" charset="-122"/>
                <a:ea typeface="微软雅黑" panose="020B0503020204020204" charset="-122"/>
                <a:cs typeface="微软雅黑" panose="020B0503020204020204" charset="-122"/>
              </a:rPr>
              <a:t> </a:t>
            </a:r>
            <a:r>
              <a:rPr sz="2400" b="0">
                <a:latin typeface="微软雅黑" panose="020B0503020204020204" charset="-122"/>
                <a:ea typeface="微软雅黑" panose="020B0503020204020204" charset="-122"/>
                <a:cs typeface="微软雅黑" panose="020B0503020204020204" charset="-122"/>
              </a:rPr>
              <a:t>综合案例 1：调羹</a:t>
            </a:r>
            <a:endParaRPr sz="2400" b="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10.4 边界混合建模综合案例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4472305" cy="193802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具体操作步骤：</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步骤1：打开调羹结构线零件文档。</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打开本书第三章创建的调羹结构线零件文档，如图10-4-2所示。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6473190" cy="460375"/>
          </a:xfrm>
          <a:prstGeom prst="rect">
            <a:avLst/>
          </a:prstGeom>
          <a:noFill/>
          <a:ln w="9525">
            <a:noFill/>
          </a:ln>
        </p:spPr>
        <p:txBody>
          <a:bodyPr wrap="square">
            <a:spAutoFit/>
          </a:bodyPr>
          <a:p>
            <a:pPr indent="0"/>
            <a:r>
              <a:rPr sz="2400" b="0">
                <a:latin typeface="微软雅黑" panose="020B0503020204020204" charset="-122"/>
                <a:ea typeface="微软雅黑" panose="020B0503020204020204" charset="-122"/>
                <a:cs typeface="微软雅黑" panose="020B0503020204020204" charset="-122"/>
              </a:rPr>
              <a:t>10.4.1	</a:t>
            </a:r>
            <a:r>
              <a:rPr lang="en-US" sz="2400" b="0">
                <a:latin typeface="微软雅黑" panose="020B0503020204020204" charset="-122"/>
                <a:ea typeface="微软雅黑" panose="020B0503020204020204" charset="-122"/>
                <a:cs typeface="微软雅黑" panose="020B0503020204020204" charset="-122"/>
              </a:rPr>
              <a:t> </a:t>
            </a:r>
            <a:r>
              <a:rPr sz="2400" b="0">
                <a:latin typeface="微软雅黑" panose="020B0503020204020204" charset="-122"/>
                <a:ea typeface="微软雅黑" panose="020B0503020204020204" charset="-122"/>
                <a:cs typeface="微软雅黑" panose="020B0503020204020204" charset="-122"/>
              </a:rPr>
              <a:t>综合案例 1：调羹</a:t>
            </a:r>
            <a:endParaRPr sz="2400" b="0">
              <a:latin typeface="微软雅黑" panose="020B0503020204020204" charset="-122"/>
              <a:ea typeface="微软雅黑" panose="020B0503020204020204" charset="-122"/>
              <a:cs typeface="微软雅黑" panose="020B0503020204020204" charset="-122"/>
            </a:endParaRPr>
          </a:p>
        </p:txBody>
      </p:sp>
      <p:pic>
        <p:nvPicPr>
          <p:cNvPr id="11" name="object 11"/>
          <p:cNvPicPr/>
          <p:nvPr/>
        </p:nvPicPr>
        <p:blipFill>
          <a:blip r:embed="rId2" cstate="print"/>
          <a:stretch>
            <a:fillRect/>
          </a:stretch>
        </p:blipFill>
        <p:spPr>
          <a:xfrm>
            <a:off x="5594350" y="2041525"/>
            <a:ext cx="5020945" cy="3646170"/>
          </a:xfrm>
          <a:prstGeom prst="rect">
            <a:avLst/>
          </a:prstGeom>
        </p:spPr>
      </p:pic>
      <p:sp>
        <p:nvSpPr>
          <p:cNvPr id="4" name="object 8"/>
          <p:cNvSpPr txBox="1"/>
          <p:nvPr/>
        </p:nvSpPr>
        <p:spPr>
          <a:xfrm>
            <a:off x="6378575" y="6062980"/>
            <a:ext cx="3934460" cy="36703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10-4-2    调羹结构线零件文档</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10.4 边界混合建模综合案例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4472305" cy="332295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步骤2：创建边界混合1。</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（1）选择边界混合种子：单击“曲面”组的“边界混合”按钮，单击“第一方向”，选择“草绘1”，按住“Ctrl”键同时选择“相交1”和“镜像</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1”，三条曲线作为第一方向的链，如图10-4-3所示。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6473190" cy="460375"/>
          </a:xfrm>
          <a:prstGeom prst="rect">
            <a:avLst/>
          </a:prstGeom>
          <a:noFill/>
          <a:ln w="9525">
            <a:noFill/>
          </a:ln>
        </p:spPr>
        <p:txBody>
          <a:bodyPr wrap="square">
            <a:spAutoFit/>
          </a:bodyPr>
          <a:p>
            <a:pPr indent="0"/>
            <a:r>
              <a:rPr sz="2400" b="0">
                <a:latin typeface="微软雅黑" panose="020B0503020204020204" charset="-122"/>
                <a:ea typeface="微软雅黑" panose="020B0503020204020204" charset="-122"/>
                <a:cs typeface="微软雅黑" panose="020B0503020204020204" charset="-122"/>
              </a:rPr>
              <a:t>10.4.1	</a:t>
            </a:r>
            <a:r>
              <a:rPr lang="en-US" sz="2400" b="0">
                <a:latin typeface="微软雅黑" panose="020B0503020204020204" charset="-122"/>
                <a:ea typeface="微软雅黑" panose="020B0503020204020204" charset="-122"/>
                <a:cs typeface="微软雅黑" panose="020B0503020204020204" charset="-122"/>
              </a:rPr>
              <a:t> </a:t>
            </a:r>
            <a:r>
              <a:rPr sz="2400" b="0">
                <a:latin typeface="微软雅黑" panose="020B0503020204020204" charset="-122"/>
                <a:ea typeface="微软雅黑" panose="020B0503020204020204" charset="-122"/>
                <a:cs typeface="微软雅黑" panose="020B0503020204020204" charset="-122"/>
              </a:rPr>
              <a:t>综合案例 1：调羹</a:t>
            </a:r>
            <a:endParaRPr sz="2400" b="0">
              <a:latin typeface="微软雅黑" panose="020B0503020204020204" charset="-122"/>
              <a:ea typeface="微软雅黑" panose="020B0503020204020204" charset="-122"/>
              <a:cs typeface="微软雅黑" panose="020B0503020204020204" charset="-122"/>
            </a:endParaRPr>
          </a:p>
        </p:txBody>
      </p:sp>
      <p:sp>
        <p:nvSpPr>
          <p:cNvPr id="4" name="object 8"/>
          <p:cNvSpPr txBox="1"/>
          <p:nvPr/>
        </p:nvSpPr>
        <p:spPr>
          <a:xfrm>
            <a:off x="6378575" y="6062980"/>
            <a:ext cx="4206240" cy="36703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10-4-3    选择第一方向链 1、链 2、链 3</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4" name="object 14"/>
          <p:cNvPicPr/>
          <p:nvPr/>
        </p:nvPicPr>
        <p:blipFill>
          <a:blip r:embed="rId2" cstate="print"/>
          <a:stretch>
            <a:fillRect/>
          </a:stretch>
        </p:blipFill>
        <p:spPr>
          <a:xfrm>
            <a:off x="5546090" y="1765935"/>
            <a:ext cx="5212715" cy="4138295"/>
          </a:xfrm>
          <a:prstGeom prst="rect">
            <a:avLst/>
          </a:prstGeom>
        </p:spPr>
      </p:pic>
    </p:spTree>
    <p:custDataLst>
      <p:tags r:id="rId3"/>
    </p:custData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10.4 边界混合建模综合案例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4472305" cy="424624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（2）单击“第二方向”，选择“曲线1”结构线，按住“Ctrl”键同时选择“曲线2”“曲线3”“曲线4”和“曲线5”结构线，如图10-4-4所示。</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（3）定义边界混合选项：进入“边界混合”对话框，选择“约束”选项中的“条件”默认“自由”，在“控制点”选项默认。单击“确定”按钮。完成边界混合1曲面的创建。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6473190" cy="460375"/>
          </a:xfrm>
          <a:prstGeom prst="rect">
            <a:avLst/>
          </a:prstGeom>
          <a:noFill/>
          <a:ln w="9525">
            <a:noFill/>
          </a:ln>
        </p:spPr>
        <p:txBody>
          <a:bodyPr wrap="square">
            <a:spAutoFit/>
          </a:bodyPr>
          <a:p>
            <a:pPr indent="0"/>
            <a:r>
              <a:rPr sz="2400" b="0">
                <a:latin typeface="微软雅黑" panose="020B0503020204020204" charset="-122"/>
                <a:ea typeface="微软雅黑" panose="020B0503020204020204" charset="-122"/>
                <a:cs typeface="微软雅黑" panose="020B0503020204020204" charset="-122"/>
              </a:rPr>
              <a:t>10.4.1	</a:t>
            </a:r>
            <a:r>
              <a:rPr lang="en-US" sz="2400" b="0">
                <a:latin typeface="微软雅黑" panose="020B0503020204020204" charset="-122"/>
                <a:ea typeface="微软雅黑" panose="020B0503020204020204" charset="-122"/>
                <a:cs typeface="微软雅黑" panose="020B0503020204020204" charset="-122"/>
              </a:rPr>
              <a:t> </a:t>
            </a:r>
            <a:r>
              <a:rPr sz="2400" b="0">
                <a:latin typeface="微软雅黑" panose="020B0503020204020204" charset="-122"/>
                <a:ea typeface="微软雅黑" panose="020B0503020204020204" charset="-122"/>
                <a:cs typeface="微软雅黑" panose="020B0503020204020204" charset="-122"/>
              </a:rPr>
              <a:t>综合案例 1：调羹</a:t>
            </a:r>
            <a:endParaRPr sz="2400" b="0">
              <a:latin typeface="微软雅黑" panose="020B0503020204020204" charset="-122"/>
              <a:ea typeface="微软雅黑" panose="020B0503020204020204" charset="-122"/>
              <a:cs typeface="微软雅黑" panose="020B0503020204020204" charset="-122"/>
            </a:endParaRPr>
          </a:p>
        </p:txBody>
      </p:sp>
      <p:sp>
        <p:nvSpPr>
          <p:cNvPr id="4" name="object 8"/>
          <p:cNvSpPr txBox="1"/>
          <p:nvPr/>
        </p:nvSpPr>
        <p:spPr>
          <a:xfrm>
            <a:off x="5561965" y="6062980"/>
            <a:ext cx="5215255" cy="36703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10-4-4    选择第二方向链 1、链 2、链 3、链 4、链 5</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7" name="object 17"/>
          <p:cNvPicPr/>
          <p:nvPr/>
        </p:nvPicPr>
        <p:blipFill>
          <a:blip r:embed="rId2" cstate="print"/>
          <a:stretch>
            <a:fillRect/>
          </a:stretch>
        </p:blipFill>
        <p:spPr>
          <a:xfrm>
            <a:off x="5694045" y="1678940"/>
            <a:ext cx="4525645" cy="4134485"/>
          </a:xfrm>
          <a:prstGeom prst="rect">
            <a:avLst/>
          </a:prstGeom>
        </p:spPr>
      </p:pic>
    </p:spTree>
    <p:custDataLst>
      <p:tags r:id="rId3"/>
    </p:custData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10.4 边界混合建模综合案例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4472305" cy="286131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步骤3：创建加厚1。</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选择“边界混合1”曲面，单击“编辑组”的“加厚”按钮，进入“加厚”对话框，“偏移值”设置“1.5”，单击“确定”完成曲面加厚成实体，如图10-4-5所示。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6473190" cy="460375"/>
          </a:xfrm>
          <a:prstGeom prst="rect">
            <a:avLst/>
          </a:prstGeom>
          <a:noFill/>
          <a:ln w="9525">
            <a:noFill/>
          </a:ln>
        </p:spPr>
        <p:txBody>
          <a:bodyPr wrap="square">
            <a:spAutoFit/>
          </a:bodyPr>
          <a:p>
            <a:pPr indent="0"/>
            <a:r>
              <a:rPr sz="2400" b="0">
                <a:latin typeface="微软雅黑" panose="020B0503020204020204" charset="-122"/>
                <a:ea typeface="微软雅黑" panose="020B0503020204020204" charset="-122"/>
                <a:cs typeface="微软雅黑" panose="020B0503020204020204" charset="-122"/>
              </a:rPr>
              <a:t>10.4.1	</a:t>
            </a:r>
            <a:r>
              <a:rPr lang="en-US" sz="2400" b="0">
                <a:latin typeface="微软雅黑" panose="020B0503020204020204" charset="-122"/>
                <a:ea typeface="微软雅黑" panose="020B0503020204020204" charset="-122"/>
                <a:cs typeface="微软雅黑" panose="020B0503020204020204" charset="-122"/>
              </a:rPr>
              <a:t> </a:t>
            </a:r>
            <a:r>
              <a:rPr sz="2400" b="0">
                <a:latin typeface="微软雅黑" panose="020B0503020204020204" charset="-122"/>
                <a:ea typeface="微软雅黑" panose="020B0503020204020204" charset="-122"/>
                <a:cs typeface="微软雅黑" panose="020B0503020204020204" charset="-122"/>
              </a:rPr>
              <a:t>综合案例 1：调羹</a:t>
            </a:r>
            <a:endParaRPr sz="2400" b="0">
              <a:latin typeface="微软雅黑" panose="020B0503020204020204" charset="-122"/>
              <a:ea typeface="微软雅黑" panose="020B0503020204020204" charset="-122"/>
              <a:cs typeface="微软雅黑" panose="020B0503020204020204" charset="-122"/>
            </a:endParaRPr>
          </a:p>
        </p:txBody>
      </p:sp>
      <p:sp>
        <p:nvSpPr>
          <p:cNvPr id="4" name="object 8"/>
          <p:cNvSpPr txBox="1"/>
          <p:nvPr/>
        </p:nvSpPr>
        <p:spPr>
          <a:xfrm>
            <a:off x="6378575" y="6062980"/>
            <a:ext cx="3934460" cy="36703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10-4-5    创建“加厚 1”</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0" name="object 10"/>
          <p:cNvPicPr/>
          <p:nvPr/>
        </p:nvPicPr>
        <p:blipFill>
          <a:blip r:embed="rId2" cstate="print"/>
          <a:stretch>
            <a:fillRect/>
          </a:stretch>
        </p:blipFill>
        <p:spPr>
          <a:xfrm>
            <a:off x="5394325" y="2237740"/>
            <a:ext cx="5029835" cy="3469640"/>
          </a:xfrm>
          <a:prstGeom prst="rect">
            <a:avLst/>
          </a:prstGeom>
        </p:spPr>
      </p:pic>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tLang="zh-CN">
                <a:latin typeface="微软雅黑" panose="020B0503020204020204" charset="-122"/>
                <a:ea typeface="微软雅黑" panose="020B0503020204020204" charset="-122"/>
                <a:cs typeface="微软雅黑" panose="020B0503020204020204" charset="-122"/>
                <a:sym typeface="+mn-ea"/>
              </a:rPr>
              <a:t>10</a:t>
            </a:r>
            <a:r>
              <a:rPr>
                <a:latin typeface="微软雅黑" panose="020B0503020204020204" charset="-122"/>
                <a:ea typeface="微软雅黑" panose="020B0503020204020204" charset="-122"/>
                <a:cs typeface="微软雅黑" panose="020B0503020204020204" charset="-122"/>
                <a:sym typeface="+mn-ea"/>
              </a:rPr>
              <a:t>.1</a:t>
            </a:r>
            <a:r>
              <a:rPr lang="en-US" altLang="zh-CN">
                <a:latin typeface="微软雅黑" panose="020B0503020204020204" charset="-122"/>
                <a:ea typeface="微软雅黑" panose="020B0503020204020204" charset="-122"/>
                <a:cs typeface="微软雅黑" panose="020B0503020204020204" charset="-122"/>
                <a:sym typeface="+mn-ea"/>
              </a:rPr>
              <a:t> </a:t>
            </a:r>
            <a:r>
              <a:rPr>
                <a:latin typeface="微软雅黑" panose="020B0503020204020204" charset="-122"/>
                <a:ea typeface="微软雅黑" panose="020B0503020204020204" charset="-122"/>
                <a:cs typeface="微软雅黑" panose="020B0503020204020204" charset="-122"/>
                <a:sym typeface="+mn-ea"/>
              </a:rPr>
              <a:t>边界混合建模思路</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10.1.2</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边界混合的三步骤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10422890" cy="193802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步骤2：新建“零件”文件。</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步骤3：创建草绘1（定义边界混合的种子）。</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单击“基准”组的“草绘”按钮。选择FRONT平面作为草绘平面，绘制截面，如图10-1-4所示。单击“确定”按钮完成草绘1（两段弧线）。</a:t>
            </a:r>
            <a:endParaRPr sz="2000" b="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3712210" y="6075680"/>
            <a:ext cx="3940810"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10-1-4    创建草绘 1 边界混合种子</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2" name="object 13"/>
          <p:cNvPicPr/>
          <p:nvPr/>
        </p:nvPicPr>
        <p:blipFill>
          <a:blip r:embed="rId2" cstate="print"/>
          <a:stretch>
            <a:fillRect/>
          </a:stretch>
        </p:blipFill>
        <p:spPr>
          <a:xfrm>
            <a:off x="3289935" y="3846830"/>
            <a:ext cx="4363720" cy="2129790"/>
          </a:xfrm>
          <a:prstGeom prst="rect">
            <a:avLst/>
          </a:prstGeom>
        </p:spPr>
      </p:pic>
    </p:spTree>
    <p:custDataLst>
      <p:tags r:id="rId3"/>
    </p:custData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10.4 边界混合建模综合案例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4472305" cy="101473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步骤4：保存“零件”文件，如图10-4-6所示。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6473190" cy="460375"/>
          </a:xfrm>
          <a:prstGeom prst="rect">
            <a:avLst/>
          </a:prstGeom>
          <a:noFill/>
          <a:ln w="9525">
            <a:noFill/>
          </a:ln>
        </p:spPr>
        <p:txBody>
          <a:bodyPr wrap="square">
            <a:spAutoFit/>
          </a:bodyPr>
          <a:p>
            <a:pPr indent="0"/>
            <a:r>
              <a:rPr sz="2400" b="0">
                <a:latin typeface="微软雅黑" panose="020B0503020204020204" charset="-122"/>
                <a:ea typeface="微软雅黑" panose="020B0503020204020204" charset="-122"/>
                <a:cs typeface="微软雅黑" panose="020B0503020204020204" charset="-122"/>
              </a:rPr>
              <a:t>10.4.1	</a:t>
            </a:r>
            <a:r>
              <a:rPr lang="en-US" sz="2400" b="0">
                <a:latin typeface="微软雅黑" panose="020B0503020204020204" charset="-122"/>
                <a:ea typeface="微软雅黑" panose="020B0503020204020204" charset="-122"/>
                <a:cs typeface="微软雅黑" panose="020B0503020204020204" charset="-122"/>
              </a:rPr>
              <a:t> </a:t>
            </a:r>
            <a:r>
              <a:rPr sz="2400" b="0">
                <a:latin typeface="微软雅黑" panose="020B0503020204020204" charset="-122"/>
                <a:ea typeface="微软雅黑" panose="020B0503020204020204" charset="-122"/>
                <a:cs typeface="微软雅黑" panose="020B0503020204020204" charset="-122"/>
              </a:rPr>
              <a:t>综合案例 1：调羹</a:t>
            </a:r>
            <a:endParaRPr sz="2400" b="0">
              <a:latin typeface="微软雅黑" panose="020B0503020204020204" charset="-122"/>
              <a:ea typeface="微软雅黑" panose="020B0503020204020204" charset="-122"/>
              <a:cs typeface="微软雅黑" panose="020B0503020204020204" charset="-122"/>
            </a:endParaRPr>
          </a:p>
        </p:txBody>
      </p:sp>
      <p:sp>
        <p:nvSpPr>
          <p:cNvPr id="4" name="object 8"/>
          <p:cNvSpPr txBox="1"/>
          <p:nvPr/>
        </p:nvSpPr>
        <p:spPr>
          <a:xfrm>
            <a:off x="6378575" y="6062980"/>
            <a:ext cx="3934460" cy="36703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10-4-6    双方向边界混合调羹产品</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2" name="object 12"/>
          <p:cNvPicPr/>
          <p:nvPr/>
        </p:nvPicPr>
        <p:blipFill>
          <a:blip r:embed="rId2" cstate="print"/>
          <a:stretch>
            <a:fillRect/>
          </a:stretch>
        </p:blipFill>
        <p:spPr>
          <a:xfrm>
            <a:off x="5393690" y="1543685"/>
            <a:ext cx="5071110" cy="4367530"/>
          </a:xfrm>
          <a:prstGeom prst="rect">
            <a:avLst/>
          </a:prstGeom>
        </p:spPr>
      </p:pic>
    </p:spTree>
    <p:custDataLst>
      <p:tags r:id="rId3"/>
    </p:custData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10.4 边界混合建模综合案例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9926955" cy="55308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本案例是分步建模和单方向边界混合的操作练习，如图10-4-7所示。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6473190" cy="460375"/>
          </a:xfrm>
          <a:prstGeom prst="rect">
            <a:avLst/>
          </a:prstGeom>
          <a:noFill/>
          <a:ln w="9525">
            <a:noFill/>
          </a:ln>
        </p:spPr>
        <p:txBody>
          <a:bodyPr wrap="square">
            <a:spAutoFit/>
          </a:bodyPr>
          <a:p>
            <a:pPr indent="0"/>
            <a:r>
              <a:rPr sz="2400" b="0">
                <a:latin typeface="微软雅黑" panose="020B0503020204020204" charset="-122"/>
                <a:ea typeface="微软雅黑" panose="020B0503020204020204" charset="-122"/>
                <a:cs typeface="微软雅黑" panose="020B0503020204020204" charset="-122"/>
              </a:rPr>
              <a:t>10.4.2	</a:t>
            </a:r>
            <a:r>
              <a:rPr lang="en-US" sz="2400" b="0">
                <a:latin typeface="微软雅黑" panose="020B0503020204020204" charset="-122"/>
                <a:ea typeface="微软雅黑" panose="020B0503020204020204" charset="-122"/>
                <a:cs typeface="微软雅黑" panose="020B0503020204020204" charset="-122"/>
              </a:rPr>
              <a:t>  </a:t>
            </a:r>
            <a:r>
              <a:rPr sz="2400" b="0">
                <a:latin typeface="微软雅黑" panose="020B0503020204020204" charset="-122"/>
                <a:ea typeface="微软雅黑" panose="020B0503020204020204" charset="-122"/>
                <a:cs typeface="微软雅黑" panose="020B0503020204020204" charset="-122"/>
              </a:rPr>
              <a:t>综合案例 2：旋钮</a:t>
            </a:r>
            <a:endParaRPr sz="2400" b="0">
              <a:latin typeface="微软雅黑" panose="020B0503020204020204" charset="-122"/>
              <a:ea typeface="微软雅黑" panose="020B0503020204020204" charset="-122"/>
              <a:cs typeface="微软雅黑" panose="020B0503020204020204" charset="-122"/>
            </a:endParaRPr>
          </a:p>
        </p:txBody>
      </p:sp>
      <p:sp>
        <p:nvSpPr>
          <p:cNvPr id="4" name="object 8"/>
          <p:cNvSpPr txBox="1"/>
          <p:nvPr/>
        </p:nvSpPr>
        <p:spPr>
          <a:xfrm>
            <a:off x="8844280" y="4796790"/>
            <a:ext cx="1287780" cy="36703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10-4-7    分步创建单方向边界混合旋钮</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29" name="object 29"/>
          <p:cNvPicPr/>
          <p:nvPr/>
        </p:nvPicPr>
        <p:blipFill>
          <a:blip r:embed="rId2" cstate="print"/>
          <a:stretch>
            <a:fillRect/>
          </a:stretch>
        </p:blipFill>
        <p:spPr>
          <a:xfrm>
            <a:off x="1477645" y="2496820"/>
            <a:ext cx="1945005" cy="1671320"/>
          </a:xfrm>
          <a:prstGeom prst="rect">
            <a:avLst/>
          </a:prstGeom>
        </p:spPr>
      </p:pic>
      <p:pic>
        <p:nvPicPr>
          <p:cNvPr id="30" name="object 30"/>
          <p:cNvPicPr/>
          <p:nvPr/>
        </p:nvPicPr>
        <p:blipFill>
          <a:blip r:embed="rId3" cstate="print"/>
          <a:stretch>
            <a:fillRect/>
          </a:stretch>
        </p:blipFill>
        <p:spPr>
          <a:xfrm>
            <a:off x="3716020" y="2505710"/>
            <a:ext cx="2031365" cy="1671320"/>
          </a:xfrm>
          <a:prstGeom prst="rect">
            <a:avLst/>
          </a:prstGeom>
        </p:spPr>
      </p:pic>
      <p:pic>
        <p:nvPicPr>
          <p:cNvPr id="31" name="object 31"/>
          <p:cNvPicPr/>
          <p:nvPr/>
        </p:nvPicPr>
        <p:blipFill>
          <a:blip r:embed="rId4" cstate="print"/>
          <a:stretch>
            <a:fillRect/>
          </a:stretch>
        </p:blipFill>
        <p:spPr>
          <a:xfrm>
            <a:off x="6040755" y="2578735"/>
            <a:ext cx="2446655" cy="1671320"/>
          </a:xfrm>
          <a:prstGeom prst="rect">
            <a:avLst/>
          </a:prstGeom>
        </p:spPr>
      </p:pic>
      <p:pic>
        <p:nvPicPr>
          <p:cNvPr id="33" name="object 33"/>
          <p:cNvPicPr/>
          <p:nvPr/>
        </p:nvPicPr>
        <p:blipFill>
          <a:blip r:embed="rId5" cstate="print"/>
          <a:stretch>
            <a:fillRect/>
          </a:stretch>
        </p:blipFill>
        <p:spPr>
          <a:xfrm>
            <a:off x="1401445" y="4610735"/>
            <a:ext cx="2314575" cy="1911985"/>
          </a:xfrm>
          <a:prstGeom prst="rect">
            <a:avLst/>
          </a:prstGeom>
        </p:spPr>
      </p:pic>
      <p:pic>
        <p:nvPicPr>
          <p:cNvPr id="34" name="object 34"/>
          <p:cNvPicPr/>
          <p:nvPr/>
        </p:nvPicPr>
        <p:blipFill>
          <a:blip r:embed="rId6" cstate="print"/>
          <a:stretch>
            <a:fillRect/>
          </a:stretch>
        </p:blipFill>
        <p:spPr>
          <a:xfrm>
            <a:off x="3992245" y="4610735"/>
            <a:ext cx="1755140" cy="1911985"/>
          </a:xfrm>
          <a:prstGeom prst="rect">
            <a:avLst/>
          </a:prstGeom>
        </p:spPr>
      </p:pic>
      <p:pic>
        <p:nvPicPr>
          <p:cNvPr id="35" name="object 35"/>
          <p:cNvPicPr/>
          <p:nvPr/>
        </p:nvPicPr>
        <p:blipFill>
          <a:blip r:embed="rId7" cstate="print"/>
          <a:stretch>
            <a:fillRect/>
          </a:stretch>
        </p:blipFill>
        <p:spPr>
          <a:xfrm>
            <a:off x="6023610" y="4693285"/>
            <a:ext cx="2170430" cy="1911985"/>
          </a:xfrm>
          <a:prstGeom prst="rect">
            <a:avLst/>
          </a:prstGeom>
        </p:spPr>
      </p:pic>
      <p:sp>
        <p:nvSpPr>
          <p:cNvPr id="32" name="object 32"/>
          <p:cNvSpPr txBox="1"/>
          <p:nvPr/>
        </p:nvSpPr>
        <p:spPr>
          <a:xfrm>
            <a:off x="1477645" y="4300855"/>
            <a:ext cx="736663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（a）创建旋转主体</a:t>
            </a:r>
            <a:r>
              <a:rPr sz="1600" spc="325" dirty="0">
                <a:solidFill>
                  <a:srgbClr val="231F20"/>
                </a:solidFill>
                <a:latin typeface="微软雅黑" panose="020B0503020204020204" charset="-122"/>
                <a:ea typeface="微软雅黑" panose="020B0503020204020204" charset="-122"/>
                <a:cs typeface="微软雅黑" panose="020B0503020204020204" charset="-122"/>
              </a:rPr>
              <a:t> </a:t>
            </a:r>
            <a:r>
              <a:rPr lang="en-US" sz="1600" spc="32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（b）边界混合曲面</a:t>
            </a:r>
            <a:r>
              <a:rPr sz="1600" spc="330" dirty="0">
                <a:solidFill>
                  <a:srgbClr val="231F20"/>
                </a:solidFill>
                <a:latin typeface="微软雅黑" panose="020B0503020204020204" charset="-122"/>
                <a:ea typeface="微软雅黑" panose="020B0503020204020204" charset="-122"/>
                <a:cs typeface="微软雅黑" panose="020B0503020204020204" charset="-122"/>
              </a:rPr>
              <a:t> </a:t>
            </a:r>
            <a:r>
              <a:rPr lang="en-US" sz="1600" spc="330"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c）镜像边界混合曲面</a:t>
            </a:r>
            <a:endParaRPr sz="1600">
              <a:latin typeface="微软雅黑" panose="020B0503020204020204" charset="-122"/>
              <a:ea typeface="微软雅黑" panose="020B0503020204020204" charset="-122"/>
              <a:cs typeface="微软雅黑" panose="020B0503020204020204" charset="-122"/>
            </a:endParaRPr>
          </a:p>
        </p:txBody>
      </p:sp>
      <p:sp>
        <p:nvSpPr>
          <p:cNvPr id="18" name="object 32"/>
          <p:cNvSpPr txBox="1"/>
          <p:nvPr/>
        </p:nvSpPr>
        <p:spPr>
          <a:xfrm>
            <a:off x="1322070" y="6574155"/>
            <a:ext cx="736663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lang="en-US" sz="1600" dirty="0">
                <a:solidFill>
                  <a:srgbClr val="231F20"/>
                </a:solidFill>
                <a:latin typeface="微软雅黑" panose="020B0503020204020204" charset="-122"/>
                <a:ea typeface="微软雅黑" panose="020B0503020204020204" charset="-122"/>
                <a:cs typeface="微软雅黑" panose="020B0503020204020204" charset="-122"/>
              </a:rPr>
              <a:t>d</a:t>
            </a:r>
            <a:r>
              <a:rPr sz="1600" dirty="0">
                <a:solidFill>
                  <a:srgbClr val="231F20"/>
                </a:solidFill>
                <a:latin typeface="微软雅黑" panose="020B0503020204020204" charset="-122"/>
                <a:ea typeface="微软雅黑" panose="020B0503020204020204" charset="-122"/>
                <a:cs typeface="微软雅黑" panose="020B0503020204020204" charset="-122"/>
              </a:rPr>
              <a:t>）曲面实体化切材料</a:t>
            </a:r>
            <a:r>
              <a:rPr sz="1600" spc="325" dirty="0">
                <a:solidFill>
                  <a:srgbClr val="231F20"/>
                </a:solidFill>
                <a:latin typeface="微软雅黑" panose="020B0503020204020204" charset="-122"/>
                <a:ea typeface="微软雅黑" panose="020B0503020204020204" charset="-122"/>
                <a:cs typeface="微软雅黑" panose="020B0503020204020204" charset="-122"/>
              </a:rPr>
              <a:t> </a:t>
            </a:r>
            <a:r>
              <a:rPr lang="en-US" sz="1600" spc="32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a:t>
            </a:r>
            <a:r>
              <a:rPr lang="en-US" sz="1600" dirty="0">
                <a:solidFill>
                  <a:srgbClr val="231F20"/>
                </a:solidFill>
                <a:latin typeface="微软雅黑" panose="020B0503020204020204" charset="-122"/>
                <a:ea typeface="微软雅黑" panose="020B0503020204020204" charset="-122"/>
                <a:cs typeface="微软雅黑" panose="020B0503020204020204" charset="-122"/>
              </a:rPr>
              <a:t>e</a:t>
            </a:r>
            <a:r>
              <a:rPr sz="1600" dirty="0">
                <a:solidFill>
                  <a:srgbClr val="231F20"/>
                </a:solidFill>
                <a:latin typeface="微软雅黑" panose="020B0503020204020204" charset="-122"/>
                <a:ea typeface="微软雅黑" panose="020B0503020204020204" charset="-122"/>
                <a:cs typeface="微软雅黑" panose="020B0503020204020204" charset="-122"/>
              </a:rPr>
              <a:t>）抽壳等内部细节</a:t>
            </a:r>
            <a:r>
              <a:rPr lang="en-US" sz="1600"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 （f）倒圆角等外部细节</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Tree>
    <p:custDataLst>
      <p:tags r:id="rId8"/>
    </p:custData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10.4 边界混合建模综合案例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882775"/>
            <a:ext cx="10476230" cy="239966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知识点：</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（1）产品造型分析：产品的主体具有旋转特征的种子和轨迹规律；两侧的凹弧曲面具有对称的性质，可以创建单边再镜像处理。</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（2）分步建模思路：创建主体旋转，创建边界结构线、边界混合曲面、曲面实体化切材料。</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（3）产品内部的结构细节设计。</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6473190" cy="460375"/>
          </a:xfrm>
          <a:prstGeom prst="rect">
            <a:avLst/>
          </a:prstGeom>
          <a:noFill/>
          <a:ln w="9525">
            <a:noFill/>
          </a:ln>
        </p:spPr>
        <p:txBody>
          <a:bodyPr wrap="square">
            <a:spAutoFit/>
          </a:bodyPr>
          <a:p>
            <a:pPr indent="0"/>
            <a:r>
              <a:rPr sz="2400" b="0">
                <a:latin typeface="微软雅黑" panose="020B0503020204020204" charset="-122"/>
                <a:ea typeface="微软雅黑" panose="020B0503020204020204" charset="-122"/>
                <a:cs typeface="微软雅黑" panose="020B0503020204020204" charset="-122"/>
              </a:rPr>
              <a:t>10.4.2	  综合案例 2：旋钮</a:t>
            </a:r>
            <a:endParaRPr sz="2400" b="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10.4 边界混合建模综合案例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9664065" cy="55308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飞天玩具是分步建模和单方向边界混合的操作练习，如图10-4-8所示。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6473190" cy="460375"/>
          </a:xfrm>
          <a:prstGeom prst="rect">
            <a:avLst/>
          </a:prstGeom>
          <a:noFill/>
          <a:ln w="9525">
            <a:noFill/>
          </a:ln>
        </p:spPr>
        <p:txBody>
          <a:bodyPr wrap="square">
            <a:spAutoFit/>
          </a:bodyPr>
          <a:p>
            <a:pPr indent="0"/>
            <a:r>
              <a:rPr sz="2400" b="0">
                <a:latin typeface="微软雅黑" panose="020B0503020204020204" charset="-122"/>
                <a:ea typeface="微软雅黑" panose="020B0503020204020204" charset="-122"/>
                <a:cs typeface="微软雅黑" panose="020B0503020204020204" charset="-122"/>
              </a:rPr>
              <a:t>10.4.3	</a:t>
            </a:r>
            <a:r>
              <a:rPr lang="en-US" sz="2400" b="0">
                <a:latin typeface="微软雅黑" panose="020B0503020204020204" charset="-122"/>
                <a:ea typeface="微软雅黑" panose="020B0503020204020204" charset="-122"/>
                <a:cs typeface="微软雅黑" panose="020B0503020204020204" charset="-122"/>
              </a:rPr>
              <a:t>  </a:t>
            </a:r>
            <a:r>
              <a:rPr sz="2400" b="0">
                <a:latin typeface="微软雅黑" panose="020B0503020204020204" charset="-122"/>
                <a:ea typeface="微软雅黑" panose="020B0503020204020204" charset="-122"/>
                <a:cs typeface="微软雅黑" panose="020B0503020204020204" charset="-122"/>
              </a:rPr>
              <a:t>综合案例 3：飞天玩具</a:t>
            </a:r>
            <a:endParaRPr sz="2400" b="0">
              <a:latin typeface="微软雅黑" panose="020B0503020204020204" charset="-122"/>
              <a:ea typeface="微软雅黑" panose="020B0503020204020204" charset="-122"/>
              <a:cs typeface="微软雅黑" panose="020B0503020204020204" charset="-122"/>
            </a:endParaRPr>
          </a:p>
        </p:txBody>
      </p:sp>
      <p:sp>
        <p:nvSpPr>
          <p:cNvPr id="4" name="object 8"/>
          <p:cNvSpPr txBox="1"/>
          <p:nvPr/>
        </p:nvSpPr>
        <p:spPr>
          <a:xfrm>
            <a:off x="8257540" y="4305300"/>
            <a:ext cx="3319780" cy="36703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10-4-8    分步创建飞天玩具</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7" name="object 7"/>
          <p:cNvPicPr/>
          <p:nvPr/>
        </p:nvPicPr>
        <p:blipFill>
          <a:blip r:embed="rId2" cstate="print"/>
          <a:stretch>
            <a:fillRect/>
          </a:stretch>
        </p:blipFill>
        <p:spPr>
          <a:xfrm>
            <a:off x="1101725" y="2454910"/>
            <a:ext cx="1819275" cy="1875790"/>
          </a:xfrm>
          <a:prstGeom prst="rect">
            <a:avLst/>
          </a:prstGeom>
        </p:spPr>
      </p:pic>
      <p:sp>
        <p:nvSpPr>
          <p:cNvPr id="8" name="object 8"/>
          <p:cNvSpPr txBox="1"/>
          <p:nvPr/>
        </p:nvSpPr>
        <p:spPr>
          <a:xfrm>
            <a:off x="929640" y="4330700"/>
            <a:ext cx="2722880" cy="25527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（a）创建螺旋扫描曲面</a:t>
            </a:r>
            <a:endParaRPr sz="1600">
              <a:latin typeface="微软雅黑" panose="020B0503020204020204" charset="-122"/>
              <a:ea typeface="微软雅黑" panose="020B0503020204020204" charset="-122"/>
              <a:cs typeface="微软雅黑" panose="020B0503020204020204" charset="-122"/>
            </a:endParaRPr>
          </a:p>
        </p:txBody>
      </p:sp>
      <p:pic>
        <p:nvPicPr>
          <p:cNvPr id="9" name="object 9"/>
          <p:cNvPicPr/>
          <p:nvPr/>
        </p:nvPicPr>
        <p:blipFill>
          <a:blip r:embed="rId3" cstate="print"/>
          <a:stretch>
            <a:fillRect/>
          </a:stretch>
        </p:blipFill>
        <p:spPr>
          <a:xfrm>
            <a:off x="3378200" y="2437765"/>
            <a:ext cx="1838325" cy="1875790"/>
          </a:xfrm>
          <a:prstGeom prst="rect">
            <a:avLst/>
          </a:prstGeom>
        </p:spPr>
      </p:pic>
      <p:sp>
        <p:nvSpPr>
          <p:cNvPr id="10" name="object 10"/>
          <p:cNvSpPr txBox="1"/>
          <p:nvPr/>
        </p:nvSpPr>
        <p:spPr>
          <a:xfrm>
            <a:off x="3378200" y="4302760"/>
            <a:ext cx="2194560" cy="25527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（b）拉伸曲面</a:t>
            </a:r>
            <a:endParaRPr sz="1600">
              <a:latin typeface="微软雅黑" panose="020B0503020204020204" charset="-122"/>
              <a:ea typeface="微软雅黑" panose="020B0503020204020204" charset="-122"/>
              <a:cs typeface="微软雅黑" panose="020B0503020204020204" charset="-122"/>
            </a:endParaRPr>
          </a:p>
        </p:txBody>
      </p:sp>
      <p:pic>
        <p:nvPicPr>
          <p:cNvPr id="3" name="object 11"/>
          <p:cNvPicPr/>
          <p:nvPr/>
        </p:nvPicPr>
        <p:blipFill>
          <a:blip r:embed="rId4" cstate="print"/>
          <a:stretch>
            <a:fillRect/>
          </a:stretch>
        </p:blipFill>
        <p:spPr>
          <a:xfrm>
            <a:off x="5673725" y="2429510"/>
            <a:ext cx="1849120" cy="1875790"/>
          </a:xfrm>
          <a:prstGeom prst="rect">
            <a:avLst/>
          </a:prstGeom>
        </p:spPr>
      </p:pic>
      <p:sp>
        <p:nvSpPr>
          <p:cNvPr id="12" name="object 12"/>
          <p:cNvSpPr txBox="1"/>
          <p:nvPr/>
        </p:nvSpPr>
        <p:spPr>
          <a:xfrm>
            <a:off x="5838825" y="4303395"/>
            <a:ext cx="1720215" cy="25527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（c）边界混合曲面</a:t>
            </a:r>
            <a:endParaRPr sz="1600">
              <a:latin typeface="微软雅黑" panose="020B0503020204020204" charset="-122"/>
              <a:ea typeface="微软雅黑" panose="020B0503020204020204" charset="-122"/>
              <a:cs typeface="微软雅黑" panose="020B0503020204020204" charset="-122"/>
            </a:endParaRPr>
          </a:p>
        </p:txBody>
      </p:sp>
      <p:pic>
        <p:nvPicPr>
          <p:cNvPr id="13" name="object 13"/>
          <p:cNvPicPr/>
          <p:nvPr/>
        </p:nvPicPr>
        <p:blipFill>
          <a:blip r:embed="rId5" cstate="print"/>
          <a:stretch>
            <a:fillRect/>
          </a:stretch>
        </p:blipFill>
        <p:spPr>
          <a:xfrm>
            <a:off x="1101725" y="4558030"/>
            <a:ext cx="1719580" cy="1875790"/>
          </a:xfrm>
          <a:prstGeom prst="rect">
            <a:avLst/>
          </a:prstGeom>
        </p:spPr>
      </p:pic>
      <p:sp>
        <p:nvSpPr>
          <p:cNvPr id="14" name="object 14"/>
          <p:cNvSpPr txBox="1"/>
          <p:nvPr/>
        </p:nvSpPr>
        <p:spPr>
          <a:xfrm>
            <a:off x="1011555" y="6481445"/>
            <a:ext cx="2366645" cy="25527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（d）曲面编辑加厚</a:t>
            </a:r>
            <a:endParaRPr sz="1600">
              <a:latin typeface="微软雅黑" panose="020B0503020204020204" charset="-122"/>
              <a:ea typeface="微软雅黑" panose="020B0503020204020204" charset="-122"/>
              <a:cs typeface="微软雅黑" panose="020B0503020204020204" charset="-122"/>
            </a:endParaRPr>
          </a:p>
        </p:txBody>
      </p:sp>
      <p:pic>
        <p:nvPicPr>
          <p:cNvPr id="15" name="object 15"/>
          <p:cNvPicPr/>
          <p:nvPr/>
        </p:nvPicPr>
        <p:blipFill>
          <a:blip r:embed="rId6" cstate="print"/>
          <a:stretch>
            <a:fillRect/>
          </a:stretch>
        </p:blipFill>
        <p:spPr>
          <a:xfrm>
            <a:off x="3342005" y="4603115"/>
            <a:ext cx="1870710" cy="1875790"/>
          </a:xfrm>
          <a:prstGeom prst="rect">
            <a:avLst/>
          </a:prstGeom>
        </p:spPr>
      </p:pic>
      <p:sp>
        <p:nvSpPr>
          <p:cNvPr id="16" name="object 16"/>
          <p:cNvSpPr txBox="1"/>
          <p:nvPr/>
        </p:nvSpPr>
        <p:spPr>
          <a:xfrm>
            <a:off x="3154680" y="6523990"/>
            <a:ext cx="4629785" cy="255270"/>
          </a:xfrm>
          <a:prstGeom prst="rect">
            <a:avLst/>
          </a:prstGeom>
        </p:spPr>
        <p:txBody>
          <a:bodyPr vert="horz" wrap="square" lIns="0" tIns="12700" rIns="0" bIns="0" rtlCol="0">
            <a:noAutofit/>
          </a:bodyPr>
          <a:p>
            <a:pPr marL="12700">
              <a:lnSpc>
                <a:spcPct val="100000"/>
              </a:lnSpc>
              <a:spcBef>
                <a:spcPts val="100"/>
              </a:spcBef>
              <a:tabLst>
                <a:tab pos="1426210" algn="l"/>
              </a:tabLst>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e）主体圆角细节设计	（f）手柄细节设计</a:t>
            </a:r>
            <a:endParaRPr sz="1600">
              <a:latin typeface="微软雅黑" panose="020B0503020204020204" charset="-122"/>
              <a:ea typeface="微软雅黑" panose="020B0503020204020204" charset="-122"/>
              <a:cs typeface="微软雅黑" panose="020B0503020204020204" charset="-122"/>
            </a:endParaRPr>
          </a:p>
        </p:txBody>
      </p:sp>
      <p:pic>
        <p:nvPicPr>
          <p:cNvPr id="17" name="object 17"/>
          <p:cNvPicPr/>
          <p:nvPr/>
        </p:nvPicPr>
        <p:blipFill>
          <a:blip r:embed="rId7" cstate="print"/>
          <a:stretch>
            <a:fillRect/>
          </a:stretch>
        </p:blipFill>
        <p:spPr>
          <a:xfrm>
            <a:off x="5733415" y="4579620"/>
            <a:ext cx="1840230" cy="1875790"/>
          </a:xfrm>
          <a:prstGeom prst="rect">
            <a:avLst/>
          </a:prstGeom>
        </p:spPr>
      </p:pic>
    </p:spTree>
    <p:custDataLst>
      <p:tags r:id="rId8"/>
    </p:custData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10.4 边界混合建模综合案例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952625"/>
            <a:ext cx="9653270" cy="239966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知识点：</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（1）产品造型分析：产品的主体具有螺旋扫描特征的种子和轨迹规律；把手和主体之间通过边界混合创建曲面连接。</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（2）分步建模思路：创建主体螺旋扫描曲面，创建把手位置曲面，利用曲面的边创建边界混合面，曲面编辑和加厚成实体，创建手柄，倒圆角等细节设计。</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929640" y="1422400"/>
            <a:ext cx="6473190" cy="460375"/>
          </a:xfrm>
          <a:prstGeom prst="rect">
            <a:avLst/>
          </a:prstGeom>
          <a:noFill/>
          <a:ln w="9525">
            <a:noFill/>
          </a:ln>
        </p:spPr>
        <p:txBody>
          <a:bodyPr wrap="square">
            <a:spAutoFit/>
          </a:bodyPr>
          <a:p>
            <a:pPr indent="0"/>
            <a:r>
              <a:rPr sz="2400" b="0">
                <a:latin typeface="微软雅黑" panose="020B0503020204020204" charset="-122"/>
                <a:ea typeface="微软雅黑" panose="020B0503020204020204" charset="-122"/>
                <a:cs typeface="微软雅黑" panose="020B0503020204020204" charset="-122"/>
              </a:rPr>
              <a:t>10.4.3	  综合案例 3：飞天玩具</a:t>
            </a:r>
            <a:endParaRPr sz="2400" b="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p:txBody>
          <a:bodyPr/>
          <a:lstStyle/>
          <a:p>
            <a:r>
              <a:t>PART FIVE</a:t>
            </a:r>
          </a:p>
        </p:txBody>
      </p:sp>
      <p:sp>
        <p:nvSpPr>
          <p:cNvPr id="4" name="标题 3"/>
          <p:cNvSpPr>
            <a:spLocks noGrp="1"/>
          </p:cNvSpPr>
          <p:nvPr>
            <p:ph type="title" idx="1"/>
            <p:custDataLst>
              <p:tags r:id="rId2"/>
            </p:custDataLst>
          </p:nvPr>
        </p:nvSpPr>
        <p:spPr>
          <a:xfrm>
            <a:off x="4519930" y="2494280"/>
            <a:ext cx="6757035" cy="1869440"/>
          </a:xfrm>
        </p:spPr>
        <p:txBody>
          <a:bodyPr>
            <a:normAutofit/>
          </a:bodyPr>
          <a:lstStyle/>
          <a:p>
            <a:r>
              <a:rPr lang="en-US" b="1">
                <a:latin typeface="Calibri" panose="020F0502020204030204" charset="0"/>
                <a:ea typeface="宋体" panose="02010600030101010101" pitchFamily="2" charset="-122"/>
                <a:sym typeface="+mn-ea"/>
              </a:rPr>
              <a:t>10.5 </a:t>
            </a:r>
            <a:br>
              <a:rPr lang="en-US" b="1">
                <a:latin typeface="Calibri" panose="020F0502020204030204" charset="0"/>
                <a:ea typeface="宋体" panose="02010600030101010101" pitchFamily="2" charset="-122"/>
                <a:sym typeface="+mn-ea"/>
              </a:rPr>
            </a:br>
            <a:r>
              <a:rPr sz="4900" b="1">
                <a:latin typeface="Calibri" panose="020F0502020204030204" charset="0"/>
                <a:ea typeface="宋体" panose="02010600030101010101" pitchFamily="2" charset="-122"/>
                <a:sym typeface="+mn-ea"/>
              </a:rPr>
              <a:t>曲面“加厚”</a:t>
            </a:r>
            <a:endParaRPr sz="4900" b="1">
              <a:latin typeface="Calibri" panose="020F0502020204030204" charset="0"/>
              <a:ea typeface="宋体" panose="02010600030101010101" pitchFamily="2" charset="-122"/>
              <a:sym typeface="+mn-ea"/>
            </a:endParaRPr>
          </a:p>
          <a:p>
            <a:endParaRPr lang="en-US" altLang="zh-CN"/>
          </a:p>
        </p:txBody>
      </p:sp>
    </p:spTree>
    <p:custDataLst>
      <p:tags r:id="rId3"/>
    </p:custData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10.5 曲面“加厚”</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49935" y="1490980"/>
            <a:ext cx="10905490" cy="101473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曲面“加厚”特征将“选定”的曲面或面组转化成实体薄壳，或者从实体中移除“选定”曲面的薄壳材料部分，如图10-5-1所示。</a:t>
            </a:r>
            <a:endParaRPr sz="2000" b="0">
              <a:latin typeface="微软雅黑" panose="020B0503020204020204" charset="-122"/>
              <a:ea typeface="微软雅黑" panose="020B0503020204020204" charset="-122"/>
              <a:cs typeface="微软雅黑" panose="020B0503020204020204" charset="-122"/>
            </a:endParaRPr>
          </a:p>
        </p:txBody>
      </p:sp>
      <p:pic>
        <p:nvPicPr>
          <p:cNvPr id="28" name="object 28"/>
          <p:cNvPicPr/>
          <p:nvPr/>
        </p:nvPicPr>
        <p:blipFill>
          <a:blip r:embed="rId2" cstate="print"/>
          <a:stretch>
            <a:fillRect/>
          </a:stretch>
        </p:blipFill>
        <p:spPr>
          <a:xfrm>
            <a:off x="797560" y="3435985"/>
            <a:ext cx="2301875" cy="1524635"/>
          </a:xfrm>
          <a:prstGeom prst="rect">
            <a:avLst/>
          </a:prstGeom>
        </p:spPr>
      </p:pic>
      <p:pic>
        <p:nvPicPr>
          <p:cNvPr id="29" name="object 29"/>
          <p:cNvPicPr/>
          <p:nvPr/>
        </p:nvPicPr>
        <p:blipFill>
          <a:blip r:embed="rId3" cstate="print"/>
          <a:stretch>
            <a:fillRect/>
          </a:stretch>
        </p:blipFill>
        <p:spPr>
          <a:xfrm>
            <a:off x="3402965" y="3406775"/>
            <a:ext cx="2277745" cy="1562100"/>
          </a:xfrm>
          <a:prstGeom prst="rect">
            <a:avLst/>
          </a:prstGeom>
        </p:spPr>
      </p:pic>
      <p:sp>
        <p:nvSpPr>
          <p:cNvPr id="30" name="object 30"/>
          <p:cNvSpPr txBox="1"/>
          <p:nvPr/>
        </p:nvSpPr>
        <p:spPr>
          <a:xfrm>
            <a:off x="2092325" y="5287645"/>
            <a:ext cx="2611120" cy="41529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a）加厚曲面生成实体</a:t>
            </a:r>
            <a:endParaRPr sz="1600">
              <a:latin typeface="微软雅黑" panose="020B0503020204020204" charset="-122"/>
              <a:ea typeface="微软雅黑" panose="020B0503020204020204" charset="-122"/>
              <a:cs typeface="微软雅黑" panose="020B0503020204020204" charset="-122"/>
            </a:endParaRPr>
          </a:p>
        </p:txBody>
      </p:sp>
      <p:pic>
        <p:nvPicPr>
          <p:cNvPr id="31" name="object 31"/>
          <p:cNvPicPr/>
          <p:nvPr/>
        </p:nvPicPr>
        <p:blipFill>
          <a:blip r:embed="rId4" cstate="print"/>
          <a:stretch>
            <a:fillRect/>
          </a:stretch>
        </p:blipFill>
        <p:spPr>
          <a:xfrm>
            <a:off x="5984240" y="3431540"/>
            <a:ext cx="1688465" cy="1521460"/>
          </a:xfrm>
          <a:prstGeom prst="rect">
            <a:avLst/>
          </a:prstGeom>
        </p:spPr>
      </p:pic>
      <p:pic>
        <p:nvPicPr>
          <p:cNvPr id="32" name="object 32"/>
          <p:cNvPicPr/>
          <p:nvPr/>
        </p:nvPicPr>
        <p:blipFill>
          <a:blip r:embed="rId5" cstate="print"/>
          <a:stretch>
            <a:fillRect/>
          </a:stretch>
        </p:blipFill>
        <p:spPr>
          <a:xfrm>
            <a:off x="8206740" y="2235200"/>
            <a:ext cx="2882265" cy="3052445"/>
          </a:xfrm>
          <a:prstGeom prst="rect">
            <a:avLst/>
          </a:prstGeom>
        </p:spPr>
      </p:pic>
      <p:sp>
        <p:nvSpPr>
          <p:cNvPr id="33" name="object 33"/>
          <p:cNvSpPr txBox="1"/>
          <p:nvPr/>
        </p:nvSpPr>
        <p:spPr>
          <a:xfrm>
            <a:off x="6356985" y="5541010"/>
            <a:ext cx="4330700" cy="41529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b）通过曲面加厚的方式切除实体材料</a:t>
            </a:r>
            <a:endParaRPr sz="1600">
              <a:latin typeface="微软雅黑" panose="020B0503020204020204" charset="-122"/>
              <a:ea typeface="微软雅黑" panose="020B0503020204020204" charset="-122"/>
              <a:cs typeface="微软雅黑" panose="020B0503020204020204" charset="-122"/>
            </a:endParaRPr>
          </a:p>
        </p:txBody>
      </p:sp>
      <p:sp>
        <p:nvSpPr>
          <p:cNvPr id="34" name="object 34"/>
          <p:cNvSpPr txBox="1"/>
          <p:nvPr/>
        </p:nvSpPr>
        <p:spPr>
          <a:xfrm>
            <a:off x="4166235" y="6209665"/>
            <a:ext cx="3079750" cy="46101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10-5-1    “加厚”曲面</a:t>
            </a:r>
            <a:endParaRPr sz="1600">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10.5 曲面“加厚”</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619250"/>
            <a:ext cx="9653270" cy="193802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创建加厚特征的典型步骤：</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步骤1：选取一个开放的或闭合的面组作为参考。</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步骤2：单击“编辑”组的按钮，设置选项：填充或移除材料。</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步骤3：定义加厚特征几何的厚度数值和方向。“加厚”选项卡如图10-5-2所示。</a:t>
            </a:r>
            <a:endParaRPr sz="2000" b="0">
              <a:latin typeface="微软雅黑" panose="020B0503020204020204" charset="-122"/>
              <a:ea typeface="微软雅黑" panose="020B0503020204020204" charset="-122"/>
              <a:cs typeface="微软雅黑" panose="020B0503020204020204" charset="-122"/>
            </a:endParaRPr>
          </a:p>
        </p:txBody>
      </p:sp>
      <p:pic>
        <p:nvPicPr>
          <p:cNvPr id="8" name="object 8"/>
          <p:cNvPicPr/>
          <p:nvPr/>
        </p:nvPicPr>
        <p:blipFill>
          <a:blip r:embed="rId2" cstate="print"/>
          <a:stretch>
            <a:fillRect/>
          </a:stretch>
        </p:blipFill>
        <p:spPr>
          <a:xfrm>
            <a:off x="2555240" y="3672205"/>
            <a:ext cx="6738620" cy="1939925"/>
          </a:xfrm>
          <a:prstGeom prst="rect">
            <a:avLst/>
          </a:prstGeom>
        </p:spPr>
      </p:pic>
      <p:sp>
        <p:nvSpPr>
          <p:cNvPr id="3" name="文本框 2"/>
          <p:cNvSpPr txBox="1"/>
          <p:nvPr/>
        </p:nvSpPr>
        <p:spPr>
          <a:xfrm>
            <a:off x="4240530" y="5994400"/>
            <a:ext cx="2954655" cy="337185"/>
          </a:xfrm>
          <a:prstGeom prst="rect">
            <a:avLst/>
          </a:prstGeom>
          <a:noFill/>
        </p:spPr>
        <p:txBody>
          <a:bodyPr wrap="square" rtlCol="0" anchor="t">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10-5-2    “加厚”选项卡</a:t>
            </a:r>
            <a:endParaRPr lang="zh-CN" altLang="en-US"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3"/>
    </p:custData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10.5 曲面“加厚”</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351915"/>
            <a:ext cx="10531475" cy="332295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“加厚”选项卡中各主要选项的功能含义如下：</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000" b="0">
                <a:latin typeface="微软雅黑" panose="020B0503020204020204" charset="-122"/>
                <a:ea typeface="微软雅黑" panose="020B0503020204020204" charset="-122"/>
                <a:cs typeface="微软雅黑" panose="020B0503020204020204" charset="-122"/>
              </a:rPr>
              <a:t>    </a:t>
            </a:r>
            <a:r>
              <a:rPr sz="2000" b="0">
                <a:latin typeface="微软雅黑" panose="020B0503020204020204" charset="-122"/>
                <a:ea typeface="微软雅黑" panose="020B0503020204020204" charset="-122"/>
                <a:cs typeface="微软雅黑" panose="020B0503020204020204" charset="-122"/>
              </a:rPr>
              <a:t>：用实体材料填充加厚的面组，即使用选定的曲面或面组创建实体体积块。</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000" b="0">
                <a:latin typeface="微软雅黑" panose="020B0503020204020204" charset="-122"/>
                <a:ea typeface="微软雅黑" panose="020B0503020204020204" charset="-122"/>
                <a:cs typeface="微软雅黑" panose="020B0503020204020204" charset="-122"/>
              </a:rPr>
              <a:t>    </a:t>
            </a:r>
            <a:r>
              <a:rPr sz="2000" b="0">
                <a:latin typeface="微软雅黑" panose="020B0503020204020204" charset="-122"/>
                <a:ea typeface="微软雅黑" panose="020B0503020204020204" charset="-122"/>
                <a:cs typeface="微软雅黑" panose="020B0503020204020204" charset="-122"/>
              </a:rPr>
              <a:t>：使用选定的曲面或面组移除材料。</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000" b="0">
                <a:latin typeface="微软雅黑" panose="020B0503020204020204" charset="-122"/>
                <a:ea typeface="微软雅黑" panose="020B0503020204020204" charset="-122"/>
                <a:cs typeface="微软雅黑" panose="020B0503020204020204" charset="-122"/>
              </a:rPr>
              <a:t>    </a:t>
            </a:r>
            <a:r>
              <a:rPr sz="2000" b="0">
                <a:latin typeface="微软雅黑" panose="020B0503020204020204" charset="-122"/>
                <a:ea typeface="微软雅黑" panose="020B0503020204020204" charset="-122"/>
                <a:cs typeface="微软雅黑" panose="020B0503020204020204" charset="-122"/>
              </a:rPr>
              <a:t>：利用此尺寸框控制厚度特征的材料厚度。 尺寸框中包含最近使用的尺寸值。</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000" b="0">
                <a:latin typeface="微软雅黑" panose="020B0503020204020204" charset="-122"/>
                <a:ea typeface="微软雅黑" panose="020B0503020204020204" charset="-122"/>
                <a:cs typeface="微软雅黑" panose="020B0503020204020204" charset="-122"/>
              </a:rPr>
              <a:t>    </a:t>
            </a:r>
            <a:r>
              <a:rPr sz="2000" b="0">
                <a:latin typeface="微软雅黑" panose="020B0503020204020204" charset="-122"/>
                <a:ea typeface="微软雅黑" panose="020B0503020204020204" charset="-122"/>
                <a:cs typeface="微软雅黑" panose="020B0503020204020204" charset="-122"/>
              </a:rPr>
              <a:t>：用于切换加厚特征的材料方向。单击该按钮，可以从一侧到另一侧，然后两侧来循环切换材料侧。</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“参考”选项：该选项包含有关加厚特征参考的信息并允许对其进行修改，如图10-5-3 所示。</a:t>
            </a:r>
            <a:endParaRPr sz="2000" b="0">
              <a:latin typeface="微软雅黑" panose="020B0503020204020204" charset="-122"/>
              <a:ea typeface="微软雅黑" panose="020B0503020204020204" charset="-122"/>
              <a:cs typeface="微软雅黑" panose="020B0503020204020204" charset="-122"/>
            </a:endParaRPr>
          </a:p>
        </p:txBody>
      </p:sp>
      <p:pic>
        <p:nvPicPr>
          <p:cNvPr id="10" name="object 10"/>
          <p:cNvPicPr/>
          <p:nvPr/>
        </p:nvPicPr>
        <p:blipFill>
          <a:blip r:embed="rId2" cstate="print"/>
          <a:stretch>
            <a:fillRect/>
          </a:stretch>
        </p:blipFill>
        <p:spPr>
          <a:xfrm>
            <a:off x="894715" y="1908175"/>
            <a:ext cx="447675" cy="441325"/>
          </a:xfrm>
          <a:prstGeom prst="rect">
            <a:avLst/>
          </a:prstGeom>
        </p:spPr>
      </p:pic>
      <p:pic>
        <p:nvPicPr>
          <p:cNvPr id="11" name="object 11"/>
          <p:cNvPicPr/>
          <p:nvPr/>
        </p:nvPicPr>
        <p:blipFill>
          <a:blip r:embed="rId3" cstate="print"/>
          <a:stretch>
            <a:fillRect/>
          </a:stretch>
        </p:blipFill>
        <p:spPr>
          <a:xfrm>
            <a:off x="894715" y="2449830"/>
            <a:ext cx="447675" cy="381000"/>
          </a:xfrm>
          <a:prstGeom prst="rect">
            <a:avLst/>
          </a:prstGeom>
        </p:spPr>
      </p:pic>
      <p:pic>
        <p:nvPicPr>
          <p:cNvPr id="12" name="object 12"/>
          <p:cNvPicPr/>
          <p:nvPr/>
        </p:nvPicPr>
        <p:blipFill>
          <a:blip r:embed="rId4" cstate="print"/>
          <a:stretch>
            <a:fillRect/>
          </a:stretch>
        </p:blipFill>
        <p:spPr>
          <a:xfrm>
            <a:off x="894715" y="2830830"/>
            <a:ext cx="447675" cy="471170"/>
          </a:xfrm>
          <a:prstGeom prst="rect">
            <a:avLst/>
          </a:prstGeom>
        </p:spPr>
      </p:pic>
      <p:pic>
        <p:nvPicPr>
          <p:cNvPr id="13" name="object 13"/>
          <p:cNvPicPr/>
          <p:nvPr/>
        </p:nvPicPr>
        <p:blipFill>
          <a:blip r:embed="rId5" cstate="print"/>
          <a:stretch>
            <a:fillRect/>
          </a:stretch>
        </p:blipFill>
        <p:spPr>
          <a:xfrm>
            <a:off x="968375" y="3334385"/>
            <a:ext cx="374015" cy="342900"/>
          </a:xfrm>
          <a:prstGeom prst="rect">
            <a:avLst/>
          </a:prstGeom>
        </p:spPr>
      </p:pic>
      <p:pic>
        <p:nvPicPr>
          <p:cNvPr id="15" name="object 15"/>
          <p:cNvPicPr/>
          <p:nvPr/>
        </p:nvPicPr>
        <p:blipFill>
          <a:blip r:embed="rId6" cstate="print"/>
          <a:stretch>
            <a:fillRect/>
          </a:stretch>
        </p:blipFill>
        <p:spPr>
          <a:xfrm>
            <a:off x="3917950" y="4710430"/>
            <a:ext cx="2331085" cy="1649095"/>
          </a:xfrm>
          <a:prstGeom prst="rect">
            <a:avLst/>
          </a:prstGeom>
        </p:spPr>
      </p:pic>
      <p:sp>
        <p:nvSpPr>
          <p:cNvPr id="2" name="文本框 1"/>
          <p:cNvSpPr txBox="1"/>
          <p:nvPr/>
        </p:nvSpPr>
        <p:spPr>
          <a:xfrm>
            <a:off x="6795135" y="5432425"/>
            <a:ext cx="3237230" cy="578485"/>
          </a:xfrm>
          <a:prstGeom prst="rect">
            <a:avLst/>
          </a:prstGeom>
          <a:noFill/>
        </p:spPr>
        <p:txBody>
          <a:bodyPr wrap="square" rtlCol="0" anchor="t">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10-5-3    “参考”选项</a:t>
            </a:r>
            <a:endParaRPr lang="zh-CN" altLang="en-US"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7"/>
    </p:custData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10.5 曲面“加厚”</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0895" y="1272540"/>
            <a:ext cx="4865370" cy="424624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选项”选项：用户可以根据要求从列表框中选择“垂直于曲面”“自动拟合”“控制拟合”选项来控制曲面加厚。当选择“垂直于曲面”选项时，在某些设计场合下可在“排除曲面”收集器的框中单击将其激活，然后选择单个或多个曲面，以从加厚操作中排除，而要排除的曲面会出现在“排除曲面”收集器的列表框中，如图10-5-4所示。</a:t>
            </a:r>
            <a:endParaRPr sz="2000" b="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6705600" y="5974080"/>
            <a:ext cx="3843020" cy="337185"/>
          </a:xfrm>
          <a:prstGeom prst="rect">
            <a:avLst/>
          </a:prstGeom>
          <a:noFill/>
        </p:spPr>
        <p:txBody>
          <a:bodyPr wrap="square" rtlCol="0" anchor="t">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10-5-4    “垂直于曲面”选项</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30" name="object 30"/>
          <p:cNvPicPr/>
          <p:nvPr/>
        </p:nvPicPr>
        <p:blipFill>
          <a:blip r:embed="rId2" cstate="print"/>
          <a:stretch>
            <a:fillRect/>
          </a:stretch>
        </p:blipFill>
        <p:spPr>
          <a:xfrm>
            <a:off x="6096000" y="1406525"/>
            <a:ext cx="4667885" cy="4282440"/>
          </a:xfrm>
          <a:prstGeom prst="rect">
            <a:avLst/>
          </a:prstGeom>
        </p:spPr>
      </p:pic>
    </p:spTree>
    <p:custDataLst>
      <p:tags r:id="rId3"/>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i*1"/>
  <p:tag name="KSO_WM_UNIT_LAYERLEVEL" val="1"/>
  <p:tag name="KSO_WM_TAG_VERSION" val="1.0"/>
  <p:tag name="KSO_WM_BEAUTIFY_FLAG" val="#wm#"/>
</p:tagLst>
</file>

<file path=ppt/tags/tag1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2*f*1"/>
  <p:tag name="KSO_WM_UNIT_LAYERLEVEL" val="1"/>
  <p:tag name="KSO_WM_TAG_VERSION" val="1.0"/>
  <p:tag name="KSO_WM_BEAUTIFY_FLAG" val="#wm#"/>
  <p:tag name="KSO_WM_UNIT_PRESET_TEXT" val="单击此处编辑母版文本样式&#10;第二级&#10;第三级&#10;第四级&#10;第五级"/>
</p:tagLst>
</file>

<file path=ppt/tags/tag10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0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0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0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0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0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0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0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2*a*1"/>
  <p:tag name="KSO_WM_UNIT_LAYERLEVEL" val="1"/>
  <p:tag name="KSO_WM_TAG_VERSION" val="1.0"/>
  <p:tag name="KSO_WM_BEAUTIFY_FLAG" val="#wm#"/>
  <p:tag name="KSO_WM_UNIT_CONTENT_GROUP_TYPE" val="titlestyle"/>
  <p:tag name="KSO_WM_UNIT_PRESET_TEXT" val="单击此处添加标题"/>
</p:tagLst>
</file>

<file path=ppt/tags/tag1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1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1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1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1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18.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92_7*e*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PART ONE"/>
</p:tagLst>
</file>

<file path=ppt/tags/tag11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单击添加章节标题"/>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12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2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2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2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2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2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2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2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2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3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3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3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3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37.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92_7*e*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PART ONE"/>
</p:tagLst>
</file>

<file path=ppt/tags/tag13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单击添加章节标题"/>
</p:tagLst>
</file>

<file path=ppt/tags/tag139.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4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4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4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4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4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4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4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4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4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1"/>
  <p:tag name="KSO_WM_UNIT_LAYERLEVEL" val="1"/>
  <p:tag name="KSO_WM_TAG_VERSION" val="1.0"/>
  <p:tag name="KSO_WM_BEAUTIFY_FLAG" val="#wm#"/>
  <p:tag name="KSO_WM_UNIT_TYPE" val="i"/>
  <p:tag name="KSO_WM_UNIT_INDEX" val="1"/>
</p:tagLst>
</file>

<file path=ppt/tags/tag15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5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5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5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5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5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5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5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5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2"/>
  <p:tag name="KSO_WM_UNIT_LAYERLEVEL" val="1"/>
  <p:tag name="KSO_WM_TAG_VERSION" val="1.0"/>
  <p:tag name="KSO_WM_UNIT_TYPE" val="i"/>
  <p:tag name="KSO_WM_UNIT_INDEX" val="2"/>
</p:tagLst>
</file>

<file path=ppt/tags/tag1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6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6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6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6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6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3"/>
  <p:tag name="KSO_WM_UNIT_LAYERLEVEL" val="1"/>
  <p:tag name="KSO_WM_TAG_VERSION" val="1.0"/>
  <p:tag name="KSO_WM_UNIT_TYPE" val="i"/>
  <p:tag name="KSO_WM_UNIT_INDEX" val="3"/>
</p:tagLst>
</file>

<file path=ppt/tags/tag1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7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7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7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7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7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7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7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8.xml><?xml version="1.0" encoding="utf-8"?>
<p:tagLst xmlns:p="http://schemas.openxmlformats.org/presentationml/2006/main">
  <p:tag name="KSO_WM_UNIT_ISCONTENTSTITLE" val="0"/>
  <p:tag name="KSO_WM_UNIT_ISNUMDGMTITLE" val="0"/>
  <p:tag name="KSO_WM_UNIT_PRESET_TEXT" val="CONTENTS"/>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_3*b*1"/>
  <p:tag name="KSO_WM_UNIT_LAYERLEVEL" val="1"/>
  <p:tag name="KSO_WM_TAG_VERSION" val="1.0"/>
  <p:tag name="KSO_WM_BEAUTIFY_FLAG" val="#wm#"/>
</p:tagLst>
</file>

<file path=ppt/tags/tag1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8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8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8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8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8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8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8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8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9.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3*a*1"/>
  <p:tag name="KSO_WM_UNIT_LAYERLEVEL" val="1"/>
  <p:tag name="KSO_WM_TAG_VERSION" val="1.0"/>
  <p:tag name="KSO_WM_BEAUTIFY_FLAG" val="#wm#"/>
</p:tagLst>
</file>

<file path=ppt/tags/tag1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9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9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9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9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9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9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xml><?xml version="1.0" encoding="utf-8"?>
<p:tagLst xmlns:p="http://schemas.openxmlformats.org/presentationml/2006/main">
  <p:tag name="KSO_WM_UNIT_SUBTYPE" val="b"/>
  <p:tag name="KSO_WM_UNIT_PRESET_TEXT" val="汇报人：稻小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1*f*1"/>
  <p:tag name="KSO_WM_UNIT_LAYERLEVEL" val="1"/>
  <p:tag name="KSO_WM_TAG_VERSION" val="1.0"/>
  <p:tag name="KSO_WM_BEAUTIFY_FLAG" val="#wm#"/>
  <p:tag name="KSO_WM_UNIT_CONTENT_GROUP_TYPE" val="contentchip"/>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0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0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0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0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0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0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0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1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1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1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1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1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1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2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2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2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2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2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2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1.0"/>
  <p:tag name="KSO_WM_BEAUTIFY_FLAG" val="#wm#"/>
  <p:tag name="KSO_WM_UNIT_TYPE" val="i"/>
  <p:tag name="KSO_WM_UNIT_INDEX" val="1"/>
</p:tagLst>
</file>

<file path=ppt/tags/tag23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3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3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3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3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3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3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3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UNIT_CONTENT_GROUP_TYPE" val="contentchip"/>
  <p:tag name="KSO_WM_UNIT_TYPE" val="i"/>
  <p:tag name="KSO_WM_UNIT_INDEX" val="2"/>
</p:tagLst>
</file>

<file path=ppt/tags/tag24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4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4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4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4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4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4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4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4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4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5.xml><?xml version="1.0" encoding="utf-8"?>
<p:tagLst xmlns:p="http://schemas.openxmlformats.org/presentationml/2006/main">
  <p:tag name="KSO_WM_UNIT_PRESET_TEXT" val="PART ONE"/>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_4*e*1"/>
  <p:tag name="KSO_WM_UNIT_LAYERLEVEL" val="1"/>
  <p:tag name="KSO_WM_TAG_VERSION" val="1.0"/>
  <p:tag name="KSO_WM_BEAUTIFY_FLAG" val="#wm#"/>
  <p:tag name="KSO_WM_UNIT_CONTENT_GROUP_TYPE" val="contentchip"/>
</p:tagLst>
</file>

<file path=ppt/tags/tag25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5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5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5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54.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92_7*e*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PART ONE"/>
</p:tagLst>
</file>

<file path=ppt/tags/tag25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单击添加章节标题"/>
</p:tagLst>
</file>

<file path=ppt/tags/tag256.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25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5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5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6.xml><?xml version="1.0" encoding="utf-8"?>
<p:tagLst xmlns:p="http://schemas.openxmlformats.org/presentationml/2006/main">
  <p:tag name="KSO_WM_UNIT_ISCONTENTSTITLE" val="0"/>
  <p:tag name="KSO_WM_UNIT_ISNUMDGMTITLE" val="0"/>
  <p:tag name="KSO_WM_UNIT_PRESET_TEXT" val="单击添加章节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4*a*1"/>
  <p:tag name="KSO_WM_UNIT_LAYERLEVEL" val="1"/>
  <p:tag name="KSO_WM_TAG_VERSION" val="1.0"/>
  <p:tag name="KSO_WM_BEAUTIFY_FLAG" val="#wm#"/>
  <p:tag name="KSO_WM_UNIT_CONTENT_GROUP_TYPE" val="contentchip"/>
</p:tagLst>
</file>

<file path=ppt/tags/tag26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6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6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6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6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6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6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6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7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7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7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7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7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7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79.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92_7*e*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PART ONE"/>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单击添加章节标题"/>
</p:tagLst>
</file>

<file path=ppt/tags/tag281.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28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8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8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8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8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8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8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0.xml><?xml version="1.0" encoding="utf-8"?>
<p:tagLst xmlns:p="http://schemas.openxmlformats.org/presentationml/2006/main">
  <p:tag name="KSO_WM_BEAUTIFY_FLAG" val="#wm#"/>
  <p:tag name="KSO_WM_TEMPLATE_CATEGORY" val="custom"/>
  <p:tag name="KSO_WM_TEMPLATE_INDEX" val="20231237"/>
</p:tagLst>
</file>

<file path=ppt/tags/tag291.xml><?xml version="1.0" encoding="utf-8"?>
<p:tagLst xmlns:p="http://schemas.openxmlformats.org/presentationml/2006/main">
  <p:tag name="KSO_WM_BEAUTIFY_FLAG" val="#wm#"/>
  <p:tag name="KSO_WM_TEMPLATE_CATEGORY" val="custom"/>
  <p:tag name="KSO_WM_TEMPLATE_INDEX" val="20231237"/>
</p:tagLst>
</file>

<file path=ppt/tags/tag292.xml><?xml version="1.0" encoding="utf-8"?>
<p:tagLst xmlns:p="http://schemas.openxmlformats.org/presentationml/2006/main">
  <p:tag name="KSO_WM_BEAUTIFY_FLAG" val="#wm#"/>
  <p:tag name="KSO_WM_TEMPLATE_CATEGORY" val="custom"/>
  <p:tag name="KSO_WM_TEMPLATE_INDEX" val="20231237"/>
</p:tagLst>
</file>

<file path=ppt/tags/tag293.xml><?xml version="1.0" encoding="utf-8"?>
<p:tagLst xmlns:p="http://schemas.openxmlformats.org/presentationml/2006/main">
  <p:tag name="KSO_WM_UNIT_SUBTYPE" val="b"/>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0292_9*f*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汇报人：WPS"/>
</p:tagLst>
</file>

<file path=ppt/tags/tag2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9*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感谢您的观看"/>
</p:tagLst>
</file>

<file path=ppt/tags/tag295.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9"/>
  <p:tag name="KSO_WM_TEMPLATE_SUBCATEGORY" val="29"/>
  <p:tag name="KSO_WM_TEMPLATE_MASTER_TYPE" val="0"/>
  <p:tag name="KSO_WM_TEMPLATE_COLOR_TYPE" val="0"/>
  <p:tag name="KSO_WM_SLIDE_ITEM_CNT" val="0"/>
  <p:tag name="KSO_WM_SLIDE_INDEX" val="9"/>
  <p:tag name="KSO_WM_TAG_VERSION" val="1.0"/>
  <p:tag name="KSO_WM_SLIDE_LAYOUT" val="a_f"/>
  <p:tag name="KSO_WM_SLIDE_LAYOUT_CNT" val="1_1"/>
  <p:tag name="KSO_WM_SLIDE_TYPE" val="endPage"/>
  <p:tag name="KSO_WM_SLIDE_SUBTYPE" val="pureTxt"/>
  <p:tag name="KSO_WM_SLIDE_CONTENT_AREA" val="{&quot;left&quot;:&quot;54.6&quot;,&quot;top&quot;:&quot;123.65&quot;,&quot;width&quot;:&quot;574.1&quot;,&quot;height&quot;:&quot;305.6&quot;}"/>
</p:tagLst>
</file>

<file path=ppt/tags/tag296.xml><?xml version="1.0" encoding="utf-8"?>
<p:tagLst xmlns:p="http://schemas.openxmlformats.org/presentationml/2006/main">
  <p:tag name="COMMONDATA" val="eyJjb3VudCI6NTQsImhkaWQiOiJmNDJlMmZmMmZhNWUyZDkyZTk5MzIxMzQ3MTJiZWMxYyIsInVzZXJDb3VudCI6Mn0="/>
  <p:tag name="KSO_WPP_MARK_KEY" val="dfcd58e2-0d48-4b61-979c-4afda9b048ca"/>
  <p:tag name="commondata" val="eyJjb3VudCI6NTUsImhkaWQiOiI5MDMxNGRmMzA1OWI2YzM4MjRmN2ExYzIzNzYyMmI2OSIsInVzZXJDb3VudCI6MX0="/>
</p:tagLst>
</file>

<file path=ppt/tags/tag3.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_1*b*1"/>
  <p:tag name="KSO_WM_UNIT_LAYERLEVEL" val="1"/>
  <p:tag name="KSO_WM_TAG_VERSION" val="1.0"/>
  <p:tag name="KSO_WM_BEAUTIFY_FLAG" val="#wm#"/>
  <p:tag name="KSO_WM_UNIT_CONTENT_GROUP_TYPE" val="contentchip"/>
</p:tagLst>
</file>

<file path=ppt/tags/tag3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5*i*1"/>
  <p:tag name="KSO_WM_UNIT_LAYERLEVEL" val="1"/>
  <p:tag name="KSO_WM_TAG_VERSION" val="1.0"/>
  <p:tag name="KSO_WM_UNIT_TYPE" val="i"/>
  <p:tag name="KSO_WM_UNIT_INDEX" val="1"/>
</p:tagLst>
</file>

<file path=ppt/tags/tag3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UNIT_CONTENT_GROUP_TYPE" val="titlestyle"/>
  <p:tag name="KSO_WM_UNIT_TYPE" val="i"/>
  <p:tag name="KSO_WM_UNIT_INDEX" val="2"/>
</p:tagLst>
</file>

<file path=ppt/tags/tag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5*f*1"/>
  <p:tag name="KSO_WM_UNIT_LAYERLEVEL" val="1"/>
  <p:tag name="KSO_WM_TAG_VERSION" val="1.0"/>
  <p:tag name="KSO_WM_BEAUTIFY_FLAG" val="#wm#"/>
  <p:tag name="KSO_WM_UNIT_PRESET_TEXT" val="单击此处编辑母版文本样式&#10;第二级&#10;第三级&#10;第四级&#10;第五级"/>
</p:tagLst>
</file>

<file path=ppt/tags/tag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2"/>
  <p:tag name="KSO_WM_UNIT_ID" val="_5*f*2"/>
  <p:tag name="KSO_WM_UNIT_LAYERLEVEL" val="1"/>
  <p:tag name="KSO_WM_TAG_VERSION" val="1.0"/>
  <p:tag name="KSO_WM_BEAUTIFY_FLAG" val="#wm#"/>
  <p:tag name="KSO_WM_UNIT_PRESET_TEXT" val="单击此处编辑母版文本样式&#10;第二级&#10;第三级&#10;第四级&#10;第五级"/>
</p:tagLst>
</file>

<file path=ppt/tags/tag34.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5*a*1"/>
  <p:tag name="KSO_WM_UNIT_LAYERLEVEL" val="1"/>
  <p:tag name="KSO_WM_TAG_VERSION" val="1.0"/>
  <p:tag name="KSO_WM_BEAUTIFY_FLAG" val="#wm#"/>
  <p:tag name="KSO_WM_UNIT_CONTENT_GROUP_TYPE" val="titlestyle"/>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UNIT_TYPE" val="i"/>
  <p:tag name="KSO_WM_UNIT_INDEX" val="1"/>
</p:tagLst>
</file>

<file path=ppt/tags/tag3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UNIT_CONTENT_GROUP_TYPE" val="titlestyle"/>
  <p:tag name="KSO_WM_UNIT_TYPE" val="i"/>
  <p:tag name="KSO_WM_UNIT_INDEX" val="2"/>
</p:tagLst>
</file>

<file path=ppt/tags/tag4.xml><?xml version="1.0" encoding="utf-8"?>
<p:tagLst xmlns:p="http://schemas.openxmlformats.org/presentationml/2006/main">
  <p:tag name="KSO_WM_UNIT_ISCONTENTSTITLE" val="0"/>
  <p:tag name="KSO_WM_UNIT_ISNUMDGMTITLE" val="0"/>
  <p:tag name="KSO_WM_UNIT_PRESET_TEXT" val="添加文档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a*1"/>
  <p:tag name="KSO_WM_UNIT_LAYERLEVEL" val="1"/>
  <p:tag name="KSO_WM_TAG_VERSION" val="1.0"/>
  <p:tag name="KSO_WM_BEAUTIFY_FLAG" val="#wm#"/>
  <p:tag name="KSO_WM_UNIT_CONTENT_GROUP_TYPE" val="contentchip"/>
</p:tagLst>
</file>

<file path=ppt/tags/tag40.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6*a*1"/>
  <p:tag name="KSO_WM_UNIT_LAYERLEVEL" val="1"/>
  <p:tag name="KSO_WM_TAG_VERSION" val="1.0"/>
  <p:tag name="KSO_WM_BEAUTIFY_FLAG" val="#wm#"/>
  <p:tag name="KSO_WM_UNIT_CONTENT_GROUP_TYPE" val="titlestyle"/>
</p:tagLst>
</file>

<file path=ppt/tags/tag4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h_f"/>
  <p:tag name="KSO_WM_UNIT_INDEX" val="2_1"/>
  <p:tag name="KSO_WM_UNIT_ID" val="_6*h_f*2_1"/>
  <p:tag name="KSO_WM_UNIT_LAYERLEVEL" val="1_1"/>
  <p:tag name="KSO_WM_TAG_VERSION" val="1.0"/>
  <p:tag name="KSO_WM_BEAUTIFY_FLAG" val="#wm#"/>
  <p:tag name="KSO_WM_UNIT_PRESET_TEXT" val="单击此处编辑母版文本样式&#10;第二级&#10;第三级&#10;第四级&#10;第五级"/>
</p:tagLst>
</file>

<file path=ppt/tags/tag4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10"/>
  <p:tag name="KSO_WM_UNIT_HIGHLIGHT" val="0"/>
  <p:tag name="KSO_WM_UNIT_COMPATIBLE" val="0"/>
  <p:tag name="KSO_WM_UNIT_DIAGRAM_ISNUMVISUAL" val="0"/>
  <p:tag name="KSO_WM_UNIT_DIAGRAM_ISREFERUNIT" val="0"/>
  <p:tag name="KSO_WM_UNIT_TYPE" val="h_a"/>
  <p:tag name="KSO_WM_UNIT_INDEX" val="2_1"/>
  <p:tag name="KSO_WM_UNIT_ID" val="_6*h_a*2_1"/>
  <p:tag name="KSO_WM_UNIT_LAYERLEVEL" val="1_1"/>
  <p:tag name="KSO_WM_TAG_VERSION" val="1.0"/>
  <p:tag name="KSO_WM_BEAUTIFY_FLAG" val="#wm#"/>
</p:tagLst>
</file>

<file path=ppt/tags/tag4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h_f"/>
  <p:tag name="KSO_WM_UNIT_INDEX" val="1_1"/>
  <p:tag name="KSO_WM_UNIT_ID" val="_6*h_f*1_1"/>
  <p:tag name="KSO_WM_UNIT_LAYERLEVEL" val="1_1"/>
  <p:tag name="KSO_WM_TAG_VERSION" val="1.0"/>
  <p:tag name="KSO_WM_BEAUTIFY_FLAG" val="#wm#"/>
  <p:tag name="KSO_WM_UNIT_PRESET_TEXT" val="单击此处编辑母版文本样式&#10;第二级&#10;第三级&#10;第四级&#10;第五级"/>
</p:tagLst>
</file>

<file path=ppt/tags/tag4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10"/>
  <p:tag name="KSO_WM_UNIT_HIGHLIGHT" val="0"/>
  <p:tag name="KSO_WM_UNIT_COMPATIBLE" val="0"/>
  <p:tag name="KSO_WM_UNIT_DIAGRAM_ISNUMVISUAL" val="0"/>
  <p:tag name="KSO_WM_UNIT_DIAGRAM_ISREFERUNIT" val="0"/>
  <p:tag name="KSO_WM_UNIT_TYPE" val="h_a"/>
  <p:tag name="KSO_WM_UNIT_INDEX" val="1_1"/>
  <p:tag name="KSO_WM_UNIT_ID" val="_6*h_a*1_1"/>
  <p:tag name="KSO_WM_UNIT_LAYERLEVEL" val="1_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7*i*1"/>
  <p:tag name="KSO_WM_UNIT_LAYERLEVEL" val="1"/>
  <p:tag name="KSO_WM_TAG_VERSION" val="1.0"/>
  <p:tag name="KSO_WM_UNIT_TYPE" val="i"/>
  <p:tag name="KSO_WM_UNIT_INDEX" val="1"/>
</p:tagLst>
</file>

<file path=ppt/tags/tag4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7*i*2"/>
  <p:tag name="KSO_WM_UNIT_LAYERLEVEL" val="1"/>
  <p:tag name="KSO_WM_TAG_VERSION" val="1.0"/>
  <p:tag name="KSO_WM_UNIT_CONTENT_GROUP_TYPE" val="titlestyle"/>
  <p:tag name="KSO_WM_UNIT_TYPE" val="i"/>
  <p:tag name="KSO_WM_UNIT_INDEX" val="2"/>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7*a*1"/>
  <p:tag name="KSO_WM_UNIT_LAYERLEVEL" val="1"/>
  <p:tag name="KSO_WM_TAG_VERSION" val="1.0"/>
  <p:tag name="KSO_WM_BEAUTIFY_FLAG" val="#wm#"/>
  <p:tag name="KSO_WM_UNIT_CONTENT_GROUP_TYPE" val="titlestyle"/>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8*i*1"/>
  <p:tag name="KSO_WM_UNIT_LAYERLEVEL" val="1"/>
  <p:tag name="KSO_WM_TAG_VERSION" val="1.0"/>
  <p:tag name="KSO_WM_UNIT_TYPE" val="i"/>
  <p:tag name="KSO_WM_UNIT_INDEX"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9*i*1"/>
  <p:tag name="KSO_WM_UNIT_LAYERLEVEL" val="1"/>
  <p:tag name="KSO_WM_TAG_VERSION" val="1.0"/>
  <p:tag name="KSO_WM_UNIT_TYPE" val="i"/>
  <p:tag name="KSO_WM_UNIT_INDEX" val="1"/>
</p:tagLst>
</file>

<file path=ppt/tags/tag5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9*f*1"/>
  <p:tag name="KSO_WM_UNIT_LAYERLEVEL" val="1"/>
  <p:tag name="KSO_WM_TAG_VERSION" val="1.0"/>
  <p:tag name="KSO_WM_BEAUTIFY_FLAG" val="#wm#"/>
  <p:tag name="KSO_WM_UNIT_PRESET_TEXT" val="单击此处编辑母版文本样式&#10;第二级&#10;第三级&#10;第四级&#10;第五级"/>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0*i*1"/>
  <p:tag name="KSO_WM_UNIT_LAYERLEVEL" val="1"/>
  <p:tag name="KSO_WM_TAG_VERSION" val="1.0"/>
  <p:tag name="KSO_WM_UNIT_TYPE" val="i"/>
  <p:tag name="KSO_WM_UNIT_INDEX" val="1"/>
</p:tagLst>
</file>

<file path=ppt/tags/tag6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UNIT_CONTENT_GROUP_TYPE" val="titlestyle"/>
  <p:tag name="KSO_WM_UNIT_TYPE" val="i"/>
  <p:tag name="KSO_WM_UNIT_INDEX" val="2"/>
</p:tagLst>
</file>

<file path=ppt/tags/tag65.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0*a*1"/>
  <p:tag name="KSO_WM_UNIT_LAYERLEVEL" val="1"/>
  <p:tag name="KSO_WM_TAG_VERSION" val="1.0"/>
  <p:tag name="KSO_WM_BEAUTIFY_FLAG" val="#wm#"/>
  <p:tag name="KSO_WM_UNIT_CONTENT_GROUP_TYPE" val="titlestyle"/>
</p:tagLst>
</file>

<file path=ppt/tags/tag66.xml><?xml version="1.0" encoding="utf-8"?>
<p:tagLst xmlns:p="http://schemas.openxmlformats.org/presentationml/2006/main">
  <p:tag name="KSO_WM_UNIT_ISCONTENTSTITLE" val="0"/>
  <p:tag name="KSO_WM_UNIT_ISNUMDGMTITLE" val="0"/>
  <p:tag name="KSO_WM_UNIT_PRESET_TEXT" val="单击选择预设副标题"/>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_10*b*1"/>
  <p:tag name="KSO_WM_UNIT_LAYERLEVEL" val="1"/>
  <p:tag name="KSO_WM_TAG_VERSION" val="1.0"/>
  <p:tag name="KSO_WM_BEAUTIFY_FLAG" val="#wm#"/>
  <p:tag name="KSO_WM_UNIT_CONTENT_GROUP_TYPE" val="titlestyle"/>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1*i*1"/>
  <p:tag name="KSO_WM_UNIT_LAYERLEVEL" val="1"/>
  <p:tag name="KSO_WM_TAG_VERSION" val="1.0"/>
  <p:tag name="KSO_WM_UNIT_TYPE" val="i"/>
  <p:tag name="KSO_WM_UNIT_INDEX" val="1"/>
</p:tagLst>
</file>

<file path=ppt/tags/tag71.xml><?xml version="1.0" encoding="utf-8"?>
<p:tagLst xmlns:p="http://schemas.openxmlformats.org/presentationml/2006/main">
  <p:tag name="KSO_WM_UNIT_SUBTYPE" val="b"/>
  <p:tag name="KSO_WM_UNIT_PRESET_TEXT" val="汇报人：稻小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11*f*1"/>
  <p:tag name="KSO_WM_UNIT_LAYERLEVEL" val="1"/>
  <p:tag name="KSO_WM_TAG_VERSION" val="1.0"/>
  <p:tag name="KSO_WM_BEAUTIFY_FLAG" val="#wm#"/>
  <p:tag name="KSO_WM_UNIT_CONTENT_GROUP_TYPE" val="contentchip"/>
</p:tagLst>
</file>

<file path=ppt/tags/tag72.xml><?xml version="1.0" encoding="utf-8"?>
<p:tagLst xmlns:p="http://schemas.openxmlformats.org/presentationml/2006/main">
  <p:tag name="KSO_WM_UNIT_ISCONTENTSTITLE" val="0"/>
  <p:tag name="KSO_WM_UNIT_ISNUMDGMTITLE" val="0"/>
  <p:tag name="KSO_WM_UNIT_PRESET_TEXT" val="感谢您的观看"/>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1*a*1"/>
  <p:tag name="KSO_WM_UNIT_LAYERLEVEL" val="1"/>
  <p:tag name="KSO_WM_TAG_VERSION" val="1.0"/>
  <p:tag name="KSO_WM_BEAUTIFY_FLAG" val="#wm#"/>
  <p:tag name="KSO_WM_UNIT_CONTENT_GROUP_TYPE" val="contentchip"/>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0*i*1"/>
  <p:tag name="KSO_WM_UNIT_LAYERLEVEL" val="1"/>
  <p:tag name="KSO_WM_TAG_VERSION" val="1.0"/>
  <p:tag name="KSO_WM_UNIT_TYPE" val="i"/>
  <p:tag name="KSO_WM_UNIT_INDEX" val="1"/>
</p:tagLst>
</file>

<file path=ppt/tags/tag7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0*i*2"/>
  <p:tag name="KSO_WM_UNIT_LAYERLEVEL" val="1"/>
  <p:tag name="KSO_WM_TAG_VERSION" val="1.0"/>
  <p:tag name="KSO_WM_UNIT_CONTENT_GROUP_TYPE" val="titlestyle"/>
  <p:tag name="KSO_WM_UNIT_TYPE" val="i"/>
  <p:tag name="KSO_WM_UNIT_INDEX"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2*i*1"/>
  <p:tag name="KSO_WM_UNIT_LAYERLEVEL" val="1"/>
  <p:tag name="KSO_WM_TAG_VERSION" val="1.0"/>
  <p:tag name="KSO_WM_UNIT_CONTENT_GROUP_TYPE" val="titlestyle"/>
  <p:tag name="KSO_WM_UNIT_TYPE" val="i"/>
  <p:tag name="KSO_WM_UNIT_INDEX"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3029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30292"/>
</p:tagLst>
</file>

<file path=ppt/tags/tag83.xml><?xml version="1.0" encoding="utf-8"?>
<p:tagLst xmlns:p="http://schemas.openxmlformats.org/presentationml/2006/main">
  <p:tag name="KSO_WM_BEAUTIFY_FLAG" val="#wm#"/>
  <p:tag name="KSO_WM_TEMPLATE_CATEGORY" val="custom"/>
  <p:tag name="KSO_WM_TEMPLATE_INDEX" val="20230292"/>
  <p:tag name="KSO_WM_SPECIAL_SOURCE" val="bdnull"/>
  <p:tag name="KSO_WM_TEMPLATE_SUBCATEGORY" val="29"/>
  <p:tag name="KSO_WM_TEMPLATE_MASTER_TYPE" val="0"/>
  <p:tag name="KSO_WM_TEMPLATE_COLOR_TYPE" val="0"/>
  <p:tag name="KSO_WM_TAG_VERSION" val="1.0"/>
  <p:tag name="KSO_WM_TEMPLATE_THUMBS_INDEX" val="1、9"/>
</p:tagLst>
</file>

<file path=ppt/tags/tag8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85.xml><?xml version="1.0" encoding="utf-8"?>
<p:tagLst xmlns:p="http://schemas.openxmlformats.org/presentationml/2006/main">
  <p:tag name="KSO_WM_UNIT_SUBTYPE" val="b"/>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0292_1*f*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汇报人：WPS"/>
</p:tagLst>
</file>

<file path=ppt/tags/tag86.xml><?xml version="1.0" encoding="utf-8"?>
<p:tagLst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custom20230292_1*b*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添加副标题"/>
</p:tagLst>
</file>

<file path=ppt/tags/tag87.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1"/>
  <p:tag name="KSO_WM_TEMPLATE_SUBCATEGORY" val="29"/>
  <p:tag name="KSO_WM_TEMPLATE_MASTER_TYPE" val="0"/>
  <p:tag name="KSO_WM_TEMPLATE_COLOR_TYPE" val="0"/>
  <p:tag name="KSO_WM_SLIDE_TYPE" val="title"/>
  <p:tag name="KSO_WM_SLIDE_SUBTYPE" val="pureTxt"/>
  <p:tag name="KSO_WM_SLIDE_ITEM_CNT" val="0"/>
  <p:tag name="KSO_WM_SLIDE_INDEX" val="1"/>
  <p:tag name="KSO_WM_TAG_VERSION" val="1.0"/>
  <p:tag name="KSO_WM_SLIDE_LAYOUT" val="a_b_f"/>
  <p:tag name="KSO_WM_SLIDE_LAYOUT_CNT" val="1_1_1"/>
  <p:tag name="KSO_WM_TEMPLATE_THUMBS_INDEX" val="1、9"/>
  <p:tag name="KSO_WM_SLIDE_CONTENT_AREA" val="{&quot;left&quot;:&quot;54.6&quot;,&quot;top&quot;:&quot;123.65&quot;,&quot;width&quot;:&quot;574.1&quot;,&quot;height&quot;:&quot;305.6&quot;}"/>
</p:tagLst>
</file>

<file path=ppt/tags/tag88.xml><?xml version="1.0" encoding="utf-8"?>
<p:tagLst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custom20230292_4*b*1"/>
  <p:tag name="KSO_WM_TEMPLATE_CATEGORY" val="custom"/>
  <p:tag name="KSO_WM_TEMPLATE_INDEX" val="20230292"/>
  <p:tag name="KSO_WM_UNIT_LAYERLEVEL" val="1"/>
  <p:tag name="KSO_WM_TAG_VERSION" val="1.0"/>
  <p:tag name="KSO_WM_BEAUTIFY_FLAG" val="#wm#"/>
  <p:tag name="KSO_WM_DIAGRAM_GROUP_CODE" val="l1-1"/>
  <p:tag name="KSO_WM_UNIT_PRESET_TEXT" val="CONTENTS"/>
</p:tagLst>
</file>

<file path=ppt/tags/tag89.xml><?xml version="1.0" encoding="utf-8"?>
<p:tagLst xmlns:p="http://schemas.openxmlformats.org/presentationml/2006/main">
  <p:tag name="KSO_WM_UNIT_ISCONTENTSTITLE" val="1"/>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4*a*1"/>
  <p:tag name="KSO_WM_TEMPLATE_CATEGORY" val="custom"/>
  <p:tag name="KSO_WM_TEMPLATE_INDEX" val="20230292"/>
  <p:tag name="KSO_WM_UNIT_LAYERLEVEL" val="1"/>
  <p:tag name="KSO_WM_TAG_VERSION" val="1.0"/>
  <p:tag name="KSO_WM_BEAUTIFY_FLAG" val="#wm#"/>
  <p:tag name="KSO_WM_DIAGRAM_GROUP_CODE" val="l1-1"/>
  <p:tag name="KSO_WM_UNIT_PRESET_TEXT" val="目录"/>
</p:tagLst>
</file>

<file path=ppt/tags/tag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UNIT_TYPE" val="i"/>
  <p:tag name="KSO_WM_UNIT_INDEX" val="2"/>
</p:tagLst>
</file>

<file path=ppt/tags/tag90.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4"/>
  <p:tag name="KSO_WM_TEMPLATE_SUBCATEGORY" val="29"/>
  <p:tag name="KSO_WM_TEMPLATE_MASTER_TYPE" val="0"/>
  <p:tag name="KSO_WM_TEMPLATE_COLOR_TYPE" val="0"/>
  <p:tag name="KSO_WM_SLIDE_ITEM_CNT" val="4"/>
  <p:tag name="KSO_WM_SLIDE_INDEX" val="4"/>
  <p:tag name="KSO_WM_TAG_VERSION" val="1.0"/>
  <p:tag name="KSO_WM_SLIDE_LAYOUT" val="a_b_l"/>
  <p:tag name="KSO_WM_SLIDE_LAYOUT_CNT" val="1_1_1"/>
  <p:tag name="KSO_WM_SLIDE_TYPE" val="contents"/>
  <p:tag name="KSO_WM_SLIDE_SUBTYPE" val="diag"/>
  <p:tag name="KSO_WM_DIAGRAM_GROUP_CODE" val="l1-1"/>
  <p:tag name="KSO_WM_SLIDE_DIAGTYPE" val="l"/>
</p:tagLst>
</file>

<file path=ppt/tags/tag91.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92_7*e*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PART ONE"/>
</p:tagLst>
</file>

<file path=ppt/tags/tag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单击添加章节标题"/>
</p:tagLst>
</file>

<file path=ppt/tags/tag93.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9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9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9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9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heme/theme1.xml><?xml version="1.0" encoding="utf-8"?>
<a:theme xmlns:a="http://schemas.openxmlformats.org/drawingml/2006/main" name="Office 主题">
  <a:themeElements>
    <a:clrScheme name="自定义 122">
      <a:dk1>
        <a:sysClr val="windowText" lastClr="000000"/>
      </a:dk1>
      <a:lt1>
        <a:sysClr val="window" lastClr="FFFFFF"/>
      </a:lt1>
      <a:dk2>
        <a:srgbClr val="003964"/>
      </a:dk2>
      <a:lt2>
        <a:srgbClr val="E8F8FE"/>
      </a:lt2>
      <a:accent1>
        <a:srgbClr val="1DC0FD"/>
      </a:accent1>
      <a:accent2>
        <a:srgbClr val="015BFF"/>
      </a:accent2>
      <a:accent3>
        <a:srgbClr val="22CFD8"/>
      </a:accent3>
      <a:accent4>
        <a:srgbClr val="22B1C4"/>
      </a:accent4>
      <a:accent5>
        <a:srgbClr val="9485FF"/>
      </a:accent5>
      <a:accent6>
        <a:srgbClr val="6F5BFF"/>
      </a:accent6>
      <a:hlink>
        <a:srgbClr val="0563C1"/>
      </a:hlink>
      <a:folHlink>
        <a:srgbClr val="954D72"/>
      </a:folHlink>
    </a:clrScheme>
    <a:fontScheme name="自定义 73">
      <a:majorFont>
        <a:latin typeface="MiSans Heavy"/>
        <a:ea typeface="MiSans Heavy"/>
        <a:cs typeface=""/>
      </a:majorFont>
      <a:minorFont>
        <a:latin typeface="MiSans Normal"/>
        <a:ea typeface="MiSans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MiSans Heavy"/>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iSans Heavy"/>
        <a:ea typeface=""/>
        <a:cs typeface=""/>
        <a:font script="Jpan" typeface="ＭＳ Ｐゴシック"/>
        <a:font script="Hang" typeface="맑은 고딕"/>
        <a:font script="Hans" typeface="MiSans Heavy"/>
        <a:font script="Hant" typeface="新細明體"/>
        <a:font script="Arab" typeface="MiSans Heavy"/>
        <a:font script="Hebr" typeface="MiSans Heavy"/>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MiSans Heavy"/>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MiSans Heavy"/>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iSans Heavy"/>
        <a:ea typeface=""/>
        <a:cs typeface=""/>
        <a:font script="Jpan" typeface="ＭＳ Ｐゴシック"/>
        <a:font script="Hang" typeface="맑은 고딕"/>
        <a:font script="Hans" typeface="MiSans Heavy"/>
        <a:font script="Hant" typeface="新細明體"/>
        <a:font script="Arab" typeface="MiSans Heavy"/>
        <a:font script="Hebr" typeface="MiSans Heavy"/>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MiSans Heavy"/>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14453</Words>
  <Application>WPS 演示</Application>
  <PresentationFormat>宽屏</PresentationFormat>
  <Paragraphs>911</Paragraphs>
  <Slides>103</Slides>
  <Notes>3</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103</vt:i4>
      </vt:variant>
    </vt:vector>
  </HeadingPairs>
  <TitlesOfParts>
    <vt:vector size="113" baseType="lpstr">
      <vt:lpstr>Arial</vt:lpstr>
      <vt:lpstr>宋体</vt:lpstr>
      <vt:lpstr>Wingdings</vt:lpstr>
      <vt:lpstr>MiSans Heavy</vt:lpstr>
      <vt:lpstr>Wingdings</vt:lpstr>
      <vt:lpstr>MiSans Normal</vt:lpstr>
      <vt:lpstr>微软雅黑</vt:lpstr>
      <vt:lpstr>Calibri</vt:lpstr>
      <vt:lpstr>Arial Unicode MS</vt:lpstr>
      <vt:lpstr>Office 主题</vt:lpstr>
      <vt:lpstr>PowerPoint 演示文稿</vt:lpstr>
      <vt:lpstr>目录</vt:lpstr>
      <vt:lpstr>10.1  边界混合建模思路</vt:lpstr>
      <vt:lpstr>10.1 边界混合建模思路</vt:lpstr>
      <vt:lpstr>10.1 边界混合建模思路</vt:lpstr>
      <vt:lpstr>10.1 边界混合建模思路</vt:lpstr>
      <vt:lpstr>10.1 边界混合建模思路</vt:lpstr>
      <vt:lpstr>10.1 边界混合建模思路</vt:lpstr>
      <vt:lpstr>10.1 边界混合建模思路</vt:lpstr>
      <vt:lpstr>10.1 边界混合建模思路</vt:lpstr>
      <vt:lpstr>10.1 边界混合建模思路</vt:lpstr>
      <vt:lpstr>10.1 边界混合建模思路</vt:lpstr>
      <vt:lpstr>10.1 边界混合建模思路</vt:lpstr>
      <vt:lpstr>10.1 边界混合建模思路</vt:lpstr>
      <vt:lpstr>10.1 边界混合建模思路</vt:lpstr>
      <vt:lpstr>10.2  边界混合操作界面</vt:lpstr>
      <vt:lpstr>10.2 边界混合操作界面</vt:lpstr>
      <vt:lpstr>10.2 边界混合操作界面</vt:lpstr>
      <vt:lpstr>10.2 边界混合操作界面</vt:lpstr>
      <vt:lpstr>10.2 边界混合操作界面</vt:lpstr>
      <vt:lpstr>10.2 边界混合操作界面</vt:lpstr>
      <vt:lpstr>10.2 边界混合操作界面</vt:lpstr>
      <vt:lpstr>10.2 边界混合操作界面</vt:lpstr>
      <vt:lpstr>10.2 边界混合操作界面</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10.3 边界混合建面基础案例</vt:lpstr>
      <vt:lpstr>10.4  边界混合建模综合案例</vt:lpstr>
      <vt:lpstr>10.4 边界混合建模综合案例</vt:lpstr>
      <vt:lpstr>10.4 边界混合建模综合案例</vt:lpstr>
      <vt:lpstr>10.4 边界混合建模综合案例</vt:lpstr>
      <vt:lpstr>10.4 边界混合建模综合案例</vt:lpstr>
      <vt:lpstr>10.4 边界混合建模综合案例</vt:lpstr>
      <vt:lpstr>10.4 边界混合建模综合案例</vt:lpstr>
      <vt:lpstr>10.4 边界混合建模综合案例</vt:lpstr>
      <vt:lpstr>10.4 边界混合建模综合案例</vt:lpstr>
      <vt:lpstr>10.4 边界混合建模综合案例</vt:lpstr>
      <vt:lpstr>10.4 边界混合建模综合案例</vt:lpstr>
      <vt:lpstr>10.4 边界混合建模综合案例</vt:lpstr>
      <vt:lpstr>10.5  曲面“加厚”</vt:lpstr>
      <vt:lpstr>10.5 曲面“加厚”</vt:lpstr>
      <vt:lpstr>10.5 曲面“加厚”</vt:lpstr>
      <vt:lpstr>10.5 曲面“加厚”</vt:lpstr>
      <vt:lpstr>10.5 曲面“加厚”</vt:lpstr>
      <vt:lpstr>本章小结</vt:lpstr>
      <vt:lpstr>思考与练习</vt:lpstr>
      <vt:lpstr>思考与练习</vt:lpstr>
      <vt:lpstr>感谢您的观看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刘</cp:lastModifiedBy>
  <cp:revision>199</cp:revision>
  <dcterms:created xsi:type="dcterms:W3CDTF">2023-05-11T07:06:00Z</dcterms:created>
  <dcterms:modified xsi:type="dcterms:W3CDTF">2024-05-21T10:28:29Z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7BAEAB75CBFB47EE875056131E4295A3_13</vt:lpwstr>
  </property>
  <property fmtid="{D5CDD505-2E9C-101B-9397-08002B2CF9AE}" pid="4" name="KSOTemplateUUID">
    <vt:lpwstr>v1.0_mb_9QAWWVYH2DG4a8DJrSVPPw==</vt:lpwstr>
  </property>
</Properties>
</file>