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78"/>
  </p:handoutMasterIdLst>
  <p:sldIdLst>
    <p:sldId id="410" r:id="rId3"/>
    <p:sldId id="411" r:id="rId5"/>
    <p:sldId id="412" r:id="rId6"/>
    <p:sldId id="413" r:id="rId7"/>
    <p:sldId id="416" r:id="rId8"/>
    <p:sldId id="417" r:id="rId9"/>
    <p:sldId id="418" r:id="rId10"/>
    <p:sldId id="419" r:id="rId11"/>
    <p:sldId id="420" r:id="rId12"/>
    <p:sldId id="421" r:id="rId13"/>
    <p:sldId id="422" r:id="rId14"/>
    <p:sldId id="423" r:id="rId15"/>
    <p:sldId id="424" r:id="rId16"/>
    <p:sldId id="425" r:id="rId17"/>
    <p:sldId id="426" r:id="rId18"/>
    <p:sldId id="414" r:id="rId19"/>
    <p:sldId id="427" r:id="rId20"/>
    <p:sldId id="428" r:id="rId21"/>
    <p:sldId id="429" r:id="rId22"/>
    <p:sldId id="430" r:id="rId23"/>
    <p:sldId id="431" r:id="rId24"/>
    <p:sldId id="432" r:id="rId25"/>
    <p:sldId id="433" r:id="rId26"/>
    <p:sldId id="434" r:id="rId27"/>
    <p:sldId id="435" r:id="rId28"/>
    <p:sldId id="436" r:id="rId29"/>
    <p:sldId id="437" r:id="rId30"/>
    <p:sldId id="443" r:id="rId31"/>
    <p:sldId id="444" r:id="rId32"/>
    <p:sldId id="445" r:id="rId33"/>
    <p:sldId id="446" r:id="rId34"/>
    <p:sldId id="447" r:id="rId35"/>
    <p:sldId id="438" r:id="rId36"/>
    <p:sldId id="439" r:id="rId37"/>
    <p:sldId id="448" r:id="rId38"/>
    <p:sldId id="449" r:id="rId39"/>
    <p:sldId id="450" r:id="rId40"/>
    <p:sldId id="454" r:id="rId41"/>
    <p:sldId id="455" r:id="rId42"/>
    <p:sldId id="456" r:id="rId43"/>
    <p:sldId id="457" r:id="rId44"/>
    <p:sldId id="458" r:id="rId45"/>
    <p:sldId id="451" r:id="rId46"/>
    <p:sldId id="460" r:id="rId47"/>
    <p:sldId id="461" r:id="rId48"/>
    <p:sldId id="452" r:id="rId49"/>
    <p:sldId id="462" r:id="rId50"/>
    <p:sldId id="463" r:id="rId51"/>
    <p:sldId id="470" r:id="rId52"/>
    <p:sldId id="415" r:id="rId53"/>
    <p:sldId id="464" r:id="rId54"/>
    <p:sldId id="471" r:id="rId55"/>
    <p:sldId id="474" r:id="rId56"/>
    <p:sldId id="475" r:id="rId57"/>
    <p:sldId id="476" r:id="rId58"/>
    <p:sldId id="477" r:id="rId59"/>
    <p:sldId id="478" r:id="rId60"/>
    <p:sldId id="479" r:id="rId61"/>
    <p:sldId id="480" r:id="rId62"/>
    <p:sldId id="484" r:id="rId63"/>
    <p:sldId id="485" r:id="rId64"/>
    <p:sldId id="486" r:id="rId65"/>
    <p:sldId id="487" r:id="rId66"/>
    <p:sldId id="490" r:id="rId67"/>
    <p:sldId id="491" r:id="rId68"/>
    <p:sldId id="488" r:id="rId69"/>
    <p:sldId id="489" r:id="rId70"/>
    <p:sldId id="481" r:id="rId71"/>
    <p:sldId id="482" r:id="rId72"/>
    <p:sldId id="492" r:id="rId73"/>
    <p:sldId id="493" r:id="rId74"/>
    <p:sldId id="494" r:id="rId75"/>
    <p:sldId id="495" r:id="rId76"/>
    <p:sldId id="394" r:id="rId77"/>
  </p:sldIdLst>
  <p:sldSz cx="12192000" cy="6858000"/>
  <p:notesSz cx="6858000" cy="9144000"/>
  <p:custDataLst>
    <p:tags r:id="rId8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92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DC0FD"/>
    <a:srgbClr val="45B9F5"/>
    <a:srgbClr val="02B3F4"/>
    <a:srgbClr val="344554"/>
    <a:srgbClr val="0151F5"/>
    <a:srgbClr val="015BFF"/>
    <a:srgbClr val="196EFB"/>
    <a:srgbClr val="293642"/>
    <a:srgbClr val="4C6279"/>
    <a:srgbClr val="B6D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13778" autoAdjust="0"/>
    <p:restoredTop sz="94660"/>
  </p:normalViewPr>
  <p:slideViewPr>
    <p:cSldViewPr snapToGrid="0" showGuides="1">
      <p:cViewPr varScale="1">
        <p:scale>
          <a:sx n="10" d="100"/>
          <a:sy n="10" d="100"/>
        </p:scale>
        <p:origin x="-197" y="2438"/>
      </p:cViewPr>
      <p:guideLst>
        <p:guide orient="horz" pos="2160"/>
        <p:guide pos="3922"/>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3" Type="http://schemas.openxmlformats.org/officeDocument/2006/relationships/tags" Target="tags/tag236.xml"/><Relationship Id="rId82" Type="http://schemas.openxmlformats.org/officeDocument/2006/relationships/commentAuthors" Target="commentAuthors.xml"/><Relationship Id="rId81" Type="http://schemas.openxmlformats.org/officeDocument/2006/relationships/tableStyles" Target="tableStyles.xml"/><Relationship Id="rId80" Type="http://schemas.openxmlformats.org/officeDocument/2006/relationships/viewProps" Target="viewProps.xml"/><Relationship Id="rId8" Type="http://schemas.openxmlformats.org/officeDocument/2006/relationships/slide" Target="slides/slide5.xml"/><Relationship Id="rId79" Type="http://schemas.openxmlformats.org/officeDocument/2006/relationships/presProps" Target="presProps.xml"/><Relationship Id="rId78" Type="http://schemas.openxmlformats.org/officeDocument/2006/relationships/handoutMaster" Target="handoutMasters/handoutMaster1.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MiSans Heavy" panose="00000A00000000000000" charset="-122"/>
              <a:ea typeface="MiSans Heavy" panose="00000A00000000000000" charset="-122"/>
              <a:cs typeface="MiSans Heavy" panose="00000A00000000000000"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MiSans Heavy" panose="00000A00000000000000" charset="-122"/>
                <a:ea typeface="MiSans Heavy" panose="00000A00000000000000" charset="-122"/>
                <a:cs typeface="MiSans Normal" panose="00000500000000000000" charset="-122"/>
              </a:rPr>
            </a:fld>
            <a:endParaRPr lang="zh-CN" altLang="en-US">
              <a:latin typeface="MiSans Heavy" panose="00000A00000000000000" charset="-122"/>
              <a:ea typeface="MiSans Heavy" panose="00000A00000000000000" charset="-122"/>
              <a:cs typeface="MiSans Normal" panose="00000500000000000000"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MiSans Heavy" panose="00000A00000000000000" charset="-122"/>
              <a:ea typeface="MiSans Heavy" panose="00000A00000000000000" charset="-122"/>
              <a:cs typeface="MiSans Heavy" panose="00000A00000000000000"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MiSans Heavy" panose="00000A00000000000000" charset="-122"/>
                <a:ea typeface="MiSans Heavy" panose="00000A00000000000000" charset="-122"/>
                <a:cs typeface="MiSans Normal" panose="00000500000000000000" charset="-122"/>
              </a:rPr>
            </a:fld>
            <a:endParaRPr lang="zh-CN" altLang="en-US">
              <a:latin typeface="MiSans Heavy" panose="00000A00000000000000" charset="-122"/>
              <a:ea typeface="MiSans Heavy" panose="00000A00000000000000" charset="-122"/>
              <a:cs typeface="MiSans Normal" panose="00000500000000000000"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Sans Heavy" panose="00000A00000000000000" charset="-122"/>
                <a:ea typeface="MiSans Heavy" panose="00000A00000000000000" charset="-122"/>
                <a:cs typeface="MiSans Heavy" panose="00000A00000000000000"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Sans Heavy" panose="00000A00000000000000" charset="-122"/>
                <a:ea typeface="MiSans Heavy" panose="00000A00000000000000" charset="-122"/>
                <a:cs typeface="MiSans Heavy" panose="00000A00000000000000"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Sans Heavy" panose="00000A00000000000000" charset="-122"/>
                <a:ea typeface="MiSans Heavy" panose="00000A00000000000000" charset="-122"/>
                <a:cs typeface="MiSans Heavy" panose="00000A00000000000000"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Sans Heavy" panose="00000A00000000000000" charset="-122"/>
                <a:ea typeface="MiSans Heavy" panose="00000A00000000000000" charset="-122"/>
                <a:cs typeface="MiSans Heavy" panose="00000A00000000000000"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iSans Heavy" panose="00000A00000000000000" charset="-122"/>
        <a:ea typeface="MiSans Heavy" panose="00000A00000000000000" charset="-122"/>
        <a:cs typeface="MiSans Heavy" panose="00000A00000000000000" charset="-122"/>
      </a:defRPr>
    </a:lvl1pPr>
    <a:lvl2pPr marL="457200" algn="l" defTabSz="914400" rtl="0" eaLnBrk="1" latinLnBrk="0" hangingPunct="1">
      <a:defRPr sz="1200" kern="1200">
        <a:solidFill>
          <a:schemeClr val="tx1"/>
        </a:solidFill>
        <a:latin typeface="MiSans Heavy" panose="00000A00000000000000" charset="-122"/>
        <a:ea typeface="MiSans Heavy" panose="00000A00000000000000" charset="-122"/>
        <a:cs typeface="MiSans Heavy" panose="00000A00000000000000" charset="-122"/>
      </a:defRPr>
    </a:lvl2pPr>
    <a:lvl3pPr marL="914400" algn="l" defTabSz="914400" rtl="0" eaLnBrk="1" latinLnBrk="0" hangingPunct="1">
      <a:defRPr sz="1200" kern="1200">
        <a:solidFill>
          <a:schemeClr val="tx1"/>
        </a:solidFill>
        <a:latin typeface="MiSans Heavy" panose="00000A00000000000000" charset="-122"/>
        <a:ea typeface="MiSans Heavy" panose="00000A00000000000000" charset="-122"/>
        <a:cs typeface="MiSans Heavy" panose="00000A00000000000000" charset="-122"/>
      </a:defRPr>
    </a:lvl3pPr>
    <a:lvl4pPr marL="1371600" algn="l" defTabSz="914400" rtl="0" eaLnBrk="1" latinLnBrk="0" hangingPunct="1">
      <a:defRPr sz="1200" kern="1200">
        <a:solidFill>
          <a:schemeClr val="tx1"/>
        </a:solidFill>
        <a:latin typeface="MiSans Heavy" panose="00000A00000000000000" charset="-122"/>
        <a:ea typeface="MiSans Heavy" panose="00000A00000000000000" charset="-122"/>
        <a:cs typeface="MiSans Heavy" panose="00000A00000000000000" charset="-122"/>
      </a:defRPr>
    </a:lvl4pPr>
    <a:lvl5pPr marL="1828800" algn="l" defTabSz="914400" rtl="0" eaLnBrk="1" latinLnBrk="0" hangingPunct="1">
      <a:defRPr sz="1200" kern="1200">
        <a:solidFill>
          <a:schemeClr val="tx1"/>
        </a:solidFill>
        <a:latin typeface="MiSans Heavy" panose="00000A00000000000000" charset="-122"/>
        <a:ea typeface="MiSans Heavy" panose="00000A00000000000000" charset="-122"/>
        <a:cs typeface="MiSans Heavy" panose="00000A00000000000000"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1.jpeg"/><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9" Type="http://schemas.openxmlformats.org/officeDocument/2006/relationships/tags" Target="../tags/tag69.xml"/><Relationship Id="rId8" Type="http://schemas.openxmlformats.org/officeDocument/2006/relationships/tags" Target="../tags/tag68.xml"/><Relationship Id="rId7" Type="http://schemas.openxmlformats.org/officeDocument/2006/relationships/tags" Target="../tags/tag67.xml"/><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image" Target="../media/image2.jpeg"/><Relationship Id="rId2" Type="http://schemas.openxmlformats.org/officeDocument/2006/relationships/tags" Target="../tags/tag63.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8" Type="http://schemas.openxmlformats.org/officeDocument/2006/relationships/tags" Target="../tags/tag75.xml"/><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image" Target="../media/image1.jpeg"/><Relationship Id="rId2" Type="http://schemas.openxmlformats.org/officeDocument/2006/relationships/tags" Target="../tags/tag70.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image" Target="../media/image2.jpeg"/><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1.xml"/><Relationship Id="rId8" Type="http://schemas.openxmlformats.org/officeDocument/2006/relationships/tags" Target="../tags/tag20.xml"/><Relationship Id="rId7" Type="http://schemas.openxmlformats.org/officeDocument/2006/relationships/tags" Target="../tags/tag19.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image" Target="../media/image3.jpeg"/><Relationship Id="rId2" Type="http://schemas.openxmlformats.org/officeDocument/2006/relationships/tags" Target="../tags/tag15.xml"/><Relationship Id="rId10" Type="http://schemas.openxmlformats.org/officeDocument/2006/relationships/tags" Target="../tags/tag2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image" Target="../media/image2.jpeg"/><Relationship Id="rId2" Type="http://schemas.openxmlformats.org/officeDocument/2006/relationships/tags" Target="../tags/tag23.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6.xml"/><Relationship Id="rId8" Type="http://schemas.openxmlformats.org/officeDocument/2006/relationships/tags" Target="../tags/tag35.xml"/><Relationship Id="rId7" Type="http://schemas.openxmlformats.org/officeDocument/2006/relationships/tags" Target="../tags/tag34.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image" Target="../media/image2.jpeg"/><Relationship Id="rId2" Type="http://schemas.openxmlformats.org/officeDocument/2006/relationships/tags" Target="../tags/tag30.xml"/><Relationship Id="rId10" Type="http://schemas.openxmlformats.org/officeDocument/2006/relationships/tags" Target="../tags/tag37.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44.xml"/><Relationship Id="rId8" Type="http://schemas.openxmlformats.org/officeDocument/2006/relationships/tags" Target="../tags/tag43.xml"/><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image" Target="../media/image2.jpeg"/><Relationship Id="rId2" Type="http://schemas.openxmlformats.org/officeDocument/2006/relationships/tags" Target="../tags/tag38.xml"/><Relationship Id="rId12" Type="http://schemas.openxmlformats.org/officeDocument/2006/relationships/tags" Target="../tags/tag47.xml"/><Relationship Id="rId11" Type="http://schemas.openxmlformats.org/officeDocument/2006/relationships/tags" Target="../tags/tag46.xml"/><Relationship Id="rId10" Type="http://schemas.openxmlformats.org/officeDocument/2006/relationships/tags" Target="../tags/tag45.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image" Target="../media/image2.jpeg"/><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image" Target="../media/image2.jpeg"/><Relationship Id="rId2" Type="http://schemas.openxmlformats.org/officeDocument/2006/relationships/tags" Target="../tags/tag54.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image" Target="../media/image2.jpeg"/><Relationship Id="rId2" Type="http://schemas.openxmlformats.org/officeDocument/2006/relationships/tags" Target="../tags/tag58.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pic>
        <p:nvPicPr>
          <p:cNvPr id="13" name="图片 12" descr="ͼƬ1-4"/>
          <p:cNvPicPr>
            <a:picLocks noChangeAspect="1"/>
          </p:cNvPicPr>
          <p:nvPr>
            <p:custDataLst>
              <p:tags r:id="rId2"/>
            </p:custDataLst>
          </p:nvPr>
        </p:nvPicPr>
        <p:blipFill>
          <a:blip r:embed="rId3">
            <a:lum contrast="6000"/>
          </a:blip>
          <a:stretch>
            <a:fillRect/>
          </a:stretch>
        </p:blipFill>
        <p:spPr>
          <a:xfrm>
            <a:off x="0" y="0"/>
            <a:ext cx="12192000" cy="6857365"/>
          </a:xfrm>
          <a:prstGeom prst="rect">
            <a:avLst/>
          </a:prstGeom>
        </p:spPr>
      </p:pic>
      <p:sp>
        <p:nvSpPr>
          <p:cNvPr id="9" name="署名"/>
          <p:cNvSpPr txBox="1">
            <a:spLocks noGrp="1"/>
          </p:cNvSpPr>
          <p:nvPr>
            <p:ph type="body" idx="3" hasCustomPrompt="1"/>
            <p:custDataLst>
              <p:tags r:id="rId4"/>
            </p:custDataLst>
          </p:nvPr>
        </p:nvSpPr>
        <p:spPr>
          <a:xfrm>
            <a:off x="907448" y="4367840"/>
            <a:ext cx="2034000" cy="468000"/>
          </a:xfrm>
          <a:prstGeom prst="roundRect">
            <a:avLst>
              <a:gd name="adj" fmla="val 25971"/>
            </a:avLst>
          </a:prstGeom>
          <a:gradFill>
            <a:gsLst>
              <a:gs pos="0">
                <a:schemeClr val="accent1"/>
              </a:gs>
              <a:gs pos="100000">
                <a:schemeClr val="accent2"/>
              </a:gs>
            </a:gsLst>
            <a:lin ang="2700000" scaled="0"/>
          </a:gradFill>
        </p:spPr>
        <p:txBody>
          <a:bodyPr wrap="square" lIns="0" tIns="0" rIns="0" bIns="0" rtlCol="0" anchor="ctr">
            <a:normAutofit/>
          </a:bodyPr>
          <a:lstStyle>
            <a:lvl1pPr marL="0" marR="0" algn="ctr" defTabSz="914400" rtl="0" eaLnBrk="1" fontAlgn="auto" latinLnBrk="0" hangingPunct="1">
              <a:lnSpc>
                <a:spcPct val="100000"/>
              </a:lnSpc>
              <a:buClrTx/>
              <a:buSzTx/>
              <a:buFontTx/>
              <a:buNone/>
              <a:defRPr kumimoji="0" lang="zh-CN" altLang="en-US" sz="1400" b="0" i="0" u="none" strike="noStrike" kern="1200" cap="none" spc="150" normalizeH="0" baseline="0" noProof="1" dirty="0">
                <a:solidFill>
                  <a:schemeClr val="lt1">
                    <a:lumMod val="100000"/>
                  </a:schemeClr>
                </a:solidFill>
                <a:effectLst>
                  <a:outerShdw blurRad="50800" dist="50800" dir="5400000" algn="ctr" rotWithShape="0">
                    <a:schemeClr val="accent2">
                      <a:alpha val="40000"/>
                    </a:schemeClr>
                  </a:outerShdw>
                </a:effectLst>
                <a:latin typeface="+mj-ea"/>
                <a:ea typeface="+mj-ea"/>
                <a:cs typeface="+mn-cs"/>
              </a:defRPr>
            </a:lvl1pPr>
          </a:lstStyle>
          <a:p>
            <a:pPr lvl="0" algn="ctr"/>
            <a:r>
              <a:rPr dirty="0">
                <a:sym typeface="+mn-ea"/>
              </a:rPr>
              <a:t>单击此处编辑文本</a:t>
            </a:r>
            <a:endParaRPr dirty="0">
              <a:sym typeface="+mn-ea"/>
            </a:endParaRPr>
          </a:p>
        </p:txBody>
      </p:sp>
      <p:sp>
        <p:nvSpPr>
          <p:cNvPr id="8" name="副标题"/>
          <p:cNvSpPr txBox="1">
            <a:spLocks noGrp="1"/>
          </p:cNvSpPr>
          <p:nvPr>
            <p:ph type="body" idx="2" hasCustomPrompt="1"/>
            <p:custDataLst>
              <p:tags r:id="rId5"/>
            </p:custDataLst>
          </p:nvPr>
        </p:nvSpPr>
        <p:spPr>
          <a:xfrm>
            <a:off x="907415" y="1764655"/>
            <a:ext cx="6674452" cy="1016335"/>
          </a:xfrm>
          <a:prstGeom prst="rect">
            <a:avLst/>
          </a:prstGeom>
          <a:noFill/>
        </p:spPr>
        <p:txBody>
          <a:bodyPr wrap="square" lIns="0" tIns="0" rIns="0" bIns="0" rtlCol="0" anchor="b">
            <a:normAutofit/>
          </a:bodyPr>
          <a:lstStyle>
            <a:lvl1pPr marL="0" marR="0" algn="l" defTabSz="914400" rtl="0" eaLnBrk="1" fontAlgn="auto" latinLnBrk="0" hangingPunct="1">
              <a:lnSpc>
                <a:spcPct val="100000"/>
              </a:lnSpc>
              <a:buClrTx/>
              <a:buSzTx/>
              <a:buFontTx/>
              <a:buNone/>
              <a:defRPr kumimoji="0" lang="zh-CN" altLang="en-US" sz="4000" b="0" i="0" u="none" strike="noStrike" kern="1200" cap="none" spc="300" normalizeH="0" baseline="0" noProof="1" dirty="0">
                <a:solidFill>
                  <a:schemeClr val="tx1">
                    <a:lumMod val="85000"/>
                    <a:lumOff val="15000"/>
                  </a:schemeClr>
                </a:solidFill>
                <a:latin typeface="+mj-ea"/>
                <a:ea typeface="+mj-ea"/>
                <a:cs typeface="+mn-cs"/>
              </a:defRPr>
            </a:lvl1pPr>
          </a:lstStyle>
          <a:p>
            <a:pPr lvl="0" algn="l"/>
            <a:r>
              <a:rPr>
                <a:sym typeface="+mn-ea"/>
              </a:rPr>
              <a:t>单击此处编辑副标题</a:t>
            </a:r>
            <a:endParaRPr>
              <a:sym typeface="+mn-ea"/>
            </a:endParaRPr>
          </a:p>
        </p:txBody>
      </p:sp>
      <p:sp>
        <p:nvSpPr>
          <p:cNvPr id="7" name="标题"/>
          <p:cNvSpPr txBox="1">
            <a:spLocks noGrp="1"/>
          </p:cNvSpPr>
          <p:nvPr>
            <p:ph type="title" idx="1" hasCustomPrompt="1"/>
            <p:custDataLst>
              <p:tags r:id="rId6"/>
            </p:custDataLst>
          </p:nvPr>
        </p:nvSpPr>
        <p:spPr>
          <a:xfrm>
            <a:off x="907415" y="2781300"/>
            <a:ext cx="6674485" cy="1477010"/>
          </a:xfrm>
          <a:prstGeom prst="rect">
            <a:avLst/>
          </a:prstGeom>
          <a:noFill/>
        </p:spPr>
        <p:txBody>
          <a:bodyPr wrap="square" lIns="0" tIns="0" rIns="0" bIns="0" rtlCol="0" anchor="t" anchorCtr="0">
            <a:normAutofit/>
          </a:bodyPr>
          <a:lstStyle>
            <a:lvl1pPr marL="0" marR="0" algn="l" defTabSz="914400" rtl="0" eaLnBrk="1" fontAlgn="auto" latinLnBrk="0" hangingPunct="1">
              <a:lnSpc>
                <a:spcPct val="100000"/>
              </a:lnSpc>
              <a:buClrTx/>
              <a:buSzTx/>
              <a:buFontTx/>
              <a:buNone/>
              <a:defRPr kumimoji="0" lang="zh-CN" altLang="en-US" sz="6000" b="0" i="0" u="none" strike="noStrike" kern="1200" cap="none" spc="300" normalizeH="0" baseline="0" noProof="1" dirty="0">
                <a:solidFill>
                  <a:schemeClr val="tx1">
                    <a:lumMod val="85000"/>
                    <a:lumOff val="15000"/>
                  </a:schemeClr>
                </a:solidFill>
                <a:latin typeface="+mj-ea"/>
                <a:ea typeface="+mj-ea"/>
                <a:cs typeface="+mn-cs"/>
              </a:defRPr>
            </a:lvl1pPr>
          </a:lstStyle>
          <a:p>
            <a:pPr lvl="0"/>
            <a:r>
              <a:rPr dirty="0">
                <a:sym typeface="+mn-ea"/>
              </a:rPr>
              <a:t>单击此处编辑标题</a:t>
            </a:r>
            <a:endParaRPr dirty="0">
              <a:sym typeface="+mn-ea"/>
            </a:endParaRPr>
          </a:p>
        </p:txBody>
      </p:sp>
      <p:sp>
        <p:nvSpPr>
          <p:cNvPr id="4" name="日期占位符 3"/>
          <p:cNvSpPr>
            <a:spLocks noGrp="1"/>
          </p:cNvSpPr>
          <p:nvPr>
            <p:ph type="dt" sz="half" idx="10"/>
            <p:custDataLst>
              <p:tags r:id="rId7"/>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a:xfrm>
            <a:off x="4116000" y="6314400"/>
            <a:ext cx="3960000" cy="316800"/>
          </a:xfrm>
        </p:spPr>
        <p:txBody>
          <a:bodyPr/>
          <a:lstStyle/>
          <a:p>
            <a:endParaRPr lang="zh-CN" altLang="en-US" dirty="0"/>
          </a:p>
        </p:txBody>
      </p:sp>
      <p:sp>
        <p:nvSpPr>
          <p:cNvPr id="6" name="灯片编号占位符 5"/>
          <p:cNvSpPr>
            <a:spLocks noGrp="1"/>
          </p:cNvSpPr>
          <p:nvPr>
            <p:ph type="sldNum" sz="quarter" idx="12"/>
            <p:custDataLst>
              <p:tags r:id="rId9"/>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showMasterSp="0">
  <p:cSld name="标题和副标题">
    <p:spTree>
      <p:nvGrpSpPr>
        <p:cNvPr id="1" name=""/>
        <p:cNvGrpSpPr/>
        <p:nvPr/>
      </p:nvGrpSpPr>
      <p:grpSpPr>
        <a:xfrm>
          <a:off x="0" y="0"/>
          <a:ext cx="0" cy="0"/>
          <a:chOff x="0" y="0"/>
          <a:chExt cx="0" cy="0"/>
        </a:xfrm>
      </p:grpSpPr>
      <p:pic>
        <p:nvPicPr>
          <p:cNvPr id="9" name="图片 8" descr="A2"/>
          <p:cNvPicPr>
            <a:picLocks noChangeAspect="1"/>
          </p:cNvPicPr>
          <p:nvPr>
            <p:custDataLst>
              <p:tags r:id="rId2"/>
            </p:custDataLst>
          </p:nvPr>
        </p:nvPicPr>
        <p:blipFill>
          <a:blip r:embed="rId3">
            <a:alphaModFix amt="15000"/>
          </a:blip>
          <a:stretch>
            <a:fillRect/>
          </a:stretch>
        </p:blipFill>
        <p:spPr>
          <a:xfrm flipH="1">
            <a:off x="0" y="635"/>
            <a:ext cx="12192000" cy="6871335"/>
          </a:xfrm>
          <a:prstGeom prst="rect">
            <a:avLst/>
          </a:prstGeom>
        </p:spPr>
      </p:pic>
      <p:sp>
        <p:nvSpPr>
          <p:cNvPr id="8" name="平行四边形 7"/>
          <p:cNvSpPr/>
          <p:nvPr>
            <p:custDataLst>
              <p:tags r:id="rId4"/>
            </p:custDataLst>
          </p:nvPr>
        </p:nvSpPr>
        <p:spPr>
          <a:xfrm>
            <a:off x="549275" y="832845"/>
            <a:ext cx="2985770" cy="180325"/>
          </a:xfrm>
          <a:prstGeom prst="parallelogram">
            <a:avLst>
              <a:gd name="adj" fmla="val 38188"/>
            </a:avLst>
          </a:prstGeom>
          <a:gradFill>
            <a:gsLst>
              <a:gs pos="100000">
                <a:schemeClr val="accent1">
                  <a:alpha val="26000"/>
                </a:schemeClr>
              </a:gs>
              <a:gs pos="23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标题"/>
          <p:cNvSpPr txBox="1">
            <a:spLocks noGrp="1"/>
          </p:cNvSpPr>
          <p:nvPr>
            <p:ph type="title" idx="2"/>
            <p:custDataLst>
              <p:tags r:id="rId5"/>
            </p:custDataLst>
          </p:nvPr>
        </p:nvSpPr>
        <p:spPr>
          <a:xfrm>
            <a:off x="608400" y="416903"/>
            <a:ext cx="10969200" cy="70560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3600" b="0" i="0" u="none" strike="noStrike" kern="1200" cap="none" spc="300" normalizeH="0" baseline="0" noProof="1" dirty="0">
                <a:ln>
                  <a:noFill/>
                  <a:prstDash val="sysDot"/>
                </a:ln>
                <a:solidFill>
                  <a:schemeClr val="tx2">
                    <a:lumMod val="25000"/>
                  </a:schemeClr>
                </a:solidFill>
                <a:latin typeface="+mj-ea"/>
                <a:ea typeface="+mj-ea"/>
                <a:cs typeface="+mn-cs"/>
              </a:defRPr>
            </a:lvl1pPr>
          </a:lstStyle>
          <a:p>
            <a:pPr lvl="0"/>
            <a:r>
              <a:rPr>
                <a:sym typeface="+mn-ea"/>
              </a:rPr>
              <a:t>单击此处编辑母版标题样式</a:t>
            </a:r>
            <a:endParaRPr>
              <a:sym typeface="+mn-ea"/>
            </a:endParaRPr>
          </a:p>
        </p:txBody>
      </p:sp>
      <p:sp>
        <p:nvSpPr>
          <p:cNvPr id="6" name="副标题"/>
          <p:cNvSpPr txBox="1">
            <a:spLocks noGrp="1"/>
          </p:cNvSpPr>
          <p:nvPr>
            <p:ph type="body" idx="1" hasCustomPrompt="1"/>
            <p:custDataLst>
              <p:tags r:id="rId6"/>
            </p:custDataLst>
          </p:nvPr>
        </p:nvSpPr>
        <p:spPr>
          <a:xfrm>
            <a:off x="608400" y="1134318"/>
            <a:ext cx="10969200" cy="40011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2000" b="0" i="0" u="none" strike="noStrike" kern="1200" cap="none" spc="300" normalizeH="0" baseline="0" noProof="1" dirty="0">
                <a:solidFill>
                  <a:schemeClr val="tx1">
                    <a:lumMod val="75000"/>
                    <a:lumOff val="25000"/>
                  </a:schemeClr>
                </a:solidFill>
                <a:latin typeface="+mn-ea"/>
                <a:ea typeface="+mn-ea"/>
                <a:cs typeface="+mn-cs"/>
              </a:defRPr>
            </a:lvl1pPr>
          </a:lstStyle>
          <a:p>
            <a:pPr lvl="0" algn="l"/>
            <a:r>
              <a:rPr>
                <a:sym typeface="+mn-ea"/>
              </a:rPr>
              <a:t>单击此处编辑母版副标题样式</a:t>
            </a:r>
            <a:endParaRPr>
              <a:sym typeface="+mn-ea"/>
            </a:endParaRPr>
          </a:p>
        </p:txBody>
      </p:sp>
      <p:sp>
        <p:nvSpPr>
          <p:cNvPr id="3" name="日期占位符 2"/>
          <p:cNvSpPr>
            <a:spLocks noGrp="1"/>
          </p:cNvSpPr>
          <p:nvPr>
            <p:ph type="dt" sz="half" idx="10"/>
            <p:custDataLst>
              <p:tags r:id="rId7"/>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a:xfrm>
            <a:off x="4116000" y="6314400"/>
            <a:ext cx="3960000" cy="316800"/>
          </a:xfrm>
        </p:spPr>
        <p:txBody>
          <a:bodyPr/>
          <a:lstStyle/>
          <a:p>
            <a:endParaRPr lang="zh-CN" altLang="en-US" dirty="0"/>
          </a:p>
        </p:txBody>
      </p:sp>
      <p:sp>
        <p:nvSpPr>
          <p:cNvPr id="5" name="灯片编号占位符 4"/>
          <p:cNvSpPr>
            <a:spLocks noGrp="1"/>
          </p:cNvSpPr>
          <p:nvPr>
            <p:ph type="sldNum" sz="quarter" idx="12"/>
            <p:custDataLst>
              <p:tags r:id="rId9"/>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showMasterSp="0">
  <p:cSld name="末尾幻灯片">
    <p:spTree>
      <p:nvGrpSpPr>
        <p:cNvPr id="1" name=""/>
        <p:cNvGrpSpPr/>
        <p:nvPr/>
      </p:nvGrpSpPr>
      <p:grpSpPr>
        <a:xfrm>
          <a:off x="0" y="0"/>
          <a:ext cx="0" cy="0"/>
          <a:chOff x="0" y="0"/>
          <a:chExt cx="0" cy="0"/>
        </a:xfrm>
      </p:grpSpPr>
      <p:pic>
        <p:nvPicPr>
          <p:cNvPr id="13" name="图片 12" descr="ͼƬ1-4"/>
          <p:cNvPicPr>
            <a:picLocks noChangeAspect="1"/>
          </p:cNvPicPr>
          <p:nvPr>
            <p:custDataLst>
              <p:tags r:id="rId2"/>
            </p:custDataLst>
          </p:nvPr>
        </p:nvPicPr>
        <p:blipFill>
          <a:blip r:embed="rId3">
            <a:lum contrast="6000"/>
          </a:blip>
          <a:stretch>
            <a:fillRect/>
          </a:stretch>
        </p:blipFill>
        <p:spPr>
          <a:xfrm>
            <a:off x="0" y="0"/>
            <a:ext cx="12192000" cy="6857365"/>
          </a:xfrm>
          <a:prstGeom prst="rect">
            <a:avLst/>
          </a:prstGeom>
        </p:spPr>
      </p:pic>
      <p:sp>
        <p:nvSpPr>
          <p:cNvPr id="8" name="署名"/>
          <p:cNvSpPr txBox="1">
            <a:spLocks noGrp="1"/>
          </p:cNvSpPr>
          <p:nvPr>
            <p:ph type="body" idx="2" hasCustomPrompt="1"/>
            <p:custDataLst>
              <p:tags r:id="rId4"/>
            </p:custDataLst>
          </p:nvPr>
        </p:nvSpPr>
        <p:spPr>
          <a:xfrm>
            <a:off x="907448" y="4113702"/>
            <a:ext cx="2034000" cy="468000"/>
          </a:xfrm>
          <a:prstGeom prst="roundRect">
            <a:avLst>
              <a:gd name="adj" fmla="val 25971"/>
            </a:avLst>
          </a:prstGeom>
          <a:gradFill>
            <a:gsLst>
              <a:gs pos="0">
                <a:schemeClr val="accent1"/>
              </a:gs>
              <a:gs pos="100000">
                <a:schemeClr val="accent2"/>
              </a:gs>
            </a:gsLst>
            <a:lin ang="2700000" scaled="0"/>
          </a:gradFill>
        </p:spPr>
        <p:txBody>
          <a:bodyPr wrap="square" lIns="0" tIns="0" rIns="0" bIns="0" rtlCol="0" anchor="ctr">
            <a:normAutofit/>
          </a:bodyPr>
          <a:lstStyle>
            <a:defPPr>
              <a:defRPr lang="zh-CN"/>
            </a:defPPr>
            <a:lvl1pPr marL="0" marR="0" algn="ctr" defTabSz="914400" rtl="0" eaLnBrk="1" fontAlgn="auto" latinLnBrk="0" hangingPunct="1">
              <a:lnSpc>
                <a:spcPct val="100000"/>
              </a:lnSpc>
              <a:buClrTx/>
              <a:buSzTx/>
              <a:buFontTx/>
              <a:buNone/>
              <a:defRPr kumimoji="0" lang="zh-CN" altLang="en-US" sz="1400" b="0" i="0" u="none" strike="noStrike" kern="1200" cap="none" spc="150" normalizeH="0" baseline="0" noProof="1" dirty="0">
                <a:solidFill>
                  <a:schemeClr val="lt1">
                    <a:lumMod val="100000"/>
                  </a:schemeClr>
                </a:solidFill>
                <a:effectLst>
                  <a:outerShdw blurRad="50800" dist="50800" dir="5400000" algn="ctr" rotWithShape="0">
                    <a:schemeClr val="accent2">
                      <a:alpha val="40000"/>
                    </a:schemeClr>
                  </a:outerShdw>
                </a:effectLst>
                <a:latin typeface="+mj-ea"/>
                <a:ea typeface="+mj-ea"/>
                <a:cs typeface="+mn-cs"/>
              </a:defRPr>
            </a:lvl1pPr>
          </a:lstStyle>
          <a:p>
            <a:pPr lvl="0"/>
            <a:r>
              <a:rPr>
                <a:sym typeface="+mn-ea"/>
              </a:rPr>
              <a:t>单击此处编辑文本</a:t>
            </a:r>
            <a:endParaRPr>
              <a:sym typeface="+mn-ea"/>
            </a:endParaRPr>
          </a:p>
        </p:txBody>
      </p:sp>
      <p:sp>
        <p:nvSpPr>
          <p:cNvPr id="7" name="标题"/>
          <p:cNvSpPr txBox="1">
            <a:spLocks noGrp="1"/>
          </p:cNvSpPr>
          <p:nvPr>
            <p:ph type="title" idx="1" hasCustomPrompt="1"/>
            <p:custDataLst>
              <p:tags r:id="rId5"/>
            </p:custDataLst>
          </p:nvPr>
        </p:nvSpPr>
        <p:spPr>
          <a:xfrm>
            <a:off x="907448" y="1809751"/>
            <a:ext cx="6011908" cy="2059214"/>
          </a:xfrm>
          <a:prstGeom prst="rect">
            <a:avLst/>
          </a:prstGeom>
          <a:noFill/>
        </p:spPr>
        <p:txBody>
          <a:bodyPr wrap="square" lIns="0" tIns="0" rIns="0" bIns="0" rtlCol="0" anchor="ctr" anchorCtr="0">
            <a:normAutofit/>
          </a:bodyPr>
          <a:lstStyle>
            <a:lvl1pPr marL="0" marR="0" algn="l" defTabSz="914400" rtl="0" eaLnBrk="1" fontAlgn="auto" latinLnBrk="0" hangingPunct="1">
              <a:lnSpc>
                <a:spcPct val="100000"/>
              </a:lnSpc>
              <a:buClrTx/>
              <a:buSzTx/>
              <a:buFontTx/>
              <a:buNone/>
              <a:defRPr kumimoji="0" lang="zh-CN" altLang="en-US" sz="6000" b="0" i="0" u="none" strike="noStrike" kern="1200" cap="none" spc="300" normalizeH="0" baseline="0" noProof="1" dirty="0">
                <a:solidFill>
                  <a:schemeClr val="tx1">
                    <a:lumMod val="85000"/>
                    <a:lumOff val="15000"/>
                  </a:schemeClr>
                </a:solidFill>
                <a:latin typeface="+mj-ea"/>
                <a:ea typeface="+mj-ea"/>
                <a:cs typeface="+mn-cs"/>
              </a:defRPr>
            </a:lvl1pPr>
          </a:lstStyle>
          <a:p>
            <a:pPr lvl="0"/>
            <a:r>
              <a:rPr>
                <a:sym typeface="+mn-ea"/>
              </a:rPr>
              <a:t>单击编辑标题</a:t>
            </a:r>
            <a:endParaRPr>
              <a:sym typeface="+mn-ea"/>
            </a:endParaRPr>
          </a:p>
        </p:txBody>
      </p:sp>
      <p:sp>
        <p:nvSpPr>
          <p:cNvPr id="4" name="日期占位符 3"/>
          <p:cNvSpPr>
            <a:spLocks noGrp="1"/>
          </p:cNvSpPr>
          <p:nvPr>
            <p:ph type="dt" sz="half" idx="10"/>
            <p:custDataLst>
              <p:tags r:id="rId6"/>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a:xfrm>
            <a:off x="4116000" y="6314400"/>
            <a:ext cx="3960000" cy="316800"/>
          </a:xfrm>
        </p:spPr>
        <p:txBody>
          <a:bodyPr/>
          <a:lstStyle/>
          <a:p>
            <a:endParaRPr lang="zh-CN" altLang="en-US" dirty="0"/>
          </a:p>
        </p:txBody>
      </p:sp>
      <p:sp>
        <p:nvSpPr>
          <p:cNvPr id="6" name="灯片编号占位符 5"/>
          <p:cNvSpPr>
            <a:spLocks noGrp="1"/>
          </p:cNvSpPr>
          <p:nvPr>
            <p:ph type="sldNum" sz="quarter" idx="12"/>
            <p:custDataLst>
              <p:tags r:id="rId8"/>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10" name="平行四边形 9"/>
          <p:cNvSpPr/>
          <p:nvPr>
            <p:custDataLst>
              <p:tags r:id="rId2"/>
            </p:custDataLst>
          </p:nvPr>
        </p:nvSpPr>
        <p:spPr>
          <a:xfrm>
            <a:off x="549275" y="832845"/>
            <a:ext cx="2985770" cy="180325"/>
          </a:xfrm>
          <a:prstGeom prst="parallelogram">
            <a:avLst>
              <a:gd name="adj" fmla="val 38188"/>
            </a:avLst>
          </a:prstGeom>
          <a:gradFill>
            <a:gsLst>
              <a:gs pos="100000">
                <a:schemeClr val="accent1">
                  <a:alpha val="26000"/>
                </a:schemeClr>
              </a:gs>
              <a:gs pos="23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9" name="图片 8" descr="A2"/>
          <p:cNvPicPr>
            <a:picLocks noChangeAspect="1"/>
          </p:cNvPicPr>
          <p:nvPr>
            <p:custDataLst>
              <p:tags r:id="rId3"/>
            </p:custDataLst>
          </p:nvPr>
        </p:nvPicPr>
        <p:blipFill>
          <a:blip r:embed="rId4">
            <a:alphaModFix amt="15000"/>
          </a:blip>
          <a:stretch>
            <a:fillRect/>
          </a:stretch>
        </p:blipFill>
        <p:spPr>
          <a:xfrm flipH="1">
            <a:off x="0" y="635"/>
            <a:ext cx="12192000" cy="6871335"/>
          </a:xfrm>
          <a:prstGeom prst="rect">
            <a:avLst/>
          </a:prstGeom>
        </p:spPr>
      </p:pic>
      <p:sp>
        <p:nvSpPr>
          <p:cNvPr id="8" name="正文"/>
          <p:cNvSpPr txBox="1">
            <a:spLocks noGrp="1"/>
          </p:cNvSpPr>
          <p:nvPr>
            <p:ph idx="2"/>
            <p:custDataLst>
              <p:tags r:id="rId5"/>
            </p:custDataLst>
          </p:nvPr>
        </p:nvSpPr>
        <p:spPr>
          <a:xfrm>
            <a:off x="608400" y="1490400"/>
            <a:ext cx="10969200" cy="4759200"/>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1200"/>
              </a:spcBef>
              <a:spcAft>
                <a:spcPts val="0"/>
              </a:spcAft>
              <a:buClr>
                <a:schemeClr val="accent1">
                  <a:lumMod val="40000"/>
                  <a:lumOff val="60000"/>
                </a:schemeClr>
              </a:buClr>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lumMod val="75000"/>
                    <a:lumOff val="25000"/>
                  </a:schemeClr>
                </a:solidFill>
                <a:uFillTx/>
                <a:latin typeface="+mn-ea"/>
                <a:ea typeface="+mn-ea"/>
                <a:cs typeface="+mn-cs"/>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mn-ea"/>
                <a:ea typeface="+mn-ea"/>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mn-ea"/>
                <a:ea typeface="+mn-ea"/>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mn-ea"/>
                <a:ea typeface="+mn-ea"/>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mn-ea"/>
                <a:ea typeface="+mn-ea"/>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spcBef>
                <a:spcPts val="1200"/>
              </a:spcBef>
              <a:spcAft>
                <a:spcPts val="0"/>
              </a:spcAft>
              <a:buClr>
                <a:schemeClr val="accent1">
                  <a:lumMod val="40000"/>
                  <a:lumOff val="60000"/>
                </a:schemeClr>
              </a:buClr>
            </a:pPr>
            <a:r>
              <a:rPr dirty="0">
                <a:sym typeface="+mn-ea"/>
              </a:rPr>
              <a:t>单击此处编辑母版文本样式</a:t>
            </a:r>
            <a:endParaRPr dirty="0">
              <a:sym typeface="+mn-ea"/>
            </a:endParaRPr>
          </a:p>
          <a:p>
            <a:pPr lvl="1">
              <a:spcBef>
                <a:spcPts val="1200"/>
              </a:spcBef>
              <a:spcAft>
                <a:spcPts val="0"/>
              </a:spcAft>
              <a:buClr>
                <a:schemeClr val="accent1">
                  <a:lumMod val="40000"/>
                  <a:lumOff val="60000"/>
                </a:schemeClr>
              </a:buClr>
            </a:pPr>
            <a:r>
              <a:rPr dirty="0" err="1">
                <a:sym typeface="+mn-ea"/>
              </a:rPr>
              <a:t>第二级</a:t>
            </a:r>
            <a:endParaRPr dirty="0">
              <a:sym typeface="+mn-ea"/>
            </a:endParaRPr>
          </a:p>
          <a:p>
            <a:pPr lvl="2">
              <a:spcBef>
                <a:spcPts val="1200"/>
              </a:spcBef>
              <a:spcAft>
                <a:spcPts val="0"/>
              </a:spcAft>
              <a:buClr>
                <a:schemeClr val="accent1">
                  <a:lumMod val="40000"/>
                  <a:lumOff val="60000"/>
                </a:schemeClr>
              </a:buClr>
            </a:pPr>
            <a:r>
              <a:rPr dirty="0" err="1">
                <a:sym typeface="+mn-ea"/>
              </a:rPr>
              <a:t>第三级</a:t>
            </a:r>
            <a:endParaRPr dirty="0">
              <a:sym typeface="+mn-ea"/>
            </a:endParaRPr>
          </a:p>
          <a:p>
            <a:pPr lvl="3">
              <a:spcBef>
                <a:spcPts val="1200"/>
              </a:spcBef>
              <a:spcAft>
                <a:spcPts val="0"/>
              </a:spcAft>
              <a:buClr>
                <a:schemeClr val="accent1">
                  <a:lumMod val="40000"/>
                  <a:lumOff val="60000"/>
                </a:schemeClr>
              </a:buClr>
            </a:pPr>
            <a:r>
              <a:rPr dirty="0" err="1">
                <a:sym typeface="+mn-ea"/>
              </a:rPr>
              <a:t>第四级</a:t>
            </a:r>
            <a:endParaRPr dirty="0">
              <a:sym typeface="+mn-ea"/>
            </a:endParaRPr>
          </a:p>
          <a:p>
            <a:pPr lvl="4">
              <a:spcBef>
                <a:spcPts val="1200"/>
              </a:spcBef>
              <a:spcAft>
                <a:spcPts val="0"/>
              </a:spcAft>
              <a:buClr>
                <a:schemeClr val="accent1">
                  <a:lumMod val="40000"/>
                  <a:lumOff val="60000"/>
                </a:schemeClr>
              </a:buClr>
            </a:pPr>
            <a:r>
              <a:rPr dirty="0" err="1">
                <a:sym typeface="+mn-ea"/>
              </a:rPr>
              <a:t>第五级</a:t>
            </a:r>
            <a:endParaRPr dirty="0">
              <a:sym typeface="+mn-ea"/>
            </a:endParaRPr>
          </a:p>
        </p:txBody>
      </p:sp>
      <p:sp>
        <p:nvSpPr>
          <p:cNvPr id="7" name="标题"/>
          <p:cNvSpPr txBox="1">
            <a:spLocks noGrp="1"/>
          </p:cNvSpPr>
          <p:nvPr>
            <p:ph type="title" idx="1"/>
            <p:custDataLst>
              <p:tags r:id="rId6"/>
            </p:custDataLst>
          </p:nvPr>
        </p:nvSpPr>
        <p:spPr>
          <a:xfrm>
            <a:off x="608400" y="415550"/>
            <a:ext cx="10969200" cy="70560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3600" b="0" i="0" u="none" strike="noStrike" kern="1200" cap="none" spc="300" normalizeH="0" baseline="0" noProof="1" dirty="0">
                <a:ln>
                  <a:noFill/>
                  <a:prstDash val="sysDot"/>
                </a:ln>
                <a:solidFill>
                  <a:schemeClr val="tx2">
                    <a:lumMod val="25000"/>
                  </a:schemeClr>
                </a:solidFill>
                <a:latin typeface="+mj-ea"/>
                <a:ea typeface="+mj-ea"/>
                <a:cs typeface="+mn-cs"/>
              </a:defRPr>
            </a:lvl1pPr>
          </a:lstStyle>
          <a:p>
            <a:pPr lvl="0"/>
            <a:r>
              <a:rPr dirty="0">
                <a:sym typeface="+mn-ea"/>
              </a:rPr>
              <a:t>单击此处编辑母版标题样式</a:t>
            </a:r>
            <a:endParaRPr dirty="0">
              <a:sym typeface="+mn-ea"/>
            </a:endParaRPr>
          </a:p>
        </p:txBody>
      </p:sp>
      <p:sp>
        <p:nvSpPr>
          <p:cNvPr id="4" name="日期占位符 3"/>
          <p:cNvSpPr>
            <a:spLocks noGrp="1"/>
          </p:cNvSpPr>
          <p:nvPr>
            <p:ph type="dt" sz="half" idx="10"/>
            <p:custDataLst>
              <p:tags r:id="rId7"/>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a:xfrm>
            <a:off x="4116000" y="6314400"/>
            <a:ext cx="3960000" cy="316800"/>
          </a:xfrm>
        </p:spPr>
        <p:txBody>
          <a:bodyPr/>
          <a:lstStyle/>
          <a:p>
            <a:endParaRPr lang="zh-CN" altLang="en-US" dirty="0"/>
          </a:p>
        </p:txBody>
      </p:sp>
      <p:sp>
        <p:nvSpPr>
          <p:cNvPr id="6" name="灯片编号占位符 5"/>
          <p:cNvSpPr>
            <a:spLocks noGrp="1"/>
          </p:cNvSpPr>
          <p:nvPr>
            <p:ph type="sldNum" sz="quarter" idx="12"/>
            <p:custDataLst>
              <p:tags r:id="rId9"/>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pic>
        <p:nvPicPr>
          <p:cNvPr id="10" name="图片 9" descr="章节页01"/>
          <p:cNvPicPr>
            <a:picLocks noChangeAspect="1"/>
          </p:cNvPicPr>
          <p:nvPr>
            <p:custDataLst>
              <p:tags r:id="rId2"/>
            </p:custDataLst>
          </p:nvPr>
        </p:nvPicPr>
        <p:blipFill>
          <a:blip r:embed="rId3"/>
          <a:stretch>
            <a:fillRect/>
          </a:stretch>
        </p:blipFill>
        <p:spPr>
          <a:xfrm>
            <a:off x="0" y="9525"/>
            <a:ext cx="12192635" cy="6856730"/>
          </a:xfrm>
          <a:prstGeom prst="rect">
            <a:avLst/>
          </a:prstGeom>
        </p:spPr>
      </p:pic>
      <p:sp>
        <p:nvSpPr>
          <p:cNvPr id="9" name="矩形 8"/>
          <p:cNvSpPr/>
          <p:nvPr>
            <p:custDataLst>
              <p:tags r:id="rId4"/>
            </p:custDataLst>
          </p:nvPr>
        </p:nvSpPr>
        <p:spPr>
          <a:xfrm rot="10800000" flipV="1">
            <a:off x="0" y="-13335"/>
            <a:ext cx="12192635" cy="6871335"/>
          </a:xfrm>
          <a:prstGeom prst="rect">
            <a:avLst/>
          </a:prstGeom>
          <a:gradFill>
            <a:gsLst>
              <a:gs pos="0">
                <a:schemeClr val="bg1">
                  <a:alpha val="0"/>
                </a:schemeClr>
              </a:gs>
              <a:gs pos="64000">
                <a:schemeClr val="accent1">
                  <a:alpha val="10000"/>
                </a:schemeClr>
              </a:gs>
            </a:gsLst>
            <a:lin ang="162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iSans Heavy" panose="00000A00000000000000" charset="-122"/>
            </a:endParaRPr>
          </a:p>
        </p:txBody>
      </p:sp>
      <p:sp>
        <p:nvSpPr>
          <p:cNvPr id="8" name="平行四边形 7"/>
          <p:cNvSpPr/>
          <p:nvPr>
            <p:custDataLst>
              <p:tags r:id="rId5"/>
            </p:custDataLst>
          </p:nvPr>
        </p:nvSpPr>
        <p:spPr>
          <a:xfrm>
            <a:off x="585992" y="5741854"/>
            <a:ext cx="4345547" cy="249280"/>
          </a:xfrm>
          <a:prstGeom prst="parallelogram">
            <a:avLst>
              <a:gd name="adj" fmla="val 38188"/>
            </a:avLst>
          </a:prstGeom>
          <a:gradFill>
            <a:gsLst>
              <a:gs pos="100000">
                <a:schemeClr val="accent1">
                  <a:alpha val="25000"/>
                </a:schemeClr>
              </a:gs>
              <a:gs pos="23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200">
              <a:solidFill>
                <a:schemeClr val="tx1"/>
              </a:solidFill>
            </a:endParaRPr>
          </a:p>
        </p:txBody>
      </p:sp>
      <p:sp>
        <p:nvSpPr>
          <p:cNvPr id="7" name="副标题"/>
          <p:cNvSpPr txBox="1">
            <a:spLocks noGrp="1"/>
          </p:cNvSpPr>
          <p:nvPr>
            <p:ph type="body" idx="2" hasCustomPrompt="1"/>
            <p:custDataLst>
              <p:tags r:id="rId6"/>
            </p:custDataLst>
          </p:nvPr>
        </p:nvSpPr>
        <p:spPr>
          <a:xfrm>
            <a:off x="2454910" y="5417185"/>
            <a:ext cx="3988435" cy="664845"/>
          </a:xfrm>
          <a:prstGeom prst="rect">
            <a:avLst/>
          </a:prstGeom>
          <a:noFill/>
        </p:spPr>
        <p:txBody>
          <a:bodyPr wrap="square" lIns="0" tIns="0" rIns="0" bIns="0" rtlCol="0" anchor="ctr">
            <a:normAutofit/>
          </a:bodyPr>
          <a:lstStyle>
            <a:lvl1pPr marL="0" marR="0" lvl="0" algn="l" defTabSz="914400" rtl="0" eaLnBrk="1" fontAlgn="auto" latinLnBrk="0" hangingPunct="1">
              <a:lnSpc>
                <a:spcPct val="100000"/>
              </a:lnSpc>
              <a:buClrTx/>
              <a:buSzTx/>
              <a:buFontTx/>
              <a:buNone/>
              <a:defRPr kumimoji="0" lang="en-US" altLang="zh-CN" sz="2800" b="0" i="0" u="none" strike="noStrike" kern="1200" cap="none" spc="0" normalizeH="0" baseline="0" noProof="1" dirty="0">
                <a:solidFill>
                  <a:schemeClr val="accent2">
                    <a:lumMod val="40000"/>
                    <a:lumOff val="60000"/>
                  </a:schemeClr>
                </a:solidFill>
                <a:uFillTx/>
                <a:latin typeface="+mj-ea"/>
                <a:ea typeface="+mj-ea"/>
                <a:cs typeface="MiSans Normal" panose="00000500000000000000" charset="-122"/>
                <a:sym typeface="+mn-ea"/>
              </a:defRPr>
            </a:lvl1pPr>
          </a:lstStyle>
          <a:p>
            <a:pPr lvl="0" algn="l">
              <a:buClrTx/>
              <a:buSzTx/>
              <a:buFontTx/>
            </a:pPr>
            <a:r>
              <a:rPr>
                <a:sym typeface="+mn-ea"/>
              </a:rPr>
              <a:t>单击此处编辑副标题</a:t>
            </a:r>
            <a:endParaRPr>
              <a:sym typeface="+mn-ea"/>
            </a:endParaRPr>
          </a:p>
        </p:txBody>
      </p:sp>
      <p:sp>
        <p:nvSpPr>
          <p:cNvPr id="6" name="标题"/>
          <p:cNvSpPr txBox="1">
            <a:spLocks noGrp="1"/>
          </p:cNvSpPr>
          <p:nvPr>
            <p:ph type="title" idx="1" hasCustomPrompt="1"/>
            <p:custDataLst>
              <p:tags r:id="rId7"/>
            </p:custDataLst>
          </p:nvPr>
        </p:nvSpPr>
        <p:spPr>
          <a:xfrm>
            <a:off x="729762" y="4968875"/>
            <a:ext cx="1725245" cy="1317625"/>
          </a:xfrm>
          <a:prstGeom prst="rect">
            <a:avLst/>
          </a:prstGeom>
          <a:noFill/>
        </p:spPr>
        <p:txBody>
          <a:bodyPr wrap="square" lIns="0" tIns="0" rIns="0" bIns="0" rtlCol="0" anchor="ctr">
            <a:normAutofit/>
          </a:bodyPr>
          <a:lstStyle>
            <a:lvl1pPr marL="0" marR="0" algn="l" defTabSz="914400" rtl="0" eaLnBrk="1" fontAlgn="auto" latinLnBrk="0" hangingPunct="1">
              <a:lnSpc>
                <a:spcPct val="100000"/>
              </a:lnSpc>
              <a:buClrTx/>
              <a:buSzTx/>
              <a:buFontTx/>
              <a:buNone/>
              <a:defRPr kumimoji="0" lang="zh-CN" altLang="en-US" sz="6000" b="0" i="0" u="none" strike="noStrike" kern="1200" cap="none" spc="300" normalizeH="0" baseline="0" noProof="1" dirty="0">
                <a:solidFill>
                  <a:schemeClr val="tx1">
                    <a:lumMod val="75000"/>
                    <a:lumOff val="25000"/>
                  </a:schemeClr>
                </a:solidFill>
                <a:latin typeface="+mj-ea"/>
                <a:ea typeface="+mj-ea"/>
                <a:cs typeface="MiSans Normal" panose="00000500000000000000" charset="-122"/>
              </a:defRPr>
            </a:lvl1pPr>
          </a:lstStyle>
          <a:p>
            <a:pPr lvl="0"/>
            <a:r>
              <a:rPr>
                <a:sym typeface="+mn-ea"/>
              </a:rPr>
              <a:t>标题</a:t>
            </a:r>
            <a:endParaRPr>
              <a:sym typeface="+mn-ea"/>
            </a:endParaRPr>
          </a:p>
        </p:txBody>
      </p:sp>
      <p:sp>
        <p:nvSpPr>
          <p:cNvPr id="3" name="日期占位符 2"/>
          <p:cNvSpPr>
            <a:spLocks noGrp="1"/>
          </p:cNvSpPr>
          <p:nvPr>
            <p:ph type="dt" sz="half" idx="10"/>
            <p:custDataLst>
              <p:tags r:id="rId8"/>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a:xfrm>
            <a:off x="4116000" y="6314400"/>
            <a:ext cx="3960000" cy="316800"/>
          </a:xfrm>
        </p:spPr>
        <p:txBody>
          <a:bodyPr/>
          <a:lstStyle/>
          <a:p>
            <a:endParaRPr lang="zh-CN" altLang="en-US" dirty="0"/>
          </a:p>
        </p:txBody>
      </p:sp>
      <p:sp>
        <p:nvSpPr>
          <p:cNvPr id="5" name="灯片编号占位符 4"/>
          <p:cNvSpPr>
            <a:spLocks noGrp="1"/>
          </p:cNvSpPr>
          <p:nvPr>
            <p:ph type="sldNum" sz="quarter" idx="12"/>
            <p:custDataLst>
              <p:tags r:id="rId10"/>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pic>
        <p:nvPicPr>
          <p:cNvPr id="10" name="图片 9" descr="A2"/>
          <p:cNvPicPr>
            <a:picLocks noChangeAspect="1"/>
          </p:cNvPicPr>
          <p:nvPr>
            <p:custDataLst>
              <p:tags r:id="rId2"/>
            </p:custDataLst>
          </p:nvPr>
        </p:nvPicPr>
        <p:blipFill>
          <a:blip r:embed="rId3"/>
          <a:stretch>
            <a:fillRect/>
          </a:stretch>
        </p:blipFill>
        <p:spPr>
          <a:xfrm>
            <a:off x="5654" y="0"/>
            <a:ext cx="12192000" cy="6871335"/>
          </a:xfrm>
          <a:prstGeom prst="rect">
            <a:avLst/>
          </a:prstGeom>
        </p:spPr>
      </p:pic>
      <p:sp>
        <p:nvSpPr>
          <p:cNvPr id="13" name="平行四边形 12"/>
          <p:cNvSpPr/>
          <p:nvPr>
            <p:custDataLst>
              <p:tags r:id="rId4"/>
            </p:custDataLst>
          </p:nvPr>
        </p:nvSpPr>
        <p:spPr>
          <a:xfrm>
            <a:off x="6501112" y="3700159"/>
            <a:ext cx="4673600" cy="233045"/>
          </a:xfrm>
          <a:prstGeom prst="parallelogram">
            <a:avLst>
              <a:gd name="adj" fmla="val 38188"/>
            </a:avLst>
          </a:prstGeom>
          <a:gradFill>
            <a:gsLst>
              <a:gs pos="100000">
                <a:schemeClr val="accent1">
                  <a:alpha val="25000"/>
                </a:schemeClr>
              </a:gs>
              <a:gs pos="23000">
                <a:schemeClr val="accent2">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节编号"/>
          <p:cNvSpPr txBox="1">
            <a:spLocks noGrp="1"/>
          </p:cNvSpPr>
          <p:nvPr>
            <p:ph type="body" idx="2" hasCustomPrompt="1"/>
            <p:custDataLst>
              <p:tags r:id="rId5"/>
            </p:custDataLst>
          </p:nvPr>
        </p:nvSpPr>
        <p:spPr>
          <a:xfrm>
            <a:off x="9605355" y="4452317"/>
            <a:ext cx="1540800" cy="424800"/>
          </a:xfrm>
          <a:prstGeom prst="roundRect">
            <a:avLst>
              <a:gd name="adj" fmla="val 18909"/>
            </a:avLst>
          </a:prstGeom>
          <a:gradFill>
            <a:gsLst>
              <a:gs pos="0">
                <a:schemeClr val="accent1"/>
              </a:gs>
              <a:gs pos="100000">
                <a:schemeClr val="accent2"/>
              </a:gs>
            </a:gsLst>
            <a:lin ang="2700000" scaled="0"/>
          </a:gradFill>
        </p:spPr>
        <p:txBody>
          <a:bodyPr wrap="square" lIns="0" tIns="0" rIns="0" bIns="0" rtlCol="0" anchor="ctr">
            <a:normAutofit/>
          </a:bodyPr>
          <a:lstStyle>
            <a:defPPr>
              <a:defRPr lang="zh-CN"/>
            </a:defPPr>
            <a:lvl1pPr marL="0" marR="0" algn="ctr" defTabSz="914400" rtl="0" eaLnBrk="1" fontAlgn="auto" latinLnBrk="0" hangingPunct="1">
              <a:lnSpc>
                <a:spcPct val="100000"/>
              </a:lnSpc>
              <a:buClrTx/>
              <a:buSzTx/>
              <a:buFontTx/>
              <a:buNone/>
              <a:defRPr kumimoji="0" lang="en-US" altLang="zh-CN" sz="1400" b="0" i="0" u="none" strike="noStrike" kern="1200" cap="none" spc="150" normalizeH="0" baseline="0" noProof="1">
                <a:solidFill>
                  <a:schemeClr val="lt1">
                    <a:lumMod val="100000"/>
                  </a:schemeClr>
                </a:solidFill>
                <a:effectLst>
                  <a:outerShdw blurRad="50800" dist="50800" dir="5400000" algn="ctr" rotWithShape="0">
                    <a:schemeClr val="accent2">
                      <a:alpha val="40000"/>
                    </a:schemeClr>
                  </a:outerShdw>
                </a:effectLst>
                <a:latin typeface="+mj-ea"/>
                <a:ea typeface="+mj-ea"/>
                <a:cs typeface="+mn-cs"/>
              </a:defRPr>
            </a:lvl1pPr>
          </a:lstStyle>
          <a:p>
            <a:pPr lvl="0"/>
            <a:r>
              <a:rPr>
                <a:sym typeface="+mn-ea"/>
              </a:rPr>
              <a:t>编辑节编号</a:t>
            </a:r>
            <a:endParaRPr>
              <a:sym typeface="+mn-ea"/>
            </a:endParaRPr>
          </a:p>
        </p:txBody>
      </p:sp>
      <p:sp>
        <p:nvSpPr>
          <p:cNvPr id="7" name="标题"/>
          <p:cNvSpPr txBox="1">
            <a:spLocks noGrp="1"/>
          </p:cNvSpPr>
          <p:nvPr>
            <p:ph type="title" idx="1" hasCustomPrompt="1"/>
            <p:custDataLst>
              <p:tags r:id="rId6"/>
            </p:custDataLst>
          </p:nvPr>
        </p:nvSpPr>
        <p:spPr>
          <a:xfrm>
            <a:off x="6096000" y="1985038"/>
            <a:ext cx="5079968" cy="1869371"/>
          </a:xfrm>
          <a:prstGeom prst="rect">
            <a:avLst/>
          </a:prstGeom>
          <a:noFill/>
        </p:spPr>
        <p:txBody>
          <a:bodyPr wrap="square" lIns="0" tIns="0" rIns="0" bIns="0" rtlCol="0" anchor="b">
            <a:normAutofit/>
          </a:bodyPr>
          <a:lstStyle>
            <a:lvl1pPr marL="0" marR="0" algn="r" defTabSz="914400" rtl="0" eaLnBrk="1" fontAlgn="auto" latinLnBrk="0" hangingPunct="1">
              <a:lnSpc>
                <a:spcPct val="100000"/>
              </a:lnSpc>
              <a:buClrTx/>
              <a:buSzTx/>
              <a:buFontTx/>
              <a:buNone/>
              <a:defRPr kumimoji="0" lang="zh-CN" altLang="en-US" sz="4400" b="0" i="0" u="none" strike="noStrike" kern="1200" cap="none" spc="300" normalizeH="0" baseline="0" noProof="1" dirty="0">
                <a:solidFill>
                  <a:schemeClr val="tx1">
                    <a:lumMod val="85000"/>
                    <a:lumOff val="15000"/>
                  </a:schemeClr>
                </a:solidFill>
                <a:latin typeface="+mj-ea"/>
                <a:ea typeface="+mj-ea"/>
                <a:cs typeface="+mn-cs"/>
              </a:defRPr>
            </a:lvl1pPr>
          </a:lstStyle>
          <a:p>
            <a:pPr lvl="0" algn="r"/>
            <a:r>
              <a:rPr>
                <a:sym typeface="+mn-ea"/>
              </a:rPr>
              <a:t>单击此处编辑标题</a:t>
            </a:r>
            <a:endParaRPr>
              <a:sym typeface="+mn-ea"/>
            </a:endParaRPr>
          </a:p>
        </p:txBody>
      </p:sp>
      <p:sp>
        <p:nvSpPr>
          <p:cNvPr id="4" name="日期占位符 3"/>
          <p:cNvSpPr>
            <a:spLocks noGrp="1"/>
          </p:cNvSpPr>
          <p:nvPr>
            <p:ph type="dt" sz="half" idx="10"/>
            <p:custDataLst>
              <p:tags r:id="rId7"/>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a:xfrm>
            <a:off x="4116000" y="6314400"/>
            <a:ext cx="3960000" cy="316800"/>
          </a:xfrm>
        </p:spPr>
        <p:txBody>
          <a:bodyPr/>
          <a:lstStyle/>
          <a:p>
            <a:endParaRPr lang="zh-CN" altLang="en-US" dirty="0"/>
          </a:p>
        </p:txBody>
      </p:sp>
      <p:sp>
        <p:nvSpPr>
          <p:cNvPr id="6" name="灯片编号占位符 5"/>
          <p:cNvSpPr>
            <a:spLocks noGrp="1"/>
          </p:cNvSpPr>
          <p:nvPr>
            <p:ph type="sldNum" sz="quarter" idx="12"/>
            <p:custDataLst>
              <p:tags r:id="rId9"/>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showMasterSp="0">
  <p:cSld name="标题和两栏">
    <p:spTree>
      <p:nvGrpSpPr>
        <p:cNvPr id="1" name=""/>
        <p:cNvGrpSpPr/>
        <p:nvPr/>
      </p:nvGrpSpPr>
      <p:grpSpPr>
        <a:xfrm>
          <a:off x="0" y="0"/>
          <a:ext cx="0" cy="0"/>
          <a:chOff x="0" y="0"/>
          <a:chExt cx="0" cy="0"/>
        </a:xfrm>
      </p:grpSpPr>
      <p:pic>
        <p:nvPicPr>
          <p:cNvPr id="12" name="图片 11" descr="A2"/>
          <p:cNvPicPr>
            <a:picLocks noChangeAspect="1"/>
          </p:cNvPicPr>
          <p:nvPr>
            <p:custDataLst>
              <p:tags r:id="rId2"/>
            </p:custDataLst>
          </p:nvPr>
        </p:nvPicPr>
        <p:blipFill>
          <a:blip r:embed="rId3">
            <a:alphaModFix amt="15000"/>
          </a:blip>
          <a:stretch>
            <a:fillRect/>
          </a:stretch>
        </p:blipFill>
        <p:spPr>
          <a:xfrm flipH="1">
            <a:off x="0" y="635"/>
            <a:ext cx="12192000" cy="6871335"/>
          </a:xfrm>
          <a:prstGeom prst="rect">
            <a:avLst/>
          </a:prstGeom>
        </p:spPr>
      </p:pic>
      <p:sp>
        <p:nvSpPr>
          <p:cNvPr id="11" name="平行四边形 10"/>
          <p:cNvSpPr/>
          <p:nvPr>
            <p:custDataLst>
              <p:tags r:id="rId4"/>
            </p:custDataLst>
          </p:nvPr>
        </p:nvSpPr>
        <p:spPr>
          <a:xfrm>
            <a:off x="549275" y="832845"/>
            <a:ext cx="2985770" cy="180325"/>
          </a:xfrm>
          <a:prstGeom prst="parallelogram">
            <a:avLst>
              <a:gd name="adj" fmla="val 38188"/>
            </a:avLst>
          </a:prstGeom>
          <a:gradFill>
            <a:gsLst>
              <a:gs pos="100000">
                <a:schemeClr val="accent1">
                  <a:alpha val="26000"/>
                </a:schemeClr>
              </a:gs>
              <a:gs pos="23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正文"/>
          <p:cNvSpPr txBox="1">
            <a:spLocks noGrp="1"/>
          </p:cNvSpPr>
          <p:nvPr>
            <p:ph idx="3"/>
            <p:custDataLst>
              <p:tags r:id="rId5"/>
            </p:custDataLst>
          </p:nvPr>
        </p:nvSpPr>
        <p:spPr>
          <a:xfrm>
            <a:off x="6400805" y="1490357"/>
            <a:ext cx="5176800" cy="4759236"/>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lumMod val="75000"/>
                    <a:lumOff val="25000"/>
                  </a:schemeClr>
                </a:solidFill>
                <a:uFillTx/>
                <a:latin typeface="+mn-ea"/>
                <a:ea typeface="+mn-ea"/>
                <a:cs typeface="+mn-cs"/>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mn-ea"/>
                <a:ea typeface="+mn-ea"/>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mn-ea"/>
                <a:ea typeface="+mn-ea"/>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mn-ea"/>
                <a:ea typeface="+mn-ea"/>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mn-ea"/>
                <a:ea typeface="+mn-ea"/>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9" name="正文"/>
          <p:cNvSpPr txBox="1">
            <a:spLocks noGrp="1"/>
          </p:cNvSpPr>
          <p:nvPr>
            <p:ph idx="2"/>
            <p:custDataLst>
              <p:tags r:id="rId6"/>
            </p:custDataLst>
          </p:nvPr>
        </p:nvSpPr>
        <p:spPr>
          <a:xfrm>
            <a:off x="608400" y="1490357"/>
            <a:ext cx="5176800" cy="4759236"/>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lumMod val="75000"/>
                    <a:lumOff val="25000"/>
                  </a:schemeClr>
                </a:solidFill>
                <a:uFillTx/>
                <a:latin typeface="+mn-ea"/>
                <a:ea typeface="+mn-ea"/>
                <a:cs typeface="+mn-cs"/>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mn-ea"/>
                <a:ea typeface="+mn-ea"/>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mn-ea"/>
                <a:ea typeface="+mn-ea"/>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mn-ea"/>
                <a:ea typeface="+mn-ea"/>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mn-ea"/>
                <a:ea typeface="+mn-ea"/>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8" name="标题"/>
          <p:cNvSpPr txBox="1">
            <a:spLocks noGrp="1"/>
          </p:cNvSpPr>
          <p:nvPr>
            <p:ph type="title" idx="1"/>
            <p:custDataLst>
              <p:tags r:id="rId7"/>
            </p:custDataLst>
          </p:nvPr>
        </p:nvSpPr>
        <p:spPr>
          <a:xfrm>
            <a:off x="608400" y="416903"/>
            <a:ext cx="10969200" cy="70560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3600" b="0" i="0" u="none" strike="noStrike" kern="1200" cap="none" spc="300" normalizeH="0" baseline="0" noProof="1" dirty="0">
                <a:ln>
                  <a:noFill/>
                  <a:prstDash val="sysDot"/>
                </a:ln>
                <a:solidFill>
                  <a:schemeClr val="tx2">
                    <a:lumMod val="25000"/>
                  </a:schemeClr>
                </a:solidFill>
                <a:latin typeface="+mj-ea"/>
                <a:ea typeface="+mj-ea"/>
                <a:cs typeface="+mn-cs"/>
              </a:defRPr>
            </a:lvl1pPr>
          </a:lstStyle>
          <a:p>
            <a:pPr lvl="0"/>
            <a:r>
              <a:rPr>
                <a:sym typeface="+mn-ea"/>
              </a:rPr>
              <a:t>单击此处编辑母版标题样式</a:t>
            </a:r>
            <a:endParaRPr>
              <a:sym typeface="+mn-ea"/>
            </a:endParaRPr>
          </a:p>
        </p:txBody>
      </p:sp>
      <p:sp>
        <p:nvSpPr>
          <p:cNvPr id="5" name="日期占位符 4"/>
          <p:cNvSpPr>
            <a:spLocks noGrp="1"/>
          </p:cNvSpPr>
          <p:nvPr>
            <p:ph type="dt" sz="half" idx="10"/>
            <p:custDataLst>
              <p:tags r:id="rId8"/>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9"/>
            </p:custDataLst>
          </p:nvPr>
        </p:nvSpPr>
        <p:spPr>
          <a:xfrm>
            <a:off x="4116000" y="6314400"/>
            <a:ext cx="3960000" cy="316800"/>
          </a:xfrm>
        </p:spPr>
        <p:txBody>
          <a:bodyPr/>
          <a:lstStyle/>
          <a:p>
            <a:endParaRPr lang="zh-CN" altLang="en-US" dirty="0"/>
          </a:p>
        </p:txBody>
      </p:sp>
      <p:sp>
        <p:nvSpPr>
          <p:cNvPr id="7" name="灯片编号占位符 6"/>
          <p:cNvSpPr>
            <a:spLocks noGrp="1"/>
          </p:cNvSpPr>
          <p:nvPr>
            <p:ph type="sldNum" sz="quarter" idx="12"/>
            <p:custDataLst>
              <p:tags r:id="rId10"/>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showMasterSp="0">
  <p:cSld name="标题和比较">
    <p:spTree>
      <p:nvGrpSpPr>
        <p:cNvPr id="1" name=""/>
        <p:cNvGrpSpPr/>
        <p:nvPr/>
      </p:nvGrpSpPr>
      <p:grpSpPr>
        <a:xfrm>
          <a:off x="0" y="0"/>
          <a:ext cx="0" cy="0"/>
          <a:chOff x="0" y="0"/>
          <a:chExt cx="0" cy="0"/>
        </a:xfrm>
      </p:grpSpPr>
      <p:pic>
        <p:nvPicPr>
          <p:cNvPr id="16" name="图片 15" descr="A2"/>
          <p:cNvPicPr>
            <a:picLocks noChangeAspect="1"/>
          </p:cNvPicPr>
          <p:nvPr>
            <p:custDataLst>
              <p:tags r:id="rId2"/>
            </p:custDataLst>
          </p:nvPr>
        </p:nvPicPr>
        <p:blipFill>
          <a:blip r:embed="rId3">
            <a:alphaModFix amt="15000"/>
          </a:blip>
          <a:stretch>
            <a:fillRect/>
          </a:stretch>
        </p:blipFill>
        <p:spPr>
          <a:xfrm flipH="1">
            <a:off x="0" y="635"/>
            <a:ext cx="12192000" cy="6871335"/>
          </a:xfrm>
          <a:prstGeom prst="rect">
            <a:avLst/>
          </a:prstGeom>
        </p:spPr>
      </p:pic>
      <p:sp>
        <p:nvSpPr>
          <p:cNvPr id="15" name="平行四边形 14"/>
          <p:cNvSpPr/>
          <p:nvPr>
            <p:custDataLst>
              <p:tags r:id="rId4"/>
            </p:custDataLst>
          </p:nvPr>
        </p:nvSpPr>
        <p:spPr>
          <a:xfrm>
            <a:off x="549275" y="832845"/>
            <a:ext cx="2985770" cy="180325"/>
          </a:xfrm>
          <a:prstGeom prst="parallelogram">
            <a:avLst>
              <a:gd name="adj" fmla="val 38188"/>
            </a:avLst>
          </a:prstGeom>
          <a:gradFill>
            <a:gsLst>
              <a:gs pos="100000">
                <a:schemeClr val="accent1">
                  <a:alpha val="26000"/>
                </a:schemeClr>
              </a:gs>
              <a:gs pos="23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标题"/>
          <p:cNvSpPr txBox="1">
            <a:spLocks noGrp="1"/>
          </p:cNvSpPr>
          <p:nvPr>
            <p:ph type="title" idx="5"/>
            <p:custDataLst>
              <p:tags r:id="rId5"/>
            </p:custDataLst>
          </p:nvPr>
        </p:nvSpPr>
        <p:spPr>
          <a:xfrm>
            <a:off x="608400" y="416903"/>
            <a:ext cx="10969200" cy="70560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3600" b="0" i="0" u="none" strike="noStrike" kern="1200" cap="none" spc="300" normalizeH="0" baseline="0" noProof="1" dirty="0">
                <a:ln>
                  <a:noFill/>
                  <a:prstDash val="sysDot"/>
                </a:ln>
                <a:solidFill>
                  <a:schemeClr val="tx2">
                    <a:lumMod val="25000"/>
                  </a:schemeClr>
                </a:solidFill>
                <a:latin typeface="+mj-ea"/>
                <a:ea typeface="+mj-ea"/>
                <a:cs typeface="+mn-cs"/>
              </a:defRPr>
            </a:lvl1pPr>
          </a:lstStyle>
          <a:p>
            <a:pPr lvl="0"/>
            <a:r>
              <a:rPr>
                <a:sym typeface="+mn-ea"/>
              </a:rPr>
              <a:t>单击此处编辑母版标题样式</a:t>
            </a:r>
            <a:endParaRPr>
              <a:sym typeface="+mn-ea"/>
            </a:endParaRPr>
          </a:p>
        </p:txBody>
      </p:sp>
      <p:sp>
        <p:nvSpPr>
          <p:cNvPr id="13" name="正文"/>
          <p:cNvSpPr txBox="1">
            <a:spLocks noGrp="1"/>
          </p:cNvSpPr>
          <p:nvPr>
            <p:ph idx="4"/>
            <p:custDataLst>
              <p:tags r:id="rId6"/>
            </p:custDataLst>
          </p:nvPr>
        </p:nvSpPr>
        <p:spPr>
          <a:xfrm>
            <a:off x="6235200" y="1854000"/>
            <a:ext cx="5342400" cy="4395600"/>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lumMod val="75000"/>
                    <a:lumOff val="25000"/>
                  </a:schemeClr>
                </a:solidFill>
                <a:uFillTx/>
                <a:latin typeface="+mn-ea"/>
                <a:ea typeface="+mn-ea"/>
                <a:cs typeface="+mn-cs"/>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mn-ea"/>
                <a:ea typeface="+mn-ea"/>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mn-ea"/>
                <a:ea typeface="+mn-ea"/>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mn-ea"/>
                <a:ea typeface="+mn-ea"/>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mn-ea"/>
                <a:ea typeface="+mn-ea"/>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12" name="标题"/>
          <p:cNvSpPr txBox="1">
            <a:spLocks noGrp="1"/>
          </p:cNvSpPr>
          <p:nvPr>
            <p:ph type="title" idx="3"/>
            <p:custDataLst>
              <p:tags r:id="rId7"/>
            </p:custDataLst>
          </p:nvPr>
        </p:nvSpPr>
        <p:spPr>
          <a:xfrm>
            <a:off x="6235200" y="1429200"/>
            <a:ext cx="5342400" cy="40011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2000" b="1" i="0" u="none" strike="noStrike" kern="1200" cap="none" spc="0" normalizeH="0" baseline="0" noProof="1" dirty="0">
                <a:solidFill>
                  <a:schemeClr val="tx1">
                    <a:lumMod val="85000"/>
                    <a:lumOff val="15000"/>
                  </a:schemeClr>
                </a:solidFill>
                <a:latin typeface="+mn-ea"/>
                <a:ea typeface="+mn-ea"/>
                <a:cs typeface="+mn-cs"/>
              </a:defRPr>
            </a:lvl1pPr>
          </a:lstStyle>
          <a:p>
            <a:pPr lvl="0"/>
            <a:r>
              <a:rPr>
                <a:sym typeface="+mn-ea"/>
              </a:rPr>
              <a:t>单击此处编辑母版标题样式</a:t>
            </a:r>
            <a:endParaRPr>
              <a:sym typeface="+mn-ea"/>
            </a:endParaRPr>
          </a:p>
        </p:txBody>
      </p:sp>
      <p:sp>
        <p:nvSpPr>
          <p:cNvPr id="11" name="正文"/>
          <p:cNvSpPr txBox="1">
            <a:spLocks noGrp="1"/>
          </p:cNvSpPr>
          <p:nvPr>
            <p:ph idx="2"/>
            <p:custDataLst>
              <p:tags r:id="rId8"/>
            </p:custDataLst>
          </p:nvPr>
        </p:nvSpPr>
        <p:spPr>
          <a:xfrm>
            <a:off x="608400" y="1854000"/>
            <a:ext cx="5342400" cy="4395600"/>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lumMod val="75000"/>
                    <a:lumOff val="25000"/>
                  </a:schemeClr>
                </a:solidFill>
                <a:uFillTx/>
                <a:latin typeface="+mn-ea"/>
                <a:ea typeface="+mn-ea"/>
                <a:cs typeface="+mn-cs"/>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mn-ea"/>
                <a:ea typeface="+mn-ea"/>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mn-ea"/>
                <a:ea typeface="+mn-ea"/>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mn-ea"/>
                <a:ea typeface="+mn-ea"/>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mn-ea"/>
                <a:ea typeface="+mn-ea"/>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10" name="标题"/>
          <p:cNvSpPr txBox="1">
            <a:spLocks noGrp="1"/>
          </p:cNvSpPr>
          <p:nvPr>
            <p:ph type="title" idx="1"/>
            <p:custDataLst>
              <p:tags r:id="rId9"/>
            </p:custDataLst>
          </p:nvPr>
        </p:nvSpPr>
        <p:spPr>
          <a:xfrm>
            <a:off x="608400" y="1429200"/>
            <a:ext cx="5342400" cy="40011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2000" b="1" i="0" u="none" strike="noStrike" kern="1200" cap="none" spc="0" normalizeH="0" baseline="0" noProof="1" dirty="0">
                <a:solidFill>
                  <a:schemeClr val="tx1">
                    <a:lumMod val="85000"/>
                    <a:lumOff val="15000"/>
                  </a:schemeClr>
                </a:solidFill>
                <a:latin typeface="+mn-ea"/>
                <a:ea typeface="+mn-ea"/>
                <a:cs typeface="+mn-cs"/>
              </a:defRPr>
            </a:lvl1pPr>
          </a:lstStyle>
          <a:p>
            <a:pPr lvl="0"/>
            <a:r>
              <a:rPr>
                <a:sym typeface="+mn-ea"/>
              </a:rPr>
              <a:t>单击此处编辑母版标题样式</a:t>
            </a:r>
            <a:endParaRPr>
              <a:sym typeface="+mn-ea"/>
            </a:endParaRPr>
          </a:p>
        </p:txBody>
      </p:sp>
      <p:sp>
        <p:nvSpPr>
          <p:cNvPr id="7" name="日期占位符 6"/>
          <p:cNvSpPr>
            <a:spLocks noGrp="1"/>
          </p:cNvSpPr>
          <p:nvPr>
            <p:ph type="dt" sz="half" idx="10"/>
            <p:custDataLst>
              <p:tags r:id="rId10"/>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1"/>
            </p:custDataLst>
          </p:nvPr>
        </p:nvSpPr>
        <p:spPr>
          <a:xfrm>
            <a:off x="4116000" y="6314400"/>
            <a:ext cx="3960000" cy="316800"/>
          </a:xfrm>
        </p:spPr>
        <p:txBody>
          <a:bodyPr/>
          <a:lstStyle/>
          <a:p>
            <a:endParaRPr lang="zh-CN" altLang="en-US" dirty="0"/>
          </a:p>
        </p:txBody>
      </p:sp>
      <p:sp>
        <p:nvSpPr>
          <p:cNvPr id="9" name="灯片编号占位符 8"/>
          <p:cNvSpPr>
            <a:spLocks noGrp="1"/>
          </p:cNvSpPr>
          <p:nvPr>
            <p:ph type="sldNum" sz="quarter" idx="12"/>
            <p:custDataLst>
              <p:tags r:id="rId12"/>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pic>
        <p:nvPicPr>
          <p:cNvPr id="8" name="图片 7" descr="A2"/>
          <p:cNvPicPr>
            <a:picLocks noChangeAspect="1"/>
          </p:cNvPicPr>
          <p:nvPr>
            <p:custDataLst>
              <p:tags r:id="rId2"/>
            </p:custDataLst>
          </p:nvPr>
        </p:nvPicPr>
        <p:blipFill>
          <a:blip r:embed="rId3">
            <a:alphaModFix amt="15000"/>
          </a:blip>
          <a:stretch>
            <a:fillRect/>
          </a:stretch>
        </p:blipFill>
        <p:spPr>
          <a:xfrm flipH="1">
            <a:off x="0" y="635"/>
            <a:ext cx="12192000" cy="6871335"/>
          </a:xfrm>
          <a:prstGeom prst="rect">
            <a:avLst/>
          </a:prstGeom>
        </p:spPr>
      </p:pic>
      <p:sp>
        <p:nvSpPr>
          <p:cNvPr id="7" name="平行四边形 6"/>
          <p:cNvSpPr/>
          <p:nvPr>
            <p:custDataLst>
              <p:tags r:id="rId4"/>
            </p:custDataLst>
          </p:nvPr>
        </p:nvSpPr>
        <p:spPr>
          <a:xfrm>
            <a:off x="549275" y="832845"/>
            <a:ext cx="2985770" cy="180325"/>
          </a:xfrm>
          <a:prstGeom prst="parallelogram">
            <a:avLst>
              <a:gd name="adj" fmla="val 38188"/>
            </a:avLst>
          </a:prstGeom>
          <a:gradFill>
            <a:gsLst>
              <a:gs pos="100000">
                <a:schemeClr val="accent1">
                  <a:alpha val="26000"/>
                </a:schemeClr>
              </a:gs>
              <a:gs pos="23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标题"/>
          <p:cNvSpPr txBox="1">
            <a:spLocks noGrp="1"/>
          </p:cNvSpPr>
          <p:nvPr>
            <p:ph type="title" idx="1"/>
            <p:custDataLst>
              <p:tags r:id="rId5"/>
            </p:custDataLst>
          </p:nvPr>
        </p:nvSpPr>
        <p:spPr>
          <a:xfrm>
            <a:off x="608400" y="416903"/>
            <a:ext cx="10969200" cy="70560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3600" b="0" i="0" u="none" strike="noStrike" kern="1200" cap="none" spc="300" normalizeH="0" baseline="0" noProof="1" dirty="0">
                <a:ln>
                  <a:noFill/>
                  <a:prstDash val="sysDot"/>
                </a:ln>
                <a:solidFill>
                  <a:schemeClr val="tx2">
                    <a:lumMod val="25000"/>
                  </a:schemeClr>
                </a:solidFill>
                <a:latin typeface="+mj-ea"/>
                <a:ea typeface="+mj-ea"/>
                <a:cs typeface="+mn-cs"/>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6"/>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a:xfrm>
            <a:off x="4116000" y="6314400"/>
            <a:ext cx="3960000" cy="316800"/>
          </a:xfrm>
        </p:spPr>
        <p:txBody>
          <a:bodyPr/>
          <a:lstStyle/>
          <a:p>
            <a:endParaRPr lang="zh-CN" altLang="en-US" dirty="0"/>
          </a:p>
        </p:txBody>
      </p:sp>
      <p:sp>
        <p:nvSpPr>
          <p:cNvPr id="5" name="灯片编号占位符 4"/>
          <p:cNvSpPr>
            <a:spLocks noGrp="1"/>
          </p:cNvSpPr>
          <p:nvPr>
            <p:ph type="sldNum" sz="quarter" idx="12"/>
            <p:custDataLst>
              <p:tags r:id="rId8"/>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pic>
        <p:nvPicPr>
          <p:cNvPr id="8" name="图片 7" descr="A2"/>
          <p:cNvPicPr>
            <a:picLocks noChangeAspect="1"/>
          </p:cNvPicPr>
          <p:nvPr>
            <p:custDataLst>
              <p:tags r:id="rId2"/>
            </p:custDataLst>
          </p:nvPr>
        </p:nvPicPr>
        <p:blipFill>
          <a:blip r:embed="rId3">
            <a:alphaModFix amt="15000"/>
          </a:blip>
          <a:stretch>
            <a:fillRect/>
          </a:stretch>
        </p:blipFill>
        <p:spPr>
          <a:xfrm flipH="1">
            <a:off x="0" y="635"/>
            <a:ext cx="12192000" cy="6871335"/>
          </a:xfrm>
          <a:prstGeom prst="rect">
            <a:avLst/>
          </a:prstGeom>
        </p:spPr>
      </p:pic>
      <p:sp>
        <p:nvSpPr>
          <p:cNvPr id="2" name="日期占位符 1"/>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5"/>
            </p:custDataLst>
          </p:nvPr>
        </p:nvSpPr>
        <p:spPr/>
        <p:txBody>
          <a:bodyPr/>
          <a:lstStyle/>
          <a:p>
            <a:endParaRPr lang="zh-CN" altLang="en-US" dirty="0"/>
          </a:p>
        </p:txBody>
      </p:sp>
      <p:sp>
        <p:nvSpPr>
          <p:cNvPr id="4" name="灯片编号占位符 3"/>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showMasterSp="0">
  <p:cSld name="仅内容">
    <p:spTree>
      <p:nvGrpSpPr>
        <p:cNvPr id="1" name=""/>
        <p:cNvGrpSpPr/>
        <p:nvPr/>
      </p:nvGrpSpPr>
      <p:grpSpPr>
        <a:xfrm>
          <a:off x="0" y="0"/>
          <a:ext cx="0" cy="0"/>
          <a:chOff x="0" y="0"/>
          <a:chExt cx="0" cy="0"/>
        </a:xfrm>
      </p:grpSpPr>
      <p:pic>
        <p:nvPicPr>
          <p:cNvPr id="8" name="图片 7" descr="A2"/>
          <p:cNvPicPr>
            <a:picLocks noChangeAspect="1"/>
          </p:cNvPicPr>
          <p:nvPr>
            <p:custDataLst>
              <p:tags r:id="rId2"/>
            </p:custDataLst>
          </p:nvPr>
        </p:nvPicPr>
        <p:blipFill>
          <a:blip r:embed="rId3">
            <a:alphaModFix amt="15000"/>
          </a:blip>
          <a:stretch>
            <a:fillRect/>
          </a:stretch>
        </p:blipFill>
        <p:spPr>
          <a:xfrm flipH="1">
            <a:off x="0" y="635"/>
            <a:ext cx="12192000" cy="6871335"/>
          </a:xfrm>
          <a:prstGeom prst="rect">
            <a:avLst/>
          </a:prstGeom>
        </p:spPr>
      </p:pic>
      <p:sp>
        <p:nvSpPr>
          <p:cNvPr id="7" name="正文"/>
          <p:cNvSpPr txBox="1">
            <a:spLocks noGrp="1"/>
          </p:cNvSpPr>
          <p:nvPr>
            <p:ph idx="1"/>
            <p:custDataLst>
              <p:tags r:id="rId4"/>
            </p:custDataLst>
          </p:nvPr>
        </p:nvSpPr>
        <p:spPr>
          <a:xfrm>
            <a:off x="608330" y="416904"/>
            <a:ext cx="10968990" cy="5839752"/>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lumMod val="75000"/>
                    <a:lumOff val="25000"/>
                  </a:schemeClr>
                </a:solidFill>
                <a:uFillTx/>
                <a:latin typeface="+mn-ea"/>
                <a:ea typeface="+mn-ea"/>
                <a:cs typeface="+mn-cs"/>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mn-ea"/>
                <a:ea typeface="+mn-ea"/>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mn-ea"/>
                <a:ea typeface="+mn-ea"/>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mn-ea"/>
                <a:ea typeface="+mn-ea"/>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mn-ea"/>
                <a:ea typeface="+mn-ea"/>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5"/>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a:xfrm>
            <a:off x="4116000" y="6314400"/>
            <a:ext cx="3960000" cy="316800"/>
          </a:xfrm>
        </p:spPr>
        <p:txBody>
          <a:bodyPr/>
          <a:lstStyle/>
          <a:p>
            <a:endParaRPr lang="zh-CN" altLang="en-US" dirty="0"/>
          </a:p>
        </p:txBody>
      </p:sp>
      <p:sp>
        <p:nvSpPr>
          <p:cNvPr id="6" name="灯片编号占位符 5"/>
          <p:cNvSpPr>
            <a:spLocks noGrp="1"/>
          </p:cNvSpPr>
          <p:nvPr>
            <p:ph type="sldNum" sz="quarter" idx="12"/>
            <p:custDataLst>
              <p:tags r:id="rId7"/>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2" Type="http://schemas.openxmlformats.org/officeDocument/2006/relationships/theme" Target="../theme/theme1.xml"/><Relationship Id="rId21" Type="http://schemas.openxmlformats.org/officeDocument/2006/relationships/tags" Target="../tags/tag84.xml"/><Relationship Id="rId20" Type="http://schemas.openxmlformats.org/officeDocument/2006/relationships/tags" Target="../tags/tag83.xml"/><Relationship Id="rId2" Type="http://schemas.openxmlformats.org/officeDocument/2006/relationships/slideLayout" Target="../slideLayouts/slideLayout2.xml"/><Relationship Id="rId19" Type="http://schemas.openxmlformats.org/officeDocument/2006/relationships/tags" Target="../tags/tag82.xml"/><Relationship Id="rId18" Type="http://schemas.openxmlformats.org/officeDocument/2006/relationships/tags" Target="../tags/tag81.xml"/><Relationship Id="rId17" Type="http://schemas.openxmlformats.org/officeDocument/2006/relationships/tags" Target="../tags/tag80.xml"/><Relationship Id="rId16" Type="http://schemas.openxmlformats.org/officeDocument/2006/relationships/tags" Target="../tags/tag79.xml"/><Relationship Id="rId15" Type="http://schemas.openxmlformats.org/officeDocument/2006/relationships/tags" Target="../tags/tag78.xml"/><Relationship Id="rId14" Type="http://schemas.openxmlformats.org/officeDocument/2006/relationships/tags" Target="../tags/tag77.xml"/><Relationship Id="rId13" Type="http://schemas.openxmlformats.org/officeDocument/2006/relationships/image" Target="../media/image2.jpeg"/><Relationship Id="rId12" Type="http://schemas.openxmlformats.org/officeDocument/2006/relationships/tags" Target="../tags/tag76.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descr="A2"/>
          <p:cNvPicPr>
            <a:picLocks noChangeAspect="1"/>
          </p:cNvPicPr>
          <p:nvPr>
            <p:custDataLst>
              <p:tags r:id="rId12"/>
            </p:custDataLst>
          </p:nvPr>
        </p:nvPicPr>
        <p:blipFill>
          <a:blip r:embed="rId13">
            <a:alphaModFix amt="15000"/>
          </a:blip>
          <a:stretch>
            <a:fillRect/>
          </a:stretch>
        </p:blipFill>
        <p:spPr>
          <a:xfrm flipH="1">
            <a:off x="0" y="635"/>
            <a:ext cx="12192000" cy="6871335"/>
          </a:xfrm>
          <a:prstGeom prst="rect">
            <a:avLst/>
          </a:prstGeom>
        </p:spPr>
      </p:pic>
      <p:sp>
        <p:nvSpPr>
          <p:cNvPr id="7" name="平行四边形 6"/>
          <p:cNvSpPr/>
          <p:nvPr>
            <p:custDataLst>
              <p:tags r:id="rId14"/>
            </p:custDataLst>
          </p:nvPr>
        </p:nvSpPr>
        <p:spPr>
          <a:xfrm>
            <a:off x="549275" y="832845"/>
            <a:ext cx="2985770" cy="180325"/>
          </a:xfrm>
          <a:prstGeom prst="parallelogram">
            <a:avLst>
              <a:gd name="adj" fmla="val 38188"/>
            </a:avLst>
          </a:prstGeom>
          <a:gradFill>
            <a:gsLst>
              <a:gs pos="100000">
                <a:schemeClr val="accent1">
                  <a:alpha val="26000"/>
                </a:schemeClr>
              </a:gs>
              <a:gs pos="23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日期占位符 9"/>
          <p:cNvSpPr>
            <a:spLocks noGrp="1"/>
          </p:cNvSpPr>
          <p:nvPr>
            <p:ph type="dt" sz="half" idx="10"/>
            <p:custDataLst>
              <p:tags r:id="rId15"/>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11" name="页脚占位符 10"/>
          <p:cNvSpPr>
            <a:spLocks noGrp="1"/>
          </p:cNvSpPr>
          <p:nvPr>
            <p:ph type="ftr" sz="quarter" idx="11"/>
            <p:custDataLst>
              <p:tags r:id="rId16"/>
            </p:custDataLst>
          </p:nvPr>
        </p:nvSpPr>
        <p:spPr>
          <a:xfrm>
            <a:off x="4116000" y="6314400"/>
            <a:ext cx="3960000" cy="316800"/>
          </a:xfrm>
        </p:spPr>
        <p:txBody>
          <a:bodyPr/>
          <a:lstStyle/>
          <a:p>
            <a:endParaRPr lang="zh-CN" altLang="en-US" dirty="0"/>
          </a:p>
        </p:txBody>
      </p:sp>
      <p:sp>
        <p:nvSpPr>
          <p:cNvPr id="12" name="灯片编号占位符 11"/>
          <p:cNvSpPr>
            <a:spLocks noGrp="1"/>
          </p:cNvSpPr>
          <p:nvPr>
            <p:ph type="sldNum" sz="quarter" idx="12"/>
            <p:custDataLst>
              <p:tags r:id="rId17"/>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
        <p:nvSpPr>
          <p:cNvPr id="2" name="文本占位符 1"/>
          <p:cNvSpPr>
            <a:spLocks noGrp="1"/>
          </p:cNvSpPr>
          <p:nvPr>
            <p:ph type="body" idx="21"/>
            <p:custDataLst>
              <p:tags r:id="rId18"/>
            </p:custDataLst>
          </p:nvPr>
        </p:nvSpPr>
        <p:spPr>
          <a:xfrm>
            <a:off x="608400" y="1429112"/>
            <a:ext cx="10969200" cy="4747851"/>
          </a:xfrm>
          <a:prstGeom prst="rect">
            <a:avLst/>
          </a:prstGeom>
          <a:ln>
            <a:noFill/>
            <a:prstDash val="sysDash"/>
          </a:ln>
        </p:spPr>
        <p:txBody>
          <a:bodyPr vert="horz" lIns="90000" tIns="46800" rIns="90000" bIns="46800" rtlCol="0">
            <a:normAutofit/>
          </a:bodyPr>
          <a:lstStyle/>
          <a:p>
            <a:pPr marR="0" lvl="0">
              <a:spcBef>
                <a:spcPts val="1200"/>
              </a:spcBef>
              <a:spcAft>
                <a:spcPts val="0"/>
              </a:spcAft>
              <a:buClr>
                <a:schemeClr val="accent1">
                  <a:lumMod val="40000"/>
                  <a:lumOff val="60000"/>
                </a:schemeClr>
              </a:buClr>
              <a:buSzTx/>
            </a:pPr>
            <a:r>
              <a:rPr lang="zh-CN" altLang="en-US" dirty="0"/>
              <a:t>单击此处编辑母版文本样式</a:t>
            </a:r>
            <a:endParaRPr lang="zh-CN" altLang="en-US" dirty="0"/>
          </a:p>
          <a:p>
            <a:pPr marR="0" lvl="1">
              <a:spcBef>
                <a:spcPts val="1200"/>
              </a:spcBef>
              <a:spcAft>
                <a:spcPts val="0"/>
              </a:spcAft>
              <a:buClr>
                <a:schemeClr val="accent1">
                  <a:lumMod val="40000"/>
                  <a:lumOff val="60000"/>
                </a:schemeClr>
              </a:buClr>
              <a:tabLst>
                <a:tab pos="1609725" algn="l"/>
              </a:tabLst>
            </a:pPr>
            <a:r>
              <a:rPr lang="zh-CN" altLang="en-US" dirty="0"/>
              <a:t>二级</a:t>
            </a:r>
            <a:endParaRPr lang="zh-CN" altLang="en-US" dirty="0"/>
          </a:p>
          <a:p>
            <a:pPr marR="0" lvl="2">
              <a:spcBef>
                <a:spcPts val="1200"/>
              </a:spcBef>
              <a:spcAft>
                <a:spcPts val="0"/>
              </a:spcAft>
              <a:buClr>
                <a:schemeClr val="accent1">
                  <a:lumMod val="40000"/>
                  <a:lumOff val="60000"/>
                </a:schemeClr>
              </a:buClr>
            </a:pPr>
            <a:r>
              <a:rPr lang="zh-CN" altLang="en-US" dirty="0"/>
              <a:t>三级</a:t>
            </a:r>
            <a:endParaRPr lang="zh-CN" altLang="en-US" dirty="0"/>
          </a:p>
          <a:p>
            <a:pPr marR="0" lvl="3">
              <a:spcBef>
                <a:spcPts val="1200"/>
              </a:spcBef>
              <a:spcAft>
                <a:spcPts val="0"/>
              </a:spcAft>
              <a:buClr>
                <a:schemeClr val="accent1">
                  <a:lumMod val="40000"/>
                  <a:lumOff val="60000"/>
                </a:schemeClr>
              </a:buClr>
            </a:pPr>
            <a:r>
              <a:rPr lang="zh-CN" altLang="en-US" dirty="0"/>
              <a:t>四级</a:t>
            </a:r>
            <a:endParaRPr lang="zh-CN" altLang="en-US" dirty="0"/>
          </a:p>
          <a:p>
            <a:pPr marR="0" lvl="4">
              <a:spcBef>
                <a:spcPts val="1200"/>
              </a:spcBef>
              <a:spcAft>
                <a:spcPts val="0"/>
              </a:spcAft>
              <a:buClr>
                <a:schemeClr val="accent1">
                  <a:lumMod val="40000"/>
                  <a:lumOff val="60000"/>
                </a:schemeClr>
              </a:buClr>
            </a:pPr>
            <a:r>
              <a:rPr lang="zh-CN" altLang="en-US" dirty="0"/>
              <a:t>五级</a:t>
            </a:r>
            <a:endParaRPr lang="zh-CN" altLang="en-US" dirty="0"/>
          </a:p>
        </p:txBody>
      </p:sp>
      <p:sp>
        <p:nvSpPr>
          <p:cNvPr id="3" name="标题占位符 2"/>
          <p:cNvSpPr>
            <a:spLocks noGrp="1"/>
          </p:cNvSpPr>
          <p:nvPr>
            <p:ph type="title"/>
            <p:custDataLst>
              <p:tags r:id="rId19"/>
            </p:custDataLst>
          </p:nvPr>
        </p:nvSpPr>
        <p:spPr>
          <a:xfrm>
            <a:off x="608399" y="365125"/>
            <a:ext cx="10969199" cy="766989"/>
          </a:xfrm>
          <a:prstGeom prst="rect">
            <a:avLst/>
          </a:prstGeom>
          <a:noFill/>
          <a:ln>
            <a:noFill/>
            <a:prstDash val="sysDash"/>
          </a:ln>
        </p:spPr>
        <p:txBody>
          <a:bodyPr vert="horz" wrap="square" lIns="91440" tIns="45720" rIns="91440" bIns="45720" rtlCol="0" anchor="ctr">
            <a:normAutofit/>
          </a:bodyPr>
          <a:lstStyle/>
          <a:p>
            <a:pPr marL="0" marR="0" lvl="0">
              <a:buClrTx/>
              <a:buSzTx/>
              <a:buFontTx/>
            </a:pPr>
            <a:r>
              <a:rPr lang="zh-CN" altLang="en-US" dirty="0"/>
              <a:t>单击此处编辑母版标题样式</a:t>
            </a:r>
            <a:endParaRPr lang="zh-CN" altLang="en-US" dirty="0"/>
          </a:p>
        </p:txBody>
      </p:sp>
      <p:sp>
        <p:nvSpPr>
          <p:cNvPr id="4" name="KSO_TEMPLATE" hidden="1"/>
          <p:cNvSpPr/>
          <p:nvPr userDrawn="1">
            <p:custDataLst>
              <p:tags r:id="rId20"/>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21"/>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kumimoji="0" lang="zh-CN" altLang="en-US" sz="3600" b="0" i="0" u="none" strike="noStrike" kern="1200" cap="none" spc="300" normalizeH="0" baseline="0" dirty="0" smtClean="0">
          <a:ln>
            <a:noFill/>
            <a:prstDash val="sysDot"/>
          </a:ln>
          <a:solidFill>
            <a:schemeClr val="tx2">
              <a:lumMod val="25000"/>
            </a:schemeClr>
          </a:solidFill>
          <a:uFillTx/>
          <a:latin typeface="+mj-ea"/>
          <a:ea typeface="+mj-ea"/>
          <a:cs typeface="+mn-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smtClean="0">
          <a:ln>
            <a:noFill/>
            <a:prstDash val="sysDot"/>
          </a:ln>
          <a:solidFill>
            <a:schemeClr val="tx1">
              <a:lumMod val="75000"/>
              <a:lumOff val="25000"/>
            </a:schemeClr>
          </a:solidFill>
          <a:uFillTx/>
          <a:latin typeface="+mn-ea"/>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kumimoji="0" lang="zh-CN" altLang="en-US" sz="1600" b="0" i="0" u="none" strike="noStrike" kern="1200" cap="none" spc="150" normalizeH="0" baseline="0" smtClean="0">
          <a:solidFill>
            <a:schemeClr val="tx1">
              <a:lumMod val="65000"/>
              <a:lumOff val="35000"/>
            </a:schemeClr>
          </a:solidFill>
          <a:uFillTx/>
          <a:latin typeface="+mn-ea"/>
          <a:ea typeface="+mn-ea"/>
          <a:cs typeface="MiSans Heavy" panose="00000A00000000000000" charset="-122"/>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smtClean="0">
          <a:solidFill>
            <a:schemeClr val="tx1">
              <a:lumMod val="65000"/>
              <a:lumOff val="35000"/>
            </a:schemeClr>
          </a:solidFill>
          <a:uFillTx/>
          <a:latin typeface="+mn-ea"/>
          <a:ea typeface="+mn-ea"/>
          <a:cs typeface="MiSans Heavy" panose="00000A00000000000000" charset="-122"/>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smtClean="0">
          <a:solidFill>
            <a:schemeClr val="tx1">
              <a:lumMod val="65000"/>
              <a:lumOff val="35000"/>
            </a:schemeClr>
          </a:solidFill>
          <a:uFillTx/>
          <a:latin typeface="+mn-ea"/>
          <a:ea typeface="+mn-ea"/>
          <a:cs typeface="MiSans Heavy" panose="00000A00000000000000" charset="-122"/>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smtClean="0">
          <a:solidFill>
            <a:schemeClr val="tx1">
              <a:lumMod val="65000"/>
              <a:lumOff val="35000"/>
            </a:schemeClr>
          </a:solidFill>
          <a:uFillTx/>
          <a:latin typeface="+mn-ea"/>
          <a:ea typeface="+mn-ea"/>
          <a:cs typeface="MiSans Heavy" panose="00000A00000000000000"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tags" Target="../tags/tag85.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07.xml"/><Relationship Id="rId2" Type="http://schemas.openxmlformats.org/officeDocument/2006/relationships/image" Target="../media/image16.jpeg"/><Relationship Id="rId1" Type="http://schemas.openxmlformats.org/officeDocument/2006/relationships/tags" Target="../tags/tag106.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09.xml"/><Relationship Id="rId2" Type="http://schemas.openxmlformats.org/officeDocument/2006/relationships/image" Target="../media/image17.jpeg"/><Relationship Id="rId1" Type="http://schemas.openxmlformats.org/officeDocument/2006/relationships/tags" Target="../tags/tag108.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11.xml"/><Relationship Id="rId2" Type="http://schemas.openxmlformats.org/officeDocument/2006/relationships/image" Target="../media/image18.jpeg"/><Relationship Id="rId1" Type="http://schemas.openxmlformats.org/officeDocument/2006/relationships/tags" Target="../tags/tag110.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13.xml"/><Relationship Id="rId2" Type="http://schemas.openxmlformats.org/officeDocument/2006/relationships/image" Target="../media/image19.jpeg"/><Relationship Id="rId1" Type="http://schemas.openxmlformats.org/officeDocument/2006/relationships/tags" Target="../tags/tag112.xml"/></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15.xml"/><Relationship Id="rId2" Type="http://schemas.openxmlformats.org/officeDocument/2006/relationships/image" Target="../media/image20.jpeg"/><Relationship Id="rId1" Type="http://schemas.openxmlformats.org/officeDocument/2006/relationships/tags" Target="../tags/tag114.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17.xml"/><Relationship Id="rId2" Type="http://schemas.openxmlformats.org/officeDocument/2006/relationships/image" Target="../media/image21.jpeg"/><Relationship Id="rId1" Type="http://schemas.openxmlformats.org/officeDocument/2006/relationships/tags" Target="../tags/tag116.xml"/></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4.xml"/><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tags" Target="../tags/tag118.xml"/></Relationships>
</file>

<file path=ppt/slides/_rels/slide17.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122.xml"/><Relationship Id="rId5" Type="http://schemas.openxmlformats.org/officeDocument/2006/relationships/image" Target="../media/image25.jpeg"/><Relationship Id="rId4" Type="http://schemas.openxmlformats.org/officeDocument/2006/relationships/image" Target="../media/image24.jpeg"/><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tags" Target="../tags/tag121.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24.xml"/><Relationship Id="rId1" Type="http://schemas.openxmlformats.org/officeDocument/2006/relationships/tags" Target="../tags/tag123.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6.xml"/><Relationship Id="rId2" Type="http://schemas.openxmlformats.org/officeDocument/2006/relationships/image" Target="../media/image26.jpeg"/><Relationship Id="rId1" Type="http://schemas.openxmlformats.org/officeDocument/2006/relationships/tags" Target="../tags/tag125.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tags" Target="../tags/tag88.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8.xml"/><Relationship Id="rId2" Type="http://schemas.openxmlformats.org/officeDocument/2006/relationships/image" Target="../media/image27.jpeg"/><Relationship Id="rId1" Type="http://schemas.openxmlformats.org/officeDocument/2006/relationships/tags" Target="../tags/tag127.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0.xml"/><Relationship Id="rId2" Type="http://schemas.openxmlformats.org/officeDocument/2006/relationships/image" Target="../media/image28.jpeg"/><Relationship Id="rId1" Type="http://schemas.openxmlformats.org/officeDocument/2006/relationships/tags" Target="../tags/tag129.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2.xml"/><Relationship Id="rId2" Type="http://schemas.openxmlformats.org/officeDocument/2006/relationships/image" Target="../media/image29.jpeg"/><Relationship Id="rId1" Type="http://schemas.openxmlformats.org/officeDocument/2006/relationships/tags" Target="../tags/tag131.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4.xml"/><Relationship Id="rId2" Type="http://schemas.openxmlformats.org/officeDocument/2006/relationships/image" Target="../media/image30.jpeg"/><Relationship Id="rId1" Type="http://schemas.openxmlformats.org/officeDocument/2006/relationships/tags" Target="../tags/tag133.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6.xml"/><Relationship Id="rId2" Type="http://schemas.openxmlformats.org/officeDocument/2006/relationships/image" Target="../media/image31.jpeg"/><Relationship Id="rId1" Type="http://schemas.openxmlformats.org/officeDocument/2006/relationships/tags" Target="../tags/tag135.xml"/></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38.xml"/><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tags" Target="../tags/tag137.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40.xml"/><Relationship Id="rId1" Type="http://schemas.openxmlformats.org/officeDocument/2006/relationships/tags" Target="../tags/tag139.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42.xml"/><Relationship Id="rId2" Type="http://schemas.openxmlformats.org/officeDocument/2006/relationships/image" Target="../media/image34.jpeg"/><Relationship Id="rId1" Type="http://schemas.openxmlformats.org/officeDocument/2006/relationships/tags" Target="../tags/tag141.xml"/></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44.xml"/><Relationship Id="rId2" Type="http://schemas.openxmlformats.org/officeDocument/2006/relationships/image" Target="../media/image35.png"/><Relationship Id="rId1" Type="http://schemas.openxmlformats.org/officeDocument/2006/relationships/tags" Target="../tags/tag143.xml"/></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46.xml"/><Relationship Id="rId2" Type="http://schemas.openxmlformats.org/officeDocument/2006/relationships/image" Target="../media/image36.jpeg"/><Relationship Id="rId1" Type="http://schemas.openxmlformats.org/officeDocument/2006/relationships/tags" Target="../tags/tag145.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4.xml"/><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tags" Target="../tags/tag91.xml"/></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48.xml"/><Relationship Id="rId2" Type="http://schemas.openxmlformats.org/officeDocument/2006/relationships/image" Target="../media/image37.png"/><Relationship Id="rId1" Type="http://schemas.openxmlformats.org/officeDocument/2006/relationships/tags" Target="../tags/tag147.xml"/></Relationships>
</file>

<file path=ppt/slides/_rels/slide3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50.xml"/><Relationship Id="rId2" Type="http://schemas.openxmlformats.org/officeDocument/2006/relationships/image" Target="../media/image38.jpeg"/><Relationship Id="rId1" Type="http://schemas.openxmlformats.org/officeDocument/2006/relationships/tags" Target="../tags/tag149.xml"/></Relationships>
</file>

<file path=ppt/slides/_rels/slide3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52.xml"/><Relationship Id="rId2" Type="http://schemas.openxmlformats.org/officeDocument/2006/relationships/image" Target="../media/image39.jpeg"/><Relationship Id="rId1" Type="http://schemas.openxmlformats.org/officeDocument/2006/relationships/tags" Target="../tags/tag151.xml"/></Relationships>
</file>

<file path=ppt/slides/_rels/slide33.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154.xml"/><Relationship Id="rId5" Type="http://schemas.openxmlformats.org/officeDocument/2006/relationships/image" Target="../media/image43.jpeg"/><Relationship Id="rId4" Type="http://schemas.openxmlformats.org/officeDocument/2006/relationships/image" Target="../media/image42.jpeg"/><Relationship Id="rId3" Type="http://schemas.openxmlformats.org/officeDocument/2006/relationships/image" Target="../media/image41.jpeg"/><Relationship Id="rId2" Type="http://schemas.openxmlformats.org/officeDocument/2006/relationships/image" Target="../media/image40.png"/><Relationship Id="rId1" Type="http://schemas.openxmlformats.org/officeDocument/2006/relationships/tags" Target="../tags/tag153.xml"/></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56.xml"/><Relationship Id="rId1" Type="http://schemas.openxmlformats.org/officeDocument/2006/relationships/tags" Target="../tags/tag155.xml"/></Relationships>
</file>

<file path=ppt/slides/_rels/slide3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58.xml"/><Relationship Id="rId2" Type="http://schemas.openxmlformats.org/officeDocument/2006/relationships/image" Target="../media/image44.jpeg"/><Relationship Id="rId1" Type="http://schemas.openxmlformats.org/officeDocument/2006/relationships/tags" Target="../tags/tag157.xml"/></Relationships>
</file>

<file path=ppt/slides/_rels/slide3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60.xml"/><Relationship Id="rId2" Type="http://schemas.openxmlformats.org/officeDocument/2006/relationships/image" Target="../media/image45.png"/><Relationship Id="rId1" Type="http://schemas.openxmlformats.org/officeDocument/2006/relationships/tags" Target="../tags/tag159.xml"/></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62.xml"/><Relationship Id="rId2" Type="http://schemas.openxmlformats.org/officeDocument/2006/relationships/image" Target="../media/image46.png"/><Relationship Id="rId1" Type="http://schemas.openxmlformats.org/officeDocument/2006/relationships/tags" Target="../tags/tag161.xml"/></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64.xml"/><Relationship Id="rId2" Type="http://schemas.openxmlformats.org/officeDocument/2006/relationships/image" Target="../media/image47.jpeg"/><Relationship Id="rId1" Type="http://schemas.openxmlformats.org/officeDocument/2006/relationships/tags" Target="../tags/tag163.xml"/></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66.xml"/><Relationship Id="rId2" Type="http://schemas.openxmlformats.org/officeDocument/2006/relationships/image" Target="../media/image48.jpeg"/><Relationship Id="rId1" Type="http://schemas.openxmlformats.org/officeDocument/2006/relationships/tags" Target="../tags/tag165.xml"/></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95.xml"/><Relationship Id="rId4" Type="http://schemas.openxmlformats.org/officeDocument/2006/relationships/image" Target="../media/image6.png"/><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tags" Target="../tags/tag94.xml"/></Relationships>
</file>

<file path=ppt/slides/_rels/slide4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68.xml"/><Relationship Id="rId2" Type="http://schemas.openxmlformats.org/officeDocument/2006/relationships/image" Target="../media/image49.jpeg"/><Relationship Id="rId1" Type="http://schemas.openxmlformats.org/officeDocument/2006/relationships/tags" Target="../tags/tag167.xml"/></Relationships>
</file>

<file path=ppt/slides/_rels/slide4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70.xml"/><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tags" Target="../tags/tag169.xml"/></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2.xml"/><Relationship Id="rId2" Type="http://schemas.openxmlformats.org/officeDocument/2006/relationships/image" Target="../media/image52.jpeg"/><Relationship Id="rId1" Type="http://schemas.openxmlformats.org/officeDocument/2006/relationships/tags" Target="../tags/tag171.xml"/></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4.xml"/><Relationship Id="rId2" Type="http://schemas.openxmlformats.org/officeDocument/2006/relationships/image" Target="../media/image53.jpeg"/><Relationship Id="rId1" Type="http://schemas.openxmlformats.org/officeDocument/2006/relationships/tags" Target="../tags/tag173.xml"/></Relationships>
</file>

<file path=ppt/slides/_rels/slide4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6.xml"/><Relationship Id="rId2" Type="http://schemas.openxmlformats.org/officeDocument/2006/relationships/image" Target="../media/image54.jpeg"/><Relationship Id="rId1" Type="http://schemas.openxmlformats.org/officeDocument/2006/relationships/tags" Target="../tags/tag175.xml"/></Relationships>
</file>

<file path=ppt/slides/_rels/slide4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78.xml"/><Relationship Id="rId3" Type="http://schemas.openxmlformats.org/officeDocument/2006/relationships/image" Target="../media/image56.jpeg"/><Relationship Id="rId2" Type="http://schemas.openxmlformats.org/officeDocument/2006/relationships/image" Target="../media/image55.png"/><Relationship Id="rId1" Type="http://schemas.openxmlformats.org/officeDocument/2006/relationships/tags" Target="../tags/tag177.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80.xml"/><Relationship Id="rId1" Type="http://schemas.openxmlformats.org/officeDocument/2006/relationships/tags" Target="../tags/tag179.xml"/></Relationships>
</file>

<file path=ppt/slides/_rels/slide4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82.xml"/><Relationship Id="rId2" Type="http://schemas.openxmlformats.org/officeDocument/2006/relationships/image" Target="../media/image57.jpeg"/><Relationship Id="rId1" Type="http://schemas.openxmlformats.org/officeDocument/2006/relationships/tags" Target="../tags/tag181.xml"/></Relationships>
</file>

<file path=ppt/slides/_rels/slide4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84.xml"/><Relationship Id="rId2" Type="http://schemas.openxmlformats.org/officeDocument/2006/relationships/image" Target="../media/image58.jpeg"/><Relationship Id="rId1" Type="http://schemas.openxmlformats.org/officeDocument/2006/relationships/tags" Target="../tags/tag183.xml"/></Relationships>
</file>

<file path=ppt/slides/_rels/slide4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86.xml"/><Relationship Id="rId2" Type="http://schemas.openxmlformats.org/officeDocument/2006/relationships/image" Target="../media/image59.jpeg"/><Relationship Id="rId1" Type="http://schemas.openxmlformats.org/officeDocument/2006/relationships/tags" Target="../tags/tag185.xml"/></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97.xml"/><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tags" Target="../tags/tag96.xml"/></Relationships>
</file>

<file path=ppt/slides/_rels/slide50.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4.xml"/><Relationship Id="rId3" Type="http://schemas.openxmlformats.org/officeDocument/2006/relationships/tags" Target="../tags/tag189.xml"/><Relationship Id="rId2" Type="http://schemas.openxmlformats.org/officeDocument/2006/relationships/tags" Target="../tags/tag188.xml"/><Relationship Id="rId1" Type="http://schemas.openxmlformats.org/officeDocument/2006/relationships/tags" Target="../tags/tag187.xml"/></Relationships>
</file>

<file path=ppt/slides/_rels/slide51.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191.xml"/><Relationship Id="rId5" Type="http://schemas.openxmlformats.org/officeDocument/2006/relationships/image" Target="../media/image63.jpeg"/><Relationship Id="rId4" Type="http://schemas.openxmlformats.org/officeDocument/2006/relationships/image" Target="../media/image62.jpeg"/><Relationship Id="rId3" Type="http://schemas.openxmlformats.org/officeDocument/2006/relationships/image" Target="../media/image61.jpeg"/><Relationship Id="rId2" Type="http://schemas.openxmlformats.org/officeDocument/2006/relationships/image" Target="../media/image60.jpeg"/><Relationship Id="rId1" Type="http://schemas.openxmlformats.org/officeDocument/2006/relationships/tags" Target="../tags/tag190.xml"/></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93.xml"/><Relationship Id="rId1" Type="http://schemas.openxmlformats.org/officeDocument/2006/relationships/tags" Target="../tags/tag192.xml"/></Relationships>
</file>

<file path=ppt/slides/_rels/slide5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95.xml"/><Relationship Id="rId2" Type="http://schemas.openxmlformats.org/officeDocument/2006/relationships/image" Target="../media/image64.jpeg"/><Relationship Id="rId1" Type="http://schemas.openxmlformats.org/officeDocument/2006/relationships/tags" Target="../tags/tag194.xml"/></Relationships>
</file>

<file path=ppt/slides/_rels/slide5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97.xml"/><Relationship Id="rId2" Type="http://schemas.openxmlformats.org/officeDocument/2006/relationships/image" Target="../media/image65.jpeg"/><Relationship Id="rId1" Type="http://schemas.openxmlformats.org/officeDocument/2006/relationships/tags" Target="../tags/tag196.xml"/></Relationships>
</file>

<file path=ppt/slides/_rels/slide5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99.xml"/><Relationship Id="rId2" Type="http://schemas.openxmlformats.org/officeDocument/2006/relationships/image" Target="../media/image66.jpeg"/><Relationship Id="rId1" Type="http://schemas.openxmlformats.org/officeDocument/2006/relationships/tags" Target="../tags/tag198.xml"/></Relationships>
</file>

<file path=ppt/slides/_rels/slide5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01.xml"/><Relationship Id="rId2" Type="http://schemas.openxmlformats.org/officeDocument/2006/relationships/image" Target="../media/image67.jpeg"/><Relationship Id="rId1" Type="http://schemas.openxmlformats.org/officeDocument/2006/relationships/tags" Target="../tags/tag200.xml"/></Relationships>
</file>

<file path=ppt/slides/_rels/slide5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03.xml"/><Relationship Id="rId2" Type="http://schemas.openxmlformats.org/officeDocument/2006/relationships/image" Target="../media/image68.jpeg"/><Relationship Id="rId1" Type="http://schemas.openxmlformats.org/officeDocument/2006/relationships/tags" Target="../tags/tag202.xml"/></Relationships>
</file>

<file path=ppt/slides/_rels/slide5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05.xml"/><Relationship Id="rId2" Type="http://schemas.openxmlformats.org/officeDocument/2006/relationships/image" Target="../media/image69.jpeg"/><Relationship Id="rId1" Type="http://schemas.openxmlformats.org/officeDocument/2006/relationships/tags" Target="../tags/tag204.xml"/></Relationships>
</file>

<file path=ppt/slides/_rels/slide5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07.xml"/><Relationship Id="rId2" Type="http://schemas.openxmlformats.org/officeDocument/2006/relationships/image" Target="../media/image70.jpeg"/><Relationship Id="rId1" Type="http://schemas.openxmlformats.org/officeDocument/2006/relationships/tags" Target="../tags/tag206.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99.xml"/><Relationship Id="rId2" Type="http://schemas.openxmlformats.org/officeDocument/2006/relationships/image" Target="../media/image9.png"/><Relationship Id="rId1" Type="http://schemas.openxmlformats.org/officeDocument/2006/relationships/tags" Target="../tags/tag98.xml"/></Relationships>
</file>

<file path=ppt/slides/_rels/slide6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09.xml"/><Relationship Id="rId2" Type="http://schemas.openxmlformats.org/officeDocument/2006/relationships/image" Target="../media/image71.jpeg"/><Relationship Id="rId1" Type="http://schemas.openxmlformats.org/officeDocument/2006/relationships/tags" Target="../tags/tag208.xml"/></Relationships>
</file>

<file path=ppt/slides/_rels/slide6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11.xml"/><Relationship Id="rId2" Type="http://schemas.openxmlformats.org/officeDocument/2006/relationships/image" Target="../media/image72.jpeg"/><Relationship Id="rId1" Type="http://schemas.openxmlformats.org/officeDocument/2006/relationships/tags" Target="../tags/tag210.xml"/></Relationships>
</file>

<file path=ppt/slides/_rels/slide6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13.xml"/><Relationship Id="rId2" Type="http://schemas.openxmlformats.org/officeDocument/2006/relationships/image" Target="../media/image73.jpeg"/><Relationship Id="rId1" Type="http://schemas.openxmlformats.org/officeDocument/2006/relationships/tags" Target="../tags/tag212.xml"/></Relationships>
</file>

<file path=ppt/slides/_rels/slide6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15.xml"/><Relationship Id="rId2" Type="http://schemas.openxmlformats.org/officeDocument/2006/relationships/image" Target="../media/image74.jpeg"/><Relationship Id="rId1" Type="http://schemas.openxmlformats.org/officeDocument/2006/relationships/tags" Target="../tags/tag214.xml"/></Relationships>
</file>

<file path=ppt/slides/_rels/slide6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17.xml"/><Relationship Id="rId2" Type="http://schemas.openxmlformats.org/officeDocument/2006/relationships/image" Target="../media/image75.jpeg"/><Relationship Id="rId1" Type="http://schemas.openxmlformats.org/officeDocument/2006/relationships/tags" Target="../tags/tag216.xml"/></Relationships>
</file>

<file path=ppt/slides/_rels/slide6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19.xml"/><Relationship Id="rId2" Type="http://schemas.openxmlformats.org/officeDocument/2006/relationships/image" Target="../media/image76.jpeg"/><Relationship Id="rId1" Type="http://schemas.openxmlformats.org/officeDocument/2006/relationships/tags" Target="../tags/tag218.xml"/></Relationships>
</file>

<file path=ppt/slides/_rels/slide6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21.xml"/><Relationship Id="rId2" Type="http://schemas.openxmlformats.org/officeDocument/2006/relationships/image" Target="../media/image77.jpeg"/><Relationship Id="rId1" Type="http://schemas.openxmlformats.org/officeDocument/2006/relationships/tags" Target="../tags/tag220.xml"/></Relationships>
</file>

<file path=ppt/slides/_rels/slide6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23.xml"/><Relationship Id="rId2" Type="http://schemas.openxmlformats.org/officeDocument/2006/relationships/image" Target="../media/image78.jpeg"/><Relationship Id="rId1" Type="http://schemas.openxmlformats.org/officeDocument/2006/relationships/tags" Target="../tags/tag222.xml"/></Relationships>
</file>

<file path=ppt/slides/_rels/slide6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25.xml"/><Relationship Id="rId2" Type="http://schemas.openxmlformats.org/officeDocument/2006/relationships/image" Target="../media/image79.jpeg"/><Relationship Id="rId1" Type="http://schemas.openxmlformats.org/officeDocument/2006/relationships/tags" Target="../tags/tag224.xml"/></Relationships>
</file>

<file path=ppt/slides/_rels/slide6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27.xml"/><Relationship Id="rId1" Type="http://schemas.openxmlformats.org/officeDocument/2006/relationships/tags" Target="../tags/tag226.xml"/></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01.xml"/><Relationship Id="rId4" Type="http://schemas.openxmlformats.org/officeDocument/2006/relationships/image" Target="../media/image12.jpeg"/><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tags" Target="../tags/tag100.xml"/></Relationships>
</file>

<file path=ppt/slides/_rels/slide70.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28.xml"/></Relationships>
</file>

<file path=ppt/slides/_rels/slide71.xml.rels><?xml version="1.0" encoding="UTF-8" standalone="yes"?>
<Relationships xmlns="http://schemas.openxmlformats.org/package/2006/relationships"><Relationship Id="rId7" Type="http://schemas.openxmlformats.org/officeDocument/2006/relationships/slideLayout" Target="../slideLayouts/slideLayout10.xml"/><Relationship Id="rId6" Type="http://schemas.openxmlformats.org/officeDocument/2006/relationships/tags" Target="../tags/tag230.xml"/><Relationship Id="rId5" Type="http://schemas.openxmlformats.org/officeDocument/2006/relationships/image" Target="../media/image82.png"/><Relationship Id="rId4" Type="http://schemas.openxmlformats.org/officeDocument/2006/relationships/image" Target="../media/image81.jpeg"/><Relationship Id="rId3" Type="http://schemas.openxmlformats.org/officeDocument/2006/relationships/image" Target="../media/image80.png"/><Relationship Id="rId2" Type="http://schemas.openxmlformats.org/officeDocument/2006/relationships/image" Target="../media/image12.jpeg"/><Relationship Id="rId1" Type="http://schemas.openxmlformats.org/officeDocument/2006/relationships/tags" Target="../tags/tag229.xml"/></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31.xml"/></Relationships>
</file>

<file path=ppt/slides/_rels/slide73.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tags" Target="../tags/tag232.xml"/><Relationship Id="rId2" Type="http://schemas.openxmlformats.org/officeDocument/2006/relationships/image" Target="../media/image84.jpeg"/><Relationship Id="rId1" Type="http://schemas.openxmlformats.org/officeDocument/2006/relationships/image" Target="../media/image83.jpeg"/></Relationships>
</file>

<file path=ppt/slides/_rels/slide74.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1.xml"/><Relationship Id="rId3" Type="http://schemas.openxmlformats.org/officeDocument/2006/relationships/tags" Target="../tags/tag235.xml"/><Relationship Id="rId2" Type="http://schemas.openxmlformats.org/officeDocument/2006/relationships/tags" Target="../tags/tag234.xml"/><Relationship Id="rId1" Type="http://schemas.openxmlformats.org/officeDocument/2006/relationships/tags" Target="../tags/tag233.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03.xml"/><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tags" Target="../tags/tag102.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05.xml"/><Relationship Id="rId2" Type="http://schemas.openxmlformats.org/officeDocument/2006/relationships/image" Target="../media/image15.jpeg"/><Relationship Id="rId1" Type="http://schemas.openxmlformats.org/officeDocument/2006/relationships/tags" Target="../tags/tag10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3"/>
            <p:custDataLst>
              <p:tags r:id="rId1"/>
            </p:custDataLst>
          </p:nvPr>
        </p:nvSpPr>
        <p:spPr/>
        <p:txBody>
          <a:bodyPr/>
          <a:lstStyle/>
          <a:p>
            <a:r>
              <a:rPr lang="zh-CN" altLang="en-US"/>
              <a:t>汇报人：</a:t>
            </a:r>
            <a:r>
              <a:rPr lang="en-US" altLang="zh-CN"/>
              <a:t>WPS</a:t>
            </a:r>
            <a:endParaRPr lang="zh-CN" altLang="en-US"/>
          </a:p>
        </p:txBody>
      </p:sp>
      <p:sp>
        <p:nvSpPr>
          <p:cNvPr id="6" name="文本占位符 5"/>
          <p:cNvSpPr>
            <a:spLocks noGrp="1"/>
          </p:cNvSpPr>
          <p:nvPr>
            <p:ph type="body" idx="2"/>
            <p:custDataLst>
              <p:tags r:id="rId2"/>
            </p:custDataLst>
          </p:nvPr>
        </p:nvSpPr>
        <p:spPr>
          <a:xfrm>
            <a:off x="907415" y="2933065"/>
            <a:ext cx="9739630" cy="1016635"/>
          </a:xfrm>
        </p:spPr>
        <p:txBody>
          <a:bodyPr>
            <a:normAutofit/>
          </a:bodyPr>
          <a:lstStyle/>
          <a:p>
            <a:r>
              <a:rPr lang="zh-CN" altLang="en-US" b="1"/>
              <a:t>第七章：混合建模</a:t>
            </a:r>
            <a:endParaRPr lang="zh-CN" altLang="en-US" b="1"/>
          </a:p>
        </p:txBody>
      </p:sp>
      <p:sp>
        <p:nvSpPr>
          <p:cNvPr id="2" name="object 2"/>
          <p:cNvSpPr txBox="1"/>
          <p:nvPr/>
        </p:nvSpPr>
        <p:spPr>
          <a:xfrm>
            <a:off x="708025" y="1282700"/>
            <a:ext cx="9489440" cy="1232535"/>
          </a:xfrm>
          <a:prstGeom prst="rect">
            <a:avLst/>
          </a:prstGeom>
        </p:spPr>
        <p:txBody>
          <a:bodyPr vert="horz" wrap="square" lIns="0" tIns="12700" rIns="0" bIns="0" rtlCol="0">
            <a:noAutofit/>
          </a:bodyPr>
          <a:lstStyle/>
          <a:p>
            <a:pPr marL="12700">
              <a:lnSpc>
                <a:spcPct val="100000"/>
              </a:lnSpc>
              <a:spcBef>
                <a:spcPts val="100"/>
              </a:spcBef>
            </a:pPr>
            <a:r>
              <a:rPr sz="4000" dirty="0">
                <a:solidFill>
                  <a:srgbClr val="000000"/>
                </a:solidFill>
                <a:latin typeface="微软雅黑" panose="020B0503020204020204" charset="-122"/>
                <a:ea typeface="微软雅黑" panose="020B0503020204020204" charset="-122"/>
                <a:cs typeface="微软雅黑" panose="020B0503020204020204" charset="-122"/>
              </a:rPr>
              <a:t>产品三维设计</a:t>
            </a:r>
            <a:r>
              <a:rPr sz="4000" dirty="0">
                <a:solidFill>
                  <a:srgbClr val="000000"/>
                </a:solidFill>
                <a:latin typeface="微软雅黑" panose="020B0503020204020204" charset="-122"/>
                <a:ea typeface="微软雅黑" panose="020B0503020204020204" charset="-122"/>
                <a:cs typeface="微软雅黑" panose="020B0503020204020204" charset="-122"/>
              </a:rPr>
              <a:t>——</a:t>
            </a:r>
            <a:r>
              <a:rPr sz="4000" spc="215" dirty="0">
                <a:solidFill>
                  <a:srgbClr val="000000"/>
                </a:solidFill>
                <a:latin typeface="微软雅黑" panose="020B0503020204020204" charset="-122"/>
                <a:ea typeface="微软雅黑" panose="020B0503020204020204" charset="-122"/>
                <a:cs typeface="微软雅黑" panose="020B0503020204020204" charset="-122"/>
              </a:rPr>
              <a:t>Creo</a:t>
            </a:r>
            <a:r>
              <a:rPr sz="4000" spc="110" dirty="0">
                <a:solidFill>
                  <a:srgbClr val="000000"/>
                </a:solidFill>
                <a:latin typeface="微软雅黑" panose="020B0503020204020204" charset="-122"/>
                <a:ea typeface="微软雅黑" panose="020B0503020204020204" charset="-122"/>
                <a:cs typeface="微软雅黑" panose="020B0503020204020204" charset="-122"/>
              </a:rPr>
              <a:t>6.</a:t>
            </a:r>
            <a:r>
              <a:rPr sz="4000" spc="114" dirty="0">
                <a:solidFill>
                  <a:srgbClr val="000000"/>
                </a:solidFill>
                <a:latin typeface="微软雅黑" panose="020B0503020204020204" charset="-122"/>
                <a:ea typeface="微软雅黑" panose="020B0503020204020204" charset="-122"/>
                <a:cs typeface="微软雅黑" panose="020B0503020204020204" charset="-122"/>
              </a:rPr>
              <a:t>0</a:t>
            </a:r>
            <a:r>
              <a:rPr sz="4000" dirty="0">
                <a:solidFill>
                  <a:srgbClr val="000000"/>
                </a:solidFill>
                <a:latin typeface="微软雅黑" panose="020B0503020204020204" charset="-122"/>
                <a:ea typeface="微软雅黑" panose="020B0503020204020204" charset="-122"/>
                <a:cs typeface="微软雅黑" panose="020B0503020204020204" charset="-122"/>
              </a:rPr>
              <a:t>实例教程</a:t>
            </a:r>
            <a:endParaRPr sz="4000" dirty="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7.1 </a:t>
            </a:r>
            <a:r>
              <a:rPr>
                <a:latin typeface="微软雅黑" panose="020B0503020204020204" charset="-122"/>
                <a:ea typeface="微软雅黑" panose="020B0503020204020204" charset="-122"/>
                <a:cs typeface="微软雅黑" panose="020B0503020204020204" charset="-122"/>
                <a:sym typeface="+mn-ea"/>
              </a:rPr>
              <a:t>混合建模思路</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lang="en-US" altLang="zh-CN" sz="2400">
                <a:latin typeface="微软雅黑" panose="020B0503020204020204" charset="-122"/>
                <a:ea typeface="微软雅黑" panose="020B0503020204020204" charset="-122"/>
                <a:cs typeface="微软雅黑" panose="020B0503020204020204" charset="-122"/>
                <a:sym typeface="+mn-ea"/>
              </a:rPr>
              <a:t>7</a:t>
            </a:r>
            <a:r>
              <a:rPr lang="zh-CN" altLang="en-US" sz="2400">
                <a:latin typeface="微软雅黑" panose="020B0503020204020204" charset="-122"/>
                <a:ea typeface="微软雅黑" panose="020B0503020204020204" charset="-122"/>
                <a:cs typeface="微软雅黑" panose="020B0503020204020204" charset="-122"/>
                <a:sym typeface="+mn-ea"/>
              </a:rPr>
              <a:t>.1.2	混合的三步骤</a:t>
            </a:r>
            <a:endParaRPr lang="zh-CN" altLang="en-US"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76935" y="1810385"/>
            <a:ext cx="10221595" cy="1512570"/>
          </a:xfrm>
          <a:prstGeom prst="rect">
            <a:avLst/>
          </a:prstGeom>
          <a:noFill/>
          <a:ln w="9525">
            <a:noFill/>
          </a:ln>
        </p:spPr>
        <p:txBody>
          <a:bodyPr wrap="square">
            <a:no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（2）创建截面2：进入“混合”对话框，单击“截面”选项中的“截面2”的“草绘”按钮，如图7-1-7所示。</a:t>
            </a:r>
            <a:endParaRPr sz="2000" b="0">
              <a:latin typeface="微软雅黑" panose="020B0503020204020204" charset="-122"/>
              <a:ea typeface="微软雅黑" panose="020B0503020204020204" charset="-122"/>
              <a:cs typeface="微软雅黑" panose="020B0503020204020204" charset="-122"/>
            </a:endParaRPr>
          </a:p>
        </p:txBody>
      </p:sp>
      <p:pic>
        <p:nvPicPr>
          <p:cNvPr id="18" name="object 18"/>
          <p:cNvPicPr/>
          <p:nvPr/>
        </p:nvPicPr>
        <p:blipFill>
          <a:blip r:embed="rId2" cstate="print"/>
          <a:stretch>
            <a:fillRect/>
          </a:stretch>
        </p:blipFill>
        <p:spPr>
          <a:xfrm>
            <a:off x="3803015" y="2651125"/>
            <a:ext cx="5822950" cy="3451225"/>
          </a:xfrm>
          <a:prstGeom prst="rect">
            <a:avLst/>
          </a:prstGeom>
        </p:spPr>
      </p:pic>
      <p:sp>
        <p:nvSpPr>
          <p:cNvPr id="2" name="文本框 1"/>
          <p:cNvSpPr txBox="1"/>
          <p:nvPr/>
        </p:nvSpPr>
        <p:spPr>
          <a:xfrm>
            <a:off x="5002530" y="6287770"/>
            <a:ext cx="2894330" cy="337185"/>
          </a:xfrm>
          <a:prstGeom prst="rect">
            <a:avLst/>
          </a:prstGeom>
          <a:noFill/>
        </p:spPr>
        <p:txBody>
          <a:bodyPr wrap="square" rtlCol="0" anchor="t">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7-1-7    “混合”对话框</a:t>
            </a:r>
            <a:endParaRPr lang="zh-CN" altLang="en-US"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3"/>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7.1 </a:t>
            </a:r>
            <a:r>
              <a:rPr>
                <a:latin typeface="微软雅黑" panose="020B0503020204020204" charset="-122"/>
                <a:ea typeface="微软雅黑" panose="020B0503020204020204" charset="-122"/>
                <a:cs typeface="微软雅黑" panose="020B0503020204020204" charset="-122"/>
                <a:sym typeface="+mn-ea"/>
              </a:rPr>
              <a:t>混合建模思路</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lang="en-US" altLang="zh-CN" sz="2400">
                <a:latin typeface="微软雅黑" panose="020B0503020204020204" charset="-122"/>
                <a:ea typeface="微软雅黑" panose="020B0503020204020204" charset="-122"/>
                <a:cs typeface="微软雅黑" panose="020B0503020204020204" charset="-122"/>
                <a:sym typeface="+mn-ea"/>
              </a:rPr>
              <a:t>7</a:t>
            </a:r>
            <a:r>
              <a:rPr lang="zh-CN" altLang="en-US" sz="2400">
                <a:latin typeface="微软雅黑" panose="020B0503020204020204" charset="-122"/>
                <a:ea typeface="微软雅黑" panose="020B0503020204020204" charset="-122"/>
                <a:cs typeface="微软雅黑" panose="020B0503020204020204" charset="-122"/>
                <a:sym typeface="+mn-ea"/>
              </a:rPr>
              <a:t>.1.2	混合的三步骤</a:t>
            </a:r>
            <a:endParaRPr lang="zh-CN" altLang="en-US"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76935" y="1810385"/>
            <a:ext cx="10221595" cy="1230630"/>
          </a:xfrm>
          <a:prstGeom prst="rect">
            <a:avLst/>
          </a:prstGeom>
          <a:noFill/>
          <a:ln w="9525">
            <a:noFill/>
          </a:ln>
        </p:spPr>
        <p:txBody>
          <a:bodyPr wrap="square">
            <a:no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进入草绘视图绘制截面，如图7-1-8所示（注意起点位置在中间点上）。单击“确定”按钮，完成混合截面2的创建。</a:t>
            </a:r>
            <a:endParaRPr sz="2000" b="0">
              <a:latin typeface="微软雅黑" panose="020B0503020204020204" charset="-122"/>
              <a:ea typeface="微软雅黑" panose="020B0503020204020204" charset="-122"/>
              <a:cs typeface="微软雅黑" panose="020B0503020204020204" charset="-122"/>
            </a:endParaRPr>
          </a:p>
        </p:txBody>
      </p:sp>
      <p:pic>
        <p:nvPicPr>
          <p:cNvPr id="6" name="object 6"/>
          <p:cNvPicPr/>
          <p:nvPr/>
        </p:nvPicPr>
        <p:blipFill>
          <a:blip r:embed="rId2" cstate="print"/>
          <a:stretch>
            <a:fillRect/>
          </a:stretch>
        </p:blipFill>
        <p:spPr>
          <a:xfrm>
            <a:off x="4615815" y="2673350"/>
            <a:ext cx="3808730" cy="3239135"/>
          </a:xfrm>
          <a:prstGeom prst="rect">
            <a:avLst/>
          </a:prstGeom>
        </p:spPr>
      </p:pic>
      <p:sp>
        <p:nvSpPr>
          <p:cNvPr id="2" name="文本框 1"/>
          <p:cNvSpPr txBox="1"/>
          <p:nvPr/>
        </p:nvSpPr>
        <p:spPr>
          <a:xfrm>
            <a:off x="5073015" y="6146165"/>
            <a:ext cx="2894330" cy="337185"/>
          </a:xfrm>
          <a:prstGeom prst="rect">
            <a:avLst/>
          </a:prstGeom>
          <a:noFill/>
        </p:spPr>
        <p:txBody>
          <a:bodyPr wrap="square" rtlCol="0" anchor="t">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7-1-8    创建截面 2</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1323340" y="4603115"/>
            <a:ext cx="3070860" cy="1568450"/>
          </a:xfrm>
          <a:prstGeom prst="rect">
            <a:avLst/>
          </a:prstGeom>
          <a:noFill/>
          <a:ln w="9525">
            <a:noFill/>
          </a:ln>
        </p:spPr>
        <p:txBody>
          <a:bodyPr wrap="square">
            <a:spAutoFit/>
          </a:bodyPr>
          <a:p>
            <a:pPr indent="0"/>
            <a:r>
              <a:rPr lang="zh-CN" sz="1600" b="1">
                <a:latin typeface="微软雅黑" panose="020B0503020204020204" charset="-122"/>
                <a:ea typeface="微软雅黑" panose="020B0503020204020204" charset="-122"/>
                <a:cs typeface="微软雅黑" panose="020B0503020204020204" charset="-122"/>
              </a:rPr>
              <a:t>提示：创建混合的截面有两种方式——“草绘截面”和“选定截面”，截面边数数量要求一样，比如该案例中两截面边数都是</a:t>
            </a:r>
            <a:r>
              <a:rPr lang="en-US" sz="1600" b="1">
                <a:latin typeface="微软雅黑" panose="020B0503020204020204" charset="-122"/>
                <a:ea typeface="微软雅黑" panose="020B0503020204020204" charset="-122"/>
                <a:cs typeface="微软雅黑" panose="020B0503020204020204" charset="-122"/>
              </a:rPr>
              <a:t>4</a:t>
            </a:r>
            <a:r>
              <a:rPr lang="zh-CN" sz="1600" b="1">
                <a:latin typeface="微软雅黑" panose="020B0503020204020204" charset="-122"/>
                <a:ea typeface="微软雅黑" panose="020B0503020204020204" charset="-122"/>
                <a:cs typeface="微软雅黑" panose="020B0503020204020204" charset="-122"/>
              </a:rPr>
              <a:t>。当出现边数不一样的情况，需要特殊处理。</a:t>
            </a:r>
            <a:endParaRPr lang="zh-CN" altLang="en-US" sz="1600" b="1">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7.1 </a:t>
            </a:r>
            <a:r>
              <a:rPr>
                <a:latin typeface="微软雅黑" panose="020B0503020204020204" charset="-122"/>
                <a:ea typeface="微软雅黑" panose="020B0503020204020204" charset="-122"/>
                <a:cs typeface="微软雅黑" panose="020B0503020204020204" charset="-122"/>
                <a:sym typeface="+mn-ea"/>
              </a:rPr>
              <a:t>混合建模思路</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lang="en-US" altLang="zh-CN" sz="2400">
                <a:latin typeface="微软雅黑" panose="020B0503020204020204" charset="-122"/>
                <a:ea typeface="微软雅黑" panose="020B0503020204020204" charset="-122"/>
                <a:cs typeface="微软雅黑" panose="020B0503020204020204" charset="-122"/>
                <a:sym typeface="+mn-ea"/>
              </a:rPr>
              <a:t>7</a:t>
            </a:r>
            <a:r>
              <a:rPr lang="zh-CN" altLang="en-US" sz="2400">
                <a:latin typeface="微软雅黑" panose="020B0503020204020204" charset="-122"/>
                <a:ea typeface="微软雅黑" panose="020B0503020204020204" charset="-122"/>
                <a:cs typeface="微软雅黑" panose="020B0503020204020204" charset="-122"/>
                <a:sym typeface="+mn-ea"/>
              </a:rPr>
              <a:t>.1.2	混合的三步骤</a:t>
            </a:r>
            <a:endParaRPr lang="zh-CN" altLang="en-US"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76935" y="1810385"/>
            <a:ext cx="10252075" cy="1452245"/>
          </a:xfrm>
          <a:prstGeom prst="rect">
            <a:avLst/>
          </a:prstGeom>
          <a:noFill/>
          <a:ln w="9525">
            <a:noFill/>
          </a:ln>
        </p:spPr>
        <p:txBody>
          <a:bodyPr wrap="square">
            <a:no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（3）定义混合轨迹距离：在混合对话框中设置距离输入“50”，单击“确定”按钮完成混合的创建，如图7-1-9所示。</a:t>
            </a:r>
            <a:endParaRPr sz="2000" b="0">
              <a:latin typeface="微软雅黑" panose="020B0503020204020204" charset="-122"/>
              <a:ea typeface="微软雅黑" panose="020B0503020204020204" charset="-122"/>
              <a:cs typeface="微软雅黑" panose="020B0503020204020204" charset="-122"/>
            </a:endParaRPr>
          </a:p>
        </p:txBody>
      </p:sp>
      <p:pic>
        <p:nvPicPr>
          <p:cNvPr id="11" name="object 11"/>
          <p:cNvPicPr/>
          <p:nvPr/>
        </p:nvPicPr>
        <p:blipFill>
          <a:blip r:embed="rId2" cstate="print"/>
          <a:stretch>
            <a:fillRect/>
          </a:stretch>
        </p:blipFill>
        <p:spPr>
          <a:xfrm>
            <a:off x="4523740" y="2479040"/>
            <a:ext cx="5575935" cy="3423285"/>
          </a:xfrm>
          <a:prstGeom prst="rect">
            <a:avLst/>
          </a:prstGeom>
        </p:spPr>
      </p:pic>
      <p:sp>
        <p:nvSpPr>
          <p:cNvPr id="2" name="文本框 1"/>
          <p:cNvSpPr txBox="1"/>
          <p:nvPr/>
        </p:nvSpPr>
        <p:spPr>
          <a:xfrm>
            <a:off x="6174105" y="6065520"/>
            <a:ext cx="2894330" cy="337185"/>
          </a:xfrm>
          <a:prstGeom prst="rect">
            <a:avLst/>
          </a:prstGeom>
          <a:noFill/>
        </p:spPr>
        <p:txBody>
          <a:bodyPr wrap="square" rtlCol="0" anchor="t">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7-1-9    定义混合距离</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3"/>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7.1 </a:t>
            </a:r>
            <a:r>
              <a:rPr>
                <a:latin typeface="微软雅黑" panose="020B0503020204020204" charset="-122"/>
                <a:ea typeface="微软雅黑" panose="020B0503020204020204" charset="-122"/>
                <a:cs typeface="微软雅黑" panose="020B0503020204020204" charset="-122"/>
                <a:sym typeface="+mn-ea"/>
              </a:rPr>
              <a:t>混合建模思路</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lang="en-US" altLang="zh-CN" sz="2400">
                <a:latin typeface="微软雅黑" panose="020B0503020204020204" charset="-122"/>
                <a:ea typeface="微软雅黑" panose="020B0503020204020204" charset="-122"/>
                <a:cs typeface="微软雅黑" panose="020B0503020204020204" charset="-122"/>
                <a:sym typeface="+mn-ea"/>
              </a:rPr>
              <a:t>7</a:t>
            </a:r>
            <a:r>
              <a:rPr lang="zh-CN" altLang="en-US" sz="2400">
                <a:latin typeface="微软雅黑" panose="020B0503020204020204" charset="-122"/>
                <a:ea typeface="微软雅黑" panose="020B0503020204020204" charset="-122"/>
                <a:cs typeface="微软雅黑" panose="020B0503020204020204" charset="-122"/>
                <a:sym typeface="+mn-ea"/>
              </a:rPr>
              <a:t>.1.2	混合的三步骤</a:t>
            </a:r>
            <a:endParaRPr lang="zh-CN" altLang="en-US"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76935" y="1810385"/>
            <a:ext cx="3898265" cy="1381125"/>
          </a:xfrm>
          <a:prstGeom prst="rect">
            <a:avLst/>
          </a:prstGeom>
          <a:noFill/>
          <a:ln w="9525">
            <a:noFill/>
          </a:ln>
        </p:spPr>
        <p:txBody>
          <a:bodyPr wrap="square">
            <a:noAutofit/>
          </a:bodyPr>
          <a:p>
            <a:pPr indent="0">
              <a:lnSpc>
                <a:spcPct val="150000"/>
              </a:lnSpc>
            </a:pPr>
            <a:r>
              <a:rPr b="1">
                <a:latin typeface="微软雅黑" panose="020B0503020204020204" charset="-122"/>
                <a:ea typeface="微软雅黑" panose="020B0503020204020204" charset="-122"/>
                <a:cs typeface="微软雅黑" panose="020B0503020204020204" charset="-122"/>
              </a:rPr>
              <a:t>提示：混合的轨迹由每个截面的起点位置和混合距离共同决定，同时可以设置“选项”和“相切”影响轨迹。比如设置“选项”中的“混合曲面”为“平滑”，并将“相切”中“条件”设置为“垂直”，扫描的轨迹变成曲线，如图7-1-10所示。</a:t>
            </a:r>
            <a:endParaRPr b="1">
              <a:latin typeface="微软雅黑" panose="020B0503020204020204" charset="-122"/>
              <a:ea typeface="微软雅黑" panose="020B0503020204020204" charset="-122"/>
              <a:cs typeface="微软雅黑" panose="020B0503020204020204" charset="-122"/>
            </a:endParaRPr>
          </a:p>
        </p:txBody>
      </p:sp>
      <p:pic>
        <p:nvPicPr>
          <p:cNvPr id="14" name="object 14"/>
          <p:cNvPicPr/>
          <p:nvPr/>
        </p:nvPicPr>
        <p:blipFill>
          <a:blip r:embed="rId2" cstate="print"/>
          <a:stretch>
            <a:fillRect/>
          </a:stretch>
        </p:blipFill>
        <p:spPr>
          <a:xfrm>
            <a:off x="5109845" y="1810385"/>
            <a:ext cx="5121275" cy="3728085"/>
          </a:xfrm>
          <a:prstGeom prst="rect">
            <a:avLst/>
          </a:prstGeom>
        </p:spPr>
      </p:pic>
      <p:sp>
        <p:nvSpPr>
          <p:cNvPr id="15" name="object 15"/>
          <p:cNvSpPr txBox="1"/>
          <p:nvPr/>
        </p:nvSpPr>
        <p:spPr>
          <a:xfrm>
            <a:off x="6436995" y="5630545"/>
            <a:ext cx="3012440" cy="296545"/>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7-1-10    定义混合轨迹选项</a:t>
            </a:r>
            <a:endParaRPr sz="1600">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7.1 </a:t>
            </a:r>
            <a:r>
              <a:rPr>
                <a:latin typeface="微软雅黑" panose="020B0503020204020204" charset="-122"/>
                <a:ea typeface="微软雅黑" panose="020B0503020204020204" charset="-122"/>
                <a:cs typeface="微软雅黑" panose="020B0503020204020204" charset="-122"/>
                <a:sym typeface="+mn-ea"/>
              </a:rPr>
              <a:t>混合建模思路</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lang="en-US" altLang="zh-CN" sz="2400">
                <a:latin typeface="微软雅黑" panose="020B0503020204020204" charset="-122"/>
                <a:ea typeface="微软雅黑" panose="020B0503020204020204" charset="-122"/>
                <a:cs typeface="微软雅黑" panose="020B0503020204020204" charset="-122"/>
                <a:sym typeface="+mn-ea"/>
              </a:rPr>
              <a:t>7</a:t>
            </a:r>
            <a:r>
              <a:rPr lang="zh-CN" altLang="en-US" sz="2400">
                <a:latin typeface="微软雅黑" panose="020B0503020204020204" charset="-122"/>
                <a:ea typeface="微软雅黑" panose="020B0503020204020204" charset="-122"/>
                <a:cs typeface="微软雅黑" panose="020B0503020204020204" charset="-122"/>
                <a:sym typeface="+mn-ea"/>
              </a:rPr>
              <a:t>.1.2	混合的三步骤</a:t>
            </a:r>
            <a:endParaRPr lang="zh-CN" altLang="en-US"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76935" y="1810385"/>
            <a:ext cx="5554980" cy="846455"/>
          </a:xfrm>
          <a:prstGeom prst="rect">
            <a:avLst/>
          </a:prstGeom>
          <a:noFill/>
          <a:ln w="9525">
            <a:noFill/>
          </a:ln>
        </p:spPr>
        <p:txBody>
          <a:bodyPr wrap="square">
            <a:noAutofit/>
          </a:bodyPr>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步骤4：</a:t>
            </a:r>
            <a:r>
              <a:rPr sz="2000" b="0">
                <a:latin typeface="微软雅黑" panose="020B0503020204020204" charset="-122"/>
                <a:ea typeface="微软雅黑" panose="020B0503020204020204" charset="-122"/>
                <a:cs typeface="微软雅黑" panose="020B0503020204020204" charset="-122"/>
              </a:rPr>
              <a:t>保存“零件”文件，如图7-1-11所示。</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5022215" y="6065520"/>
            <a:ext cx="2894330" cy="337185"/>
          </a:xfrm>
          <a:prstGeom prst="rect">
            <a:avLst/>
          </a:prstGeom>
          <a:noFill/>
        </p:spPr>
        <p:txBody>
          <a:bodyPr wrap="square" rtlCol="0" anchor="t">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7-1-11    混合扭转瓶</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16" name="object 16"/>
          <p:cNvPicPr/>
          <p:nvPr/>
        </p:nvPicPr>
        <p:blipFill>
          <a:blip r:embed="rId2" cstate="print"/>
          <a:stretch>
            <a:fillRect/>
          </a:stretch>
        </p:blipFill>
        <p:spPr>
          <a:xfrm>
            <a:off x="3676015" y="2543810"/>
            <a:ext cx="5404485" cy="3406140"/>
          </a:xfrm>
          <a:prstGeom prst="rect">
            <a:avLst/>
          </a:prstGeom>
        </p:spPr>
      </p:pic>
    </p:spTree>
    <p:custDataLst>
      <p:tags r:id="rId3"/>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7.1 </a:t>
            </a:r>
            <a:r>
              <a:rPr>
                <a:latin typeface="微软雅黑" panose="020B0503020204020204" charset="-122"/>
                <a:ea typeface="微软雅黑" panose="020B0503020204020204" charset="-122"/>
                <a:cs typeface="微软雅黑" panose="020B0503020204020204" charset="-122"/>
                <a:sym typeface="+mn-ea"/>
              </a:rPr>
              <a:t>混合建模思路</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lang="en-US" altLang="zh-CN" sz="2400">
                <a:latin typeface="微软雅黑" panose="020B0503020204020204" charset="-122"/>
                <a:ea typeface="微软雅黑" panose="020B0503020204020204" charset="-122"/>
                <a:cs typeface="微软雅黑" panose="020B0503020204020204" charset="-122"/>
                <a:sym typeface="+mn-ea"/>
              </a:rPr>
              <a:t>7</a:t>
            </a:r>
            <a:r>
              <a:rPr lang="zh-CN" altLang="en-US" sz="2400">
                <a:latin typeface="微软雅黑" panose="020B0503020204020204" charset="-122"/>
                <a:ea typeface="微软雅黑" panose="020B0503020204020204" charset="-122"/>
                <a:cs typeface="微软雅黑" panose="020B0503020204020204" charset="-122"/>
                <a:sym typeface="+mn-ea"/>
              </a:rPr>
              <a:t>.1.2	混合的三步骤</a:t>
            </a:r>
            <a:endParaRPr lang="zh-CN" altLang="en-US"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76935" y="1810385"/>
            <a:ext cx="10252075" cy="1452245"/>
          </a:xfrm>
          <a:prstGeom prst="rect">
            <a:avLst/>
          </a:prstGeom>
          <a:noFill/>
          <a:ln w="9525">
            <a:noFill/>
          </a:ln>
        </p:spPr>
        <p:txBody>
          <a:bodyPr wrap="square">
            <a:noAutofit/>
          </a:bodyPr>
          <a:p>
            <a:pPr indent="0">
              <a:lnSpc>
                <a:spcPct val="150000"/>
              </a:lnSpc>
            </a:pPr>
            <a:r>
              <a:rPr b="1">
                <a:latin typeface="微软雅黑" panose="020B0503020204020204" charset="-122"/>
                <a:ea typeface="微软雅黑" panose="020B0503020204020204" charset="-122"/>
                <a:cs typeface="微软雅黑" panose="020B0503020204020204" charset="-122"/>
              </a:rPr>
              <a:t>提示：混合对话框中，也有“移除材料”“加厚”选项，其操作同拉伸和旋转的“移除材料”和“加厚”。例如单击“加厚”输入数值“5”，创建薄壳混合。如图7-1-12所示。</a:t>
            </a:r>
            <a:endParaRPr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4740275" y="6065520"/>
            <a:ext cx="2894330" cy="337185"/>
          </a:xfrm>
          <a:prstGeom prst="rect">
            <a:avLst/>
          </a:prstGeom>
          <a:noFill/>
        </p:spPr>
        <p:txBody>
          <a:bodyPr wrap="square" rtlCol="0" anchor="t">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7-1-12    创建薄壳</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18" name="object 18"/>
          <p:cNvPicPr/>
          <p:nvPr/>
        </p:nvPicPr>
        <p:blipFill>
          <a:blip r:embed="rId2" cstate="print"/>
          <a:stretch>
            <a:fillRect/>
          </a:stretch>
        </p:blipFill>
        <p:spPr>
          <a:xfrm>
            <a:off x="3613150" y="3005455"/>
            <a:ext cx="4779010" cy="2955925"/>
          </a:xfrm>
          <a:prstGeom prst="rect">
            <a:avLst/>
          </a:prstGeom>
        </p:spPr>
      </p:pic>
    </p:spTree>
    <p:custDataLst>
      <p:tags r:id="rId3"/>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2"/>
            <p:custDataLst>
              <p:tags r:id="rId1"/>
            </p:custDataLst>
          </p:nvPr>
        </p:nvSpPr>
        <p:spPr/>
        <p:txBody>
          <a:bodyPr/>
          <a:lstStyle/>
          <a:p>
            <a:r>
              <a:t>PART TWO</a:t>
            </a:r>
          </a:p>
        </p:txBody>
      </p:sp>
      <p:sp>
        <p:nvSpPr>
          <p:cNvPr id="4" name="标题 3"/>
          <p:cNvSpPr>
            <a:spLocks noGrp="1"/>
          </p:cNvSpPr>
          <p:nvPr>
            <p:ph type="title" idx="1"/>
            <p:custDataLst>
              <p:tags r:id="rId2"/>
            </p:custDataLst>
          </p:nvPr>
        </p:nvSpPr>
        <p:spPr>
          <a:xfrm>
            <a:off x="6096000" y="2494308"/>
            <a:ext cx="5079968" cy="1869371"/>
          </a:xfrm>
        </p:spPr>
        <p:txBody>
          <a:bodyPr/>
          <a:lstStyle/>
          <a:p>
            <a:r>
              <a:rPr lang="en-US" b="1">
                <a:latin typeface="Calibri" panose="020F0502020204030204" charset="0"/>
                <a:ea typeface="宋体" panose="02010600030101010101" pitchFamily="2" charset="-122"/>
                <a:sym typeface="+mn-ea"/>
              </a:rPr>
              <a:t>7.2 </a:t>
            </a:r>
            <a:br>
              <a:rPr lang="en-US" b="1">
                <a:latin typeface="Calibri" panose="020F0502020204030204" charset="0"/>
                <a:ea typeface="宋体" panose="02010600030101010101" pitchFamily="2" charset="-122"/>
                <a:sym typeface="+mn-ea"/>
              </a:rPr>
            </a:br>
            <a:r>
              <a:rPr b="1">
                <a:latin typeface="Calibri" panose="020F0502020204030204" charset="0"/>
                <a:ea typeface="宋体" panose="02010600030101010101" pitchFamily="2" charset="-122"/>
                <a:sym typeface="+mn-ea"/>
              </a:rPr>
              <a:t>混合基础</a:t>
            </a:r>
            <a:r>
              <a:rPr b="1">
                <a:latin typeface="Calibri" panose="020F0502020204030204" charset="0"/>
                <a:ea typeface="宋体" panose="02010600030101010101" pitchFamily="2" charset="-122"/>
                <a:sym typeface="+mn-ea"/>
              </a:rPr>
              <a:t>案例</a:t>
            </a:r>
            <a:endParaRPr b="1">
              <a:latin typeface="Calibri" panose="020F0502020204030204" charset="0"/>
              <a:ea typeface="宋体" panose="02010600030101010101" pitchFamily="2" charset="-122"/>
              <a:sym typeface="+mn-ea"/>
            </a:endParaRPr>
          </a:p>
          <a:p>
            <a:endParaRPr lang="en-US" altLang="zh-CN"/>
          </a:p>
        </p:txBody>
      </p:sp>
    </p:spTree>
    <p:custDataLst>
      <p:tags r:id="rId3"/>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7.2 </a:t>
            </a:r>
            <a:r>
              <a:rPr>
                <a:latin typeface="微软雅黑" panose="020B0503020204020204" charset="-122"/>
                <a:ea typeface="微软雅黑" panose="020B0503020204020204" charset="-122"/>
                <a:cs typeface="微软雅黑" panose="020B0503020204020204" charset="-122"/>
                <a:sym typeface="+mn-ea"/>
              </a:rPr>
              <a:t>混合基础案例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2479040"/>
            <a:ext cx="6096000" cy="460375"/>
          </a:xfrm>
          <a:prstGeom prst="rect">
            <a:avLst/>
          </a:prstGeom>
          <a:noFill/>
        </p:spPr>
        <p:txBody>
          <a:bodyPr wrap="square" rtlCol="0" anchor="t">
            <a:spAutoFit/>
          </a:bodyPr>
          <a:p>
            <a:r>
              <a:rPr lang="en-US" altLang="zh-CN" sz="2400">
                <a:latin typeface="微软雅黑" panose="020B0503020204020204" charset="-122"/>
                <a:ea typeface="微软雅黑" panose="020B0503020204020204" charset="-122"/>
                <a:cs typeface="微软雅黑" panose="020B0503020204020204" charset="-122"/>
                <a:sym typeface="+mn-ea"/>
              </a:rPr>
              <a:t>7</a:t>
            </a:r>
            <a:r>
              <a:rPr lang="zh-CN" altLang="en-US" sz="2400">
                <a:latin typeface="微软雅黑" panose="020B0503020204020204" charset="-122"/>
                <a:ea typeface="微软雅黑" panose="020B0503020204020204" charset="-122"/>
                <a:cs typeface="微软雅黑" panose="020B0503020204020204" charset="-122"/>
                <a:sym typeface="+mn-ea"/>
              </a:rPr>
              <a:t>.</a:t>
            </a:r>
            <a:r>
              <a:rPr lang="en-US" altLang="zh-CN" sz="2400">
                <a:latin typeface="微软雅黑" panose="020B0503020204020204" charset="-122"/>
                <a:ea typeface="微软雅黑" panose="020B0503020204020204" charset="-122"/>
                <a:cs typeface="微软雅黑" panose="020B0503020204020204" charset="-122"/>
                <a:sym typeface="+mn-ea"/>
              </a:rPr>
              <a:t>2.1</a:t>
            </a:r>
            <a:r>
              <a:rPr lang="zh-CN" altLang="en-US" sz="2400">
                <a:latin typeface="微软雅黑" panose="020B0503020204020204" charset="-122"/>
                <a:ea typeface="微软雅黑" panose="020B0503020204020204" charset="-122"/>
                <a:cs typeface="微软雅黑" panose="020B0503020204020204" charset="-122"/>
                <a:sym typeface="+mn-ea"/>
              </a:rPr>
              <a:t>	混合实例 1：上圆下方的水杯</a:t>
            </a:r>
            <a:endParaRPr lang="zh-CN" altLang="en-US"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76935" y="1224280"/>
            <a:ext cx="10252075" cy="1452245"/>
          </a:xfrm>
          <a:prstGeom prst="rect">
            <a:avLst/>
          </a:prstGeom>
          <a:noFill/>
          <a:ln w="9525">
            <a:noFill/>
          </a:ln>
        </p:spPr>
        <p:txBody>
          <a:bodyPr wrap="square">
            <a:no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下面通过四个典型操作实例介绍不同边数截面混合、截面到点混合、多截面混合、旋转混合的方法及技巧。</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4406265" y="6389370"/>
            <a:ext cx="2894330" cy="337185"/>
          </a:xfrm>
          <a:prstGeom prst="rect">
            <a:avLst/>
          </a:prstGeom>
          <a:noFill/>
        </p:spPr>
        <p:txBody>
          <a:bodyPr wrap="square" rtlCol="0" anchor="t">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7-</a:t>
            </a: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2-1</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    上圆下方的水杯</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947420" y="3197225"/>
            <a:ext cx="8196580" cy="398780"/>
          </a:xfrm>
          <a:prstGeom prst="rect">
            <a:avLst/>
          </a:prstGeom>
          <a:noFill/>
        </p:spPr>
        <p:txBody>
          <a:bodyPr wrap="square" rtlCol="0" anchor="t">
            <a:spAutoFit/>
          </a:bodyPr>
          <a:p>
            <a:pPr marL="271780">
              <a:lnSpc>
                <a:spcPct val="100000"/>
              </a:lnSpc>
              <a:spcBef>
                <a:spcPts val="1210"/>
              </a:spcBef>
            </a:pPr>
            <a:r>
              <a:rPr sz="2000" spc="180" dirty="0">
                <a:solidFill>
                  <a:srgbClr val="231F20"/>
                </a:solidFill>
                <a:latin typeface="微软雅黑" panose="020B0503020204020204" charset="-122"/>
                <a:ea typeface="微软雅黑" panose="020B0503020204020204" charset="-122"/>
                <a:cs typeface="微软雅黑" panose="020B0503020204020204" charset="-122"/>
                <a:sym typeface="+mn-ea"/>
              </a:rPr>
              <a:t>案</a:t>
            </a:r>
            <a:r>
              <a:rPr sz="2000" dirty="0">
                <a:solidFill>
                  <a:srgbClr val="231F20"/>
                </a:solidFill>
                <a:latin typeface="微软雅黑" panose="020B0503020204020204" charset="-122"/>
                <a:ea typeface="微软雅黑" panose="020B0503020204020204" charset="-122"/>
                <a:cs typeface="微软雅黑" panose="020B0503020204020204" charset="-122"/>
                <a:sym typeface="+mn-ea"/>
              </a:rPr>
              <a:t>例</a:t>
            </a:r>
            <a:r>
              <a:rPr sz="2000" spc="-229"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2000" dirty="0">
                <a:solidFill>
                  <a:srgbClr val="231F20"/>
                </a:solidFill>
                <a:latin typeface="微软雅黑" panose="020B0503020204020204" charset="-122"/>
                <a:ea typeface="微软雅黑" panose="020B0503020204020204" charset="-122"/>
                <a:cs typeface="微软雅黑" panose="020B0503020204020204" charset="-122"/>
                <a:sym typeface="+mn-ea"/>
              </a:rPr>
              <a:t>1</a:t>
            </a:r>
            <a:r>
              <a:rPr sz="2000" spc="2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2000" spc="180" dirty="0">
                <a:solidFill>
                  <a:srgbClr val="231F20"/>
                </a:solidFill>
                <a:latin typeface="微软雅黑" panose="020B0503020204020204" charset="-122"/>
                <a:ea typeface="微软雅黑" panose="020B0503020204020204" charset="-122"/>
                <a:cs typeface="微软雅黑" panose="020B0503020204020204" charset="-122"/>
                <a:sym typeface="+mn-ea"/>
              </a:rPr>
              <a:t>是混合产品水杯的操作练</a:t>
            </a:r>
            <a:r>
              <a:rPr sz="2000" spc="20" dirty="0">
                <a:solidFill>
                  <a:srgbClr val="231F20"/>
                </a:solidFill>
                <a:latin typeface="微软雅黑" panose="020B0503020204020204" charset="-122"/>
                <a:ea typeface="微软雅黑" panose="020B0503020204020204" charset="-122"/>
                <a:cs typeface="微软雅黑" panose="020B0503020204020204" charset="-122"/>
                <a:sym typeface="+mn-ea"/>
              </a:rPr>
              <a:t>习</a:t>
            </a:r>
            <a:r>
              <a:rPr sz="2000" dirty="0">
                <a:solidFill>
                  <a:srgbClr val="231F20"/>
                </a:solidFill>
                <a:latin typeface="微软雅黑" panose="020B0503020204020204" charset="-122"/>
                <a:ea typeface="微软雅黑" panose="020B0503020204020204" charset="-122"/>
                <a:cs typeface="微软雅黑" panose="020B0503020204020204" charset="-122"/>
                <a:sym typeface="+mn-ea"/>
              </a:rPr>
              <a:t>，</a:t>
            </a:r>
            <a:r>
              <a:rPr sz="2000" spc="-32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2000" spc="180" dirty="0">
                <a:solidFill>
                  <a:srgbClr val="231F20"/>
                </a:solidFill>
                <a:latin typeface="微软雅黑" panose="020B0503020204020204" charset="-122"/>
                <a:ea typeface="微软雅黑" panose="020B0503020204020204" charset="-122"/>
                <a:cs typeface="微软雅黑" panose="020B0503020204020204" charset="-122"/>
                <a:sym typeface="+mn-ea"/>
              </a:rPr>
              <a:t>如</a:t>
            </a:r>
            <a:r>
              <a:rPr sz="2000" dirty="0">
                <a:solidFill>
                  <a:srgbClr val="231F20"/>
                </a:solidFill>
                <a:latin typeface="微软雅黑" panose="020B0503020204020204" charset="-122"/>
                <a:ea typeface="微软雅黑" panose="020B0503020204020204" charset="-122"/>
                <a:cs typeface="微软雅黑" panose="020B0503020204020204" charset="-122"/>
                <a:sym typeface="+mn-ea"/>
              </a:rPr>
              <a:t>图</a:t>
            </a:r>
            <a:r>
              <a:rPr sz="2000" spc="-32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2000" spc="15" dirty="0">
                <a:solidFill>
                  <a:srgbClr val="231F20"/>
                </a:solidFill>
                <a:latin typeface="微软雅黑" panose="020B0503020204020204" charset="-122"/>
                <a:ea typeface="微软雅黑" panose="020B0503020204020204" charset="-122"/>
                <a:cs typeface="微软雅黑" panose="020B0503020204020204" charset="-122"/>
                <a:sym typeface="+mn-ea"/>
              </a:rPr>
              <a:t>7-2-1</a:t>
            </a:r>
            <a:r>
              <a:rPr sz="2000" spc="-25"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2000" spc="20" dirty="0">
                <a:solidFill>
                  <a:srgbClr val="231F20"/>
                </a:solidFill>
                <a:latin typeface="微软雅黑" panose="020B0503020204020204" charset="-122"/>
                <a:ea typeface="微软雅黑" panose="020B0503020204020204" charset="-122"/>
                <a:cs typeface="微软雅黑" panose="020B0503020204020204" charset="-122"/>
                <a:sym typeface="+mn-ea"/>
              </a:rPr>
              <a:t>所示</a:t>
            </a:r>
            <a:r>
              <a:rPr sz="2000" dirty="0">
                <a:solidFill>
                  <a:srgbClr val="231F20"/>
                </a:solidFill>
                <a:latin typeface="微软雅黑" panose="020B0503020204020204" charset="-122"/>
                <a:ea typeface="微软雅黑" panose="020B0503020204020204" charset="-122"/>
                <a:cs typeface="微软雅黑" panose="020B0503020204020204" charset="-122"/>
                <a:sym typeface="+mn-ea"/>
              </a:rPr>
              <a:t>。</a:t>
            </a:r>
            <a:endParaRPr lang="zh-CN" altLang="en-US" sz="20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6" name="object 4"/>
          <p:cNvPicPr/>
          <p:nvPr/>
        </p:nvPicPr>
        <p:blipFill>
          <a:blip r:embed="rId2" cstate="print"/>
          <a:stretch>
            <a:fillRect/>
          </a:stretch>
        </p:blipFill>
        <p:spPr>
          <a:xfrm>
            <a:off x="1304925" y="3853815"/>
            <a:ext cx="1689100" cy="1704975"/>
          </a:xfrm>
          <a:prstGeom prst="rect">
            <a:avLst/>
          </a:prstGeom>
        </p:spPr>
      </p:pic>
      <p:sp>
        <p:nvSpPr>
          <p:cNvPr id="7" name="object 5"/>
          <p:cNvSpPr txBox="1"/>
          <p:nvPr/>
        </p:nvSpPr>
        <p:spPr>
          <a:xfrm>
            <a:off x="1203960" y="5816600"/>
            <a:ext cx="2599055" cy="227965"/>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a）杯子的截面分析</a:t>
            </a:r>
            <a:endParaRPr sz="1600">
              <a:latin typeface="微软雅黑" panose="020B0503020204020204" charset="-122"/>
              <a:ea typeface="微软雅黑" panose="020B0503020204020204" charset="-122"/>
              <a:cs typeface="微软雅黑" panose="020B0503020204020204" charset="-122"/>
            </a:endParaRPr>
          </a:p>
        </p:txBody>
      </p:sp>
      <p:pic>
        <p:nvPicPr>
          <p:cNvPr id="8" name="object 6"/>
          <p:cNvPicPr/>
          <p:nvPr/>
        </p:nvPicPr>
        <p:blipFill>
          <a:blip r:embed="rId3" cstate="print"/>
          <a:stretch>
            <a:fillRect/>
          </a:stretch>
        </p:blipFill>
        <p:spPr>
          <a:xfrm>
            <a:off x="3803015" y="3823970"/>
            <a:ext cx="1593215" cy="1704975"/>
          </a:xfrm>
          <a:prstGeom prst="rect">
            <a:avLst/>
          </a:prstGeom>
        </p:spPr>
      </p:pic>
      <p:sp>
        <p:nvSpPr>
          <p:cNvPr id="9" name="object 7"/>
          <p:cNvSpPr txBox="1"/>
          <p:nvPr/>
        </p:nvSpPr>
        <p:spPr>
          <a:xfrm>
            <a:off x="3803015" y="5799455"/>
            <a:ext cx="1811020" cy="227965"/>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b）混合成型</a:t>
            </a:r>
            <a:endParaRPr sz="1600">
              <a:latin typeface="微软雅黑" panose="020B0503020204020204" charset="-122"/>
              <a:ea typeface="微软雅黑" panose="020B0503020204020204" charset="-122"/>
              <a:cs typeface="微软雅黑" panose="020B0503020204020204" charset="-122"/>
            </a:endParaRPr>
          </a:p>
        </p:txBody>
      </p:sp>
      <p:pic>
        <p:nvPicPr>
          <p:cNvPr id="10" name="object 8"/>
          <p:cNvPicPr/>
          <p:nvPr/>
        </p:nvPicPr>
        <p:blipFill>
          <a:blip r:embed="rId4" cstate="print"/>
          <a:stretch>
            <a:fillRect/>
          </a:stretch>
        </p:blipFill>
        <p:spPr>
          <a:xfrm>
            <a:off x="6146800" y="3806190"/>
            <a:ext cx="1624965" cy="1797050"/>
          </a:xfrm>
          <a:prstGeom prst="rect">
            <a:avLst/>
          </a:prstGeom>
        </p:spPr>
      </p:pic>
      <p:sp>
        <p:nvSpPr>
          <p:cNvPr id="12" name="object 9"/>
          <p:cNvSpPr txBox="1"/>
          <p:nvPr/>
        </p:nvSpPr>
        <p:spPr>
          <a:xfrm>
            <a:off x="6328410" y="5813425"/>
            <a:ext cx="1529080" cy="227965"/>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c）倒圆角</a:t>
            </a:r>
            <a:endParaRPr sz="1600">
              <a:latin typeface="微软雅黑" panose="020B0503020204020204" charset="-122"/>
              <a:ea typeface="微软雅黑" panose="020B0503020204020204" charset="-122"/>
              <a:cs typeface="微软雅黑" panose="020B0503020204020204" charset="-122"/>
            </a:endParaRPr>
          </a:p>
        </p:txBody>
      </p:sp>
      <p:pic>
        <p:nvPicPr>
          <p:cNvPr id="13" name="object 10"/>
          <p:cNvPicPr/>
          <p:nvPr/>
        </p:nvPicPr>
        <p:blipFill>
          <a:blip r:embed="rId5" cstate="print"/>
          <a:stretch>
            <a:fillRect/>
          </a:stretch>
        </p:blipFill>
        <p:spPr>
          <a:xfrm>
            <a:off x="8866505" y="3761740"/>
            <a:ext cx="1661795" cy="1797050"/>
          </a:xfrm>
          <a:prstGeom prst="rect">
            <a:avLst/>
          </a:prstGeom>
        </p:spPr>
      </p:pic>
      <p:sp>
        <p:nvSpPr>
          <p:cNvPr id="14" name="object 11"/>
          <p:cNvSpPr txBox="1"/>
          <p:nvPr/>
        </p:nvSpPr>
        <p:spPr>
          <a:xfrm>
            <a:off x="9144000" y="5816600"/>
            <a:ext cx="1275715" cy="227965"/>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d）抽壳</a:t>
            </a:r>
            <a:endParaRPr sz="1600">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7.2 </a:t>
            </a:r>
            <a:r>
              <a:rPr>
                <a:latin typeface="微软雅黑" panose="020B0503020204020204" charset="-122"/>
                <a:ea typeface="微软雅黑" panose="020B0503020204020204" charset="-122"/>
                <a:cs typeface="微软雅黑" panose="020B0503020204020204" charset="-122"/>
                <a:sym typeface="+mn-ea"/>
              </a:rPr>
              <a:t>混合基础案例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lang="en-US" altLang="zh-CN" sz="2400">
                <a:latin typeface="微软雅黑" panose="020B0503020204020204" charset="-122"/>
                <a:ea typeface="微软雅黑" panose="020B0503020204020204" charset="-122"/>
                <a:cs typeface="微软雅黑" panose="020B0503020204020204" charset="-122"/>
                <a:sym typeface="+mn-ea"/>
              </a:rPr>
              <a:t>7</a:t>
            </a:r>
            <a:r>
              <a:rPr lang="zh-CN" altLang="en-US" sz="2400">
                <a:latin typeface="微软雅黑" panose="020B0503020204020204" charset="-122"/>
                <a:ea typeface="微软雅黑" panose="020B0503020204020204" charset="-122"/>
                <a:cs typeface="微软雅黑" panose="020B0503020204020204" charset="-122"/>
                <a:sym typeface="+mn-ea"/>
              </a:rPr>
              <a:t>.</a:t>
            </a:r>
            <a:r>
              <a:rPr lang="en-US" altLang="zh-CN" sz="2400">
                <a:latin typeface="微软雅黑" panose="020B0503020204020204" charset="-122"/>
                <a:ea typeface="微软雅黑" panose="020B0503020204020204" charset="-122"/>
                <a:cs typeface="微软雅黑" panose="020B0503020204020204" charset="-122"/>
                <a:sym typeface="+mn-ea"/>
              </a:rPr>
              <a:t>2.1</a:t>
            </a:r>
            <a:r>
              <a:rPr lang="zh-CN" altLang="en-US" sz="2400">
                <a:latin typeface="微软雅黑" panose="020B0503020204020204" charset="-122"/>
                <a:ea typeface="微软雅黑" panose="020B0503020204020204" charset="-122"/>
                <a:cs typeface="微软雅黑" panose="020B0503020204020204" charset="-122"/>
                <a:sym typeface="+mn-ea"/>
              </a:rPr>
              <a:t>	混合实例 1：上圆下方的水杯</a:t>
            </a:r>
            <a:endParaRPr lang="zh-CN" altLang="en-US"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76935" y="1810385"/>
            <a:ext cx="10252075" cy="1452245"/>
          </a:xfrm>
          <a:prstGeom prst="rect">
            <a:avLst/>
          </a:prstGeom>
          <a:noFill/>
          <a:ln w="9525">
            <a:noFill/>
          </a:ln>
        </p:spPr>
        <p:txBody>
          <a:bodyPr wrap="square">
            <a:no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知识点：</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（1）二元法分析水杯造型：水杯的顶部是圆形，底部是方形，轨迹是直线。</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（2）边数不一致，顶部圆是两边，底部正方形是四边，圆需要分割处理成四段。</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（3）抽壳：非默认厚度应用。</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具体操作步骤：</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步骤1：</a:t>
            </a:r>
            <a:r>
              <a:rPr sz="2000" b="0">
                <a:latin typeface="微软雅黑" panose="020B0503020204020204" charset="-122"/>
                <a:ea typeface="微软雅黑" panose="020B0503020204020204" charset="-122"/>
                <a:cs typeface="微软雅黑" panose="020B0503020204020204" charset="-122"/>
              </a:rPr>
              <a:t>新建“零件”文件。</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步骤2：</a:t>
            </a:r>
            <a:r>
              <a:rPr sz="2000" b="0">
                <a:latin typeface="微软雅黑" panose="020B0503020204020204" charset="-122"/>
                <a:ea typeface="微软雅黑" panose="020B0503020204020204" charset="-122"/>
                <a:cs typeface="微软雅黑" panose="020B0503020204020204" charset="-122"/>
              </a:rPr>
              <a:t>创建混合1。</a:t>
            </a:r>
            <a:endParaRPr sz="2000" b="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7.2 </a:t>
            </a:r>
            <a:r>
              <a:rPr>
                <a:latin typeface="微软雅黑" panose="020B0503020204020204" charset="-122"/>
                <a:ea typeface="微软雅黑" panose="020B0503020204020204" charset="-122"/>
                <a:cs typeface="微软雅黑" panose="020B0503020204020204" charset="-122"/>
                <a:sym typeface="+mn-ea"/>
              </a:rPr>
              <a:t>混合基础案例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lang="en-US" altLang="zh-CN" sz="2400">
                <a:latin typeface="微软雅黑" panose="020B0503020204020204" charset="-122"/>
                <a:ea typeface="微软雅黑" panose="020B0503020204020204" charset="-122"/>
                <a:cs typeface="微软雅黑" panose="020B0503020204020204" charset="-122"/>
                <a:sym typeface="+mn-ea"/>
              </a:rPr>
              <a:t>7</a:t>
            </a:r>
            <a:r>
              <a:rPr lang="zh-CN" altLang="en-US" sz="2400">
                <a:latin typeface="微软雅黑" panose="020B0503020204020204" charset="-122"/>
                <a:ea typeface="微软雅黑" panose="020B0503020204020204" charset="-122"/>
                <a:cs typeface="微软雅黑" panose="020B0503020204020204" charset="-122"/>
                <a:sym typeface="+mn-ea"/>
              </a:rPr>
              <a:t>.</a:t>
            </a:r>
            <a:r>
              <a:rPr lang="en-US" altLang="zh-CN" sz="2400">
                <a:latin typeface="微软雅黑" panose="020B0503020204020204" charset="-122"/>
                <a:ea typeface="微软雅黑" panose="020B0503020204020204" charset="-122"/>
                <a:cs typeface="微软雅黑" panose="020B0503020204020204" charset="-122"/>
                <a:sym typeface="+mn-ea"/>
              </a:rPr>
              <a:t>2.1</a:t>
            </a:r>
            <a:r>
              <a:rPr lang="zh-CN" altLang="en-US" sz="2400">
                <a:latin typeface="微软雅黑" panose="020B0503020204020204" charset="-122"/>
                <a:ea typeface="微软雅黑" panose="020B0503020204020204" charset="-122"/>
                <a:cs typeface="微软雅黑" panose="020B0503020204020204" charset="-122"/>
                <a:sym typeface="+mn-ea"/>
              </a:rPr>
              <a:t>	混合实例 1：上圆下方的水杯</a:t>
            </a:r>
            <a:endParaRPr lang="zh-CN" altLang="en-US"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76935" y="1810385"/>
            <a:ext cx="5297170" cy="1452245"/>
          </a:xfrm>
          <a:prstGeom prst="rect">
            <a:avLst/>
          </a:prstGeom>
          <a:noFill/>
          <a:ln w="9525">
            <a:noFill/>
          </a:ln>
        </p:spPr>
        <p:txBody>
          <a:bodyPr wrap="square">
            <a:no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1）创建截面1：单击“形状”组的下拉三角形，选择“混合”按钮，单击“截面”选项中的“定义”按钮。选择TOP平面作为草绘平面，单击“草绘”按钮，进入草绘视图绘制截面，如图7-2-2所示。单击“确定”按钮完成混合截面1的创建（注意起点位置）。</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7601585" y="5728335"/>
            <a:ext cx="2894330" cy="337185"/>
          </a:xfrm>
          <a:prstGeom prst="rect">
            <a:avLst/>
          </a:prstGeom>
          <a:noFill/>
        </p:spPr>
        <p:txBody>
          <a:bodyPr wrap="square" rtlCol="0" anchor="t">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7-2-2    创建截面 1</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14" name="object 14"/>
          <p:cNvPicPr/>
          <p:nvPr/>
        </p:nvPicPr>
        <p:blipFill>
          <a:blip r:embed="rId2" cstate="print"/>
          <a:stretch>
            <a:fillRect/>
          </a:stretch>
        </p:blipFill>
        <p:spPr>
          <a:xfrm>
            <a:off x="6623685" y="1214755"/>
            <a:ext cx="4102100" cy="4061460"/>
          </a:xfrm>
          <a:prstGeom prst="rect">
            <a:avLst/>
          </a:prstGeom>
        </p:spPr>
      </p:pic>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2"/>
            <p:custDataLst>
              <p:tags r:id="rId1"/>
            </p:custDataLst>
          </p:nvPr>
        </p:nvSpPr>
        <p:spPr/>
        <p:txBody>
          <a:bodyPr/>
          <a:lstStyle/>
          <a:p>
            <a:r>
              <a:rPr lang="zh-CN" altLang="en-US"/>
              <a:t>CONTENTS</a:t>
            </a:r>
            <a:endParaRPr lang="zh-CN" altLang="en-US"/>
          </a:p>
        </p:txBody>
      </p:sp>
      <p:sp>
        <p:nvSpPr>
          <p:cNvPr id="5" name="标题 4"/>
          <p:cNvSpPr>
            <a:spLocks noGrp="1"/>
          </p:cNvSpPr>
          <p:nvPr>
            <p:ph type="title" idx="1"/>
            <p:custDataLst>
              <p:tags r:id="rId2"/>
            </p:custDataLst>
          </p:nvPr>
        </p:nvSpPr>
        <p:spPr/>
        <p:txBody>
          <a:bodyPr/>
          <a:lstStyle/>
          <a:p>
            <a:r>
              <a:rPr lang="zh-CN" altLang="en-US"/>
              <a:t>目录</a:t>
            </a:r>
            <a:endParaRPr lang="zh-CN" altLang="en-US"/>
          </a:p>
        </p:txBody>
      </p:sp>
      <p:sp>
        <p:nvSpPr>
          <p:cNvPr id="100" name="文本框 99"/>
          <p:cNvSpPr txBox="1"/>
          <p:nvPr/>
        </p:nvSpPr>
        <p:spPr>
          <a:xfrm>
            <a:off x="4824095" y="2037715"/>
            <a:ext cx="5080000" cy="2206625"/>
          </a:xfrm>
          <a:prstGeom prst="rect">
            <a:avLst/>
          </a:prstGeom>
          <a:noFill/>
          <a:ln w="9525">
            <a:noFill/>
          </a:ln>
        </p:spPr>
        <p:txBody>
          <a:bodyPr>
            <a:noAutofit/>
          </a:bodyPr>
          <a:p>
            <a:pPr indent="0">
              <a:lnSpc>
                <a:spcPct val="200000"/>
              </a:lnSpc>
            </a:pPr>
            <a:r>
              <a:rPr sz="2000" b="1">
                <a:latin typeface="Calibri" panose="020F0502020204030204" charset="0"/>
                <a:ea typeface="宋体" panose="02010600030101010101" pitchFamily="2" charset="-122"/>
              </a:rPr>
              <a:t>7.1 混合建模思路</a:t>
            </a:r>
            <a:endParaRPr sz="2000" b="1">
              <a:latin typeface="Calibri" panose="020F0502020204030204" charset="0"/>
              <a:ea typeface="宋体" panose="02010600030101010101" pitchFamily="2" charset="-122"/>
            </a:endParaRPr>
          </a:p>
          <a:p>
            <a:pPr indent="0">
              <a:lnSpc>
                <a:spcPct val="200000"/>
              </a:lnSpc>
            </a:pPr>
            <a:r>
              <a:rPr sz="2000" b="1">
                <a:latin typeface="Calibri" panose="020F0502020204030204" charset="0"/>
                <a:ea typeface="宋体" panose="02010600030101010101" pitchFamily="2" charset="-122"/>
              </a:rPr>
              <a:t>7.2 混合基础案例</a:t>
            </a:r>
            <a:endParaRPr sz="2000" b="1">
              <a:latin typeface="Calibri" panose="020F0502020204030204" charset="0"/>
              <a:ea typeface="宋体" panose="02010600030101010101" pitchFamily="2" charset="-122"/>
            </a:endParaRPr>
          </a:p>
          <a:p>
            <a:pPr indent="0">
              <a:lnSpc>
                <a:spcPct val="200000"/>
              </a:lnSpc>
            </a:pPr>
            <a:r>
              <a:rPr sz="2000" b="1">
                <a:latin typeface="Calibri" panose="020F0502020204030204" charset="0"/>
                <a:ea typeface="宋体" panose="02010600030101010101" pitchFamily="2" charset="-122"/>
              </a:rPr>
              <a:t>7.3 混合建模综合案例</a:t>
            </a:r>
            <a:endParaRPr sz="2000" b="1">
              <a:latin typeface="Calibri" panose="020F0502020204030204" charset="0"/>
              <a:ea typeface="宋体" panose="02010600030101010101" pitchFamily="2" charset="-122"/>
            </a:endParaRPr>
          </a:p>
        </p:txBody>
      </p:sp>
    </p:spTree>
    <p:custDataLst>
      <p:tags r:id="rId3"/>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7.2 </a:t>
            </a:r>
            <a:r>
              <a:rPr>
                <a:latin typeface="微软雅黑" panose="020B0503020204020204" charset="-122"/>
                <a:ea typeface="微软雅黑" panose="020B0503020204020204" charset="-122"/>
                <a:cs typeface="微软雅黑" panose="020B0503020204020204" charset="-122"/>
                <a:sym typeface="+mn-ea"/>
              </a:rPr>
              <a:t>混合基础案例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lang="en-US" altLang="zh-CN" sz="2400">
                <a:latin typeface="微软雅黑" panose="020B0503020204020204" charset="-122"/>
                <a:ea typeface="微软雅黑" panose="020B0503020204020204" charset="-122"/>
                <a:cs typeface="微软雅黑" panose="020B0503020204020204" charset="-122"/>
                <a:sym typeface="+mn-ea"/>
              </a:rPr>
              <a:t>7</a:t>
            </a:r>
            <a:r>
              <a:rPr lang="zh-CN" altLang="en-US" sz="2400">
                <a:latin typeface="微软雅黑" panose="020B0503020204020204" charset="-122"/>
                <a:ea typeface="微软雅黑" panose="020B0503020204020204" charset="-122"/>
                <a:cs typeface="微软雅黑" panose="020B0503020204020204" charset="-122"/>
                <a:sym typeface="+mn-ea"/>
              </a:rPr>
              <a:t>.</a:t>
            </a:r>
            <a:r>
              <a:rPr lang="en-US" altLang="zh-CN" sz="2400">
                <a:latin typeface="微软雅黑" panose="020B0503020204020204" charset="-122"/>
                <a:ea typeface="微软雅黑" panose="020B0503020204020204" charset="-122"/>
                <a:cs typeface="微软雅黑" panose="020B0503020204020204" charset="-122"/>
                <a:sym typeface="+mn-ea"/>
              </a:rPr>
              <a:t>2.1</a:t>
            </a:r>
            <a:r>
              <a:rPr lang="zh-CN" altLang="en-US" sz="2400">
                <a:latin typeface="微软雅黑" panose="020B0503020204020204" charset="-122"/>
                <a:ea typeface="微软雅黑" panose="020B0503020204020204" charset="-122"/>
                <a:cs typeface="微软雅黑" panose="020B0503020204020204" charset="-122"/>
                <a:sym typeface="+mn-ea"/>
              </a:rPr>
              <a:t>	混合实例 1：上圆下方的水杯</a:t>
            </a:r>
            <a:endParaRPr lang="zh-CN" altLang="en-US"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76935" y="1810385"/>
            <a:ext cx="5297170" cy="3270250"/>
          </a:xfrm>
          <a:prstGeom prst="rect">
            <a:avLst/>
          </a:prstGeom>
          <a:noFill/>
          <a:ln w="9525">
            <a:noFill/>
          </a:ln>
        </p:spPr>
        <p:txBody>
          <a:bodyPr wrap="square">
            <a:no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（2）创建截面2：进入“混合”对话框，单击“截面”选项中的“截面2”的“草绘”按钮，进入草绘视图。绘制截面，如图7-2-3所示，单击“确定”按钮，完成混合截面2。</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endParaRPr sz="1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7601585" y="5728335"/>
            <a:ext cx="2894330" cy="337185"/>
          </a:xfrm>
          <a:prstGeom prst="rect">
            <a:avLst/>
          </a:prstGeom>
          <a:noFill/>
        </p:spPr>
        <p:txBody>
          <a:bodyPr wrap="square" rtlCol="0" anchor="t">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7-2-3    创建截面 2</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3" name="文本框 2"/>
          <p:cNvSpPr txBox="1"/>
          <p:nvPr/>
        </p:nvSpPr>
        <p:spPr>
          <a:xfrm>
            <a:off x="1037590" y="5047615"/>
            <a:ext cx="5310505" cy="1198880"/>
          </a:xfrm>
          <a:prstGeom prst="rect">
            <a:avLst/>
          </a:prstGeom>
          <a:noFill/>
        </p:spPr>
        <p:txBody>
          <a:bodyPr wrap="square" rtlCol="0" anchor="t">
            <a:spAutoFit/>
          </a:bodyPr>
          <a:p>
            <a:pPr indent="0">
              <a:lnSpc>
                <a:spcPct val="150000"/>
              </a:lnSpc>
            </a:pPr>
            <a:r>
              <a:rPr sz="1600" b="1">
                <a:latin typeface="微软雅黑" panose="020B0503020204020204" charset="-122"/>
                <a:ea typeface="微软雅黑" panose="020B0503020204020204" charset="-122"/>
                <a:cs typeface="微软雅黑" panose="020B0503020204020204" charset="-122"/>
                <a:sym typeface="+mn-ea"/>
              </a:rPr>
              <a:t>提示：注意混合截面的边数需要一致。截面2圆需要用分割按钮分成四段圆弧，跟截面1的四边形一一对应。同时设置截面2的起点同截面1的起点在同一方向，避免扭曲。</a:t>
            </a:r>
            <a:endParaRPr lang="zh-CN" altLang="en-US" sz="1600" b="1">
              <a:latin typeface="微软雅黑" panose="020B0503020204020204" charset="-122"/>
              <a:ea typeface="微软雅黑" panose="020B0503020204020204" charset="-122"/>
              <a:cs typeface="微软雅黑" panose="020B0503020204020204" charset="-122"/>
              <a:sym typeface="+mn-ea"/>
            </a:endParaRPr>
          </a:p>
        </p:txBody>
      </p:sp>
      <p:pic>
        <p:nvPicPr>
          <p:cNvPr id="7" name="object 6"/>
          <p:cNvPicPr/>
          <p:nvPr/>
        </p:nvPicPr>
        <p:blipFill>
          <a:blip r:embed="rId2" cstate="print"/>
          <a:stretch>
            <a:fillRect/>
          </a:stretch>
        </p:blipFill>
        <p:spPr>
          <a:xfrm>
            <a:off x="6348095" y="1591945"/>
            <a:ext cx="4909820" cy="3786505"/>
          </a:xfrm>
          <a:prstGeom prst="rect">
            <a:avLst/>
          </a:prstGeom>
        </p:spPr>
      </p:pic>
    </p:spTree>
    <p:custDataLst>
      <p:tags r:id="rId3"/>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7.2 </a:t>
            </a:r>
            <a:r>
              <a:rPr>
                <a:latin typeface="微软雅黑" panose="020B0503020204020204" charset="-122"/>
                <a:ea typeface="微软雅黑" panose="020B0503020204020204" charset="-122"/>
                <a:cs typeface="微软雅黑" panose="020B0503020204020204" charset="-122"/>
                <a:sym typeface="+mn-ea"/>
              </a:rPr>
              <a:t>混合基础案例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lang="en-US" altLang="zh-CN" sz="2400">
                <a:latin typeface="微软雅黑" panose="020B0503020204020204" charset="-122"/>
                <a:ea typeface="微软雅黑" panose="020B0503020204020204" charset="-122"/>
                <a:cs typeface="微软雅黑" panose="020B0503020204020204" charset="-122"/>
                <a:sym typeface="+mn-ea"/>
              </a:rPr>
              <a:t>7</a:t>
            </a:r>
            <a:r>
              <a:rPr lang="zh-CN" altLang="en-US" sz="2400">
                <a:latin typeface="微软雅黑" panose="020B0503020204020204" charset="-122"/>
                <a:ea typeface="微软雅黑" panose="020B0503020204020204" charset="-122"/>
                <a:cs typeface="微软雅黑" panose="020B0503020204020204" charset="-122"/>
                <a:sym typeface="+mn-ea"/>
              </a:rPr>
              <a:t>.</a:t>
            </a:r>
            <a:r>
              <a:rPr lang="en-US" altLang="zh-CN" sz="2400">
                <a:latin typeface="微软雅黑" panose="020B0503020204020204" charset="-122"/>
                <a:ea typeface="微软雅黑" panose="020B0503020204020204" charset="-122"/>
                <a:cs typeface="微软雅黑" panose="020B0503020204020204" charset="-122"/>
                <a:sym typeface="+mn-ea"/>
              </a:rPr>
              <a:t>2.1</a:t>
            </a:r>
            <a:r>
              <a:rPr lang="zh-CN" altLang="en-US" sz="2400">
                <a:latin typeface="微软雅黑" panose="020B0503020204020204" charset="-122"/>
                <a:ea typeface="微软雅黑" panose="020B0503020204020204" charset="-122"/>
                <a:cs typeface="微软雅黑" panose="020B0503020204020204" charset="-122"/>
                <a:sym typeface="+mn-ea"/>
              </a:rPr>
              <a:t>	混合实例 1：上圆下方的水杯</a:t>
            </a:r>
            <a:endParaRPr lang="zh-CN" altLang="en-US"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76935" y="1810385"/>
            <a:ext cx="5297170" cy="1452245"/>
          </a:xfrm>
          <a:prstGeom prst="rect">
            <a:avLst/>
          </a:prstGeom>
          <a:noFill/>
          <a:ln w="9525">
            <a:noFill/>
          </a:ln>
        </p:spPr>
        <p:txBody>
          <a:bodyPr wrap="square">
            <a:no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（3）定义混合轨迹距离：在混合对话框中设置距离“300”，单击“确定”按钮完成混合的创建，如图7-2-4所示。</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7601585" y="5728335"/>
            <a:ext cx="2894330" cy="337185"/>
          </a:xfrm>
          <a:prstGeom prst="rect">
            <a:avLst/>
          </a:prstGeom>
          <a:noFill/>
        </p:spPr>
        <p:txBody>
          <a:bodyPr wrap="square" rtlCol="0" anchor="t">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7-2-4    定义混合距离</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9" name="object 9"/>
          <p:cNvPicPr/>
          <p:nvPr/>
        </p:nvPicPr>
        <p:blipFill>
          <a:blip r:embed="rId2" cstate="print"/>
          <a:stretch>
            <a:fillRect/>
          </a:stretch>
        </p:blipFill>
        <p:spPr>
          <a:xfrm>
            <a:off x="6252210" y="1548765"/>
            <a:ext cx="5091430" cy="3752850"/>
          </a:xfrm>
          <a:prstGeom prst="rect">
            <a:avLst/>
          </a:prstGeom>
        </p:spPr>
      </p:pic>
    </p:spTree>
    <p:custDataLst>
      <p:tags r:id="rId3"/>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7.2 </a:t>
            </a:r>
            <a:r>
              <a:rPr>
                <a:latin typeface="微软雅黑" panose="020B0503020204020204" charset="-122"/>
                <a:ea typeface="微软雅黑" panose="020B0503020204020204" charset="-122"/>
                <a:cs typeface="微软雅黑" panose="020B0503020204020204" charset="-122"/>
                <a:sym typeface="+mn-ea"/>
              </a:rPr>
              <a:t>混合基础案例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lang="en-US" altLang="zh-CN" sz="2400">
                <a:latin typeface="微软雅黑" panose="020B0503020204020204" charset="-122"/>
                <a:ea typeface="微软雅黑" panose="020B0503020204020204" charset="-122"/>
                <a:cs typeface="微软雅黑" panose="020B0503020204020204" charset="-122"/>
                <a:sym typeface="+mn-ea"/>
              </a:rPr>
              <a:t>7</a:t>
            </a:r>
            <a:r>
              <a:rPr lang="zh-CN" altLang="en-US" sz="2400">
                <a:latin typeface="微软雅黑" panose="020B0503020204020204" charset="-122"/>
                <a:ea typeface="微软雅黑" panose="020B0503020204020204" charset="-122"/>
                <a:cs typeface="微软雅黑" panose="020B0503020204020204" charset="-122"/>
                <a:sym typeface="+mn-ea"/>
              </a:rPr>
              <a:t>.</a:t>
            </a:r>
            <a:r>
              <a:rPr lang="en-US" altLang="zh-CN" sz="2400">
                <a:latin typeface="微软雅黑" panose="020B0503020204020204" charset="-122"/>
                <a:ea typeface="微软雅黑" panose="020B0503020204020204" charset="-122"/>
                <a:cs typeface="微软雅黑" panose="020B0503020204020204" charset="-122"/>
                <a:sym typeface="+mn-ea"/>
              </a:rPr>
              <a:t>2.1</a:t>
            </a:r>
            <a:r>
              <a:rPr lang="zh-CN" altLang="en-US" sz="2400">
                <a:latin typeface="微软雅黑" panose="020B0503020204020204" charset="-122"/>
                <a:ea typeface="微软雅黑" panose="020B0503020204020204" charset="-122"/>
                <a:cs typeface="微软雅黑" panose="020B0503020204020204" charset="-122"/>
                <a:sym typeface="+mn-ea"/>
              </a:rPr>
              <a:t>	混合实例 1：上圆下方的水杯</a:t>
            </a:r>
            <a:endParaRPr lang="zh-CN" altLang="en-US"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76935" y="1810385"/>
            <a:ext cx="5297170" cy="1452245"/>
          </a:xfrm>
          <a:prstGeom prst="rect">
            <a:avLst/>
          </a:prstGeom>
          <a:noFill/>
          <a:ln w="9525">
            <a:noFill/>
          </a:ln>
        </p:spPr>
        <p:txBody>
          <a:bodyPr wrap="square">
            <a:noAutofit/>
          </a:bodyPr>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步骤3：</a:t>
            </a:r>
            <a:r>
              <a:rPr sz="2000" b="0">
                <a:latin typeface="微软雅黑" panose="020B0503020204020204" charset="-122"/>
                <a:ea typeface="微软雅黑" panose="020B0503020204020204" charset="-122"/>
                <a:cs typeface="微软雅黑" panose="020B0503020204020204" charset="-122"/>
              </a:rPr>
              <a:t>创建圆角1。</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单击“工程”组的“倒圆角”按钮，单击选择倒圆角的边，如图7-2-5所示。在“设置”输入数值“40”。单击“确定”创建圆角1。</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7601585" y="5728335"/>
            <a:ext cx="2894330" cy="337185"/>
          </a:xfrm>
          <a:prstGeom prst="rect">
            <a:avLst/>
          </a:prstGeom>
          <a:noFill/>
        </p:spPr>
        <p:txBody>
          <a:bodyPr wrap="square" rtlCol="0" anchor="t">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7-2-5    创建圆角 1</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12" name="object 12"/>
          <p:cNvPicPr/>
          <p:nvPr/>
        </p:nvPicPr>
        <p:blipFill>
          <a:blip r:embed="rId2" cstate="print"/>
          <a:stretch>
            <a:fillRect/>
          </a:stretch>
        </p:blipFill>
        <p:spPr>
          <a:xfrm>
            <a:off x="6433820" y="1000760"/>
            <a:ext cx="4909820" cy="4381500"/>
          </a:xfrm>
          <a:prstGeom prst="rect">
            <a:avLst/>
          </a:prstGeom>
        </p:spPr>
      </p:pic>
    </p:spTree>
    <p:custDataLst>
      <p:tags r:id="rId3"/>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7.2 </a:t>
            </a:r>
            <a:r>
              <a:rPr>
                <a:latin typeface="微软雅黑" panose="020B0503020204020204" charset="-122"/>
                <a:ea typeface="微软雅黑" panose="020B0503020204020204" charset="-122"/>
                <a:cs typeface="微软雅黑" panose="020B0503020204020204" charset="-122"/>
                <a:sym typeface="+mn-ea"/>
              </a:rPr>
              <a:t>混合基础案例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lang="en-US" altLang="zh-CN" sz="2400">
                <a:latin typeface="微软雅黑" panose="020B0503020204020204" charset="-122"/>
                <a:ea typeface="微软雅黑" panose="020B0503020204020204" charset="-122"/>
                <a:cs typeface="微软雅黑" panose="020B0503020204020204" charset="-122"/>
                <a:sym typeface="+mn-ea"/>
              </a:rPr>
              <a:t>7</a:t>
            </a:r>
            <a:r>
              <a:rPr lang="zh-CN" altLang="en-US" sz="2400">
                <a:latin typeface="微软雅黑" panose="020B0503020204020204" charset="-122"/>
                <a:ea typeface="微软雅黑" panose="020B0503020204020204" charset="-122"/>
                <a:cs typeface="微软雅黑" panose="020B0503020204020204" charset="-122"/>
                <a:sym typeface="+mn-ea"/>
              </a:rPr>
              <a:t>.</a:t>
            </a:r>
            <a:r>
              <a:rPr lang="en-US" altLang="zh-CN" sz="2400">
                <a:latin typeface="微软雅黑" panose="020B0503020204020204" charset="-122"/>
                <a:ea typeface="微软雅黑" panose="020B0503020204020204" charset="-122"/>
                <a:cs typeface="微软雅黑" panose="020B0503020204020204" charset="-122"/>
                <a:sym typeface="+mn-ea"/>
              </a:rPr>
              <a:t>2.1</a:t>
            </a:r>
            <a:r>
              <a:rPr lang="zh-CN" altLang="en-US" sz="2400">
                <a:latin typeface="微软雅黑" panose="020B0503020204020204" charset="-122"/>
                <a:ea typeface="微软雅黑" panose="020B0503020204020204" charset="-122"/>
                <a:cs typeface="微软雅黑" panose="020B0503020204020204" charset="-122"/>
                <a:sym typeface="+mn-ea"/>
              </a:rPr>
              <a:t>	混合实例 1：上圆下方的水杯</a:t>
            </a:r>
            <a:endParaRPr lang="zh-CN" altLang="en-US"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76935" y="1810385"/>
            <a:ext cx="5297170" cy="1452245"/>
          </a:xfrm>
          <a:prstGeom prst="rect">
            <a:avLst/>
          </a:prstGeom>
          <a:noFill/>
          <a:ln w="9525">
            <a:noFill/>
          </a:ln>
        </p:spPr>
        <p:txBody>
          <a:bodyPr wrap="square">
            <a:noAutofit/>
          </a:bodyPr>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步骤4：</a:t>
            </a:r>
            <a:r>
              <a:rPr sz="2000" b="0">
                <a:latin typeface="微软雅黑" panose="020B0503020204020204" charset="-122"/>
                <a:ea typeface="微软雅黑" panose="020B0503020204020204" charset="-122"/>
                <a:cs typeface="微软雅黑" panose="020B0503020204020204" charset="-122"/>
              </a:rPr>
              <a:t>创建抽壳1。</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单击“工程”组的“抽壳”按钮。选择“混合1”的顶部平面，并在“抽壳”对话框的“厚度”选项输入“8”。单击“参考”对话框中的“非默认厚度”，在图形区域选择混合杯子的底部平面，输入“50”，如图7-2-6所示，单击“确定”完成“壳1”。</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1600" b="1">
                <a:latin typeface="微软雅黑" panose="020B0503020204020204" charset="-122"/>
                <a:ea typeface="微软雅黑" panose="020B0503020204020204" charset="-122"/>
                <a:cs typeface="微软雅黑" panose="020B0503020204020204" charset="-122"/>
              </a:rPr>
              <a:t>提示：抽壳默认都是均匀壁厚，“非默认壁厚”可以对指定的区域设置特定的厚度。</a:t>
            </a:r>
            <a:endParaRPr sz="1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7601585" y="5728335"/>
            <a:ext cx="2894330" cy="337185"/>
          </a:xfrm>
          <a:prstGeom prst="rect">
            <a:avLst/>
          </a:prstGeom>
          <a:noFill/>
        </p:spPr>
        <p:txBody>
          <a:bodyPr wrap="square" rtlCol="0" anchor="t">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7-2-6    创建抽壳 1</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13" name="object 13"/>
          <p:cNvPicPr/>
          <p:nvPr/>
        </p:nvPicPr>
        <p:blipFill>
          <a:blip r:embed="rId2" cstate="print"/>
          <a:stretch>
            <a:fillRect/>
          </a:stretch>
        </p:blipFill>
        <p:spPr>
          <a:xfrm>
            <a:off x="6706235" y="1553210"/>
            <a:ext cx="4030980" cy="3836035"/>
          </a:xfrm>
          <a:prstGeom prst="rect">
            <a:avLst/>
          </a:prstGeom>
        </p:spPr>
      </p:pic>
    </p:spTree>
    <p:custDataLst>
      <p:tags r:id="rId3"/>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7.2 </a:t>
            </a:r>
            <a:r>
              <a:rPr>
                <a:latin typeface="微软雅黑" panose="020B0503020204020204" charset="-122"/>
                <a:ea typeface="微软雅黑" panose="020B0503020204020204" charset="-122"/>
                <a:cs typeface="微软雅黑" panose="020B0503020204020204" charset="-122"/>
                <a:sym typeface="+mn-ea"/>
              </a:rPr>
              <a:t>混合基础案例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lang="en-US" altLang="zh-CN" sz="2400">
                <a:latin typeface="微软雅黑" panose="020B0503020204020204" charset="-122"/>
                <a:ea typeface="微软雅黑" panose="020B0503020204020204" charset="-122"/>
                <a:cs typeface="微软雅黑" panose="020B0503020204020204" charset="-122"/>
                <a:sym typeface="+mn-ea"/>
              </a:rPr>
              <a:t>7</a:t>
            </a:r>
            <a:r>
              <a:rPr lang="zh-CN" altLang="en-US" sz="2400">
                <a:latin typeface="微软雅黑" panose="020B0503020204020204" charset="-122"/>
                <a:ea typeface="微软雅黑" panose="020B0503020204020204" charset="-122"/>
                <a:cs typeface="微软雅黑" panose="020B0503020204020204" charset="-122"/>
                <a:sym typeface="+mn-ea"/>
              </a:rPr>
              <a:t>.</a:t>
            </a:r>
            <a:r>
              <a:rPr lang="en-US" altLang="zh-CN" sz="2400">
                <a:latin typeface="微软雅黑" panose="020B0503020204020204" charset="-122"/>
                <a:ea typeface="微软雅黑" panose="020B0503020204020204" charset="-122"/>
                <a:cs typeface="微软雅黑" panose="020B0503020204020204" charset="-122"/>
                <a:sym typeface="+mn-ea"/>
              </a:rPr>
              <a:t>2.1</a:t>
            </a:r>
            <a:r>
              <a:rPr lang="zh-CN" altLang="en-US" sz="2400">
                <a:latin typeface="微软雅黑" panose="020B0503020204020204" charset="-122"/>
                <a:ea typeface="微软雅黑" panose="020B0503020204020204" charset="-122"/>
                <a:cs typeface="微软雅黑" panose="020B0503020204020204" charset="-122"/>
                <a:sym typeface="+mn-ea"/>
              </a:rPr>
              <a:t>	混合实例 1：上圆下方的水杯</a:t>
            </a:r>
            <a:endParaRPr lang="zh-CN" altLang="en-US"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76935" y="1810385"/>
            <a:ext cx="5297170" cy="1452245"/>
          </a:xfrm>
          <a:prstGeom prst="rect">
            <a:avLst/>
          </a:prstGeom>
          <a:noFill/>
          <a:ln w="9525">
            <a:noFill/>
          </a:ln>
        </p:spPr>
        <p:txBody>
          <a:bodyPr wrap="square">
            <a:noAutofit/>
          </a:bodyPr>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步骤5：</a:t>
            </a:r>
            <a:r>
              <a:rPr sz="2000" b="0">
                <a:latin typeface="微软雅黑" panose="020B0503020204020204" charset="-122"/>
                <a:ea typeface="微软雅黑" panose="020B0503020204020204" charset="-122"/>
                <a:cs typeface="微软雅黑" panose="020B0503020204020204" charset="-122"/>
              </a:rPr>
              <a:t>保存“零件”文件，如图7-2-7所示。</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7601585" y="5728335"/>
            <a:ext cx="2894330" cy="337185"/>
          </a:xfrm>
          <a:prstGeom prst="rect">
            <a:avLst/>
          </a:prstGeom>
          <a:noFill/>
        </p:spPr>
        <p:txBody>
          <a:bodyPr wrap="square" rtlCol="0" anchor="t">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7-2-7    水杯创建完成</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15" name="object 15"/>
          <p:cNvPicPr/>
          <p:nvPr/>
        </p:nvPicPr>
        <p:blipFill>
          <a:blip r:embed="rId2" cstate="print"/>
          <a:stretch>
            <a:fillRect/>
          </a:stretch>
        </p:blipFill>
        <p:spPr>
          <a:xfrm>
            <a:off x="6413500" y="2038985"/>
            <a:ext cx="4394200" cy="3252470"/>
          </a:xfrm>
          <a:prstGeom prst="rect">
            <a:avLst/>
          </a:prstGeom>
        </p:spPr>
      </p:pic>
    </p:spTree>
    <p:custDataLst>
      <p:tags r:id="rId3"/>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7.2 </a:t>
            </a:r>
            <a:r>
              <a:rPr>
                <a:latin typeface="微软雅黑" panose="020B0503020204020204" charset="-122"/>
                <a:ea typeface="微软雅黑" panose="020B0503020204020204" charset="-122"/>
                <a:cs typeface="微软雅黑" panose="020B0503020204020204" charset="-122"/>
                <a:sym typeface="+mn-ea"/>
              </a:rPr>
              <a:t>混合基础案例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7.2.2	混合实例 2：混合五角星</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76935" y="1810385"/>
            <a:ext cx="9983470" cy="744855"/>
          </a:xfrm>
          <a:prstGeom prst="rect">
            <a:avLst/>
          </a:prstGeom>
          <a:noFill/>
          <a:ln w="9525">
            <a:noFill/>
          </a:ln>
        </p:spPr>
        <p:txBody>
          <a:bodyPr wrap="square">
            <a:no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案例2是混合多边截面到点的操作练习，典型的五角星案例，如图7-2-8所示。</a:t>
            </a:r>
            <a:endParaRPr sz="2000" b="0">
              <a:latin typeface="微软雅黑" panose="020B0503020204020204" charset="-122"/>
              <a:ea typeface="微软雅黑" panose="020B0503020204020204" charset="-122"/>
              <a:cs typeface="微软雅黑" panose="020B0503020204020204" charset="-122"/>
            </a:endParaRPr>
          </a:p>
        </p:txBody>
      </p:sp>
      <p:pic>
        <p:nvPicPr>
          <p:cNvPr id="3" name="object 5"/>
          <p:cNvPicPr/>
          <p:nvPr/>
        </p:nvPicPr>
        <p:blipFill>
          <a:blip r:embed="rId2" cstate="print"/>
          <a:stretch>
            <a:fillRect/>
          </a:stretch>
        </p:blipFill>
        <p:spPr>
          <a:xfrm>
            <a:off x="2091690" y="2555240"/>
            <a:ext cx="3806825" cy="3190240"/>
          </a:xfrm>
          <a:prstGeom prst="rect">
            <a:avLst/>
          </a:prstGeom>
        </p:spPr>
      </p:pic>
      <p:pic>
        <p:nvPicPr>
          <p:cNvPr id="7" name="object 7"/>
          <p:cNvPicPr/>
          <p:nvPr/>
        </p:nvPicPr>
        <p:blipFill>
          <a:blip r:embed="rId3" cstate="print"/>
          <a:stretch>
            <a:fillRect/>
          </a:stretch>
        </p:blipFill>
        <p:spPr>
          <a:xfrm>
            <a:off x="6387465" y="2555240"/>
            <a:ext cx="3154045" cy="3190240"/>
          </a:xfrm>
          <a:prstGeom prst="rect">
            <a:avLst/>
          </a:prstGeom>
        </p:spPr>
      </p:pic>
      <p:sp>
        <p:nvSpPr>
          <p:cNvPr id="8" name="文本框 7"/>
          <p:cNvSpPr txBox="1"/>
          <p:nvPr/>
        </p:nvSpPr>
        <p:spPr>
          <a:xfrm>
            <a:off x="2825750" y="6009640"/>
            <a:ext cx="7722235" cy="584200"/>
          </a:xfrm>
          <a:prstGeom prst="rect">
            <a:avLst/>
          </a:prstGeom>
          <a:noFill/>
        </p:spPr>
        <p:txBody>
          <a:bodyPr wrap="square" rtlCol="0" anchor="t">
            <a:spAutoFit/>
          </a:bodyPr>
          <a:p>
            <a:pPr marL="12700">
              <a:lnSpc>
                <a:spcPct val="100000"/>
              </a:lnSpc>
              <a:spcBef>
                <a:spcPts val="100"/>
              </a:spcBef>
              <a:tabLst>
                <a:tab pos="1318895"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（a）立体五角星	</a:t>
            </a: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b）平面五角星和点截面</a:t>
            </a:r>
            <a:endParaRPr sz="1600">
              <a:latin typeface="微软雅黑" panose="020B0503020204020204" charset="-122"/>
              <a:ea typeface="微软雅黑" panose="020B0503020204020204" charset="-122"/>
              <a:cs typeface="微软雅黑" panose="020B0503020204020204" charset="-122"/>
            </a:endParaRPr>
          </a:p>
          <a:p>
            <a:pPr>
              <a:lnSpc>
                <a:spcPct val="100000"/>
              </a:lnSpc>
              <a:spcBef>
                <a:spcPts val="5"/>
              </a:spcBef>
            </a:pP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7-2-8    混合五角星</a:t>
            </a:r>
            <a:endParaRPr lang="zh-CN" altLang="en-US"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4"/>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7.2 </a:t>
            </a:r>
            <a:r>
              <a:rPr>
                <a:latin typeface="微软雅黑" panose="020B0503020204020204" charset="-122"/>
                <a:ea typeface="微软雅黑" panose="020B0503020204020204" charset="-122"/>
                <a:cs typeface="微软雅黑" panose="020B0503020204020204" charset="-122"/>
                <a:sym typeface="+mn-ea"/>
              </a:rPr>
              <a:t>混合基础案例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7.2.2	混合实例 2：混合五角星</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76935" y="1810385"/>
            <a:ext cx="10770870" cy="3623310"/>
          </a:xfrm>
          <a:prstGeom prst="rect">
            <a:avLst/>
          </a:prstGeom>
          <a:noFill/>
          <a:ln w="9525">
            <a:noFill/>
          </a:ln>
        </p:spPr>
        <p:txBody>
          <a:bodyPr wrap="square">
            <a:no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知识点：</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（1）二元法分析产品的轨迹和种子，五角星的截面1是一颗平面的五角星，截面2是一个点。</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（2）轨迹是五角星端点到中间点的连线。</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具体操作步骤参见视频。</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步骤1：</a:t>
            </a:r>
            <a:r>
              <a:rPr sz="2000" b="0">
                <a:latin typeface="微软雅黑" panose="020B0503020204020204" charset="-122"/>
                <a:ea typeface="微软雅黑" panose="020B0503020204020204" charset="-122"/>
                <a:cs typeface="微软雅黑" panose="020B0503020204020204" charset="-122"/>
              </a:rPr>
              <a:t>新建“零件”文件。</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步骤2：</a:t>
            </a:r>
            <a:r>
              <a:rPr sz="2000" b="0">
                <a:latin typeface="微软雅黑" panose="020B0503020204020204" charset="-122"/>
                <a:ea typeface="微软雅黑" panose="020B0503020204020204" charset="-122"/>
                <a:cs typeface="微软雅黑" panose="020B0503020204020204" charset="-122"/>
              </a:rPr>
              <a:t>创建草绘1。</a:t>
            </a:r>
            <a:endParaRPr sz="2000" b="0">
              <a:latin typeface="微软雅黑" panose="020B0503020204020204" charset="-122"/>
              <a:ea typeface="微软雅黑" panose="020B0503020204020204" charset="-122"/>
              <a:cs typeface="微软雅黑" panose="020B0503020204020204" charset="-122"/>
            </a:endParaRPr>
          </a:p>
        </p:txBody>
      </p:sp>
      <p:sp>
        <p:nvSpPr>
          <p:cNvPr id="8" name="文本框 7"/>
          <p:cNvSpPr txBox="1"/>
          <p:nvPr/>
        </p:nvSpPr>
        <p:spPr>
          <a:xfrm>
            <a:off x="2825750" y="6009640"/>
            <a:ext cx="3399790" cy="337185"/>
          </a:xfrm>
          <a:prstGeom prst="rect">
            <a:avLst/>
          </a:prstGeom>
          <a:noFill/>
        </p:spPr>
        <p:txBody>
          <a:bodyPr wrap="square" rtlCol="0" anchor="t">
            <a:spAutoFit/>
          </a:bodyPr>
          <a:p>
            <a:pPr marL="12700">
              <a:lnSpc>
                <a:spcPct val="100000"/>
              </a:lnSpc>
              <a:spcBef>
                <a:spcPts val="100"/>
              </a:spcBef>
              <a:tabLst>
                <a:tab pos="1318895" algn="l"/>
              </a:tabLst>
            </a:pP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7-2-8    混合五角星</a:t>
            </a:r>
            <a:endParaRPr lang="zh-CN" altLang="en-US"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2"/>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7.2 </a:t>
            </a:r>
            <a:r>
              <a:rPr>
                <a:latin typeface="微软雅黑" panose="020B0503020204020204" charset="-122"/>
                <a:ea typeface="微软雅黑" panose="020B0503020204020204" charset="-122"/>
                <a:cs typeface="微软雅黑" panose="020B0503020204020204" charset="-122"/>
                <a:sym typeface="+mn-ea"/>
              </a:rPr>
              <a:t>混合基础案例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7.2.2	混合实例 2：混合五角星</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76935" y="1810385"/>
            <a:ext cx="4568825" cy="3380740"/>
          </a:xfrm>
          <a:prstGeom prst="rect">
            <a:avLst/>
          </a:prstGeom>
          <a:noFill/>
          <a:ln w="9525">
            <a:noFill/>
          </a:ln>
        </p:spPr>
        <p:txBody>
          <a:bodyPr wrap="square">
            <a:no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单击“基准”组的草绘按钮。选择TOP平面作为草绘平面，绘制图7-2-9所示的截面，单击“确定”完成草绘1。</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6374130" y="5874385"/>
            <a:ext cx="3399790" cy="337185"/>
          </a:xfrm>
          <a:prstGeom prst="rect">
            <a:avLst/>
          </a:prstGeom>
          <a:noFill/>
        </p:spPr>
        <p:txBody>
          <a:bodyPr wrap="square" rtlCol="0" anchor="t">
            <a:spAutoFit/>
          </a:bodyPr>
          <a:p>
            <a:pPr marL="12700">
              <a:lnSpc>
                <a:spcPct val="100000"/>
              </a:lnSpc>
              <a:spcBef>
                <a:spcPts val="100"/>
              </a:spcBef>
              <a:tabLst>
                <a:tab pos="1318895" algn="l"/>
              </a:tabLst>
            </a:pP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7-2-9    草绘 1（截面 1 参考线）</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10" name="object 10"/>
          <p:cNvPicPr/>
          <p:nvPr/>
        </p:nvPicPr>
        <p:blipFill>
          <a:blip r:embed="rId2" cstate="print"/>
          <a:stretch>
            <a:fillRect/>
          </a:stretch>
        </p:blipFill>
        <p:spPr>
          <a:xfrm>
            <a:off x="5734685" y="1541145"/>
            <a:ext cx="4394200" cy="4131310"/>
          </a:xfrm>
          <a:prstGeom prst="rect">
            <a:avLst/>
          </a:prstGeom>
        </p:spPr>
      </p:pic>
    </p:spTree>
    <p:custDataLst>
      <p:tags r:id="rId3"/>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7.2 </a:t>
            </a:r>
            <a:r>
              <a:rPr>
                <a:latin typeface="微软雅黑" panose="020B0503020204020204" charset="-122"/>
                <a:ea typeface="微软雅黑" panose="020B0503020204020204" charset="-122"/>
                <a:cs typeface="微软雅黑" panose="020B0503020204020204" charset="-122"/>
                <a:sym typeface="+mn-ea"/>
              </a:rPr>
              <a:t>混合基础案例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7.2.2	混合实例 2：混合五角星</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76935" y="1810385"/>
            <a:ext cx="4568825" cy="3380740"/>
          </a:xfrm>
          <a:prstGeom prst="rect">
            <a:avLst/>
          </a:prstGeom>
          <a:noFill/>
          <a:ln w="9525">
            <a:noFill/>
          </a:ln>
        </p:spPr>
        <p:txBody>
          <a:bodyPr wrap="square">
            <a:noAutofit/>
          </a:bodyPr>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步骤3：</a:t>
            </a:r>
            <a:r>
              <a:rPr sz="2000" b="0">
                <a:latin typeface="微软雅黑" panose="020B0503020204020204" charset="-122"/>
                <a:ea typeface="微软雅黑" panose="020B0503020204020204" charset="-122"/>
                <a:cs typeface="微软雅黑" panose="020B0503020204020204" charset="-122"/>
              </a:rPr>
              <a:t>创建草绘2。</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重复步骤2操作，绘制截面如图7-2-10所示。单击“确定”完成草绘2。</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6374130" y="5874385"/>
            <a:ext cx="3399790" cy="337185"/>
          </a:xfrm>
          <a:prstGeom prst="rect">
            <a:avLst/>
          </a:prstGeom>
          <a:noFill/>
        </p:spPr>
        <p:txBody>
          <a:bodyPr wrap="square" rtlCol="0" anchor="t">
            <a:spAutoFit/>
          </a:bodyPr>
          <a:p>
            <a:pPr marL="12700">
              <a:lnSpc>
                <a:spcPct val="100000"/>
              </a:lnSpc>
              <a:spcBef>
                <a:spcPts val="100"/>
              </a:spcBef>
              <a:tabLst>
                <a:tab pos="1318895" algn="l"/>
              </a:tabLst>
            </a:pP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7-2-10    草绘 2（截面 1）</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25" name="object 25"/>
          <p:cNvPicPr/>
          <p:nvPr/>
        </p:nvPicPr>
        <p:blipFill>
          <a:blip r:embed="rId2" cstate="print"/>
          <a:stretch>
            <a:fillRect/>
          </a:stretch>
        </p:blipFill>
        <p:spPr>
          <a:xfrm>
            <a:off x="5511165" y="1660525"/>
            <a:ext cx="4373245" cy="3748405"/>
          </a:xfrm>
          <a:prstGeom prst="rect">
            <a:avLst/>
          </a:prstGeom>
        </p:spPr>
      </p:pic>
    </p:spTree>
    <p:custDataLst>
      <p:tags r:id="rId3"/>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7.2 </a:t>
            </a:r>
            <a:r>
              <a:rPr>
                <a:latin typeface="微软雅黑" panose="020B0503020204020204" charset="-122"/>
                <a:ea typeface="微软雅黑" panose="020B0503020204020204" charset="-122"/>
                <a:cs typeface="微软雅黑" panose="020B0503020204020204" charset="-122"/>
                <a:sym typeface="+mn-ea"/>
              </a:rPr>
              <a:t>混合基础案例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7.2.2	混合实例 2：混合五角星</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76935" y="1810385"/>
            <a:ext cx="4972050" cy="3380740"/>
          </a:xfrm>
          <a:prstGeom prst="rect">
            <a:avLst/>
          </a:prstGeom>
          <a:noFill/>
          <a:ln w="9525">
            <a:noFill/>
          </a:ln>
        </p:spPr>
        <p:txBody>
          <a:bodyPr wrap="square">
            <a:noAutofit/>
          </a:bodyPr>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步骤4：</a:t>
            </a:r>
            <a:r>
              <a:rPr sz="2000" b="0">
                <a:latin typeface="微软雅黑" panose="020B0503020204020204" charset="-122"/>
                <a:ea typeface="微软雅黑" panose="020B0503020204020204" charset="-122"/>
                <a:cs typeface="微软雅黑" panose="020B0503020204020204" charset="-122"/>
              </a:rPr>
              <a:t>创建混合1。</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（1）创建截面1：单击“形状”组的下拉三角形，选择	按钮，单击“截面”选项中的“草绘”按钮，在图形区域选择“草绘2”作为“截面1”，如图7-2-11所示。</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6647180" y="5537200"/>
            <a:ext cx="4803140" cy="337185"/>
          </a:xfrm>
          <a:prstGeom prst="rect">
            <a:avLst/>
          </a:prstGeom>
          <a:noFill/>
        </p:spPr>
        <p:txBody>
          <a:bodyPr wrap="square" rtlCol="0" anchor="t">
            <a:spAutoFit/>
          </a:bodyPr>
          <a:p>
            <a:pPr marL="12700">
              <a:lnSpc>
                <a:spcPct val="100000"/>
              </a:lnSpc>
              <a:spcBef>
                <a:spcPts val="100"/>
              </a:spcBef>
              <a:tabLst>
                <a:tab pos="1318895" algn="l"/>
              </a:tabLst>
            </a:pP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7-2-11    选择“草绘 2”作为“截面 1”</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31" name="object 31"/>
          <p:cNvPicPr/>
          <p:nvPr/>
        </p:nvPicPr>
        <p:blipFill>
          <a:blip r:embed="rId2" cstate="print"/>
          <a:stretch>
            <a:fillRect/>
          </a:stretch>
        </p:blipFill>
        <p:spPr>
          <a:xfrm>
            <a:off x="6056630" y="1706245"/>
            <a:ext cx="5520690" cy="3589655"/>
          </a:xfrm>
          <a:prstGeom prst="rect">
            <a:avLst/>
          </a:prstGeom>
        </p:spPr>
      </p:pic>
    </p:spTree>
    <p:custDataLst>
      <p:tags r:id="rId3"/>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2"/>
            <p:custDataLst>
              <p:tags r:id="rId1"/>
            </p:custDataLst>
          </p:nvPr>
        </p:nvSpPr>
        <p:spPr/>
        <p:txBody>
          <a:bodyPr/>
          <a:lstStyle/>
          <a:p>
            <a:r>
              <a:t>PART ONE</a:t>
            </a:r>
          </a:p>
        </p:txBody>
      </p:sp>
      <p:sp>
        <p:nvSpPr>
          <p:cNvPr id="4" name="标题 3"/>
          <p:cNvSpPr>
            <a:spLocks noGrp="1"/>
          </p:cNvSpPr>
          <p:nvPr>
            <p:ph type="title" idx="1"/>
            <p:custDataLst>
              <p:tags r:id="rId2"/>
            </p:custDataLst>
          </p:nvPr>
        </p:nvSpPr>
        <p:spPr>
          <a:xfrm>
            <a:off x="6096000" y="2494308"/>
            <a:ext cx="5079968" cy="1869371"/>
          </a:xfrm>
        </p:spPr>
        <p:txBody>
          <a:bodyPr/>
          <a:lstStyle/>
          <a:p>
            <a:r>
              <a:rPr lang="en-US" b="1">
                <a:latin typeface="Calibri" panose="020F0502020204030204" charset="0"/>
                <a:ea typeface="宋体" panose="02010600030101010101" pitchFamily="2" charset="-122"/>
                <a:sym typeface="+mn-ea"/>
              </a:rPr>
              <a:t>7.1 </a:t>
            </a:r>
            <a:br>
              <a:rPr lang="en-US" b="1">
                <a:latin typeface="Calibri" panose="020F0502020204030204" charset="0"/>
                <a:ea typeface="宋体" panose="02010600030101010101" pitchFamily="2" charset="-122"/>
                <a:sym typeface="+mn-ea"/>
              </a:rPr>
            </a:br>
            <a:r>
              <a:rPr b="1">
                <a:latin typeface="Calibri" panose="020F0502020204030204" charset="0"/>
                <a:ea typeface="宋体" panose="02010600030101010101" pitchFamily="2" charset="-122"/>
                <a:sym typeface="+mn-ea"/>
              </a:rPr>
              <a:t>混合建模思路</a:t>
            </a:r>
            <a:endParaRPr b="1">
              <a:latin typeface="Calibri" panose="020F0502020204030204" charset="0"/>
              <a:ea typeface="宋体" panose="02010600030101010101" pitchFamily="2" charset="-122"/>
              <a:sym typeface="+mn-ea"/>
            </a:endParaRPr>
          </a:p>
          <a:p>
            <a:endParaRPr lang="en-US" altLang="zh-CN"/>
          </a:p>
        </p:txBody>
      </p:sp>
    </p:spTree>
    <p:custDataLst>
      <p:tags r:id="rId3"/>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7.2 </a:t>
            </a:r>
            <a:r>
              <a:rPr>
                <a:latin typeface="微软雅黑" panose="020B0503020204020204" charset="-122"/>
                <a:ea typeface="微软雅黑" panose="020B0503020204020204" charset="-122"/>
                <a:cs typeface="微软雅黑" panose="020B0503020204020204" charset="-122"/>
                <a:sym typeface="+mn-ea"/>
              </a:rPr>
              <a:t>混合基础案例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7.2.2	混合实例 2：混合五角星</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76935" y="1810385"/>
            <a:ext cx="4857750" cy="3380740"/>
          </a:xfrm>
          <a:prstGeom prst="rect">
            <a:avLst/>
          </a:prstGeom>
          <a:noFill/>
          <a:ln w="9525">
            <a:noFill/>
          </a:ln>
        </p:spPr>
        <p:txBody>
          <a:bodyPr wrap="square">
            <a:no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（2）创建截面2：进入“混合”对话框，单击“截面”选项中的“截面2”的“草绘”按钮，在“草绘”模式，通过草绘在中心位置定义一点，如图7-2-12所示。单击“确定”按钮，完成混合截面2。</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1600" b="1">
                <a:latin typeface="微软雅黑" panose="020B0503020204020204" charset="-122"/>
                <a:ea typeface="微软雅黑" panose="020B0503020204020204" charset="-122"/>
                <a:cs typeface="微软雅黑" panose="020B0503020204020204" charset="-122"/>
              </a:rPr>
              <a:t>提示：十边的五角星混合到中心的一个点上，这是混合的多边截面混合到一点的一种特例。</a:t>
            </a:r>
            <a:endParaRPr sz="1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6374130" y="5874385"/>
            <a:ext cx="3399790" cy="337185"/>
          </a:xfrm>
          <a:prstGeom prst="rect">
            <a:avLst/>
          </a:prstGeom>
          <a:noFill/>
        </p:spPr>
        <p:txBody>
          <a:bodyPr wrap="square" rtlCol="0" anchor="t">
            <a:spAutoFit/>
          </a:bodyPr>
          <a:p>
            <a:pPr marL="12700">
              <a:lnSpc>
                <a:spcPct val="100000"/>
              </a:lnSpc>
              <a:spcBef>
                <a:spcPts val="100"/>
              </a:spcBef>
              <a:tabLst>
                <a:tab pos="1318895" algn="l"/>
              </a:tabLst>
            </a:pP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7-2-12    创建截面 2（点）</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6" name="object 6"/>
          <p:cNvPicPr/>
          <p:nvPr/>
        </p:nvPicPr>
        <p:blipFill>
          <a:blip r:embed="rId2" cstate="print"/>
          <a:stretch>
            <a:fillRect/>
          </a:stretch>
        </p:blipFill>
        <p:spPr>
          <a:xfrm>
            <a:off x="5902325" y="1350010"/>
            <a:ext cx="4165600" cy="4188460"/>
          </a:xfrm>
          <a:prstGeom prst="rect">
            <a:avLst/>
          </a:prstGeom>
        </p:spPr>
      </p:pic>
    </p:spTree>
    <p:custDataLst>
      <p:tags r:id="rId3"/>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7.2 </a:t>
            </a:r>
            <a:r>
              <a:rPr>
                <a:latin typeface="微软雅黑" panose="020B0503020204020204" charset="-122"/>
                <a:ea typeface="微软雅黑" panose="020B0503020204020204" charset="-122"/>
                <a:cs typeface="微软雅黑" panose="020B0503020204020204" charset="-122"/>
                <a:sym typeface="+mn-ea"/>
              </a:rPr>
              <a:t>混合基础案例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7.2.2	混合实例 2：混合五角星</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76935" y="1810385"/>
            <a:ext cx="10417175" cy="1108075"/>
          </a:xfrm>
          <a:prstGeom prst="rect">
            <a:avLst/>
          </a:prstGeom>
          <a:noFill/>
          <a:ln w="9525">
            <a:noFill/>
          </a:ln>
        </p:spPr>
        <p:txBody>
          <a:bodyPr wrap="square">
            <a:no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（3）定义混合轨迹距离：在混合对话框中设置距离输入“0.5”，单击“确定”按钮完成混合的创建，如图7-2-13所示。</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4053205" y="6291580"/>
            <a:ext cx="3399790" cy="337185"/>
          </a:xfrm>
          <a:prstGeom prst="rect">
            <a:avLst/>
          </a:prstGeom>
          <a:noFill/>
        </p:spPr>
        <p:txBody>
          <a:bodyPr wrap="square" rtlCol="0" anchor="t">
            <a:spAutoFit/>
          </a:bodyPr>
          <a:p>
            <a:pPr marL="12700">
              <a:lnSpc>
                <a:spcPct val="100000"/>
              </a:lnSpc>
              <a:spcBef>
                <a:spcPts val="100"/>
              </a:spcBef>
              <a:tabLst>
                <a:tab pos="1318895" algn="l"/>
              </a:tabLst>
            </a:pP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7-2-13    定义混合距离</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3" name="object 10"/>
          <p:cNvPicPr/>
          <p:nvPr/>
        </p:nvPicPr>
        <p:blipFill>
          <a:blip r:embed="rId2" cstate="print"/>
          <a:stretch>
            <a:fillRect/>
          </a:stretch>
        </p:blipFill>
        <p:spPr>
          <a:xfrm>
            <a:off x="3181985" y="2918460"/>
            <a:ext cx="4768215" cy="3292475"/>
          </a:xfrm>
          <a:prstGeom prst="rect">
            <a:avLst/>
          </a:prstGeom>
        </p:spPr>
      </p:pic>
    </p:spTree>
    <p:custDataLst>
      <p:tags r:id="rId3"/>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7.2 </a:t>
            </a:r>
            <a:r>
              <a:rPr>
                <a:latin typeface="微软雅黑" panose="020B0503020204020204" charset="-122"/>
                <a:ea typeface="微软雅黑" panose="020B0503020204020204" charset="-122"/>
                <a:cs typeface="微软雅黑" panose="020B0503020204020204" charset="-122"/>
                <a:sym typeface="+mn-ea"/>
              </a:rPr>
              <a:t>混合基础案例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7.2.2	混合实例 2：混合五角星</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76935" y="1810385"/>
            <a:ext cx="4568825" cy="3380740"/>
          </a:xfrm>
          <a:prstGeom prst="rect">
            <a:avLst/>
          </a:prstGeom>
          <a:noFill/>
          <a:ln w="9525">
            <a:noFill/>
          </a:ln>
        </p:spPr>
        <p:txBody>
          <a:bodyPr wrap="square">
            <a:noAutofit/>
          </a:bodyPr>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步骤5：</a:t>
            </a:r>
            <a:r>
              <a:rPr sz="2000" b="0">
                <a:latin typeface="微软雅黑" panose="020B0503020204020204" charset="-122"/>
                <a:ea typeface="微软雅黑" panose="020B0503020204020204" charset="-122"/>
                <a:cs typeface="微软雅黑" panose="020B0503020204020204" charset="-122"/>
              </a:rPr>
              <a:t>保存“零件”文件，如图7-2-14所示。</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6374130" y="5874385"/>
            <a:ext cx="3399790" cy="337185"/>
          </a:xfrm>
          <a:prstGeom prst="rect">
            <a:avLst/>
          </a:prstGeom>
          <a:noFill/>
        </p:spPr>
        <p:txBody>
          <a:bodyPr wrap="square" rtlCol="0" anchor="t">
            <a:spAutoFit/>
          </a:bodyPr>
          <a:p>
            <a:pPr marL="12700">
              <a:lnSpc>
                <a:spcPct val="100000"/>
              </a:lnSpc>
              <a:spcBef>
                <a:spcPts val="100"/>
              </a:spcBef>
              <a:tabLst>
                <a:tab pos="1318895" algn="l"/>
              </a:tabLst>
            </a:pP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7-2-14    混合五角星</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13" name="object 13"/>
          <p:cNvPicPr/>
          <p:nvPr/>
        </p:nvPicPr>
        <p:blipFill>
          <a:blip r:embed="rId2" cstate="print"/>
          <a:stretch>
            <a:fillRect/>
          </a:stretch>
        </p:blipFill>
        <p:spPr>
          <a:xfrm>
            <a:off x="5636260" y="2117725"/>
            <a:ext cx="4556760" cy="3381375"/>
          </a:xfrm>
          <a:prstGeom prst="rect">
            <a:avLst/>
          </a:prstGeom>
        </p:spPr>
      </p:pic>
    </p:spTree>
    <p:custDataLst>
      <p:tags r:id="rId3"/>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7.2 </a:t>
            </a:r>
            <a:r>
              <a:rPr>
                <a:latin typeface="微软雅黑" panose="020B0503020204020204" charset="-122"/>
                <a:ea typeface="微软雅黑" panose="020B0503020204020204" charset="-122"/>
                <a:cs typeface="微软雅黑" panose="020B0503020204020204" charset="-122"/>
                <a:sym typeface="+mn-ea"/>
              </a:rPr>
              <a:t>混合基础案例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7.2.3	混合实例3：多截面混合产品</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76935" y="1810385"/>
            <a:ext cx="9983470" cy="744855"/>
          </a:xfrm>
          <a:prstGeom prst="rect">
            <a:avLst/>
          </a:prstGeom>
          <a:noFill/>
          <a:ln w="9525">
            <a:noFill/>
          </a:ln>
        </p:spPr>
        <p:txBody>
          <a:bodyPr wrap="square">
            <a:no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案例3是多截面混合产品的操作练习，如图7-2-15所示。</a:t>
            </a:r>
            <a:endParaRPr sz="2000" b="0">
              <a:latin typeface="微软雅黑" panose="020B0503020204020204" charset="-122"/>
              <a:ea typeface="微软雅黑" panose="020B0503020204020204" charset="-122"/>
              <a:cs typeface="微软雅黑" panose="020B0503020204020204" charset="-122"/>
            </a:endParaRPr>
          </a:p>
        </p:txBody>
      </p:sp>
      <p:pic>
        <p:nvPicPr>
          <p:cNvPr id="14" name="object 14"/>
          <p:cNvPicPr/>
          <p:nvPr/>
        </p:nvPicPr>
        <p:blipFill>
          <a:blip r:embed="rId2" cstate="print"/>
          <a:stretch>
            <a:fillRect/>
          </a:stretch>
        </p:blipFill>
        <p:spPr>
          <a:xfrm>
            <a:off x="2491105" y="2506345"/>
            <a:ext cx="2605405" cy="1718945"/>
          </a:xfrm>
          <a:prstGeom prst="rect">
            <a:avLst/>
          </a:prstGeom>
        </p:spPr>
      </p:pic>
      <p:sp>
        <p:nvSpPr>
          <p:cNvPr id="15" name="object 15"/>
          <p:cNvSpPr txBox="1"/>
          <p:nvPr/>
        </p:nvSpPr>
        <p:spPr>
          <a:xfrm>
            <a:off x="2842895" y="4223385"/>
            <a:ext cx="181864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（a）创建四个截面</a:t>
            </a:r>
            <a:endParaRPr sz="1600">
              <a:latin typeface="微软雅黑" panose="020B0503020204020204" charset="-122"/>
              <a:ea typeface="微软雅黑" panose="020B0503020204020204" charset="-122"/>
              <a:cs typeface="微软雅黑" panose="020B0503020204020204" charset="-122"/>
            </a:endParaRPr>
          </a:p>
        </p:txBody>
      </p:sp>
      <p:pic>
        <p:nvPicPr>
          <p:cNvPr id="16" name="object 16"/>
          <p:cNvPicPr/>
          <p:nvPr/>
        </p:nvPicPr>
        <p:blipFill>
          <a:blip r:embed="rId3" cstate="print"/>
          <a:stretch>
            <a:fillRect/>
          </a:stretch>
        </p:blipFill>
        <p:spPr>
          <a:xfrm>
            <a:off x="5878830" y="2456815"/>
            <a:ext cx="2126615" cy="1768475"/>
          </a:xfrm>
          <a:prstGeom prst="rect">
            <a:avLst/>
          </a:prstGeom>
        </p:spPr>
      </p:pic>
      <p:sp>
        <p:nvSpPr>
          <p:cNvPr id="17" name="object 17"/>
          <p:cNvSpPr txBox="1"/>
          <p:nvPr/>
        </p:nvSpPr>
        <p:spPr>
          <a:xfrm>
            <a:off x="6027420" y="4277360"/>
            <a:ext cx="182943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（b）轨迹（平滑）</a:t>
            </a:r>
            <a:endParaRPr sz="1600">
              <a:latin typeface="微软雅黑" panose="020B0503020204020204" charset="-122"/>
              <a:ea typeface="微软雅黑" panose="020B0503020204020204" charset="-122"/>
              <a:cs typeface="微软雅黑" panose="020B0503020204020204" charset="-122"/>
            </a:endParaRPr>
          </a:p>
        </p:txBody>
      </p:sp>
      <p:pic>
        <p:nvPicPr>
          <p:cNvPr id="18" name="object 18"/>
          <p:cNvPicPr/>
          <p:nvPr/>
        </p:nvPicPr>
        <p:blipFill>
          <a:blip r:embed="rId4" cstate="print"/>
          <a:stretch>
            <a:fillRect/>
          </a:stretch>
        </p:blipFill>
        <p:spPr>
          <a:xfrm>
            <a:off x="2229485" y="4587875"/>
            <a:ext cx="3027680" cy="1910080"/>
          </a:xfrm>
          <a:prstGeom prst="rect">
            <a:avLst/>
          </a:prstGeom>
        </p:spPr>
      </p:pic>
      <p:sp>
        <p:nvSpPr>
          <p:cNvPr id="19" name="object 19"/>
          <p:cNvSpPr txBox="1"/>
          <p:nvPr/>
        </p:nvSpPr>
        <p:spPr>
          <a:xfrm>
            <a:off x="2650490" y="6496685"/>
            <a:ext cx="160972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（c）轨迹（直）</a:t>
            </a:r>
            <a:endParaRPr sz="1600">
              <a:latin typeface="微软雅黑" panose="020B0503020204020204" charset="-122"/>
              <a:ea typeface="微软雅黑" panose="020B0503020204020204" charset="-122"/>
              <a:cs typeface="微软雅黑" panose="020B0503020204020204" charset="-122"/>
            </a:endParaRPr>
          </a:p>
        </p:txBody>
      </p:sp>
      <p:pic>
        <p:nvPicPr>
          <p:cNvPr id="20" name="object 20"/>
          <p:cNvPicPr/>
          <p:nvPr/>
        </p:nvPicPr>
        <p:blipFill>
          <a:blip r:embed="rId5" cstate="print"/>
          <a:stretch>
            <a:fillRect/>
          </a:stretch>
        </p:blipFill>
        <p:spPr>
          <a:xfrm>
            <a:off x="5742940" y="4587240"/>
            <a:ext cx="2731135" cy="1908175"/>
          </a:xfrm>
          <a:prstGeom prst="rect">
            <a:avLst/>
          </a:prstGeom>
        </p:spPr>
      </p:pic>
      <p:sp>
        <p:nvSpPr>
          <p:cNvPr id="21" name="object 21"/>
          <p:cNvSpPr txBox="1"/>
          <p:nvPr/>
        </p:nvSpPr>
        <p:spPr>
          <a:xfrm>
            <a:off x="6122670" y="6520815"/>
            <a:ext cx="141224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（d）变化起点</a:t>
            </a:r>
            <a:endParaRPr sz="1600">
              <a:latin typeface="微软雅黑" panose="020B0503020204020204" charset="-122"/>
              <a:ea typeface="微软雅黑" panose="020B0503020204020204" charset="-122"/>
              <a:cs typeface="微软雅黑" panose="020B0503020204020204" charset="-122"/>
            </a:endParaRPr>
          </a:p>
        </p:txBody>
      </p:sp>
      <p:sp>
        <p:nvSpPr>
          <p:cNvPr id="2" name="object 21"/>
          <p:cNvSpPr txBox="1"/>
          <p:nvPr/>
        </p:nvSpPr>
        <p:spPr>
          <a:xfrm>
            <a:off x="8816340" y="5102860"/>
            <a:ext cx="276098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7-2-15    多截面混合产品</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7.2 </a:t>
            </a:r>
            <a:r>
              <a:rPr>
                <a:latin typeface="微软雅黑" panose="020B0503020204020204" charset="-122"/>
                <a:ea typeface="微软雅黑" panose="020B0503020204020204" charset="-122"/>
                <a:cs typeface="微软雅黑" panose="020B0503020204020204" charset="-122"/>
                <a:sym typeface="+mn-ea"/>
              </a:rPr>
              <a:t>混合基础案例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7.2.3	混合实例3：多截面混合产品</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76935" y="1810385"/>
            <a:ext cx="9983470" cy="744855"/>
          </a:xfrm>
          <a:prstGeom prst="rect">
            <a:avLst/>
          </a:prstGeom>
          <a:noFill/>
          <a:ln w="9525">
            <a:noFill/>
          </a:ln>
        </p:spPr>
        <p:txBody>
          <a:bodyPr wrap="square">
            <a:no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知识点：</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（1）二元法分析产品造型，产品有四个边数一致的截面作为种子，轨迹是各截面起点的连接线。</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（2）注意设置截面的起点位置变化和轨迹选项设置对造型的影响。</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具体操作步骤参见视频。</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步骤1：</a:t>
            </a:r>
            <a:r>
              <a:rPr sz="2000" b="0">
                <a:latin typeface="微软雅黑" panose="020B0503020204020204" charset="-122"/>
                <a:ea typeface="微软雅黑" panose="020B0503020204020204" charset="-122"/>
                <a:cs typeface="微软雅黑" panose="020B0503020204020204" charset="-122"/>
              </a:rPr>
              <a:t>新建“零件”文件。</a:t>
            </a:r>
            <a:endParaRPr sz="2000" b="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7.2 </a:t>
            </a:r>
            <a:r>
              <a:rPr>
                <a:latin typeface="微软雅黑" panose="020B0503020204020204" charset="-122"/>
                <a:ea typeface="微软雅黑" panose="020B0503020204020204" charset="-122"/>
                <a:cs typeface="微软雅黑" panose="020B0503020204020204" charset="-122"/>
                <a:sym typeface="+mn-ea"/>
              </a:rPr>
              <a:t>混合基础案例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7.2.3	混合实例3：多截面混合产品</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76935" y="1810385"/>
            <a:ext cx="4872355" cy="3199130"/>
          </a:xfrm>
          <a:prstGeom prst="rect">
            <a:avLst/>
          </a:prstGeom>
          <a:noFill/>
          <a:ln w="9525">
            <a:noFill/>
          </a:ln>
        </p:spPr>
        <p:txBody>
          <a:bodyPr wrap="square">
            <a:noAutofit/>
          </a:bodyPr>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步骤2：</a:t>
            </a:r>
            <a:r>
              <a:rPr sz="2000" b="0">
                <a:latin typeface="微软雅黑" panose="020B0503020204020204" charset="-122"/>
                <a:ea typeface="微软雅黑" panose="020B0503020204020204" charset="-122"/>
                <a:cs typeface="微软雅黑" panose="020B0503020204020204" charset="-122"/>
              </a:rPr>
              <a:t>创建混合1。</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（1）创建截面1：单击“形状”组的下拉三角形，选择按钮，选择FRONT平面作为草绘平面，单击“草绘”按钮，进入草绘视图绘制截面，如图7-2-16所示。单击“确定”按钮完成混合截面1。</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7512050" y="5492750"/>
            <a:ext cx="2765425" cy="337185"/>
          </a:xfrm>
          <a:prstGeom prst="rect">
            <a:avLst/>
          </a:prstGeom>
          <a:noFill/>
        </p:spPr>
        <p:txBody>
          <a:bodyPr wrap="square" rtlCol="0" anchor="t">
            <a:spAutoFit/>
          </a:bodyPr>
          <a:p>
            <a:pPr>
              <a:lnSpc>
                <a:spcPct val="100000"/>
              </a:lnSpc>
              <a:spcBef>
                <a:spcPts val="5"/>
              </a:spcBef>
            </a:pP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7-2-16    创建截面 1</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3" name="object 4"/>
          <p:cNvPicPr/>
          <p:nvPr/>
        </p:nvPicPr>
        <p:blipFill>
          <a:blip r:embed="rId2" cstate="print"/>
          <a:stretch>
            <a:fillRect/>
          </a:stretch>
        </p:blipFill>
        <p:spPr>
          <a:xfrm>
            <a:off x="6240145" y="1682750"/>
            <a:ext cx="5081270" cy="3493135"/>
          </a:xfrm>
          <a:prstGeom prst="rect">
            <a:avLst/>
          </a:prstGeom>
        </p:spPr>
      </p:pic>
    </p:spTree>
    <p:custDataLst>
      <p:tags r:id="rId3"/>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7.2 </a:t>
            </a:r>
            <a:r>
              <a:rPr>
                <a:latin typeface="微软雅黑" panose="020B0503020204020204" charset="-122"/>
                <a:ea typeface="微软雅黑" panose="020B0503020204020204" charset="-122"/>
                <a:cs typeface="微软雅黑" panose="020B0503020204020204" charset="-122"/>
                <a:sym typeface="+mn-ea"/>
              </a:rPr>
              <a:t>混合基础案例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7.2.3	混合实例3：多截面混合产品</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76935" y="1810385"/>
            <a:ext cx="4326890" cy="744855"/>
          </a:xfrm>
          <a:prstGeom prst="rect">
            <a:avLst/>
          </a:prstGeom>
          <a:noFill/>
          <a:ln w="9525">
            <a:noFill/>
          </a:ln>
        </p:spPr>
        <p:txBody>
          <a:bodyPr wrap="square">
            <a:no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（2）创建截面2：进入“混合”对话框，单击“截面”选项中的“截面2”的“草绘”按钮，绘制截面，如图7-2-17所示。单击“确定”按钮完成混合截面2。</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7043420" y="5736590"/>
            <a:ext cx="2934970" cy="337185"/>
          </a:xfrm>
          <a:prstGeom prst="rect">
            <a:avLst/>
          </a:prstGeom>
          <a:noFill/>
        </p:spPr>
        <p:txBody>
          <a:bodyPr wrap="square" rtlCol="0" anchor="t">
            <a:spAutoFit/>
          </a:bodyPr>
          <a:p>
            <a:pPr>
              <a:lnSpc>
                <a:spcPct val="100000"/>
              </a:lnSpc>
              <a:spcBef>
                <a:spcPts val="5"/>
              </a:spcBef>
            </a:pP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7-2-17    创建截面 2</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6" name="object 6"/>
          <p:cNvPicPr/>
          <p:nvPr/>
        </p:nvPicPr>
        <p:blipFill>
          <a:blip r:embed="rId2" cstate="print"/>
          <a:stretch>
            <a:fillRect/>
          </a:stretch>
        </p:blipFill>
        <p:spPr>
          <a:xfrm>
            <a:off x="6028055" y="1600200"/>
            <a:ext cx="4960620" cy="3657600"/>
          </a:xfrm>
          <a:prstGeom prst="rect">
            <a:avLst/>
          </a:prstGeom>
        </p:spPr>
      </p:pic>
    </p:spTree>
    <p:custDataLst>
      <p:tags r:id="rId3"/>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7.2 </a:t>
            </a:r>
            <a:r>
              <a:rPr>
                <a:latin typeface="微软雅黑" panose="020B0503020204020204" charset="-122"/>
                <a:ea typeface="微软雅黑" panose="020B0503020204020204" charset="-122"/>
                <a:cs typeface="微软雅黑" panose="020B0503020204020204" charset="-122"/>
                <a:sym typeface="+mn-ea"/>
              </a:rPr>
              <a:t>混合基础案例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7.2.3	混合实例3：多截面混合产品</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76935" y="1810385"/>
            <a:ext cx="4377690" cy="744855"/>
          </a:xfrm>
          <a:prstGeom prst="rect">
            <a:avLst/>
          </a:prstGeom>
          <a:noFill/>
          <a:ln w="9525">
            <a:noFill/>
          </a:ln>
        </p:spPr>
        <p:txBody>
          <a:bodyPr wrap="square">
            <a:no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（3）创建截面3：进入“混合”对话框，单击“截面”选项中的“插入”，再单击“截面3”的“草绘”按钮，绘制截面，如图7-2-18所示。单击“确定”按钮完成混合截面3。</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7131685" y="5735320"/>
            <a:ext cx="2540635" cy="337185"/>
          </a:xfrm>
          <a:prstGeom prst="rect">
            <a:avLst/>
          </a:prstGeom>
          <a:noFill/>
        </p:spPr>
        <p:txBody>
          <a:bodyPr wrap="square" rtlCol="0" anchor="t">
            <a:spAutoFit/>
          </a:bodyPr>
          <a:p>
            <a:pPr>
              <a:lnSpc>
                <a:spcPct val="100000"/>
              </a:lnSpc>
              <a:spcBef>
                <a:spcPts val="5"/>
              </a:spcBef>
            </a:pP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7-2-</a:t>
            </a: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1</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8    创建截面 3</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9" name="object 9"/>
          <p:cNvPicPr/>
          <p:nvPr/>
        </p:nvPicPr>
        <p:blipFill>
          <a:blip r:embed="rId2" cstate="print"/>
          <a:stretch>
            <a:fillRect/>
          </a:stretch>
        </p:blipFill>
        <p:spPr>
          <a:xfrm>
            <a:off x="6179185" y="1937385"/>
            <a:ext cx="4445000" cy="3555365"/>
          </a:xfrm>
          <a:prstGeom prst="rect">
            <a:avLst/>
          </a:prstGeom>
        </p:spPr>
      </p:pic>
    </p:spTree>
    <p:custDataLst>
      <p:tags r:id="rId3"/>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7.2 </a:t>
            </a:r>
            <a:r>
              <a:rPr>
                <a:latin typeface="微软雅黑" panose="020B0503020204020204" charset="-122"/>
                <a:ea typeface="微软雅黑" panose="020B0503020204020204" charset="-122"/>
                <a:cs typeface="微软雅黑" panose="020B0503020204020204" charset="-122"/>
                <a:sym typeface="+mn-ea"/>
              </a:rPr>
              <a:t>混合基础案例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7.2.3	混合实例3：多截面混合产品</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76935" y="1810385"/>
            <a:ext cx="4377690" cy="2804795"/>
          </a:xfrm>
          <a:prstGeom prst="rect">
            <a:avLst/>
          </a:prstGeom>
          <a:noFill/>
          <a:ln w="9525">
            <a:noFill/>
          </a:ln>
        </p:spPr>
        <p:txBody>
          <a:bodyPr wrap="square">
            <a:no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（4）创建截面4：进入“混合”对话框，单击“截面”选项中的“插入”，再单击“截面4”的“草绘”按钮，绘制截面，如图7-2-19所示。单击“确定”按钮完成混合截面4。</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7131685" y="5735320"/>
            <a:ext cx="2540635" cy="337185"/>
          </a:xfrm>
          <a:prstGeom prst="rect">
            <a:avLst/>
          </a:prstGeom>
          <a:noFill/>
        </p:spPr>
        <p:txBody>
          <a:bodyPr wrap="square" rtlCol="0" anchor="t">
            <a:spAutoFit/>
          </a:bodyPr>
          <a:p>
            <a:pPr>
              <a:lnSpc>
                <a:spcPct val="100000"/>
              </a:lnSpc>
              <a:spcBef>
                <a:spcPts val="5"/>
              </a:spcBef>
            </a:pP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7-2-</a:t>
            </a: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19</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    创建截面 </a:t>
            </a: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4</a:t>
            </a:r>
            <a:endPar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12" name="object 12"/>
          <p:cNvPicPr/>
          <p:nvPr/>
        </p:nvPicPr>
        <p:blipFill>
          <a:blip r:embed="rId2" cstate="print"/>
          <a:stretch>
            <a:fillRect/>
          </a:stretch>
        </p:blipFill>
        <p:spPr>
          <a:xfrm>
            <a:off x="6037580" y="1810385"/>
            <a:ext cx="4909820" cy="3602990"/>
          </a:xfrm>
          <a:prstGeom prst="rect">
            <a:avLst/>
          </a:prstGeom>
        </p:spPr>
      </p:pic>
    </p:spTree>
    <p:custDataLst>
      <p:tags r:id="rId3"/>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7.2 </a:t>
            </a:r>
            <a:r>
              <a:rPr>
                <a:latin typeface="微软雅黑" panose="020B0503020204020204" charset="-122"/>
                <a:ea typeface="微软雅黑" panose="020B0503020204020204" charset="-122"/>
                <a:cs typeface="微软雅黑" panose="020B0503020204020204" charset="-122"/>
                <a:sym typeface="+mn-ea"/>
              </a:rPr>
              <a:t>混合基础案例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7.2.3	混合实例3：多截面混合产品</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76935" y="1810385"/>
            <a:ext cx="4377690" cy="2744470"/>
          </a:xfrm>
          <a:prstGeom prst="rect">
            <a:avLst/>
          </a:prstGeom>
          <a:noFill/>
          <a:ln w="9525">
            <a:noFill/>
          </a:ln>
        </p:spPr>
        <p:txBody>
          <a:bodyPr wrap="square">
            <a:no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5）定义混合轨迹距离：在混合对话框中单击“截面2”，“设置”的距离输入“300”；单击“截面3”，“设置”的距离输入“200”；单击“截面4”，“设置”的距离输入“150”。如图7-2-20所示。单击“确定”按钮完成混合的创建。</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7131685" y="5735320"/>
            <a:ext cx="2924175" cy="337185"/>
          </a:xfrm>
          <a:prstGeom prst="rect">
            <a:avLst/>
          </a:prstGeom>
          <a:noFill/>
        </p:spPr>
        <p:txBody>
          <a:bodyPr wrap="square" rtlCol="0" anchor="t">
            <a:spAutoFit/>
          </a:bodyPr>
          <a:p>
            <a:pPr>
              <a:lnSpc>
                <a:spcPct val="100000"/>
              </a:lnSpc>
              <a:spcBef>
                <a:spcPts val="5"/>
              </a:spcBef>
            </a:pP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7-2-</a:t>
            </a: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20</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    定义混合距离</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15" name="object 15"/>
          <p:cNvPicPr/>
          <p:nvPr/>
        </p:nvPicPr>
        <p:blipFill>
          <a:blip r:embed="rId2" cstate="print"/>
          <a:stretch>
            <a:fillRect/>
          </a:stretch>
        </p:blipFill>
        <p:spPr>
          <a:xfrm>
            <a:off x="5956935" y="1872615"/>
            <a:ext cx="5060950" cy="3554730"/>
          </a:xfrm>
          <a:prstGeom prst="rect">
            <a:avLst/>
          </a:prstGeom>
        </p:spPr>
      </p:pic>
    </p:spTree>
    <p:custDataLst>
      <p:tags r:id="rId3"/>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7.1 </a:t>
            </a:r>
            <a:r>
              <a:rPr>
                <a:latin typeface="微软雅黑" panose="020B0503020204020204" charset="-122"/>
                <a:ea typeface="微软雅黑" panose="020B0503020204020204" charset="-122"/>
                <a:cs typeface="微软雅黑" panose="020B0503020204020204" charset="-122"/>
                <a:sym typeface="+mn-ea"/>
              </a:rPr>
              <a:t>混合建模思路</a:t>
            </a:r>
            <a:endParaRPr>
              <a:latin typeface="微软雅黑" panose="020B0503020204020204" charset="-122"/>
              <a:ea typeface="微软雅黑" panose="020B0503020204020204" charset="-122"/>
              <a:cs typeface="微软雅黑" panose="020B0503020204020204" charset="-122"/>
              <a:sym typeface="+mn-ea"/>
            </a:endParaRPr>
          </a:p>
        </p:txBody>
      </p:sp>
      <p:sp>
        <p:nvSpPr>
          <p:cNvPr id="2" name="内容占位符 1"/>
          <p:cNvSpPr/>
          <p:nvPr>
            <p:ph idx="2"/>
          </p:nvPr>
        </p:nvSpPr>
        <p:spPr>
          <a:xfrm>
            <a:off x="669290" y="1889760"/>
            <a:ext cx="10646410" cy="3264535"/>
          </a:xfrm>
        </p:spPr>
        <p:txBody>
          <a:bodyPr>
            <a:normAutofit/>
          </a:bodyPr>
          <a:p>
            <a:pPr>
              <a:lnSpc>
                <a:spcPct val="100000"/>
              </a:lnSpc>
            </a:pPr>
            <a:r>
              <a:rPr lang="zh-CN" altLang="en-US" sz="2000">
                <a:latin typeface="微软雅黑" panose="020B0503020204020204" charset="-122"/>
                <a:ea typeface="微软雅黑" panose="020B0503020204020204" charset="-122"/>
                <a:cs typeface="微软雅黑" panose="020B0503020204020204" charset="-122"/>
              </a:rPr>
              <a:t>在进入混合建模之前，先从二元分析法来分析图7-1-1所示手绘产品的种子和轨迹。</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sz="2000">
                <a:latin typeface="微软雅黑" panose="020B0503020204020204" charset="-122"/>
                <a:ea typeface="微软雅黑" panose="020B0503020204020204" charset="-122"/>
                <a:cs typeface="微软雅黑" panose="020B0503020204020204" charset="-122"/>
              </a:rPr>
              <a:t>图7-1-1产品的扭转瓶主体造型分析有以下特征：</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sz="2000">
                <a:latin typeface="微软雅黑" panose="020B0503020204020204" charset="-122"/>
                <a:ea typeface="微软雅黑" panose="020B0503020204020204" charset="-122"/>
                <a:cs typeface="微软雅黑" panose="020B0503020204020204" charset="-122"/>
              </a:rPr>
              <a:t>混合种子是一个顶部正方形和一个底部正方形的截面，两个正方形成一定的夹角。</a:t>
            </a:r>
            <a:endParaRPr lang="zh-CN" altLang="en-US" sz="2000">
              <a:latin typeface="微软雅黑" panose="020B0503020204020204" charset="-122"/>
              <a:ea typeface="微软雅黑" panose="020B0503020204020204" charset="-122"/>
              <a:cs typeface="微软雅黑" panose="020B0503020204020204" charset="-122"/>
            </a:endParaRPr>
          </a:p>
          <a:p>
            <a:pPr>
              <a:lnSpc>
                <a:spcPct val="100000"/>
              </a:lnSpc>
            </a:pPr>
            <a:r>
              <a:rPr lang="zh-CN" altLang="en-US" sz="2000">
                <a:latin typeface="微软雅黑" panose="020B0503020204020204" charset="-122"/>
                <a:ea typeface="微软雅黑" panose="020B0503020204020204" charset="-122"/>
                <a:cs typeface="微软雅黑" panose="020B0503020204020204" charset="-122"/>
              </a:rPr>
              <a:t>混合轨迹沿着对应起点连接的直线。（每个截面都需要定义起点位置）</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lang="en-US" altLang="zh-CN" sz="2400">
                <a:latin typeface="微软雅黑" panose="020B0503020204020204" charset="-122"/>
                <a:ea typeface="微软雅黑" panose="020B0503020204020204" charset="-122"/>
                <a:cs typeface="微软雅黑" panose="020B0503020204020204" charset="-122"/>
                <a:sym typeface="+mn-ea"/>
              </a:rPr>
              <a:t>7</a:t>
            </a:r>
            <a:r>
              <a:rPr lang="zh-CN" altLang="en-US" sz="2400">
                <a:latin typeface="微软雅黑" panose="020B0503020204020204" charset="-122"/>
                <a:ea typeface="微软雅黑" panose="020B0503020204020204" charset="-122"/>
                <a:cs typeface="微软雅黑" panose="020B0503020204020204" charset="-122"/>
                <a:sym typeface="+mn-ea"/>
              </a:rPr>
              <a:t>.1.1	混合二元分析法</a:t>
            </a:r>
            <a:endParaRPr lang="zh-CN" altLang="en-US" sz="2400">
              <a:latin typeface="微软雅黑" panose="020B0503020204020204" charset="-122"/>
              <a:ea typeface="微软雅黑" panose="020B0503020204020204" charset="-122"/>
              <a:cs typeface="微软雅黑" panose="020B0503020204020204" charset="-122"/>
              <a:sym typeface="+mn-ea"/>
            </a:endParaRPr>
          </a:p>
        </p:txBody>
      </p:sp>
      <p:sp>
        <p:nvSpPr>
          <p:cNvPr id="3" name="object 5"/>
          <p:cNvSpPr txBox="1"/>
          <p:nvPr/>
        </p:nvSpPr>
        <p:spPr>
          <a:xfrm>
            <a:off x="4552315" y="6525895"/>
            <a:ext cx="36277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7-1-1    手绘产品分析</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7" name="object 8"/>
          <p:cNvPicPr/>
          <p:nvPr/>
        </p:nvPicPr>
        <p:blipFill>
          <a:blip r:embed="rId2" cstate="print"/>
          <a:stretch>
            <a:fillRect/>
          </a:stretch>
        </p:blipFill>
        <p:spPr>
          <a:xfrm>
            <a:off x="1266825" y="3907790"/>
            <a:ext cx="2500630" cy="1781810"/>
          </a:xfrm>
          <a:prstGeom prst="rect">
            <a:avLst/>
          </a:prstGeom>
        </p:spPr>
      </p:pic>
      <p:sp>
        <p:nvSpPr>
          <p:cNvPr id="9" name="object 9"/>
          <p:cNvSpPr txBox="1"/>
          <p:nvPr/>
        </p:nvSpPr>
        <p:spPr>
          <a:xfrm>
            <a:off x="1390650" y="6005195"/>
            <a:ext cx="2753360" cy="27559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a）手绘产品混合建模</a:t>
            </a:r>
            <a:endParaRPr sz="1600">
              <a:latin typeface="微软雅黑" panose="020B0503020204020204" charset="-122"/>
              <a:ea typeface="微软雅黑" panose="020B0503020204020204" charset="-122"/>
              <a:cs typeface="微软雅黑" panose="020B0503020204020204" charset="-122"/>
            </a:endParaRPr>
          </a:p>
        </p:txBody>
      </p:sp>
      <p:pic>
        <p:nvPicPr>
          <p:cNvPr id="12" name="object 10"/>
          <p:cNvPicPr/>
          <p:nvPr/>
        </p:nvPicPr>
        <p:blipFill>
          <a:blip r:embed="rId3" cstate="print"/>
          <a:stretch>
            <a:fillRect/>
          </a:stretch>
        </p:blipFill>
        <p:spPr>
          <a:xfrm>
            <a:off x="4437380" y="3702050"/>
            <a:ext cx="2561590" cy="2402205"/>
          </a:xfrm>
          <a:prstGeom prst="rect">
            <a:avLst/>
          </a:prstGeom>
        </p:spPr>
      </p:pic>
      <p:sp>
        <p:nvSpPr>
          <p:cNvPr id="13" name="object 11"/>
          <p:cNvSpPr txBox="1"/>
          <p:nvPr/>
        </p:nvSpPr>
        <p:spPr>
          <a:xfrm>
            <a:off x="5062220" y="6189345"/>
            <a:ext cx="1739265" cy="27559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b）混合种子</a:t>
            </a:r>
            <a:endParaRPr sz="1600">
              <a:latin typeface="微软雅黑" panose="020B0503020204020204" charset="-122"/>
              <a:ea typeface="微软雅黑" panose="020B0503020204020204" charset="-122"/>
              <a:cs typeface="微软雅黑" panose="020B0503020204020204" charset="-122"/>
            </a:endParaRPr>
          </a:p>
        </p:txBody>
      </p:sp>
      <p:pic>
        <p:nvPicPr>
          <p:cNvPr id="14" name="object 12"/>
          <p:cNvPicPr/>
          <p:nvPr/>
        </p:nvPicPr>
        <p:blipFill>
          <a:blip r:embed="rId4" cstate="print"/>
          <a:stretch>
            <a:fillRect/>
          </a:stretch>
        </p:blipFill>
        <p:spPr>
          <a:xfrm>
            <a:off x="7559040" y="3702050"/>
            <a:ext cx="2540635" cy="2303145"/>
          </a:xfrm>
          <a:prstGeom prst="rect">
            <a:avLst/>
          </a:prstGeom>
        </p:spPr>
      </p:pic>
      <p:sp>
        <p:nvSpPr>
          <p:cNvPr id="15" name="object 13"/>
          <p:cNvSpPr txBox="1"/>
          <p:nvPr/>
        </p:nvSpPr>
        <p:spPr>
          <a:xfrm>
            <a:off x="7719695" y="6189345"/>
            <a:ext cx="3102610" cy="264160"/>
          </a:xfrm>
          <a:prstGeom prst="rect">
            <a:avLst/>
          </a:prstGeom>
        </p:spPr>
        <p:txBody>
          <a:bodyPr vert="horz" wrap="square" lIns="0" tIns="12700" rIns="0" bIns="0" rtlCol="0">
            <a:noAutofit/>
          </a:bodyPr>
          <a:p>
            <a:pPr algn="ctr">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c）混合轨迹</a:t>
            </a:r>
            <a:endParaRPr sz="1600">
              <a:latin typeface="微软雅黑" panose="020B0503020204020204" charset="-122"/>
              <a:ea typeface="微软雅黑" panose="020B0503020204020204" charset="-122"/>
              <a:cs typeface="微软雅黑" panose="020B0503020204020204" charset="-122"/>
            </a:endParaRPr>
          </a:p>
        </p:txBody>
      </p:sp>
    </p:spTree>
    <p:custDataLst>
      <p:tags r:id="rId5"/>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7.2 </a:t>
            </a:r>
            <a:r>
              <a:rPr>
                <a:latin typeface="微软雅黑" panose="020B0503020204020204" charset="-122"/>
                <a:ea typeface="微软雅黑" panose="020B0503020204020204" charset="-122"/>
                <a:cs typeface="微软雅黑" panose="020B0503020204020204" charset="-122"/>
                <a:sym typeface="+mn-ea"/>
              </a:rPr>
              <a:t>混合基础案例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7.2.3	混合实例3：多截面混合产品</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76935" y="1810385"/>
            <a:ext cx="9357995" cy="744855"/>
          </a:xfrm>
          <a:prstGeom prst="rect">
            <a:avLst/>
          </a:prstGeom>
          <a:noFill/>
          <a:ln w="9525">
            <a:noFill/>
          </a:ln>
        </p:spPr>
        <p:txBody>
          <a:bodyPr wrap="square">
            <a:noAutofit/>
          </a:bodyPr>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 3：</a:t>
            </a:r>
            <a:r>
              <a:rPr sz="2000" b="0">
                <a:latin typeface="微软雅黑" panose="020B0503020204020204" charset="-122"/>
                <a:ea typeface="微软雅黑" panose="020B0503020204020204" charset="-122"/>
                <a:cs typeface="微软雅黑" panose="020B0503020204020204" charset="-122"/>
              </a:rPr>
              <a:t>保存“零件”文件，如图 7-2-21 所示。</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6960235" y="6072505"/>
            <a:ext cx="3197225" cy="337185"/>
          </a:xfrm>
          <a:prstGeom prst="rect">
            <a:avLst/>
          </a:prstGeom>
          <a:noFill/>
        </p:spPr>
        <p:txBody>
          <a:bodyPr wrap="square" rtlCol="0" anchor="t">
            <a:spAutoFit/>
          </a:bodyPr>
          <a:p>
            <a:pPr>
              <a:lnSpc>
                <a:spcPct val="100000"/>
              </a:lnSpc>
              <a:spcBef>
                <a:spcPts val="5"/>
              </a:spcBef>
            </a:pP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7-2-</a:t>
            </a: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21</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     多截面混合产品</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6" name="object 6"/>
          <p:cNvPicPr/>
          <p:nvPr/>
        </p:nvPicPr>
        <p:blipFill>
          <a:blip r:embed="rId2" cstate="print"/>
          <a:stretch>
            <a:fillRect/>
          </a:stretch>
        </p:blipFill>
        <p:spPr>
          <a:xfrm>
            <a:off x="5868035" y="3029585"/>
            <a:ext cx="4697095" cy="2886710"/>
          </a:xfrm>
          <a:prstGeom prst="rect">
            <a:avLst/>
          </a:prstGeom>
        </p:spPr>
      </p:pic>
      <p:sp>
        <p:nvSpPr>
          <p:cNvPr id="7" name="文本框 6"/>
          <p:cNvSpPr txBox="1"/>
          <p:nvPr/>
        </p:nvSpPr>
        <p:spPr>
          <a:xfrm>
            <a:off x="876935" y="5086350"/>
            <a:ext cx="4241800" cy="829945"/>
          </a:xfrm>
          <a:prstGeom prst="rect">
            <a:avLst/>
          </a:prstGeom>
          <a:noFill/>
          <a:ln w="9525">
            <a:noFill/>
          </a:ln>
        </p:spPr>
        <p:txBody>
          <a:bodyPr wrap="square">
            <a:spAutoFit/>
          </a:bodyPr>
          <a:p>
            <a:pPr indent="0"/>
            <a:r>
              <a:rPr lang="zh-CN" sz="1600" b="1">
                <a:latin typeface="微软雅黑" panose="020B0503020204020204" charset="-122"/>
                <a:ea typeface="微软雅黑" panose="020B0503020204020204" charset="-122"/>
              </a:rPr>
              <a:t>提示：多截面混合有点类似于盖高楼，每个截面的边数相等，偏移的距离就是楼高。理论上可以一直增加截面进行混合建模。</a:t>
            </a:r>
            <a:endParaRPr lang="zh-CN" altLang="en-US" sz="1600" b="1">
              <a:latin typeface="微软雅黑" panose="020B0503020204020204" charset="-122"/>
              <a:ea typeface="微软雅黑" panose="020B0503020204020204" charset="-122"/>
            </a:endParaRPr>
          </a:p>
        </p:txBody>
      </p:sp>
    </p:spTree>
    <p:custDataLst>
      <p:tags r:id="rId3"/>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7.2 </a:t>
            </a:r>
            <a:r>
              <a:rPr>
                <a:latin typeface="微软雅黑" panose="020B0503020204020204" charset="-122"/>
                <a:ea typeface="微软雅黑" panose="020B0503020204020204" charset="-122"/>
                <a:cs typeface="微软雅黑" panose="020B0503020204020204" charset="-122"/>
                <a:sym typeface="+mn-ea"/>
              </a:rPr>
              <a:t>混合基础案例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7.2.3	混合实例3：多截面混合产品</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76935" y="1810385"/>
            <a:ext cx="4377690" cy="744855"/>
          </a:xfrm>
          <a:prstGeom prst="rect">
            <a:avLst/>
          </a:prstGeom>
          <a:noFill/>
          <a:ln w="9525">
            <a:noFill/>
          </a:ln>
        </p:spPr>
        <p:txBody>
          <a:bodyPr wrap="square">
            <a:noAutofit/>
          </a:bodyPr>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步骤4：</a:t>
            </a:r>
            <a:r>
              <a:rPr sz="2000" b="0">
                <a:latin typeface="微软雅黑" panose="020B0503020204020204" charset="-122"/>
                <a:ea typeface="微软雅黑" panose="020B0503020204020204" charset="-122"/>
                <a:cs typeface="微软雅黑" panose="020B0503020204020204" charset="-122"/>
              </a:rPr>
              <a:t>设置起点。</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单击模型树中的“混合特征1”，在弹出对话框中单击“编辑定义”图标，进入混合界面，单击“截面”选项中的“截面2”，单击“草绘”按钮，重新定义截面2的起点位置，选择截面的新点，长按右键，在弹出的对话框中选择“起点”，如图7-2-22（a）所示。设置后的起点箭头朝上，如图7-2-22（b）所示。</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7131685" y="6358255"/>
            <a:ext cx="2540635" cy="337185"/>
          </a:xfrm>
          <a:prstGeom prst="rect">
            <a:avLst/>
          </a:prstGeom>
          <a:noFill/>
        </p:spPr>
        <p:txBody>
          <a:bodyPr wrap="square" rtlCol="0" anchor="t">
            <a:spAutoFit/>
          </a:bodyPr>
          <a:p>
            <a:pPr>
              <a:lnSpc>
                <a:spcPct val="100000"/>
              </a:lnSpc>
              <a:spcBef>
                <a:spcPts val="5"/>
              </a:spcBef>
            </a:pP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7-2-</a:t>
            </a: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22</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    设置起点</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11" name="object 11"/>
          <p:cNvPicPr/>
          <p:nvPr/>
        </p:nvPicPr>
        <p:blipFill>
          <a:blip r:embed="rId2" cstate="print"/>
          <a:stretch>
            <a:fillRect/>
          </a:stretch>
        </p:blipFill>
        <p:spPr>
          <a:xfrm>
            <a:off x="6466840" y="834390"/>
            <a:ext cx="3589020" cy="2386330"/>
          </a:xfrm>
          <a:prstGeom prst="rect">
            <a:avLst/>
          </a:prstGeom>
        </p:spPr>
      </p:pic>
      <p:sp>
        <p:nvSpPr>
          <p:cNvPr id="12" name="object 12"/>
          <p:cNvSpPr txBox="1"/>
          <p:nvPr/>
        </p:nvSpPr>
        <p:spPr>
          <a:xfrm>
            <a:off x="7362190" y="3254375"/>
            <a:ext cx="1651000" cy="207645"/>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a）变更起点前</a:t>
            </a:r>
            <a:endParaRPr sz="1600">
              <a:latin typeface="微软雅黑" panose="020B0503020204020204" charset="-122"/>
              <a:ea typeface="微软雅黑" panose="020B0503020204020204" charset="-122"/>
              <a:cs typeface="微软雅黑" panose="020B0503020204020204" charset="-122"/>
            </a:endParaRPr>
          </a:p>
        </p:txBody>
      </p:sp>
      <p:pic>
        <p:nvPicPr>
          <p:cNvPr id="13" name="object 13"/>
          <p:cNvPicPr/>
          <p:nvPr/>
        </p:nvPicPr>
        <p:blipFill>
          <a:blip r:embed="rId3" cstate="print"/>
          <a:stretch>
            <a:fillRect/>
          </a:stretch>
        </p:blipFill>
        <p:spPr>
          <a:xfrm>
            <a:off x="6466840" y="3597910"/>
            <a:ext cx="3589020" cy="2383155"/>
          </a:xfrm>
          <a:prstGeom prst="rect">
            <a:avLst/>
          </a:prstGeom>
        </p:spPr>
      </p:pic>
      <p:sp>
        <p:nvSpPr>
          <p:cNvPr id="14" name="object 14"/>
          <p:cNvSpPr txBox="1"/>
          <p:nvPr/>
        </p:nvSpPr>
        <p:spPr>
          <a:xfrm>
            <a:off x="7468235" y="5996940"/>
            <a:ext cx="1661795" cy="207645"/>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b）变更起点后</a:t>
            </a:r>
            <a:endParaRPr sz="1600">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7.2 </a:t>
            </a:r>
            <a:r>
              <a:rPr>
                <a:latin typeface="微软雅黑" panose="020B0503020204020204" charset="-122"/>
                <a:ea typeface="微软雅黑" panose="020B0503020204020204" charset="-122"/>
                <a:cs typeface="微软雅黑" panose="020B0503020204020204" charset="-122"/>
                <a:sym typeface="+mn-ea"/>
              </a:rPr>
              <a:t>混合基础案例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7.2.3	混合实例3：多截面混合产品</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76935" y="1810385"/>
            <a:ext cx="4377690" cy="744855"/>
          </a:xfrm>
          <a:prstGeom prst="rect">
            <a:avLst/>
          </a:prstGeom>
          <a:noFill/>
          <a:ln w="9525">
            <a:noFill/>
          </a:ln>
        </p:spPr>
        <p:txBody>
          <a:bodyPr wrap="square">
            <a:no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单击“确定”按钮。多截面的产品扭转变形如图7-2-23所示。</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7131685" y="5735320"/>
            <a:ext cx="2540635" cy="337185"/>
          </a:xfrm>
          <a:prstGeom prst="rect">
            <a:avLst/>
          </a:prstGeom>
          <a:noFill/>
        </p:spPr>
        <p:txBody>
          <a:bodyPr wrap="square" rtlCol="0" anchor="t">
            <a:spAutoFit/>
          </a:bodyPr>
          <a:p>
            <a:pPr>
              <a:lnSpc>
                <a:spcPct val="100000"/>
              </a:lnSpc>
              <a:spcBef>
                <a:spcPts val="5"/>
              </a:spcBef>
            </a:pP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7-2-23    多截面扭转</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15" name="object 15"/>
          <p:cNvPicPr/>
          <p:nvPr/>
        </p:nvPicPr>
        <p:blipFill>
          <a:blip r:embed="rId2" cstate="print"/>
          <a:stretch>
            <a:fillRect/>
          </a:stretch>
        </p:blipFill>
        <p:spPr>
          <a:xfrm>
            <a:off x="5590540" y="1945005"/>
            <a:ext cx="5314950" cy="3655060"/>
          </a:xfrm>
          <a:prstGeom prst="rect">
            <a:avLst/>
          </a:prstGeom>
        </p:spPr>
      </p:pic>
    </p:spTree>
    <p:custDataLst>
      <p:tags r:id="rId3"/>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7.2 </a:t>
            </a:r>
            <a:r>
              <a:rPr>
                <a:latin typeface="微软雅黑" panose="020B0503020204020204" charset="-122"/>
                <a:ea typeface="微软雅黑" panose="020B0503020204020204" charset="-122"/>
                <a:cs typeface="微软雅黑" panose="020B0503020204020204" charset="-122"/>
                <a:sym typeface="+mn-ea"/>
              </a:rPr>
              <a:t>混合基础案例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7.2.3	混合实例3：多截面混合产品</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76935" y="1810385"/>
            <a:ext cx="5488305" cy="744855"/>
          </a:xfrm>
          <a:prstGeom prst="rect">
            <a:avLst/>
          </a:prstGeom>
          <a:noFill/>
          <a:ln w="9525">
            <a:noFill/>
          </a:ln>
        </p:spPr>
        <p:txBody>
          <a:bodyPr wrap="square">
            <a:noAutofit/>
          </a:bodyPr>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步骤5：</a:t>
            </a:r>
            <a:r>
              <a:rPr sz="2000">
                <a:latin typeface="微软雅黑" panose="020B0503020204020204" charset="-122"/>
                <a:ea typeface="微软雅黑" panose="020B0503020204020204" charset="-122"/>
                <a:cs typeface="微软雅黑" panose="020B0503020204020204" charset="-122"/>
              </a:rPr>
              <a:t>设置轨迹选项。</a:t>
            </a:r>
            <a:endParaRPr sz="2000" b="1">
              <a:solidFill>
                <a:schemeClr val="accent1"/>
              </a:solidFill>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单击模型</a:t>
            </a:r>
            <a:r>
              <a:rPr sz="2000" b="0">
                <a:latin typeface="微软雅黑" panose="020B0503020204020204" charset="-122"/>
                <a:ea typeface="微软雅黑" panose="020B0503020204020204" charset="-122"/>
                <a:cs typeface="微软雅黑" panose="020B0503020204020204" charset="-122"/>
              </a:rPr>
              <a:t>树中的“混合特征1”，单击“编辑定义”进入混合界面，单击“选项”对话框，默认的选项为“平滑”，如图7-2-24所示。单击“直”选项，如图7-2-25所示，多截面的轨迹变成连接各起点的直线。</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7043420" y="5412105"/>
            <a:ext cx="3329305" cy="337185"/>
          </a:xfrm>
          <a:prstGeom prst="rect">
            <a:avLst/>
          </a:prstGeom>
          <a:noFill/>
        </p:spPr>
        <p:txBody>
          <a:bodyPr wrap="square" rtlCol="0" anchor="t">
            <a:spAutoFit/>
          </a:bodyPr>
          <a:p>
            <a:pPr>
              <a:lnSpc>
                <a:spcPct val="100000"/>
              </a:lnSpc>
              <a:spcBef>
                <a:spcPts val="5"/>
              </a:spcBef>
            </a:pP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7-2-24    “平滑”轨迹选项</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3" name="object 5"/>
          <p:cNvPicPr/>
          <p:nvPr/>
        </p:nvPicPr>
        <p:blipFill>
          <a:blip r:embed="rId2" cstate="print"/>
          <a:stretch>
            <a:fillRect/>
          </a:stretch>
        </p:blipFill>
        <p:spPr>
          <a:xfrm>
            <a:off x="6546850" y="1874520"/>
            <a:ext cx="4293870" cy="3201670"/>
          </a:xfrm>
          <a:prstGeom prst="rect">
            <a:avLst/>
          </a:prstGeom>
        </p:spPr>
      </p:pic>
    </p:spTree>
    <p:custDataLst>
      <p:tags r:id="rId3"/>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7.2 </a:t>
            </a:r>
            <a:r>
              <a:rPr>
                <a:latin typeface="微软雅黑" panose="020B0503020204020204" charset="-122"/>
                <a:ea typeface="微软雅黑" panose="020B0503020204020204" charset="-122"/>
                <a:cs typeface="微软雅黑" panose="020B0503020204020204" charset="-122"/>
                <a:sym typeface="+mn-ea"/>
              </a:rPr>
              <a:t>混合基础案例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7.2.3	混合实例3：多截面混合产品</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76935" y="1810385"/>
            <a:ext cx="5488305" cy="744855"/>
          </a:xfrm>
          <a:prstGeom prst="rect">
            <a:avLst/>
          </a:prstGeom>
          <a:noFill/>
          <a:ln w="9525">
            <a:noFill/>
          </a:ln>
        </p:spPr>
        <p:txBody>
          <a:bodyPr wrap="square">
            <a:no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单击“直”选项，如图7-2-25所示，多截面的轨迹变成连接各起点的直线。</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7043420" y="5412105"/>
            <a:ext cx="3329305" cy="337185"/>
          </a:xfrm>
          <a:prstGeom prst="rect">
            <a:avLst/>
          </a:prstGeom>
          <a:noFill/>
        </p:spPr>
        <p:txBody>
          <a:bodyPr wrap="square" rtlCol="0" anchor="t">
            <a:spAutoFit/>
          </a:bodyPr>
          <a:p>
            <a:pPr>
              <a:lnSpc>
                <a:spcPct val="100000"/>
              </a:lnSpc>
              <a:spcBef>
                <a:spcPts val="5"/>
              </a:spcBef>
            </a:pP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7-2-25    “直”轨迹选项</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8" name="object 8"/>
          <p:cNvPicPr/>
          <p:nvPr/>
        </p:nvPicPr>
        <p:blipFill>
          <a:blip r:embed="rId2" cstate="print"/>
          <a:stretch>
            <a:fillRect/>
          </a:stretch>
        </p:blipFill>
        <p:spPr>
          <a:xfrm>
            <a:off x="6264275" y="1871980"/>
            <a:ext cx="4485640" cy="3477895"/>
          </a:xfrm>
          <a:prstGeom prst="rect">
            <a:avLst/>
          </a:prstGeom>
        </p:spPr>
      </p:pic>
    </p:spTree>
    <p:custDataLst>
      <p:tags r:id="rId3"/>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7.2 </a:t>
            </a:r>
            <a:r>
              <a:rPr>
                <a:latin typeface="微软雅黑" panose="020B0503020204020204" charset="-122"/>
                <a:ea typeface="微软雅黑" panose="020B0503020204020204" charset="-122"/>
                <a:cs typeface="微软雅黑" panose="020B0503020204020204" charset="-122"/>
                <a:sym typeface="+mn-ea"/>
              </a:rPr>
              <a:t>混合基础案例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7.2.4	混合实例4：旋转混合产品</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76935" y="1810385"/>
            <a:ext cx="7699375" cy="744855"/>
          </a:xfrm>
          <a:prstGeom prst="rect">
            <a:avLst/>
          </a:prstGeom>
          <a:noFill/>
          <a:ln w="9525">
            <a:noFill/>
          </a:ln>
        </p:spPr>
        <p:txBody>
          <a:bodyPr wrap="square">
            <a:no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案例4是旋转混合产品的操作练习，如图7-2-26所示。</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4580890" y="5868670"/>
            <a:ext cx="3329305" cy="337185"/>
          </a:xfrm>
          <a:prstGeom prst="rect">
            <a:avLst/>
          </a:prstGeom>
          <a:noFill/>
        </p:spPr>
        <p:txBody>
          <a:bodyPr wrap="square" rtlCol="0" anchor="t">
            <a:spAutoFit/>
          </a:bodyPr>
          <a:p>
            <a:pPr>
              <a:lnSpc>
                <a:spcPct val="100000"/>
              </a:lnSpc>
              <a:spcBef>
                <a:spcPts val="5"/>
              </a:spcBef>
            </a:pP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7-2-26    旋转混合产品</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11" name="object 11"/>
          <p:cNvPicPr/>
          <p:nvPr/>
        </p:nvPicPr>
        <p:blipFill>
          <a:blip r:embed="rId2" cstate="print"/>
          <a:stretch>
            <a:fillRect/>
          </a:stretch>
        </p:blipFill>
        <p:spPr>
          <a:xfrm>
            <a:off x="1362710" y="2398395"/>
            <a:ext cx="3902075" cy="2882265"/>
          </a:xfrm>
          <a:prstGeom prst="rect">
            <a:avLst/>
          </a:prstGeom>
        </p:spPr>
      </p:pic>
      <p:sp>
        <p:nvSpPr>
          <p:cNvPr id="12" name="object 12"/>
          <p:cNvSpPr txBox="1"/>
          <p:nvPr/>
        </p:nvSpPr>
        <p:spPr>
          <a:xfrm>
            <a:off x="2245995" y="5476240"/>
            <a:ext cx="7998460" cy="485775"/>
          </a:xfrm>
          <a:prstGeom prst="rect">
            <a:avLst/>
          </a:prstGeom>
        </p:spPr>
        <p:txBody>
          <a:bodyPr vert="horz" wrap="square" lIns="0" tIns="12700" rIns="0" bIns="0" rtlCol="0">
            <a:noAutofit/>
          </a:bodyPr>
          <a:p>
            <a:pPr marL="12700">
              <a:lnSpc>
                <a:spcPct val="100000"/>
              </a:lnSpc>
              <a:spcBef>
                <a:spcPts val="100"/>
              </a:spcBef>
              <a:tabLst>
                <a:tab pos="1518920" algn="l"/>
              </a:tabLst>
            </a:pPr>
            <a:r>
              <a:rPr sz="1600" dirty="0">
                <a:solidFill>
                  <a:srgbClr val="231F20"/>
                </a:solidFill>
                <a:latin typeface="微软雅黑" panose="020B0503020204020204" charset="-122"/>
                <a:ea typeface="微软雅黑" panose="020B0503020204020204" charset="-122"/>
                <a:cs typeface="微软雅黑" panose="020B0503020204020204" charset="-122"/>
              </a:rPr>
              <a:t>（a）种子：两个截面	</a:t>
            </a:r>
            <a:r>
              <a:rPr lang="en-US" sz="1600"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b）轨迹（圆弧）</a:t>
            </a:r>
            <a:endParaRPr sz="1600">
              <a:latin typeface="微软雅黑" panose="020B0503020204020204" charset="-122"/>
              <a:ea typeface="微软雅黑" panose="020B0503020204020204" charset="-122"/>
              <a:cs typeface="微软雅黑" panose="020B0503020204020204" charset="-122"/>
            </a:endParaRPr>
          </a:p>
        </p:txBody>
      </p:sp>
      <p:pic>
        <p:nvPicPr>
          <p:cNvPr id="13" name="object 13"/>
          <p:cNvPicPr/>
          <p:nvPr/>
        </p:nvPicPr>
        <p:blipFill>
          <a:blip r:embed="rId3" cstate="print"/>
          <a:stretch>
            <a:fillRect/>
          </a:stretch>
        </p:blipFill>
        <p:spPr>
          <a:xfrm>
            <a:off x="6667500" y="2398395"/>
            <a:ext cx="3874770" cy="2882265"/>
          </a:xfrm>
          <a:prstGeom prst="rect">
            <a:avLst/>
          </a:prstGeom>
        </p:spPr>
      </p:pic>
    </p:spTree>
    <p:custDataLst>
      <p:tags r:id="rId4"/>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7.2 </a:t>
            </a:r>
            <a:r>
              <a:rPr>
                <a:latin typeface="微软雅黑" panose="020B0503020204020204" charset="-122"/>
                <a:ea typeface="微软雅黑" panose="020B0503020204020204" charset="-122"/>
                <a:cs typeface="微软雅黑" panose="020B0503020204020204" charset="-122"/>
                <a:sym typeface="+mn-ea"/>
              </a:rPr>
              <a:t>混合基础案例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7.2.4	混合实例4：旋转混合产品</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76935" y="1810385"/>
            <a:ext cx="9983470" cy="744855"/>
          </a:xfrm>
          <a:prstGeom prst="rect">
            <a:avLst/>
          </a:prstGeom>
          <a:noFill/>
          <a:ln w="9525">
            <a:noFill/>
          </a:ln>
        </p:spPr>
        <p:txBody>
          <a:bodyPr wrap="square">
            <a:no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知识点：</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（1）种子是一个方形的截面和一个圆形的截面。</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（2）轨迹是一段圆弧。</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具体操作步骤参见视频。</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步骤1：</a:t>
            </a:r>
            <a:r>
              <a:rPr sz="2000" b="0">
                <a:latin typeface="微软雅黑" panose="020B0503020204020204" charset="-122"/>
                <a:ea typeface="微软雅黑" panose="020B0503020204020204" charset="-122"/>
                <a:cs typeface="微软雅黑" panose="020B0503020204020204" charset="-122"/>
              </a:rPr>
              <a:t>新建“零件”文件。</a:t>
            </a:r>
            <a:endParaRPr sz="2000" b="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7.2 </a:t>
            </a:r>
            <a:r>
              <a:rPr>
                <a:latin typeface="微软雅黑" panose="020B0503020204020204" charset="-122"/>
                <a:ea typeface="微软雅黑" panose="020B0503020204020204" charset="-122"/>
                <a:cs typeface="微软雅黑" panose="020B0503020204020204" charset="-122"/>
                <a:sym typeface="+mn-ea"/>
              </a:rPr>
              <a:t>混合基础案例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7.2.4	混合实例4：旋转混合产品</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76935" y="1810385"/>
            <a:ext cx="5219700" cy="3773805"/>
          </a:xfrm>
          <a:prstGeom prst="rect">
            <a:avLst/>
          </a:prstGeom>
          <a:noFill/>
          <a:ln w="9525">
            <a:noFill/>
          </a:ln>
        </p:spPr>
        <p:txBody>
          <a:bodyPr wrap="square">
            <a:noAutofit/>
          </a:bodyPr>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步骤2：</a:t>
            </a:r>
            <a:r>
              <a:rPr sz="2000" b="0">
                <a:latin typeface="微软雅黑" panose="020B0503020204020204" charset="-122"/>
                <a:ea typeface="微软雅黑" panose="020B0503020204020204" charset="-122"/>
                <a:cs typeface="微软雅黑" panose="020B0503020204020204" charset="-122"/>
              </a:rPr>
              <a:t>创建混合1。</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1）创建截面1：单击“形状”组的下拉三角形，选择混合旋转按钮，进入“混合”对话框，单击“截面”选项中的“定义”按钮，选择TOP平面作为草绘平面，单击“草绘”按钮，进入草绘视图绘制截面，如图7-2-27所示。单击“确定”按钮完成混合截面1（注意创建旋转中心线）。</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7437120" y="5412105"/>
            <a:ext cx="3065780" cy="337185"/>
          </a:xfrm>
          <a:prstGeom prst="rect">
            <a:avLst/>
          </a:prstGeom>
          <a:noFill/>
        </p:spPr>
        <p:txBody>
          <a:bodyPr wrap="square" rtlCol="0" anchor="t">
            <a:spAutoFit/>
          </a:bodyPr>
          <a:p>
            <a:pPr>
              <a:lnSpc>
                <a:spcPct val="100000"/>
              </a:lnSpc>
              <a:spcBef>
                <a:spcPts val="5"/>
              </a:spcBef>
            </a:pP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7-2-27    创建截面 1</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31" name="object 31"/>
          <p:cNvPicPr/>
          <p:nvPr/>
        </p:nvPicPr>
        <p:blipFill>
          <a:blip r:embed="rId2" cstate="print"/>
          <a:stretch>
            <a:fillRect/>
          </a:stretch>
        </p:blipFill>
        <p:spPr>
          <a:xfrm>
            <a:off x="6142990" y="1810385"/>
            <a:ext cx="5434330" cy="3374390"/>
          </a:xfrm>
          <a:prstGeom prst="rect">
            <a:avLst/>
          </a:prstGeom>
        </p:spPr>
      </p:pic>
    </p:spTree>
    <p:custDataLst>
      <p:tags r:id="rId3"/>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7.2 </a:t>
            </a:r>
            <a:r>
              <a:rPr>
                <a:latin typeface="微软雅黑" panose="020B0503020204020204" charset="-122"/>
                <a:ea typeface="微软雅黑" panose="020B0503020204020204" charset="-122"/>
                <a:cs typeface="微软雅黑" panose="020B0503020204020204" charset="-122"/>
                <a:sym typeface="+mn-ea"/>
              </a:rPr>
              <a:t>混合基础案例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7.2.4	混合实例4：旋转混合产品</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76935" y="1810385"/>
            <a:ext cx="5883910" cy="744855"/>
          </a:xfrm>
          <a:prstGeom prst="rect">
            <a:avLst/>
          </a:prstGeom>
          <a:noFill/>
          <a:ln w="9525">
            <a:noFill/>
          </a:ln>
        </p:spPr>
        <p:txBody>
          <a:bodyPr wrap="square">
            <a:no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（2）创建截面2：进入“混合”对话框，单击“截面”选项中的“插入”，单击“截面2”的“草绘”按钮，绘制截面，如图7-2-28所示。单击“确定”按钮，完成混合截面2。</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1600" b="1">
                <a:latin typeface="微软雅黑" panose="020B0503020204020204" charset="-122"/>
                <a:ea typeface="微软雅黑" panose="020B0503020204020204" charset="-122"/>
                <a:cs typeface="微软雅黑" panose="020B0503020204020204" charset="-122"/>
              </a:rPr>
              <a:t>提示：注意圆需要分成四段圆弧，跟截面1的四边形一一对应。同时设置截面2的起点同截面1的起点在同一方向，避免扭曲。</a:t>
            </a:r>
            <a:endParaRPr sz="1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7280275" y="5492750"/>
            <a:ext cx="2914650" cy="337185"/>
          </a:xfrm>
          <a:prstGeom prst="rect">
            <a:avLst/>
          </a:prstGeom>
          <a:noFill/>
        </p:spPr>
        <p:txBody>
          <a:bodyPr wrap="square" rtlCol="0" anchor="t">
            <a:spAutoFit/>
          </a:bodyPr>
          <a:p>
            <a:pPr>
              <a:lnSpc>
                <a:spcPct val="100000"/>
              </a:lnSpc>
              <a:spcBef>
                <a:spcPts val="5"/>
              </a:spcBef>
            </a:pP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7-2-28    创建截面 2</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8" name="object 8"/>
          <p:cNvPicPr/>
          <p:nvPr/>
        </p:nvPicPr>
        <p:blipFill>
          <a:blip r:embed="rId2" cstate="print"/>
          <a:stretch>
            <a:fillRect/>
          </a:stretch>
        </p:blipFill>
        <p:spPr>
          <a:xfrm>
            <a:off x="6687185" y="2073910"/>
            <a:ext cx="4263390" cy="3155315"/>
          </a:xfrm>
          <a:prstGeom prst="rect">
            <a:avLst/>
          </a:prstGeom>
        </p:spPr>
      </p:pic>
    </p:spTree>
    <p:custDataLst>
      <p:tags r:id="rId3"/>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7.2 </a:t>
            </a:r>
            <a:r>
              <a:rPr>
                <a:latin typeface="微软雅黑" panose="020B0503020204020204" charset="-122"/>
                <a:ea typeface="微软雅黑" panose="020B0503020204020204" charset="-122"/>
                <a:cs typeface="微软雅黑" panose="020B0503020204020204" charset="-122"/>
                <a:sym typeface="+mn-ea"/>
              </a:rPr>
              <a:t>混合基础案例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7.2.4	混合实例4：旋转混合产品</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76935" y="1810385"/>
            <a:ext cx="9260205" cy="744855"/>
          </a:xfrm>
          <a:prstGeom prst="rect">
            <a:avLst/>
          </a:prstGeom>
          <a:noFill/>
          <a:ln w="9525">
            <a:noFill/>
          </a:ln>
        </p:spPr>
        <p:txBody>
          <a:bodyPr wrap="square">
            <a:no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（3）定义混合轨迹距离：在混合对话框中，“设置”的距离输入“110”，单击“确定”按钮完成混合的创建，如图7-2-29所示。</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endParaRPr sz="1600" b="1">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4415155" y="6442710"/>
            <a:ext cx="2914650" cy="337185"/>
          </a:xfrm>
          <a:prstGeom prst="rect">
            <a:avLst/>
          </a:prstGeom>
          <a:noFill/>
        </p:spPr>
        <p:txBody>
          <a:bodyPr wrap="square" rtlCol="0" anchor="t">
            <a:spAutoFit/>
          </a:bodyPr>
          <a:p>
            <a:pPr>
              <a:lnSpc>
                <a:spcPct val="100000"/>
              </a:lnSpc>
              <a:spcBef>
                <a:spcPts val="5"/>
              </a:spcBef>
            </a:pP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7-2-2</a:t>
            </a: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9</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    定义混合距离</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12" name="object 12"/>
          <p:cNvPicPr/>
          <p:nvPr/>
        </p:nvPicPr>
        <p:blipFill>
          <a:blip r:embed="rId2" cstate="print"/>
          <a:stretch>
            <a:fillRect/>
          </a:stretch>
        </p:blipFill>
        <p:spPr>
          <a:xfrm>
            <a:off x="2645410" y="2830830"/>
            <a:ext cx="6454775" cy="3517900"/>
          </a:xfrm>
          <a:prstGeom prst="rect">
            <a:avLst/>
          </a:prstGeom>
        </p:spPr>
      </p:pic>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7.1 </a:t>
            </a:r>
            <a:r>
              <a:rPr>
                <a:latin typeface="微软雅黑" panose="020B0503020204020204" charset="-122"/>
                <a:ea typeface="微软雅黑" panose="020B0503020204020204" charset="-122"/>
                <a:cs typeface="微软雅黑" panose="020B0503020204020204" charset="-122"/>
                <a:sym typeface="+mn-ea"/>
              </a:rPr>
              <a:t>混合建模思路</a:t>
            </a:r>
            <a:endParaRPr>
              <a:latin typeface="微软雅黑" panose="020B0503020204020204" charset="-122"/>
              <a:ea typeface="微软雅黑" panose="020B0503020204020204" charset="-122"/>
              <a:cs typeface="微软雅黑" panose="020B0503020204020204" charset="-122"/>
              <a:sym typeface="+mn-ea"/>
            </a:endParaRPr>
          </a:p>
        </p:txBody>
      </p:sp>
      <p:sp>
        <p:nvSpPr>
          <p:cNvPr id="2" name="内容占位符 1"/>
          <p:cNvSpPr/>
          <p:nvPr>
            <p:ph idx="2"/>
          </p:nvPr>
        </p:nvSpPr>
        <p:spPr>
          <a:xfrm>
            <a:off x="669290" y="1889760"/>
            <a:ext cx="10646410" cy="3264535"/>
          </a:xfrm>
        </p:spPr>
        <p:txBody>
          <a:bodyPr>
            <a:normAutofit/>
          </a:bodyPr>
          <a:p>
            <a:pPr>
              <a:lnSpc>
                <a:spcPct val="100000"/>
              </a:lnSpc>
            </a:pPr>
            <a:r>
              <a:rPr lang="zh-CN" altLang="en-US" sz="2000">
                <a:latin typeface="微软雅黑" panose="020B0503020204020204" charset="-122"/>
                <a:ea typeface="微软雅黑" panose="020B0503020204020204" charset="-122"/>
                <a:cs typeface="微软雅黑" panose="020B0503020204020204" charset="-122"/>
              </a:rPr>
              <a:t>混合建模适用于造型的种子截面有变化或者扭转的产品，如图7-1-2所示。</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lang="en-US" altLang="zh-CN" sz="2400">
                <a:latin typeface="微软雅黑" panose="020B0503020204020204" charset="-122"/>
                <a:ea typeface="微软雅黑" panose="020B0503020204020204" charset="-122"/>
                <a:cs typeface="微软雅黑" panose="020B0503020204020204" charset="-122"/>
                <a:sym typeface="+mn-ea"/>
              </a:rPr>
              <a:t>7</a:t>
            </a:r>
            <a:r>
              <a:rPr lang="zh-CN" altLang="en-US" sz="2400">
                <a:latin typeface="微软雅黑" panose="020B0503020204020204" charset="-122"/>
                <a:ea typeface="微软雅黑" panose="020B0503020204020204" charset="-122"/>
                <a:cs typeface="微软雅黑" panose="020B0503020204020204" charset="-122"/>
                <a:sym typeface="+mn-ea"/>
              </a:rPr>
              <a:t>.1.1	混合二元分析法</a:t>
            </a:r>
            <a:endParaRPr lang="zh-CN" altLang="en-US" sz="2400">
              <a:latin typeface="微软雅黑" panose="020B0503020204020204" charset="-122"/>
              <a:ea typeface="微软雅黑" panose="020B0503020204020204" charset="-122"/>
              <a:cs typeface="微软雅黑" panose="020B0503020204020204" charset="-122"/>
              <a:sym typeface="+mn-ea"/>
            </a:endParaRPr>
          </a:p>
        </p:txBody>
      </p:sp>
      <p:pic>
        <p:nvPicPr>
          <p:cNvPr id="6" name="object 15"/>
          <p:cNvPicPr/>
          <p:nvPr/>
        </p:nvPicPr>
        <p:blipFill>
          <a:blip r:embed="rId2" cstate="print"/>
          <a:stretch>
            <a:fillRect/>
          </a:stretch>
        </p:blipFill>
        <p:spPr>
          <a:xfrm>
            <a:off x="2259965" y="2814955"/>
            <a:ext cx="2875280" cy="2794635"/>
          </a:xfrm>
          <a:prstGeom prst="rect">
            <a:avLst/>
          </a:prstGeom>
        </p:spPr>
      </p:pic>
      <p:pic>
        <p:nvPicPr>
          <p:cNvPr id="16" name="object 16"/>
          <p:cNvPicPr/>
          <p:nvPr/>
        </p:nvPicPr>
        <p:blipFill>
          <a:blip r:embed="rId3" cstate="print"/>
          <a:stretch>
            <a:fillRect/>
          </a:stretch>
        </p:blipFill>
        <p:spPr>
          <a:xfrm>
            <a:off x="6780530" y="2875915"/>
            <a:ext cx="2471420" cy="2794635"/>
          </a:xfrm>
          <a:prstGeom prst="rect">
            <a:avLst/>
          </a:prstGeom>
        </p:spPr>
      </p:pic>
      <p:sp>
        <p:nvSpPr>
          <p:cNvPr id="17" name="object 17"/>
          <p:cNvSpPr txBox="1"/>
          <p:nvPr/>
        </p:nvSpPr>
        <p:spPr>
          <a:xfrm>
            <a:off x="4601210" y="6220460"/>
            <a:ext cx="3396615" cy="27686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7-1-2    产品混合二元法分析</a:t>
            </a:r>
            <a:endParaRPr sz="1600">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2"/>
            <p:custDataLst>
              <p:tags r:id="rId1"/>
            </p:custDataLst>
          </p:nvPr>
        </p:nvSpPr>
        <p:spPr/>
        <p:txBody>
          <a:bodyPr/>
          <a:lstStyle/>
          <a:p>
            <a:r>
              <a:t>PART THREE</a:t>
            </a:r>
          </a:p>
        </p:txBody>
      </p:sp>
      <p:sp>
        <p:nvSpPr>
          <p:cNvPr id="4" name="标题 3"/>
          <p:cNvSpPr>
            <a:spLocks noGrp="1"/>
          </p:cNvSpPr>
          <p:nvPr>
            <p:ph type="title" idx="1"/>
            <p:custDataLst>
              <p:tags r:id="rId2"/>
            </p:custDataLst>
          </p:nvPr>
        </p:nvSpPr>
        <p:spPr>
          <a:xfrm>
            <a:off x="6096000" y="2494308"/>
            <a:ext cx="5079968" cy="1869371"/>
          </a:xfrm>
        </p:spPr>
        <p:txBody>
          <a:bodyPr/>
          <a:lstStyle/>
          <a:p>
            <a:r>
              <a:rPr lang="en-US" b="1">
                <a:latin typeface="Calibri" panose="020F0502020204030204" charset="0"/>
                <a:ea typeface="宋体" panose="02010600030101010101" pitchFamily="2" charset="-122"/>
                <a:sym typeface="+mn-ea"/>
              </a:rPr>
              <a:t>7.3 </a:t>
            </a:r>
            <a:br>
              <a:rPr lang="en-US" b="1">
                <a:latin typeface="Calibri" panose="020F0502020204030204" charset="0"/>
                <a:ea typeface="宋体" panose="02010600030101010101" pitchFamily="2" charset="-122"/>
                <a:sym typeface="+mn-ea"/>
              </a:rPr>
            </a:br>
            <a:r>
              <a:rPr b="1">
                <a:latin typeface="Calibri" panose="020F0502020204030204" charset="0"/>
                <a:ea typeface="宋体" panose="02010600030101010101" pitchFamily="2" charset="-122"/>
                <a:sym typeface="+mn-ea"/>
              </a:rPr>
              <a:t>混合建模综合案例</a:t>
            </a:r>
            <a:endParaRPr b="1">
              <a:latin typeface="Calibri" panose="020F0502020204030204" charset="0"/>
              <a:ea typeface="宋体" panose="02010600030101010101" pitchFamily="2" charset="-122"/>
              <a:sym typeface="+mn-ea"/>
            </a:endParaRPr>
          </a:p>
          <a:p>
            <a:endParaRPr lang="en-US" altLang="zh-CN"/>
          </a:p>
        </p:txBody>
      </p:sp>
    </p:spTree>
    <p:custDataLst>
      <p:tags r:id="rId3"/>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7.3	混合建模综合案例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7.3.1	综合案例1：混合护手霜主体</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76935" y="1810385"/>
            <a:ext cx="9983470" cy="744855"/>
          </a:xfrm>
          <a:prstGeom prst="rect">
            <a:avLst/>
          </a:prstGeom>
          <a:noFill/>
          <a:ln w="9525">
            <a:noFill/>
          </a:ln>
        </p:spPr>
        <p:txBody>
          <a:bodyPr wrap="square">
            <a:no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综合案例1是混合护手霜主体的操作练习，如图7-3-1所示。</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4209415" y="6533515"/>
            <a:ext cx="3270885" cy="337185"/>
          </a:xfrm>
          <a:prstGeom prst="rect">
            <a:avLst/>
          </a:prstGeom>
          <a:noFill/>
        </p:spPr>
        <p:txBody>
          <a:bodyPr wrap="square" rtlCol="0" anchor="t">
            <a:spAutoFit/>
          </a:bodyPr>
          <a:p>
            <a:pPr>
              <a:lnSpc>
                <a:spcPct val="100000"/>
              </a:lnSpc>
              <a:spcBef>
                <a:spcPts val="5"/>
              </a:spcBef>
            </a:pP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7-</a:t>
            </a: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3-1</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   混合护手霜建模分析</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33" name="object 33"/>
          <p:cNvPicPr/>
          <p:nvPr/>
        </p:nvPicPr>
        <p:blipFill>
          <a:blip r:embed="rId2" cstate="print"/>
          <a:stretch>
            <a:fillRect/>
          </a:stretch>
        </p:blipFill>
        <p:spPr>
          <a:xfrm>
            <a:off x="2113280" y="2489200"/>
            <a:ext cx="2595880" cy="1797685"/>
          </a:xfrm>
          <a:prstGeom prst="rect">
            <a:avLst/>
          </a:prstGeom>
        </p:spPr>
      </p:pic>
      <p:sp>
        <p:nvSpPr>
          <p:cNvPr id="34" name="object 34"/>
          <p:cNvSpPr txBox="1"/>
          <p:nvPr/>
        </p:nvSpPr>
        <p:spPr>
          <a:xfrm>
            <a:off x="2548890" y="4229100"/>
            <a:ext cx="1530350" cy="315595"/>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a）混合主体</a:t>
            </a:r>
            <a:endParaRPr sz="1600">
              <a:latin typeface="微软雅黑" panose="020B0503020204020204" charset="-122"/>
              <a:ea typeface="微软雅黑" panose="020B0503020204020204" charset="-122"/>
              <a:cs typeface="微软雅黑" panose="020B0503020204020204" charset="-122"/>
            </a:endParaRPr>
          </a:p>
        </p:txBody>
      </p:sp>
      <p:pic>
        <p:nvPicPr>
          <p:cNvPr id="35" name="object 35"/>
          <p:cNvPicPr/>
          <p:nvPr/>
        </p:nvPicPr>
        <p:blipFill>
          <a:blip r:embed="rId3" cstate="print"/>
          <a:stretch>
            <a:fillRect/>
          </a:stretch>
        </p:blipFill>
        <p:spPr>
          <a:xfrm>
            <a:off x="6015355" y="2620645"/>
            <a:ext cx="2441575" cy="1666240"/>
          </a:xfrm>
          <a:prstGeom prst="rect">
            <a:avLst/>
          </a:prstGeom>
        </p:spPr>
      </p:pic>
      <p:sp>
        <p:nvSpPr>
          <p:cNvPr id="36" name="object 36"/>
          <p:cNvSpPr txBox="1"/>
          <p:nvPr/>
        </p:nvSpPr>
        <p:spPr>
          <a:xfrm>
            <a:off x="6285230" y="4292600"/>
            <a:ext cx="1998980" cy="315595"/>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b）拉伸底部封口</a:t>
            </a:r>
            <a:endParaRPr sz="1600">
              <a:latin typeface="微软雅黑" panose="020B0503020204020204" charset="-122"/>
              <a:ea typeface="微软雅黑" panose="020B0503020204020204" charset="-122"/>
              <a:cs typeface="微软雅黑" panose="020B0503020204020204" charset="-122"/>
            </a:endParaRPr>
          </a:p>
        </p:txBody>
      </p:sp>
      <p:pic>
        <p:nvPicPr>
          <p:cNvPr id="37" name="object 37"/>
          <p:cNvPicPr/>
          <p:nvPr/>
        </p:nvPicPr>
        <p:blipFill>
          <a:blip r:embed="rId4" cstate="print"/>
          <a:stretch>
            <a:fillRect/>
          </a:stretch>
        </p:blipFill>
        <p:spPr>
          <a:xfrm>
            <a:off x="2034540" y="4533900"/>
            <a:ext cx="2753360" cy="1532890"/>
          </a:xfrm>
          <a:prstGeom prst="rect">
            <a:avLst/>
          </a:prstGeom>
        </p:spPr>
      </p:pic>
      <p:sp>
        <p:nvSpPr>
          <p:cNvPr id="38" name="object 38"/>
          <p:cNvSpPr txBox="1"/>
          <p:nvPr/>
        </p:nvSpPr>
        <p:spPr>
          <a:xfrm>
            <a:off x="2548890" y="6218555"/>
            <a:ext cx="1986915" cy="315595"/>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c）拉伸顶部盖子</a:t>
            </a:r>
            <a:endParaRPr sz="1600">
              <a:latin typeface="微软雅黑" panose="020B0503020204020204" charset="-122"/>
              <a:ea typeface="微软雅黑" panose="020B0503020204020204" charset="-122"/>
              <a:cs typeface="微软雅黑" panose="020B0503020204020204" charset="-122"/>
            </a:endParaRPr>
          </a:p>
        </p:txBody>
      </p:sp>
      <p:pic>
        <p:nvPicPr>
          <p:cNvPr id="39" name="object 39"/>
          <p:cNvPicPr/>
          <p:nvPr/>
        </p:nvPicPr>
        <p:blipFill>
          <a:blip r:embed="rId5" cstate="print"/>
          <a:stretch>
            <a:fillRect/>
          </a:stretch>
        </p:blipFill>
        <p:spPr>
          <a:xfrm>
            <a:off x="6103620" y="4633595"/>
            <a:ext cx="2353310" cy="1532890"/>
          </a:xfrm>
          <a:prstGeom prst="rect">
            <a:avLst/>
          </a:prstGeom>
        </p:spPr>
      </p:pic>
      <p:sp>
        <p:nvSpPr>
          <p:cNvPr id="40" name="object 40"/>
          <p:cNvSpPr txBox="1"/>
          <p:nvPr/>
        </p:nvSpPr>
        <p:spPr>
          <a:xfrm>
            <a:off x="6639560" y="6271895"/>
            <a:ext cx="1998980" cy="315595"/>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d）阵列切纹细节</a:t>
            </a:r>
            <a:endParaRPr sz="1600">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7.3	混合建模综合案例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7.3.1	综合案例1：混合护手霜主体</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76935" y="1810385"/>
            <a:ext cx="9983470" cy="744855"/>
          </a:xfrm>
          <a:prstGeom prst="rect">
            <a:avLst/>
          </a:prstGeom>
          <a:noFill/>
          <a:ln w="9525">
            <a:noFill/>
          </a:ln>
        </p:spPr>
        <p:txBody>
          <a:bodyPr wrap="square">
            <a:no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知识点：</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（1）产品造型分析：产品是上圆下方的造型，截面有变化。轨迹是一直线。</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（2）建模思路：分步建模，主体混合，再拉伸底部和盖子部分。</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（3）阵列的应用。</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具体操作步骤：</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步骤1：</a:t>
            </a:r>
            <a:r>
              <a:rPr sz="2000" b="0">
                <a:latin typeface="微软雅黑" panose="020B0503020204020204" charset="-122"/>
                <a:ea typeface="微软雅黑" panose="020B0503020204020204" charset="-122"/>
                <a:cs typeface="微软雅黑" panose="020B0503020204020204" charset="-122"/>
              </a:rPr>
              <a:t>新建“零件”文件。</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步骤2：</a:t>
            </a:r>
            <a:r>
              <a:rPr sz="2000" b="0">
                <a:latin typeface="微软雅黑" panose="020B0503020204020204" charset="-122"/>
                <a:ea typeface="微软雅黑" panose="020B0503020204020204" charset="-122"/>
                <a:cs typeface="微软雅黑" panose="020B0503020204020204" charset="-122"/>
              </a:rPr>
              <a:t>创建混合1。</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4209415" y="6533515"/>
            <a:ext cx="3270885" cy="337185"/>
          </a:xfrm>
          <a:prstGeom prst="rect">
            <a:avLst/>
          </a:prstGeom>
          <a:noFill/>
        </p:spPr>
        <p:txBody>
          <a:bodyPr wrap="square" rtlCol="0" anchor="t">
            <a:spAutoFit/>
          </a:bodyPr>
          <a:p>
            <a:pPr>
              <a:lnSpc>
                <a:spcPct val="100000"/>
              </a:lnSpc>
              <a:spcBef>
                <a:spcPts val="5"/>
              </a:spcBef>
            </a:pP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7-</a:t>
            </a: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3-1</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   混合护手霜建模分析</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2"/>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7.3	混合建模综合案例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7.3.1	综合案例1：混合护手霜主体</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76935" y="1810385"/>
            <a:ext cx="9983470" cy="744855"/>
          </a:xfrm>
          <a:prstGeom prst="rect">
            <a:avLst/>
          </a:prstGeom>
          <a:noFill/>
          <a:ln w="9525">
            <a:noFill/>
          </a:ln>
        </p:spPr>
        <p:txBody>
          <a:bodyPr wrap="square">
            <a:no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1）创建截面1：单击“形状”组的下拉三角形，选择“混合”按钮，进入“混合”对话框，单击“截面”选项中的“定义”按钮，选择FRONT平面作为草绘平面，单击“草绘”按钮，进入草绘视图绘制截面，如图7-3-2所示。单击“确定”按钮完成混合截面1。</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4209415" y="5993765"/>
            <a:ext cx="3270885" cy="337185"/>
          </a:xfrm>
          <a:prstGeom prst="rect">
            <a:avLst/>
          </a:prstGeom>
          <a:noFill/>
        </p:spPr>
        <p:txBody>
          <a:bodyPr wrap="square" rtlCol="0" anchor="t">
            <a:spAutoFit/>
          </a:bodyPr>
          <a:p>
            <a:pPr>
              <a:lnSpc>
                <a:spcPct val="100000"/>
              </a:lnSpc>
              <a:spcBef>
                <a:spcPts val="5"/>
              </a:spcBef>
            </a:pP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7-3-2    创建截面 1</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3" name="object 5"/>
          <p:cNvPicPr/>
          <p:nvPr/>
        </p:nvPicPr>
        <p:blipFill>
          <a:blip r:embed="rId2" cstate="print"/>
          <a:stretch>
            <a:fillRect/>
          </a:stretch>
        </p:blipFill>
        <p:spPr>
          <a:xfrm>
            <a:off x="2341245" y="3494405"/>
            <a:ext cx="6471920" cy="2296795"/>
          </a:xfrm>
          <a:prstGeom prst="rect">
            <a:avLst/>
          </a:prstGeom>
        </p:spPr>
      </p:pic>
    </p:spTree>
    <p:custDataLst>
      <p:tags r:id="rId3"/>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7.3	混合建模综合案例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7.3.1	综合案例1：混合护手霜主体</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76935" y="1810385"/>
            <a:ext cx="9983470" cy="744855"/>
          </a:xfrm>
          <a:prstGeom prst="rect">
            <a:avLst/>
          </a:prstGeom>
          <a:noFill/>
          <a:ln w="9525">
            <a:noFill/>
          </a:ln>
        </p:spPr>
        <p:txBody>
          <a:bodyPr wrap="square">
            <a:no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（2）创建截面2：进入“混合”对话框，单击“截面”选项中的“截面2”的“草绘”按钮，绘制截面，如图7-3-3所示。单击“确定”按钮完成混合截面2。</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4128770" y="6196330"/>
            <a:ext cx="3270885" cy="337185"/>
          </a:xfrm>
          <a:prstGeom prst="rect">
            <a:avLst/>
          </a:prstGeom>
          <a:noFill/>
        </p:spPr>
        <p:txBody>
          <a:bodyPr wrap="square" rtlCol="0" anchor="t">
            <a:spAutoFit/>
          </a:bodyPr>
          <a:p>
            <a:pPr>
              <a:lnSpc>
                <a:spcPct val="100000"/>
              </a:lnSpc>
              <a:spcBef>
                <a:spcPts val="5"/>
              </a:spcBef>
            </a:pP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7-3-3    创建截面 2</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7" name="object 7"/>
          <p:cNvPicPr/>
          <p:nvPr/>
        </p:nvPicPr>
        <p:blipFill>
          <a:blip r:embed="rId2" cstate="print"/>
          <a:stretch>
            <a:fillRect/>
          </a:stretch>
        </p:blipFill>
        <p:spPr>
          <a:xfrm>
            <a:off x="3411855" y="2879090"/>
            <a:ext cx="4535805" cy="3155950"/>
          </a:xfrm>
          <a:prstGeom prst="rect">
            <a:avLst/>
          </a:prstGeom>
        </p:spPr>
      </p:pic>
    </p:spTree>
    <p:custDataLst>
      <p:tags r:id="rId3"/>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7.3	混合建模综合案例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7.3.1	综合案例1：混合护手霜主体</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76935" y="1810385"/>
            <a:ext cx="9983470" cy="744855"/>
          </a:xfrm>
          <a:prstGeom prst="rect">
            <a:avLst/>
          </a:prstGeom>
          <a:noFill/>
          <a:ln w="9525">
            <a:noFill/>
          </a:ln>
        </p:spPr>
        <p:txBody>
          <a:bodyPr wrap="square">
            <a:no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（3）定义混合轨迹距离：在混合对话框中设置距离“150”，单击“确定”按钮完成混合的创建，如图7-3-4所示。</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4233545" y="6236335"/>
            <a:ext cx="3270885" cy="337185"/>
          </a:xfrm>
          <a:prstGeom prst="rect">
            <a:avLst/>
          </a:prstGeom>
          <a:noFill/>
        </p:spPr>
        <p:txBody>
          <a:bodyPr wrap="square" rtlCol="0" anchor="t">
            <a:spAutoFit/>
          </a:bodyPr>
          <a:p>
            <a:pPr>
              <a:lnSpc>
                <a:spcPct val="100000"/>
              </a:lnSpc>
              <a:spcBef>
                <a:spcPts val="5"/>
              </a:spcBef>
            </a:pP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7-</a:t>
            </a: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3-4</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   定义混合距离</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11" name="object 11"/>
          <p:cNvPicPr/>
          <p:nvPr/>
        </p:nvPicPr>
        <p:blipFill>
          <a:blip r:embed="rId2" cstate="print"/>
          <a:stretch>
            <a:fillRect/>
          </a:stretch>
        </p:blipFill>
        <p:spPr>
          <a:xfrm>
            <a:off x="3030220" y="2910840"/>
            <a:ext cx="5859145" cy="3325495"/>
          </a:xfrm>
          <a:prstGeom prst="rect">
            <a:avLst/>
          </a:prstGeom>
        </p:spPr>
      </p:pic>
    </p:spTree>
    <p:custDataLst>
      <p:tags r:id="rId3"/>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7.3	混合建模综合案例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7.3.1	综合案例1：混合护手霜主体</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76935" y="1810385"/>
            <a:ext cx="4862830" cy="744855"/>
          </a:xfrm>
          <a:prstGeom prst="rect">
            <a:avLst/>
          </a:prstGeom>
          <a:noFill/>
          <a:ln w="9525">
            <a:noFill/>
          </a:ln>
        </p:spPr>
        <p:txBody>
          <a:bodyPr wrap="square">
            <a:noAutofit/>
          </a:bodyPr>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 3：</a:t>
            </a:r>
            <a:r>
              <a:rPr sz="2000" b="0">
                <a:latin typeface="微软雅黑" panose="020B0503020204020204" charset="-122"/>
                <a:ea typeface="微软雅黑" panose="020B0503020204020204" charset="-122"/>
                <a:cs typeface="微软雅黑" panose="020B0503020204020204" charset="-122"/>
              </a:rPr>
              <a:t>创建拉伸 1（拉伸瓶底封口）。</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（1）创建拉伸截面：单击“形状”组的“拉伸”按钮，选择混合瓶子底部平面作为草绘平面，系统默认“曲面F5”作为参考平面，方向“左”，如图7-3-5所示。</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7043420" y="5855970"/>
            <a:ext cx="3270885" cy="337185"/>
          </a:xfrm>
          <a:prstGeom prst="rect">
            <a:avLst/>
          </a:prstGeom>
          <a:noFill/>
        </p:spPr>
        <p:txBody>
          <a:bodyPr wrap="square" rtlCol="0" anchor="t">
            <a:spAutoFit/>
          </a:bodyPr>
          <a:p>
            <a:pPr>
              <a:lnSpc>
                <a:spcPct val="100000"/>
              </a:lnSpc>
              <a:spcBef>
                <a:spcPts val="5"/>
              </a:spcBef>
            </a:pP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7-3-5    定义拉伸的草绘平面</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14" name="object 14"/>
          <p:cNvPicPr/>
          <p:nvPr/>
        </p:nvPicPr>
        <p:blipFill>
          <a:blip r:embed="rId2" cstate="print"/>
          <a:stretch>
            <a:fillRect/>
          </a:stretch>
        </p:blipFill>
        <p:spPr>
          <a:xfrm>
            <a:off x="6087745" y="1810385"/>
            <a:ext cx="5000625" cy="3713480"/>
          </a:xfrm>
          <a:prstGeom prst="rect">
            <a:avLst/>
          </a:prstGeom>
        </p:spPr>
      </p:pic>
    </p:spTree>
    <p:custDataLst>
      <p:tags r:id="rId3"/>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7.3	混合建模综合案例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7.3.1	综合案例1：混合护手霜主体</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76935" y="1810385"/>
            <a:ext cx="4004310" cy="744855"/>
          </a:xfrm>
          <a:prstGeom prst="rect">
            <a:avLst/>
          </a:prstGeom>
          <a:noFill/>
          <a:ln w="9525">
            <a:noFill/>
          </a:ln>
        </p:spPr>
        <p:txBody>
          <a:bodyPr wrap="square">
            <a:no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单击“草绘”按钮，进入草绘视图绘制截面，如图7-3-6所示。单击“确定”完成拉伸1截面。</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6503670" y="5721350"/>
            <a:ext cx="3270885" cy="337185"/>
          </a:xfrm>
          <a:prstGeom prst="rect">
            <a:avLst/>
          </a:prstGeom>
          <a:noFill/>
        </p:spPr>
        <p:txBody>
          <a:bodyPr wrap="square" rtlCol="0" anchor="t">
            <a:spAutoFit/>
          </a:bodyPr>
          <a:p>
            <a:pPr>
              <a:lnSpc>
                <a:spcPct val="100000"/>
              </a:lnSpc>
              <a:spcBef>
                <a:spcPts val="5"/>
              </a:spcBef>
            </a:pP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7-3-6    创建拉伸截面（种子）</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16" name="object 16"/>
          <p:cNvPicPr/>
          <p:nvPr/>
        </p:nvPicPr>
        <p:blipFill>
          <a:blip r:embed="rId2" cstate="print"/>
          <a:stretch>
            <a:fillRect/>
          </a:stretch>
        </p:blipFill>
        <p:spPr>
          <a:xfrm>
            <a:off x="5219700" y="1958975"/>
            <a:ext cx="5838825" cy="3261995"/>
          </a:xfrm>
          <a:prstGeom prst="rect">
            <a:avLst/>
          </a:prstGeom>
        </p:spPr>
      </p:pic>
    </p:spTree>
    <p:custDataLst>
      <p:tags r:id="rId3"/>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7.3	混合建模综合案例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7.3.1	综合案例1：混合护手霜主体</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76935" y="1810385"/>
            <a:ext cx="4731385" cy="744855"/>
          </a:xfrm>
          <a:prstGeom prst="rect">
            <a:avLst/>
          </a:prstGeom>
          <a:noFill/>
          <a:ln w="9525">
            <a:noFill/>
          </a:ln>
        </p:spPr>
        <p:txBody>
          <a:bodyPr wrap="square">
            <a:no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（2）定义拉伸选项：拉伸默认是“实心”选项，在“深度”选项输入数值“3”，如图7-3-7所示。单击“确定”创建拉伸。</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6870065" y="5886450"/>
            <a:ext cx="3270885" cy="337185"/>
          </a:xfrm>
          <a:prstGeom prst="rect">
            <a:avLst/>
          </a:prstGeom>
          <a:noFill/>
        </p:spPr>
        <p:txBody>
          <a:bodyPr wrap="square" rtlCol="0" anchor="t">
            <a:spAutoFit/>
          </a:bodyPr>
          <a:p>
            <a:pPr>
              <a:lnSpc>
                <a:spcPct val="100000"/>
              </a:lnSpc>
              <a:spcBef>
                <a:spcPts val="5"/>
              </a:spcBef>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7-3-7    定义拉伸 1 深度</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7" name="object 7"/>
          <p:cNvPicPr/>
          <p:nvPr/>
        </p:nvPicPr>
        <p:blipFill>
          <a:blip r:embed="rId2" cstate="print"/>
          <a:stretch>
            <a:fillRect/>
          </a:stretch>
        </p:blipFill>
        <p:spPr>
          <a:xfrm>
            <a:off x="6019800" y="2038985"/>
            <a:ext cx="5041265" cy="3642360"/>
          </a:xfrm>
          <a:prstGeom prst="rect">
            <a:avLst/>
          </a:prstGeom>
        </p:spPr>
      </p:pic>
    </p:spTree>
    <p:custDataLst>
      <p:tags r:id="rId3"/>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7.3	混合建模综合案例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7.3.1	综合案例1：混合护手霜主体</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76935" y="1810385"/>
            <a:ext cx="4428490" cy="744855"/>
          </a:xfrm>
          <a:prstGeom prst="rect">
            <a:avLst/>
          </a:prstGeom>
          <a:noFill/>
          <a:ln w="9525">
            <a:noFill/>
          </a:ln>
        </p:spPr>
        <p:txBody>
          <a:bodyPr wrap="square">
            <a:noAutofit/>
          </a:bodyPr>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步骤4：</a:t>
            </a:r>
            <a:r>
              <a:rPr sz="2000" b="0">
                <a:latin typeface="微软雅黑" panose="020B0503020204020204" charset="-122"/>
                <a:ea typeface="微软雅黑" panose="020B0503020204020204" charset="-122"/>
                <a:cs typeface="微软雅黑" panose="020B0503020204020204" charset="-122"/>
              </a:rPr>
              <a:t>创建拉伸2（拉伸瓶盖）。</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lang="zh-CN" sz="2000" b="0">
                <a:latin typeface="微软雅黑" panose="020B0503020204020204" charset="-122"/>
                <a:ea typeface="微软雅黑" panose="020B0503020204020204" charset="-122"/>
                <a:cs typeface="微软雅黑" panose="020B0503020204020204" charset="-122"/>
              </a:rPr>
              <a:t>（</a:t>
            </a:r>
            <a:r>
              <a:rPr lang="en-US" altLang="zh-CN"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a:t>
            </a:r>
            <a:r>
              <a:rPr sz="2000" b="0">
                <a:latin typeface="微软雅黑" panose="020B0503020204020204" charset="-122"/>
                <a:ea typeface="微软雅黑" panose="020B0503020204020204" charset="-122"/>
                <a:cs typeface="微软雅黑" panose="020B0503020204020204" charset="-122"/>
              </a:rPr>
              <a:t>创建拉伸截面：单击“形状”组的“拉伸”按钮，在图形区域选择混合瓶子顶部平面作为草绘平面，系统默认“曲面F5”作为参考平面，方向“下”，如图7-3-8所示。</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6910070" y="5866765"/>
            <a:ext cx="3270885" cy="337185"/>
          </a:xfrm>
          <a:prstGeom prst="rect">
            <a:avLst/>
          </a:prstGeom>
          <a:noFill/>
        </p:spPr>
        <p:txBody>
          <a:bodyPr wrap="square" rtlCol="0" anchor="t">
            <a:spAutoFit/>
          </a:bodyPr>
          <a:p>
            <a:pPr>
              <a:lnSpc>
                <a:spcPct val="100000"/>
              </a:lnSpc>
              <a:spcBef>
                <a:spcPts val="5"/>
              </a:spcBef>
            </a:pP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7-3-8    选择拉伸的草绘平面</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10" name="object 10"/>
          <p:cNvPicPr/>
          <p:nvPr/>
        </p:nvPicPr>
        <p:blipFill>
          <a:blip r:embed="rId2" cstate="print"/>
          <a:stretch>
            <a:fillRect/>
          </a:stretch>
        </p:blipFill>
        <p:spPr>
          <a:xfrm>
            <a:off x="5863590" y="1920875"/>
            <a:ext cx="5192395" cy="3450590"/>
          </a:xfrm>
          <a:prstGeom prst="rect">
            <a:avLst/>
          </a:prstGeom>
        </p:spPr>
      </p:pic>
    </p:spTree>
    <p:custDataLst>
      <p:tags r:id="rId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7.1 </a:t>
            </a:r>
            <a:r>
              <a:rPr>
                <a:latin typeface="微软雅黑" panose="020B0503020204020204" charset="-122"/>
                <a:ea typeface="微软雅黑" panose="020B0503020204020204" charset="-122"/>
                <a:cs typeface="微软雅黑" panose="020B0503020204020204" charset="-122"/>
                <a:sym typeface="+mn-ea"/>
              </a:rPr>
              <a:t>混合建模思路</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lang="en-US" altLang="zh-CN" sz="2400">
                <a:latin typeface="微软雅黑" panose="020B0503020204020204" charset="-122"/>
                <a:ea typeface="微软雅黑" panose="020B0503020204020204" charset="-122"/>
                <a:cs typeface="微软雅黑" panose="020B0503020204020204" charset="-122"/>
                <a:sym typeface="+mn-ea"/>
              </a:rPr>
              <a:t>7</a:t>
            </a:r>
            <a:r>
              <a:rPr lang="zh-CN" altLang="en-US" sz="2400">
                <a:latin typeface="微软雅黑" panose="020B0503020204020204" charset="-122"/>
                <a:ea typeface="微软雅黑" panose="020B0503020204020204" charset="-122"/>
                <a:cs typeface="微软雅黑" panose="020B0503020204020204" charset="-122"/>
                <a:sym typeface="+mn-ea"/>
              </a:rPr>
              <a:t>.1.2	混合的三步骤</a:t>
            </a:r>
            <a:endParaRPr lang="zh-CN" altLang="en-US"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76935" y="1810385"/>
            <a:ext cx="10221595" cy="2492375"/>
          </a:xfrm>
          <a:prstGeom prst="rect">
            <a:avLst/>
          </a:prstGeom>
          <a:noFill/>
          <a:ln w="9525">
            <a:noFill/>
          </a:ln>
        </p:spPr>
        <p:txBody>
          <a:bodyPr wrap="square">
            <a:noAutofit/>
          </a:bodyPr>
          <a:p>
            <a:pPr indent="0">
              <a:lnSpc>
                <a:spcPct val="150000"/>
              </a:lnSpc>
            </a:pPr>
            <a:r>
              <a:rPr lang="zh-CN" sz="2000" b="0">
                <a:latin typeface="微软雅黑" panose="020B0503020204020204" charset="-122"/>
                <a:ea typeface="微软雅黑" panose="020B0503020204020204" charset="-122"/>
                <a:cs typeface="微软雅黑" panose="020B0503020204020204" charset="-122"/>
              </a:rPr>
              <a:t>从混合的二元分析法可以得出，混合建模主要分为三步骤：（</a:t>
            </a:r>
            <a:r>
              <a:rPr lang="en-US" sz="2000" b="0">
                <a:latin typeface="微软雅黑" panose="020B0503020204020204" charset="-122"/>
                <a:ea typeface="微软雅黑" panose="020B0503020204020204" charset="-122"/>
                <a:cs typeface="微软雅黑" panose="020B0503020204020204" charset="-122"/>
              </a:rPr>
              <a:t>1</a:t>
            </a:r>
            <a:r>
              <a:rPr lang="zh-CN" sz="2000" b="0">
                <a:latin typeface="微软雅黑" panose="020B0503020204020204" charset="-122"/>
                <a:ea typeface="微软雅黑" panose="020B0503020204020204" charset="-122"/>
                <a:cs typeface="微软雅黑" panose="020B0503020204020204" charset="-122"/>
              </a:rPr>
              <a:t>）分析混合的种子和轨迹。（</a:t>
            </a:r>
            <a:r>
              <a:rPr lang="en-US"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）绘制混合的截面（种子）。（</a:t>
            </a:r>
            <a:r>
              <a:rPr lang="en-US" sz="2000" b="0">
                <a:latin typeface="微软雅黑" panose="020B0503020204020204" charset="-122"/>
                <a:ea typeface="微软雅黑" panose="020B0503020204020204" charset="-122"/>
                <a:cs typeface="微软雅黑" panose="020B0503020204020204" charset="-122"/>
              </a:rPr>
              <a:t>3</a:t>
            </a:r>
            <a:r>
              <a:rPr lang="zh-CN" sz="2000" b="0">
                <a:latin typeface="微软雅黑" panose="020B0503020204020204" charset="-122"/>
                <a:ea typeface="微软雅黑" panose="020B0503020204020204" charset="-122"/>
                <a:cs typeface="微软雅黑" panose="020B0503020204020204" charset="-122"/>
              </a:rPr>
              <a:t>）定义混合选项：轨迹深度，轨迹选项。</a:t>
            </a:r>
            <a:endParaRPr lang="zh-CN" altLang="en-US" sz="2000" b="0">
              <a:latin typeface="微软雅黑" panose="020B0503020204020204" charset="-122"/>
              <a:ea typeface="微软雅黑" panose="020B0503020204020204" charset="-122"/>
              <a:cs typeface="微软雅黑" panose="020B0503020204020204" charset="-122"/>
            </a:endParaRPr>
          </a:p>
        </p:txBody>
      </p:sp>
      <p:pic>
        <p:nvPicPr>
          <p:cNvPr id="7" name="图片 6" descr="9004811_zoom_magnifier_find_search"/>
          <p:cNvPicPr>
            <a:picLocks noChangeAspect="1"/>
          </p:cNvPicPr>
          <p:nvPr/>
        </p:nvPicPr>
        <p:blipFill>
          <a:blip r:embed="rId2"/>
          <a:stretch>
            <a:fillRect/>
          </a:stretch>
        </p:blipFill>
        <p:spPr>
          <a:xfrm>
            <a:off x="7647305" y="3429000"/>
            <a:ext cx="2534920" cy="2534920"/>
          </a:xfrm>
          <a:prstGeom prst="rect">
            <a:avLst/>
          </a:prstGeom>
        </p:spPr>
      </p:pic>
    </p:spTree>
    <p:custDataLst>
      <p:tags r:id="rId3"/>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7.3	混合建模综合案例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7.3.1	综合案例1：混合护手霜主体</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76935" y="1810385"/>
            <a:ext cx="4428490" cy="744855"/>
          </a:xfrm>
          <a:prstGeom prst="rect">
            <a:avLst/>
          </a:prstGeom>
          <a:noFill/>
          <a:ln w="9525">
            <a:noFill/>
          </a:ln>
        </p:spPr>
        <p:txBody>
          <a:bodyPr wrap="square">
            <a:no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单击“草绘”按钮，进入草绘视图绘制截面，如图7-3-9所示。单击“确定”</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完成拉伸2截面。</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6910070" y="5866765"/>
            <a:ext cx="3270885" cy="337185"/>
          </a:xfrm>
          <a:prstGeom prst="rect">
            <a:avLst/>
          </a:prstGeom>
          <a:noFill/>
        </p:spPr>
        <p:txBody>
          <a:bodyPr wrap="square" rtlCol="0" anchor="t">
            <a:spAutoFit/>
          </a:bodyPr>
          <a:p>
            <a:pPr>
              <a:lnSpc>
                <a:spcPct val="100000"/>
              </a:lnSpc>
              <a:spcBef>
                <a:spcPts val="5"/>
              </a:spcBef>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7-3-9    创建拉伸截面（种子）</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12" name="object 12"/>
          <p:cNvPicPr/>
          <p:nvPr/>
        </p:nvPicPr>
        <p:blipFill>
          <a:blip r:embed="rId2" cstate="print"/>
          <a:stretch>
            <a:fillRect/>
          </a:stretch>
        </p:blipFill>
        <p:spPr>
          <a:xfrm>
            <a:off x="6405880" y="956310"/>
            <a:ext cx="3712845" cy="4680585"/>
          </a:xfrm>
          <a:prstGeom prst="rect">
            <a:avLst/>
          </a:prstGeom>
        </p:spPr>
      </p:pic>
    </p:spTree>
    <p:custDataLst>
      <p:tags r:id="rId3"/>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7.3	混合建模综合案例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7.3.1	综合案例1：混合护手霜主体</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76935" y="1810385"/>
            <a:ext cx="4428490" cy="744855"/>
          </a:xfrm>
          <a:prstGeom prst="rect">
            <a:avLst/>
          </a:prstGeom>
          <a:noFill/>
          <a:ln w="9525">
            <a:noFill/>
          </a:ln>
        </p:spPr>
        <p:txBody>
          <a:bodyPr wrap="square">
            <a:noAutofit/>
          </a:bodyPr>
          <a:p>
            <a:pPr indent="0">
              <a:lnSpc>
                <a:spcPct val="150000"/>
              </a:lnSpc>
            </a:pPr>
            <a:r>
              <a:rPr lang="zh-CN" sz="2000" b="0">
                <a:latin typeface="微软雅黑" panose="020B0503020204020204" charset="-122"/>
                <a:ea typeface="微软雅黑" panose="020B0503020204020204" charset="-122"/>
                <a:cs typeface="微软雅黑" panose="020B0503020204020204" charset="-122"/>
              </a:rPr>
              <a:t>（</a:t>
            </a:r>
            <a:r>
              <a:rPr lang="en-US" altLang="zh-CN" sz="2000" b="0">
                <a:latin typeface="微软雅黑" panose="020B0503020204020204" charset="-122"/>
                <a:ea typeface="微软雅黑" panose="020B0503020204020204" charset="-122"/>
                <a:cs typeface="微软雅黑" panose="020B0503020204020204" charset="-122"/>
              </a:rPr>
              <a:t>2</a:t>
            </a:r>
            <a:r>
              <a:rPr lang="zh-CN" sz="2000" b="0">
                <a:latin typeface="微软雅黑" panose="020B0503020204020204" charset="-122"/>
                <a:ea typeface="微软雅黑" panose="020B0503020204020204" charset="-122"/>
                <a:cs typeface="微软雅黑" panose="020B0503020204020204" charset="-122"/>
              </a:rPr>
              <a:t>）</a:t>
            </a:r>
            <a:r>
              <a:rPr sz="2000" b="0">
                <a:latin typeface="微软雅黑" panose="020B0503020204020204" charset="-122"/>
                <a:ea typeface="微软雅黑" panose="020B0503020204020204" charset="-122"/>
                <a:cs typeface="微软雅黑" panose="020B0503020204020204" charset="-122"/>
              </a:rPr>
              <a:t>定义拉伸选项：拉伸默认是“实心”选项，在“深度”选项输入数值“20”，如图7-3-10所示。单击“确定”创建拉伸2。</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6910070" y="5866765"/>
            <a:ext cx="3270885" cy="337185"/>
          </a:xfrm>
          <a:prstGeom prst="rect">
            <a:avLst/>
          </a:prstGeom>
          <a:noFill/>
        </p:spPr>
        <p:txBody>
          <a:bodyPr wrap="square" rtlCol="0" anchor="t">
            <a:spAutoFit/>
          </a:bodyPr>
          <a:p>
            <a:pPr>
              <a:lnSpc>
                <a:spcPct val="100000"/>
              </a:lnSpc>
              <a:spcBef>
                <a:spcPts val="5"/>
              </a:spcBef>
            </a:pP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7-3-10    定义拉伸 2 深度</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14" name="object 14"/>
          <p:cNvPicPr/>
          <p:nvPr/>
        </p:nvPicPr>
        <p:blipFill>
          <a:blip r:embed="rId2" cstate="print"/>
          <a:stretch>
            <a:fillRect/>
          </a:stretch>
        </p:blipFill>
        <p:spPr>
          <a:xfrm>
            <a:off x="5584825" y="1938655"/>
            <a:ext cx="5636260" cy="3799840"/>
          </a:xfrm>
          <a:prstGeom prst="rect">
            <a:avLst/>
          </a:prstGeom>
        </p:spPr>
      </p:pic>
    </p:spTree>
    <p:custDataLst>
      <p:tags r:id="rId3"/>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7.3	混合建模综合案例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7.3.1	综合案例1：混合护手霜主体</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76935" y="1810385"/>
            <a:ext cx="4428490" cy="744855"/>
          </a:xfrm>
          <a:prstGeom prst="rect">
            <a:avLst/>
          </a:prstGeom>
          <a:noFill/>
          <a:ln w="9525">
            <a:noFill/>
          </a:ln>
        </p:spPr>
        <p:txBody>
          <a:bodyPr wrap="square">
            <a:noAutofit/>
          </a:bodyPr>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步骤5：</a:t>
            </a:r>
            <a:r>
              <a:rPr sz="2000" b="0">
                <a:latin typeface="微软雅黑" panose="020B0503020204020204" charset="-122"/>
                <a:ea typeface="微软雅黑" panose="020B0503020204020204" charset="-122"/>
                <a:cs typeface="微软雅黑" panose="020B0503020204020204" charset="-122"/>
              </a:rPr>
              <a:t>创建圆角1。</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单击“工程”组的“倒圆角”按钮，在图形区域选择倒圆角的边，在“设置”输入数值“2”，如图7-3-11所示。单击“确定”创建圆角1。</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6910070" y="5866765"/>
            <a:ext cx="3270885" cy="337185"/>
          </a:xfrm>
          <a:prstGeom prst="rect">
            <a:avLst/>
          </a:prstGeom>
          <a:noFill/>
        </p:spPr>
        <p:txBody>
          <a:bodyPr wrap="square" rtlCol="0" anchor="t">
            <a:spAutoFit/>
          </a:bodyPr>
          <a:p>
            <a:pPr>
              <a:lnSpc>
                <a:spcPct val="100000"/>
              </a:lnSpc>
              <a:spcBef>
                <a:spcPts val="5"/>
              </a:spcBef>
            </a:pP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7-3-11    创建圆角 1</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16" name="object 16"/>
          <p:cNvPicPr/>
          <p:nvPr/>
        </p:nvPicPr>
        <p:blipFill>
          <a:blip r:embed="rId2" cstate="print"/>
          <a:stretch>
            <a:fillRect/>
          </a:stretch>
        </p:blipFill>
        <p:spPr>
          <a:xfrm>
            <a:off x="5305425" y="1912620"/>
            <a:ext cx="5747385" cy="3589020"/>
          </a:xfrm>
          <a:prstGeom prst="rect">
            <a:avLst/>
          </a:prstGeom>
        </p:spPr>
      </p:pic>
    </p:spTree>
    <p:custDataLst>
      <p:tags r:id="rId3"/>
    </p:custData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7.3	混合建模综合案例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7.3.1	综合案例1：混合护手霜主体</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76935" y="1810385"/>
            <a:ext cx="4428490" cy="4138295"/>
          </a:xfrm>
          <a:prstGeom prst="rect">
            <a:avLst/>
          </a:prstGeom>
          <a:noFill/>
          <a:ln w="9525">
            <a:noFill/>
          </a:ln>
        </p:spPr>
        <p:txBody>
          <a:bodyPr wrap="square">
            <a:noAutofit/>
          </a:bodyPr>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步骤6：</a:t>
            </a:r>
            <a:r>
              <a:rPr sz="2000" b="0">
                <a:latin typeface="微软雅黑" panose="020B0503020204020204" charset="-122"/>
                <a:ea typeface="微软雅黑" panose="020B0503020204020204" charset="-122"/>
                <a:cs typeface="微软雅黑" panose="020B0503020204020204" charset="-122"/>
              </a:rPr>
              <a:t>创建拉伸3。</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（1）创建拉伸截面：单击“形状”组的“拉伸”按钮，选择混合瓶子顶部平面作为草绘平面，如图7-3-12所示。单击“草绘”按钮，进入草绘视图绘制截面，如图7-3-13所示。</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6910070" y="5866765"/>
            <a:ext cx="3270885" cy="337185"/>
          </a:xfrm>
          <a:prstGeom prst="rect">
            <a:avLst/>
          </a:prstGeom>
          <a:noFill/>
        </p:spPr>
        <p:txBody>
          <a:bodyPr wrap="square" rtlCol="0" anchor="t">
            <a:spAutoFit/>
          </a:bodyPr>
          <a:p>
            <a:pPr>
              <a:lnSpc>
                <a:spcPct val="100000"/>
              </a:lnSpc>
              <a:spcBef>
                <a:spcPts val="5"/>
              </a:spcBef>
            </a:pP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7-3-12    选择拉伸的草绘平面</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6" name="object 5"/>
          <p:cNvPicPr/>
          <p:nvPr/>
        </p:nvPicPr>
        <p:blipFill>
          <a:blip r:embed="rId2" cstate="print"/>
          <a:stretch>
            <a:fillRect/>
          </a:stretch>
        </p:blipFill>
        <p:spPr>
          <a:xfrm>
            <a:off x="5715000" y="1967865"/>
            <a:ext cx="4789170" cy="3390265"/>
          </a:xfrm>
          <a:prstGeom prst="rect">
            <a:avLst/>
          </a:prstGeom>
        </p:spPr>
      </p:pic>
    </p:spTree>
    <p:custDataLst>
      <p:tags r:id="rId3"/>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7.3	混合建模综合案例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7.3.1	综合案例1：混合护手霜主体</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76935" y="1810385"/>
            <a:ext cx="4740910" cy="4138295"/>
          </a:xfrm>
          <a:prstGeom prst="rect">
            <a:avLst/>
          </a:prstGeom>
          <a:noFill/>
          <a:ln w="9525">
            <a:noFill/>
          </a:ln>
        </p:spPr>
        <p:txBody>
          <a:bodyPr wrap="square">
            <a:no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单击“确定”完成拉伸3截面。</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6910070" y="5866765"/>
            <a:ext cx="3270885" cy="337185"/>
          </a:xfrm>
          <a:prstGeom prst="rect">
            <a:avLst/>
          </a:prstGeom>
          <a:noFill/>
        </p:spPr>
        <p:txBody>
          <a:bodyPr wrap="square" rtlCol="0" anchor="t">
            <a:spAutoFit/>
          </a:bodyPr>
          <a:p>
            <a:pPr>
              <a:lnSpc>
                <a:spcPct val="100000"/>
              </a:lnSpc>
              <a:spcBef>
                <a:spcPts val="5"/>
              </a:spcBef>
            </a:pP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7-3-13    创建拉伸截面（种子）</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7" name="object 7"/>
          <p:cNvPicPr/>
          <p:nvPr/>
        </p:nvPicPr>
        <p:blipFill>
          <a:blip r:embed="rId2" cstate="print"/>
          <a:stretch>
            <a:fillRect/>
          </a:stretch>
        </p:blipFill>
        <p:spPr>
          <a:xfrm>
            <a:off x="6130925" y="2038985"/>
            <a:ext cx="4829175" cy="3587115"/>
          </a:xfrm>
          <a:prstGeom prst="rect">
            <a:avLst/>
          </a:prstGeom>
        </p:spPr>
      </p:pic>
    </p:spTree>
    <p:custDataLst>
      <p:tags r:id="rId3"/>
    </p:custData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7.3	混合建模综合案例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7.3.1	综合案例1：混合护手霜主体</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76935" y="1810385"/>
            <a:ext cx="4751070" cy="4138295"/>
          </a:xfrm>
          <a:prstGeom prst="rect">
            <a:avLst/>
          </a:prstGeom>
          <a:noFill/>
          <a:ln w="9525">
            <a:noFill/>
          </a:ln>
        </p:spPr>
        <p:txBody>
          <a:bodyPr wrap="square">
            <a:no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（2）定义拉伸选项：拉伸默认是“实心”选项，单击“移除材料”，在“深度”选项选择“拉伸到指定”，在图形区域选择混合的顶面，如图7-3-14所示。单击“确定”创建拉伸3切纹。</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6910070" y="5866765"/>
            <a:ext cx="3270885" cy="337185"/>
          </a:xfrm>
          <a:prstGeom prst="rect">
            <a:avLst/>
          </a:prstGeom>
          <a:noFill/>
        </p:spPr>
        <p:txBody>
          <a:bodyPr wrap="square" rtlCol="0" anchor="t">
            <a:spAutoFit/>
          </a:bodyPr>
          <a:p>
            <a:pPr>
              <a:lnSpc>
                <a:spcPct val="100000"/>
              </a:lnSpc>
              <a:spcBef>
                <a:spcPts val="5"/>
              </a:spcBef>
            </a:pP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7-3-14    定义拉伸选项</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9" name="object 9"/>
          <p:cNvPicPr/>
          <p:nvPr/>
        </p:nvPicPr>
        <p:blipFill>
          <a:blip r:embed="rId2" cstate="print"/>
          <a:stretch>
            <a:fillRect/>
          </a:stretch>
        </p:blipFill>
        <p:spPr>
          <a:xfrm>
            <a:off x="5896610" y="1675130"/>
            <a:ext cx="5051425" cy="3883025"/>
          </a:xfrm>
          <a:prstGeom prst="rect">
            <a:avLst/>
          </a:prstGeom>
        </p:spPr>
      </p:pic>
    </p:spTree>
    <p:custDataLst>
      <p:tags r:id="rId3"/>
    </p:custData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7.3	混合建模综合案例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7.3.1	综合案例1：混合护手霜主体</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76935" y="1810385"/>
            <a:ext cx="4428490" cy="4239895"/>
          </a:xfrm>
          <a:prstGeom prst="rect">
            <a:avLst/>
          </a:prstGeom>
          <a:noFill/>
          <a:ln w="9525">
            <a:noFill/>
          </a:ln>
        </p:spPr>
        <p:txBody>
          <a:bodyPr wrap="square">
            <a:noAutofit/>
          </a:bodyPr>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步骤7：</a:t>
            </a:r>
            <a:r>
              <a:rPr sz="2000" b="0">
                <a:latin typeface="微软雅黑" panose="020B0503020204020204" charset="-122"/>
                <a:ea typeface="微软雅黑" panose="020B0503020204020204" charset="-122"/>
                <a:cs typeface="微软雅黑" panose="020B0503020204020204" charset="-122"/>
              </a:rPr>
              <a:t>创建阵列1。</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单击选择“模型树”的拉伸3特征，再次单击“编辑”组的“阵列”按钮，进入阵列选项。①选择阵列类型中选择“轴”，②单击“第一方向”并在图形区域选择轴A_1，③定义成员数是“30”，成员间的角度是“12”，④单击“确定”完成拉伸3的阵列，如图7-3-15所示。</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6910070" y="5866765"/>
            <a:ext cx="3270885" cy="337185"/>
          </a:xfrm>
          <a:prstGeom prst="rect">
            <a:avLst/>
          </a:prstGeom>
          <a:noFill/>
        </p:spPr>
        <p:txBody>
          <a:bodyPr wrap="square" rtlCol="0" anchor="t">
            <a:spAutoFit/>
          </a:bodyPr>
          <a:p>
            <a:pPr>
              <a:lnSpc>
                <a:spcPct val="100000"/>
              </a:lnSpc>
              <a:spcBef>
                <a:spcPts val="5"/>
              </a:spcBef>
            </a:pP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7-3-15    创建阵列拉伸 3</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3" name="object 14"/>
          <p:cNvPicPr/>
          <p:nvPr/>
        </p:nvPicPr>
        <p:blipFill>
          <a:blip r:embed="rId2" cstate="print"/>
          <a:stretch>
            <a:fillRect/>
          </a:stretch>
        </p:blipFill>
        <p:spPr>
          <a:xfrm>
            <a:off x="5623560" y="2054860"/>
            <a:ext cx="5878830" cy="3593465"/>
          </a:xfrm>
          <a:prstGeom prst="rect">
            <a:avLst/>
          </a:prstGeom>
        </p:spPr>
      </p:pic>
    </p:spTree>
    <p:custDataLst>
      <p:tags r:id="rId3"/>
    </p:custData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7.3	混合建模综合案例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7.3.1	综合案例1：混合护手霜主体</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76935" y="1810385"/>
            <a:ext cx="6377305" cy="744855"/>
          </a:xfrm>
          <a:prstGeom prst="rect">
            <a:avLst/>
          </a:prstGeom>
          <a:noFill/>
          <a:ln w="9525">
            <a:noFill/>
          </a:ln>
        </p:spPr>
        <p:txBody>
          <a:bodyPr wrap="square">
            <a:noAutofit/>
          </a:bodyPr>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步骤8：</a:t>
            </a:r>
            <a:r>
              <a:rPr sz="2000" b="0">
                <a:latin typeface="微软雅黑" panose="020B0503020204020204" charset="-122"/>
                <a:ea typeface="微软雅黑" panose="020B0503020204020204" charset="-122"/>
                <a:cs typeface="微软雅黑" panose="020B0503020204020204" charset="-122"/>
              </a:rPr>
              <a:t>保存“零件”文件，如图7-3-16所示</a:t>
            </a:r>
            <a:r>
              <a:rPr lang="zh-CN" sz="2000" b="0">
                <a:latin typeface="微软雅黑" panose="020B0503020204020204" charset="-122"/>
                <a:ea typeface="微软雅黑" panose="020B0503020204020204" charset="-122"/>
                <a:cs typeface="微软雅黑" panose="020B0503020204020204" charset="-122"/>
              </a:rPr>
              <a:t>。</a:t>
            </a:r>
            <a:endParaRPr lang="zh-CN"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4324350" y="6108700"/>
            <a:ext cx="3270885" cy="337185"/>
          </a:xfrm>
          <a:prstGeom prst="rect">
            <a:avLst/>
          </a:prstGeom>
          <a:noFill/>
        </p:spPr>
        <p:txBody>
          <a:bodyPr wrap="square" rtlCol="0" anchor="t">
            <a:spAutoFit/>
          </a:bodyPr>
          <a:p>
            <a:pPr>
              <a:lnSpc>
                <a:spcPct val="100000"/>
              </a:lnSpc>
              <a:spcBef>
                <a:spcPts val="5"/>
              </a:spcBef>
            </a:pP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7-3-16    护手霜主体</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16" name="object 16"/>
          <p:cNvPicPr/>
          <p:nvPr/>
        </p:nvPicPr>
        <p:blipFill>
          <a:blip r:embed="rId2" cstate="print"/>
          <a:stretch>
            <a:fillRect/>
          </a:stretch>
        </p:blipFill>
        <p:spPr>
          <a:xfrm>
            <a:off x="2752090" y="2555240"/>
            <a:ext cx="5869305" cy="3305810"/>
          </a:xfrm>
          <a:prstGeom prst="rect">
            <a:avLst/>
          </a:prstGeom>
        </p:spPr>
      </p:pic>
    </p:spTree>
    <p:custDataLst>
      <p:tags r:id="rId3"/>
    </p:custData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7.3	混合建模综合案例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7.3.2	综合案例2：洗发水瓶主体</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76935" y="1810385"/>
            <a:ext cx="9983470" cy="744855"/>
          </a:xfrm>
          <a:prstGeom prst="rect">
            <a:avLst/>
          </a:prstGeom>
          <a:noFill/>
          <a:ln w="9525">
            <a:noFill/>
          </a:ln>
        </p:spPr>
        <p:txBody>
          <a:bodyPr wrap="square">
            <a:no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综合案例2是洗发水瓶主体产品的操作练习，如图7-3-17所示。</a:t>
            </a:r>
            <a:endParaRPr sz="20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4233545" y="6058535"/>
            <a:ext cx="3270885" cy="337185"/>
          </a:xfrm>
          <a:prstGeom prst="rect">
            <a:avLst/>
          </a:prstGeom>
          <a:noFill/>
        </p:spPr>
        <p:txBody>
          <a:bodyPr wrap="square" rtlCol="0" anchor="t">
            <a:spAutoFit/>
          </a:bodyPr>
          <a:p>
            <a:pPr>
              <a:lnSpc>
                <a:spcPct val="100000"/>
              </a:lnSpc>
              <a:spcBef>
                <a:spcPts val="5"/>
              </a:spcBef>
            </a:pP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7-3-17    洗发瓶产品主体</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7" name="object 7"/>
          <p:cNvPicPr/>
          <p:nvPr/>
        </p:nvPicPr>
        <p:blipFill>
          <a:blip r:embed="rId2" cstate="print"/>
          <a:stretch>
            <a:fillRect/>
          </a:stretch>
        </p:blipFill>
        <p:spPr>
          <a:xfrm>
            <a:off x="3275965" y="2555240"/>
            <a:ext cx="4942205" cy="3071495"/>
          </a:xfrm>
          <a:prstGeom prst="rect">
            <a:avLst/>
          </a:prstGeom>
        </p:spPr>
      </p:pic>
    </p:spTree>
    <p:custDataLst>
      <p:tags r:id="rId3"/>
    </p:custData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a:latin typeface="微软雅黑" panose="020B0503020204020204" charset="-122"/>
                <a:ea typeface="微软雅黑" panose="020B0503020204020204" charset="-122"/>
                <a:cs typeface="微软雅黑" panose="020B0503020204020204" charset="-122"/>
                <a:sym typeface="+mn-ea"/>
              </a:rPr>
              <a:t>7.3	混合建模综合案例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sz="2400">
                <a:latin typeface="微软雅黑" panose="020B0503020204020204" charset="-122"/>
                <a:ea typeface="微软雅黑" panose="020B0503020204020204" charset="-122"/>
                <a:cs typeface="微软雅黑" panose="020B0503020204020204" charset="-122"/>
                <a:sym typeface="+mn-ea"/>
              </a:rPr>
              <a:t>7.3.1	综合案例1：混合护手霜主体</a:t>
            </a:r>
            <a:endParaRPr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76935" y="1810385"/>
            <a:ext cx="10528300" cy="744855"/>
          </a:xfrm>
          <a:prstGeom prst="rect">
            <a:avLst/>
          </a:prstGeom>
          <a:noFill/>
          <a:ln w="9525">
            <a:noFill/>
          </a:ln>
        </p:spPr>
        <p:txBody>
          <a:bodyPr wrap="square">
            <a:no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知识点：</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（1）造型分析：主体具备混合建模的特征，主体两个截面是六边形的结构线，轨迹是直线。</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（2）分步建模：先混合主体，再拉伸瓶盖。</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具体操作步骤参见视频。</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步骤1：</a:t>
            </a:r>
            <a:r>
              <a:rPr sz="2000" b="0">
                <a:latin typeface="微软雅黑" panose="020B0503020204020204" charset="-122"/>
                <a:ea typeface="微软雅黑" panose="020B0503020204020204" charset="-122"/>
                <a:cs typeface="微软雅黑" panose="020B0503020204020204" charset="-122"/>
              </a:rPr>
              <a:t>新建“零件”文件。</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步骤2：</a:t>
            </a:r>
            <a:r>
              <a:rPr sz="2000" b="0">
                <a:latin typeface="微软雅黑" panose="020B0503020204020204" charset="-122"/>
                <a:ea typeface="微软雅黑" panose="020B0503020204020204" charset="-122"/>
                <a:cs typeface="微软雅黑" panose="020B0503020204020204" charset="-122"/>
              </a:rPr>
              <a:t>创建混合1。</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步骤3：</a:t>
            </a:r>
            <a:r>
              <a:rPr sz="2000" b="0">
                <a:latin typeface="微软雅黑" panose="020B0503020204020204" charset="-122"/>
                <a:ea typeface="微软雅黑" panose="020B0503020204020204" charset="-122"/>
                <a:cs typeface="微软雅黑" panose="020B0503020204020204" charset="-122"/>
              </a:rPr>
              <a:t>创建拉伸1（拉伸瓶盖）。</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步骤4：</a:t>
            </a:r>
            <a:r>
              <a:rPr sz="2000" b="0">
                <a:latin typeface="微软雅黑" panose="020B0503020204020204" charset="-122"/>
                <a:ea typeface="微软雅黑" panose="020B0503020204020204" charset="-122"/>
                <a:cs typeface="微软雅黑" panose="020B0503020204020204" charset="-122"/>
              </a:rPr>
              <a:t>保存“零件”文件。</a:t>
            </a:r>
            <a:endParaRPr sz="2000" b="0">
              <a:latin typeface="微软雅黑" panose="020B0503020204020204" charset="-122"/>
              <a:ea typeface="微软雅黑" panose="020B0503020204020204" charset="-122"/>
              <a:cs typeface="微软雅黑" panose="020B0503020204020204" charset="-122"/>
            </a:endParaRPr>
          </a:p>
        </p:txBody>
      </p:sp>
    </p:spTree>
    <p:custDataLst>
      <p:tags r:id="rId2"/>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7.1 </a:t>
            </a:r>
            <a:r>
              <a:rPr>
                <a:latin typeface="微软雅黑" panose="020B0503020204020204" charset="-122"/>
                <a:ea typeface="微软雅黑" panose="020B0503020204020204" charset="-122"/>
                <a:cs typeface="微软雅黑" panose="020B0503020204020204" charset="-122"/>
                <a:sym typeface="+mn-ea"/>
              </a:rPr>
              <a:t>混合建模思路</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lang="en-US" altLang="zh-CN" sz="2400">
                <a:latin typeface="微软雅黑" panose="020B0503020204020204" charset="-122"/>
                <a:ea typeface="微软雅黑" panose="020B0503020204020204" charset="-122"/>
                <a:cs typeface="微软雅黑" panose="020B0503020204020204" charset="-122"/>
                <a:sym typeface="+mn-ea"/>
              </a:rPr>
              <a:t>7</a:t>
            </a:r>
            <a:r>
              <a:rPr lang="zh-CN" altLang="en-US" sz="2400">
                <a:latin typeface="微软雅黑" panose="020B0503020204020204" charset="-122"/>
                <a:ea typeface="微软雅黑" panose="020B0503020204020204" charset="-122"/>
                <a:cs typeface="微软雅黑" panose="020B0503020204020204" charset="-122"/>
                <a:sym typeface="+mn-ea"/>
              </a:rPr>
              <a:t>.1.2	混合的三步骤</a:t>
            </a:r>
            <a:endParaRPr lang="zh-CN" altLang="en-US"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76935" y="1810385"/>
            <a:ext cx="6847205" cy="1977390"/>
          </a:xfrm>
          <a:prstGeom prst="rect">
            <a:avLst/>
          </a:prstGeom>
          <a:noFill/>
          <a:ln w="9525">
            <a:noFill/>
          </a:ln>
        </p:spPr>
        <p:txBody>
          <a:bodyPr wrap="square">
            <a:no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下面将以扭转瓶案例介绍混合的典型步骤。</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步骤1：</a:t>
            </a:r>
            <a:r>
              <a:rPr sz="2000" b="0">
                <a:latin typeface="微软雅黑" panose="020B0503020204020204" charset="-122"/>
                <a:ea typeface="微软雅黑" panose="020B0503020204020204" charset="-122"/>
                <a:cs typeface="微软雅黑" panose="020B0503020204020204" charset="-122"/>
              </a:rPr>
              <a:t>二元法分析扭转瓶的种子和轨迹。</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混合种子是两个方形截面，轨迹是一段通过每个截面起点的直线，沿着直线轨迹扫描出扭转瓶造型，如图7-1-3所示。</a:t>
            </a:r>
            <a:endParaRPr sz="2000" b="0">
              <a:latin typeface="微软雅黑" panose="020B0503020204020204" charset="-122"/>
              <a:ea typeface="微软雅黑" panose="020B0503020204020204" charset="-122"/>
              <a:cs typeface="微软雅黑" panose="020B0503020204020204" charset="-122"/>
            </a:endParaRPr>
          </a:p>
        </p:txBody>
      </p:sp>
      <p:pic>
        <p:nvPicPr>
          <p:cNvPr id="2" name="object 5"/>
          <p:cNvPicPr/>
          <p:nvPr/>
        </p:nvPicPr>
        <p:blipFill>
          <a:blip r:embed="rId2" cstate="print"/>
          <a:stretch>
            <a:fillRect/>
          </a:stretch>
        </p:blipFill>
        <p:spPr>
          <a:xfrm>
            <a:off x="1480820" y="3787775"/>
            <a:ext cx="2588895" cy="2290445"/>
          </a:xfrm>
          <a:prstGeom prst="rect">
            <a:avLst/>
          </a:prstGeom>
        </p:spPr>
      </p:pic>
      <p:sp>
        <p:nvSpPr>
          <p:cNvPr id="6" name="object 6"/>
          <p:cNvSpPr txBox="1"/>
          <p:nvPr/>
        </p:nvSpPr>
        <p:spPr>
          <a:xfrm>
            <a:off x="1957705" y="6296025"/>
            <a:ext cx="1716405" cy="22860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a）种子截面</a:t>
            </a:r>
            <a:r>
              <a:rPr sz="1600" spc="-190"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1</a:t>
            </a:r>
            <a:endParaRPr sz="1600">
              <a:latin typeface="微软雅黑" panose="020B0503020204020204" charset="-122"/>
              <a:ea typeface="微软雅黑" panose="020B0503020204020204" charset="-122"/>
              <a:cs typeface="微软雅黑" panose="020B0503020204020204" charset="-122"/>
            </a:endParaRPr>
          </a:p>
        </p:txBody>
      </p:sp>
      <p:pic>
        <p:nvPicPr>
          <p:cNvPr id="7" name="object 7"/>
          <p:cNvPicPr/>
          <p:nvPr/>
        </p:nvPicPr>
        <p:blipFill>
          <a:blip r:embed="rId3" cstate="print"/>
          <a:stretch>
            <a:fillRect/>
          </a:stretch>
        </p:blipFill>
        <p:spPr>
          <a:xfrm>
            <a:off x="4721860" y="3787775"/>
            <a:ext cx="2632710" cy="2290445"/>
          </a:xfrm>
          <a:prstGeom prst="rect">
            <a:avLst/>
          </a:prstGeom>
        </p:spPr>
      </p:pic>
      <p:sp>
        <p:nvSpPr>
          <p:cNvPr id="8" name="object 8"/>
          <p:cNvSpPr txBox="1"/>
          <p:nvPr/>
        </p:nvSpPr>
        <p:spPr>
          <a:xfrm>
            <a:off x="5314950" y="6296025"/>
            <a:ext cx="1728470" cy="22860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b）种子截面</a:t>
            </a:r>
            <a:r>
              <a:rPr sz="1600" spc="-190"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2</a:t>
            </a:r>
            <a:endParaRPr sz="1600">
              <a:latin typeface="微软雅黑" panose="020B0503020204020204" charset="-122"/>
              <a:ea typeface="微软雅黑" panose="020B0503020204020204" charset="-122"/>
              <a:cs typeface="微软雅黑" panose="020B0503020204020204" charset="-122"/>
            </a:endParaRPr>
          </a:p>
        </p:txBody>
      </p:sp>
      <p:pic>
        <p:nvPicPr>
          <p:cNvPr id="9" name="object 9"/>
          <p:cNvPicPr/>
          <p:nvPr/>
        </p:nvPicPr>
        <p:blipFill>
          <a:blip r:embed="rId4" cstate="print"/>
          <a:stretch>
            <a:fillRect/>
          </a:stretch>
        </p:blipFill>
        <p:spPr>
          <a:xfrm>
            <a:off x="7648575" y="1516380"/>
            <a:ext cx="4302125" cy="3825240"/>
          </a:xfrm>
          <a:prstGeom prst="rect">
            <a:avLst/>
          </a:prstGeom>
        </p:spPr>
      </p:pic>
      <p:sp>
        <p:nvSpPr>
          <p:cNvPr id="10" name="object 10"/>
          <p:cNvSpPr txBox="1"/>
          <p:nvPr/>
        </p:nvSpPr>
        <p:spPr>
          <a:xfrm>
            <a:off x="8007350" y="6296025"/>
            <a:ext cx="3736975"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7-1-3    二元法分析扭转瓶轨迹和种子</a:t>
            </a:r>
            <a:endParaRPr sz="16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8006715" y="5492750"/>
            <a:ext cx="3409315" cy="337185"/>
          </a:xfrm>
          <a:prstGeom prst="rect">
            <a:avLst/>
          </a:prstGeom>
          <a:noFill/>
        </p:spPr>
        <p:txBody>
          <a:bodyPr wrap="square" rtlCol="0" anchor="t">
            <a:spAutoFit/>
          </a:bodyPr>
          <a:p>
            <a:pPr algn="ctr">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（c）轨迹：两截面起点连接线</a:t>
            </a:r>
            <a:endParaRPr lang="zh-CN" altLang="en-US"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5"/>
    </p:custData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p:sp>
        <p:nvSpPr>
          <p:cNvPr id="2" name="标题 1"/>
          <p:cNvSpPr>
            <a:spLocks noGrp="1"/>
          </p:cNvSpPr>
          <p:nvPr>
            <p:ph type="title" idx="2"/>
          </p:nvPr>
        </p:nvSpPr>
        <p:spPr>
          <a:xfrm>
            <a:off x="608400" y="275298"/>
            <a:ext cx="10969200" cy="705600"/>
          </a:xfrm>
        </p:spPr>
        <p:txBody>
          <a:bodyPr/>
          <a:p>
            <a:r>
              <a:rPr b="1">
                <a:latin typeface="微软雅黑" panose="020B0503020204020204" charset="-122"/>
                <a:ea typeface="微软雅黑" panose="020B0503020204020204" charset="-122"/>
              </a:rPr>
              <a:t>本章小结</a:t>
            </a:r>
            <a:endParaRPr b="1">
              <a:latin typeface="微软雅黑" panose="020B0503020204020204" charset="-122"/>
              <a:ea typeface="微软雅黑" panose="020B0503020204020204" charset="-122"/>
            </a:endParaRPr>
          </a:p>
        </p:txBody>
      </p:sp>
      <p:sp>
        <p:nvSpPr>
          <p:cNvPr id="5" name="文本框 4"/>
          <p:cNvSpPr txBox="1"/>
          <p:nvPr/>
        </p:nvSpPr>
        <p:spPr>
          <a:xfrm>
            <a:off x="839470" y="1664335"/>
            <a:ext cx="10115550" cy="2930525"/>
          </a:xfrm>
          <a:prstGeom prst="rect">
            <a:avLst/>
          </a:prstGeom>
          <a:noFill/>
        </p:spPr>
        <p:txBody>
          <a:bodyPr wrap="square" rtlCol="0" anchor="t">
            <a:noAutofit/>
          </a:bodyPr>
          <a:p>
            <a:pPr marL="12700" marR="5080" indent="195580" algn="just">
              <a:lnSpc>
                <a:spcPct val="150000"/>
              </a:lnSpc>
              <a:spcBef>
                <a:spcPts val="410"/>
              </a:spcBef>
            </a:pPr>
            <a:r>
              <a:rPr sz="2000" dirty="0">
                <a:solidFill>
                  <a:schemeClr val="dk1"/>
                </a:solidFill>
                <a:latin typeface="微软雅黑" panose="020B0503020204020204" charset="-122"/>
                <a:ea typeface="微软雅黑" panose="020B0503020204020204" charset="-122"/>
                <a:cs typeface="微软雅黑" panose="020B0503020204020204" charset="-122"/>
                <a:sym typeface="+mn-ea"/>
              </a:rPr>
              <a:t>本章以二元分析法和分步建模思路为基础，介绍混合三维建模的基本类型：双截面混合、多截面混合、特殊截面混合和旋转混合。通过两个混合建模的综合案例，巩固混合建模的思路和操作。</a:t>
            </a:r>
            <a:endParaRPr sz="2000" dirty="0">
              <a:solidFill>
                <a:schemeClr val="dk1"/>
              </a:solidFill>
              <a:latin typeface="微软雅黑" panose="020B0503020204020204" charset="-122"/>
              <a:ea typeface="微软雅黑" panose="020B0503020204020204" charset="-122"/>
              <a:cs typeface="微软雅黑" panose="020B0503020204020204" charset="-122"/>
              <a:sym typeface="+mn-ea"/>
            </a:endParaRPr>
          </a:p>
          <a:p>
            <a:pPr marL="12700" marR="5080" indent="195580" algn="just">
              <a:lnSpc>
                <a:spcPct val="150000"/>
              </a:lnSpc>
              <a:spcBef>
                <a:spcPts val="410"/>
              </a:spcBef>
            </a:pPr>
            <a:r>
              <a:rPr sz="2000" dirty="0">
                <a:solidFill>
                  <a:schemeClr val="dk1"/>
                </a:solidFill>
                <a:latin typeface="微软雅黑" panose="020B0503020204020204" charset="-122"/>
                <a:ea typeface="微软雅黑" panose="020B0503020204020204" charset="-122"/>
                <a:cs typeface="微软雅黑" panose="020B0503020204020204" charset="-122"/>
                <a:sym typeface="+mn-ea"/>
              </a:rPr>
              <a:t>表7-4-1从二元分析法总结比较了混合建模与扫描建模、旋转建模、拉伸建模的差异。</a:t>
            </a:r>
            <a:endParaRPr sz="2000" dirty="0">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
    </p:custData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p:sp>
        <p:nvSpPr>
          <p:cNvPr id="2" name="标题 1"/>
          <p:cNvSpPr>
            <a:spLocks noGrp="1"/>
          </p:cNvSpPr>
          <p:nvPr>
            <p:ph type="title" idx="2"/>
          </p:nvPr>
        </p:nvSpPr>
        <p:spPr>
          <a:xfrm>
            <a:off x="608400" y="275298"/>
            <a:ext cx="10969200" cy="705600"/>
          </a:xfrm>
        </p:spPr>
        <p:txBody>
          <a:bodyPr/>
          <a:p>
            <a:r>
              <a:rPr b="1">
                <a:latin typeface="微软雅黑" panose="020B0503020204020204" charset="-122"/>
                <a:ea typeface="微软雅黑" panose="020B0503020204020204" charset="-122"/>
              </a:rPr>
              <a:t>本章小结</a:t>
            </a:r>
            <a:endParaRPr b="1">
              <a:latin typeface="微软雅黑" panose="020B0503020204020204" charset="-122"/>
              <a:ea typeface="微软雅黑" panose="020B0503020204020204" charset="-122"/>
            </a:endParaRPr>
          </a:p>
        </p:txBody>
      </p:sp>
      <p:sp>
        <p:nvSpPr>
          <p:cNvPr id="5" name="文本框 4"/>
          <p:cNvSpPr txBox="1"/>
          <p:nvPr/>
        </p:nvSpPr>
        <p:spPr>
          <a:xfrm>
            <a:off x="3243580" y="888365"/>
            <a:ext cx="5468620" cy="486410"/>
          </a:xfrm>
          <a:prstGeom prst="rect">
            <a:avLst/>
          </a:prstGeom>
          <a:noFill/>
        </p:spPr>
        <p:txBody>
          <a:bodyPr wrap="square" rtlCol="0" anchor="t">
            <a:noAutofit/>
          </a:bodyPr>
          <a:p>
            <a:pPr marL="12700" marR="5080" indent="195580" algn="just">
              <a:lnSpc>
                <a:spcPct val="150000"/>
              </a:lnSpc>
              <a:spcBef>
                <a:spcPts val="410"/>
              </a:spcBef>
            </a:pPr>
            <a:r>
              <a:rPr sz="1600" dirty="0">
                <a:solidFill>
                  <a:schemeClr val="dk1"/>
                </a:solidFill>
                <a:latin typeface="微软雅黑" panose="020B0503020204020204" charset="-122"/>
                <a:ea typeface="微软雅黑" panose="020B0503020204020204" charset="-122"/>
                <a:cs typeface="微软雅黑" panose="020B0503020204020204" charset="-122"/>
                <a:sym typeface="+mn-ea"/>
              </a:rPr>
              <a:t>表</a:t>
            </a:r>
            <a:r>
              <a:rPr lang="en-US" sz="1600" dirty="0">
                <a:solidFill>
                  <a:schemeClr val="dk1"/>
                </a:solidFill>
                <a:latin typeface="微软雅黑" panose="020B0503020204020204" charset="-122"/>
                <a:ea typeface="微软雅黑" panose="020B0503020204020204" charset="-122"/>
                <a:cs typeface="微软雅黑" panose="020B0503020204020204" charset="-122"/>
                <a:sym typeface="+mn-ea"/>
              </a:rPr>
              <a:t>7</a:t>
            </a:r>
            <a:r>
              <a:rPr sz="1600" dirty="0">
                <a:solidFill>
                  <a:schemeClr val="dk1"/>
                </a:solidFill>
                <a:latin typeface="微软雅黑" panose="020B0503020204020204" charset="-122"/>
                <a:ea typeface="微软雅黑" panose="020B0503020204020204" charset="-122"/>
                <a:cs typeface="微软雅黑" panose="020B0503020204020204" charset="-122"/>
                <a:sym typeface="+mn-ea"/>
              </a:rPr>
              <a:t>-4-1</a:t>
            </a:r>
            <a:r>
              <a:rPr lang="en-US" sz="1600" dirty="0">
                <a:solidFill>
                  <a:schemeClr val="dk1"/>
                </a:solidFill>
                <a:latin typeface="微软雅黑" panose="020B0503020204020204" charset="-122"/>
                <a:ea typeface="微软雅黑" panose="020B0503020204020204" charset="-122"/>
                <a:cs typeface="微软雅黑" panose="020B0503020204020204" charset="-122"/>
                <a:sym typeface="+mn-ea"/>
              </a:rPr>
              <a:t> </a:t>
            </a:r>
            <a:r>
              <a:rPr sz="1600" dirty="0">
                <a:solidFill>
                  <a:schemeClr val="dk1"/>
                </a:solidFill>
                <a:latin typeface="微软雅黑" panose="020B0503020204020204" charset="-122"/>
                <a:ea typeface="微软雅黑" panose="020B0503020204020204" charset="-122"/>
                <a:cs typeface="微软雅黑" panose="020B0503020204020204" charset="-122"/>
                <a:sym typeface="+mn-ea"/>
              </a:rPr>
              <a:t>混合同扫描、旋转、拉伸的总结比较</a:t>
            </a:r>
            <a:endParaRPr sz="1600" dirty="0">
              <a:solidFill>
                <a:schemeClr val="dk1"/>
              </a:solidFill>
              <a:latin typeface="微软雅黑" panose="020B0503020204020204" charset="-122"/>
              <a:ea typeface="微软雅黑" panose="020B0503020204020204" charset="-122"/>
              <a:cs typeface="微软雅黑" panose="020B0503020204020204" charset="-122"/>
              <a:sym typeface="+mn-ea"/>
            </a:endParaRPr>
          </a:p>
        </p:txBody>
      </p:sp>
      <p:graphicFrame>
        <p:nvGraphicFramePr>
          <p:cNvPr id="4" name="表格 3"/>
          <p:cNvGraphicFramePr/>
          <p:nvPr>
            <p:custDataLst>
              <p:tags r:id="rId1"/>
            </p:custDataLst>
          </p:nvPr>
        </p:nvGraphicFramePr>
        <p:xfrm>
          <a:off x="1366520" y="1374775"/>
          <a:ext cx="8622030" cy="5327015"/>
        </p:xfrm>
        <a:graphic>
          <a:graphicData uri="http://schemas.openxmlformats.org/drawingml/2006/table">
            <a:tbl>
              <a:tblPr/>
              <a:tblGrid>
                <a:gridCol w="1833880"/>
                <a:gridCol w="2087880"/>
                <a:gridCol w="2545080"/>
                <a:gridCol w="2155190"/>
              </a:tblGrid>
              <a:tr h="332105">
                <a:tc>
                  <a:txBody>
                    <a:bodyPr/>
                    <a:p>
                      <a:pPr indent="0" algn="ctr">
                        <a:buNone/>
                      </a:pPr>
                      <a:r>
                        <a:rPr lang="en-US" sz="1600" b="0">
                          <a:latin typeface="Calibri" panose="020F0502020204030204" charset="0"/>
                          <a:cs typeface="Calibri" panose="020F0502020204030204" charset="0"/>
                        </a:rPr>
                        <a:t>建模命令</a:t>
                      </a:r>
                      <a:endParaRPr lang="en-US" altLang="en-US" sz="1600" b="0">
                        <a:latin typeface="Calibri" panose="020F0502020204030204" charset="0"/>
                        <a:ea typeface="Calibri" panose="020F0502020204030204" charset="0"/>
                        <a:cs typeface="Calibri" panose="020F0502020204030204" charset="0"/>
                      </a:endParaRPr>
                    </a:p>
                  </a:txBody>
                  <a:tcPr marL="0" marR="0" marT="54610" marB="0" vert="horz" anchor="t" anchorCtr="0">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solidFill>
                      <a:srgbClr val="898D6C"/>
                    </a:solidFill>
                  </a:tcPr>
                </a:tc>
                <a:tc>
                  <a:txBody>
                    <a:bodyPr/>
                    <a:p>
                      <a:pPr indent="0" algn="ctr">
                        <a:buNone/>
                      </a:pPr>
                      <a:r>
                        <a:rPr lang="en-US" sz="1600" b="0">
                          <a:latin typeface="Calibri" panose="020F0502020204030204" charset="0"/>
                          <a:cs typeface="Calibri" panose="020F0502020204030204" charset="0"/>
                        </a:rPr>
                        <a:t>案例</a:t>
                      </a:r>
                      <a:endParaRPr lang="en-US" altLang="en-US" sz="1600" b="0">
                        <a:latin typeface="Calibri" panose="020F0502020204030204" charset="0"/>
                        <a:ea typeface="Calibri" panose="020F0502020204030204" charset="0"/>
                        <a:cs typeface="Calibri" panose="020F0502020204030204" charset="0"/>
                      </a:endParaRPr>
                    </a:p>
                  </a:txBody>
                  <a:tcPr marL="0" marR="0" marT="54610" marB="0" vert="horz" anchor="t" anchorCtr="0">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solidFill>
                      <a:srgbClr val="898D6C"/>
                    </a:solidFill>
                  </a:tcPr>
                </a:tc>
                <a:tc>
                  <a:txBody>
                    <a:bodyPr/>
                    <a:p>
                      <a:pPr indent="0" algn="ctr">
                        <a:buNone/>
                      </a:pPr>
                      <a:r>
                        <a:rPr lang="en-US" sz="1600" b="0">
                          <a:latin typeface="Calibri" panose="020F0502020204030204" charset="0"/>
                          <a:cs typeface="Calibri" panose="020F0502020204030204" charset="0"/>
                        </a:rPr>
                        <a:t>轨迹</a:t>
                      </a:r>
                      <a:endParaRPr lang="en-US" altLang="en-US" sz="1600" b="0">
                        <a:latin typeface="Calibri" panose="020F0502020204030204" charset="0"/>
                        <a:ea typeface="Calibri" panose="020F0502020204030204" charset="0"/>
                        <a:cs typeface="Calibri" panose="020F0502020204030204" charset="0"/>
                      </a:endParaRPr>
                    </a:p>
                  </a:txBody>
                  <a:tcPr marL="0" marR="0" marT="54610" marB="0" vert="horz" anchor="t" anchorCtr="0">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solidFill>
                      <a:srgbClr val="898D6C"/>
                    </a:solidFill>
                  </a:tcPr>
                </a:tc>
                <a:tc>
                  <a:txBody>
                    <a:bodyPr/>
                    <a:p>
                      <a:pPr indent="0" algn="ctr">
                        <a:buNone/>
                      </a:pPr>
                      <a:r>
                        <a:rPr lang="en-US" sz="1600" b="0">
                          <a:latin typeface="Calibri" panose="020F0502020204030204" charset="0"/>
                          <a:cs typeface="Calibri" panose="020F0502020204030204" charset="0"/>
                        </a:rPr>
                        <a:t>种子</a:t>
                      </a:r>
                      <a:endParaRPr lang="en-US" altLang="en-US" sz="1600" b="0">
                        <a:latin typeface="Calibri" panose="020F0502020204030204" charset="0"/>
                        <a:ea typeface="Calibri" panose="020F0502020204030204" charset="0"/>
                        <a:cs typeface="Calibri" panose="020F0502020204030204" charset="0"/>
                      </a:endParaRPr>
                    </a:p>
                  </a:txBody>
                  <a:tcPr marL="0" marR="0" marT="54610" marB="0" vert="horz" anchor="t" anchorCtr="0">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solidFill>
                      <a:srgbClr val="898D6C"/>
                    </a:solidFill>
                  </a:tcPr>
                </a:tc>
              </a:tr>
              <a:tr h="1244600">
                <a:tc>
                  <a:txBody>
                    <a:bodyPr/>
                    <a:p>
                      <a:pPr indent="0" algn="ctr">
                        <a:buNone/>
                      </a:pPr>
                      <a:r>
                        <a:rPr lang="zh-CN" altLang="en-US" sz="1600" b="0">
                          <a:latin typeface="Calibri" panose="020F0502020204030204" charset="0"/>
                          <a:cs typeface="Calibri" panose="020F0502020204030204" charset="0"/>
                        </a:rPr>
                        <a:t>混合</a:t>
                      </a:r>
                      <a:endParaRPr lang="zh-CN" altLang="en-US" sz="1600" b="0">
                        <a:latin typeface="Calibri" panose="020F0502020204030204" charset="0"/>
                        <a:ea typeface="Calibri" panose="020F0502020204030204" charset="0"/>
                        <a:cs typeface="Calibri" panose="020F0502020204030204" charset="0"/>
                      </a:endParaRPr>
                    </a:p>
                  </a:txBody>
                  <a:tcPr marL="0" marR="0" marT="0" marB="0" vert="horz" anchor="ctr" anchorCtr="0">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solidFill>
                      <a:srgbClr val="E5E5DE"/>
                    </a:solidFill>
                  </a:tcPr>
                </a:tc>
                <a:tc>
                  <a:txBody>
                    <a:bodyPr/>
                    <a:p>
                      <a:pPr indent="0" algn="ctr">
                        <a:buNone/>
                      </a:pPr>
                      <a:r>
                        <a:rPr lang="en-US" sz="1600" b="0">
                          <a:latin typeface="Calibri" panose="020F0502020204030204" charset="0"/>
                          <a:cs typeface="Calibri" panose="020F0502020204030204" charset="0"/>
                        </a:rPr>
                        <a:t> </a:t>
                      </a:r>
                      <a:endParaRPr lang="en-US" altLang="en-US" sz="1600" b="0">
                        <a:latin typeface="Calibri" panose="020F0502020204030204" charset="0"/>
                        <a:ea typeface="Calibri" panose="020F0502020204030204" charset="0"/>
                        <a:cs typeface="Calibri" panose="020F0502020204030204" charset="0"/>
                      </a:endParaRPr>
                    </a:p>
                  </a:txBody>
                  <a:tcPr marL="0" marR="0" marT="0" marB="0" vert="horz" anchor="t" anchorCtr="0">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solidFill>
                      <a:srgbClr val="E5E5DE"/>
                    </a:solidFill>
                  </a:tcPr>
                </a:tc>
                <a:tc>
                  <a:txBody>
                    <a:bodyPr/>
                    <a:p>
                      <a:pPr marL="71755" marR="55880" algn="just">
                        <a:lnSpc>
                          <a:spcPct val="111000"/>
                        </a:lnSpc>
                        <a:spcBef>
                          <a:spcPts val="310"/>
                        </a:spcBef>
                      </a:pPr>
                      <a:r>
                        <a:rPr sz="1600" spc="125" dirty="0">
                          <a:solidFill>
                            <a:srgbClr val="231F20"/>
                          </a:solidFill>
                          <a:latin typeface="宋体" panose="02010600030101010101" pitchFamily="2" charset="-122"/>
                          <a:cs typeface="宋体" panose="02010600030101010101" pitchFamily="2" charset="-122"/>
                        </a:rPr>
                        <a:t>轨</a:t>
                      </a:r>
                      <a:r>
                        <a:rPr sz="1600" spc="130" dirty="0">
                          <a:solidFill>
                            <a:srgbClr val="231F20"/>
                          </a:solidFill>
                          <a:latin typeface="宋体" panose="02010600030101010101" pitchFamily="2" charset="-122"/>
                          <a:cs typeface="宋体" panose="02010600030101010101" pitchFamily="2" charset="-122"/>
                        </a:rPr>
                        <a:t>迹</a:t>
                      </a:r>
                      <a:r>
                        <a:rPr sz="1600" spc="114" dirty="0">
                          <a:solidFill>
                            <a:srgbClr val="231F20"/>
                          </a:solidFill>
                          <a:latin typeface="宋体" panose="02010600030101010101" pitchFamily="2" charset="-122"/>
                          <a:cs typeface="宋体" panose="02010600030101010101" pitchFamily="2" charset="-122"/>
                        </a:rPr>
                        <a:t>是系</a:t>
                      </a:r>
                      <a:r>
                        <a:rPr sz="1600" spc="60" dirty="0">
                          <a:solidFill>
                            <a:srgbClr val="231F20"/>
                          </a:solidFill>
                          <a:latin typeface="宋体" panose="02010600030101010101" pitchFamily="2" charset="-122"/>
                          <a:cs typeface="宋体" panose="02010600030101010101" pitchFamily="2" charset="-122"/>
                        </a:rPr>
                        <a:t>统自</a:t>
                      </a:r>
                      <a:r>
                        <a:rPr sz="1600" spc="125" dirty="0">
                          <a:solidFill>
                            <a:srgbClr val="231F20"/>
                          </a:solidFill>
                          <a:latin typeface="宋体" panose="02010600030101010101" pitchFamily="2" charset="-122"/>
                          <a:cs typeface="宋体" panose="02010600030101010101" pitchFamily="2" charset="-122"/>
                        </a:rPr>
                        <a:t>定</a:t>
                      </a:r>
                      <a:r>
                        <a:rPr sz="1600" spc="95" dirty="0">
                          <a:solidFill>
                            <a:srgbClr val="231F20"/>
                          </a:solidFill>
                          <a:latin typeface="宋体" panose="02010600030101010101" pitchFamily="2" charset="-122"/>
                          <a:cs typeface="宋体" panose="02010600030101010101" pitchFamily="2" charset="-122"/>
                        </a:rPr>
                        <a:t>义</a:t>
                      </a:r>
                      <a:r>
                        <a:rPr sz="1600" spc="90" dirty="0">
                          <a:solidFill>
                            <a:srgbClr val="231F20"/>
                          </a:solidFill>
                          <a:latin typeface="宋体" panose="02010600030101010101" pitchFamily="2" charset="-122"/>
                          <a:cs typeface="宋体" panose="02010600030101010101" pitchFamily="2" charset="-122"/>
                        </a:rPr>
                        <a:t>的</a:t>
                      </a:r>
                      <a:r>
                        <a:rPr sz="1600" spc="114" dirty="0">
                          <a:solidFill>
                            <a:srgbClr val="231F20"/>
                          </a:solidFill>
                          <a:latin typeface="宋体" panose="02010600030101010101" pitchFamily="2" charset="-122"/>
                          <a:cs typeface="宋体" panose="02010600030101010101" pitchFamily="2" charset="-122"/>
                        </a:rPr>
                        <a:t>直线</a:t>
                      </a:r>
                      <a:r>
                        <a:rPr sz="1600" dirty="0">
                          <a:solidFill>
                            <a:srgbClr val="231F20"/>
                          </a:solidFill>
                          <a:latin typeface="宋体" panose="02010600030101010101" pitchFamily="2" charset="-122"/>
                          <a:cs typeface="宋体" panose="02010600030101010101" pitchFamily="2" charset="-122"/>
                        </a:rPr>
                        <a:t>或</a:t>
                      </a:r>
                      <a:r>
                        <a:rPr sz="1600" spc="-30" dirty="0">
                          <a:solidFill>
                            <a:srgbClr val="231F20"/>
                          </a:solidFill>
                          <a:latin typeface="宋体" panose="02010600030101010101" pitchFamily="2" charset="-122"/>
                          <a:cs typeface="宋体" panose="02010600030101010101" pitchFamily="2" charset="-122"/>
                        </a:rPr>
                        <a:t>者</a:t>
                      </a:r>
                      <a:r>
                        <a:rPr sz="1600" spc="-25" dirty="0">
                          <a:solidFill>
                            <a:srgbClr val="231F20"/>
                          </a:solidFill>
                          <a:latin typeface="宋体" panose="02010600030101010101" pitchFamily="2" charset="-122"/>
                          <a:cs typeface="宋体" panose="02010600030101010101" pitchFamily="2" charset="-122"/>
                        </a:rPr>
                        <a:t>曲</a:t>
                      </a:r>
                      <a:r>
                        <a:rPr sz="1600" spc="-175" dirty="0">
                          <a:solidFill>
                            <a:srgbClr val="231F20"/>
                          </a:solidFill>
                          <a:latin typeface="宋体" panose="02010600030101010101" pitchFamily="2" charset="-122"/>
                          <a:cs typeface="宋体" panose="02010600030101010101" pitchFamily="2" charset="-122"/>
                        </a:rPr>
                        <a:t>线</a:t>
                      </a:r>
                      <a:r>
                        <a:rPr sz="1600" spc="-110" dirty="0">
                          <a:solidFill>
                            <a:srgbClr val="231F20"/>
                          </a:solidFill>
                          <a:latin typeface="宋体" panose="02010600030101010101" pitchFamily="2" charset="-122"/>
                          <a:cs typeface="宋体" panose="02010600030101010101" pitchFamily="2" charset="-122"/>
                        </a:rPr>
                        <a:t>（</a:t>
                      </a:r>
                      <a:r>
                        <a:rPr sz="1600" spc="10" dirty="0">
                          <a:solidFill>
                            <a:srgbClr val="231F20"/>
                          </a:solidFill>
                          <a:latin typeface="宋体" panose="02010600030101010101" pitchFamily="2" charset="-122"/>
                          <a:cs typeface="宋体" panose="02010600030101010101" pitchFamily="2" charset="-122"/>
                        </a:rPr>
                        <a:t>通</a:t>
                      </a:r>
                      <a:r>
                        <a:rPr sz="1600" spc="-30" dirty="0">
                          <a:solidFill>
                            <a:srgbClr val="231F20"/>
                          </a:solidFill>
                          <a:latin typeface="宋体" panose="02010600030101010101" pitchFamily="2" charset="-122"/>
                          <a:cs typeface="宋体" panose="02010600030101010101" pitchFamily="2" charset="-122"/>
                        </a:rPr>
                        <a:t>过各</a:t>
                      </a:r>
                      <a:r>
                        <a:rPr sz="1600" spc="-45" dirty="0">
                          <a:solidFill>
                            <a:srgbClr val="231F20"/>
                          </a:solidFill>
                          <a:latin typeface="宋体" panose="02010600030101010101" pitchFamily="2" charset="-122"/>
                          <a:cs typeface="宋体" panose="02010600030101010101" pitchFamily="2" charset="-122"/>
                        </a:rPr>
                        <a:t>截</a:t>
                      </a:r>
                      <a:r>
                        <a:rPr sz="1600" spc="-60" dirty="0">
                          <a:solidFill>
                            <a:srgbClr val="231F20"/>
                          </a:solidFill>
                          <a:latin typeface="宋体" panose="02010600030101010101" pitchFamily="2" charset="-122"/>
                          <a:cs typeface="宋体" panose="02010600030101010101" pitchFamily="2" charset="-122"/>
                        </a:rPr>
                        <a:t>面</a:t>
                      </a:r>
                      <a:r>
                        <a:rPr sz="1600" spc="-25" dirty="0">
                          <a:solidFill>
                            <a:srgbClr val="231F20"/>
                          </a:solidFill>
                          <a:latin typeface="宋体" panose="02010600030101010101" pitchFamily="2" charset="-122"/>
                          <a:cs typeface="宋体" panose="02010600030101010101" pitchFamily="2" charset="-122"/>
                        </a:rPr>
                        <a:t>的</a:t>
                      </a:r>
                      <a:r>
                        <a:rPr sz="1600" spc="-15" dirty="0">
                          <a:solidFill>
                            <a:srgbClr val="231F20"/>
                          </a:solidFill>
                          <a:latin typeface="宋体" panose="02010600030101010101" pitchFamily="2" charset="-122"/>
                          <a:cs typeface="宋体" panose="02010600030101010101" pitchFamily="2" charset="-122"/>
                        </a:rPr>
                        <a:t>起</a:t>
                      </a:r>
                      <a:r>
                        <a:rPr sz="1600" spc="-125" dirty="0">
                          <a:solidFill>
                            <a:srgbClr val="231F20"/>
                          </a:solidFill>
                          <a:latin typeface="宋体" panose="02010600030101010101" pitchFamily="2" charset="-122"/>
                          <a:cs typeface="宋体" panose="02010600030101010101" pitchFamily="2" charset="-122"/>
                        </a:rPr>
                        <a:t>点</a:t>
                      </a:r>
                      <a:r>
                        <a:rPr sz="1600" dirty="0">
                          <a:solidFill>
                            <a:srgbClr val="231F20"/>
                          </a:solidFill>
                          <a:latin typeface="宋体" panose="02010600030101010101" pitchFamily="2" charset="-122"/>
                          <a:cs typeface="宋体" panose="02010600030101010101" pitchFamily="2" charset="-122"/>
                        </a:rPr>
                        <a:t>）</a:t>
                      </a:r>
                      <a:endParaRPr sz="1600" dirty="0">
                        <a:solidFill>
                          <a:srgbClr val="231F20"/>
                        </a:solidFill>
                        <a:latin typeface="宋体" panose="02010600030101010101" pitchFamily="2" charset="-122"/>
                        <a:cs typeface="宋体" panose="02010600030101010101" pitchFamily="2" charset="-122"/>
                      </a:endParaRPr>
                    </a:p>
                  </a:txBody>
                  <a:tcPr marL="0" marR="0" marT="39370" marB="0">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solidFill>
                      <a:srgbClr val="E5E5DE"/>
                    </a:solidFill>
                  </a:tcPr>
                </a:tc>
                <a:tc>
                  <a:txBody>
                    <a:bodyPr/>
                    <a:p>
                      <a:pPr>
                        <a:lnSpc>
                          <a:spcPct val="100000"/>
                        </a:lnSpc>
                        <a:spcBef>
                          <a:spcPts val="50"/>
                        </a:spcBef>
                      </a:pPr>
                      <a:endParaRPr sz="1600">
                        <a:latin typeface="Times New Roman" panose="02020603050405020304"/>
                        <a:cs typeface="Times New Roman" panose="02020603050405020304"/>
                      </a:endParaRPr>
                    </a:p>
                    <a:p>
                      <a:pPr marL="71755" marR="64135" algn="just">
                        <a:lnSpc>
                          <a:spcPct val="111000"/>
                        </a:lnSpc>
                      </a:pPr>
                      <a:r>
                        <a:rPr sz="1600" spc="-15" dirty="0">
                          <a:solidFill>
                            <a:srgbClr val="231F20"/>
                          </a:solidFill>
                          <a:latin typeface="宋体" panose="02010600030101010101" pitchFamily="2" charset="-122"/>
                          <a:cs typeface="宋体" panose="02010600030101010101" pitchFamily="2" charset="-122"/>
                        </a:rPr>
                        <a:t>截</a:t>
                      </a:r>
                      <a:r>
                        <a:rPr sz="1600" spc="-20" dirty="0">
                          <a:solidFill>
                            <a:srgbClr val="231F20"/>
                          </a:solidFill>
                          <a:latin typeface="宋体" panose="02010600030101010101" pitchFamily="2" charset="-122"/>
                          <a:cs typeface="宋体" panose="02010600030101010101" pitchFamily="2" charset="-122"/>
                        </a:rPr>
                        <a:t>面</a:t>
                      </a:r>
                      <a:r>
                        <a:rPr sz="1600" spc="-10" dirty="0">
                          <a:solidFill>
                            <a:srgbClr val="231F20"/>
                          </a:solidFill>
                          <a:latin typeface="宋体" panose="02010600030101010101" pitchFamily="2" charset="-122"/>
                          <a:cs typeface="宋体" panose="02010600030101010101" pitchFamily="2" charset="-122"/>
                        </a:rPr>
                        <a:t>是两个</a:t>
                      </a:r>
                      <a:r>
                        <a:rPr sz="1600" spc="-20" dirty="0">
                          <a:solidFill>
                            <a:srgbClr val="231F20"/>
                          </a:solidFill>
                          <a:latin typeface="宋体" panose="02010600030101010101" pitchFamily="2" charset="-122"/>
                          <a:cs typeface="宋体" panose="02010600030101010101" pitchFamily="2" charset="-122"/>
                        </a:rPr>
                        <a:t>或者</a:t>
                      </a:r>
                      <a:r>
                        <a:rPr sz="1600" spc="-15" dirty="0">
                          <a:solidFill>
                            <a:srgbClr val="231F20"/>
                          </a:solidFill>
                          <a:latin typeface="宋体" panose="02010600030101010101" pitchFamily="2" charset="-122"/>
                          <a:cs typeface="宋体" panose="02010600030101010101" pitchFamily="2" charset="-122"/>
                        </a:rPr>
                        <a:t>两</a:t>
                      </a:r>
                      <a:r>
                        <a:rPr sz="1600" spc="-10" dirty="0">
                          <a:solidFill>
                            <a:srgbClr val="231F20"/>
                          </a:solidFill>
                          <a:latin typeface="宋体" panose="02010600030101010101" pitchFamily="2" charset="-122"/>
                          <a:cs typeface="宋体" panose="02010600030101010101" pitchFamily="2" charset="-122"/>
                        </a:rPr>
                        <a:t>个</a:t>
                      </a:r>
                      <a:r>
                        <a:rPr sz="1600" spc="15" dirty="0">
                          <a:solidFill>
                            <a:srgbClr val="231F20"/>
                          </a:solidFill>
                          <a:latin typeface="宋体" panose="02010600030101010101" pitchFamily="2" charset="-122"/>
                          <a:cs typeface="宋体" panose="02010600030101010101" pitchFamily="2" charset="-122"/>
                        </a:rPr>
                        <a:t>以</a:t>
                      </a:r>
                      <a:r>
                        <a:rPr sz="1600" spc="-50" dirty="0">
                          <a:solidFill>
                            <a:srgbClr val="231F20"/>
                          </a:solidFill>
                          <a:latin typeface="宋体" panose="02010600030101010101" pitchFamily="2" charset="-122"/>
                          <a:cs typeface="宋体" panose="02010600030101010101" pitchFamily="2" charset="-122"/>
                        </a:rPr>
                        <a:t>上</a:t>
                      </a:r>
                      <a:r>
                        <a:rPr sz="1600" spc="-40" dirty="0">
                          <a:solidFill>
                            <a:srgbClr val="231F20"/>
                          </a:solidFill>
                          <a:latin typeface="宋体" panose="02010600030101010101" pitchFamily="2" charset="-122"/>
                          <a:cs typeface="宋体" panose="02010600030101010101" pitchFamily="2" charset="-122"/>
                        </a:rPr>
                        <a:t>自</a:t>
                      </a:r>
                      <a:r>
                        <a:rPr sz="1600" spc="25" dirty="0">
                          <a:solidFill>
                            <a:srgbClr val="231F20"/>
                          </a:solidFill>
                          <a:latin typeface="宋体" panose="02010600030101010101" pitchFamily="2" charset="-122"/>
                          <a:cs typeface="宋体" panose="02010600030101010101" pitchFamily="2" charset="-122"/>
                        </a:rPr>
                        <a:t>定</a:t>
                      </a:r>
                      <a:r>
                        <a:rPr sz="1600" dirty="0">
                          <a:solidFill>
                            <a:srgbClr val="231F20"/>
                          </a:solidFill>
                          <a:latin typeface="宋体" panose="02010600030101010101" pitchFamily="2" charset="-122"/>
                          <a:cs typeface="宋体" panose="02010600030101010101" pitchFamily="2" charset="-122"/>
                        </a:rPr>
                        <a:t>义</a:t>
                      </a:r>
                      <a:r>
                        <a:rPr sz="1600" spc="-15" dirty="0">
                          <a:solidFill>
                            <a:srgbClr val="231F20"/>
                          </a:solidFill>
                          <a:latin typeface="宋体" panose="02010600030101010101" pitchFamily="2" charset="-122"/>
                          <a:cs typeface="宋体" panose="02010600030101010101" pitchFamily="2" charset="-122"/>
                        </a:rPr>
                        <a:t>的</a:t>
                      </a:r>
                      <a:r>
                        <a:rPr sz="1600" spc="-45" dirty="0">
                          <a:solidFill>
                            <a:srgbClr val="231F20"/>
                          </a:solidFill>
                          <a:latin typeface="宋体" panose="02010600030101010101" pitchFamily="2" charset="-122"/>
                          <a:cs typeface="宋体" panose="02010600030101010101" pitchFamily="2" charset="-122"/>
                        </a:rPr>
                        <a:t>截面</a:t>
                      </a:r>
                      <a:endParaRPr sz="1600">
                        <a:latin typeface="宋体" panose="02010600030101010101" pitchFamily="2" charset="-122"/>
                        <a:cs typeface="宋体" panose="02010600030101010101" pitchFamily="2" charset="-122"/>
                      </a:endParaRPr>
                    </a:p>
                  </a:txBody>
                  <a:tcPr marL="0" marR="0" marT="6350" marB="0">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solidFill>
                      <a:srgbClr val="E5E5DE"/>
                    </a:solidFill>
                  </a:tcPr>
                </a:tc>
              </a:tr>
              <a:tr h="1260475">
                <a:tc>
                  <a:txBody>
                    <a:bodyPr/>
                    <a:p>
                      <a:pPr indent="0" algn="ctr" defTabSz="0" fontAlgn="auto">
                        <a:buNone/>
                      </a:pPr>
                      <a:r>
                        <a:rPr lang="en-US" sz="1600" b="0">
                          <a:latin typeface="Calibri" panose="020F0502020204030204" charset="0"/>
                          <a:cs typeface="Calibri" panose="020F0502020204030204" charset="0"/>
                        </a:rPr>
                        <a:t> </a:t>
                      </a:r>
                      <a:endParaRPr lang="en-US" sz="1600" b="0">
                        <a:latin typeface="Calibri" panose="020F0502020204030204" charset="0"/>
                        <a:cs typeface="Calibri" panose="020F0502020204030204" charset="0"/>
                      </a:endParaRPr>
                    </a:p>
                    <a:p>
                      <a:pPr indent="0" algn="ctr" defTabSz="0" fontAlgn="auto">
                        <a:buNone/>
                      </a:pPr>
                      <a:endParaRPr lang="en-US" sz="1600" b="0">
                        <a:latin typeface="Calibri" panose="020F0502020204030204" charset="0"/>
                        <a:cs typeface="Calibri" panose="020F0502020204030204" charset="0"/>
                      </a:endParaRPr>
                    </a:p>
                    <a:p>
                      <a:pPr indent="0" algn="ctr" defTabSz="0" fontAlgn="auto">
                        <a:buNone/>
                      </a:pPr>
                      <a:r>
                        <a:rPr lang="zh-CN" altLang="en-US" sz="1600" b="0">
                          <a:latin typeface="Calibri" panose="020F0502020204030204" charset="0"/>
                          <a:cs typeface="Calibri" panose="020F0502020204030204" charset="0"/>
                        </a:rPr>
                        <a:t>扫描</a:t>
                      </a:r>
                      <a:r>
                        <a:rPr lang="en-US" sz="1600" b="0">
                          <a:latin typeface="Calibri" panose="020F0502020204030204" charset="0"/>
                          <a:cs typeface="Calibri" panose="020F0502020204030204" charset="0"/>
                        </a:rPr>
                        <a:t> </a:t>
                      </a:r>
                      <a:endParaRPr lang="en-US" altLang="en-US" sz="1600" b="0">
                        <a:latin typeface="Calibri" panose="020F0502020204030204" charset="0"/>
                        <a:ea typeface="Calibri" panose="020F0502020204030204" charset="0"/>
                        <a:cs typeface="Calibri" panose="020F0502020204030204" charset="0"/>
                      </a:endParaRPr>
                    </a:p>
                  </a:txBody>
                  <a:tcPr marL="0" marR="0" marT="0" marB="0" vert="horz" anchor="t" anchorCtr="0">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solidFill>
                      <a:srgbClr val="E5E5DE"/>
                    </a:solidFill>
                  </a:tcPr>
                </a:tc>
                <a:tc>
                  <a:txBody>
                    <a:bodyPr/>
                    <a:p>
                      <a:pPr indent="0" algn="ctr">
                        <a:buNone/>
                      </a:pPr>
                      <a:r>
                        <a:rPr lang="en-US" sz="1600" b="0">
                          <a:latin typeface="Calibri" panose="020F0502020204030204" charset="0"/>
                          <a:cs typeface="Calibri" panose="020F0502020204030204" charset="0"/>
                        </a:rPr>
                        <a:t> </a:t>
                      </a:r>
                      <a:endParaRPr lang="en-US" altLang="en-US" sz="1600" b="0">
                        <a:latin typeface="Calibri" panose="020F0502020204030204" charset="0"/>
                        <a:ea typeface="Calibri" panose="020F0502020204030204" charset="0"/>
                        <a:cs typeface="Calibri" panose="020F0502020204030204" charset="0"/>
                      </a:endParaRPr>
                    </a:p>
                  </a:txBody>
                  <a:tcPr marL="0" marR="0" marT="0" marB="0" vert="horz" anchor="t" anchorCtr="0">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solidFill>
                      <a:srgbClr val="E5E5DE"/>
                    </a:solidFill>
                  </a:tcPr>
                </a:tc>
                <a:tc>
                  <a:txBody>
                    <a:bodyPr/>
                    <a:p>
                      <a:pPr>
                        <a:lnSpc>
                          <a:spcPct val="100000"/>
                        </a:lnSpc>
                        <a:spcBef>
                          <a:spcPts val="50"/>
                        </a:spcBef>
                      </a:pPr>
                      <a:endParaRPr sz="1600">
                        <a:latin typeface="Times New Roman" panose="02020603050405020304"/>
                        <a:cs typeface="Times New Roman" panose="02020603050405020304"/>
                      </a:endParaRPr>
                    </a:p>
                    <a:p>
                      <a:pPr marL="71755" marR="64135" algn="just">
                        <a:lnSpc>
                          <a:spcPct val="111000"/>
                        </a:lnSpc>
                      </a:pPr>
                      <a:r>
                        <a:rPr sz="1600" spc="130" dirty="0">
                          <a:solidFill>
                            <a:srgbClr val="231F20"/>
                          </a:solidFill>
                          <a:latin typeface="宋体" panose="02010600030101010101" pitchFamily="2" charset="-122"/>
                          <a:cs typeface="宋体" panose="02010600030101010101" pitchFamily="2" charset="-122"/>
                        </a:rPr>
                        <a:t>轨</a:t>
                      </a:r>
                      <a:r>
                        <a:rPr sz="1600" spc="70" dirty="0">
                          <a:solidFill>
                            <a:srgbClr val="231F20"/>
                          </a:solidFill>
                          <a:latin typeface="宋体" panose="02010600030101010101" pitchFamily="2" charset="-122"/>
                          <a:cs typeface="宋体" panose="02010600030101010101" pitchFamily="2" charset="-122"/>
                        </a:rPr>
                        <a:t>迹</a:t>
                      </a:r>
                      <a:r>
                        <a:rPr sz="1600" spc="75" dirty="0">
                          <a:solidFill>
                            <a:srgbClr val="231F20"/>
                          </a:solidFill>
                          <a:latin typeface="宋体" panose="02010600030101010101" pitchFamily="2" charset="-122"/>
                          <a:cs typeface="宋体" panose="02010600030101010101" pitchFamily="2" charset="-122"/>
                        </a:rPr>
                        <a:t>自</a:t>
                      </a:r>
                      <a:r>
                        <a:rPr sz="1600" spc="135" dirty="0">
                          <a:solidFill>
                            <a:srgbClr val="231F20"/>
                          </a:solidFill>
                          <a:latin typeface="宋体" panose="02010600030101010101" pitchFamily="2" charset="-122"/>
                          <a:cs typeface="宋体" panose="02010600030101010101" pitchFamily="2" charset="-122"/>
                        </a:rPr>
                        <a:t>定</a:t>
                      </a:r>
                      <a:r>
                        <a:rPr sz="1600" spc="130" dirty="0">
                          <a:solidFill>
                            <a:srgbClr val="231F20"/>
                          </a:solidFill>
                          <a:latin typeface="宋体" panose="02010600030101010101" pitchFamily="2" charset="-122"/>
                          <a:cs typeface="宋体" panose="02010600030101010101" pitchFamily="2" charset="-122"/>
                        </a:rPr>
                        <a:t>义</a:t>
                      </a:r>
                      <a:r>
                        <a:rPr sz="1600" dirty="0">
                          <a:solidFill>
                            <a:srgbClr val="231F20"/>
                          </a:solidFill>
                          <a:latin typeface="宋体" panose="02010600030101010101" pitchFamily="2" charset="-122"/>
                          <a:cs typeface="宋体" panose="02010600030101010101" pitchFamily="2" charset="-122"/>
                        </a:rPr>
                        <a:t>形</a:t>
                      </a:r>
                      <a:r>
                        <a:rPr sz="1600" spc="-50" dirty="0">
                          <a:solidFill>
                            <a:srgbClr val="231F20"/>
                          </a:solidFill>
                          <a:latin typeface="宋体" panose="02010600030101010101" pitchFamily="2" charset="-122"/>
                          <a:cs typeface="宋体" panose="02010600030101010101" pitchFamily="2" charset="-122"/>
                        </a:rPr>
                        <a:t>状</a:t>
                      </a:r>
                      <a:r>
                        <a:rPr sz="1600" spc="-335" dirty="0">
                          <a:solidFill>
                            <a:srgbClr val="231F20"/>
                          </a:solidFill>
                          <a:latin typeface="宋体" panose="02010600030101010101" pitchFamily="2" charset="-122"/>
                          <a:cs typeface="宋体" panose="02010600030101010101" pitchFamily="2" charset="-122"/>
                        </a:rPr>
                        <a:t>，</a:t>
                      </a:r>
                      <a:r>
                        <a:rPr sz="1600" spc="-15" dirty="0">
                          <a:solidFill>
                            <a:srgbClr val="231F20"/>
                          </a:solidFill>
                          <a:latin typeface="宋体" panose="02010600030101010101" pitchFamily="2" charset="-122"/>
                          <a:cs typeface="宋体" panose="02010600030101010101" pitchFamily="2" charset="-122"/>
                        </a:rPr>
                        <a:t>可</a:t>
                      </a:r>
                      <a:r>
                        <a:rPr sz="1600" spc="-10" dirty="0">
                          <a:solidFill>
                            <a:srgbClr val="231F20"/>
                          </a:solidFill>
                          <a:latin typeface="宋体" panose="02010600030101010101" pitchFamily="2" charset="-122"/>
                          <a:cs typeface="宋体" panose="02010600030101010101" pitchFamily="2" charset="-122"/>
                        </a:rPr>
                        <a:t>以</a:t>
                      </a:r>
                      <a:r>
                        <a:rPr sz="1600" spc="30" dirty="0">
                          <a:solidFill>
                            <a:srgbClr val="231F20"/>
                          </a:solidFill>
                          <a:latin typeface="宋体" panose="02010600030101010101" pitchFamily="2" charset="-122"/>
                          <a:cs typeface="宋体" panose="02010600030101010101" pitchFamily="2" charset="-122"/>
                        </a:rPr>
                        <a:t>单</a:t>
                      </a:r>
                      <a:r>
                        <a:rPr sz="1600" spc="20" dirty="0">
                          <a:solidFill>
                            <a:srgbClr val="231F20"/>
                          </a:solidFill>
                          <a:latin typeface="宋体" panose="02010600030101010101" pitchFamily="2" charset="-122"/>
                          <a:cs typeface="宋体" panose="02010600030101010101" pitchFamily="2" charset="-122"/>
                        </a:rPr>
                        <a:t>轨</a:t>
                      </a:r>
                      <a:r>
                        <a:rPr sz="1600" dirty="0">
                          <a:solidFill>
                            <a:srgbClr val="231F20"/>
                          </a:solidFill>
                          <a:latin typeface="宋体" panose="02010600030101010101" pitchFamily="2" charset="-122"/>
                          <a:cs typeface="宋体" panose="02010600030101010101" pitchFamily="2" charset="-122"/>
                        </a:rPr>
                        <a:t>迹</a:t>
                      </a:r>
                      <a:r>
                        <a:rPr sz="1600" spc="-50" dirty="0">
                          <a:solidFill>
                            <a:srgbClr val="231F20"/>
                          </a:solidFill>
                          <a:latin typeface="宋体" panose="02010600030101010101" pitchFamily="2" charset="-122"/>
                          <a:cs typeface="宋体" panose="02010600030101010101" pitchFamily="2" charset="-122"/>
                        </a:rPr>
                        <a:t>或</a:t>
                      </a:r>
                      <a:r>
                        <a:rPr sz="1600" spc="-25" dirty="0">
                          <a:solidFill>
                            <a:srgbClr val="231F20"/>
                          </a:solidFill>
                          <a:latin typeface="宋体" panose="02010600030101010101" pitchFamily="2" charset="-122"/>
                          <a:cs typeface="宋体" panose="02010600030101010101" pitchFamily="2" charset="-122"/>
                        </a:rPr>
                        <a:t>多</a:t>
                      </a:r>
                      <a:r>
                        <a:rPr sz="1600" spc="-5" dirty="0">
                          <a:solidFill>
                            <a:srgbClr val="231F20"/>
                          </a:solidFill>
                          <a:latin typeface="宋体" panose="02010600030101010101" pitchFamily="2" charset="-122"/>
                          <a:cs typeface="宋体" panose="02010600030101010101" pitchFamily="2" charset="-122"/>
                        </a:rPr>
                        <a:t>轨</a:t>
                      </a:r>
                      <a:r>
                        <a:rPr sz="1600" dirty="0">
                          <a:solidFill>
                            <a:srgbClr val="231F20"/>
                          </a:solidFill>
                          <a:latin typeface="宋体" panose="02010600030101010101" pitchFamily="2" charset="-122"/>
                          <a:cs typeface="宋体" panose="02010600030101010101" pitchFamily="2" charset="-122"/>
                        </a:rPr>
                        <a:t>迹</a:t>
                      </a:r>
                      <a:endParaRPr sz="1600">
                        <a:latin typeface="宋体" panose="02010600030101010101" pitchFamily="2" charset="-122"/>
                        <a:cs typeface="宋体" panose="02010600030101010101" pitchFamily="2" charset="-122"/>
                      </a:endParaRPr>
                    </a:p>
                  </a:txBody>
                  <a:tcPr marL="0" marR="0" marT="6350" marB="0">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solidFill>
                      <a:srgbClr val="E5E5DE"/>
                    </a:solidFill>
                  </a:tcPr>
                </a:tc>
                <a:tc>
                  <a:txBody>
                    <a:bodyPr/>
                    <a:p>
                      <a:pPr>
                        <a:lnSpc>
                          <a:spcPct val="100000"/>
                        </a:lnSpc>
                      </a:pPr>
                      <a:endParaRPr sz="1600">
                        <a:latin typeface="Times New Roman" panose="02020603050405020304"/>
                        <a:cs typeface="Times New Roman" panose="02020603050405020304"/>
                      </a:endParaRPr>
                    </a:p>
                    <a:p>
                      <a:pPr marL="71755" marR="68580">
                        <a:lnSpc>
                          <a:spcPct val="111000"/>
                        </a:lnSpc>
                        <a:spcBef>
                          <a:spcPts val="705"/>
                        </a:spcBef>
                      </a:pPr>
                      <a:r>
                        <a:rPr sz="1600" spc="-25" dirty="0">
                          <a:solidFill>
                            <a:srgbClr val="231F20"/>
                          </a:solidFill>
                          <a:latin typeface="宋体" panose="02010600030101010101" pitchFamily="2" charset="-122"/>
                          <a:cs typeface="宋体" panose="02010600030101010101" pitchFamily="2" charset="-122"/>
                        </a:rPr>
                        <a:t>截面</a:t>
                      </a:r>
                      <a:r>
                        <a:rPr sz="1600" spc="20" dirty="0">
                          <a:solidFill>
                            <a:srgbClr val="231F20"/>
                          </a:solidFill>
                          <a:latin typeface="宋体" panose="02010600030101010101" pitchFamily="2" charset="-122"/>
                          <a:cs typeface="宋体" panose="02010600030101010101" pitchFamily="2" charset="-122"/>
                        </a:rPr>
                        <a:t>是</a:t>
                      </a:r>
                      <a:r>
                        <a:rPr sz="1600" spc="30" dirty="0">
                          <a:solidFill>
                            <a:srgbClr val="231F20"/>
                          </a:solidFill>
                          <a:latin typeface="宋体" panose="02010600030101010101" pitchFamily="2" charset="-122"/>
                          <a:cs typeface="宋体" panose="02010600030101010101" pitchFamily="2" charset="-122"/>
                        </a:rPr>
                        <a:t>一</a:t>
                      </a:r>
                      <a:r>
                        <a:rPr sz="1600" spc="-35" dirty="0">
                          <a:solidFill>
                            <a:srgbClr val="231F20"/>
                          </a:solidFill>
                          <a:latin typeface="宋体" panose="02010600030101010101" pitchFamily="2" charset="-122"/>
                          <a:cs typeface="宋体" panose="02010600030101010101" pitchFamily="2" charset="-122"/>
                        </a:rPr>
                        <a:t>个</a:t>
                      </a:r>
                      <a:r>
                        <a:rPr sz="1600" spc="-40" dirty="0">
                          <a:solidFill>
                            <a:srgbClr val="231F20"/>
                          </a:solidFill>
                          <a:latin typeface="宋体" panose="02010600030101010101" pitchFamily="2" charset="-122"/>
                          <a:cs typeface="宋体" panose="02010600030101010101" pitchFamily="2" charset="-122"/>
                        </a:rPr>
                        <a:t>自定</a:t>
                      </a:r>
                      <a:r>
                        <a:rPr sz="1600" spc="-25" dirty="0">
                          <a:solidFill>
                            <a:srgbClr val="231F20"/>
                          </a:solidFill>
                          <a:latin typeface="宋体" panose="02010600030101010101" pitchFamily="2" charset="-122"/>
                          <a:cs typeface="宋体" panose="02010600030101010101" pitchFamily="2" charset="-122"/>
                        </a:rPr>
                        <a:t>义</a:t>
                      </a:r>
                      <a:r>
                        <a:rPr sz="1600" spc="-15" dirty="0">
                          <a:solidFill>
                            <a:srgbClr val="231F20"/>
                          </a:solidFill>
                          <a:latin typeface="宋体" panose="02010600030101010101" pitchFamily="2" charset="-122"/>
                          <a:cs typeface="宋体" panose="02010600030101010101" pitchFamily="2" charset="-122"/>
                        </a:rPr>
                        <a:t>的</a:t>
                      </a:r>
                      <a:r>
                        <a:rPr sz="1600" spc="-45" dirty="0">
                          <a:solidFill>
                            <a:srgbClr val="231F20"/>
                          </a:solidFill>
                          <a:latin typeface="宋体" panose="02010600030101010101" pitchFamily="2" charset="-122"/>
                          <a:cs typeface="宋体" panose="02010600030101010101" pitchFamily="2" charset="-122"/>
                        </a:rPr>
                        <a:t>截面</a:t>
                      </a:r>
                      <a:endParaRPr sz="1600">
                        <a:latin typeface="宋体" panose="02010600030101010101" pitchFamily="2" charset="-122"/>
                        <a:cs typeface="宋体" panose="02010600030101010101" pitchFamily="2" charset="-122"/>
                      </a:endParaRPr>
                    </a:p>
                  </a:txBody>
                  <a:tcPr marL="0" marR="0" marT="0" marB="0">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solidFill>
                      <a:srgbClr val="E5E5DE"/>
                    </a:solidFill>
                  </a:tcPr>
                </a:tc>
              </a:tr>
              <a:tr h="1252220">
                <a:tc>
                  <a:txBody>
                    <a:bodyPr/>
                    <a:p>
                      <a:pPr indent="0" algn="ctr">
                        <a:buNone/>
                      </a:pPr>
                      <a:r>
                        <a:rPr lang="en-US" sz="1600" b="0">
                          <a:latin typeface="Calibri" panose="020F0502020204030204" charset="0"/>
                          <a:cs typeface="Calibri" panose="020F0502020204030204" charset="0"/>
                        </a:rPr>
                        <a:t> </a:t>
                      </a:r>
                      <a:endParaRPr lang="en-US" sz="1600" b="0">
                        <a:latin typeface="Calibri" panose="020F0502020204030204" charset="0"/>
                        <a:cs typeface="Calibri" panose="020F0502020204030204" charset="0"/>
                      </a:endParaRPr>
                    </a:p>
                    <a:p>
                      <a:pPr indent="0" algn="ctr">
                        <a:buNone/>
                      </a:pPr>
                      <a:endParaRPr lang="en-US" altLang="en-US" sz="1600" b="0">
                        <a:latin typeface="Calibri" panose="020F0502020204030204" charset="0"/>
                        <a:ea typeface="Calibri" panose="020F0502020204030204" charset="0"/>
                        <a:cs typeface="Calibri" panose="020F0502020204030204" charset="0"/>
                      </a:endParaRPr>
                    </a:p>
                    <a:p>
                      <a:pPr indent="0" algn="ctr">
                        <a:buNone/>
                      </a:pPr>
                      <a:r>
                        <a:rPr lang="zh-CN" altLang="en-US" sz="1600" b="0">
                          <a:latin typeface="Calibri" panose="020F0502020204030204" charset="0"/>
                          <a:cs typeface="Calibri" panose="020F0502020204030204" charset="0"/>
                        </a:rPr>
                        <a:t>旋转</a:t>
                      </a:r>
                      <a:endParaRPr lang="zh-CN" altLang="en-US" sz="1600" b="0">
                        <a:latin typeface="Calibri" panose="020F0502020204030204" charset="0"/>
                        <a:ea typeface="宋体" panose="02010600030101010101" pitchFamily="2" charset="-122"/>
                        <a:cs typeface="Calibri" panose="020F0502020204030204" charset="0"/>
                      </a:endParaRPr>
                    </a:p>
                  </a:txBody>
                  <a:tcPr marL="0" marR="0" marT="0" marB="0" vert="horz" anchor="t" anchorCtr="0">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solidFill>
                      <a:srgbClr val="E5E5DE"/>
                    </a:solidFill>
                  </a:tcPr>
                </a:tc>
                <a:tc>
                  <a:txBody>
                    <a:bodyPr/>
                    <a:p>
                      <a:pPr indent="0" algn="ctr">
                        <a:buNone/>
                      </a:pPr>
                      <a:r>
                        <a:rPr lang="en-US" sz="1600" b="0">
                          <a:latin typeface="Calibri" panose="020F0502020204030204" charset="0"/>
                          <a:cs typeface="Calibri" panose="020F0502020204030204" charset="0"/>
                        </a:rPr>
                        <a:t> </a:t>
                      </a:r>
                      <a:endParaRPr lang="en-US" altLang="en-US" sz="1600" b="0">
                        <a:latin typeface="Calibri" panose="020F0502020204030204" charset="0"/>
                        <a:ea typeface="Calibri" panose="020F0502020204030204" charset="0"/>
                        <a:cs typeface="Calibri" panose="020F0502020204030204" charset="0"/>
                      </a:endParaRPr>
                    </a:p>
                  </a:txBody>
                  <a:tcPr marL="0" marR="0" marT="0" marB="0" vert="horz" anchor="t" anchorCtr="0">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solidFill>
                      <a:srgbClr val="E5E5DE"/>
                    </a:solidFill>
                  </a:tcPr>
                </a:tc>
                <a:tc>
                  <a:txBody>
                    <a:bodyPr/>
                    <a:p>
                      <a:pPr marL="71755" marR="55880" algn="just">
                        <a:lnSpc>
                          <a:spcPct val="111000"/>
                        </a:lnSpc>
                        <a:spcBef>
                          <a:spcPts val="310"/>
                        </a:spcBef>
                      </a:pPr>
                      <a:r>
                        <a:rPr sz="1600" spc="125" dirty="0">
                          <a:solidFill>
                            <a:srgbClr val="231F20"/>
                          </a:solidFill>
                          <a:latin typeface="宋体" panose="02010600030101010101" pitchFamily="2" charset="-122"/>
                          <a:cs typeface="宋体" panose="02010600030101010101" pitchFamily="2" charset="-122"/>
                        </a:rPr>
                        <a:t>轨</a:t>
                      </a:r>
                      <a:r>
                        <a:rPr sz="1600" spc="130" dirty="0">
                          <a:solidFill>
                            <a:srgbClr val="231F20"/>
                          </a:solidFill>
                          <a:latin typeface="宋体" panose="02010600030101010101" pitchFamily="2" charset="-122"/>
                          <a:cs typeface="宋体" panose="02010600030101010101" pitchFamily="2" charset="-122"/>
                        </a:rPr>
                        <a:t>迹</a:t>
                      </a:r>
                      <a:r>
                        <a:rPr sz="1600" spc="114" dirty="0">
                          <a:solidFill>
                            <a:srgbClr val="231F20"/>
                          </a:solidFill>
                          <a:latin typeface="宋体" panose="02010600030101010101" pitchFamily="2" charset="-122"/>
                          <a:cs typeface="宋体" panose="02010600030101010101" pitchFamily="2" charset="-122"/>
                        </a:rPr>
                        <a:t>是系</a:t>
                      </a:r>
                      <a:r>
                        <a:rPr sz="1600" spc="60" dirty="0">
                          <a:solidFill>
                            <a:srgbClr val="231F20"/>
                          </a:solidFill>
                          <a:latin typeface="宋体" panose="02010600030101010101" pitchFamily="2" charset="-122"/>
                          <a:cs typeface="宋体" panose="02010600030101010101" pitchFamily="2" charset="-122"/>
                        </a:rPr>
                        <a:t>统自</a:t>
                      </a:r>
                      <a:r>
                        <a:rPr sz="1600" spc="140" dirty="0">
                          <a:solidFill>
                            <a:srgbClr val="231F20"/>
                          </a:solidFill>
                          <a:latin typeface="宋体" panose="02010600030101010101" pitchFamily="2" charset="-122"/>
                          <a:cs typeface="宋体" panose="02010600030101010101" pitchFamily="2" charset="-122"/>
                        </a:rPr>
                        <a:t>定</a:t>
                      </a:r>
                      <a:r>
                        <a:rPr sz="1600" spc="110" dirty="0">
                          <a:solidFill>
                            <a:srgbClr val="231F20"/>
                          </a:solidFill>
                          <a:latin typeface="宋体" panose="02010600030101010101" pitchFamily="2" charset="-122"/>
                          <a:cs typeface="宋体" panose="02010600030101010101" pitchFamily="2" charset="-122"/>
                        </a:rPr>
                        <a:t>义</a:t>
                      </a:r>
                      <a:r>
                        <a:rPr sz="1600" spc="100" dirty="0">
                          <a:solidFill>
                            <a:srgbClr val="231F20"/>
                          </a:solidFill>
                          <a:latin typeface="宋体" panose="02010600030101010101" pitchFamily="2" charset="-122"/>
                          <a:cs typeface="宋体" panose="02010600030101010101" pitchFamily="2" charset="-122"/>
                        </a:rPr>
                        <a:t>圆</a:t>
                      </a:r>
                      <a:r>
                        <a:rPr sz="1600" spc="90" dirty="0">
                          <a:solidFill>
                            <a:srgbClr val="231F20"/>
                          </a:solidFill>
                          <a:latin typeface="宋体" panose="02010600030101010101" pitchFamily="2" charset="-122"/>
                          <a:cs typeface="宋体" panose="02010600030101010101" pitchFamily="2" charset="-122"/>
                        </a:rPr>
                        <a:t>或</a:t>
                      </a:r>
                      <a:r>
                        <a:rPr sz="1600" spc="105" dirty="0">
                          <a:solidFill>
                            <a:srgbClr val="231F20"/>
                          </a:solidFill>
                          <a:latin typeface="宋体" panose="02010600030101010101" pitchFamily="2" charset="-122"/>
                          <a:cs typeface="宋体" panose="02010600030101010101" pitchFamily="2" charset="-122"/>
                        </a:rPr>
                        <a:t>者</a:t>
                      </a:r>
                      <a:r>
                        <a:rPr sz="1600" dirty="0">
                          <a:solidFill>
                            <a:srgbClr val="231F20"/>
                          </a:solidFill>
                          <a:latin typeface="宋体" panose="02010600030101010101" pitchFamily="2" charset="-122"/>
                          <a:cs typeface="宋体" panose="02010600030101010101" pitchFamily="2" charset="-122"/>
                        </a:rPr>
                        <a:t>圆</a:t>
                      </a:r>
                      <a:r>
                        <a:rPr sz="1600" spc="125" dirty="0">
                          <a:solidFill>
                            <a:srgbClr val="231F20"/>
                          </a:solidFill>
                          <a:latin typeface="宋体" panose="02010600030101010101" pitchFamily="2" charset="-122"/>
                          <a:cs typeface="宋体" panose="02010600030101010101" pitchFamily="2" charset="-122"/>
                        </a:rPr>
                        <a:t>弧</a:t>
                      </a:r>
                      <a:r>
                        <a:rPr sz="1600" spc="-120" dirty="0">
                          <a:solidFill>
                            <a:srgbClr val="231F20"/>
                          </a:solidFill>
                          <a:latin typeface="宋体" panose="02010600030101010101" pitchFamily="2" charset="-122"/>
                          <a:cs typeface="宋体" panose="02010600030101010101" pitchFamily="2" charset="-122"/>
                        </a:rPr>
                        <a:t>，</a:t>
                      </a:r>
                      <a:r>
                        <a:rPr sz="1600" spc="165" dirty="0">
                          <a:solidFill>
                            <a:srgbClr val="231F20"/>
                          </a:solidFill>
                          <a:latin typeface="宋体" panose="02010600030101010101" pitchFamily="2" charset="-122"/>
                          <a:cs typeface="宋体" panose="02010600030101010101" pitchFamily="2" charset="-122"/>
                        </a:rPr>
                        <a:t>需</a:t>
                      </a:r>
                      <a:r>
                        <a:rPr sz="1600" dirty="0">
                          <a:solidFill>
                            <a:srgbClr val="231F20"/>
                          </a:solidFill>
                          <a:latin typeface="宋体" panose="02010600030101010101" pitchFamily="2" charset="-122"/>
                          <a:cs typeface="宋体" panose="02010600030101010101" pitchFamily="2" charset="-122"/>
                        </a:rPr>
                        <a:t>要</a:t>
                      </a:r>
                      <a:r>
                        <a:rPr sz="1600" spc="195" dirty="0">
                          <a:solidFill>
                            <a:srgbClr val="231F20"/>
                          </a:solidFill>
                          <a:latin typeface="宋体" panose="02010600030101010101" pitchFamily="2" charset="-122"/>
                          <a:cs typeface="宋体" panose="02010600030101010101" pitchFamily="2" charset="-122"/>
                        </a:rPr>
                        <a:t>定</a:t>
                      </a:r>
                      <a:r>
                        <a:rPr sz="1600" dirty="0">
                          <a:solidFill>
                            <a:srgbClr val="231F20"/>
                          </a:solidFill>
                          <a:latin typeface="宋体" panose="02010600030101010101" pitchFamily="2" charset="-122"/>
                          <a:cs typeface="宋体" panose="02010600030101010101" pitchFamily="2" charset="-122"/>
                        </a:rPr>
                        <a:t>义旋</a:t>
                      </a:r>
                      <a:r>
                        <a:rPr sz="1600" spc="-30" dirty="0">
                          <a:solidFill>
                            <a:srgbClr val="231F20"/>
                          </a:solidFill>
                          <a:latin typeface="宋体" panose="02010600030101010101" pitchFamily="2" charset="-122"/>
                          <a:cs typeface="宋体" panose="02010600030101010101" pitchFamily="2" charset="-122"/>
                        </a:rPr>
                        <a:t>转</a:t>
                      </a:r>
                      <a:r>
                        <a:rPr sz="1600" spc="-35" dirty="0">
                          <a:solidFill>
                            <a:srgbClr val="231F20"/>
                          </a:solidFill>
                          <a:latin typeface="宋体" panose="02010600030101010101" pitchFamily="2" charset="-122"/>
                          <a:cs typeface="宋体" panose="02010600030101010101" pitchFamily="2" charset="-122"/>
                        </a:rPr>
                        <a:t>中</a:t>
                      </a:r>
                      <a:r>
                        <a:rPr sz="1600" spc="-5" dirty="0">
                          <a:solidFill>
                            <a:srgbClr val="231F20"/>
                          </a:solidFill>
                          <a:latin typeface="宋体" panose="02010600030101010101" pitchFamily="2" charset="-122"/>
                          <a:cs typeface="宋体" panose="02010600030101010101" pitchFamily="2" charset="-122"/>
                        </a:rPr>
                        <a:t>心</a:t>
                      </a:r>
                      <a:r>
                        <a:rPr sz="1600" spc="-180" dirty="0">
                          <a:solidFill>
                            <a:srgbClr val="231F20"/>
                          </a:solidFill>
                          <a:latin typeface="宋体" panose="02010600030101010101" pitchFamily="2" charset="-122"/>
                          <a:cs typeface="宋体" panose="02010600030101010101" pitchFamily="2" charset="-122"/>
                        </a:rPr>
                        <a:t>线</a:t>
                      </a:r>
                      <a:r>
                        <a:rPr sz="1600" spc="-114" dirty="0">
                          <a:solidFill>
                            <a:srgbClr val="231F20"/>
                          </a:solidFill>
                          <a:latin typeface="宋体" panose="02010600030101010101" pitchFamily="2" charset="-122"/>
                          <a:cs typeface="宋体" panose="02010600030101010101" pitchFamily="2" charset="-122"/>
                        </a:rPr>
                        <a:t>（</a:t>
                      </a:r>
                      <a:r>
                        <a:rPr sz="1600" dirty="0">
                          <a:solidFill>
                            <a:srgbClr val="231F20"/>
                          </a:solidFill>
                          <a:latin typeface="宋体" panose="02010600030101010101" pitchFamily="2" charset="-122"/>
                          <a:cs typeface="宋体" panose="02010600030101010101" pitchFamily="2" charset="-122"/>
                        </a:rPr>
                        <a:t>可</a:t>
                      </a:r>
                      <a:r>
                        <a:rPr sz="1600" spc="114" dirty="0">
                          <a:solidFill>
                            <a:srgbClr val="231F20"/>
                          </a:solidFill>
                          <a:latin typeface="宋体" panose="02010600030101010101" pitchFamily="2" charset="-122"/>
                          <a:cs typeface="宋体" panose="02010600030101010101" pitchFamily="2" charset="-122"/>
                        </a:rPr>
                        <a:t>以</a:t>
                      </a:r>
                      <a:r>
                        <a:rPr sz="1600" spc="135" dirty="0">
                          <a:solidFill>
                            <a:srgbClr val="231F20"/>
                          </a:solidFill>
                          <a:latin typeface="宋体" panose="02010600030101010101" pitchFamily="2" charset="-122"/>
                          <a:cs typeface="宋体" panose="02010600030101010101" pitchFamily="2" charset="-122"/>
                        </a:rPr>
                        <a:t>定</a:t>
                      </a:r>
                      <a:r>
                        <a:rPr sz="1600" spc="95" dirty="0">
                          <a:solidFill>
                            <a:srgbClr val="231F20"/>
                          </a:solidFill>
                          <a:latin typeface="宋体" panose="02010600030101010101" pitchFamily="2" charset="-122"/>
                          <a:cs typeface="宋体" panose="02010600030101010101" pitchFamily="2" charset="-122"/>
                        </a:rPr>
                        <a:t>义角</a:t>
                      </a:r>
                      <a:r>
                        <a:rPr sz="1600" spc="105" dirty="0">
                          <a:solidFill>
                            <a:srgbClr val="231F20"/>
                          </a:solidFill>
                          <a:latin typeface="宋体" panose="02010600030101010101" pitchFamily="2" charset="-122"/>
                          <a:cs typeface="宋体" panose="02010600030101010101" pitchFamily="2" charset="-122"/>
                        </a:rPr>
                        <a:t>度</a:t>
                      </a:r>
                      <a:r>
                        <a:rPr sz="1600" dirty="0">
                          <a:solidFill>
                            <a:srgbClr val="231F20"/>
                          </a:solidFill>
                          <a:latin typeface="宋体" panose="02010600030101010101" pitchFamily="2" charset="-122"/>
                          <a:cs typeface="宋体" panose="02010600030101010101" pitchFamily="2" charset="-122"/>
                        </a:rPr>
                        <a:t>和 </a:t>
                      </a:r>
                      <a:r>
                        <a:rPr sz="1600" spc="-40" dirty="0">
                          <a:solidFill>
                            <a:srgbClr val="231F20"/>
                          </a:solidFill>
                          <a:latin typeface="宋体" panose="02010600030101010101" pitchFamily="2" charset="-122"/>
                          <a:cs typeface="宋体" panose="02010600030101010101" pitchFamily="2" charset="-122"/>
                        </a:rPr>
                        <a:t>方</a:t>
                      </a:r>
                      <a:r>
                        <a:rPr sz="1600" spc="-155" dirty="0">
                          <a:solidFill>
                            <a:srgbClr val="231F20"/>
                          </a:solidFill>
                          <a:latin typeface="宋体" panose="02010600030101010101" pitchFamily="2" charset="-122"/>
                          <a:cs typeface="宋体" panose="02010600030101010101" pitchFamily="2" charset="-122"/>
                        </a:rPr>
                        <a:t>向</a:t>
                      </a:r>
                      <a:r>
                        <a:rPr sz="1600" dirty="0">
                          <a:solidFill>
                            <a:srgbClr val="231F20"/>
                          </a:solidFill>
                          <a:latin typeface="宋体" panose="02010600030101010101" pitchFamily="2" charset="-122"/>
                          <a:cs typeface="宋体" panose="02010600030101010101" pitchFamily="2" charset="-122"/>
                        </a:rPr>
                        <a:t>）</a:t>
                      </a:r>
                      <a:endParaRPr sz="1600" dirty="0">
                        <a:solidFill>
                          <a:srgbClr val="231F20"/>
                        </a:solidFill>
                        <a:latin typeface="宋体" panose="02010600030101010101" pitchFamily="2" charset="-122"/>
                        <a:cs typeface="宋体" panose="02010600030101010101" pitchFamily="2" charset="-122"/>
                      </a:endParaRPr>
                    </a:p>
                  </a:txBody>
                  <a:tcPr marL="0" marR="0" marT="39370" marB="0">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solidFill>
                      <a:srgbClr val="E5E5DE"/>
                    </a:solidFill>
                  </a:tcPr>
                </a:tc>
                <a:tc>
                  <a:txBody>
                    <a:bodyPr/>
                    <a:p>
                      <a:pPr>
                        <a:lnSpc>
                          <a:spcPct val="100000"/>
                        </a:lnSpc>
                      </a:pPr>
                      <a:endParaRPr sz="1600">
                        <a:latin typeface="Times New Roman" panose="02020603050405020304"/>
                        <a:cs typeface="Times New Roman" panose="02020603050405020304"/>
                      </a:endParaRPr>
                    </a:p>
                    <a:p>
                      <a:pPr>
                        <a:lnSpc>
                          <a:spcPct val="100000"/>
                        </a:lnSpc>
                        <a:spcBef>
                          <a:spcPts val="10"/>
                        </a:spcBef>
                      </a:pPr>
                      <a:endParaRPr sz="1600">
                        <a:latin typeface="Times New Roman" panose="02020603050405020304"/>
                        <a:cs typeface="Times New Roman" panose="02020603050405020304"/>
                      </a:endParaRPr>
                    </a:p>
                    <a:p>
                      <a:pPr marL="71755" marR="68580">
                        <a:lnSpc>
                          <a:spcPct val="111000"/>
                        </a:lnSpc>
                      </a:pPr>
                      <a:r>
                        <a:rPr sz="1600" spc="-25" dirty="0">
                          <a:solidFill>
                            <a:srgbClr val="231F20"/>
                          </a:solidFill>
                          <a:latin typeface="宋体" panose="02010600030101010101" pitchFamily="2" charset="-122"/>
                          <a:cs typeface="宋体" panose="02010600030101010101" pitchFamily="2" charset="-122"/>
                        </a:rPr>
                        <a:t>截面</a:t>
                      </a:r>
                      <a:r>
                        <a:rPr sz="1600" spc="20" dirty="0">
                          <a:solidFill>
                            <a:srgbClr val="231F20"/>
                          </a:solidFill>
                          <a:latin typeface="宋体" panose="02010600030101010101" pitchFamily="2" charset="-122"/>
                          <a:cs typeface="宋体" panose="02010600030101010101" pitchFamily="2" charset="-122"/>
                        </a:rPr>
                        <a:t>是</a:t>
                      </a:r>
                      <a:r>
                        <a:rPr sz="1600" spc="30" dirty="0">
                          <a:solidFill>
                            <a:srgbClr val="231F20"/>
                          </a:solidFill>
                          <a:latin typeface="宋体" panose="02010600030101010101" pitchFamily="2" charset="-122"/>
                          <a:cs typeface="宋体" panose="02010600030101010101" pitchFamily="2" charset="-122"/>
                        </a:rPr>
                        <a:t>一</a:t>
                      </a:r>
                      <a:r>
                        <a:rPr sz="1600" spc="-35" dirty="0">
                          <a:solidFill>
                            <a:srgbClr val="231F20"/>
                          </a:solidFill>
                          <a:latin typeface="宋体" panose="02010600030101010101" pitchFamily="2" charset="-122"/>
                          <a:cs typeface="宋体" panose="02010600030101010101" pitchFamily="2" charset="-122"/>
                        </a:rPr>
                        <a:t>个</a:t>
                      </a:r>
                      <a:r>
                        <a:rPr sz="1600" spc="-40" dirty="0">
                          <a:solidFill>
                            <a:srgbClr val="231F20"/>
                          </a:solidFill>
                          <a:latin typeface="宋体" panose="02010600030101010101" pitchFamily="2" charset="-122"/>
                          <a:cs typeface="宋体" panose="02010600030101010101" pitchFamily="2" charset="-122"/>
                        </a:rPr>
                        <a:t>自定</a:t>
                      </a:r>
                      <a:r>
                        <a:rPr sz="1600" spc="-25" dirty="0">
                          <a:solidFill>
                            <a:srgbClr val="231F20"/>
                          </a:solidFill>
                          <a:latin typeface="宋体" panose="02010600030101010101" pitchFamily="2" charset="-122"/>
                          <a:cs typeface="宋体" panose="02010600030101010101" pitchFamily="2" charset="-122"/>
                        </a:rPr>
                        <a:t>义</a:t>
                      </a:r>
                      <a:r>
                        <a:rPr sz="1600" spc="-15" dirty="0">
                          <a:solidFill>
                            <a:srgbClr val="231F20"/>
                          </a:solidFill>
                          <a:latin typeface="宋体" panose="02010600030101010101" pitchFamily="2" charset="-122"/>
                          <a:cs typeface="宋体" panose="02010600030101010101" pitchFamily="2" charset="-122"/>
                        </a:rPr>
                        <a:t>的</a:t>
                      </a:r>
                      <a:r>
                        <a:rPr sz="1600" spc="-45" dirty="0">
                          <a:solidFill>
                            <a:srgbClr val="231F20"/>
                          </a:solidFill>
                          <a:latin typeface="宋体" panose="02010600030101010101" pitchFamily="2" charset="-122"/>
                          <a:cs typeface="宋体" panose="02010600030101010101" pitchFamily="2" charset="-122"/>
                        </a:rPr>
                        <a:t>截面</a:t>
                      </a:r>
                      <a:endParaRPr sz="1600">
                        <a:latin typeface="宋体" panose="02010600030101010101" pitchFamily="2" charset="-122"/>
                        <a:cs typeface="宋体" panose="02010600030101010101" pitchFamily="2" charset="-122"/>
                      </a:endParaRPr>
                    </a:p>
                  </a:txBody>
                  <a:tcPr marL="0" marR="0" marT="0" marB="0">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solidFill>
                      <a:srgbClr val="E5E5DE"/>
                    </a:solidFill>
                  </a:tcPr>
                </a:tc>
              </a:tr>
              <a:tr h="1237615">
                <a:tc>
                  <a:txBody>
                    <a:bodyPr/>
                    <a:p>
                      <a:pPr indent="0" algn="ctr">
                        <a:buNone/>
                      </a:pPr>
                      <a:endParaRPr lang="en-US" altLang="en-US" sz="1600" b="0">
                        <a:latin typeface="Calibri" panose="020F0502020204030204" charset="0"/>
                        <a:ea typeface="Calibri" panose="020F0502020204030204" charset="0"/>
                        <a:cs typeface="Calibri" panose="020F0502020204030204" charset="0"/>
                      </a:endParaRPr>
                    </a:p>
                    <a:p>
                      <a:pPr indent="0" algn="ctr">
                        <a:buNone/>
                      </a:pPr>
                      <a:endParaRPr lang="en-US" altLang="en-US" sz="1600" b="0">
                        <a:latin typeface="Calibri" panose="020F0502020204030204" charset="0"/>
                        <a:ea typeface="Calibri" panose="020F0502020204030204" charset="0"/>
                        <a:cs typeface="Calibri" panose="020F0502020204030204" charset="0"/>
                      </a:endParaRPr>
                    </a:p>
                    <a:p>
                      <a:pPr algn="ctr">
                        <a:buClrTx/>
                        <a:buSzTx/>
                        <a:buFontTx/>
                        <a:buNone/>
                      </a:pPr>
                      <a:r>
                        <a:rPr lang="zh-CN" altLang="en-US" sz="1600" b="0">
                          <a:latin typeface="Calibri" panose="020F0502020204030204" charset="0"/>
                          <a:cs typeface="Calibri" panose="020F0502020204030204" charset="0"/>
                        </a:rPr>
                        <a:t>拉伸</a:t>
                      </a:r>
                      <a:endParaRPr lang="zh-CN" altLang="en-US" sz="1600" b="0">
                        <a:latin typeface="Calibri" panose="020F0502020204030204" charset="0"/>
                        <a:cs typeface="Calibri" panose="020F0502020204030204" charset="0"/>
                      </a:endParaRPr>
                    </a:p>
                  </a:txBody>
                  <a:tcPr marL="0" marR="0" marT="0" marB="0" vert="horz" anchor="t" anchorCtr="0">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solidFill>
                      <a:srgbClr val="E5E5DE"/>
                    </a:solidFill>
                  </a:tcPr>
                </a:tc>
                <a:tc>
                  <a:txBody>
                    <a:bodyPr/>
                    <a:p>
                      <a:pPr indent="0" algn="ctr">
                        <a:buNone/>
                      </a:pPr>
                      <a:endParaRPr lang="en-US" altLang="en-US" sz="1600" b="0">
                        <a:latin typeface="Calibri" panose="020F0502020204030204" charset="0"/>
                        <a:ea typeface="Calibri" panose="020F0502020204030204" charset="0"/>
                        <a:cs typeface="Calibri" panose="020F0502020204030204" charset="0"/>
                      </a:endParaRPr>
                    </a:p>
                  </a:txBody>
                  <a:tcPr marL="0" marR="0" marT="0" marB="0" vert="horz" anchor="t" anchorCtr="0">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solidFill>
                      <a:srgbClr val="E5E5DE"/>
                    </a:solidFill>
                  </a:tcPr>
                </a:tc>
                <a:tc>
                  <a:txBody>
                    <a:bodyPr/>
                    <a:p>
                      <a:pPr marL="71755" marR="55880" algn="just">
                        <a:lnSpc>
                          <a:spcPct val="111000"/>
                        </a:lnSpc>
                        <a:spcBef>
                          <a:spcPts val="310"/>
                        </a:spcBef>
                      </a:pPr>
                      <a:r>
                        <a:rPr sz="1600" spc="125" dirty="0">
                          <a:solidFill>
                            <a:srgbClr val="231F20"/>
                          </a:solidFill>
                          <a:latin typeface="宋体" panose="02010600030101010101" pitchFamily="2" charset="-122"/>
                          <a:cs typeface="宋体" panose="02010600030101010101" pitchFamily="2" charset="-122"/>
                        </a:rPr>
                        <a:t>轨</a:t>
                      </a:r>
                      <a:r>
                        <a:rPr sz="1600" spc="130" dirty="0">
                          <a:solidFill>
                            <a:srgbClr val="231F20"/>
                          </a:solidFill>
                          <a:latin typeface="宋体" panose="02010600030101010101" pitchFamily="2" charset="-122"/>
                          <a:cs typeface="宋体" panose="02010600030101010101" pitchFamily="2" charset="-122"/>
                        </a:rPr>
                        <a:t>迹</a:t>
                      </a:r>
                      <a:r>
                        <a:rPr sz="1600" spc="114" dirty="0">
                          <a:solidFill>
                            <a:srgbClr val="231F20"/>
                          </a:solidFill>
                          <a:latin typeface="宋体" panose="02010600030101010101" pitchFamily="2" charset="-122"/>
                          <a:cs typeface="宋体" panose="02010600030101010101" pitchFamily="2" charset="-122"/>
                        </a:rPr>
                        <a:t>是系</a:t>
                      </a:r>
                      <a:r>
                        <a:rPr sz="1600" spc="60" dirty="0">
                          <a:solidFill>
                            <a:srgbClr val="231F20"/>
                          </a:solidFill>
                          <a:latin typeface="宋体" panose="02010600030101010101" pitchFamily="2" charset="-122"/>
                          <a:cs typeface="宋体" panose="02010600030101010101" pitchFamily="2" charset="-122"/>
                        </a:rPr>
                        <a:t>统自</a:t>
                      </a:r>
                      <a:r>
                        <a:rPr sz="1600" spc="5" dirty="0">
                          <a:solidFill>
                            <a:srgbClr val="231F20"/>
                          </a:solidFill>
                          <a:latin typeface="宋体" panose="02010600030101010101" pitchFamily="2" charset="-122"/>
                          <a:cs typeface="宋体" panose="02010600030101010101" pitchFamily="2" charset="-122"/>
                        </a:rPr>
                        <a:t>定</a:t>
                      </a:r>
                      <a:r>
                        <a:rPr sz="1600" spc="-25" dirty="0">
                          <a:solidFill>
                            <a:srgbClr val="231F20"/>
                          </a:solidFill>
                          <a:latin typeface="宋体" panose="02010600030101010101" pitchFamily="2" charset="-122"/>
                          <a:cs typeface="宋体" panose="02010600030101010101" pitchFamily="2" charset="-122"/>
                        </a:rPr>
                        <a:t>义的</a:t>
                      </a:r>
                      <a:r>
                        <a:rPr sz="1600" spc="-5" dirty="0">
                          <a:solidFill>
                            <a:srgbClr val="231F20"/>
                          </a:solidFill>
                          <a:latin typeface="宋体" panose="02010600030101010101" pitchFamily="2" charset="-122"/>
                          <a:cs typeface="宋体" panose="02010600030101010101" pitchFamily="2" charset="-122"/>
                        </a:rPr>
                        <a:t>直</a:t>
                      </a:r>
                      <a:r>
                        <a:rPr sz="1600" spc="-190" dirty="0">
                          <a:solidFill>
                            <a:srgbClr val="231F20"/>
                          </a:solidFill>
                          <a:latin typeface="宋体" panose="02010600030101010101" pitchFamily="2" charset="-122"/>
                          <a:cs typeface="宋体" panose="02010600030101010101" pitchFamily="2" charset="-122"/>
                        </a:rPr>
                        <a:t>线</a:t>
                      </a:r>
                      <a:r>
                        <a:rPr sz="1600" spc="-120" dirty="0">
                          <a:solidFill>
                            <a:srgbClr val="231F20"/>
                          </a:solidFill>
                          <a:latin typeface="宋体" panose="02010600030101010101" pitchFamily="2" charset="-122"/>
                          <a:cs typeface="宋体" panose="02010600030101010101" pitchFamily="2" charset="-122"/>
                        </a:rPr>
                        <a:t>（</a:t>
                      </a:r>
                      <a:r>
                        <a:rPr sz="1600" dirty="0">
                          <a:solidFill>
                            <a:srgbClr val="231F20"/>
                          </a:solidFill>
                          <a:latin typeface="宋体" panose="02010600030101010101" pitchFamily="2" charset="-122"/>
                          <a:cs typeface="宋体" panose="02010600030101010101" pitchFamily="2" charset="-122"/>
                        </a:rPr>
                        <a:t>可</a:t>
                      </a:r>
                      <a:r>
                        <a:rPr sz="1600" spc="105" dirty="0">
                          <a:solidFill>
                            <a:srgbClr val="231F20"/>
                          </a:solidFill>
                          <a:latin typeface="宋体" panose="02010600030101010101" pitchFamily="2" charset="-122"/>
                          <a:cs typeface="宋体" panose="02010600030101010101" pitchFamily="2" charset="-122"/>
                        </a:rPr>
                        <a:t>以</a:t>
                      </a:r>
                      <a:r>
                        <a:rPr sz="1600" spc="125" dirty="0">
                          <a:solidFill>
                            <a:srgbClr val="231F20"/>
                          </a:solidFill>
                          <a:latin typeface="宋体" panose="02010600030101010101" pitchFamily="2" charset="-122"/>
                          <a:cs typeface="宋体" panose="02010600030101010101" pitchFamily="2" charset="-122"/>
                        </a:rPr>
                        <a:t>定</a:t>
                      </a:r>
                      <a:r>
                        <a:rPr sz="1600" spc="105" dirty="0">
                          <a:solidFill>
                            <a:srgbClr val="231F20"/>
                          </a:solidFill>
                          <a:latin typeface="宋体" panose="02010600030101010101" pitchFamily="2" charset="-122"/>
                          <a:cs typeface="宋体" panose="02010600030101010101" pitchFamily="2" charset="-122"/>
                        </a:rPr>
                        <a:t>义深</a:t>
                      </a:r>
                      <a:r>
                        <a:rPr sz="1600" spc="95" dirty="0">
                          <a:solidFill>
                            <a:srgbClr val="231F20"/>
                          </a:solidFill>
                          <a:latin typeface="宋体" panose="02010600030101010101" pitchFamily="2" charset="-122"/>
                          <a:cs typeface="宋体" panose="02010600030101010101" pitchFamily="2" charset="-122"/>
                        </a:rPr>
                        <a:t>度</a:t>
                      </a:r>
                      <a:r>
                        <a:rPr sz="1600" dirty="0">
                          <a:solidFill>
                            <a:srgbClr val="231F20"/>
                          </a:solidFill>
                          <a:latin typeface="宋体" panose="02010600030101010101" pitchFamily="2" charset="-122"/>
                          <a:cs typeface="宋体" panose="02010600030101010101" pitchFamily="2" charset="-122"/>
                        </a:rPr>
                        <a:t>和 </a:t>
                      </a:r>
                      <a:r>
                        <a:rPr sz="1600" spc="-40" dirty="0">
                          <a:solidFill>
                            <a:srgbClr val="231F20"/>
                          </a:solidFill>
                          <a:latin typeface="宋体" panose="02010600030101010101" pitchFamily="2" charset="-122"/>
                          <a:cs typeface="宋体" panose="02010600030101010101" pitchFamily="2" charset="-122"/>
                        </a:rPr>
                        <a:t>方</a:t>
                      </a:r>
                      <a:r>
                        <a:rPr sz="1600" spc="-155" dirty="0">
                          <a:solidFill>
                            <a:srgbClr val="231F20"/>
                          </a:solidFill>
                          <a:latin typeface="宋体" panose="02010600030101010101" pitchFamily="2" charset="-122"/>
                          <a:cs typeface="宋体" panose="02010600030101010101" pitchFamily="2" charset="-122"/>
                        </a:rPr>
                        <a:t>向</a:t>
                      </a:r>
                      <a:r>
                        <a:rPr sz="1600" dirty="0">
                          <a:solidFill>
                            <a:srgbClr val="231F20"/>
                          </a:solidFill>
                          <a:latin typeface="宋体" panose="02010600030101010101" pitchFamily="2" charset="-122"/>
                          <a:cs typeface="宋体" panose="02010600030101010101" pitchFamily="2" charset="-122"/>
                        </a:rPr>
                        <a:t>）</a:t>
                      </a:r>
                      <a:endParaRPr sz="1600" dirty="0">
                        <a:solidFill>
                          <a:srgbClr val="231F20"/>
                        </a:solidFill>
                        <a:latin typeface="宋体" panose="02010600030101010101" pitchFamily="2" charset="-122"/>
                        <a:cs typeface="宋体" panose="02010600030101010101" pitchFamily="2" charset="-122"/>
                      </a:endParaRPr>
                    </a:p>
                  </a:txBody>
                  <a:tcPr marL="0" marR="0" marT="39370" marB="0">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solidFill>
                      <a:srgbClr val="E5E5DE"/>
                    </a:solidFill>
                  </a:tcPr>
                </a:tc>
                <a:tc>
                  <a:txBody>
                    <a:bodyPr/>
                    <a:p>
                      <a:pPr>
                        <a:lnSpc>
                          <a:spcPct val="100000"/>
                        </a:lnSpc>
                        <a:spcBef>
                          <a:spcPts val="15"/>
                        </a:spcBef>
                      </a:pPr>
                      <a:endParaRPr sz="1600">
                        <a:latin typeface="Times New Roman" panose="02020603050405020304"/>
                        <a:cs typeface="Times New Roman" panose="02020603050405020304"/>
                      </a:endParaRPr>
                    </a:p>
                    <a:p>
                      <a:pPr marL="71755" marR="68580">
                        <a:lnSpc>
                          <a:spcPct val="111000"/>
                        </a:lnSpc>
                      </a:pPr>
                      <a:r>
                        <a:rPr sz="1600" spc="-25" dirty="0">
                          <a:solidFill>
                            <a:srgbClr val="231F20"/>
                          </a:solidFill>
                          <a:latin typeface="宋体" panose="02010600030101010101" pitchFamily="2" charset="-122"/>
                          <a:cs typeface="宋体" panose="02010600030101010101" pitchFamily="2" charset="-122"/>
                        </a:rPr>
                        <a:t>截面</a:t>
                      </a:r>
                      <a:r>
                        <a:rPr sz="1600" spc="20" dirty="0">
                          <a:solidFill>
                            <a:srgbClr val="231F20"/>
                          </a:solidFill>
                          <a:latin typeface="宋体" panose="02010600030101010101" pitchFamily="2" charset="-122"/>
                          <a:cs typeface="宋体" panose="02010600030101010101" pitchFamily="2" charset="-122"/>
                        </a:rPr>
                        <a:t>是</a:t>
                      </a:r>
                      <a:r>
                        <a:rPr sz="1600" spc="30" dirty="0">
                          <a:solidFill>
                            <a:srgbClr val="231F20"/>
                          </a:solidFill>
                          <a:latin typeface="宋体" panose="02010600030101010101" pitchFamily="2" charset="-122"/>
                          <a:cs typeface="宋体" panose="02010600030101010101" pitchFamily="2" charset="-122"/>
                        </a:rPr>
                        <a:t>一</a:t>
                      </a:r>
                      <a:r>
                        <a:rPr sz="1600" spc="-35" dirty="0">
                          <a:solidFill>
                            <a:srgbClr val="231F20"/>
                          </a:solidFill>
                          <a:latin typeface="宋体" panose="02010600030101010101" pitchFamily="2" charset="-122"/>
                          <a:cs typeface="宋体" panose="02010600030101010101" pitchFamily="2" charset="-122"/>
                        </a:rPr>
                        <a:t>个</a:t>
                      </a:r>
                      <a:r>
                        <a:rPr sz="1600" spc="-40" dirty="0">
                          <a:solidFill>
                            <a:srgbClr val="231F20"/>
                          </a:solidFill>
                          <a:latin typeface="宋体" panose="02010600030101010101" pitchFamily="2" charset="-122"/>
                          <a:cs typeface="宋体" panose="02010600030101010101" pitchFamily="2" charset="-122"/>
                        </a:rPr>
                        <a:t>自定</a:t>
                      </a:r>
                      <a:r>
                        <a:rPr sz="1600" spc="-5" dirty="0">
                          <a:solidFill>
                            <a:srgbClr val="231F20"/>
                          </a:solidFill>
                          <a:latin typeface="宋体" panose="02010600030101010101" pitchFamily="2" charset="-122"/>
                          <a:cs typeface="宋体" panose="02010600030101010101" pitchFamily="2" charset="-122"/>
                        </a:rPr>
                        <a:t>义形</a:t>
                      </a:r>
                      <a:r>
                        <a:rPr sz="1600" spc="-25" dirty="0">
                          <a:solidFill>
                            <a:srgbClr val="231F20"/>
                          </a:solidFill>
                          <a:latin typeface="宋体" panose="02010600030101010101" pitchFamily="2" charset="-122"/>
                          <a:cs typeface="宋体" panose="02010600030101010101" pitchFamily="2" charset="-122"/>
                        </a:rPr>
                        <a:t>状</a:t>
                      </a:r>
                      <a:r>
                        <a:rPr sz="1600" spc="-15" dirty="0">
                          <a:solidFill>
                            <a:srgbClr val="231F20"/>
                          </a:solidFill>
                          <a:latin typeface="宋体" panose="02010600030101010101" pitchFamily="2" charset="-122"/>
                          <a:cs typeface="宋体" panose="02010600030101010101" pitchFamily="2" charset="-122"/>
                        </a:rPr>
                        <a:t>的</a:t>
                      </a:r>
                      <a:r>
                        <a:rPr sz="1600" spc="-45" dirty="0">
                          <a:solidFill>
                            <a:srgbClr val="231F20"/>
                          </a:solidFill>
                          <a:latin typeface="宋体" panose="02010600030101010101" pitchFamily="2" charset="-122"/>
                          <a:cs typeface="宋体" panose="02010600030101010101" pitchFamily="2" charset="-122"/>
                        </a:rPr>
                        <a:t>截</a:t>
                      </a:r>
                      <a:r>
                        <a:rPr sz="1600" dirty="0">
                          <a:solidFill>
                            <a:srgbClr val="231F20"/>
                          </a:solidFill>
                          <a:latin typeface="宋体" panose="02010600030101010101" pitchFamily="2" charset="-122"/>
                          <a:cs typeface="宋体" panose="02010600030101010101" pitchFamily="2" charset="-122"/>
                        </a:rPr>
                        <a:t>面</a:t>
                      </a:r>
                      <a:endParaRPr sz="1600">
                        <a:latin typeface="宋体" panose="02010600030101010101" pitchFamily="2" charset="-122"/>
                        <a:cs typeface="宋体" panose="02010600030101010101" pitchFamily="2" charset="-122"/>
                      </a:endParaRPr>
                    </a:p>
                  </a:txBody>
                  <a:tcPr marL="0" marR="0" marT="1905" marB="0">
                    <a:lnL w="12700" cap="flat" cmpd="sng">
                      <a:solidFill>
                        <a:srgbClr val="FFFFFF"/>
                      </a:solidFill>
                      <a:prstDash val="solid"/>
                      <a:headEnd type="none" w="med" len="med"/>
                      <a:tailEnd type="none" w="med" len="med"/>
                    </a:lnL>
                    <a:lnR w="12700" cap="flat" cmpd="sng">
                      <a:solidFill>
                        <a:srgbClr val="FFFFFF"/>
                      </a:solidFill>
                      <a:prstDash val="solid"/>
                      <a:headEnd type="none" w="med" len="med"/>
                      <a:tailEnd type="none" w="med" len="med"/>
                    </a:lnR>
                    <a:lnT w="12700" cap="flat" cmpd="sng">
                      <a:solidFill>
                        <a:srgbClr val="FFFFFF"/>
                      </a:solidFill>
                      <a:prstDash val="solid"/>
                      <a:headEnd type="none" w="med" len="med"/>
                      <a:tailEnd type="none" w="med" len="med"/>
                    </a:lnT>
                    <a:lnB w="12700" cap="flat" cmpd="sng">
                      <a:solidFill>
                        <a:srgbClr val="FFFFFF"/>
                      </a:solidFill>
                      <a:prstDash val="solid"/>
                      <a:headEnd type="none" w="med" len="med"/>
                      <a:tailEnd type="none" w="med" len="med"/>
                    </a:lnB>
                    <a:lnTlToBr>
                      <a:noFill/>
                    </a:lnTlToBr>
                    <a:lnBlToTr>
                      <a:noFill/>
                    </a:lnBlToTr>
                    <a:solidFill>
                      <a:srgbClr val="E5E5DE"/>
                    </a:solidFill>
                  </a:tcPr>
                </a:tc>
              </a:tr>
            </a:tbl>
          </a:graphicData>
        </a:graphic>
      </p:graphicFrame>
      <p:pic>
        <p:nvPicPr>
          <p:cNvPr id="28" name="object 28"/>
          <p:cNvPicPr/>
          <p:nvPr/>
        </p:nvPicPr>
        <p:blipFill>
          <a:blip r:embed="rId2" cstate="print"/>
          <a:stretch>
            <a:fillRect/>
          </a:stretch>
        </p:blipFill>
        <p:spPr>
          <a:xfrm>
            <a:off x="3573780" y="1778000"/>
            <a:ext cx="1092200" cy="1103630"/>
          </a:xfrm>
          <a:prstGeom prst="rect">
            <a:avLst/>
          </a:prstGeom>
        </p:spPr>
      </p:pic>
      <p:pic>
        <p:nvPicPr>
          <p:cNvPr id="29" name="object 29"/>
          <p:cNvPicPr/>
          <p:nvPr/>
        </p:nvPicPr>
        <p:blipFill>
          <a:blip r:embed="rId3" cstate="print"/>
          <a:stretch>
            <a:fillRect/>
          </a:stretch>
        </p:blipFill>
        <p:spPr>
          <a:xfrm>
            <a:off x="3574415" y="3058160"/>
            <a:ext cx="1090930" cy="1146810"/>
          </a:xfrm>
          <a:prstGeom prst="rect">
            <a:avLst/>
          </a:prstGeom>
        </p:spPr>
      </p:pic>
      <p:pic>
        <p:nvPicPr>
          <p:cNvPr id="30" name="object 30"/>
          <p:cNvPicPr/>
          <p:nvPr/>
        </p:nvPicPr>
        <p:blipFill>
          <a:blip r:embed="rId4" cstate="print"/>
          <a:stretch>
            <a:fillRect/>
          </a:stretch>
        </p:blipFill>
        <p:spPr>
          <a:xfrm>
            <a:off x="3573780" y="4288790"/>
            <a:ext cx="1243330" cy="1050290"/>
          </a:xfrm>
          <a:prstGeom prst="rect">
            <a:avLst/>
          </a:prstGeom>
        </p:spPr>
      </p:pic>
      <p:pic>
        <p:nvPicPr>
          <p:cNvPr id="31" name="object 31"/>
          <p:cNvPicPr/>
          <p:nvPr/>
        </p:nvPicPr>
        <p:blipFill>
          <a:blip r:embed="rId5" cstate="print"/>
          <a:stretch>
            <a:fillRect/>
          </a:stretch>
        </p:blipFill>
        <p:spPr>
          <a:xfrm>
            <a:off x="3573780" y="5540375"/>
            <a:ext cx="1243965" cy="979170"/>
          </a:xfrm>
          <a:prstGeom prst="rect">
            <a:avLst/>
          </a:prstGeom>
        </p:spPr>
      </p:pic>
    </p:spTree>
    <p:custDataLst>
      <p:tags r:id="rId6"/>
    </p:custData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p:sp>
        <p:nvSpPr>
          <p:cNvPr id="2" name="标题 1"/>
          <p:cNvSpPr>
            <a:spLocks noGrp="1"/>
          </p:cNvSpPr>
          <p:nvPr>
            <p:ph type="title" idx="2"/>
          </p:nvPr>
        </p:nvSpPr>
        <p:spPr>
          <a:xfrm>
            <a:off x="608400" y="275298"/>
            <a:ext cx="10969200" cy="705600"/>
          </a:xfrm>
        </p:spPr>
        <p:txBody>
          <a:bodyPr/>
          <a:p>
            <a:r>
              <a:rPr b="1">
                <a:latin typeface="微软雅黑" panose="020B0503020204020204" charset="-122"/>
                <a:ea typeface="微软雅黑" panose="020B0503020204020204" charset="-122"/>
              </a:rPr>
              <a:t>思考与练习</a:t>
            </a:r>
            <a:endParaRPr b="1">
              <a:latin typeface="微软雅黑" panose="020B0503020204020204" charset="-122"/>
              <a:ea typeface="微软雅黑" panose="020B0503020204020204" charset="-122"/>
            </a:endParaRPr>
          </a:p>
        </p:txBody>
      </p:sp>
      <p:sp>
        <p:nvSpPr>
          <p:cNvPr id="5" name="文本框 4"/>
          <p:cNvSpPr txBox="1"/>
          <p:nvPr/>
        </p:nvSpPr>
        <p:spPr>
          <a:xfrm>
            <a:off x="688340" y="1494155"/>
            <a:ext cx="10115550" cy="2930525"/>
          </a:xfrm>
          <a:prstGeom prst="rect">
            <a:avLst/>
          </a:prstGeom>
          <a:noFill/>
        </p:spPr>
        <p:txBody>
          <a:bodyPr wrap="square" rtlCol="0" anchor="t">
            <a:noAutofit/>
          </a:bodyPr>
          <a:p>
            <a:pPr marL="12700" marR="5080" indent="195580" algn="just">
              <a:lnSpc>
                <a:spcPct val="150000"/>
              </a:lnSpc>
              <a:spcBef>
                <a:spcPts val="410"/>
              </a:spcBef>
            </a:pPr>
            <a:r>
              <a:rPr dirty="0">
                <a:solidFill>
                  <a:schemeClr val="dk1"/>
                </a:solidFill>
                <a:latin typeface="微软雅黑" panose="020B0503020204020204" charset="-122"/>
                <a:ea typeface="微软雅黑" panose="020B0503020204020204" charset="-122"/>
                <a:cs typeface="微软雅黑" panose="020B0503020204020204" charset="-122"/>
                <a:sym typeface="+mn-ea"/>
              </a:rPr>
              <a:t>1.思考</a:t>
            </a:r>
            <a:endParaRPr dirty="0">
              <a:solidFill>
                <a:schemeClr val="dk1"/>
              </a:solidFill>
              <a:latin typeface="微软雅黑" panose="020B0503020204020204" charset="-122"/>
              <a:ea typeface="微软雅黑" panose="020B0503020204020204" charset="-122"/>
              <a:cs typeface="微软雅黑" panose="020B0503020204020204" charset="-122"/>
              <a:sym typeface="+mn-ea"/>
            </a:endParaRPr>
          </a:p>
          <a:p>
            <a:pPr marL="12700" marR="5080" indent="195580" algn="just">
              <a:lnSpc>
                <a:spcPct val="150000"/>
              </a:lnSpc>
              <a:spcBef>
                <a:spcPts val="410"/>
              </a:spcBef>
            </a:pPr>
            <a:r>
              <a:rPr dirty="0">
                <a:solidFill>
                  <a:schemeClr val="dk1"/>
                </a:solidFill>
                <a:latin typeface="微软雅黑" panose="020B0503020204020204" charset="-122"/>
                <a:ea typeface="微软雅黑" panose="020B0503020204020204" charset="-122"/>
                <a:cs typeface="微软雅黑" panose="020B0503020204020204" charset="-122"/>
                <a:sym typeface="+mn-ea"/>
              </a:rPr>
              <a:t>（1）混合建模的二元分析法：种子和轨迹的定义是什么？</a:t>
            </a:r>
            <a:endParaRPr dirty="0">
              <a:solidFill>
                <a:schemeClr val="dk1"/>
              </a:solidFill>
              <a:latin typeface="微软雅黑" panose="020B0503020204020204" charset="-122"/>
              <a:ea typeface="微软雅黑" panose="020B0503020204020204" charset="-122"/>
              <a:cs typeface="微软雅黑" panose="020B0503020204020204" charset="-122"/>
              <a:sym typeface="+mn-ea"/>
            </a:endParaRPr>
          </a:p>
          <a:p>
            <a:pPr marL="12700" marR="5080" indent="195580" algn="just">
              <a:lnSpc>
                <a:spcPct val="150000"/>
              </a:lnSpc>
              <a:spcBef>
                <a:spcPts val="410"/>
              </a:spcBef>
            </a:pPr>
            <a:r>
              <a:rPr dirty="0">
                <a:solidFill>
                  <a:schemeClr val="dk1"/>
                </a:solidFill>
                <a:latin typeface="微软雅黑" panose="020B0503020204020204" charset="-122"/>
                <a:ea typeface="微软雅黑" panose="020B0503020204020204" charset="-122"/>
                <a:cs typeface="微软雅黑" panose="020B0503020204020204" charset="-122"/>
                <a:sym typeface="+mn-ea"/>
              </a:rPr>
              <a:t>（2）理解混合建模截面边数一致的要求和如何处理边数不一致的特殊情况。</a:t>
            </a:r>
            <a:endParaRPr dirty="0">
              <a:solidFill>
                <a:schemeClr val="dk1"/>
              </a:solidFill>
              <a:latin typeface="微软雅黑" panose="020B0503020204020204" charset="-122"/>
              <a:ea typeface="微软雅黑" panose="020B0503020204020204" charset="-122"/>
              <a:cs typeface="微软雅黑" panose="020B0503020204020204" charset="-122"/>
              <a:sym typeface="+mn-ea"/>
            </a:endParaRPr>
          </a:p>
          <a:p>
            <a:pPr marL="12700" marR="5080" indent="195580" algn="just">
              <a:lnSpc>
                <a:spcPct val="150000"/>
              </a:lnSpc>
              <a:spcBef>
                <a:spcPts val="410"/>
              </a:spcBef>
            </a:pPr>
            <a:r>
              <a:rPr dirty="0">
                <a:solidFill>
                  <a:schemeClr val="dk1"/>
                </a:solidFill>
                <a:latin typeface="微软雅黑" panose="020B0503020204020204" charset="-122"/>
                <a:ea typeface="微软雅黑" panose="020B0503020204020204" charset="-122"/>
                <a:cs typeface="微软雅黑" panose="020B0503020204020204" charset="-122"/>
                <a:sym typeface="+mn-ea"/>
              </a:rPr>
              <a:t>（3）旋转混合设置中心线的意义是什么？</a:t>
            </a:r>
            <a:endParaRPr dirty="0">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
    </p:custData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p:sp>
        <p:nvSpPr>
          <p:cNvPr id="2" name="标题 1"/>
          <p:cNvSpPr>
            <a:spLocks noGrp="1"/>
          </p:cNvSpPr>
          <p:nvPr>
            <p:ph type="title" idx="2"/>
          </p:nvPr>
        </p:nvSpPr>
        <p:spPr>
          <a:xfrm>
            <a:off x="608400" y="275298"/>
            <a:ext cx="10969200" cy="705600"/>
          </a:xfrm>
        </p:spPr>
        <p:txBody>
          <a:bodyPr/>
          <a:p>
            <a:r>
              <a:rPr b="1">
                <a:latin typeface="微软雅黑" panose="020B0503020204020204" charset="-122"/>
                <a:ea typeface="微软雅黑" panose="020B0503020204020204" charset="-122"/>
              </a:rPr>
              <a:t>思考与练习</a:t>
            </a:r>
            <a:endParaRPr b="1">
              <a:latin typeface="微软雅黑" panose="020B0503020204020204" charset="-122"/>
              <a:ea typeface="微软雅黑" panose="020B0503020204020204" charset="-122"/>
            </a:endParaRPr>
          </a:p>
        </p:txBody>
      </p:sp>
      <p:sp>
        <p:nvSpPr>
          <p:cNvPr id="5" name="文本框 4"/>
          <p:cNvSpPr txBox="1"/>
          <p:nvPr/>
        </p:nvSpPr>
        <p:spPr>
          <a:xfrm>
            <a:off x="688340" y="1494155"/>
            <a:ext cx="10115550" cy="1556385"/>
          </a:xfrm>
          <a:prstGeom prst="rect">
            <a:avLst/>
          </a:prstGeom>
          <a:noFill/>
        </p:spPr>
        <p:txBody>
          <a:bodyPr wrap="square" rtlCol="0" anchor="t">
            <a:noAutofit/>
          </a:bodyPr>
          <a:p>
            <a:pPr marL="12700" marR="5080" indent="195580" algn="just">
              <a:lnSpc>
                <a:spcPct val="150000"/>
              </a:lnSpc>
              <a:spcBef>
                <a:spcPts val="410"/>
              </a:spcBef>
            </a:pPr>
            <a:r>
              <a:rPr dirty="0">
                <a:solidFill>
                  <a:schemeClr val="dk1"/>
                </a:solidFill>
                <a:latin typeface="微软雅黑" panose="020B0503020204020204" charset="-122"/>
                <a:ea typeface="微软雅黑" panose="020B0503020204020204" charset="-122"/>
                <a:cs typeface="微软雅黑" panose="020B0503020204020204" charset="-122"/>
                <a:sym typeface="+mn-ea"/>
              </a:rPr>
              <a:t>2.练习</a:t>
            </a:r>
            <a:endParaRPr dirty="0">
              <a:solidFill>
                <a:schemeClr val="dk1"/>
              </a:solidFill>
              <a:latin typeface="微软雅黑" panose="020B0503020204020204" charset="-122"/>
              <a:ea typeface="微软雅黑" panose="020B0503020204020204" charset="-122"/>
              <a:cs typeface="微软雅黑" panose="020B0503020204020204" charset="-122"/>
              <a:sym typeface="+mn-ea"/>
            </a:endParaRPr>
          </a:p>
          <a:p>
            <a:pPr marL="12700" marR="5080" indent="195580" algn="just">
              <a:lnSpc>
                <a:spcPct val="150000"/>
              </a:lnSpc>
              <a:spcBef>
                <a:spcPts val="410"/>
              </a:spcBef>
            </a:pPr>
            <a:r>
              <a:rPr dirty="0">
                <a:solidFill>
                  <a:schemeClr val="dk1"/>
                </a:solidFill>
                <a:latin typeface="微软雅黑" panose="020B0503020204020204" charset="-122"/>
                <a:ea typeface="微软雅黑" panose="020B0503020204020204" charset="-122"/>
                <a:cs typeface="微软雅黑" panose="020B0503020204020204" charset="-122"/>
                <a:sym typeface="+mn-ea"/>
              </a:rPr>
              <a:t>上机练习，用混合建模完成图7-4-1所示产品，具体尺寸可自行选定，但注意尺寸比例和参照，要求同产品相似度80%以上。</a:t>
            </a:r>
            <a:endParaRPr dirty="0">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
        <p:nvSpPr>
          <p:cNvPr id="15" name="object 15"/>
          <p:cNvSpPr txBox="1"/>
          <p:nvPr/>
        </p:nvSpPr>
        <p:spPr>
          <a:xfrm>
            <a:off x="3341370" y="5655945"/>
            <a:ext cx="812800" cy="40259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a）</a:t>
            </a:r>
            <a:endParaRPr sz="1600">
              <a:latin typeface="微软雅黑" panose="020B0503020204020204" charset="-122"/>
              <a:ea typeface="微软雅黑" panose="020B0503020204020204" charset="-122"/>
              <a:cs typeface="微软雅黑" panose="020B0503020204020204" charset="-122"/>
            </a:endParaRPr>
          </a:p>
        </p:txBody>
      </p:sp>
      <p:sp>
        <p:nvSpPr>
          <p:cNvPr id="16" name="object 16"/>
          <p:cNvSpPr txBox="1"/>
          <p:nvPr/>
        </p:nvSpPr>
        <p:spPr>
          <a:xfrm>
            <a:off x="7330440" y="5655945"/>
            <a:ext cx="828675" cy="40259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b）</a:t>
            </a:r>
            <a:endParaRPr sz="1600">
              <a:latin typeface="微软雅黑" panose="020B0503020204020204" charset="-122"/>
              <a:ea typeface="微软雅黑" panose="020B0503020204020204" charset="-122"/>
              <a:cs typeface="微软雅黑" panose="020B0503020204020204" charset="-122"/>
            </a:endParaRPr>
          </a:p>
        </p:txBody>
      </p:sp>
      <p:sp>
        <p:nvSpPr>
          <p:cNvPr id="20" name="object 20"/>
          <p:cNvSpPr txBox="1"/>
          <p:nvPr/>
        </p:nvSpPr>
        <p:spPr>
          <a:xfrm>
            <a:off x="4275455" y="6198235"/>
            <a:ext cx="334772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 7-4-1    混合建模产品</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37" name="object 37"/>
          <p:cNvPicPr/>
          <p:nvPr/>
        </p:nvPicPr>
        <p:blipFill>
          <a:blip r:embed="rId1" cstate="print"/>
          <a:stretch>
            <a:fillRect/>
          </a:stretch>
        </p:blipFill>
        <p:spPr>
          <a:xfrm>
            <a:off x="1797050" y="3429000"/>
            <a:ext cx="4213860" cy="2112645"/>
          </a:xfrm>
          <a:prstGeom prst="rect">
            <a:avLst/>
          </a:prstGeom>
        </p:spPr>
      </p:pic>
      <p:pic>
        <p:nvPicPr>
          <p:cNvPr id="38" name="object 38"/>
          <p:cNvPicPr/>
          <p:nvPr/>
        </p:nvPicPr>
        <p:blipFill>
          <a:blip r:embed="rId2" cstate="print"/>
          <a:stretch>
            <a:fillRect/>
          </a:stretch>
        </p:blipFill>
        <p:spPr>
          <a:xfrm>
            <a:off x="6630035" y="2978785"/>
            <a:ext cx="1945640" cy="2537460"/>
          </a:xfrm>
          <a:prstGeom prst="rect">
            <a:avLst/>
          </a:prstGeom>
        </p:spPr>
      </p:pic>
    </p:spTree>
    <p:custDataLst>
      <p:tags r:id="rId3"/>
    </p:custData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2"/>
            <p:custDataLst>
              <p:tags r:id="rId1"/>
            </p:custDataLst>
          </p:nvPr>
        </p:nvSpPr>
        <p:spPr/>
        <p:txBody>
          <a:bodyPr/>
          <a:lstStyle/>
          <a:p>
            <a:r>
              <a:rPr lang="zh-CN" altLang="en-US"/>
              <a:t>汇报人：</a:t>
            </a:r>
            <a:r>
              <a:rPr lang="en-US" altLang="zh-CN"/>
              <a:t>WPS</a:t>
            </a:r>
            <a:endParaRPr lang="zh-CN" altLang="en-US"/>
          </a:p>
        </p:txBody>
      </p:sp>
      <p:sp>
        <p:nvSpPr>
          <p:cNvPr id="4" name="标题 3"/>
          <p:cNvSpPr>
            <a:spLocks noGrp="1"/>
          </p:cNvSpPr>
          <p:nvPr>
            <p:ph type="title" idx="1"/>
            <p:custDataLst>
              <p:tags r:id="rId2"/>
            </p:custDataLst>
          </p:nvPr>
        </p:nvSpPr>
        <p:spPr/>
        <p:txBody>
          <a:bodyPr/>
          <a:lstStyle/>
          <a:p>
            <a:r>
              <a:rPr lang="zh-CN" altLang="en-US"/>
              <a:t>感谢您的观看</a:t>
            </a:r>
            <a:endParaRPr lang="zh-CN" altLang="en-US"/>
          </a:p>
        </p:txBody>
      </p:sp>
    </p:spTree>
    <p:custDataLst>
      <p:tags r:id="rId3"/>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7.1 </a:t>
            </a:r>
            <a:r>
              <a:rPr>
                <a:latin typeface="微软雅黑" panose="020B0503020204020204" charset="-122"/>
                <a:ea typeface="微软雅黑" panose="020B0503020204020204" charset="-122"/>
                <a:cs typeface="微软雅黑" panose="020B0503020204020204" charset="-122"/>
                <a:sym typeface="+mn-ea"/>
              </a:rPr>
              <a:t>混合建模思路</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lang="en-US" altLang="zh-CN" sz="2400">
                <a:latin typeface="微软雅黑" panose="020B0503020204020204" charset="-122"/>
                <a:ea typeface="微软雅黑" panose="020B0503020204020204" charset="-122"/>
                <a:cs typeface="微软雅黑" panose="020B0503020204020204" charset="-122"/>
                <a:sym typeface="+mn-ea"/>
              </a:rPr>
              <a:t>7</a:t>
            </a:r>
            <a:r>
              <a:rPr lang="zh-CN" altLang="en-US" sz="2400">
                <a:latin typeface="微软雅黑" panose="020B0503020204020204" charset="-122"/>
                <a:ea typeface="微软雅黑" panose="020B0503020204020204" charset="-122"/>
                <a:cs typeface="微软雅黑" panose="020B0503020204020204" charset="-122"/>
                <a:sym typeface="+mn-ea"/>
              </a:rPr>
              <a:t>.1.2	混合的三步骤</a:t>
            </a:r>
            <a:endParaRPr lang="zh-CN" altLang="en-US"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76935" y="1810385"/>
            <a:ext cx="4989830" cy="2501900"/>
          </a:xfrm>
          <a:prstGeom prst="rect">
            <a:avLst/>
          </a:prstGeom>
          <a:noFill/>
          <a:ln w="9525">
            <a:noFill/>
          </a:ln>
        </p:spPr>
        <p:txBody>
          <a:bodyPr wrap="square">
            <a:noAutofit/>
          </a:bodyPr>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步骤2：</a:t>
            </a:r>
            <a:r>
              <a:rPr sz="2000" b="0">
                <a:latin typeface="微软雅黑" panose="020B0503020204020204" charset="-122"/>
                <a:ea typeface="微软雅黑" panose="020B0503020204020204" charset="-122"/>
                <a:cs typeface="微软雅黑" panose="020B0503020204020204" charset="-122"/>
              </a:rPr>
              <a:t>新建“零件”文件。</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步骤3：</a:t>
            </a:r>
            <a:r>
              <a:rPr sz="2000" b="0">
                <a:latin typeface="微软雅黑" panose="020B0503020204020204" charset="-122"/>
                <a:ea typeface="微软雅黑" panose="020B0503020204020204" charset="-122"/>
                <a:cs typeface="微软雅黑" panose="020B0503020204020204" charset="-122"/>
              </a:rPr>
              <a:t>创建混合1。</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1）创建截面1：单击“形状”组的下拉三角形，选择“混合”按钮，进入“混合”对话框，单击“截面”选项中的“定义”按钮，如图7-1-4所示。选择TOP平面作为草绘平面，单击“草绘”按钮，进入草绘视图绘制截面，如图7-1-5所示。单击“确定”按钮，完成混合截面1的创建。</a:t>
            </a:r>
            <a:endParaRPr sz="2000" b="0">
              <a:latin typeface="微软雅黑" panose="020B0503020204020204" charset="-122"/>
              <a:ea typeface="微软雅黑" panose="020B0503020204020204" charset="-122"/>
              <a:cs typeface="微软雅黑" panose="020B0503020204020204" charset="-122"/>
            </a:endParaRPr>
          </a:p>
        </p:txBody>
      </p:sp>
      <p:pic>
        <p:nvPicPr>
          <p:cNvPr id="11" name="object 11"/>
          <p:cNvPicPr/>
          <p:nvPr/>
        </p:nvPicPr>
        <p:blipFill>
          <a:blip r:embed="rId2" cstate="print"/>
          <a:stretch>
            <a:fillRect/>
          </a:stretch>
        </p:blipFill>
        <p:spPr>
          <a:xfrm>
            <a:off x="6311265" y="415290"/>
            <a:ext cx="4459605" cy="2783840"/>
          </a:xfrm>
          <a:prstGeom prst="rect">
            <a:avLst/>
          </a:prstGeom>
        </p:spPr>
      </p:pic>
      <p:sp>
        <p:nvSpPr>
          <p:cNvPr id="12" name="object 12"/>
          <p:cNvSpPr txBox="1"/>
          <p:nvPr/>
        </p:nvSpPr>
        <p:spPr>
          <a:xfrm>
            <a:off x="7414895" y="3305175"/>
            <a:ext cx="283400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7-1-4    “混合”对话框</a:t>
            </a:r>
            <a:endParaRPr sz="1600">
              <a:latin typeface="微软雅黑" panose="020B0503020204020204" charset="-122"/>
              <a:ea typeface="微软雅黑" panose="020B0503020204020204" charset="-122"/>
              <a:cs typeface="微软雅黑" panose="020B0503020204020204" charset="-122"/>
            </a:endParaRPr>
          </a:p>
        </p:txBody>
      </p:sp>
      <p:pic>
        <p:nvPicPr>
          <p:cNvPr id="13" name="object 13"/>
          <p:cNvPicPr/>
          <p:nvPr/>
        </p:nvPicPr>
        <p:blipFill>
          <a:blip r:embed="rId3" cstate="print"/>
          <a:stretch>
            <a:fillRect/>
          </a:stretch>
        </p:blipFill>
        <p:spPr>
          <a:xfrm>
            <a:off x="6896735" y="3590290"/>
            <a:ext cx="3284220" cy="2840990"/>
          </a:xfrm>
          <a:prstGeom prst="rect">
            <a:avLst/>
          </a:prstGeom>
        </p:spPr>
      </p:pic>
      <p:sp>
        <p:nvSpPr>
          <p:cNvPr id="14" name="object 14"/>
          <p:cNvSpPr txBox="1"/>
          <p:nvPr/>
        </p:nvSpPr>
        <p:spPr>
          <a:xfrm>
            <a:off x="7657465" y="6520180"/>
            <a:ext cx="228727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7-1-5    创建截面</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1</a:t>
            </a:r>
            <a:endParaRPr sz="1600">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7.1 </a:t>
            </a:r>
            <a:r>
              <a:rPr>
                <a:latin typeface="微软雅黑" panose="020B0503020204020204" charset="-122"/>
                <a:ea typeface="微软雅黑" panose="020B0503020204020204" charset="-122"/>
                <a:cs typeface="微软雅黑" panose="020B0503020204020204" charset="-122"/>
                <a:sym typeface="+mn-ea"/>
              </a:rPr>
              <a:t>混合建模思路</a:t>
            </a:r>
            <a:endParaRPr>
              <a:latin typeface="微软雅黑" panose="020B0503020204020204" charset="-122"/>
              <a:ea typeface="微软雅黑" panose="020B0503020204020204" charset="-122"/>
              <a:cs typeface="微软雅黑" panose="020B0503020204020204" charset="-122"/>
              <a:sym typeface="+mn-ea"/>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lang="en-US" altLang="zh-CN" sz="2400">
                <a:latin typeface="微软雅黑" panose="020B0503020204020204" charset="-122"/>
                <a:ea typeface="微软雅黑" panose="020B0503020204020204" charset="-122"/>
                <a:cs typeface="微软雅黑" panose="020B0503020204020204" charset="-122"/>
                <a:sym typeface="+mn-ea"/>
              </a:rPr>
              <a:t>7</a:t>
            </a:r>
            <a:r>
              <a:rPr lang="zh-CN" altLang="en-US" sz="2400">
                <a:latin typeface="微软雅黑" panose="020B0503020204020204" charset="-122"/>
                <a:ea typeface="微软雅黑" panose="020B0503020204020204" charset="-122"/>
                <a:cs typeface="微软雅黑" panose="020B0503020204020204" charset="-122"/>
                <a:sym typeface="+mn-ea"/>
              </a:rPr>
              <a:t>.1.2	混合的三步骤</a:t>
            </a:r>
            <a:endParaRPr lang="zh-CN" altLang="en-US" sz="2400">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76935" y="1810385"/>
            <a:ext cx="10221595" cy="1219835"/>
          </a:xfrm>
          <a:prstGeom prst="rect">
            <a:avLst/>
          </a:prstGeom>
          <a:noFill/>
          <a:ln w="9525">
            <a:noFill/>
          </a:ln>
        </p:spPr>
        <p:txBody>
          <a:bodyPr wrap="square">
            <a:noAutofit/>
          </a:bodyPr>
          <a:p>
            <a:pPr indent="0">
              <a:lnSpc>
                <a:spcPct val="150000"/>
              </a:lnSpc>
            </a:pPr>
            <a:r>
              <a:rPr b="1">
                <a:latin typeface="微软雅黑" panose="020B0503020204020204" charset="-122"/>
                <a:ea typeface="微软雅黑" panose="020B0503020204020204" charset="-122"/>
                <a:cs typeface="微软雅黑" panose="020B0503020204020204" charset="-122"/>
              </a:rPr>
              <a:t>提示：起点自动产生起点（在左上点带箭头位置），也可以通过鼠标左键选中其他点，再单击右键选择“起点”更改截面起点的位置，如图7-1-6所示。</a:t>
            </a:r>
            <a:endParaRPr b="1">
              <a:latin typeface="微软雅黑" panose="020B0503020204020204" charset="-122"/>
              <a:ea typeface="微软雅黑" panose="020B0503020204020204" charset="-122"/>
              <a:cs typeface="微软雅黑" panose="020B0503020204020204" charset="-122"/>
            </a:endParaRPr>
          </a:p>
        </p:txBody>
      </p:sp>
      <p:pic>
        <p:nvPicPr>
          <p:cNvPr id="15" name="object 15"/>
          <p:cNvPicPr/>
          <p:nvPr/>
        </p:nvPicPr>
        <p:blipFill>
          <a:blip r:embed="rId2" cstate="print"/>
          <a:stretch>
            <a:fillRect/>
          </a:stretch>
        </p:blipFill>
        <p:spPr>
          <a:xfrm>
            <a:off x="2865120" y="2898775"/>
            <a:ext cx="5020945" cy="3314065"/>
          </a:xfrm>
          <a:prstGeom prst="rect">
            <a:avLst/>
          </a:prstGeom>
        </p:spPr>
      </p:pic>
      <p:sp>
        <p:nvSpPr>
          <p:cNvPr id="16" name="object 16"/>
          <p:cNvSpPr txBox="1"/>
          <p:nvPr/>
        </p:nvSpPr>
        <p:spPr>
          <a:xfrm>
            <a:off x="4161155" y="6323965"/>
            <a:ext cx="3014980" cy="25146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7-1-6    更改起点位置</a:t>
            </a:r>
            <a:endParaRPr sz="1600">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i*1"/>
  <p:tag name="KSO_WM_UNIT_LAYERLEVEL" val="1"/>
  <p:tag name="KSO_WM_TAG_VERSION" val="1.0"/>
  <p:tag name="KSO_WM_BEAUTIFY_FLAG" val="#wm#"/>
</p:tagLst>
</file>

<file path=ppt/tags/tag1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2*f*1"/>
  <p:tag name="KSO_WM_UNIT_LAYERLEVEL" val="1"/>
  <p:tag name="KSO_WM_TAG_VERSION" val="1.0"/>
  <p:tag name="KSO_WM_BEAUTIFY_FLAG" val="#wm#"/>
  <p:tag name="KSO_WM_UNIT_PRESET_TEXT" val="单击此处编辑母版文本样式&#10;第二级&#10;第三级&#10;第四级&#10;第五级"/>
</p:tagLst>
</file>

<file path=ppt/tags/tag10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01.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0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03.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0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05.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0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07.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0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09.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2*a*1"/>
  <p:tag name="KSO_WM_UNIT_LAYERLEVEL" val="1"/>
  <p:tag name="KSO_WM_TAG_VERSION" val="1.0"/>
  <p:tag name="KSO_WM_BEAUTIFY_FLAG" val="#wm#"/>
  <p:tag name="KSO_WM_UNIT_CONTENT_GROUP_TYPE" val="titlestyle"/>
  <p:tag name="KSO_WM_UNIT_PRESET_TEXT" val="单击此处添加标题"/>
</p:tagLst>
</file>

<file path=ppt/tags/tag11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11.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1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13.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1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15.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1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17.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18.xml><?xml version="1.0" encoding="utf-8"?>
<p:tagLst xmlns:p="http://schemas.openxmlformats.org/presentationml/2006/main">
  <p:tag name="KSO_WM_UNIT_NOCLEAR" val="0"/>
  <p:tag name="KSO_WM_UNIT_VALUE" val="6"/>
  <p:tag name="KSO_WM_UNIT_HIGHLIGHT" val="0"/>
  <p:tag name="KSO_WM_UNIT_COMPATIBLE" val="1"/>
  <p:tag name="KSO_WM_UNIT_DIAGRAM_ISNUMVISUAL" val="0"/>
  <p:tag name="KSO_WM_UNIT_DIAGRAM_ISREFERUNIT" val="0"/>
  <p:tag name="KSO_WM_UNIT_TYPE" val="e"/>
  <p:tag name="KSO_WM_UNIT_INDEX" val="1"/>
  <p:tag name="KSO_WM_UNIT_ID" val="custom20230292_7*e*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PART ONE"/>
</p:tagLst>
</file>

<file path=ppt/tags/tag11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7*a*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单击添加章节标题"/>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7"/>
  <p:tag name="KSO_WM_TEMPLATE_SUBCATEGORY" val="29"/>
  <p:tag name="KSO_WM_TEMPLATE_MASTER_TYPE" val="0"/>
  <p:tag name="KSO_WM_TEMPLATE_COLOR_TYPE" val="0"/>
  <p:tag name="KSO_WM_SLIDE_ITEM_CNT" val="0"/>
  <p:tag name="KSO_WM_SLIDE_INDEX" val="7"/>
  <p:tag name="KSO_WM_TAG_VERSION" val="1.0"/>
  <p:tag name="KSO_WM_SLIDE_LAYOUT" val="a_e"/>
  <p:tag name="KSO_WM_SLIDE_LAYOUT_CNT" val="1_1"/>
  <p:tag name="KSO_WM_SLIDE_TYPE" val="sectionTitle"/>
  <p:tag name="KSO_WM_SLIDE_SUBTYPE" val="pureTxt"/>
  <p:tag name="KSO_WM_SLIDE_CONTENT_AREA" val="{&quot;left&quot;:&quot;417.6&quot;,&quot;top&quot;:&quot;135.9&quot;,&quot;width&quot;:&quot;496.35&quot;,&quot;height&quot;:&quot;307.35&quot;}"/>
</p:tagLst>
</file>

<file path=ppt/tags/tag12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22.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2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24.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2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26.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2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28.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2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3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32.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3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34.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3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36.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3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38.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3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4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42.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4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44.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4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46.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4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48.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4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1"/>
  <p:tag name="KSO_WM_UNIT_LAYERLEVEL" val="1"/>
  <p:tag name="KSO_WM_TAG_VERSION" val="1.0"/>
  <p:tag name="KSO_WM_BEAUTIFY_FLAG" val="#wm#"/>
  <p:tag name="KSO_WM_UNIT_TYPE" val="i"/>
  <p:tag name="KSO_WM_UNIT_INDEX" val="1"/>
</p:tagLst>
</file>

<file path=ppt/tags/tag150.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5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52.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5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54.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5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56.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5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58.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5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3*i*2"/>
  <p:tag name="KSO_WM_UNIT_LAYERLEVEL" val="1"/>
  <p:tag name="KSO_WM_TAG_VERSION" val="1.0"/>
  <p:tag name="KSO_WM_UNIT_TYPE" val="i"/>
  <p:tag name="KSO_WM_UNIT_INDEX" val="2"/>
</p:tagLst>
</file>

<file path=ppt/tags/tag160.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6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62.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6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64.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6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66.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6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68.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6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3*i*3"/>
  <p:tag name="KSO_WM_UNIT_LAYERLEVEL" val="1"/>
  <p:tag name="KSO_WM_TAG_VERSION" val="1.0"/>
  <p:tag name="KSO_WM_UNIT_TYPE" val="i"/>
  <p:tag name="KSO_WM_UNIT_INDEX" val="3"/>
</p:tagLst>
</file>

<file path=ppt/tags/tag170.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7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72.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7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74.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7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76.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7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78.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7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8.xml><?xml version="1.0" encoding="utf-8"?>
<p:tagLst xmlns:p="http://schemas.openxmlformats.org/presentationml/2006/main">
  <p:tag name="KSO_WM_UNIT_ISCONTENTSTITLE" val="0"/>
  <p:tag name="KSO_WM_UNIT_ISNUMDGMTITLE" val="0"/>
  <p:tag name="KSO_WM_UNIT_PRESET_TEXT" val="CONTENTS"/>
  <p:tag name="KSO_WM_UNIT_NOCLEAR" val="0"/>
  <p:tag name="KSO_WM_UNIT_VALUE" val="17"/>
  <p:tag name="KSO_WM_UNIT_HIGHLIGHT" val="0"/>
  <p:tag name="KSO_WM_UNIT_COMPATIBLE" val="0"/>
  <p:tag name="KSO_WM_UNIT_DIAGRAM_ISNUMVISUAL" val="0"/>
  <p:tag name="KSO_WM_UNIT_DIAGRAM_ISREFERUNIT" val="0"/>
  <p:tag name="KSO_WM_UNIT_TYPE" val="b"/>
  <p:tag name="KSO_WM_UNIT_INDEX" val="1"/>
  <p:tag name="KSO_WM_UNIT_ID" val="_3*b*1"/>
  <p:tag name="KSO_WM_UNIT_LAYERLEVEL" val="1"/>
  <p:tag name="KSO_WM_TAG_VERSION" val="1.0"/>
  <p:tag name="KSO_WM_BEAUTIFY_FLAG" val="#wm#"/>
</p:tagLst>
</file>

<file path=ppt/tags/tag180.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8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82.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8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84.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8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86.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87.xml><?xml version="1.0" encoding="utf-8"?>
<p:tagLst xmlns:p="http://schemas.openxmlformats.org/presentationml/2006/main">
  <p:tag name="KSO_WM_UNIT_NOCLEAR" val="0"/>
  <p:tag name="KSO_WM_UNIT_VALUE" val="6"/>
  <p:tag name="KSO_WM_UNIT_HIGHLIGHT" val="0"/>
  <p:tag name="KSO_WM_UNIT_COMPATIBLE" val="1"/>
  <p:tag name="KSO_WM_UNIT_DIAGRAM_ISNUMVISUAL" val="0"/>
  <p:tag name="KSO_WM_UNIT_DIAGRAM_ISREFERUNIT" val="0"/>
  <p:tag name="KSO_WM_UNIT_TYPE" val="e"/>
  <p:tag name="KSO_WM_UNIT_INDEX" val="1"/>
  <p:tag name="KSO_WM_UNIT_ID" val="custom20230292_7*e*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PART ONE"/>
</p:tagLst>
</file>

<file path=ppt/tags/tag18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7*a*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单击添加章节标题"/>
</p:tagLst>
</file>

<file path=ppt/tags/tag189.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7"/>
  <p:tag name="KSO_WM_TEMPLATE_SUBCATEGORY" val="29"/>
  <p:tag name="KSO_WM_TEMPLATE_MASTER_TYPE" val="0"/>
  <p:tag name="KSO_WM_TEMPLATE_COLOR_TYPE" val="0"/>
  <p:tag name="KSO_WM_SLIDE_ITEM_CNT" val="0"/>
  <p:tag name="KSO_WM_SLIDE_INDEX" val="7"/>
  <p:tag name="KSO_WM_TAG_VERSION" val="1.0"/>
  <p:tag name="KSO_WM_SLIDE_LAYOUT" val="a_e"/>
  <p:tag name="KSO_WM_SLIDE_LAYOUT_CNT" val="1_1"/>
  <p:tag name="KSO_WM_SLIDE_TYPE" val="sectionTitle"/>
  <p:tag name="KSO_WM_SLIDE_SUBTYPE" val="pureTxt"/>
  <p:tag name="KSO_WM_SLIDE_CONTENT_AREA" val="{&quot;left&quot;:&quot;417.6&quot;,&quot;top&quot;:&quot;135.9&quot;,&quot;width&quot;:&quot;496.35&quot;,&quot;height&quot;:&quot;307.35&quot;}"/>
</p:tagLst>
</file>

<file path=ppt/tags/tag19.xml><?xml version="1.0" encoding="utf-8"?>
<p:tagLst xmlns:p="http://schemas.openxmlformats.org/presentationml/2006/main">
  <p:tag name="KSO_WM_UNIT_ISCONTENTSTITLE" val="1"/>
  <p:tag name="KSO_WM_UNIT_ISNUMDGMTITLE" val="0"/>
  <p:tag name="KSO_WM_UNIT_PRESET_TEXT" val="目录"/>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3*a*1"/>
  <p:tag name="KSO_WM_UNIT_LAYERLEVEL" val="1"/>
  <p:tag name="KSO_WM_TAG_VERSION" val="1.0"/>
  <p:tag name="KSO_WM_BEAUTIFY_FLAG" val="#wm#"/>
</p:tagLst>
</file>

<file path=ppt/tags/tag19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91.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9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93.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9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95.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9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97.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9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99.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xml><?xml version="1.0" encoding="utf-8"?>
<p:tagLst xmlns:p="http://schemas.openxmlformats.org/presentationml/2006/main">
  <p:tag name="KSO_WM_UNIT_SUBTYPE" val="b"/>
  <p:tag name="KSO_WM_UNIT_PRESET_TEXT" val="汇报人：稻小壳"/>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1*f*1"/>
  <p:tag name="KSO_WM_UNIT_LAYERLEVEL" val="1"/>
  <p:tag name="KSO_WM_TAG_VERSION" val="1.0"/>
  <p:tag name="KSO_WM_BEAUTIFY_FLAG" val="#wm#"/>
  <p:tag name="KSO_WM_UNIT_CONTENT_GROUP_TYPE" val="contentchip"/>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01.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0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03.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0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05.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0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07.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0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09.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11.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1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13.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1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15.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1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17.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1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19.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21.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2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23.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2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25.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2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27.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28.xml><?xml version="1.0" encoding="utf-8"?>
<p:tagLst xmlns:p="http://schemas.openxmlformats.org/presentationml/2006/main">
  <p:tag name="KSO_WM_BEAUTIFY_FLAG" val="#wm#"/>
  <p:tag name="KSO_WM_TEMPLATE_CATEGORY" val="custom"/>
  <p:tag name="KSO_WM_TEMPLATE_INDEX" val="20231237"/>
</p:tagLst>
</file>

<file path=ppt/tags/tag229.xml><?xml version="1.0" encoding="utf-8"?>
<p:tagLst xmlns:p="http://schemas.openxmlformats.org/presentationml/2006/main">
  <p:tag name="TABLE_ENDDRAG_ORIGIN_RECT" val="678*416"/>
  <p:tag name="TABLE_ENDDRAG_RECT" val="107*108*678*416"/>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1"/>
  <p:tag name="KSO_WM_UNIT_LAYERLEVEL" val="1"/>
  <p:tag name="KSO_WM_TAG_VERSION" val="1.0"/>
  <p:tag name="KSO_WM_BEAUTIFY_FLAG" val="#wm#"/>
  <p:tag name="KSO_WM_UNIT_TYPE" val="i"/>
  <p:tag name="KSO_WM_UNIT_INDEX" val="1"/>
</p:tagLst>
</file>

<file path=ppt/tags/tag230.xml><?xml version="1.0" encoding="utf-8"?>
<p:tagLst xmlns:p="http://schemas.openxmlformats.org/presentationml/2006/main">
  <p:tag name="KSO_WM_BEAUTIFY_FLAG" val="#wm#"/>
  <p:tag name="KSO_WM_TEMPLATE_CATEGORY" val="custom"/>
  <p:tag name="KSO_WM_TEMPLATE_INDEX" val="20231237"/>
</p:tagLst>
</file>

<file path=ppt/tags/tag231.xml><?xml version="1.0" encoding="utf-8"?>
<p:tagLst xmlns:p="http://schemas.openxmlformats.org/presentationml/2006/main">
  <p:tag name="KSO_WM_BEAUTIFY_FLAG" val="#wm#"/>
  <p:tag name="KSO_WM_TEMPLATE_CATEGORY" val="custom"/>
  <p:tag name="KSO_WM_TEMPLATE_INDEX" val="20231237"/>
</p:tagLst>
</file>

<file path=ppt/tags/tag232.xml><?xml version="1.0" encoding="utf-8"?>
<p:tagLst xmlns:p="http://schemas.openxmlformats.org/presentationml/2006/main">
  <p:tag name="KSO_WM_BEAUTIFY_FLAG" val="#wm#"/>
  <p:tag name="KSO_WM_TEMPLATE_CATEGORY" val="custom"/>
  <p:tag name="KSO_WM_TEMPLATE_INDEX" val="20231237"/>
</p:tagLst>
</file>

<file path=ppt/tags/tag233.xml><?xml version="1.0" encoding="utf-8"?>
<p:tagLst xmlns:p="http://schemas.openxmlformats.org/presentationml/2006/main">
  <p:tag name="KSO_WM_UNIT_SUBTYPE" val="b"/>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30292_9*f*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汇报人：WPS"/>
</p:tagLst>
</file>

<file path=ppt/tags/tag23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9*a*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感谢您的观看"/>
</p:tagLst>
</file>

<file path=ppt/tags/tag235.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9"/>
  <p:tag name="KSO_WM_TEMPLATE_SUBCATEGORY" val="29"/>
  <p:tag name="KSO_WM_TEMPLATE_MASTER_TYPE" val="0"/>
  <p:tag name="KSO_WM_TEMPLATE_COLOR_TYPE" val="0"/>
  <p:tag name="KSO_WM_SLIDE_ITEM_CNT" val="0"/>
  <p:tag name="KSO_WM_SLIDE_INDEX" val="9"/>
  <p:tag name="KSO_WM_TAG_VERSION" val="1.0"/>
  <p:tag name="KSO_WM_SLIDE_LAYOUT" val="a_f"/>
  <p:tag name="KSO_WM_SLIDE_LAYOUT_CNT" val="1_1"/>
  <p:tag name="KSO_WM_SLIDE_TYPE" val="endPage"/>
  <p:tag name="KSO_WM_SLIDE_SUBTYPE" val="pureTxt"/>
  <p:tag name="KSO_WM_SLIDE_CONTENT_AREA" val="{&quot;left&quot;:&quot;54.6&quot;,&quot;top&quot;:&quot;123.65&quot;,&quot;width&quot;:&quot;574.1&quot;,&quot;height&quot;:&quot;305.6&quot;}"/>
</p:tagLst>
</file>

<file path=ppt/tags/tag236.xml><?xml version="1.0" encoding="utf-8"?>
<p:tagLst xmlns:p="http://schemas.openxmlformats.org/presentationml/2006/main">
  <p:tag name="COMMONDATA" val="eyJjb3VudCI6NTQsImhkaWQiOiJmNDJlMmZmMmZhNWUyZDkyZTk5MzIxMzQ3MTJiZWMxYyIsInVzZXJDb3VudCI6Mn0="/>
  <p:tag name="KSO_WPP_MARK_KEY" val="dfcd58e2-0d48-4b61-979c-4afda9b048ca"/>
  <p:tag name="commondata" val="eyJjb3VudCI6NTUsImhkaWQiOiI5MDMxNGRmMzA1OWI2YzM4MjRmN2ExYzIzNzYyMmI2OSIsInVzZXJDb3VudCI6MX0="/>
</p:tagLst>
</file>

<file path=ppt/tags/tag2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UNIT_CONTENT_GROUP_TYPE" val="contentchip"/>
  <p:tag name="KSO_WM_UNIT_TYPE" val="i"/>
  <p:tag name="KSO_WM_UNIT_INDEX" val="2"/>
</p:tagLst>
</file>

<file path=ppt/tags/tag25.xml><?xml version="1.0" encoding="utf-8"?>
<p:tagLst xmlns:p="http://schemas.openxmlformats.org/presentationml/2006/main">
  <p:tag name="KSO_WM_UNIT_PRESET_TEXT" val="PART ONE"/>
  <p:tag name="KSO_WM_UNIT_NOCLEAR" val="0"/>
  <p:tag name="KSO_WM_UNIT_VALUE" val="6"/>
  <p:tag name="KSO_WM_UNIT_HIGHLIGHT" val="0"/>
  <p:tag name="KSO_WM_UNIT_COMPATIBLE" val="1"/>
  <p:tag name="KSO_WM_UNIT_DIAGRAM_ISNUMVISUAL" val="0"/>
  <p:tag name="KSO_WM_UNIT_DIAGRAM_ISREFERUNIT" val="0"/>
  <p:tag name="KSO_WM_UNIT_TYPE" val="e"/>
  <p:tag name="KSO_WM_UNIT_INDEX" val="1"/>
  <p:tag name="KSO_WM_UNIT_ID" val="_4*e*1"/>
  <p:tag name="KSO_WM_UNIT_LAYERLEVEL" val="1"/>
  <p:tag name="KSO_WM_TAG_VERSION" val="1.0"/>
  <p:tag name="KSO_WM_BEAUTIFY_FLAG" val="#wm#"/>
  <p:tag name="KSO_WM_UNIT_CONTENT_GROUP_TYPE" val="contentchip"/>
</p:tagLst>
</file>

<file path=ppt/tags/tag26.xml><?xml version="1.0" encoding="utf-8"?>
<p:tagLst xmlns:p="http://schemas.openxmlformats.org/presentationml/2006/main">
  <p:tag name="KSO_WM_UNIT_ISCONTENTSTITLE" val="0"/>
  <p:tag name="KSO_WM_UNIT_ISNUMDGMTITLE" val="0"/>
  <p:tag name="KSO_WM_UNIT_PRESET_TEXT" val="单击添加章节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4*a*1"/>
  <p:tag name="KSO_WM_UNIT_LAYERLEVEL" val="1"/>
  <p:tag name="KSO_WM_TAG_VERSION" val="1.0"/>
  <p:tag name="KSO_WM_BEAUTIFY_FLAG" val="#wm#"/>
  <p:tag name="KSO_WM_UNIT_CONTENT_GROUP_TYPE" val="contentchip"/>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xml><?xml version="1.0" encoding="utf-8"?>
<p:tagLst xmlns:p="http://schemas.openxmlformats.org/presentationml/2006/main">
  <p:tag name="KSO_WM_UNIT_ISCONTENTSTITLE" val="0"/>
  <p:tag name="KSO_WM_UNIT_ISNUMDGMTITLE" val="0"/>
  <p:tag name="KSO_WM_UNIT_PRESET_TEXT" val="添加副标题"/>
  <p:tag name="KSO_WM_UNIT_NOCLEAR" val="0"/>
  <p:tag name="KSO_WM_UNIT_VALUE" val="17"/>
  <p:tag name="KSO_WM_UNIT_HIGHLIGHT" val="0"/>
  <p:tag name="KSO_WM_UNIT_COMPATIBLE" val="0"/>
  <p:tag name="KSO_WM_UNIT_DIAGRAM_ISNUMVISUAL" val="0"/>
  <p:tag name="KSO_WM_UNIT_DIAGRAM_ISREFERUNIT" val="0"/>
  <p:tag name="KSO_WM_UNIT_TYPE" val="b"/>
  <p:tag name="KSO_WM_UNIT_INDEX" val="1"/>
  <p:tag name="KSO_WM_UNIT_ID" val="_1*b*1"/>
  <p:tag name="KSO_WM_UNIT_LAYERLEVEL" val="1"/>
  <p:tag name="KSO_WM_TAG_VERSION" val="1.0"/>
  <p:tag name="KSO_WM_BEAUTIFY_FLAG" val="#wm#"/>
  <p:tag name="KSO_WM_UNIT_CONTENT_GROUP_TYPE" val="contentchip"/>
</p:tagLst>
</file>

<file path=ppt/tags/tag3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5*i*1"/>
  <p:tag name="KSO_WM_UNIT_LAYERLEVEL" val="1"/>
  <p:tag name="KSO_WM_TAG_VERSION" val="1.0"/>
  <p:tag name="KSO_WM_UNIT_TYPE" val="i"/>
  <p:tag name="KSO_WM_UNIT_INDEX" val="1"/>
</p:tagLst>
</file>

<file path=ppt/tags/tag3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UNIT_CONTENT_GROUP_TYPE" val="titlestyle"/>
  <p:tag name="KSO_WM_UNIT_TYPE" val="i"/>
  <p:tag name="KSO_WM_UNIT_INDEX" val="2"/>
</p:tagLst>
</file>

<file path=ppt/tags/tag3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5*f*1"/>
  <p:tag name="KSO_WM_UNIT_LAYERLEVEL" val="1"/>
  <p:tag name="KSO_WM_TAG_VERSION" val="1.0"/>
  <p:tag name="KSO_WM_BEAUTIFY_FLAG" val="#wm#"/>
  <p:tag name="KSO_WM_UNIT_PRESET_TEXT" val="单击此处编辑母版文本样式&#10;第二级&#10;第三级&#10;第四级&#10;第五级"/>
</p:tagLst>
</file>

<file path=ppt/tags/tag3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2"/>
  <p:tag name="KSO_WM_UNIT_ID" val="_5*f*2"/>
  <p:tag name="KSO_WM_UNIT_LAYERLEVEL" val="1"/>
  <p:tag name="KSO_WM_TAG_VERSION" val="1.0"/>
  <p:tag name="KSO_WM_BEAUTIFY_FLAG" val="#wm#"/>
  <p:tag name="KSO_WM_UNIT_PRESET_TEXT" val="单击此处编辑母版文本样式&#10;第二级&#10;第三级&#10;第四级&#10;第五级"/>
</p:tagLst>
</file>

<file path=ppt/tags/tag34.xml><?xml version="1.0" encoding="utf-8"?>
<p:tagLst xmlns:p="http://schemas.openxmlformats.org/presentationml/2006/main">
  <p:tag name="KSO_WM_UNIT_ISCONTENTSTITLE" val="0"/>
  <p:tag name="KSO_WM_UNIT_ISNUMDGMTITLE" val="0"/>
  <p:tag name="KSO_WM_UNIT_PRESET_TEXT" val="正文页-预设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5*a*1"/>
  <p:tag name="KSO_WM_UNIT_LAYERLEVEL" val="1"/>
  <p:tag name="KSO_WM_TAG_VERSION" val="1.0"/>
  <p:tag name="KSO_WM_BEAUTIFY_FLAG" val="#wm#"/>
  <p:tag name="KSO_WM_UNIT_CONTENT_GROUP_TYPE" val="titlestyle"/>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UNIT_TYPE" val="i"/>
  <p:tag name="KSO_WM_UNIT_INDEX" val="1"/>
</p:tagLst>
</file>

<file path=ppt/tags/tag3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UNIT_CONTENT_GROUP_TYPE" val="titlestyle"/>
  <p:tag name="KSO_WM_UNIT_TYPE" val="i"/>
  <p:tag name="KSO_WM_UNIT_INDEX" val="2"/>
</p:tagLst>
</file>

<file path=ppt/tags/tag4.xml><?xml version="1.0" encoding="utf-8"?>
<p:tagLst xmlns:p="http://schemas.openxmlformats.org/presentationml/2006/main">
  <p:tag name="KSO_WM_UNIT_ISCONTENTSTITLE" val="0"/>
  <p:tag name="KSO_WM_UNIT_ISNUMDGMTITLE" val="0"/>
  <p:tag name="KSO_WM_UNIT_PRESET_TEXT" val="添加文档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1*a*1"/>
  <p:tag name="KSO_WM_UNIT_LAYERLEVEL" val="1"/>
  <p:tag name="KSO_WM_TAG_VERSION" val="1.0"/>
  <p:tag name="KSO_WM_BEAUTIFY_FLAG" val="#wm#"/>
  <p:tag name="KSO_WM_UNIT_CONTENT_GROUP_TYPE" val="contentchip"/>
</p:tagLst>
</file>

<file path=ppt/tags/tag40.xml><?xml version="1.0" encoding="utf-8"?>
<p:tagLst xmlns:p="http://schemas.openxmlformats.org/presentationml/2006/main">
  <p:tag name="KSO_WM_UNIT_ISCONTENTSTITLE" val="0"/>
  <p:tag name="KSO_WM_UNIT_ISNUMDGMTITLE" val="0"/>
  <p:tag name="KSO_WM_UNIT_PRESET_TEXT" val="正文页-预设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6*a*1"/>
  <p:tag name="KSO_WM_UNIT_LAYERLEVEL" val="1"/>
  <p:tag name="KSO_WM_TAG_VERSION" val="1.0"/>
  <p:tag name="KSO_WM_BEAUTIFY_FLAG" val="#wm#"/>
  <p:tag name="KSO_WM_UNIT_CONTENT_GROUP_TYPE" val="titlestyle"/>
</p:tagLst>
</file>

<file path=ppt/tags/tag4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h_f"/>
  <p:tag name="KSO_WM_UNIT_INDEX" val="2_1"/>
  <p:tag name="KSO_WM_UNIT_ID" val="_6*h_f*2_1"/>
  <p:tag name="KSO_WM_UNIT_LAYERLEVEL" val="1_1"/>
  <p:tag name="KSO_WM_TAG_VERSION" val="1.0"/>
  <p:tag name="KSO_WM_BEAUTIFY_FLAG" val="#wm#"/>
  <p:tag name="KSO_WM_UNIT_PRESET_TEXT" val="单击此处编辑母版文本样式&#10;第二级&#10;第三级&#10;第四级&#10;第五级"/>
</p:tagLst>
</file>

<file path=ppt/tags/tag4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VALUE" val="10"/>
  <p:tag name="KSO_WM_UNIT_HIGHLIGHT" val="0"/>
  <p:tag name="KSO_WM_UNIT_COMPATIBLE" val="0"/>
  <p:tag name="KSO_WM_UNIT_DIAGRAM_ISNUMVISUAL" val="0"/>
  <p:tag name="KSO_WM_UNIT_DIAGRAM_ISREFERUNIT" val="0"/>
  <p:tag name="KSO_WM_UNIT_TYPE" val="h_a"/>
  <p:tag name="KSO_WM_UNIT_INDEX" val="2_1"/>
  <p:tag name="KSO_WM_UNIT_ID" val="_6*h_a*2_1"/>
  <p:tag name="KSO_WM_UNIT_LAYERLEVEL" val="1_1"/>
  <p:tag name="KSO_WM_TAG_VERSION" val="1.0"/>
  <p:tag name="KSO_WM_BEAUTIFY_FLAG" val="#wm#"/>
</p:tagLst>
</file>

<file path=ppt/tags/tag4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h_f"/>
  <p:tag name="KSO_WM_UNIT_INDEX" val="1_1"/>
  <p:tag name="KSO_WM_UNIT_ID" val="_6*h_f*1_1"/>
  <p:tag name="KSO_WM_UNIT_LAYERLEVEL" val="1_1"/>
  <p:tag name="KSO_WM_TAG_VERSION" val="1.0"/>
  <p:tag name="KSO_WM_BEAUTIFY_FLAG" val="#wm#"/>
  <p:tag name="KSO_WM_UNIT_PRESET_TEXT" val="单击此处编辑母版文本样式&#10;第二级&#10;第三级&#10;第四级&#10;第五级"/>
</p:tagLst>
</file>

<file path=ppt/tags/tag4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VALUE" val="10"/>
  <p:tag name="KSO_WM_UNIT_HIGHLIGHT" val="0"/>
  <p:tag name="KSO_WM_UNIT_COMPATIBLE" val="0"/>
  <p:tag name="KSO_WM_UNIT_DIAGRAM_ISNUMVISUAL" val="0"/>
  <p:tag name="KSO_WM_UNIT_DIAGRAM_ISREFERUNIT" val="0"/>
  <p:tag name="KSO_WM_UNIT_TYPE" val="h_a"/>
  <p:tag name="KSO_WM_UNIT_INDEX" val="1_1"/>
  <p:tag name="KSO_WM_UNIT_ID" val="_6*h_a*1_1"/>
  <p:tag name="KSO_WM_UNIT_LAYERLEVEL" val="1_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7*i*1"/>
  <p:tag name="KSO_WM_UNIT_LAYERLEVEL" val="1"/>
  <p:tag name="KSO_WM_TAG_VERSION" val="1.0"/>
  <p:tag name="KSO_WM_UNIT_TYPE" val="i"/>
  <p:tag name="KSO_WM_UNIT_INDEX" val="1"/>
</p:tagLst>
</file>

<file path=ppt/tags/tag4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7*i*2"/>
  <p:tag name="KSO_WM_UNIT_LAYERLEVEL" val="1"/>
  <p:tag name="KSO_WM_TAG_VERSION" val="1.0"/>
  <p:tag name="KSO_WM_UNIT_CONTENT_GROUP_TYPE" val="titlestyle"/>
  <p:tag name="KSO_WM_UNIT_TYPE" val="i"/>
  <p:tag name="KSO_WM_UNIT_INDEX" val="2"/>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ISCONTENTSTITLE" val="0"/>
  <p:tag name="KSO_WM_UNIT_ISNUMDGMTITLE" val="0"/>
  <p:tag name="KSO_WM_UNIT_PRESET_TEXT" val="正文页-预设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7*a*1"/>
  <p:tag name="KSO_WM_UNIT_LAYERLEVEL" val="1"/>
  <p:tag name="KSO_WM_TAG_VERSION" val="1.0"/>
  <p:tag name="KSO_WM_BEAUTIFY_FLAG" val="#wm#"/>
  <p:tag name="KSO_WM_UNIT_CONTENT_GROUP_TYPE" val="titlestyle"/>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8*i*1"/>
  <p:tag name="KSO_WM_UNIT_LAYERLEVEL" val="1"/>
  <p:tag name="KSO_WM_TAG_VERSION" val="1.0"/>
  <p:tag name="KSO_WM_UNIT_TYPE" val="i"/>
  <p:tag name="KSO_WM_UNIT_INDEX"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9*i*1"/>
  <p:tag name="KSO_WM_UNIT_LAYERLEVEL" val="1"/>
  <p:tag name="KSO_WM_TAG_VERSION" val="1.0"/>
  <p:tag name="KSO_WM_UNIT_TYPE" val="i"/>
  <p:tag name="KSO_WM_UNIT_INDEX" val="1"/>
</p:tagLst>
</file>

<file path=ppt/tags/tag5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9*f*1"/>
  <p:tag name="KSO_WM_UNIT_LAYERLEVEL" val="1"/>
  <p:tag name="KSO_WM_TAG_VERSION" val="1.0"/>
  <p:tag name="KSO_WM_BEAUTIFY_FLAG" val="#wm#"/>
  <p:tag name="KSO_WM_UNIT_PRESET_TEXT" val="单击此处编辑母版文本样式&#10;第二级&#10;第三级&#10;第四级&#10;第五级"/>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10*i*1"/>
  <p:tag name="KSO_WM_UNIT_LAYERLEVEL" val="1"/>
  <p:tag name="KSO_WM_TAG_VERSION" val="1.0"/>
  <p:tag name="KSO_WM_UNIT_TYPE" val="i"/>
  <p:tag name="KSO_WM_UNIT_INDEX" val="1"/>
</p:tagLst>
</file>

<file path=ppt/tags/tag6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UNIT_CONTENT_GROUP_TYPE" val="titlestyle"/>
  <p:tag name="KSO_WM_UNIT_TYPE" val="i"/>
  <p:tag name="KSO_WM_UNIT_INDEX" val="2"/>
</p:tagLst>
</file>

<file path=ppt/tags/tag65.xml><?xml version="1.0" encoding="utf-8"?>
<p:tagLst xmlns:p="http://schemas.openxmlformats.org/presentationml/2006/main">
  <p:tag name="KSO_WM_UNIT_ISCONTENTSTITLE" val="0"/>
  <p:tag name="KSO_WM_UNIT_ISNUMDGMTITLE" val="0"/>
  <p:tag name="KSO_WM_UNIT_PRESET_TEXT" val="正文页-预设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10*a*1"/>
  <p:tag name="KSO_WM_UNIT_LAYERLEVEL" val="1"/>
  <p:tag name="KSO_WM_TAG_VERSION" val="1.0"/>
  <p:tag name="KSO_WM_BEAUTIFY_FLAG" val="#wm#"/>
  <p:tag name="KSO_WM_UNIT_CONTENT_GROUP_TYPE" val="titlestyle"/>
</p:tagLst>
</file>

<file path=ppt/tags/tag66.xml><?xml version="1.0" encoding="utf-8"?>
<p:tagLst xmlns:p="http://schemas.openxmlformats.org/presentationml/2006/main">
  <p:tag name="KSO_WM_UNIT_ISCONTENTSTITLE" val="0"/>
  <p:tag name="KSO_WM_UNIT_ISNUMDGMTITLE" val="0"/>
  <p:tag name="KSO_WM_UNIT_PRESET_TEXT" val="单击选择预设副标题"/>
  <p:tag name="KSO_WM_UNIT_NOCLEAR" val="0"/>
  <p:tag name="KSO_WM_UNIT_VALUE" val="17"/>
  <p:tag name="KSO_WM_UNIT_HIGHLIGHT" val="0"/>
  <p:tag name="KSO_WM_UNIT_COMPATIBLE" val="0"/>
  <p:tag name="KSO_WM_UNIT_DIAGRAM_ISNUMVISUAL" val="0"/>
  <p:tag name="KSO_WM_UNIT_DIAGRAM_ISREFERUNIT" val="0"/>
  <p:tag name="KSO_WM_UNIT_TYPE" val="b"/>
  <p:tag name="KSO_WM_UNIT_INDEX" val="1"/>
  <p:tag name="KSO_WM_UNIT_ID" val="_10*b*1"/>
  <p:tag name="KSO_WM_UNIT_LAYERLEVEL" val="1"/>
  <p:tag name="KSO_WM_TAG_VERSION" val="1.0"/>
  <p:tag name="KSO_WM_BEAUTIFY_FLAG" val="#wm#"/>
  <p:tag name="KSO_WM_UNIT_CONTENT_GROUP_TYPE" val="titlestyle"/>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11*i*1"/>
  <p:tag name="KSO_WM_UNIT_LAYERLEVEL" val="1"/>
  <p:tag name="KSO_WM_TAG_VERSION" val="1.0"/>
  <p:tag name="KSO_WM_UNIT_TYPE" val="i"/>
  <p:tag name="KSO_WM_UNIT_INDEX" val="1"/>
</p:tagLst>
</file>

<file path=ppt/tags/tag71.xml><?xml version="1.0" encoding="utf-8"?>
<p:tagLst xmlns:p="http://schemas.openxmlformats.org/presentationml/2006/main">
  <p:tag name="KSO_WM_UNIT_SUBTYPE" val="b"/>
  <p:tag name="KSO_WM_UNIT_PRESET_TEXT" val="汇报人：稻小壳"/>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11*f*1"/>
  <p:tag name="KSO_WM_UNIT_LAYERLEVEL" val="1"/>
  <p:tag name="KSO_WM_TAG_VERSION" val="1.0"/>
  <p:tag name="KSO_WM_BEAUTIFY_FLAG" val="#wm#"/>
  <p:tag name="KSO_WM_UNIT_CONTENT_GROUP_TYPE" val="contentchip"/>
</p:tagLst>
</file>

<file path=ppt/tags/tag72.xml><?xml version="1.0" encoding="utf-8"?>
<p:tagLst xmlns:p="http://schemas.openxmlformats.org/presentationml/2006/main">
  <p:tag name="KSO_WM_UNIT_ISCONTENTSTITLE" val="0"/>
  <p:tag name="KSO_WM_UNIT_ISNUMDGMTITLE" val="0"/>
  <p:tag name="KSO_WM_UNIT_PRESET_TEXT" val="感谢您的观看"/>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11*a*1"/>
  <p:tag name="KSO_WM_UNIT_LAYERLEVEL" val="1"/>
  <p:tag name="KSO_WM_TAG_VERSION" val="1.0"/>
  <p:tag name="KSO_WM_BEAUTIFY_FLAG" val="#wm#"/>
  <p:tag name="KSO_WM_UNIT_CONTENT_GROUP_TYPE" val="contentchip"/>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0*i*1"/>
  <p:tag name="KSO_WM_UNIT_LAYERLEVEL" val="1"/>
  <p:tag name="KSO_WM_TAG_VERSION" val="1.0"/>
  <p:tag name="KSO_WM_UNIT_TYPE" val="i"/>
  <p:tag name="KSO_WM_UNIT_INDEX" val="1"/>
</p:tagLst>
</file>

<file path=ppt/tags/tag7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0*i*2"/>
  <p:tag name="KSO_WM_UNIT_LAYERLEVEL" val="1"/>
  <p:tag name="KSO_WM_TAG_VERSION" val="1.0"/>
  <p:tag name="KSO_WM_UNIT_CONTENT_GROUP_TYPE" val="titlestyle"/>
  <p:tag name="KSO_WM_UNIT_TYPE" val="i"/>
  <p:tag name="KSO_WM_UNIT_INDEX"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2*i*1"/>
  <p:tag name="KSO_WM_UNIT_LAYERLEVEL" val="1"/>
  <p:tag name="KSO_WM_TAG_VERSION" val="1.0"/>
  <p:tag name="KSO_WM_UNIT_CONTENT_GROUP_TYPE" val="titlestyle"/>
  <p:tag name="KSO_WM_UNIT_TYPE" val="i"/>
  <p:tag name="KSO_WM_UNIT_INDEX"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3029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30292"/>
</p:tagLst>
</file>

<file path=ppt/tags/tag83.xml><?xml version="1.0" encoding="utf-8"?>
<p:tagLst xmlns:p="http://schemas.openxmlformats.org/presentationml/2006/main">
  <p:tag name="KSO_WM_BEAUTIFY_FLAG" val="#wm#"/>
  <p:tag name="KSO_WM_TEMPLATE_CATEGORY" val="custom"/>
  <p:tag name="KSO_WM_TEMPLATE_INDEX" val="20230292"/>
  <p:tag name="KSO_WM_SPECIAL_SOURCE" val="bdnull"/>
  <p:tag name="KSO_WM_TEMPLATE_SUBCATEGORY" val="29"/>
  <p:tag name="KSO_WM_TEMPLATE_MASTER_TYPE" val="0"/>
  <p:tag name="KSO_WM_TEMPLATE_COLOR_TYPE" val="0"/>
  <p:tag name="KSO_WM_TAG_VERSION" val="1.0"/>
  <p:tag name="KSO_WM_TEMPLATE_THUMBS_INDEX" val="1、9"/>
</p:tagLst>
</file>

<file path=ppt/tags/tag84.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85.xml><?xml version="1.0" encoding="utf-8"?>
<p:tagLst xmlns:p="http://schemas.openxmlformats.org/presentationml/2006/main">
  <p:tag name="KSO_WM_UNIT_SUBTYPE" val="b"/>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30292_1*f*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汇报人：WPS"/>
</p:tagLst>
</file>

<file path=ppt/tags/tag86.xml><?xml version="1.0" encoding="utf-8"?>
<p:tagLst xmlns:p="http://schemas.openxmlformats.org/presentationml/2006/mai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b"/>
  <p:tag name="KSO_WM_UNIT_INDEX" val="1"/>
  <p:tag name="KSO_WM_UNIT_ID" val="custom20230292_1*b*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添加副标题"/>
</p:tagLst>
</file>

<file path=ppt/tags/tag87.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1"/>
  <p:tag name="KSO_WM_TEMPLATE_SUBCATEGORY" val="29"/>
  <p:tag name="KSO_WM_TEMPLATE_MASTER_TYPE" val="0"/>
  <p:tag name="KSO_WM_TEMPLATE_COLOR_TYPE" val="0"/>
  <p:tag name="KSO_WM_SLIDE_TYPE" val="title"/>
  <p:tag name="KSO_WM_SLIDE_SUBTYPE" val="pureTxt"/>
  <p:tag name="KSO_WM_SLIDE_ITEM_CNT" val="0"/>
  <p:tag name="KSO_WM_SLIDE_INDEX" val="1"/>
  <p:tag name="KSO_WM_TAG_VERSION" val="1.0"/>
  <p:tag name="KSO_WM_SLIDE_LAYOUT" val="a_b_f"/>
  <p:tag name="KSO_WM_SLIDE_LAYOUT_CNT" val="1_1_1"/>
  <p:tag name="KSO_WM_TEMPLATE_THUMBS_INDEX" val="1、9"/>
  <p:tag name="KSO_WM_SLIDE_CONTENT_AREA" val="{&quot;left&quot;:&quot;54.6&quot;,&quot;top&quot;:&quot;123.65&quot;,&quot;width&quot;:&quot;574.1&quot;,&quot;height&quot;:&quot;305.6&quot;}"/>
</p:tagLst>
</file>

<file path=ppt/tags/tag88.xml><?xml version="1.0" encoding="utf-8"?>
<p:tagLst xmlns:p="http://schemas.openxmlformats.org/presentationml/2006/mai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b"/>
  <p:tag name="KSO_WM_UNIT_INDEX" val="1"/>
  <p:tag name="KSO_WM_UNIT_ID" val="custom20230292_4*b*1"/>
  <p:tag name="KSO_WM_TEMPLATE_CATEGORY" val="custom"/>
  <p:tag name="KSO_WM_TEMPLATE_INDEX" val="20230292"/>
  <p:tag name="KSO_WM_UNIT_LAYERLEVEL" val="1"/>
  <p:tag name="KSO_WM_TAG_VERSION" val="1.0"/>
  <p:tag name="KSO_WM_BEAUTIFY_FLAG" val="#wm#"/>
  <p:tag name="KSO_WM_DIAGRAM_GROUP_CODE" val="l1-1"/>
  <p:tag name="KSO_WM_UNIT_PRESET_TEXT" val="CONTENTS"/>
</p:tagLst>
</file>

<file path=ppt/tags/tag89.xml><?xml version="1.0" encoding="utf-8"?>
<p:tagLst xmlns:p="http://schemas.openxmlformats.org/presentationml/2006/main">
  <p:tag name="KSO_WM_UNIT_ISCONTENTSTITLE" val="1"/>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4*a*1"/>
  <p:tag name="KSO_WM_TEMPLATE_CATEGORY" val="custom"/>
  <p:tag name="KSO_WM_TEMPLATE_INDEX" val="20230292"/>
  <p:tag name="KSO_WM_UNIT_LAYERLEVEL" val="1"/>
  <p:tag name="KSO_WM_TAG_VERSION" val="1.0"/>
  <p:tag name="KSO_WM_BEAUTIFY_FLAG" val="#wm#"/>
  <p:tag name="KSO_WM_DIAGRAM_GROUP_CODE" val="l1-1"/>
  <p:tag name="KSO_WM_UNIT_PRESET_TEXT" val="目录"/>
</p:tagLst>
</file>

<file path=ppt/tags/tag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UNIT_TYPE" val="i"/>
  <p:tag name="KSO_WM_UNIT_INDEX" val="2"/>
</p:tagLst>
</file>

<file path=ppt/tags/tag90.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4"/>
  <p:tag name="KSO_WM_TEMPLATE_SUBCATEGORY" val="29"/>
  <p:tag name="KSO_WM_TEMPLATE_MASTER_TYPE" val="0"/>
  <p:tag name="KSO_WM_TEMPLATE_COLOR_TYPE" val="0"/>
  <p:tag name="KSO_WM_SLIDE_ITEM_CNT" val="4"/>
  <p:tag name="KSO_WM_SLIDE_INDEX" val="4"/>
  <p:tag name="KSO_WM_TAG_VERSION" val="1.0"/>
  <p:tag name="KSO_WM_SLIDE_LAYOUT" val="a_b_l"/>
  <p:tag name="KSO_WM_SLIDE_LAYOUT_CNT" val="1_1_1"/>
  <p:tag name="KSO_WM_SLIDE_TYPE" val="contents"/>
  <p:tag name="KSO_WM_SLIDE_SUBTYPE" val="diag"/>
  <p:tag name="KSO_WM_DIAGRAM_GROUP_CODE" val="l1-1"/>
  <p:tag name="KSO_WM_SLIDE_DIAGTYPE" val="l"/>
</p:tagLst>
</file>

<file path=ppt/tags/tag91.xml><?xml version="1.0" encoding="utf-8"?>
<p:tagLst xmlns:p="http://schemas.openxmlformats.org/presentationml/2006/main">
  <p:tag name="KSO_WM_UNIT_NOCLEAR" val="0"/>
  <p:tag name="KSO_WM_UNIT_VALUE" val="6"/>
  <p:tag name="KSO_WM_UNIT_HIGHLIGHT" val="0"/>
  <p:tag name="KSO_WM_UNIT_COMPATIBLE" val="1"/>
  <p:tag name="KSO_WM_UNIT_DIAGRAM_ISNUMVISUAL" val="0"/>
  <p:tag name="KSO_WM_UNIT_DIAGRAM_ISREFERUNIT" val="0"/>
  <p:tag name="KSO_WM_UNIT_TYPE" val="e"/>
  <p:tag name="KSO_WM_UNIT_INDEX" val="1"/>
  <p:tag name="KSO_WM_UNIT_ID" val="custom20230292_7*e*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PART ONE"/>
</p:tagLst>
</file>

<file path=ppt/tags/tag9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7*a*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单击添加章节标题"/>
</p:tagLst>
</file>

<file path=ppt/tags/tag93.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7"/>
  <p:tag name="KSO_WM_TEMPLATE_SUBCATEGORY" val="29"/>
  <p:tag name="KSO_WM_TEMPLATE_MASTER_TYPE" val="0"/>
  <p:tag name="KSO_WM_TEMPLATE_COLOR_TYPE" val="0"/>
  <p:tag name="KSO_WM_SLIDE_ITEM_CNT" val="0"/>
  <p:tag name="KSO_WM_SLIDE_INDEX" val="7"/>
  <p:tag name="KSO_WM_TAG_VERSION" val="1.0"/>
  <p:tag name="KSO_WM_SLIDE_LAYOUT" val="a_e"/>
  <p:tag name="KSO_WM_SLIDE_LAYOUT_CNT" val="1_1"/>
  <p:tag name="KSO_WM_SLIDE_TYPE" val="sectionTitle"/>
  <p:tag name="KSO_WM_SLIDE_SUBTYPE" val="pureTxt"/>
  <p:tag name="KSO_WM_SLIDE_CONTENT_AREA" val="{&quot;left&quot;:&quot;417.6&quot;,&quot;top&quot;:&quot;135.9&quot;,&quot;width&quot;:&quot;496.35&quot;,&quot;height&quot;:&quot;307.35&quot;}"/>
</p:tagLst>
</file>

<file path=ppt/tags/tag9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95.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9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97.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9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99.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heme/theme1.xml><?xml version="1.0" encoding="utf-8"?>
<a:theme xmlns:a="http://schemas.openxmlformats.org/drawingml/2006/main" name="Office 主题">
  <a:themeElements>
    <a:clrScheme name="自定义 122">
      <a:dk1>
        <a:sysClr val="windowText" lastClr="000000"/>
      </a:dk1>
      <a:lt1>
        <a:sysClr val="window" lastClr="FFFFFF"/>
      </a:lt1>
      <a:dk2>
        <a:srgbClr val="003964"/>
      </a:dk2>
      <a:lt2>
        <a:srgbClr val="E8F8FE"/>
      </a:lt2>
      <a:accent1>
        <a:srgbClr val="1DC0FD"/>
      </a:accent1>
      <a:accent2>
        <a:srgbClr val="015BFF"/>
      </a:accent2>
      <a:accent3>
        <a:srgbClr val="22CFD8"/>
      </a:accent3>
      <a:accent4>
        <a:srgbClr val="22B1C4"/>
      </a:accent4>
      <a:accent5>
        <a:srgbClr val="9485FF"/>
      </a:accent5>
      <a:accent6>
        <a:srgbClr val="6F5BFF"/>
      </a:accent6>
      <a:hlink>
        <a:srgbClr val="0563C1"/>
      </a:hlink>
      <a:folHlink>
        <a:srgbClr val="954D72"/>
      </a:folHlink>
    </a:clrScheme>
    <a:fontScheme name="自定义 73">
      <a:majorFont>
        <a:latin typeface="MiSans Heavy"/>
        <a:ea typeface="MiSans Heavy"/>
        <a:cs typeface=""/>
      </a:majorFont>
      <a:minorFont>
        <a:latin typeface="MiSans Normal"/>
        <a:ea typeface="MiSans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MiSans Heavy"/>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MiSans Heavy"/>
        <a:ea typeface=""/>
        <a:cs typeface=""/>
        <a:font script="Jpan" typeface="ＭＳ Ｐゴシック"/>
        <a:font script="Hang" typeface="맑은 고딕"/>
        <a:font script="Hans" typeface="MiSans Heavy"/>
        <a:font script="Hant" typeface="新細明體"/>
        <a:font script="Arab" typeface="MiSans Heavy"/>
        <a:font script="Hebr" typeface="MiSans Heavy"/>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MiSans Heavy"/>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MiSans Heavy"/>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MiSans Heavy"/>
        <a:ea typeface=""/>
        <a:cs typeface=""/>
        <a:font script="Jpan" typeface="ＭＳ Ｐゴシック"/>
        <a:font script="Hang" typeface="맑은 고딕"/>
        <a:font script="Hans" typeface="MiSans Heavy"/>
        <a:font script="Hant" typeface="新細明體"/>
        <a:font script="Arab" typeface="MiSans Heavy"/>
        <a:font script="Hebr" typeface="MiSans Heavy"/>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MiSans Heavy"/>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9074</Words>
  <Application>WPS 演示</Application>
  <PresentationFormat>宽屏</PresentationFormat>
  <Paragraphs>727</Paragraphs>
  <Slides>74</Slides>
  <Notes>3</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74</vt:i4>
      </vt:variant>
    </vt:vector>
  </HeadingPairs>
  <TitlesOfParts>
    <vt:vector size="87" baseType="lpstr">
      <vt:lpstr>Arial</vt:lpstr>
      <vt:lpstr>宋体</vt:lpstr>
      <vt:lpstr>Wingdings</vt:lpstr>
      <vt:lpstr>MiSans Heavy</vt:lpstr>
      <vt:lpstr>Wingdings</vt:lpstr>
      <vt:lpstr>MiSans Normal</vt:lpstr>
      <vt:lpstr>微软雅黑</vt:lpstr>
      <vt:lpstr>Arial Unicode MS</vt:lpstr>
      <vt:lpstr>Calibri</vt:lpstr>
      <vt:lpstr>Times New Roman</vt:lpstr>
      <vt:lpstr>仿宋</vt:lpstr>
      <vt:lpstr>Times New Roman</vt:lpstr>
      <vt:lpstr>Office 主题</vt:lpstr>
      <vt:lpstr>PowerPoint 演示文稿</vt:lpstr>
      <vt:lpstr>目录</vt:lpstr>
      <vt:lpstr>6.1  扫描建模思路</vt:lpstr>
      <vt:lpstr>6.1 旋转建模思路</vt:lpstr>
      <vt:lpstr>7.1 混合建模思路</vt:lpstr>
      <vt:lpstr>7.1 混合建模思路</vt:lpstr>
      <vt:lpstr>7.1 混合建模思路</vt:lpstr>
      <vt:lpstr>7.1 混合建模思路</vt:lpstr>
      <vt:lpstr>7.1 混合建模思路</vt:lpstr>
      <vt:lpstr>7.1 混合建模思路</vt:lpstr>
      <vt:lpstr>7.1 混合建模思路</vt:lpstr>
      <vt:lpstr>7.1 混合建模思路</vt:lpstr>
      <vt:lpstr>7.1 混合建模思路</vt:lpstr>
      <vt:lpstr>7.1 混合建模思路</vt:lpstr>
      <vt:lpstr>7.1 混合建模思路</vt:lpstr>
      <vt:lpstr>6.2  扫描建模案例</vt:lpstr>
      <vt:lpstr>7.1 混合建模思路</vt:lpstr>
      <vt:lpstr>7.1 混合建模思路</vt:lpstr>
      <vt:lpstr>7.1 混合建模思路</vt:lpstr>
      <vt:lpstr>7.2 混合基础案例</vt:lpstr>
      <vt:lpstr>7.2 混合基础案例</vt:lpstr>
      <vt:lpstr>7.2 混合基础案例</vt:lpstr>
      <vt:lpstr>7.2 混合基础案例</vt:lpstr>
      <vt:lpstr>7.2 混合基础案例</vt:lpstr>
      <vt:lpstr>7.2 混合基础案例</vt:lpstr>
      <vt:lpstr>7.2 混合基础案例</vt:lpstr>
      <vt:lpstr>7.2 混合基础案例</vt:lpstr>
      <vt:lpstr>7.2 混合基础案例</vt:lpstr>
      <vt:lpstr>7.2 混合基础案例</vt:lpstr>
      <vt:lpstr>7.2 混合基础案例</vt:lpstr>
      <vt:lpstr>7.2 混合基础案例</vt:lpstr>
      <vt:lpstr>7.2 混合基础案例</vt:lpstr>
      <vt:lpstr>7.2 混合基础案例</vt:lpstr>
      <vt:lpstr>7.2 混合基础案例</vt:lpstr>
      <vt:lpstr>7.2 混合基础案例</vt:lpstr>
      <vt:lpstr>7.2 混合基础案例</vt:lpstr>
      <vt:lpstr>7.2 混合基础案例</vt:lpstr>
      <vt:lpstr>7.2 混合基础案例</vt:lpstr>
      <vt:lpstr>7.2 混合基础案例</vt:lpstr>
      <vt:lpstr>7.2 混合基础案例</vt:lpstr>
      <vt:lpstr>7.2 混合基础案例</vt:lpstr>
      <vt:lpstr>7.2 混合基础案例</vt:lpstr>
      <vt:lpstr>7.2 混合基础案例</vt:lpstr>
      <vt:lpstr>7.2 混合基础案例</vt:lpstr>
      <vt:lpstr>7.2 混合基础案例</vt:lpstr>
      <vt:lpstr>7.2 混合基础案例</vt:lpstr>
      <vt:lpstr>7.2 混合基础案例</vt:lpstr>
      <vt:lpstr>7.2 混合基础案例</vt:lpstr>
      <vt:lpstr>7.2 混合基础案例</vt:lpstr>
      <vt:lpstr>7.2  混合建模案例</vt:lpstr>
      <vt:lpstr>7.2 混合基础案例</vt:lpstr>
      <vt:lpstr>7.3	混合建模综合案例</vt:lpstr>
      <vt:lpstr>7.3	混合建模综合案例</vt:lpstr>
      <vt:lpstr>7.3	混合建模综合案例</vt:lpstr>
      <vt:lpstr>7.3	混合建模综合案例</vt:lpstr>
      <vt:lpstr>7.3	混合建模综合案例</vt:lpstr>
      <vt:lpstr>7.3	混合建模综合案例</vt:lpstr>
      <vt:lpstr>7.3	混合建模综合案例</vt:lpstr>
      <vt:lpstr>7.3	混合建模综合案例</vt:lpstr>
      <vt:lpstr>7.3	混合建模综合案例</vt:lpstr>
      <vt:lpstr>7.3	混合建模综合案例</vt:lpstr>
      <vt:lpstr>7.3	混合建模综合案例</vt:lpstr>
      <vt:lpstr>7.3	混合建模综合案例</vt:lpstr>
      <vt:lpstr>7.3	混合建模综合案例</vt:lpstr>
      <vt:lpstr>7.3	混合建模综合案例</vt:lpstr>
      <vt:lpstr>7.3	混合建模综合案例</vt:lpstr>
      <vt:lpstr>7.3	混合建模综合案例</vt:lpstr>
      <vt:lpstr>7.3	混合建模综合案例</vt:lpstr>
      <vt:lpstr>7.3	混合建模综合案例</vt:lpstr>
      <vt:lpstr>本章小结</vt:lpstr>
      <vt:lpstr>本章小结</vt:lpstr>
      <vt:lpstr>思考与练习</vt:lpstr>
      <vt:lpstr>思考与练习</vt:lpstr>
      <vt:lpstr>感谢您的观看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刘</cp:lastModifiedBy>
  <cp:revision>167</cp:revision>
  <dcterms:created xsi:type="dcterms:W3CDTF">2023-05-11T07:06:00Z</dcterms:created>
  <dcterms:modified xsi:type="dcterms:W3CDTF">2024-05-21T03:07:05Z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2052-12.1.0.16729</vt:lpwstr>
  </property>
  <property fmtid="{D5CDD505-2E9C-101B-9397-08002B2CF9AE}" pid="3" name="ICV">
    <vt:lpwstr>2C038FFC3DDC4EC1BFC7B38B95C9B42E_11</vt:lpwstr>
  </property>
  <property fmtid="{D5CDD505-2E9C-101B-9397-08002B2CF9AE}" pid="4" name="KSOTemplateUUID">
    <vt:lpwstr>v1.0_mb_9QAWWVYH2DG4a8DJrSVPPw==</vt:lpwstr>
  </property>
</Properties>
</file>