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8"/>
  </p:handoutMasterIdLst>
  <p:sldIdLst>
    <p:sldId id="410" r:id="rId3"/>
    <p:sldId id="411" r:id="rId5"/>
    <p:sldId id="412" r:id="rId6"/>
    <p:sldId id="413" r:id="rId7"/>
    <p:sldId id="420" r:id="rId8"/>
    <p:sldId id="421" r:id="rId9"/>
    <p:sldId id="422" r:id="rId10"/>
    <p:sldId id="414" r:id="rId11"/>
    <p:sldId id="415" r:id="rId12"/>
    <p:sldId id="423" r:id="rId13"/>
    <p:sldId id="416" r:id="rId14"/>
    <p:sldId id="424" r:id="rId15"/>
    <p:sldId id="425" r:id="rId16"/>
    <p:sldId id="426" r:id="rId17"/>
    <p:sldId id="429" r:id="rId18"/>
    <p:sldId id="430" r:id="rId19"/>
    <p:sldId id="432" r:id="rId20"/>
    <p:sldId id="433" r:id="rId21"/>
    <p:sldId id="434" r:id="rId22"/>
    <p:sldId id="435" r:id="rId23"/>
    <p:sldId id="436" r:id="rId24"/>
    <p:sldId id="437" r:id="rId25"/>
    <p:sldId id="442" r:id="rId26"/>
    <p:sldId id="443" r:id="rId27"/>
    <p:sldId id="444" r:id="rId28"/>
    <p:sldId id="445" r:id="rId29"/>
    <p:sldId id="446" r:id="rId30"/>
    <p:sldId id="438" r:id="rId31"/>
    <p:sldId id="439" r:id="rId32"/>
    <p:sldId id="447" r:id="rId33"/>
    <p:sldId id="448" r:id="rId34"/>
    <p:sldId id="449" r:id="rId35"/>
    <p:sldId id="450" r:id="rId36"/>
    <p:sldId id="451" r:id="rId37"/>
    <p:sldId id="452" r:id="rId38"/>
    <p:sldId id="440" r:id="rId39"/>
    <p:sldId id="453" r:id="rId40"/>
    <p:sldId id="454" r:id="rId41"/>
    <p:sldId id="455" r:id="rId42"/>
    <p:sldId id="456" r:id="rId43"/>
    <p:sldId id="457" r:id="rId44"/>
    <p:sldId id="458" r:id="rId45"/>
    <p:sldId id="459" r:id="rId46"/>
    <p:sldId id="460" r:id="rId47"/>
    <p:sldId id="461" r:id="rId48"/>
    <p:sldId id="467" r:id="rId49"/>
    <p:sldId id="468" r:id="rId50"/>
    <p:sldId id="469" r:id="rId51"/>
    <p:sldId id="470" r:id="rId52"/>
    <p:sldId id="471" r:id="rId53"/>
    <p:sldId id="472" r:id="rId54"/>
    <p:sldId id="473" r:id="rId55"/>
    <p:sldId id="475" r:id="rId56"/>
    <p:sldId id="474" r:id="rId57"/>
    <p:sldId id="476" r:id="rId58"/>
    <p:sldId id="477" r:id="rId59"/>
    <p:sldId id="478" r:id="rId60"/>
    <p:sldId id="479" r:id="rId61"/>
    <p:sldId id="482" r:id="rId62"/>
    <p:sldId id="483" r:id="rId63"/>
    <p:sldId id="484" r:id="rId64"/>
    <p:sldId id="488" r:id="rId65"/>
    <p:sldId id="485" r:id="rId66"/>
    <p:sldId id="486" r:id="rId67"/>
    <p:sldId id="489" r:id="rId68"/>
    <p:sldId id="490" r:id="rId69"/>
    <p:sldId id="491" r:id="rId70"/>
    <p:sldId id="492" r:id="rId71"/>
    <p:sldId id="493" r:id="rId72"/>
    <p:sldId id="494" r:id="rId73"/>
    <p:sldId id="495" r:id="rId74"/>
    <p:sldId id="496" r:id="rId75"/>
    <p:sldId id="497" r:id="rId76"/>
    <p:sldId id="498" r:id="rId77"/>
    <p:sldId id="499" r:id="rId78"/>
    <p:sldId id="500" r:id="rId79"/>
    <p:sldId id="501" r:id="rId80"/>
    <p:sldId id="502" r:id="rId81"/>
    <p:sldId id="503" r:id="rId82"/>
    <p:sldId id="504" r:id="rId83"/>
    <p:sldId id="505" r:id="rId84"/>
    <p:sldId id="506" r:id="rId85"/>
    <p:sldId id="507" r:id="rId86"/>
    <p:sldId id="508" r:id="rId87"/>
    <p:sldId id="509" r:id="rId88"/>
    <p:sldId id="510" r:id="rId89"/>
    <p:sldId id="511" r:id="rId90"/>
    <p:sldId id="512" r:id="rId91"/>
    <p:sldId id="513" r:id="rId92"/>
    <p:sldId id="514" r:id="rId93"/>
    <p:sldId id="515" r:id="rId94"/>
    <p:sldId id="516" r:id="rId95"/>
    <p:sldId id="517" r:id="rId96"/>
    <p:sldId id="394" r:id="rId97"/>
  </p:sldIdLst>
  <p:sldSz cx="12192000" cy="6858000"/>
  <p:notesSz cx="6858000" cy="9144000"/>
  <p:custDataLst>
    <p:tags r:id="rId10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1" userDrawn="1">
          <p15:clr>
            <a:srgbClr val="A4A3A4"/>
          </p15:clr>
        </p15:guide>
        <p15:guide id="2" pos="39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C0FD"/>
    <a:srgbClr val="45B9F5"/>
    <a:srgbClr val="02B3F4"/>
    <a:srgbClr val="344554"/>
    <a:srgbClr val="0151F5"/>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41"/>
        <p:guide pos="392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presProps" Target="presProps.xml"/><Relationship Id="rId98" Type="http://schemas.openxmlformats.org/officeDocument/2006/relationships/handoutMaster" Target="handoutMasters/handoutMaster1.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3" Type="http://schemas.openxmlformats.org/officeDocument/2006/relationships/tags" Target="tags/tag289.xml"/><Relationship Id="rId102" Type="http://schemas.openxmlformats.org/officeDocument/2006/relationships/commentAuthors" Target="commentAuthors.xml"/><Relationship Id="rId101" Type="http://schemas.openxmlformats.org/officeDocument/2006/relationships/tableStyles" Target="tableStyles.xml"/><Relationship Id="rId100" Type="http://schemas.openxmlformats.org/officeDocument/2006/relationships/viewProps" Target="viewProps.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image" Target="../media/image11.png"/><Relationship Id="rId1" Type="http://schemas.openxmlformats.org/officeDocument/2006/relationships/tags" Target="../tags/tag110.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4.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tags" Target="../tags/tag113.xml"/><Relationship Id="rId1" Type="http://schemas.openxmlformats.org/officeDocument/2006/relationships/tags" Target="../tags/tag112.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7.xml"/><Relationship Id="rId4" Type="http://schemas.openxmlformats.org/officeDocument/2006/relationships/image" Target="../media/image15.jpeg"/><Relationship Id="rId3" Type="http://schemas.openxmlformats.org/officeDocument/2006/relationships/image" Target="../media/image14.png"/><Relationship Id="rId2" Type="http://schemas.openxmlformats.org/officeDocument/2006/relationships/tags" Target="../tags/tag116.xml"/><Relationship Id="rId1" Type="http://schemas.openxmlformats.org/officeDocument/2006/relationships/tags" Target="../tags/tag115.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0.xml"/><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tags" Target="../tags/tag119.xml"/><Relationship Id="rId1" Type="http://schemas.openxmlformats.org/officeDocument/2006/relationships/tags" Target="../tags/tag11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26.xml"/><Relationship Id="rId3" Type="http://schemas.openxmlformats.org/officeDocument/2006/relationships/image" Target="../media/image19.jpeg"/><Relationship Id="rId2" Type="http://schemas.openxmlformats.org/officeDocument/2006/relationships/tags" Target="../tags/tag125.xml"/><Relationship Id="rId1" Type="http://schemas.openxmlformats.org/officeDocument/2006/relationships/tags" Target="../tags/tag12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image" Target="../media/image20.png"/><Relationship Id="rId1" Type="http://schemas.openxmlformats.org/officeDocument/2006/relationships/tags" Target="../tags/tag127.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0.xml"/><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tags" Target="../tags/tag129.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32.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tags" Target="../tags/tag131.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4.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tags" Target="../tags/tag133.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image" Target="../media/image28.jpeg"/><Relationship Id="rId1" Type="http://schemas.openxmlformats.org/officeDocument/2006/relationships/tags" Target="../tags/tag13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image" Target="../media/image29.jpeg"/><Relationship Id="rId1" Type="http://schemas.openxmlformats.org/officeDocument/2006/relationships/tags" Target="../tags/tag13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image" Target="../media/image30.png"/><Relationship Id="rId1" Type="http://schemas.openxmlformats.org/officeDocument/2006/relationships/tags" Target="../tags/tag13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2.xml"/><Relationship Id="rId2" Type="http://schemas.openxmlformats.org/officeDocument/2006/relationships/image" Target="../media/image31.jpeg"/><Relationship Id="rId1" Type="http://schemas.openxmlformats.org/officeDocument/2006/relationships/tags" Target="../tags/tag14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image" Target="../media/image32.jpeg"/><Relationship Id="rId1" Type="http://schemas.openxmlformats.org/officeDocument/2006/relationships/tags" Target="../tags/tag143.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33.jpeg"/><Relationship Id="rId1" Type="http://schemas.openxmlformats.org/officeDocument/2006/relationships/tags" Target="../tags/tag145.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149.xml"/><Relationship Id="rId2" Type="http://schemas.openxmlformats.org/officeDocument/2006/relationships/tags" Target="../tags/tag148.xml"/><Relationship Id="rId1" Type="http://schemas.openxmlformats.org/officeDocument/2006/relationships/tags" Target="../tags/tag14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1.xml"/><Relationship Id="rId2" Type="http://schemas.openxmlformats.org/officeDocument/2006/relationships/image" Target="../media/image34.png"/><Relationship Id="rId1" Type="http://schemas.openxmlformats.org/officeDocument/2006/relationships/tags" Target="../tags/tag150.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3.xml"/><Relationship Id="rId2" Type="http://schemas.openxmlformats.org/officeDocument/2006/relationships/image" Target="../media/image35.jpeg"/><Relationship Id="rId1" Type="http://schemas.openxmlformats.org/officeDocument/2006/relationships/tags" Target="../tags/tag152.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5.xml"/><Relationship Id="rId2" Type="http://schemas.openxmlformats.org/officeDocument/2006/relationships/image" Target="../media/image36.jpeg"/><Relationship Id="rId1" Type="http://schemas.openxmlformats.org/officeDocument/2006/relationships/tags" Target="../tags/tag154.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image" Target="../media/image37.png"/><Relationship Id="rId1" Type="http://schemas.openxmlformats.org/officeDocument/2006/relationships/tags" Target="../tags/tag156.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image" Target="../media/image38.jpeg"/><Relationship Id="rId1" Type="http://schemas.openxmlformats.org/officeDocument/2006/relationships/tags" Target="../tags/tag158.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1.xml"/><Relationship Id="rId2" Type="http://schemas.openxmlformats.org/officeDocument/2006/relationships/image" Target="../media/image39.jpeg"/><Relationship Id="rId1" Type="http://schemas.openxmlformats.org/officeDocument/2006/relationships/tags" Target="../tags/tag160.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3.xml"/><Relationship Id="rId2" Type="http://schemas.openxmlformats.org/officeDocument/2006/relationships/image" Target="../media/image40.jpeg"/><Relationship Id="rId1" Type="http://schemas.openxmlformats.org/officeDocument/2006/relationships/tags" Target="../tags/tag162.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image" Target="../media/image41.jpeg"/><Relationship Id="rId1" Type="http://schemas.openxmlformats.org/officeDocument/2006/relationships/tags" Target="../tags/tag167.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0.xml"/><Relationship Id="rId2" Type="http://schemas.openxmlformats.org/officeDocument/2006/relationships/image" Target="../media/image42.jpeg"/><Relationship Id="rId1" Type="http://schemas.openxmlformats.org/officeDocument/2006/relationships/tags" Target="../tags/tag169.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43.jpeg"/><Relationship Id="rId1" Type="http://schemas.openxmlformats.org/officeDocument/2006/relationships/tags" Target="../tags/tag171.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image" Target="../media/image44.jpeg"/><Relationship Id="rId1" Type="http://schemas.openxmlformats.org/officeDocument/2006/relationships/tags" Target="../tags/tag173.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5.xml"/><Relationship Id="rId2" Type="http://schemas.openxmlformats.org/officeDocument/2006/relationships/image" Target="../media/image4.jpeg"/><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image" Target="../media/image45.jpeg"/><Relationship Id="rId1" Type="http://schemas.openxmlformats.org/officeDocument/2006/relationships/tags" Target="../tags/tag175.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8.xml"/><Relationship Id="rId2" Type="http://schemas.openxmlformats.org/officeDocument/2006/relationships/image" Target="../media/image46.jpeg"/><Relationship Id="rId1" Type="http://schemas.openxmlformats.org/officeDocument/2006/relationships/tags" Target="../tags/tag177.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image" Target="../media/image47.jpeg"/><Relationship Id="rId1" Type="http://schemas.openxmlformats.org/officeDocument/2006/relationships/tags" Target="../tags/tag179.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image" Target="../media/image48.jpeg"/><Relationship Id="rId1" Type="http://schemas.openxmlformats.org/officeDocument/2006/relationships/tags" Target="../tags/tag181.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4.xml"/><Relationship Id="rId2" Type="http://schemas.openxmlformats.org/officeDocument/2006/relationships/image" Target="../media/image49.jpeg"/><Relationship Id="rId1" Type="http://schemas.openxmlformats.org/officeDocument/2006/relationships/tags" Target="../tags/tag183.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6.xml"/><Relationship Id="rId2" Type="http://schemas.openxmlformats.org/officeDocument/2006/relationships/image" Target="../media/image50.jpeg"/><Relationship Id="rId1" Type="http://schemas.openxmlformats.org/officeDocument/2006/relationships/tags" Target="../tags/tag185.xml"/></Relationships>
</file>

<file path=ppt/slides/_rels/slide46.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1.xml"/><Relationship Id="rId2" Type="http://schemas.openxmlformats.org/officeDocument/2006/relationships/image" Target="../media/image51.jpeg"/><Relationship Id="rId1" Type="http://schemas.openxmlformats.org/officeDocument/2006/relationships/tags" Target="../tags/tag190.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image" Target="../media/image52.jpeg"/><Relationship Id="rId1" Type="http://schemas.openxmlformats.org/officeDocument/2006/relationships/tags" Target="../tags/tag192.xml"/></Relationships>
</file>

<file path=ppt/slides/_rels/slide4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5.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tags" Target="../tags/tag194.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8.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tags" Target="../tags/tag97.xml"/><Relationship Id="rId1" Type="http://schemas.openxmlformats.org/officeDocument/2006/relationships/tags" Target="../tags/tag96.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7.xml"/><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tags" Target="../tags/tag196.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57.jpeg"/><Relationship Id="rId1" Type="http://schemas.openxmlformats.org/officeDocument/2006/relationships/tags" Target="../tags/tag198.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1.xml"/><Relationship Id="rId2" Type="http://schemas.openxmlformats.org/officeDocument/2006/relationships/image" Target="../media/image58.jpeg"/><Relationship Id="rId1" Type="http://schemas.openxmlformats.org/officeDocument/2006/relationships/tags" Target="../tags/tag200.xml"/></Relationships>
</file>

<file path=ppt/slides/_rels/slide53.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tags" Target="../tags/tag204.xml"/><Relationship Id="rId2" Type="http://schemas.openxmlformats.org/officeDocument/2006/relationships/tags" Target="../tags/tag203.xml"/><Relationship Id="rId1" Type="http://schemas.openxmlformats.org/officeDocument/2006/relationships/tags" Target="../tags/tag202.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image" Target="../media/image59.jpeg"/><Relationship Id="rId1" Type="http://schemas.openxmlformats.org/officeDocument/2006/relationships/tags" Target="../tags/tag205.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8.xml"/><Relationship Id="rId2" Type="http://schemas.openxmlformats.org/officeDocument/2006/relationships/image" Target="../media/image60.jpeg"/><Relationship Id="rId1" Type="http://schemas.openxmlformats.org/officeDocument/2006/relationships/tags" Target="../tags/tag207.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10.xml"/><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tags" Target="../tags/tag209.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image" Target="../media/image63.jpeg"/><Relationship Id="rId1" Type="http://schemas.openxmlformats.org/officeDocument/2006/relationships/tags" Target="../tags/tag211.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4.xml"/><Relationship Id="rId2" Type="http://schemas.openxmlformats.org/officeDocument/2006/relationships/image" Target="../media/image64.jpeg"/><Relationship Id="rId1" Type="http://schemas.openxmlformats.org/officeDocument/2006/relationships/tags" Target="../tags/tag213.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16.xml"/><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tags" Target="../tags/tag21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image" Target="../media/image7.jpeg"/><Relationship Id="rId1" Type="http://schemas.openxmlformats.org/officeDocument/2006/relationships/tags" Target="../tags/tag99.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8.xml"/><Relationship Id="rId2" Type="http://schemas.openxmlformats.org/officeDocument/2006/relationships/image" Target="../media/image67.jpeg"/><Relationship Id="rId1" Type="http://schemas.openxmlformats.org/officeDocument/2006/relationships/tags" Target="../tags/tag217.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0.xml"/><Relationship Id="rId2" Type="http://schemas.openxmlformats.org/officeDocument/2006/relationships/image" Target="../media/image68.jpeg"/><Relationship Id="rId1" Type="http://schemas.openxmlformats.org/officeDocument/2006/relationships/tags" Target="../tags/tag219.xml"/></Relationships>
</file>

<file path=ppt/slides/_rels/slide62.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69.jpeg"/><Relationship Id="rId1" Type="http://schemas.openxmlformats.org/officeDocument/2006/relationships/tags" Target="../tags/tag224.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7.xml"/><Relationship Id="rId2" Type="http://schemas.openxmlformats.org/officeDocument/2006/relationships/image" Target="../media/image70.jpeg"/><Relationship Id="rId1" Type="http://schemas.openxmlformats.org/officeDocument/2006/relationships/tags" Target="../tags/tag226.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image" Target="../media/image71.jpeg"/><Relationship Id="rId1" Type="http://schemas.openxmlformats.org/officeDocument/2006/relationships/tags" Target="../tags/tag228.xml"/></Relationships>
</file>

<file path=ppt/slides/_rels/slide6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31.xml"/><Relationship Id="rId4" Type="http://schemas.openxmlformats.org/officeDocument/2006/relationships/image" Target="../media/image74.jpeg"/><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tags" Target="../tags/tag23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3.xml"/><Relationship Id="rId2" Type="http://schemas.openxmlformats.org/officeDocument/2006/relationships/image" Target="../media/image75.jpeg"/><Relationship Id="rId1" Type="http://schemas.openxmlformats.org/officeDocument/2006/relationships/tags" Target="../tags/tag232.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image" Target="../media/image76.jpeg"/><Relationship Id="rId1" Type="http://schemas.openxmlformats.org/officeDocument/2006/relationships/tags" Target="../tags/tag234.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7.xml"/><Relationship Id="rId2" Type="http://schemas.openxmlformats.org/officeDocument/2006/relationships/image" Target="../media/image77.jpeg"/><Relationship Id="rId1" Type="http://schemas.openxmlformats.org/officeDocument/2006/relationships/tags" Target="../tags/tag23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image" Target="../media/image8.jpeg"/><Relationship Id="rId1" Type="http://schemas.openxmlformats.org/officeDocument/2006/relationships/tags" Target="../tags/tag101.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0.xml"/><Relationship Id="rId3" Type="http://schemas.openxmlformats.org/officeDocument/2006/relationships/image" Target="../media/image78.jpeg"/><Relationship Id="rId2" Type="http://schemas.openxmlformats.org/officeDocument/2006/relationships/tags" Target="../tags/tag239.xml"/><Relationship Id="rId1" Type="http://schemas.openxmlformats.org/officeDocument/2006/relationships/tags" Target="../tags/tag238.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3.xml"/><Relationship Id="rId3" Type="http://schemas.openxmlformats.org/officeDocument/2006/relationships/image" Target="../media/image79.jpeg"/><Relationship Id="rId2" Type="http://schemas.openxmlformats.org/officeDocument/2006/relationships/tags" Target="../tags/tag242.xml"/><Relationship Id="rId1" Type="http://schemas.openxmlformats.org/officeDocument/2006/relationships/tags" Target="../tags/tag241.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5.xml"/><Relationship Id="rId2" Type="http://schemas.openxmlformats.org/officeDocument/2006/relationships/image" Target="../media/image80.png"/><Relationship Id="rId1" Type="http://schemas.openxmlformats.org/officeDocument/2006/relationships/tags" Target="../tags/tag244.xml"/></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8.xml"/><Relationship Id="rId3" Type="http://schemas.openxmlformats.org/officeDocument/2006/relationships/image" Target="../media/image81.jpeg"/><Relationship Id="rId2" Type="http://schemas.openxmlformats.org/officeDocument/2006/relationships/tags" Target="../tags/tag247.xml"/><Relationship Id="rId1" Type="http://schemas.openxmlformats.org/officeDocument/2006/relationships/tags" Target="../tags/tag246.xml"/></Relationships>
</file>

<file path=ppt/slides/_rels/slide7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50.xml"/><Relationship Id="rId4" Type="http://schemas.openxmlformats.org/officeDocument/2006/relationships/image" Target="../media/image84.jpeg"/><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tags" Target="../tags/tag249.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2.xml"/><Relationship Id="rId2" Type="http://schemas.openxmlformats.org/officeDocument/2006/relationships/image" Target="../media/image85.jpeg"/><Relationship Id="rId1" Type="http://schemas.openxmlformats.org/officeDocument/2006/relationships/tags" Target="../tags/tag251.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4.xml"/><Relationship Id="rId2" Type="http://schemas.openxmlformats.org/officeDocument/2006/relationships/image" Target="../media/image86.jpeg"/><Relationship Id="rId1" Type="http://schemas.openxmlformats.org/officeDocument/2006/relationships/tags" Target="../tags/tag253.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6.xml"/><Relationship Id="rId2" Type="http://schemas.openxmlformats.org/officeDocument/2006/relationships/image" Target="../media/image87.jpeg"/><Relationship Id="rId1" Type="http://schemas.openxmlformats.org/officeDocument/2006/relationships/tags" Target="../tags/tag255.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8.xml"/><Relationship Id="rId2" Type="http://schemas.openxmlformats.org/officeDocument/2006/relationships/image" Target="../media/image88.jpeg"/><Relationship Id="rId1" Type="http://schemas.openxmlformats.org/officeDocument/2006/relationships/tags" Target="../tags/tag257.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0.xml"/><Relationship Id="rId2" Type="http://schemas.openxmlformats.org/officeDocument/2006/relationships/image" Target="../media/image89.jpeg"/><Relationship Id="rId1" Type="http://schemas.openxmlformats.org/officeDocument/2006/relationships/tags" Target="../tags/tag259.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4.xml"/><Relationship Id="rId2" Type="http://schemas.openxmlformats.org/officeDocument/2006/relationships/image" Target="../media/image9.jpeg"/><Relationship Id="rId1" Type="http://schemas.openxmlformats.org/officeDocument/2006/relationships/tags" Target="../tags/tag103.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image" Target="../media/image90.jpeg"/><Relationship Id="rId1" Type="http://schemas.openxmlformats.org/officeDocument/2006/relationships/tags" Target="../tags/tag261.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4.xml"/><Relationship Id="rId2" Type="http://schemas.openxmlformats.org/officeDocument/2006/relationships/image" Target="../media/image87.jpeg"/><Relationship Id="rId1" Type="http://schemas.openxmlformats.org/officeDocument/2006/relationships/tags" Target="../tags/tag263.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6.xml"/><Relationship Id="rId2" Type="http://schemas.openxmlformats.org/officeDocument/2006/relationships/image" Target="../media/image91.jpeg"/><Relationship Id="rId1" Type="http://schemas.openxmlformats.org/officeDocument/2006/relationships/tags" Target="../tags/tag265.xml"/></Relationships>
</file>

<file path=ppt/slides/_rels/slide8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68.xml"/><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tags" Target="../tags/tag267.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0.xml"/><Relationship Id="rId2" Type="http://schemas.openxmlformats.org/officeDocument/2006/relationships/image" Target="../media/image94.jpeg"/><Relationship Id="rId1" Type="http://schemas.openxmlformats.org/officeDocument/2006/relationships/tags" Target="../tags/tag269.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2.xml"/><Relationship Id="rId2" Type="http://schemas.openxmlformats.org/officeDocument/2006/relationships/image" Target="../media/image95.jpeg"/><Relationship Id="rId1" Type="http://schemas.openxmlformats.org/officeDocument/2006/relationships/tags" Target="../tags/tag271.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4.xml"/><Relationship Id="rId2" Type="http://schemas.openxmlformats.org/officeDocument/2006/relationships/image" Target="../media/image96.jpeg"/><Relationship Id="rId1" Type="http://schemas.openxmlformats.org/officeDocument/2006/relationships/tags" Target="../tags/tag273.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6.xml"/><Relationship Id="rId2" Type="http://schemas.openxmlformats.org/officeDocument/2006/relationships/image" Target="../media/image97.jpeg"/><Relationship Id="rId1" Type="http://schemas.openxmlformats.org/officeDocument/2006/relationships/tags" Target="../tags/tag275.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8.xml"/><Relationship Id="rId2" Type="http://schemas.openxmlformats.org/officeDocument/2006/relationships/image" Target="../media/image98.jpeg"/><Relationship Id="rId1" Type="http://schemas.openxmlformats.org/officeDocument/2006/relationships/tags" Target="../tags/tag277.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0.xml"/><Relationship Id="rId2" Type="http://schemas.openxmlformats.org/officeDocument/2006/relationships/image" Target="../media/image99.jpeg"/><Relationship Id="rId1" Type="http://schemas.openxmlformats.org/officeDocument/2006/relationships/tags" Target="../tags/tag27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6.xml"/><Relationship Id="rId2" Type="http://schemas.openxmlformats.org/officeDocument/2006/relationships/image" Target="../media/image10.jpeg"/><Relationship Id="rId1" Type="http://schemas.openxmlformats.org/officeDocument/2006/relationships/tags" Target="../tags/tag105.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2.xml"/><Relationship Id="rId2" Type="http://schemas.openxmlformats.org/officeDocument/2006/relationships/image" Target="../media/image100.jpeg"/><Relationship Id="rId1" Type="http://schemas.openxmlformats.org/officeDocument/2006/relationships/tags" Target="../tags/tag281.xml"/></Relationships>
</file>

<file path=ppt/slides/_rels/slide9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83.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84.xml"/><Relationship Id="rId1" Type="http://schemas.openxmlformats.org/officeDocument/2006/relationships/image" Target="../media/image101.jpeg"/></Relationships>
</file>

<file path=ppt/slides/_rels/slide93.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tags" Target="../tags/tag285.xml"/><Relationship Id="rId1" Type="http://schemas.openxmlformats.org/officeDocument/2006/relationships/image" Target="../media/image102.jpeg"/></Relationships>
</file>

<file path=ppt/slides/_rels/slide94.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1.xml"/><Relationship Id="rId3" Type="http://schemas.openxmlformats.org/officeDocument/2006/relationships/tags" Target="../tags/tag288.xml"/><Relationship Id="rId2" Type="http://schemas.openxmlformats.org/officeDocument/2006/relationships/tags" Target="../tags/tag287.xml"/><Relationship Id="rId1" Type="http://schemas.openxmlformats.org/officeDocument/2006/relationships/tags" Target="../tags/tag2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第三章：空间草绘</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TWO</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3.2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空间草绘同二维草绘的不同点</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3.2 </a:t>
            </a:r>
            <a:r>
              <a:rPr>
                <a:latin typeface="微软雅黑" panose="020B0503020204020204" charset="-122"/>
                <a:ea typeface="微软雅黑" panose="020B0503020204020204" charset="-122"/>
                <a:cs typeface="微软雅黑" panose="020B0503020204020204" charset="-122"/>
                <a:sym typeface="+mn-ea"/>
              </a:rPr>
              <a:t>空间草绘同二维草绘的不同点</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591310"/>
            <a:ext cx="11029950" cy="272923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在实际设计中，设计者一般是直接进入三维空间草绘，Creo提供的二维草绘器用于</a:t>
            </a:r>
            <a:r>
              <a:rPr lang="zh-CN" altLang="en-US" sz="2400">
                <a:latin typeface="微软雅黑" panose="020B0503020204020204" charset="-122"/>
                <a:ea typeface="微软雅黑" panose="020B0503020204020204" charset="-122"/>
                <a:cs typeface="微软雅黑" panose="020B0503020204020204" charset="-122"/>
              </a:rPr>
              <a:t>初学者练习基础命令和存储草绘截面文件。“草绘器”作为一个子单元存在于三维空间草绘中，草绘图元、编辑、约束、尺寸等基本操作命令跟二维草绘操作一样。不同的是三维空间中多了基准平面、坐标系和位置尺寸。</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4" name="图片 3" descr="9004819_schedule_alarm_time_clock"/>
          <p:cNvPicPr>
            <a:picLocks noChangeAspect="1"/>
          </p:cNvPicPr>
          <p:nvPr/>
        </p:nvPicPr>
        <p:blipFill>
          <a:blip r:embed="rId2"/>
          <a:stretch>
            <a:fillRect/>
          </a:stretch>
        </p:blipFill>
        <p:spPr>
          <a:xfrm>
            <a:off x="7394575" y="3767455"/>
            <a:ext cx="2787650" cy="2787650"/>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3.2 </a:t>
            </a:r>
            <a:r>
              <a:rPr>
                <a:latin typeface="微软雅黑" panose="020B0503020204020204" charset="-122"/>
                <a:ea typeface="微软雅黑" panose="020B0503020204020204" charset="-122"/>
                <a:cs typeface="微软雅黑" panose="020B0503020204020204" charset="-122"/>
                <a:sym typeface="+mn-ea"/>
              </a:rPr>
              <a:t>空间草绘同二维草绘的不同点</a:t>
            </a:r>
            <a:endParaRPr lang="zh-CN" altLang="en-US"/>
          </a:p>
        </p:txBody>
      </p:sp>
      <p:sp>
        <p:nvSpPr>
          <p:cNvPr id="4" name="object 4"/>
          <p:cNvSpPr txBox="1"/>
          <p:nvPr>
            <p:custDataLst>
              <p:tags r:id="rId2"/>
            </p:custDataLst>
          </p:nvPr>
        </p:nvSpPr>
        <p:spPr>
          <a:xfrm>
            <a:off x="699770" y="1197610"/>
            <a:ext cx="10091420" cy="1778000"/>
          </a:xfrm>
          <a:prstGeom prst="rect">
            <a:avLst/>
          </a:prstGeom>
        </p:spPr>
        <p:txBody>
          <a:bodyPr vert="horz" wrap="square" lIns="0" tIns="12700" rIns="0" bIns="0" rtlCol="0">
            <a:noAutofit/>
          </a:bodyPr>
          <a:p>
            <a:pPr>
              <a:lnSpc>
                <a:spcPct val="100000"/>
              </a:lnSpc>
              <a:spcBef>
                <a:spcPts val="60"/>
              </a:spcBef>
            </a:pPr>
            <a:endParaRPr>
              <a:solidFill>
                <a:schemeClr val="dk1"/>
              </a:solidFill>
              <a:latin typeface="微软雅黑" panose="020B0503020204020204" charset="-122"/>
              <a:ea typeface="微软雅黑" panose="020B0503020204020204" charset="-122"/>
              <a:cs typeface="微软雅黑" panose="020B0503020204020204" charset="-122"/>
            </a:endParaRPr>
          </a:p>
          <a:p>
            <a:pPr marL="264160">
              <a:lnSpc>
                <a:spcPct val="100000"/>
              </a:lnSpc>
              <a:tabLst>
                <a:tab pos="814705" algn="l"/>
              </a:tabLst>
            </a:pPr>
            <a:r>
              <a:rPr lang="en-US" sz="2400" spc="-40" dirty="0">
                <a:solidFill>
                  <a:schemeClr val="dk1"/>
                </a:solidFill>
                <a:latin typeface="微软雅黑" panose="020B0503020204020204" charset="-122"/>
                <a:ea typeface="微软雅黑" panose="020B0503020204020204" charset="-122"/>
                <a:cs typeface="微软雅黑" panose="020B0503020204020204" charset="-122"/>
              </a:rPr>
              <a:t>3.2</a:t>
            </a:r>
            <a:r>
              <a:rPr sz="2400" spc="-40" dirty="0">
                <a:solidFill>
                  <a:schemeClr val="dk1"/>
                </a:solidFill>
                <a:latin typeface="微软雅黑" panose="020B0503020204020204" charset="-122"/>
                <a:ea typeface="微软雅黑" panose="020B0503020204020204" charset="-122"/>
                <a:cs typeface="微软雅黑" panose="020B0503020204020204" charset="-122"/>
              </a:rPr>
              <a:t>.1</a:t>
            </a:r>
            <a:r>
              <a:rPr lang="en-US" sz="2400" spc="-40" dirty="0">
                <a:solidFill>
                  <a:schemeClr val="dk1"/>
                </a:solidFill>
                <a:latin typeface="微软雅黑" panose="020B0503020204020204" charset="-122"/>
                <a:ea typeface="微软雅黑" panose="020B0503020204020204" charset="-122"/>
                <a:cs typeface="微软雅黑" panose="020B0503020204020204" charset="-122"/>
              </a:rPr>
              <a:t> </a:t>
            </a:r>
            <a:r>
              <a:rPr sz="2400" spc="-30" dirty="0">
                <a:solidFill>
                  <a:schemeClr val="dk1"/>
                </a:solidFill>
                <a:latin typeface="微软雅黑" panose="020B0503020204020204" charset="-122"/>
                <a:ea typeface="微软雅黑" panose="020B0503020204020204" charset="-122"/>
                <a:cs typeface="微软雅黑" panose="020B0503020204020204" charset="-122"/>
              </a:rPr>
              <a:t>默认基准平面和坐标系</a:t>
            </a:r>
            <a:endParaRPr sz="2400" spc="-30" dirty="0">
              <a:solidFill>
                <a:schemeClr val="dk1"/>
              </a:solidFill>
              <a:latin typeface="微软雅黑" panose="020B0503020204020204" charset="-122"/>
              <a:ea typeface="微软雅黑" panose="020B0503020204020204" charset="-122"/>
              <a:cs typeface="微软雅黑" panose="020B0503020204020204" charset="-122"/>
            </a:endParaRPr>
          </a:p>
          <a:p>
            <a:pPr marL="12700" marR="55880" indent="259080" algn="just">
              <a:lnSpc>
                <a:spcPct val="142000"/>
              </a:lnSpc>
              <a:spcBef>
                <a:spcPts val="710"/>
              </a:spcBef>
            </a:pPr>
            <a:r>
              <a:rPr dirty="0">
                <a:solidFill>
                  <a:schemeClr val="dk1"/>
                </a:solidFill>
                <a:latin typeface="微软雅黑" panose="020B0503020204020204" charset="-122"/>
                <a:ea typeface="微软雅黑" panose="020B0503020204020204" charset="-122"/>
                <a:cs typeface="微软雅黑" panose="020B0503020204020204" charset="-122"/>
              </a:rPr>
              <a:t>在新建“零件”类型文件中，默认有一个XYZ的坐标系和三个基准平面，设计者可以选择不同的基准平面作为草绘视图，而二维草绘中只有一个草绘视图，如图3-2-1所示。</a:t>
            </a:r>
            <a:endParaRPr dirty="0">
              <a:solidFill>
                <a:schemeClr val="dk1"/>
              </a:solidFill>
              <a:latin typeface="微软雅黑" panose="020B0503020204020204" charset="-122"/>
              <a:ea typeface="微软雅黑" panose="020B0503020204020204" charset="-122"/>
              <a:cs typeface="微软雅黑" panose="020B0503020204020204" charset="-122"/>
            </a:endParaRPr>
          </a:p>
        </p:txBody>
      </p:sp>
      <p:pic>
        <p:nvPicPr>
          <p:cNvPr id="7" name="object 4"/>
          <p:cNvPicPr/>
          <p:nvPr/>
        </p:nvPicPr>
        <p:blipFill>
          <a:blip r:embed="rId3" cstate="print"/>
          <a:stretch>
            <a:fillRect/>
          </a:stretch>
        </p:blipFill>
        <p:spPr>
          <a:xfrm>
            <a:off x="1213485" y="2867660"/>
            <a:ext cx="4483735" cy="2991485"/>
          </a:xfrm>
          <a:prstGeom prst="rect">
            <a:avLst/>
          </a:prstGeom>
        </p:spPr>
      </p:pic>
      <p:sp>
        <p:nvSpPr>
          <p:cNvPr id="8" name="object 5"/>
          <p:cNvSpPr txBox="1"/>
          <p:nvPr/>
        </p:nvSpPr>
        <p:spPr>
          <a:xfrm>
            <a:off x="1834515" y="6030595"/>
            <a:ext cx="32423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（a）“零件”类型界面</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6"/>
          <p:cNvPicPr/>
          <p:nvPr/>
        </p:nvPicPr>
        <p:blipFill>
          <a:blip r:embed="rId4" cstate="print"/>
          <a:stretch>
            <a:fillRect/>
          </a:stretch>
        </p:blipFill>
        <p:spPr>
          <a:xfrm>
            <a:off x="6167120" y="2893060"/>
            <a:ext cx="4434840" cy="2966085"/>
          </a:xfrm>
          <a:prstGeom prst="rect">
            <a:avLst/>
          </a:prstGeom>
        </p:spPr>
      </p:pic>
      <p:sp>
        <p:nvSpPr>
          <p:cNvPr id="10" name="object 5"/>
          <p:cNvSpPr txBox="1"/>
          <p:nvPr/>
        </p:nvSpPr>
        <p:spPr>
          <a:xfrm>
            <a:off x="7112000" y="6030595"/>
            <a:ext cx="32423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b</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zh-CN" sz="1600" dirty="0">
                <a:solidFill>
                  <a:srgbClr val="231F20"/>
                </a:solidFill>
                <a:latin typeface="微软雅黑" panose="020B0503020204020204" charset="-122"/>
                <a:ea typeface="微软雅黑" panose="020B0503020204020204" charset="-122"/>
                <a:cs typeface="微软雅黑" panose="020B0503020204020204" charset="-122"/>
              </a:rPr>
              <a:t>草绘</a:t>
            </a:r>
            <a:r>
              <a:rPr sz="1600" dirty="0">
                <a:solidFill>
                  <a:srgbClr val="231F20"/>
                </a:solidFill>
                <a:latin typeface="微软雅黑" panose="020B0503020204020204" charset="-122"/>
                <a:ea typeface="微软雅黑" panose="020B0503020204020204" charset="-122"/>
                <a:cs typeface="微软雅黑" panose="020B0503020204020204" charset="-122"/>
              </a:rPr>
              <a:t>”类型界面</a:t>
            </a:r>
            <a:endParaRPr sz="1600">
              <a:latin typeface="微软雅黑" panose="020B0503020204020204" charset="-122"/>
              <a:ea typeface="微软雅黑" panose="020B0503020204020204" charset="-122"/>
              <a:cs typeface="微软雅黑" panose="020B0503020204020204" charset="-122"/>
            </a:endParaRPr>
          </a:p>
        </p:txBody>
      </p:sp>
      <p:sp>
        <p:nvSpPr>
          <p:cNvPr id="11" name="object 5"/>
          <p:cNvSpPr txBox="1"/>
          <p:nvPr/>
        </p:nvSpPr>
        <p:spPr>
          <a:xfrm>
            <a:off x="3733165" y="6376670"/>
            <a:ext cx="45866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dirty="0">
                <a:solidFill>
                  <a:srgbClr val="231F20"/>
                </a:solidFill>
                <a:latin typeface="微软雅黑" panose="020B0503020204020204" charset="-122"/>
                <a:ea typeface="微软雅黑" panose="020B0503020204020204" charset="-122"/>
                <a:cs typeface="微软雅黑" panose="020B0503020204020204" charset="-122"/>
              </a:rPr>
              <a:t>3-</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    空间基准面、坐标系和草绘视图</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3.2 </a:t>
            </a:r>
            <a:r>
              <a:rPr>
                <a:latin typeface="微软雅黑" panose="020B0503020204020204" charset="-122"/>
                <a:ea typeface="微软雅黑" panose="020B0503020204020204" charset="-122"/>
                <a:cs typeface="微软雅黑" panose="020B0503020204020204" charset="-122"/>
                <a:sym typeface="+mn-ea"/>
              </a:rPr>
              <a:t>空间草绘同二维草绘的不同点</a:t>
            </a:r>
            <a:endParaRPr lang="zh-CN" altLang="en-US"/>
          </a:p>
        </p:txBody>
      </p:sp>
      <p:sp>
        <p:nvSpPr>
          <p:cNvPr id="4" name="object 4"/>
          <p:cNvSpPr txBox="1"/>
          <p:nvPr>
            <p:custDataLst>
              <p:tags r:id="rId2"/>
            </p:custDataLst>
          </p:nvPr>
        </p:nvSpPr>
        <p:spPr>
          <a:xfrm>
            <a:off x="814070" y="1674495"/>
            <a:ext cx="10888980" cy="2905760"/>
          </a:xfrm>
          <a:prstGeom prst="rect">
            <a:avLst/>
          </a:prstGeom>
        </p:spPr>
        <p:txBody>
          <a:bodyPr vert="horz" wrap="square" lIns="0" tIns="12700" rIns="0" bIns="0" rtlCol="0">
            <a:noAutofit/>
          </a:bodyPr>
          <a:p>
            <a:pPr>
              <a:lnSpc>
                <a:spcPct val="150000"/>
              </a:lnSpc>
              <a:spcBef>
                <a:spcPts val="60"/>
              </a:spcBef>
            </a:pPr>
            <a:r>
              <a:rPr dirty="0">
                <a:solidFill>
                  <a:schemeClr val="dk1"/>
                </a:solidFill>
                <a:latin typeface="微软雅黑" panose="020B0503020204020204" charset="-122"/>
                <a:ea typeface="微软雅黑" panose="020B0503020204020204" charset="-122"/>
                <a:cs typeface="微软雅黑" panose="020B0503020204020204" charset="-122"/>
              </a:rPr>
              <a:t>形状尺寸是指标示图形形状的尺寸。改变该类型的尺寸，图形的形状会做出相应的改变。</a:t>
            </a:r>
            <a:endParaRPr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spcBef>
                <a:spcPts val="60"/>
              </a:spcBef>
            </a:pPr>
            <a:r>
              <a:rPr dirty="0">
                <a:solidFill>
                  <a:schemeClr val="dk1"/>
                </a:solidFill>
                <a:latin typeface="微软雅黑" panose="020B0503020204020204" charset="-122"/>
                <a:ea typeface="微软雅黑" panose="020B0503020204020204" charset="-122"/>
                <a:cs typeface="微软雅黑" panose="020B0503020204020204" charset="-122"/>
              </a:rPr>
              <a:t>位置尺寸是指图形在空间中的位置尺寸。改变该类型的尺寸，只改变空间位置关系，不会改变图形的形状。</a:t>
            </a:r>
            <a:endParaRPr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spcBef>
                <a:spcPts val="60"/>
              </a:spcBef>
            </a:pPr>
            <a:r>
              <a:rPr dirty="0">
                <a:solidFill>
                  <a:schemeClr val="dk1"/>
                </a:solidFill>
                <a:latin typeface="微软雅黑" panose="020B0503020204020204" charset="-122"/>
                <a:ea typeface="微软雅黑" panose="020B0503020204020204" charset="-122"/>
                <a:cs typeface="微软雅黑" panose="020B0503020204020204" charset="-122"/>
              </a:rPr>
              <a:t>在二维“草绘”设计中只有图形之间的参照，三维空间“草绘”有了基准平面和坐标系，需要标注或者约束图形同基准对象之间的关系。</a:t>
            </a:r>
            <a:endParaRPr dirty="0">
              <a:solidFill>
                <a:schemeClr val="dk1"/>
              </a:solidFill>
              <a:latin typeface="微软雅黑" panose="020B0503020204020204" charset="-122"/>
              <a:ea typeface="微软雅黑" panose="020B0503020204020204" charset="-122"/>
              <a:cs typeface="微软雅黑" panose="020B0503020204020204" charset="-122"/>
            </a:endParaRPr>
          </a:p>
          <a:p>
            <a:pPr>
              <a:lnSpc>
                <a:spcPct val="150000"/>
              </a:lnSpc>
              <a:spcBef>
                <a:spcPts val="60"/>
              </a:spcBef>
            </a:pPr>
            <a:r>
              <a:rPr dirty="0">
                <a:solidFill>
                  <a:schemeClr val="dk1"/>
                </a:solidFill>
                <a:latin typeface="微软雅黑" panose="020B0503020204020204" charset="-122"/>
                <a:ea typeface="微软雅黑" panose="020B0503020204020204" charset="-122"/>
                <a:cs typeface="微软雅黑" panose="020B0503020204020204" charset="-122"/>
              </a:rPr>
              <a:t>以一个矩形绘制为例，在二维草绘中，矩形只有长和宽的“形状尺寸”，而在空间草绘中，同样一个矩形草绘除了长和宽的“形状尺寸”，还有同基准产生的两个定位尺寸，如图3-2-2所示。</a:t>
            </a:r>
            <a:endParaRPr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object 5"/>
          <p:cNvSpPr txBox="1"/>
          <p:nvPr/>
        </p:nvSpPr>
        <p:spPr>
          <a:xfrm>
            <a:off x="1834515" y="6030595"/>
            <a:ext cx="32423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（a）二维草绘矩形形状尺寸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object 5"/>
          <p:cNvSpPr txBox="1"/>
          <p:nvPr/>
        </p:nvSpPr>
        <p:spPr>
          <a:xfrm>
            <a:off x="6828790" y="6030595"/>
            <a:ext cx="32423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b</a:t>
            </a:r>
            <a:r>
              <a:rPr sz="1600" dirty="0">
                <a:solidFill>
                  <a:srgbClr val="231F20"/>
                </a:solidFill>
                <a:latin typeface="微软雅黑" panose="020B0503020204020204" charset="-122"/>
                <a:ea typeface="微软雅黑" panose="020B0503020204020204" charset="-122"/>
                <a:cs typeface="微软雅黑" panose="020B0503020204020204" charset="-122"/>
              </a:rPr>
              <a:t>）空间草绘矩形形状和位置尺寸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1" name="object 5"/>
          <p:cNvSpPr txBox="1"/>
          <p:nvPr/>
        </p:nvSpPr>
        <p:spPr>
          <a:xfrm>
            <a:off x="3733165" y="6376670"/>
            <a:ext cx="45866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dirty="0">
                <a:solidFill>
                  <a:srgbClr val="231F20"/>
                </a:solidFill>
                <a:latin typeface="微软雅黑" panose="020B0503020204020204" charset="-122"/>
                <a:ea typeface="微软雅黑" panose="020B0503020204020204" charset="-122"/>
                <a:cs typeface="微软雅黑" panose="020B0503020204020204" charset="-122"/>
              </a:rPr>
              <a:t>3-</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2-2    形状尺寸和位置尺寸对比</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14070" y="121412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3.2.2	</a:t>
            </a:r>
            <a:r>
              <a:rPr lang="zh-CN" sz="2400" b="0">
                <a:latin typeface="微软雅黑" panose="020B0503020204020204" charset="-122"/>
                <a:ea typeface="微软雅黑" panose="020B0503020204020204" charset="-122"/>
                <a:cs typeface="微软雅黑" panose="020B0503020204020204" charset="-122"/>
              </a:rPr>
              <a:t>形状尺寸和位置尺寸</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3" name="object 9"/>
          <p:cNvPicPr/>
          <p:nvPr/>
        </p:nvPicPr>
        <p:blipFill>
          <a:blip r:embed="rId3" cstate="print"/>
          <a:stretch>
            <a:fillRect/>
          </a:stretch>
        </p:blipFill>
        <p:spPr>
          <a:xfrm>
            <a:off x="1643380" y="4233545"/>
            <a:ext cx="2976880" cy="1797050"/>
          </a:xfrm>
          <a:prstGeom prst="rect">
            <a:avLst/>
          </a:prstGeom>
        </p:spPr>
      </p:pic>
      <p:pic>
        <p:nvPicPr>
          <p:cNvPr id="6" name="object 11"/>
          <p:cNvPicPr/>
          <p:nvPr/>
        </p:nvPicPr>
        <p:blipFill>
          <a:blip r:embed="rId4" cstate="print"/>
          <a:stretch>
            <a:fillRect/>
          </a:stretch>
        </p:blipFill>
        <p:spPr>
          <a:xfrm>
            <a:off x="6828790" y="4177665"/>
            <a:ext cx="3027680" cy="1765300"/>
          </a:xfrm>
          <a:prstGeom prst="rect">
            <a:avLst/>
          </a:prstGeom>
        </p:spPr>
      </p:pic>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3.2 </a:t>
            </a:r>
            <a:r>
              <a:rPr>
                <a:latin typeface="微软雅黑" panose="020B0503020204020204" charset="-122"/>
                <a:ea typeface="微软雅黑" panose="020B0503020204020204" charset="-122"/>
                <a:cs typeface="微软雅黑" panose="020B0503020204020204" charset="-122"/>
                <a:sym typeface="+mn-ea"/>
              </a:rPr>
              <a:t>空间草绘同二维草绘的不同点</a:t>
            </a:r>
            <a:endParaRPr lang="zh-CN" altLang="en-US"/>
          </a:p>
        </p:txBody>
      </p:sp>
      <p:sp>
        <p:nvSpPr>
          <p:cNvPr id="4" name="object 4"/>
          <p:cNvSpPr txBox="1"/>
          <p:nvPr>
            <p:custDataLst>
              <p:tags r:id="rId2"/>
            </p:custDataLst>
          </p:nvPr>
        </p:nvSpPr>
        <p:spPr>
          <a:xfrm>
            <a:off x="814070" y="1674495"/>
            <a:ext cx="10888980" cy="1047750"/>
          </a:xfrm>
          <a:prstGeom prst="rect">
            <a:avLst/>
          </a:prstGeom>
        </p:spPr>
        <p:txBody>
          <a:bodyPr vert="horz" wrap="square" lIns="0" tIns="12700" rIns="0" bIns="0" rtlCol="0">
            <a:noAutofit/>
          </a:bodyPr>
          <a:p>
            <a:pPr>
              <a:lnSpc>
                <a:spcPct val="150000"/>
              </a:lnSpc>
              <a:spcBef>
                <a:spcPts val="60"/>
              </a:spcBef>
            </a:pPr>
            <a:r>
              <a:rPr dirty="0">
                <a:solidFill>
                  <a:schemeClr val="dk1"/>
                </a:solidFill>
                <a:latin typeface="微软雅黑" panose="020B0503020204020204" charset="-122"/>
                <a:ea typeface="微软雅黑" panose="020B0503020204020204" charset="-122"/>
                <a:cs typeface="微软雅黑" panose="020B0503020204020204" charset="-122"/>
              </a:rPr>
              <a:t>新建二维草绘，在类型中选择的是“草绘”，保存的文件格式是.sec；新建三维空间草绘，在类型中选择的是“零件”，保存的文件格式.prt。如图3-2-3所示。</a:t>
            </a:r>
            <a:endParaRPr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8" name="object 5"/>
          <p:cNvSpPr txBox="1"/>
          <p:nvPr/>
        </p:nvSpPr>
        <p:spPr>
          <a:xfrm>
            <a:off x="3102610" y="6030595"/>
            <a:ext cx="706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object 5"/>
          <p:cNvSpPr txBox="1"/>
          <p:nvPr/>
        </p:nvSpPr>
        <p:spPr>
          <a:xfrm>
            <a:off x="7029450" y="5990590"/>
            <a:ext cx="6972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b</a:t>
            </a:r>
            <a:r>
              <a:rPr sz="1600" dirty="0">
                <a:solidFill>
                  <a:srgbClr val="231F20"/>
                </a:solidFill>
                <a:latin typeface="微软雅黑" panose="020B0503020204020204" charset="-122"/>
                <a:ea typeface="微软雅黑" panose="020B0503020204020204" charset="-122"/>
                <a:cs typeface="微软雅黑" panose="020B0503020204020204" charset="-122"/>
              </a:rPr>
              <a:t>）</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1" name="object 5"/>
          <p:cNvSpPr txBox="1"/>
          <p:nvPr/>
        </p:nvSpPr>
        <p:spPr>
          <a:xfrm>
            <a:off x="3733165" y="6376670"/>
            <a:ext cx="45866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dirty="0">
                <a:solidFill>
                  <a:srgbClr val="231F20"/>
                </a:solidFill>
                <a:latin typeface="微软雅黑" panose="020B0503020204020204" charset="-122"/>
                <a:ea typeface="微软雅黑" panose="020B0503020204020204" charset="-122"/>
                <a:cs typeface="微软雅黑" panose="020B0503020204020204" charset="-122"/>
              </a:rPr>
              <a:t>3-</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    二维草绘和空间草绘类型</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14070" y="121412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3.2.3	</a:t>
            </a:r>
            <a:r>
              <a:rPr lang="zh-CN" sz="2400" b="0">
                <a:latin typeface="微软雅黑" panose="020B0503020204020204" charset="-122"/>
                <a:ea typeface="微软雅黑" panose="020B0503020204020204" charset="-122"/>
                <a:cs typeface="微软雅黑" panose="020B0503020204020204" charset="-122"/>
              </a:rPr>
              <a:t>新建和保存文件类型不同</a:t>
            </a:r>
            <a:endParaRPr lang="zh-CN" sz="2400" b="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3" cstate="print"/>
          <a:stretch>
            <a:fillRect/>
          </a:stretch>
        </p:blipFill>
        <p:spPr>
          <a:xfrm>
            <a:off x="2250440" y="2621280"/>
            <a:ext cx="2410460" cy="3176270"/>
          </a:xfrm>
          <a:prstGeom prst="rect">
            <a:avLst/>
          </a:prstGeom>
        </p:spPr>
      </p:pic>
      <p:pic>
        <p:nvPicPr>
          <p:cNvPr id="15" name="object 15"/>
          <p:cNvPicPr/>
          <p:nvPr/>
        </p:nvPicPr>
        <p:blipFill>
          <a:blip r:embed="rId4" cstate="print"/>
          <a:stretch>
            <a:fillRect/>
          </a:stretch>
        </p:blipFill>
        <p:spPr>
          <a:xfrm>
            <a:off x="6590030" y="4103370"/>
            <a:ext cx="1576070" cy="1758950"/>
          </a:xfrm>
          <a:prstGeom prst="rect">
            <a:avLst/>
          </a:prstGeom>
        </p:spPr>
      </p:pic>
      <p:pic>
        <p:nvPicPr>
          <p:cNvPr id="16" name="object 16"/>
          <p:cNvPicPr/>
          <p:nvPr/>
        </p:nvPicPr>
        <p:blipFill>
          <a:blip r:embed="rId5" cstate="print"/>
          <a:stretch>
            <a:fillRect/>
          </a:stretch>
        </p:blipFill>
        <p:spPr>
          <a:xfrm>
            <a:off x="6589395" y="2414270"/>
            <a:ext cx="1576705" cy="1601470"/>
          </a:xfrm>
          <a:prstGeom prst="rect">
            <a:avLst/>
          </a:prstGeom>
        </p:spPr>
      </p:pic>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THREE</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3.3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空间草绘案例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object 4"/>
          <p:cNvSpPr txBox="1"/>
          <p:nvPr>
            <p:custDataLst>
              <p:tags r:id="rId2"/>
            </p:custDataLst>
          </p:nvPr>
        </p:nvSpPr>
        <p:spPr>
          <a:xfrm>
            <a:off x="814070" y="1300480"/>
            <a:ext cx="10888980" cy="584200"/>
          </a:xfrm>
          <a:prstGeom prst="rect">
            <a:avLst/>
          </a:prstGeom>
        </p:spPr>
        <p:txBody>
          <a:bodyPr vert="horz" wrap="square" lIns="0" tIns="12700" rIns="0" bIns="0" rtlCol="0">
            <a:noAutofit/>
          </a:bodyPr>
          <a:p>
            <a:pPr>
              <a:lnSpc>
                <a:spcPct val="150000"/>
              </a:lnSpc>
              <a:spcBef>
                <a:spcPts val="60"/>
              </a:spcBef>
            </a:pPr>
            <a:r>
              <a:rPr dirty="0">
                <a:solidFill>
                  <a:schemeClr val="dk1"/>
                </a:solidFill>
                <a:latin typeface="微软雅黑" panose="020B0503020204020204" charset="-122"/>
                <a:ea typeface="微软雅黑" panose="020B0503020204020204" charset="-122"/>
                <a:cs typeface="微软雅黑" panose="020B0503020204020204" charset="-122"/>
              </a:rPr>
              <a:t>本小节以两个空间草绘的案例来练习空间草绘的操作。</a:t>
            </a:r>
            <a:endParaRPr dirty="0">
              <a:solidFill>
                <a:schemeClr val="dk1"/>
              </a:solidFill>
              <a:latin typeface="微软雅黑" panose="020B0503020204020204" charset="-122"/>
              <a:ea typeface="微软雅黑" panose="020B0503020204020204" charset="-122"/>
              <a:cs typeface="微软雅黑" panose="020B0503020204020204" charset="-122"/>
            </a:endParaRPr>
          </a:p>
        </p:txBody>
      </p:sp>
      <p:sp>
        <p:nvSpPr>
          <p:cNvPr id="11" name="object 5"/>
          <p:cNvSpPr txBox="1"/>
          <p:nvPr/>
        </p:nvSpPr>
        <p:spPr>
          <a:xfrm>
            <a:off x="7746365" y="5996940"/>
            <a:ext cx="45866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dirty="0">
                <a:solidFill>
                  <a:srgbClr val="231F20"/>
                </a:solidFill>
                <a:latin typeface="微软雅黑" panose="020B0503020204020204" charset="-122"/>
                <a:ea typeface="微软雅黑" panose="020B0503020204020204" charset="-122"/>
                <a:cs typeface="微软雅黑" panose="020B0503020204020204" charset="-122"/>
              </a:rPr>
              <a:t>3-</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    圆弧加直线草绘操作</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14070" y="1951355"/>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522220"/>
            <a:ext cx="5972810" cy="2584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案例</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是圆弧加直线的操作练习，如图</a:t>
            </a:r>
            <a:r>
              <a:rPr lang="en-US" b="0">
                <a:latin typeface="微软雅黑" panose="020B0503020204020204" charset="-122"/>
                <a:ea typeface="微软雅黑" panose="020B0503020204020204" charset="-122"/>
                <a:cs typeface="微软雅黑" panose="020B0503020204020204" charset="-122"/>
              </a:rPr>
              <a:t>3-3-1</a:t>
            </a:r>
            <a:r>
              <a:rPr lang="zh-CN" b="0">
                <a:latin typeface="微软雅黑" panose="020B0503020204020204" charset="-122"/>
                <a:ea typeface="微软雅黑" panose="020B0503020204020204" charset="-122"/>
                <a:cs typeface="微软雅黑" panose="020B0503020204020204" charset="-122"/>
              </a:rPr>
              <a:t>所示。空间草绘三要素：（</a:t>
            </a:r>
            <a:r>
              <a:rPr lang="en-US" b="0">
                <a:latin typeface="微软雅黑" panose="020B0503020204020204" charset="-122"/>
                <a:ea typeface="微软雅黑" panose="020B0503020204020204" charset="-122"/>
                <a:cs typeface="微软雅黑" panose="020B0503020204020204" charset="-122"/>
              </a:rPr>
              <a:t>1</a:t>
            </a:r>
            <a:r>
              <a:rPr lang="zh-CN" b="0">
                <a:latin typeface="微软雅黑" panose="020B0503020204020204" charset="-122"/>
                <a:ea typeface="微软雅黑" panose="020B0503020204020204" charset="-122"/>
                <a:cs typeface="微软雅黑" panose="020B0503020204020204" charset="-122"/>
              </a:rPr>
              <a:t>）结构线：空间草绘几何由</a:t>
            </a:r>
            <a:r>
              <a:rPr lang="en-US" b="0">
                <a:latin typeface="微软雅黑" panose="020B0503020204020204" charset="-122"/>
                <a:ea typeface="微软雅黑" panose="020B0503020204020204" charset="-122"/>
                <a:cs typeface="微软雅黑" panose="020B0503020204020204" charset="-122"/>
              </a:rPr>
              <a:t>4</a:t>
            </a:r>
            <a:r>
              <a:rPr lang="zh-CN" b="0">
                <a:latin typeface="微软雅黑" panose="020B0503020204020204" charset="-122"/>
                <a:ea typeface="微软雅黑" panose="020B0503020204020204" charset="-122"/>
                <a:cs typeface="微软雅黑" panose="020B0503020204020204" charset="-122"/>
              </a:rPr>
              <a:t>段直线和两条弧线组成，并且关于</a:t>
            </a:r>
            <a:r>
              <a:rPr lang="en-US" b="0">
                <a:latin typeface="微软雅黑" panose="020B0503020204020204" charset="-122"/>
                <a:ea typeface="微软雅黑" panose="020B0503020204020204" charset="-122"/>
                <a:cs typeface="微软雅黑" panose="020B0503020204020204" charset="-122"/>
              </a:rPr>
              <a:t>TOP</a:t>
            </a:r>
            <a:r>
              <a:rPr lang="zh-CN" b="0">
                <a:latin typeface="微软雅黑" panose="020B0503020204020204" charset="-122"/>
                <a:ea typeface="微软雅黑" panose="020B0503020204020204" charset="-122"/>
                <a:cs typeface="微软雅黑" panose="020B0503020204020204" charset="-122"/>
              </a:rPr>
              <a:t>基准面对称。（</a:t>
            </a:r>
            <a:r>
              <a:rPr lang="en-US" b="0">
                <a:latin typeface="微软雅黑" panose="020B0503020204020204" charset="-122"/>
                <a:ea typeface="微软雅黑" panose="020B0503020204020204" charset="-122"/>
                <a:cs typeface="微软雅黑" panose="020B0503020204020204" charset="-122"/>
              </a:rPr>
              <a:t>2</a:t>
            </a:r>
            <a:r>
              <a:rPr lang="zh-CN" b="0">
                <a:latin typeface="微软雅黑" panose="020B0503020204020204" charset="-122"/>
                <a:ea typeface="微软雅黑" panose="020B0503020204020204" charset="-122"/>
                <a:cs typeface="微软雅黑" panose="020B0503020204020204" charset="-122"/>
              </a:rPr>
              <a:t>）约束：水平、垂直、相切和等长约束。（</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）尺寸：长度、距离和半径尺寸。</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3" cstate="print"/>
          <a:stretch>
            <a:fillRect/>
          </a:stretch>
        </p:blipFill>
        <p:spPr>
          <a:xfrm>
            <a:off x="6926580" y="1224280"/>
            <a:ext cx="4544060" cy="4552315"/>
          </a:xfrm>
          <a:prstGeom prst="rect">
            <a:avLst/>
          </a:prstGeom>
        </p:spPr>
      </p:pic>
    </p:spTree>
    <p:custDataLst>
      <p:tags r:id="rId4"/>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06195"/>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766570"/>
            <a:ext cx="10763250" cy="299974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具体操作步骤：</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步骤1：</a:t>
            </a:r>
            <a:r>
              <a:rPr b="0">
                <a:latin typeface="微软雅黑" panose="020B0503020204020204" charset="-122"/>
                <a:ea typeface="微软雅黑" panose="020B0503020204020204" charset="-122"/>
                <a:cs typeface="微软雅黑" panose="020B0503020204020204" charset="-122"/>
              </a:rPr>
              <a:t>新建“零件”类型文档。名称和单位定义参考3.1典型步骤。</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步骤2：</a:t>
            </a:r>
            <a:r>
              <a:rPr b="0">
                <a:latin typeface="微软雅黑" panose="020B0503020204020204" charset="-122"/>
                <a:ea typeface="微软雅黑" panose="020B0503020204020204" charset="-122"/>
                <a:cs typeface="微软雅黑" panose="020B0503020204020204" charset="-122"/>
              </a:rPr>
              <a:t>创建空间草绘特征。</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1）选择草绘平面：单击“草绘”按钮，选择草绘平面，在图形区域选择TOP平面作为草绘平面，系统默认RIGHT平面作为参考平面。单击“草绘”按钮，进入草绘界面，单击“快速菜单栏”，在图形区域进入草绘视图。</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endParaRPr b="0">
              <a:latin typeface="微软雅黑" panose="020B0503020204020204" charset="-122"/>
              <a:ea typeface="微软雅黑" panose="020B0503020204020204" charset="-122"/>
              <a:cs typeface="微软雅黑" panose="020B0503020204020204" charset="-122"/>
            </a:endParaRPr>
          </a:p>
        </p:txBody>
      </p:sp>
      <p:pic>
        <p:nvPicPr>
          <p:cNvPr id="3" name="图片 2" descr="9004860_back_left_direction_arrow"/>
          <p:cNvPicPr>
            <a:picLocks noChangeAspect="1"/>
          </p:cNvPicPr>
          <p:nvPr/>
        </p:nvPicPr>
        <p:blipFill>
          <a:blip r:embed="rId2"/>
          <a:stretch>
            <a:fillRect/>
          </a:stretch>
        </p:blipFill>
        <p:spPr>
          <a:xfrm>
            <a:off x="6647180" y="4281170"/>
            <a:ext cx="2263140" cy="226314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972810" cy="2584450"/>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2）创建矩形草绘：单击“草绘”组的“矩形”按钮，在图形区域绘制一个矩形，如图3-3-2（a）所示。单击“构造中心线”按钮，在TOP基准上创建一条中心线，单击“对称”按钮，选择矩形的上下顶点和中心线，约束矩形关于TOP基准面对称，解决“草绘冲突”，删除尺寸“200”，如图3-3-2（b）所示。</a:t>
            </a:r>
            <a:endParaRPr b="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7765415" y="777875"/>
            <a:ext cx="1905000" cy="2552065"/>
          </a:xfrm>
          <a:prstGeom prst="rect">
            <a:avLst/>
          </a:prstGeom>
        </p:spPr>
      </p:pic>
      <p:sp>
        <p:nvSpPr>
          <p:cNvPr id="3" name="object 11"/>
          <p:cNvSpPr txBox="1"/>
          <p:nvPr/>
        </p:nvSpPr>
        <p:spPr>
          <a:xfrm>
            <a:off x="7988935" y="3420745"/>
            <a:ext cx="19316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（a）创建矩形</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3" cstate="print"/>
          <a:stretch>
            <a:fillRect/>
          </a:stretch>
        </p:blipFill>
        <p:spPr>
          <a:xfrm>
            <a:off x="6786880" y="3679190"/>
            <a:ext cx="4195445" cy="2425065"/>
          </a:xfrm>
          <a:prstGeom prst="rect">
            <a:avLst/>
          </a:prstGeom>
        </p:spPr>
      </p:pic>
      <p:sp>
        <p:nvSpPr>
          <p:cNvPr id="14" name="object 14"/>
          <p:cNvSpPr txBox="1"/>
          <p:nvPr/>
        </p:nvSpPr>
        <p:spPr>
          <a:xfrm>
            <a:off x="7266940" y="6160135"/>
            <a:ext cx="3129280" cy="600710"/>
          </a:xfrm>
          <a:prstGeom prst="rect">
            <a:avLst/>
          </a:prstGeom>
        </p:spPr>
        <p:txBody>
          <a:bodyPr vert="horz" wrap="square" lIns="0" tIns="12700" rIns="0" bIns="0" rtlCol="0">
            <a:sp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（b）对称约束</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3-3-2    创建矩形草绘</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10124440" cy="1337945"/>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3）创建圆弧草绘：单击“草绘”组的“弧”按钮，在图形区域绘制一段圆弧，如图3-3-3（a）所示。单击圆弧，再单击“镜像”按钮和中心线，创建对称圆弧，如图3-3-3（b）所示。单击“编辑”组的“删除段”按钮，删除上下两角的线段，创建完整的结构线，如图3-3-3（c）所示。</a:t>
            </a:r>
            <a:endParaRPr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531360" y="6410325"/>
            <a:ext cx="312928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3-3-2    创建矩形草绘</a:t>
            </a:r>
            <a:endParaRPr sz="1600">
              <a:latin typeface="微软雅黑" panose="020B0503020204020204" charset="-122"/>
              <a:ea typeface="微软雅黑" panose="020B0503020204020204" charset="-122"/>
              <a:cs typeface="微软雅黑" panose="020B0503020204020204" charset="-122"/>
            </a:endParaRPr>
          </a:p>
        </p:txBody>
      </p:sp>
      <p:pic>
        <p:nvPicPr>
          <p:cNvPr id="4" name="object 3"/>
          <p:cNvPicPr/>
          <p:nvPr/>
        </p:nvPicPr>
        <p:blipFill>
          <a:blip r:embed="rId2" cstate="print"/>
          <a:stretch>
            <a:fillRect/>
          </a:stretch>
        </p:blipFill>
        <p:spPr>
          <a:xfrm>
            <a:off x="1757045" y="3303905"/>
            <a:ext cx="1914525" cy="2591435"/>
          </a:xfrm>
          <a:prstGeom prst="rect">
            <a:avLst/>
          </a:prstGeom>
        </p:spPr>
      </p:pic>
      <p:pic>
        <p:nvPicPr>
          <p:cNvPr id="6" name="object 4"/>
          <p:cNvPicPr/>
          <p:nvPr/>
        </p:nvPicPr>
        <p:blipFill>
          <a:blip r:embed="rId3" cstate="print"/>
          <a:stretch>
            <a:fillRect/>
          </a:stretch>
        </p:blipFill>
        <p:spPr>
          <a:xfrm>
            <a:off x="5097145" y="3220085"/>
            <a:ext cx="1705610" cy="2668905"/>
          </a:xfrm>
          <a:prstGeom prst="rect">
            <a:avLst/>
          </a:prstGeom>
        </p:spPr>
      </p:pic>
      <p:pic>
        <p:nvPicPr>
          <p:cNvPr id="7" name="object 5"/>
          <p:cNvPicPr/>
          <p:nvPr/>
        </p:nvPicPr>
        <p:blipFill>
          <a:blip r:embed="rId4" cstate="print"/>
          <a:stretch>
            <a:fillRect/>
          </a:stretch>
        </p:blipFill>
        <p:spPr>
          <a:xfrm>
            <a:off x="7964805" y="3228975"/>
            <a:ext cx="1753870" cy="2616200"/>
          </a:xfrm>
          <a:prstGeom prst="rect">
            <a:avLst/>
          </a:prstGeom>
        </p:spPr>
      </p:pic>
      <p:sp>
        <p:nvSpPr>
          <p:cNvPr id="8" name="object 7"/>
          <p:cNvSpPr txBox="1"/>
          <p:nvPr/>
        </p:nvSpPr>
        <p:spPr>
          <a:xfrm>
            <a:off x="1977390" y="6020435"/>
            <a:ext cx="20427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a）创建圆弧</a:t>
            </a:r>
            <a:endParaRPr sz="1600">
              <a:latin typeface="微软雅黑" panose="020B0503020204020204" charset="-122"/>
              <a:ea typeface="微软雅黑" panose="020B0503020204020204" charset="-122"/>
              <a:cs typeface="微软雅黑" panose="020B0503020204020204" charset="-122"/>
            </a:endParaRPr>
          </a:p>
        </p:txBody>
      </p:sp>
      <p:sp>
        <p:nvSpPr>
          <p:cNvPr id="9" name="object 8"/>
          <p:cNvSpPr txBox="1"/>
          <p:nvPr/>
        </p:nvSpPr>
        <p:spPr>
          <a:xfrm>
            <a:off x="5254625" y="6020435"/>
            <a:ext cx="21196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b）对称圆弧</a:t>
            </a:r>
            <a:endParaRPr sz="1600">
              <a:latin typeface="微软雅黑" panose="020B0503020204020204" charset="-122"/>
              <a:ea typeface="微软雅黑" panose="020B0503020204020204" charset="-122"/>
              <a:cs typeface="微软雅黑" panose="020B0503020204020204" charset="-122"/>
            </a:endParaRPr>
          </a:p>
        </p:txBody>
      </p:sp>
      <p:sp>
        <p:nvSpPr>
          <p:cNvPr id="11" name="object 9"/>
          <p:cNvSpPr txBox="1"/>
          <p:nvPr/>
        </p:nvSpPr>
        <p:spPr>
          <a:xfrm>
            <a:off x="8115935" y="6020435"/>
            <a:ext cx="19773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c）编辑结构线</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824095" y="823595"/>
            <a:ext cx="5080000" cy="4084320"/>
          </a:xfrm>
          <a:prstGeom prst="rect">
            <a:avLst/>
          </a:prstGeom>
          <a:noFill/>
          <a:ln w="9525">
            <a:noFill/>
          </a:ln>
        </p:spPr>
        <p:txBody>
          <a:bodyPr>
            <a:noAutofit/>
          </a:bodyPr>
          <a:p>
            <a:pPr indent="0">
              <a:lnSpc>
                <a:spcPct val="200000"/>
              </a:lnSpc>
            </a:pPr>
            <a:r>
              <a:rPr sz="2000" b="1">
                <a:latin typeface="Calibri" panose="020F0502020204030204" charset="0"/>
                <a:ea typeface="宋体" panose="02010600030101010101" pitchFamily="2" charset="-122"/>
              </a:rPr>
              <a:t>3.1</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空间草绘模式</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3.2</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空间草绘同二维草绘的不同点</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3.3</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空间草绘案例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3.4</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基准平面</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3.5</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基准轴</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3.6</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基准点</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3.7</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基准曲线</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3.8</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空间草绘综合案例</a:t>
            </a:r>
            <a:endParaRPr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4305300" cy="2168525"/>
          </a:xfrm>
          <a:prstGeom prst="rect">
            <a:avLst/>
          </a:prstGeom>
          <a:noFill/>
          <a:ln w="9525">
            <a:noFill/>
          </a:ln>
        </p:spPr>
        <p:txBody>
          <a:bodyPr wrap="square">
            <a:spAutoFit/>
          </a:bodyPr>
          <a:p>
            <a:pPr indent="0">
              <a:lnSpc>
                <a:spcPct val="150000"/>
              </a:lnSpc>
            </a:pPr>
            <a:r>
              <a:rPr b="0">
                <a:latin typeface="微软雅黑" panose="020B0503020204020204" charset="-122"/>
                <a:ea typeface="微软雅黑" panose="020B0503020204020204" charset="-122"/>
                <a:cs typeface="微软雅黑" panose="020B0503020204020204" charset="-122"/>
              </a:rPr>
              <a:t>（4）标注和修改尺寸：单击“尺寸”组的“尺寸”按钮，在图形区域标注尺寸，如图3-3-4（a）所示。双击尺寸，修改相应的尺数值，如图3-3-4（b）所示。单击“确定”按钮，创建完整的空间草绘。</a:t>
            </a:r>
            <a:endParaRPr b="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529580" y="2099945"/>
            <a:ext cx="2293620" cy="3671570"/>
          </a:xfrm>
          <a:prstGeom prst="rect">
            <a:avLst/>
          </a:prstGeom>
        </p:spPr>
      </p:pic>
      <p:pic>
        <p:nvPicPr>
          <p:cNvPr id="4" name="object 12"/>
          <p:cNvPicPr/>
          <p:nvPr/>
        </p:nvPicPr>
        <p:blipFill>
          <a:blip r:embed="rId3" cstate="print"/>
          <a:stretch>
            <a:fillRect/>
          </a:stretch>
        </p:blipFill>
        <p:spPr>
          <a:xfrm>
            <a:off x="8315325" y="2099945"/>
            <a:ext cx="2288540" cy="3588385"/>
          </a:xfrm>
          <a:prstGeom prst="rect">
            <a:avLst/>
          </a:prstGeom>
        </p:spPr>
      </p:pic>
      <p:sp>
        <p:nvSpPr>
          <p:cNvPr id="13" name="object 13"/>
          <p:cNvSpPr txBox="1"/>
          <p:nvPr/>
        </p:nvSpPr>
        <p:spPr>
          <a:xfrm>
            <a:off x="5894070" y="5834380"/>
            <a:ext cx="1727200" cy="258445"/>
          </a:xfrm>
          <a:prstGeom prst="rect">
            <a:avLst/>
          </a:prstGeom>
        </p:spPr>
        <p:txBody>
          <a:bodyPr vert="horz" wrap="square" lIns="0" tIns="12700" rIns="0" bIns="0" rtlCol="0">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a）标注尺寸	</a:t>
            </a:r>
            <a:endParaRPr sz="16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462645" y="5821045"/>
            <a:ext cx="20142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（b）修改尺寸</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6572250" y="629094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3-3-4    标注和修改尺寸</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506730"/>
          </a:xfrm>
          <a:prstGeom prst="rect">
            <a:avLst/>
          </a:prstGeom>
          <a:noFill/>
          <a:ln w="9525">
            <a:noFill/>
          </a:ln>
        </p:spPr>
        <p:txBody>
          <a:bodyPr wrap="square">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步骤3：</a:t>
            </a:r>
            <a:r>
              <a:rPr b="0">
                <a:latin typeface="微软雅黑" panose="020B0503020204020204" charset="-122"/>
                <a:ea typeface="微软雅黑" panose="020B0503020204020204" charset="-122"/>
                <a:cs typeface="微软雅黑" panose="020B0503020204020204" charset="-122"/>
              </a:rPr>
              <a:t>保存“零件”文件 4，如图 3-3-5 所示</a:t>
            </a:r>
            <a:endParaRPr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009130" y="587692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3-3-5    空间直线加圆弧</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6096000" y="1398270"/>
            <a:ext cx="4964430" cy="4201795"/>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25095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a:t>
            </a:r>
            <a:r>
              <a:rPr sz="2400" b="0">
                <a:latin typeface="微软雅黑" panose="020B0503020204020204" charset="-122"/>
                <a:ea typeface="微软雅黑" panose="020B0503020204020204" charset="-122"/>
                <a:cs typeface="微软雅黑" panose="020B0503020204020204" charset="-122"/>
              </a:rPr>
              <a:t>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空间草绘案例2：圆和五边形</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711325"/>
            <a:ext cx="7205345" cy="324294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空间草绘三要素：</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（1）结构线：空间草绘几何由一个圆和五边形组成。</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（2）约束：水平、重合和等长约束。</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（3）尺寸：直径尺寸。</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具体操作步骤：</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步骤1：</a:t>
            </a:r>
            <a:r>
              <a:rPr>
                <a:latin typeface="微软雅黑" panose="020B0503020204020204" charset="-122"/>
                <a:ea typeface="微软雅黑" panose="020B0503020204020204" charset="-122"/>
                <a:cs typeface="微软雅黑" panose="020B0503020204020204" charset="-122"/>
              </a:rPr>
              <a:t>新建“零件”类型文档。名称和单位定义参考3.1典型步骤。</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步骤2：</a:t>
            </a:r>
            <a:r>
              <a:rPr>
                <a:latin typeface="微软雅黑" panose="020B0503020204020204" charset="-122"/>
                <a:ea typeface="微软雅黑" panose="020B0503020204020204" charset="-122"/>
                <a:cs typeface="微软雅黑" panose="020B0503020204020204" charset="-122"/>
              </a:rPr>
              <a:t>创建空间草绘特征。</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选择草绘平面：单击“草绘”按钮，选择草绘平面，在图形区域选择FRONT平面作为草绘平面，系统默认RIGHT平面作为参考平面。单击“草绘”按钮，进入草绘界面，单击“快速菜单栏”，在图形区域进入草绘视图。</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221345" y="481266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3-3-6    圆和五边形草绘操作</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7" name="object 17"/>
          <p:cNvPicPr/>
          <p:nvPr/>
        </p:nvPicPr>
        <p:blipFill>
          <a:blip r:embed="rId2" cstate="print"/>
          <a:stretch>
            <a:fillRect/>
          </a:stretch>
        </p:blipFill>
        <p:spPr>
          <a:xfrm>
            <a:off x="7844155" y="1250950"/>
            <a:ext cx="3794760" cy="3342640"/>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25095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a:t>
            </a:r>
            <a:r>
              <a:rPr sz="2400" b="0">
                <a:latin typeface="微软雅黑" panose="020B0503020204020204" charset="-122"/>
                <a:ea typeface="微软雅黑" panose="020B0503020204020204" charset="-122"/>
                <a:cs typeface="微软雅黑" panose="020B0503020204020204" charset="-122"/>
              </a:rPr>
              <a:t>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空间草绘案例2：圆和五边形</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711325"/>
            <a:ext cx="9569450" cy="137477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（2）创建“圆”草绘：单击“草绘”组的“圆”按钮，在图形区域绘制一个圆形，圆中心与坐标原点重合，直径为300，如图3-3-7所示。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109720" y="605536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3-3-7    创建“圆”草绘</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5"/>
          <p:cNvPicPr/>
          <p:nvPr/>
        </p:nvPicPr>
        <p:blipFill>
          <a:blip r:embed="rId2" cstate="print"/>
          <a:stretch>
            <a:fillRect/>
          </a:stretch>
        </p:blipFill>
        <p:spPr>
          <a:xfrm>
            <a:off x="3580130" y="2730500"/>
            <a:ext cx="4171950" cy="332486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25095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a:t>
            </a:r>
            <a:r>
              <a:rPr sz="2400" b="0">
                <a:latin typeface="微软雅黑" panose="020B0503020204020204" charset="-122"/>
                <a:ea typeface="微软雅黑" panose="020B0503020204020204" charset="-122"/>
                <a:cs typeface="微软雅黑" panose="020B0503020204020204" charset="-122"/>
              </a:rPr>
              <a:t>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空间草绘案例2：圆和五边形</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711325"/>
            <a:ext cx="9569450" cy="137477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（3）创建五边形草绘：单击“草绘”组的“线”按钮，在图形区域绘制五边形，端点在圆周上，如图3-3-8所示。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191000" y="605536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3-3-8    创建五边形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object 7"/>
          <p:cNvPicPr/>
          <p:nvPr/>
        </p:nvPicPr>
        <p:blipFill>
          <a:blip r:embed="rId2" cstate="print"/>
          <a:stretch>
            <a:fillRect/>
          </a:stretch>
        </p:blipFill>
        <p:spPr>
          <a:xfrm>
            <a:off x="3568065" y="2584450"/>
            <a:ext cx="3778885" cy="3275330"/>
          </a:xfrm>
          <a:prstGeom prst="rect">
            <a:avLst/>
          </a:prstGeom>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25095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a:t>
            </a:r>
            <a:r>
              <a:rPr sz="2400" b="0">
                <a:latin typeface="微软雅黑" panose="020B0503020204020204" charset="-122"/>
                <a:ea typeface="微软雅黑" panose="020B0503020204020204" charset="-122"/>
                <a:cs typeface="微软雅黑" panose="020B0503020204020204" charset="-122"/>
              </a:rPr>
              <a:t>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空间草绘案例2：圆和五边形</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711325"/>
            <a:ext cx="9569450" cy="137477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（4）创建等长约束：单击约束组“相等”按钮，单击五段直线约束等长。完成空间草绘，如图3-3-9所示。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4446270" y="599440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3-3-9    约束等长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3592830" y="2510790"/>
            <a:ext cx="3618230" cy="337185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25095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3.3.</a:t>
            </a:r>
            <a:r>
              <a:rPr sz="2400" b="0">
                <a:latin typeface="微软雅黑" panose="020B0503020204020204" charset="-122"/>
                <a:ea typeface="微软雅黑" panose="020B0503020204020204" charset="-122"/>
                <a:cs typeface="微软雅黑" panose="020B0503020204020204" charset="-122"/>
              </a:rPr>
              <a:t>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空间草绘案例2：圆和五边形</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993900"/>
            <a:ext cx="9569450" cy="77914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步骤 3：保存零件，如图 3-3-10 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6922135" y="581279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3-3-10    空间五边形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5703570" y="2449195"/>
            <a:ext cx="5184775" cy="3181350"/>
          </a:xfrm>
          <a:prstGeom prst="rect">
            <a:avLst/>
          </a:prstGeom>
        </p:spPr>
      </p:pic>
      <p:sp>
        <p:nvSpPr>
          <p:cNvPr id="3" name="文本框 2"/>
          <p:cNvSpPr txBox="1"/>
          <p:nvPr/>
        </p:nvSpPr>
        <p:spPr>
          <a:xfrm>
            <a:off x="1101090" y="4826635"/>
            <a:ext cx="3877945" cy="107632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rPr>
              <a:t>提示：在本案例中只有一个直径尺寸，采用了重合、相等、水平约束、减少尺寸。在练习中要根据设计要求，合理运用约束和尺寸相互制约关系。</a:t>
            </a:r>
            <a:endParaRPr lang="zh-CN" altLang="en-US" sz="1600" b="1">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FOUR</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3.4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基准平面</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3.4 </a:t>
            </a:r>
            <a:r>
              <a:rPr>
                <a:latin typeface="微软雅黑" panose="020B0503020204020204" charset="-122"/>
                <a:ea typeface="微软雅黑" panose="020B0503020204020204" charset="-122"/>
                <a:cs typeface="微软雅黑" panose="020B0503020204020204" charset="-122"/>
                <a:sym typeface="+mn-ea"/>
              </a:rPr>
              <a:t>基准平面</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77875" y="1630680"/>
            <a:ext cx="10292080" cy="2168525"/>
          </a:xfrm>
          <a:prstGeom prst="rect">
            <a:avLst/>
          </a:prstGeom>
          <a:noFill/>
          <a:ln w="9525">
            <a:noFill/>
          </a:ln>
        </p:spPr>
        <p:txBody>
          <a:bodyPr wrap="square">
            <a:spAutoFit/>
          </a:bodyPr>
          <a:p>
            <a:pPr indent="457200" fontAlgn="auto">
              <a:lnSpc>
                <a:spcPct val="150000"/>
              </a:lnSpc>
              <a:extLst>
                <a:ext uri="{35155182-B16C-46BC-9424-99874614C6A1}">
                  <wpsdc:indentchars xmlns:wpsdc="http://www.wps.cn/officeDocument/2017/drawingmlCustomData" val="200" checksum="59296752"/>
                </a:ext>
              </a:extLst>
            </a:pPr>
            <a:r>
              <a:rPr lang="zh-CN" b="0">
                <a:latin typeface="微软雅黑" panose="020B0503020204020204" charset="-122"/>
                <a:ea typeface="微软雅黑" panose="020B0503020204020204" charset="-122"/>
                <a:cs typeface="微软雅黑" panose="020B0503020204020204" charset="-122"/>
              </a:rPr>
              <a:t>基准平面好比一张白纸，设计师可以在该白纸上手绘图形。这是基准平面最重要的一个应用方面。此外，基准平面还可以作为其他图元的标注参考，辅助进行零部件装配等。</a:t>
            </a:r>
            <a:endParaRPr lang="zh-CN" b="0">
              <a:latin typeface="微软雅黑" panose="020B0503020204020204" charset="-122"/>
              <a:ea typeface="微软雅黑" panose="020B0503020204020204" charset="-122"/>
              <a:cs typeface="微软雅黑" panose="020B0503020204020204" charset="-122"/>
            </a:endParaRPr>
          </a:p>
          <a:p>
            <a:pPr indent="457200" fontAlgn="auto">
              <a:lnSpc>
                <a:spcPct val="150000"/>
              </a:lnSpc>
              <a:extLst>
                <a:ext uri="{35155182-B16C-46BC-9424-99874614C6A1}">
                  <wpsdc:indentchars xmlns:wpsdc="http://www.wps.cn/officeDocument/2017/drawingmlCustomData" val="200" checksum="59296752"/>
                </a:ext>
              </a:extLst>
            </a:pPr>
            <a:r>
              <a:rPr lang="zh-CN" b="0">
                <a:latin typeface="微软雅黑" panose="020B0503020204020204" charset="-122"/>
                <a:ea typeface="微软雅黑" panose="020B0503020204020204" charset="-122"/>
                <a:cs typeface="微软雅黑" panose="020B0503020204020204" charset="-122"/>
              </a:rPr>
              <a:t>新建零件文件系统默认三个相互正交的基准平面，即</a:t>
            </a:r>
            <a:r>
              <a:rPr lang="en-US" b="0">
                <a:latin typeface="微软雅黑" panose="020B0503020204020204" charset="-122"/>
                <a:ea typeface="微软雅黑" panose="020B0503020204020204" charset="-122"/>
                <a:cs typeface="微软雅黑" panose="020B0503020204020204" charset="-122"/>
              </a:rPr>
              <a:t>TOP</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FRONT</a:t>
            </a:r>
            <a:r>
              <a:rPr lang="zh-CN" b="0">
                <a:latin typeface="微软雅黑" panose="020B0503020204020204" charset="-122"/>
                <a:ea typeface="微软雅黑" panose="020B0503020204020204" charset="-122"/>
                <a:cs typeface="微软雅黑" panose="020B0503020204020204" charset="-122"/>
              </a:rPr>
              <a:t>和</a:t>
            </a:r>
            <a:r>
              <a:rPr lang="en-US" b="0">
                <a:latin typeface="微软雅黑" panose="020B0503020204020204" charset="-122"/>
                <a:ea typeface="微软雅黑" panose="020B0503020204020204" charset="-122"/>
                <a:cs typeface="微软雅黑" panose="020B0503020204020204" charset="-122"/>
              </a:rPr>
              <a:t>RIGHT</a:t>
            </a:r>
            <a:r>
              <a:rPr lang="zh-CN" b="0">
                <a:latin typeface="微软雅黑" panose="020B0503020204020204" charset="-122"/>
                <a:ea typeface="微软雅黑" panose="020B0503020204020204" charset="-122"/>
                <a:cs typeface="微软雅黑" panose="020B0503020204020204" charset="-122"/>
              </a:rPr>
              <a:t>基准平面。在零件设计过程中，用户可以根据实际情况创建所需要的基准平面，系统将依次分配基准名称（</a:t>
            </a:r>
            <a:r>
              <a:rPr lang="en-US" b="0">
                <a:latin typeface="微软雅黑" panose="020B0503020204020204" charset="-122"/>
                <a:ea typeface="微软雅黑" panose="020B0503020204020204" charset="-122"/>
                <a:cs typeface="微软雅黑" panose="020B0503020204020204" charset="-122"/>
              </a:rPr>
              <a:t>DTM1</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DTM2</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DTM3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DTM4</a:t>
            </a:r>
            <a:r>
              <a:rPr lang="zh-CN" b="0">
                <a:latin typeface="微软雅黑" panose="020B0503020204020204" charset="-122"/>
                <a:ea typeface="微软雅黑" panose="020B0503020204020204" charset="-122"/>
                <a:cs typeface="微软雅黑" panose="020B0503020204020204" charset="-122"/>
              </a:rPr>
              <a:t>……）。用户可以修改这些新基准平面的名称。</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4" name="图片 3" descr="9004822_internet_wifi_signal_wireless"/>
          <p:cNvPicPr>
            <a:picLocks noChangeAspect="1"/>
          </p:cNvPicPr>
          <p:nvPr/>
        </p:nvPicPr>
        <p:blipFill>
          <a:blip r:embed="rId2"/>
          <a:stretch>
            <a:fillRect/>
          </a:stretch>
        </p:blipFill>
        <p:spPr>
          <a:xfrm>
            <a:off x="6970395" y="3956050"/>
            <a:ext cx="2548890" cy="2548890"/>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3.4.1	基准平面的选择、修改</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009130" y="587692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3-4-1    选择基准平面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7555" y="2017395"/>
            <a:ext cx="4665345" cy="216852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1.</a:t>
            </a:r>
            <a:r>
              <a:rPr lang="zh-CN" b="1">
                <a:latin typeface="微软雅黑" panose="020B0503020204020204" charset="-122"/>
                <a:ea typeface="微软雅黑" panose="020B0503020204020204" charset="-122"/>
                <a:cs typeface="微软雅黑" panose="020B0503020204020204" charset="-122"/>
              </a:rPr>
              <a:t>选择基准平面</a:t>
            </a:r>
            <a:r>
              <a:rPr lang="zh-CN" b="0">
                <a:latin typeface="微软雅黑" panose="020B0503020204020204" charset="-122"/>
                <a:ea typeface="微软雅黑" panose="020B0503020204020204" charset="-122"/>
                <a:cs typeface="微软雅黑" panose="020B0503020204020204" charset="-122"/>
              </a:rPr>
              <a:t>通常可以在图形区域中单击基准平面的一条边界，或者在模型树中单击基准平面特征，如图</a:t>
            </a:r>
            <a:r>
              <a:rPr lang="en-US" b="0">
                <a:latin typeface="微软雅黑" panose="020B0503020204020204" charset="-122"/>
                <a:ea typeface="微软雅黑" panose="020B0503020204020204" charset="-122"/>
                <a:cs typeface="微软雅黑" panose="020B0503020204020204" charset="-122"/>
              </a:rPr>
              <a:t>3-4-1</a:t>
            </a:r>
            <a:r>
              <a:rPr lang="zh-CN" b="0">
                <a:latin typeface="微软雅黑" panose="020B0503020204020204" charset="-122"/>
                <a:ea typeface="微软雅黑" panose="020B0503020204020204" charset="-122"/>
                <a:cs typeface="微软雅黑" panose="020B0503020204020204" charset="-122"/>
              </a:rPr>
              <a:t>所示（选中的基准平面显示绿色，模型树中对应的特征灰色块加亮）。</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5539105" y="1714500"/>
            <a:ext cx="5668010" cy="3860165"/>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a:sym typeface="+mn-ea"/>
              </a:rPr>
              <a:t>PART ONE</a:t>
            </a:r>
            <a:endParaRPr lang="zh-CN" altLang="en-US"/>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3.1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空间草绘模式</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3.4.1	基准平面的选择、修改</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009130" y="587692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3-4-2    修改基准平面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7555" y="2017395"/>
            <a:ext cx="4665345" cy="13379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2.修改基准平面</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在模型树中双击相应基准平面的名称，直接输入新名称，如图3-4-2所示。</a:t>
            </a:r>
            <a:endParaRPr>
              <a:latin typeface="微软雅黑" panose="020B0503020204020204" charset="-122"/>
              <a:ea typeface="微软雅黑" panose="020B0503020204020204" charset="-122"/>
              <a:cs typeface="微软雅黑" panose="020B0503020204020204" charset="-122"/>
            </a:endParaRPr>
          </a:p>
        </p:txBody>
      </p:sp>
      <p:pic>
        <p:nvPicPr>
          <p:cNvPr id="2" name="object 7"/>
          <p:cNvPicPr/>
          <p:nvPr/>
        </p:nvPicPr>
        <p:blipFill>
          <a:blip r:embed="rId2" cstate="print"/>
          <a:stretch>
            <a:fillRect/>
          </a:stretch>
        </p:blipFill>
        <p:spPr>
          <a:xfrm>
            <a:off x="5894070" y="1572260"/>
            <a:ext cx="4777740" cy="4036060"/>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3.4.2	创建基准平面</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04100" y="533146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3-4-3    文件中的原始模型</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7555" y="2017395"/>
            <a:ext cx="6473825" cy="3830955"/>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下面介绍创建基准平面的典型操作实例，目的是让设计者通过操作实例更快地掌握创建基准平面的典型方法及技巧等。在该操作实例中主要介绍创建偏移基准平面和创建具有角度偏移的基准平面。</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步骤1：</a:t>
            </a:r>
            <a:r>
              <a:rPr>
                <a:latin typeface="微软雅黑" panose="020B0503020204020204" charset="-122"/>
                <a:ea typeface="微软雅黑" panose="020B0503020204020204" charset="-122"/>
                <a:cs typeface="微软雅黑" panose="020B0503020204020204" charset="-122"/>
              </a:rPr>
              <a:t>打开文件。</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单击“打开”按钮，弹出“文件打开”对话框，选择本章案例文件夹中“3-4-2基准平面.prt”文件，单击对话框中的“打开”按钮。原始模型如图3-4-3所示。</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7798435" y="2446020"/>
            <a:ext cx="2853055" cy="2257425"/>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3.4.2	创建基准平面</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009130" y="553974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3-4-4    创建 DTM1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14070" y="2099945"/>
            <a:ext cx="4792980" cy="2168525"/>
          </a:xfrm>
          <a:prstGeom prst="rect">
            <a:avLst/>
          </a:prstGeom>
          <a:noFill/>
        </p:spPr>
        <p:txBody>
          <a:bodyPr wrap="square" rtlCol="0" anchor="t">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latin typeface="微软雅黑" panose="020B0503020204020204" charset="-122"/>
                <a:ea typeface="微软雅黑" panose="020B0503020204020204" charset="-122"/>
                <a:cs typeface="微软雅黑" panose="020B0503020204020204" charset="-122"/>
                <a:sym typeface="+mn-ea"/>
              </a:rPr>
              <a:t>创建平行偏移平面。</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单击“平面”按钮，打开“基准平面”对话框。选择RIGHT基准平面，类型选项为“偏移”，“平移”框中输入“150”，如图3-4-4所示。单击“确定”按钮完成创建基准平面DTM1。</a:t>
            </a:r>
            <a:endParaRPr lang="zh-CN" altLang="en-US">
              <a:latin typeface="微软雅黑" panose="020B0503020204020204" charset="-122"/>
              <a:ea typeface="微软雅黑" panose="020B0503020204020204" charset="-122"/>
              <a:cs typeface="微软雅黑" panose="020B0503020204020204" charset="-122"/>
              <a:sym typeface="+mn-ea"/>
            </a:endParaRPr>
          </a:p>
        </p:txBody>
      </p:sp>
      <p:pic>
        <p:nvPicPr>
          <p:cNvPr id="13" name="object 13"/>
          <p:cNvPicPr/>
          <p:nvPr/>
        </p:nvPicPr>
        <p:blipFill>
          <a:blip r:embed="rId2" cstate="print"/>
          <a:stretch>
            <a:fillRect/>
          </a:stretch>
        </p:blipFill>
        <p:spPr>
          <a:xfrm>
            <a:off x="5969000" y="1700530"/>
            <a:ext cx="5255260" cy="3456305"/>
          </a:xfrm>
          <a:prstGeom prst="rect">
            <a:avLst/>
          </a:prstGeom>
        </p:spPr>
      </p:pic>
      <p:sp>
        <p:nvSpPr>
          <p:cNvPr id="6" name="文本框 5"/>
          <p:cNvSpPr txBox="1"/>
          <p:nvPr/>
        </p:nvSpPr>
        <p:spPr>
          <a:xfrm>
            <a:off x="949960" y="5156835"/>
            <a:ext cx="5080000" cy="583565"/>
          </a:xfrm>
          <a:prstGeom prst="rect">
            <a:avLst/>
          </a:prstGeom>
          <a:noFill/>
          <a:ln w="9525">
            <a:noFill/>
          </a:ln>
        </p:spPr>
        <p:txBody>
          <a:bodyPr>
            <a:spAutoFit/>
          </a:bodyPr>
          <a:p>
            <a:pPr indent="0"/>
            <a:r>
              <a:rPr lang="zh-CN" sz="1600" b="1">
                <a:latin typeface="微软雅黑" panose="020B0503020204020204" charset="-122"/>
                <a:ea typeface="微软雅黑" panose="020B0503020204020204" charset="-122"/>
                <a:cs typeface="微软雅黑" panose="020B0503020204020204" charset="-122"/>
              </a:rPr>
              <a:t>提示：偏移的数值可以输入负数，比如</a:t>
            </a:r>
            <a:r>
              <a:rPr lang="en-US" sz="1600" b="1">
                <a:latin typeface="微软雅黑" panose="020B0503020204020204" charset="-122"/>
                <a:ea typeface="微软雅黑" panose="020B0503020204020204" charset="-122"/>
                <a:cs typeface="微软雅黑" panose="020B0503020204020204" charset="-122"/>
              </a:rPr>
              <a:t>“-150</a:t>
            </a:r>
            <a:r>
              <a:rPr lang="zh-CN" sz="1600" b="1">
                <a:latin typeface="微软雅黑" panose="020B0503020204020204" charset="-122"/>
                <a:ea typeface="微软雅黑" panose="020B0503020204020204" charset="-122"/>
                <a:cs typeface="微软雅黑" panose="020B0503020204020204" charset="-122"/>
              </a:rPr>
              <a:t>”，则创建的平面在参考基准平面的反方向。</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3.4.2	创建基准平面</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12990" y="553974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3-4-5    创建 DTM2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14070" y="2099945"/>
            <a:ext cx="4792980" cy="2999740"/>
          </a:xfrm>
          <a:prstGeom prst="rect">
            <a:avLst/>
          </a:prstGeom>
          <a:noFill/>
        </p:spPr>
        <p:txBody>
          <a:bodyPr wrap="square" rtlCol="0" anchor="t">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latin typeface="微软雅黑" panose="020B0503020204020204" charset="-122"/>
                <a:ea typeface="微软雅黑" panose="020B0503020204020204" charset="-122"/>
                <a:cs typeface="微软雅黑" panose="020B0503020204020204" charset="-122"/>
                <a:sym typeface="+mn-ea"/>
              </a:rPr>
              <a:t>创建角度偏移平面。</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单击“平面”按钮，打开“基准平面”对话框。在模型中选择L体的特征边，其约束类型默认为“穿过”，接着按住“Crtl”键选择DTM1基准平面，并在“偏移”下的“旋转”角度框中输入“45”，如图3-4-5所示。单击“确定”按钮完成基准平面DTM2的创建。</a:t>
            </a:r>
            <a:endParaRPr>
              <a:latin typeface="微软雅黑" panose="020B0503020204020204" charset="-122"/>
              <a:ea typeface="微软雅黑" panose="020B0503020204020204" charset="-122"/>
              <a:cs typeface="微软雅黑" panose="020B0503020204020204" charset="-122"/>
              <a:sym typeface="+mn-ea"/>
            </a:endParaRPr>
          </a:p>
        </p:txBody>
      </p:sp>
      <p:pic>
        <p:nvPicPr>
          <p:cNvPr id="2" name="object 7"/>
          <p:cNvPicPr/>
          <p:nvPr/>
        </p:nvPicPr>
        <p:blipFill>
          <a:blip r:embed="rId2" cstate="print"/>
          <a:stretch>
            <a:fillRect/>
          </a:stretch>
        </p:blipFill>
        <p:spPr>
          <a:xfrm>
            <a:off x="5894070" y="1971040"/>
            <a:ext cx="5476240" cy="3258185"/>
          </a:xfrm>
          <a:prstGeom prst="rect">
            <a:avLst/>
          </a:prstGeom>
        </p:spPr>
      </p:pic>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3.3 </a:t>
            </a:r>
            <a:r>
              <a:rPr>
                <a:latin typeface="微软雅黑" panose="020B0503020204020204" charset="-122"/>
                <a:ea typeface="微软雅黑" panose="020B0503020204020204" charset="-122"/>
                <a:cs typeface="微软雅黑" panose="020B0503020204020204" charset="-122"/>
                <a:sym typeface="+mn-ea"/>
              </a:rPr>
              <a:t>空间草绘案例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3.4.2	创建基准平面</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756525" y="54184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3-4-6    创建 DTM3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14070" y="2099945"/>
            <a:ext cx="5281930" cy="2999740"/>
          </a:xfrm>
          <a:prstGeom prst="rect">
            <a:avLst/>
          </a:prstGeom>
          <a:noFill/>
        </p:spPr>
        <p:txBody>
          <a:bodyPr wrap="square" rtlCol="0" anchor="t">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步骤4：</a:t>
            </a:r>
            <a:r>
              <a:rPr>
                <a:latin typeface="微软雅黑" panose="020B0503020204020204" charset="-122"/>
                <a:ea typeface="微软雅黑" panose="020B0503020204020204" charset="-122"/>
                <a:cs typeface="微软雅黑" panose="020B0503020204020204" charset="-122"/>
                <a:sym typeface="+mn-ea"/>
              </a:rPr>
              <a:t>创建过一条线和平行平面的基准平面。</a:t>
            </a:r>
            <a:endParaRPr>
              <a:latin typeface="微软雅黑" panose="020B0503020204020204" charset="-122"/>
              <a:ea typeface="微软雅黑" panose="020B0503020204020204" charset="-122"/>
              <a:cs typeface="微软雅黑" panose="020B0503020204020204" charset="-122"/>
              <a:sym typeface="+mn-ea"/>
            </a:endParaRPr>
          </a:p>
          <a:p>
            <a:pPr indent="0">
              <a:lnSpc>
                <a:spcPct val="150000"/>
              </a:lnSpc>
            </a:pPr>
            <a:r>
              <a:rPr>
                <a:latin typeface="微软雅黑" panose="020B0503020204020204" charset="-122"/>
                <a:ea typeface="微软雅黑" panose="020B0503020204020204" charset="-122"/>
                <a:cs typeface="微软雅黑" panose="020B0503020204020204" charset="-122"/>
                <a:sym typeface="+mn-ea"/>
              </a:rPr>
              <a:t>单击“平面”按钮，打开“基准平面”对话框。选择L形的一条边，所选的该参考出现在“参考”收集器中，将其约束类型选项设置为“穿过”选项。按住“Crtl”键的同时单击DTM1，参考的约束类型选项为“平行”选项，如图3-4-6所示。单击“确定”按钮，创建基准平面DTM3。</a:t>
            </a:r>
            <a:endParaRPr>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6271260" y="2099945"/>
            <a:ext cx="5306060" cy="3202940"/>
          </a:xfrm>
          <a:prstGeom prst="rect">
            <a:avLst/>
          </a:prstGeom>
        </p:spPr>
      </p:pic>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FIVE</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3.5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基准轴</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3.5.1	轴定义</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258445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轴分为基准轴和特征轴。</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基准轴可以用作特征创建的参考，常用来辅助创建基准平面、定义同轴放置项目和创建镜像、阵列等。基准轴是独立的特征，在零件模式下创建的新基准轴，系统默认给新基准轴以“A_#”（#是已创建的基准轴的编号）的形式命名，如图3-5-1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140700" y="53422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3-5-1    基准轴</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8" name="object 18"/>
          <p:cNvPicPr/>
          <p:nvPr/>
        </p:nvPicPr>
        <p:blipFill>
          <a:blip r:embed="rId2" cstate="print"/>
          <a:stretch>
            <a:fillRect/>
          </a:stretch>
        </p:blipFill>
        <p:spPr>
          <a:xfrm>
            <a:off x="6543675" y="1713865"/>
            <a:ext cx="4949825" cy="3430270"/>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3.5.1	轴定义</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1337945"/>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（2）特征轴是在创建旋转特征、孔特征、拉伸圆柱特征等时自动产生的，如果将这些特征删除，则其内部的特征轴也随之被删除，如图3-5-2所示。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140700" y="53422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3-5-2    特征轴</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21" name="object 21"/>
          <p:cNvPicPr/>
          <p:nvPr/>
        </p:nvPicPr>
        <p:blipFill>
          <a:blip r:embed="rId2" cstate="print"/>
          <a:stretch>
            <a:fillRect/>
          </a:stretch>
        </p:blipFill>
        <p:spPr>
          <a:xfrm>
            <a:off x="6391275" y="1840865"/>
            <a:ext cx="4959350" cy="3095625"/>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50673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下面介绍一个涉及创建多个基准轴的典型操作实例。</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47965" y="53422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3-5-3    原始模型</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14070" y="2757805"/>
            <a:ext cx="5655945" cy="2168525"/>
          </a:xfrm>
          <a:prstGeom prst="rect">
            <a:avLst/>
          </a:prstGeom>
          <a:noFill/>
          <a:ln w="9525">
            <a:noFill/>
          </a:ln>
        </p:spPr>
        <p:txBody>
          <a:bodyPr wrap="square">
            <a:spAutoFit/>
          </a:bodyPr>
          <a:p>
            <a:pPr indent="0">
              <a:lnSpc>
                <a:spcPct val="150000"/>
              </a:lnSpc>
            </a:pPr>
            <a:r>
              <a:rPr lang="en-US" b="1">
                <a:latin typeface="微软雅黑" panose="020B0503020204020204" charset="-122"/>
                <a:ea typeface="微软雅黑" panose="020B0503020204020204" charset="-122"/>
                <a:cs typeface="微软雅黑" panose="020B0503020204020204" charset="-122"/>
              </a:rPr>
              <a:t>1.</a:t>
            </a:r>
            <a:r>
              <a:rPr lang="zh-CN" b="1">
                <a:latin typeface="微软雅黑" panose="020B0503020204020204" charset="-122"/>
                <a:ea typeface="微软雅黑" panose="020B0503020204020204" charset="-122"/>
                <a:cs typeface="微软雅黑" panose="020B0503020204020204" charset="-122"/>
              </a:rPr>
              <a:t>使用两个偏移参考创建垂直于曲面的基准轴</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a:t>
            </a:r>
            <a:r>
              <a:rPr lang="en-US" b="1">
                <a:solidFill>
                  <a:schemeClr val="accent1"/>
                </a:solidFill>
                <a:latin typeface="微软雅黑" panose="020B0503020204020204" charset="-122"/>
                <a:ea typeface="微软雅黑" panose="020B0503020204020204" charset="-122"/>
                <a:cs typeface="微软雅黑" panose="020B0503020204020204" charset="-122"/>
              </a:rPr>
              <a:t>1</a:t>
            </a:r>
            <a:r>
              <a:rPr lang="zh-CN" b="1">
                <a:solidFill>
                  <a:schemeClr val="accent1"/>
                </a:solidFill>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打开文件。单击“打开”按钮，弹出“文件打开”对话框，选择本章案例文件夹中的“</a:t>
            </a:r>
            <a:r>
              <a:rPr lang="en-US" b="0">
                <a:latin typeface="微软雅黑" panose="020B0503020204020204" charset="-122"/>
                <a:ea typeface="微软雅黑" panose="020B0503020204020204" charset="-122"/>
                <a:cs typeface="微软雅黑" panose="020B0503020204020204" charset="-122"/>
              </a:rPr>
              <a:t>3-5-2</a:t>
            </a:r>
            <a:r>
              <a:rPr lang="zh-CN" b="0">
                <a:latin typeface="微软雅黑" panose="020B0503020204020204" charset="-122"/>
                <a:ea typeface="微软雅黑" panose="020B0503020204020204" charset="-122"/>
                <a:cs typeface="微软雅黑" panose="020B0503020204020204" charset="-122"/>
              </a:rPr>
              <a:t>基准轴</a:t>
            </a:r>
            <a:r>
              <a:rPr lang="en-US" b="0">
                <a:latin typeface="微软雅黑" panose="020B0503020204020204" charset="-122"/>
                <a:ea typeface="微软雅黑" panose="020B0503020204020204" charset="-122"/>
                <a:cs typeface="微软雅黑" panose="020B0503020204020204" charset="-122"/>
              </a:rPr>
              <a:t>.prt</a:t>
            </a:r>
            <a:r>
              <a:rPr lang="zh-CN" b="0">
                <a:latin typeface="微软雅黑" panose="020B0503020204020204" charset="-122"/>
                <a:ea typeface="微软雅黑" panose="020B0503020204020204" charset="-122"/>
                <a:cs typeface="微软雅黑" panose="020B0503020204020204" charset="-122"/>
              </a:rPr>
              <a:t>”文件，单击对话框中的“打开”按钮，如图</a:t>
            </a:r>
            <a:r>
              <a:rPr lang="en-US" b="0">
                <a:latin typeface="微软雅黑" panose="020B0503020204020204" charset="-122"/>
                <a:ea typeface="微软雅黑" panose="020B0503020204020204" charset="-122"/>
                <a:cs typeface="微软雅黑" panose="020B0503020204020204" charset="-122"/>
              </a:rPr>
              <a:t>3-5-3</a:t>
            </a:r>
            <a:r>
              <a:rPr lang="zh-CN" b="0">
                <a:latin typeface="微软雅黑" panose="020B0503020204020204" charset="-122"/>
                <a:ea typeface="微软雅黑" panose="020B0503020204020204" charset="-122"/>
                <a:cs typeface="微软雅黑" panose="020B0503020204020204" charset="-122"/>
              </a:rPr>
              <a:t>所示。</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247890" y="1887220"/>
            <a:ext cx="3089910" cy="332613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47965" y="53422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3-5-4    指定放置参考</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14070" y="2232660"/>
            <a:ext cx="5655945" cy="1753235"/>
          </a:xfrm>
          <a:prstGeom prst="rect">
            <a:avLst/>
          </a:prstGeom>
          <a:noFill/>
          <a:ln w="9525">
            <a:noFill/>
          </a:ln>
        </p:spPr>
        <p:txBody>
          <a:bodyPr wrap="square">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步骤2：</a:t>
            </a:r>
            <a:r>
              <a:rPr>
                <a:latin typeface="微软雅黑" panose="020B0503020204020204" charset="-122"/>
                <a:ea typeface="微软雅黑" panose="020B0503020204020204" charset="-122"/>
                <a:cs typeface="微软雅黑" panose="020B0503020204020204" charset="-122"/>
              </a:rPr>
              <a:t>单击“轴”按钮，打开“基准轴”对话框，在模型顶面区域单击，所选参考出现在“参考”收集器中，同时在模型中显示新基准轴的两个偏移参考控制滑块，如图3-5-4所示。</a:t>
            </a:r>
            <a:endParaRPr>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6626225" y="1840865"/>
            <a:ext cx="4864735" cy="3230880"/>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3.1 </a:t>
            </a:r>
            <a:r>
              <a:rPr>
                <a:latin typeface="微软雅黑" panose="020B0503020204020204" charset="-122"/>
                <a:ea typeface="微软雅黑" panose="020B0503020204020204" charset="-122"/>
                <a:cs typeface="微软雅黑" panose="020B0503020204020204" charset="-122"/>
                <a:sym typeface="+mn-ea"/>
              </a:rPr>
              <a:t>空间草绘模式</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90345"/>
            <a:ext cx="11029950" cy="382016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二维草绘是为空间草绘做准备，空间草绘是创建三维模型的基础。在零件模式中，绘制截面几何的“草绘器”成了零件“模型”菜单栏中的一个单元，如图3-1-1所示。</a:t>
            </a:r>
            <a:endParaRPr lang="zh-CN" altLang="en-US" sz="2400">
              <a:latin typeface="微软雅黑" panose="020B0503020204020204" charset="-122"/>
              <a:ea typeface="微软雅黑" panose="020B0503020204020204" charset="-122"/>
              <a:cs typeface="微软雅黑" panose="020B0503020204020204" charset="-122"/>
            </a:endParaRPr>
          </a:p>
        </p:txBody>
      </p:sp>
      <p:pic>
        <p:nvPicPr>
          <p:cNvPr id="3" name="object 4"/>
          <p:cNvPicPr/>
          <p:nvPr/>
        </p:nvPicPr>
        <p:blipFill>
          <a:blip r:embed="rId2" cstate="print"/>
          <a:stretch>
            <a:fillRect/>
          </a:stretch>
        </p:blipFill>
        <p:spPr>
          <a:xfrm>
            <a:off x="889000" y="3491865"/>
            <a:ext cx="10749280" cy="1606550"/>
          </a:xfrm>
          <a:prstGeom prst="rect">
            <a:avLst/>
          </a:prstGeom>
        </p:spPr>
      </p:pic>
      <p:sp>
        <p:nvSpPr>
          <p:cNvPr id="7" name="object 5"/>
          <p:cNvSpPr txBox="1"/>
          <p:nvPr/>
        </p:nvSpPr>
        <p:spPr>
          <a:xfrm>
            <a:off x="4623435" y="5497830"/>
            <a:ext cx="3627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3-1-1    三维空间草绘命令</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2168525"/>
          </a:xfrm>
          <a:prstGeom prst="rect">
            <a:avLst/>
          </a:prstGeom>
          <a:noFill/>
          <a:ln w="9525">
            <a:noFill/>
          </a:ln>
        </p:spPr>
        <p:txBody>
          <a:bodyPr wrap="square">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步骤3：</a:t>
            </a:r>
            <a:r>
              <a:rPr>
                <a:latin typeface="微软雅黑" panose="020B0503020204020204" charset="-122"/>
                <a:ea typeface="微软雅黑" panose="020B0503020204020204" charset="-122"/>
                <a:cs typeface="微软雅黑" panose="020B0503020204020204" charset="-122"/>
              </a:rPr>
              <a:t>使用鼠标拖动其中一个偏移参考控制滑块到TOP基准平面，作为其中一个偏移参考，接着拖动另一个偏移参考控制滑块到RIGHT基准平面，作为另一个偏移参考，然后在对话框的“偏移参考”收集器中分别设置相应的偏移距离，如图3-5-5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47965" y="53422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3-5-5    定义偏移参考</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8" name="object 8"/>
          <p:cNvPicPr/>
          <p:nvPr/>
        </p:nvPicPr>
        <p:blipFill>
          <a:blip r:embed="rId2" cstate="print"/>
          <a:stretch>
            <a:fillRect/>
          </a:stretch>
        </p:blipFill>
        <p:spPr>
          <a:xfrm>
            <a:off x="6416675" y="2099945"/>
            <a:ext cx="5347335" cy="2947670"/>
          </a:xfrm>
          <a:prstGeom prst="rect">
            <a:avLst/>
          </a:prstGeom>
        </p:spPr>
      </p:pic>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922020"/>
          </a:xfrm>
          <a:prstGeom prst="rect">
            <a:avLst/>
          </a:prstGeom>
          <a:noFill/>
          <a:ln w="9525">
            <a:noFill/>
          </a:ln>
        </p:spPr>
        <p:txBody>
          <a:bodyPr wrap="square">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 4 ：</a:t>
            </a:r>
            <a:r>
              <a:rPr>
                <a:latin typeface="微软雅黑" panose="020B0503020204020204" charset="-122"/>
                <a:ea typeface="微软雅黑" panose="020B0503020204020204" charset="-122"/>
                <a:cs typeface="微软雅黑" panose="020B0503020204020204" charset="-122"/>
              </a:rPr>
              <a:t>单击“基准轴”对话框中的“确定”按钮，</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创建的该基准轴被命名为 A_1，如图 3-5-6 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555230" y="584771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3-5-6    基准轴 A_1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0" name="object 10"/>
          <p:cNvPicPr/>
          <p:nvPr/>
        </p:nvPicPr>
        <p:blipFill>
          <a:blip r:embed="rId2" cstate="print"/>
          <a:stretch>
            <a:fillRect/>
          </a:stretch>
        </p:blipFill>
        <p:spPr>
          <a:xfrm>
            <a:off x="6456680" y="2026285"/>
            <a:ext cx="4629785" cy="3481705"/>
          </a:xfrm>
          <a:prstGeom prst="rect">
            <a:avLst/>
          </a:prstGeom>
        </p:spPr>
      </p:pic>
      <p:sp>
        <p:nvSpPr>
          <p:cNvPr id="3" name="文本框 2"/>
          <p:cNvSpPr txBox="1"/>
          <p:nvPr/>
        </p:nvSpPr>
        <p:spPr>
          <a:xfrm>
            <a:off x="1016000" y="4771390"/>
            <a:ext cx="5080000" cy="1076325"/>
          </a:xfrm>
          <a:prstGeom prst="rect">
            <a:avLst/>
          </a:prstGeom>
          <a:noFill/>
          <a:ln w="9525">
            <a:noFill/>
          </a:ln>
        </p:spPr>
        <p:txBody>
          <a:bodyPr>
            <a:spAutoFit/>
          </a:bodyPr>
          <a:p>
            <a:pPr indent="0"/>
            <a:r>
              <a:rPr lang="zh-CN" sz="1600" b="1">
                <a:latin typeface="微软雅黑" panose="020B0503020204020204" charset="-122"/>
                <a:ea typeface="微软雅黑" panose="020B0503020204020204" charset="-122"/>
                <a:cs typeface="微软雅黑" panose="020B0503020204020204" charset="-122"/>
              </a:rPr>
              <a:t>提示：可以在“基准轴”对话框的“放置”选项卡中单击“偏移参考”收集器的框，将其激活，然后结合“</a:t>
            </a:r>
            <a:r>
              <a:rPr lang="en-US" sz="1600" b="1">
                <a:latin typeface="微软雅黑" panose="020B0503020204020204" charset="-122"/>
                <a:ea typeface="微软雅黑" panose="020B0503020204020204" charset="-122"/>
                <a:cs typeface="微软雅黑" panose="020B0503020204020204" charset="-122"/>
              </a:rPr>
              <a:t>Ctrl</a:t>
            </a:r>
            <a:r>
              <a:rPr lang="zh-CN" sz="1600" b="1">
                <a:latin typeface="微软雅黑" panose="020B0503020204020204" charset="-122"/>
                <a:ea typeface="微软雅黑" panose="020B0503020204020204" charset="-122"/>
                <a:cs typeface="微软雅黑" panose="020B0503020204020204" charset="-122"/>
              </a:rPr>
              <a:t>”键分别选择</a:t>
            </a:r>
            <a:r>
              <a:rPr lang="en-US" sz="1600" b="1">
                <a:latin typeface="微软雅黑" panose="020B0503020204020204" charset="-122"/>
                <a:ea typeface="微软雅黑" panose="020B0503020204020204" charset="-122"/>
                <a:cs typeface="微软雅黑" panose="020B0503020204020204" charset="-122"/>
              </a:rPr>
              <a:t>TOP</a:t>
            </a:r>
            <a:r>
              <a:rPr lang="zh-CN" sz="1600" b="1">
                <a:latin typeface="微软雅黑" panose="020B0503020204020204" charset="-122"/>
                <a:ea typeface="微软雅黑" panose="020B0503020204020204" charset="-122"/>
                <a:cs typeface="微软雅黑" panose="020B0503020204020204" charset="-122"/>
              </a:rPr>
              <a:t>基准平面和</a:t>
            </a:r>
            <a:r>
              <a:rPr lang="en-US" sz="1600" b="1">
                <a:latin typeface="微软雅黑" panose="020B0503020204020204" charset="-122"/>
                <a:ea typeface="微软雅黑" panose="020B0503020204020204" charset="-122"/>
                <a:cs typeface="微软雅黑" panose="020B0503020204020204" charset="-122"/>
              </a:rPr>
              <a:t>RIGHT</a:t>
            </a:r>
            <a:r>
              <a:rPr lang="zh-CN" sz="1600" b="1">
                <a:latin typeface="微软雅黑" panose="020B0503020204020204" charset="-122"/>
                <a:ea typeface="微软雅黑" panose="020B0503020204020204" charset="-122"/>
                <a:cs typeface="微软雅黑" panose="020B0503020204020204" charset="-122"/>
              </a:rPr>
              <a:t>基准平面，并修改其相应的偏移距离即可。</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2.穿过选定圆柱的中心创建基准轴</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步骤1：</a:t>
            </a:r>
            <a:r>
              <a:rPr>
                <a:latin typeface="微软雅黑" panose="020B0503020204020204" charset="-122"/>
                <a:ea typeface="微软雅黑" panose="020B0503020204020204" charset="-122"/>
                <a:cs typeface="微软雅黑" panose="020B0503020204020204" charset="-122"/>
              </a:rPr>
              <a:t>在模型中单击圆柱面，再单击“轴”按钮，打开“基准轴”对话框。其参考约束类型为“穿过”，如图3-5-7所示。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47965" y="534225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3-5-7    选择圆柱面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6406515" y="1920240"/>
            <a:ext cx="4730750" cy="3157855"/>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922020"/>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步骤2：单击“基准轴”对话框中的“确定”按钮，完成基准轴A_2，如图3-5-8所示。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847965" y="567944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3-5-8    基准轴 A_2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2" cstate="print"/>
          <a:stretch>
            <a:fillRect/>
          </a:stretch>
        </p:blipFill>
        <p:spPr>
          <a:xfrm>
            <a:off x="6080125" y="2099945"/>
            <a:ext cx="5410200" cy="3255645"/>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3.使用预选的两个基准平面快速创建基准轴</a:t>
            </a:r>
            <a:endParaRPr b="1">
              <a:latin typeface="微软雅黑" panose="020B0503020204020204" charset="-122"/>
              <a:ea typeface="微软雅黑" panose="020B0503020204020204" charset="-122"/>
              <a:cs typeface="微软雅黑" panose="020B0503020204020204" charset="-122"/>
            </a:endParaRPr>
          </a:p>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步骤1：</a:t>
            </a:r>
            <a:r>
              <a:rPr>
                <a:latin typeface="微软雅黑" panose="020B0503020204020204" charset="-122"/>
                <a:ea typeface="微软雅黑" panose="020B0503020204020204" charset="-122"/>
                <a:cs typeface="微软雅黑" panose="020B0503020204020204" charset="-122"/>
              </a:rPr>
              <a:t>在模型窗口中或模型树中选择RIGHT基准平面，接着在按住“Ctrl”键的同时选择FRONT基准平面，如图3-5-9所示。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372985" y="520065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3-5-9    选择基准平面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6873240" y="1840865"/>
            <a:ext cx="3320415" cy="3005455"/>
          </a:xfrm>
          <a:prstGeom prst="rect">
            <a:avLst/>
          </a:prstGeom>
        </p:spPr>
      </p:pic>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3.5 </a:t>
            </a:r>
            <a:r>
              <a:rPr>
                <a:latin typeface="微软雅黑" panose="020B0503020204020204" charset="-122"/>
                <a:ea typeface="微软雅黑" panose="020B0503020204020204" charset="-122"/>
                <a:cs typeface="微软雅黑" panose="020B0503020204020204" charset="-122"/>
                <a:sym typeface="+mn-ea"/>
              </a:rPr>
              <a:t>基准轴</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3.5.2	创建基准轴的操作实例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377180" cy="1337945"/>
          </a:xfrm>
          <a:prstGeom prst="rect">
            <a:avLst/>
          </a:prstGeom>
          <a:noFill/>
          <a:ln w="9525">
            <a:noFill/>
          </a:ln>
        </p:spPr>
        <p:txBody>
          <a:bodyPr wrap="square">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步骤2：</a:t>
            </a:r>
            <a:r>
              <a:rPr>
                <a:latin typeface="微软雅黑" panose="020B0503020204020204" charset="-122"/>
                <a:ea typeface="微软雅黑" panose="020B0503020204020204" charset="-122"/>
                <a:cs typeface="微软雅黑" panose="020B0503020204020204" charset="-122"/>
              </a:rPr>
              <a:t>单击“轴”按钮，从而快速创建基准轴A_3，如图3-5-10所示。</a:t>
            </a:r>
            <a:endParaRPr>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372985" y="520065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3-5-10    基准轴 A_3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563370" y="4416425"/>
            <a:ext cx="4824095" cy="829945"/>
          </a:xfrm>
          <a:prstGeom prst="rect">
            <a:avLst/>
          </a:prstGeom>
          <a:noFill/>
        </p:spPr>
        <p:txBody>
          <a:bodyPr wrap="square" rtlCol="0" anchor="t">
            <a:spAutoFit/>
          </a:bodyPr>
          <a:p>
            <a:pPr indent="0">
              <a:lnSpc>
                <a:spcPct val="150000"/>
              </a:lnSpc>
            </a:pPr>
            <a:r>
              <a:rPr sz="1600" b="1">
                <a:latin typeface="微软雅黑" panose="020B0503020204020204" charset="-122"/>
                <a:ea typeface="微软雅黑" panose="020B0503020204020204" charset="-122"/>
                <a:cs typeface="微软雅黑" panose="020B0503020204020204" charset="-122"/>
                <a:sym typeface="+mn-ea"/>
              </a:rPr>
              <a:t>提示：基准轴的创建条件需要满足几何要求，比如两平面相交于一根轴线，过一条直线创建轴等。</a:t>
            </a: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6494780" y="1953895"/>
            <a:ext cx="4354195" cy="2950210"/>
          </a:xfrm>
          <a:prstGeom prst="rect">
            <a:avLst/>
          </a:prstGeom>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SIX</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3.6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基准点</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3.6 </a:t>
            </a:r>
            <a:r>
              <a:rPr>
                <a:latin typeface="微软雅黑" panose="020B0503020204020204" charset="-122"/>
                <a:ea typeface="微软雅黑" panose="020B0503020204020204" charset="-122"/>
                <a:cs typeface="微软雅黑" panose="020B0503020204020204" charset="-122"/>
                <a:sym typeface="+mn-ea"/>
              </a:rPr>
              <a:t>基准点</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235966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6.1</a:t>
            </a:r>
            <a:r>
              <a:rPr sz="2400" b="0">
                <a:latin typeface="微软雅黑" panose="020B0503020204020204" charset="-122"/>
                <a:ea typeface="微软雅黑" panose="020B0503020204020204" charset="-122"/>
                <a:cs typeface="微软雅黑" panose="020B0503020204020204" charset="-122"/>
              </a:rPr>
              <a:t>	基准点的创建方式</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96620" y="2904490"/>
            <a:ext cx="5377180" cy="1337945"/>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本节主要介绍一般基准点的创建。创建基准点的工具按钮位于功能区“模型”选项卡的“基准”组中，如图3-6-1所示。</a:t>
            </a:r>
            <a:endParaRPr>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372985" y="593788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3-6-1   用于创建基准点的工具按钮</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6620" y="1397635"/>
            <a:ext cx="9984105" cy="877570"/>
          </a:xfrm>
          <a:prstGeom prst="rect">
            <a:avLst/>
          </a:prstGeom>
          <a:noFill/>
        </p:spPr>
        <p:txBody>
          <a:bodyPr wrap="square" rtlCol="0" anchor="t">
            <a:spAutoFit/>
          </a:bodyPr>
          <a:p>
            <a:pPr marL="12700" marR="46990" indent="259080" algn="just">
              <a:lnSpc>
                <a:spcPct val="142000"/>
              </a:lnSpc>
              <a:spcBef>
                <a:spcPts val="100"/>
              </a:spcBef>
            </a:pPr>
            <a:r>
              <a:rPr spc="160" dirty="0">
                <a:solidFill>
                  <a:srgbClr val="231F20"/>
                </a:solidFill>
                <a:latin typeface="微软雅黑" panose="020B0503020204020204" charset="-122"/>
                <a:ea typeface="微软雅黑" panose="020B0503020204020204" charset="-122"/>
                <a:cs typeface="微软雅黑" panose="020B0503020204020204" charset="-122"/>
                <a:sym typeface="+mn-ea"/>
              </a:rPr>
              <a:t>在设计中经常会用到基准</a:t>
            </a: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点</a:t>
            </a:r>
            <a:r>
              <a:rPr spc="160" dirty="0">
                <a:solidFill>
                  <a:srgbClr val="231F20"/>
                </a:solidFill>
                <a:latin typeface="微软雅黑" panose="020B0503020204020204" charset="-122"/>
                <a:ea typeface="微软雅黑" panose="020B0503020204020204" charset="-122"/>
                <a:cs typeface="微软雅黑" panose="020B0503020204020204" charset="-122"/>
                <a:sym typeface="+mn-ea"/>
              </a:rPr>
              <a:t>。创建的基准</a:t>
            </a:r>
            <a:r>
              <a:rPr spc="85" dirty="0">
                <a:solidFill>
                  <a:srgbClr val="231F20"/>
                </a:solidFill>
                <a:latin typeface="微软雅黑" panose="020B0503020204020204" charset="-122"/>
                <a:ea typeface="微软雅黑" panose="020B0503020204020204" charset="-122"/>
                <a:cs typeface="微软雅黑" panose="020B0503020204020204" charset="-122"/>
                <a:sym typeface="+mn-ea"/>
              </a:rPr>
              <a:t>点常作为构造元</a:t>
            </a: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素</a:t>
            </a:r>
            <a:r>
              <a:rPr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pc="-4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pc="85" dirty="0">
                <a:solidFill>
                  <a:srgbClr val="231F20"/>
                </a:solidFill>
                <a:latin typeface="微软雅黑" panose="020B0503020204020204" charset="-122"/>
                <a:ea typeface="微软雅黑" panose="020B0503020204020204" charset="-122"/>
                <a:cs typeface="微软雅黑" panose="020B0503020204020204" charset="-122"/>
                <a:sym typeface="+mn-ea"/>
              </a:rPr>
              <a:t>为其他特征的创建提供定位参</a:t>
            </a: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考</a:t>
            </a:r>
            <a:r>
              <a:rPr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pc="-4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pc="85" dirty="0">
                <a:solidFill>
                  <a:srgbClr val="231F20"/>
                </a:solidFill>
                <a:latin typeface="微软雅黑" panose="020B0503020204020204" charset="-122"/>
                <a:ea typeface="微软雅黑" panose="020B0503020204020204" charset="-122"/>
                <a:cs typeface="微软雅黑" panose="020B0503020204020204" charset="-122"/>
                <a:sym typeface="+mn-ea"/>
              </a:rPr>
              <a:t>同时基准点也可用作计算和模型分析的已</a:t>
            </a: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知点</a:t>
            </a:r>
            <a:r>
              <a:rPr dirty="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21" name="object 21"/>
          <p:cNvPicPr/>
          <p:nvPr/>
        </p:nvPicPr>
        <p:blipFill>
          <a:blip r:embed="rId2" cstate="print"/>
          <a:stretch>
            <a:fillRect/>
          </a:stretch>
        </p:blipFill>
        <p:spPr>
          <a:xfrm>
            <a:off x="6542405" y="2559050"/>
            <a:ext cx="4919980" cy="3094355"/>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3.6 </a:t>
            </a:r>
            <a:r>
              <a:rPr>
                <a:latin typeface="微软雅黑" panose="020B0503020204020204" charset="-122"/>
                <a:ea typeface="微软雅黑" panose="020B0503020204020204" charset="-122"/>
                <a:cs typeface="微软雅黑" panose="020B0503020204020204" charset="-122"/>
                <a:sym typeface="+mn-ea"/>
              </a:rPr>
              <a:t>基准点</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3.6.2	创建基准点的典型案例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68071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下面结合典型实例介绍创建一般基准点常见的几种情况。</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首先单击“打开”按钮，弹出“文件打开”对话框，选择本章案例文件夹中的“3-6-2基准点.prt”文件，单击对话框中的“打开”按钮。如图3-6-2所示。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696835" y="577723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3-6-2    基准点模型</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object 4"/>
          <p:cNvPicPr/>
          <p:nvPr/>
        </p:nvPicPr>
        <p:blipFill>
          <a:blip r:embed="rId2" cstate="print"/>
          <a:stretch>
            <a:fillRect/>
          </a:stretch>
        </p:blipFill>
        <p:spPr>
          <a:xfrm>
            <a:off x="6757035" y="1918970"/>
            <a:ext cx="4258310" cy="3575685"/>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3.6 </a:t>
            </a:r>
            <a:r>
              <a:rPr>
                <a:latin typeface="微软雅黑" panose="020B0503020204020204" charset="-122"/>
                <a:ea typeface="微软雅黑" panose="020B0503020204020204" charset="-122"/>
                <a:cs typeface="微软雅黑" panose="020B0503020204020204" charset="-122"/>
                <a:sym typeface="+mn-ea"/>
              </a:rPr>
              <a:t>基准点</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3.6.2	创建基准点的典型案例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680710" cy="2861310"/>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1.在3个基准平面的相交处创建基准点</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点”按钮，弹出“基准点”对话框。选择FRONT基准平面，按住“Ctrl”键的同时依次选择RIGHT基准平面和TOP基准平面，如图3-6-3所示。单击“确定”按钮，从而在选定的3个基准平面的相交处创建基准点PNT0，如图3-6-4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505065" y="322834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3-6-3    选择 3 个基准平面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7"/>
          <p:cNvPicPr/>
          <p:nvPr/>
        </p:nvPicPr>
        <p:blipFill>
          <a:blip r:embed="rId2" cstate="print"/>
          <a:stretch>
            <a:fillRect/>
          </a:stretch>
        </p:blipFill>
        <p:spPr>
          <a:xfrm>
            <a:off x="6799580" y="575945"/>
            <a:ext cx="4777740" cy="2559685"/>
          </a:xfrm>
          <a:prstGeom prst="rect">
            <a:avLst/>
          </a:prstGeom>
        </p:spPr>
      </p:pic>
      <p:pic>
        <p:nvPicPr>
          <p:cNvPr id="9" name="object 9"/>
          <p:cNvPicPr/>
          <p:nvPr/>
        </p:nvPicPr>
        <p:blipFill>
          <a:blip r:embed="rId3" cstate="print"/>
          <a:stretch>
            <a:fillRect/>
          </a:stretch>
        </p:blipFill>
        <p:spPr>
          <a:xfrm>
            <a:off x="6799580" y="3658235"/>
            <a:ext cx="4525645" cy="2397760"/>
          </a:xfrm>
          <a:prstGeom prst="rect">
            <a:avLst/>
          </a:prstGeom>
        </p:spPr>
      </p:pic>
      <p:sp>
        <p:nvSpPr>
          <p:cNvPr id="6" name="文本框 5"/>
          <p:cNvSpPr txBox="1"/>
          <p:nvPr/>
        </p:nvSpPr>
        <p:spPr>
          <a:xfrm>
            <a:off x="6799580" y="6277610"/>
            <a:ext cx="6096000" cy="337185"/>
          </a:xfrm>
          <a:prstGeom prst="rect">
            <a:avLst/>
          </a:prstGeom>
          <a:noFill/>
        </p:spPr>
        <p:txBody>
          <a:bodyPr wrap="square" rtlCol="0" anchor="t">
            <a:spAutoFit/>
          </a:bodyPr>
          <a:p>
            <a:pPr marL="802005">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3-6-4    创建基准点</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spc="-5" dirty="0">
                <a:solidFill>
                  <a:srgbClr val="231F20"/>
                </a:solidFill>
                <a:latin typeface="微软雅黑" panose="020B0503020204020204" charset="-122"/>
                <a:ea typeface="微软雅黑" panose="020B0503020204020204" charset="-122"/>
                <a:cs typeface="微软雅黑" panose="020B0503020204020204" charset="-122"/>
                <a:sym typeface="+mn-ea"/>
              </a:rPr>
              <a:t>PNT0</a:t>
            </a:r>
            <a:endParaRPr lang="zh-CN" altLang="en-US" sz="1600" spc="-5"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内容占位符 2"/>
          <p:cNvSpPr>
            <a:spLocks noGrp="1"/>
          </p:cNvSpPr>
          <p:nvPr>
            <p:ph idx="2"/>
            <p:custDataLst>
              <p:tags r:id="rId1"/>
            </p:custDataLst>
          </p:nvPr>
        </p:nvSpPr>
        <p:spPr>
          <a:xfrm>
            <a:off x="608330" y="1490345"/>
            <a:ext cx="4291965" cy="4699635"/>
          </a:xfrm>
        </p:spPr>
        <p:txBody>
          <a:bodyPr>
            <a:normAutofit lnSpcReduction="10000"/>
          </a:bodyPr>
          <a:lstStyle/>
          <a:p>
            <a:pPr marL="12700" marR="5080" indent="259080">
              <a:lnSpc>
                <a:spcPct val="142000"/>
              </a:lnSpc>
              <a:spcBef>
                <a:spcPts val="100"/>
              </a:spcBef>
            </a:pPr>
            <a:r>
              <a:rPr>
                <a:solidFill>
                  <a:schemeClr val="dk1"/>
                </a:solidFill>
                <a:latin typeface="微软雅黑" panose="020B0503020204020204" charset="-122"/>
                <a:ea typeface="微软雅黑" panose="020B0503020204020204" charset="-122"/>
                <a:cs typeface="微软雅黑" panose="020B0503020204020204" charset="-122"/>
                <a:sym typeface="+mn-ea"/>
              </a:rPr>
              <a:t>创建一个空间草绘文件的典型步骤如下。</a:t>
            </a:r>
            <a:endParaRPr>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259080">
              <a:lnSpc>
                <a:spcPct val="142000"/>
              </a:lnSpc>
              <a:spcBef>
                <a:spcPts val="100"/>
              </a:spcBef>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chemeClr val="dk1"/>
                </a:solidFill>
                <a:latin typeface="微软雅黑" panose="020B0503020204020204" charset="-122"/>
                <a:ea typeface="微软雅黑" panose="020B0503020204020204" charset="-122"/>
                <a:cs typeface="微软雅黑" panose="020B0503020204020204" charset="-122"/>
                <a:sym typeface="+mn-ea"/>
              </a:rPr>
              <a:t>新建“零件”</a:t>
            </a:r>
            <a:endParaRPr b="1">
              <a:solidFill>
                <a:schemeClr val="accent1"/>
              </a:solidFill>
              <a:latin typeface="微软雅黑" panose="020B0503020204020204" charset="-122"/>
              <a:ea typeface="微软雅黑" panose="020B0503020204020204" charset="-122"/>
              <a:cs typeface="微软雅黑" panose="020B0503020204020204" charset="-122"/>
              <a:sym typeface="+mn-ea"/>
            </a:endParaRPr>
          </a:p>
          <a:p>
            <a:pPr marL="12700" marR="5080" indent="259080">
              <a:lnSpc>
                <a:spcPct val="142000"/>
              </a:lnSpc>
              <a:spcBef>
                <a:spcPts val="100"/>
              </a:spcBef>
            </a:pPr>
            <a:r>
              <a:rPr>
                <a:solidFill>
                  <a:schemeClr val="dk1"/>
                </a:solidFill>
                <a:latin typeface="微软雅黑" panose="020B0503020204020204" charset="-122"/>
                <a:ea typeface="微软雅黑" panose="020B0503020204020204" charset="-122"/>
                <a:cs typeface="微软雅黑" panose="020B0503020204020204" charset="-122"/>
                <a:sym typeface="+mn-ea"/>
              </a:rPr>
              <a:t>空间草绘文件也是“零件”类型。在快速访问工具栏中单击“新建”，对话框中的“类型”勾选“零件”，文件名输入新零件名称（建议按照主题命名）。取消“使用默认模板”勾选，单击“确定”按钮，进入“新文件选项”对话框，“模板”选择“mmns_part_solid”，再次单击“确定”按钮，如图3-1-2所示。</a:t>
            </a:r>
            <a:endParaRPr>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5" name="标题 4"/>
          <p:cNvSpPr>
            <a:spLocks noGrp="1"/>
          </p:cNvSpPr>
          <p:nvPr>
            <p:ph type="title" idx="1"/>
            <p:custDataLst>
              <p:tags r:id="rId2"/>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3.1 </a:t>
            </a:r>
            <a:r>
              <a:rPr>
                <a:latin typeface="微软雅黑" panose="020B0503020204020204" charset="-122"/>
                <a:ea typeface="微软雅黑" panose="020B0503020204020204" charset="-122"/>
                <a:cs typeface="微软雅黑" panose="020B0503020204020204" charset="-122"/>
                <a:sym typeface="+mn-ea"/>
              </a:rPr>
              <a:t>空间草绘模式</a:t>
            </a:r>
            <a:endParaRPr lang="zh-CN" altLang="en-US"/>
          </a:p>
        </p:txBody>
      </p:sp>
      <p:pic>
        <p:nvPicPr>
          <p:cNvPr id="7" name="object 7"/>
          <p:cNvPicPr/>
          <p:nvPr/>
        </p:nvPicPr>
        <p:blipFill>
          <a:blip r:embed="rId3" cstate="print"/>
          <a:stretch>
            <a:fillRect/>
          </a:stretch>
        </p:blipFill>
        <p:spPr>
          <a:xfrm>
            <a:off x="5545455" y="2066290"/>
            <a:ext cx="2903220" cy="3547745"/>
          </a:xfrm>
          <a:prstGeom prst="rect">
            <a:avLst/>
          </a:prstGeom>
        </p:spPr>
      </p:pic>
      <p:pic>
        <p:nvPicPr>
          <p:cNvPr id="8" name="object 8"/>
          <p:cNvPicPr/>
          <p:nvPr/>
        </p:nvPicPr>
        <p:blipFill>
          <a:blip r:embed="rId4" cstate="print"/>
          <a:stretch>
            <a:fillRect/>
          </a:stretch>
        </p:blipFill>
        <p:spPr>
          <a:xfrm>
            <a:off x="8583295" y="2066290"/>
            <a:ext cx="2994025" cy="3547745"/>
          </a:xfrm>
          <a:prstGeom prst="rect">
            <a:avLst/>
          </a:prstGeom>
        </p:spPr>
      </p:pic>
      <p:sp>
        <p:nvSpPr>
          <p:cNvPr id="11" name="object 11"/>
          <p:cNvSpPr txBox="1"/>
          <p:nvPr/>
        </p:nvSpPr>
        <p:spPr>
          <a:xfrm>
            <a:off x="7167880" y="5888355"/>
            <a:ext cx="28670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3-1-2    “新建”零件</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3.6 </a:t>
            </a:r>
            <a:r>
              <a:rPr>
                <a:latin typeface="微软雅黑" panose="020B0503020204020204" charset="-122"/>
                <a:ea typeface="微软雅黑" panose="020B0503020204020204" charset="-122"/>
                <a:cs typeface="微软雅黑" panose="020B0503020204020204" charset="-122"/>
                <a:sym typeface="+mn-ea"/>
              </a:rPr>
              <a:t>基准点</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3.6.2	创建基准点的典型案例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680710" cy="2861310"/>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2.在指定边上创建基准点</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点”按钮，弹出“基准点”对话框。在图3-6-5所示的边线上单击。在“基准点”对话框的“放置”选项卡中，修改点相对于指定曲线末端的偏移比率为“0.60”。单击“确定”按钮，创建基准点PNT1，如图3-6-6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418070" y="628078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3-6-6    创建曲线上基准点 PNT1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6888480" y="744220"/>
            <a:ext cx="4108450" cy="2314575"/>
          </a:xfrm>
          <a:prstGeom prst="rect">
            <a:avLst/>
          </a:prstGeom>
        </p:spPr>
      </p:pic>
      <p:pic>
        <p:nvPicPr>
          <p:cNvPr id="13" name="object 13"/>
          <p:cNvPicPr/>
          <p:nvPr/>
        </p:nvPicPr>
        <p:blipFill>
          <a:blip r:embed="rId3" cstate="print"/>
          <a:stretch>
            <a:fillRect/>
          </a:stretch>
        </p:blipFill>
        <p:spPr>
          <a:xfrm>
            <a:off x="6888480" y="3853815"/>
            <a:ext cx="4171950" cy="2325370"/>
          </a:xfrm>
          <a:prstGeom prst="rect">
            <a:avLst/>
          </a:prstGeom>
        </p:spPr>
      </p:pic>
      <p:sp>
        <p:nvSpPr>
          <p:cNvPr id="3" name="文本框 2"/>
          <p:cNvSpPr txBox="1"/>
          <p:nvPr/>
        </p:nvSpPr>
        <p:spPr>
          <a:xfrm>
            <a:off x="7576820" y="326009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3-6-5    在指定边上创建基准点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814070" y="4918075"/>
            <a:ext cx="6075045" cy="1568450"/>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cs typeface="微软雅黑" panose="020B0503020204020204" charset="-122"/>
              </a:rPr>
              <a:t>提示：系统提供了两种指定偏移距离的方式，即通过指定偏移比率的方式和通过指定实际长度的方式。前者是在“偏移”尺寸框中输入偏移比率，偏移比率是一个分数，由基准点到选定端点之间的距离比上曲线或边的总长度而得，它是</a:t>
            </a:r>
            <a:r>
              <a:rPr lang="en-US" sz="1600" b="1">
                <a:latin typeface="微软雅黑" panose="020B0503020204020204" charset="-122"/>
                <a:ea typeface="微软雅黑" panose="020B0503020204020204" charset="-122"/>
                <a:cs typeface="微软雅黑" panose="020B0503020204020204" charset="-122"/>
              </a:rPr>
              <a:t>0</a:t>
            </a:r>
            <a:r>
              <a:rPr lang="zh-CN" sz="1600" b="1">
                <a:latin typeface="微软雅黑" panose="020B0503020204020204" charset="-122"/>
                <a:ea typeface="微软雅黑" panose="020B0503020204020204" charset="-122"/>
                <a:cs typeface="微软雅黑" panose="020B0503020204020204" charset="-122"/>
              </a:rPr>
              <a:t>到</a:t>
            </a:r>
            <a:r>
              <a:rPr lang="en-US" sz="1600" b="1">
                <a:latin typeface="微软雅黑" panose="020B0503020204020204" charset="-122"/>
                <a:ea typeface="微软雅黑" panose="020B0503020204020204" charset="-122"/>
                <a:cs typeface="微软雅黑" panose="020B0503020204020204" charset="-122"/>
              </a:rPr>
              <a:t>1</a:t>
            </a:r>
            <a:r>
              <a:rPr lang="zh-CN" sz="1600" b="1">
                <a:latin typeface="微软雅黑" panose="020B0503020204020204" charset="-122"/>
                <a:ea typeface="微软雅黑" panose="020B0503020204020204" charset="-122"/>
                <a:cs typeface="微软雅黑" panose="020B0503020204020204" charset="-122"/>
              </a:rPr>
              <a:t>之间的一个值；后者需要从“偏移”的下拉列表框中选择“实际值”选项，在“偏移”尺寸框中输入从基准点到端点的实际曲线长度。</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3.6 </a:t>
            </a:r>
            <a:r>
              <a:rPr>
                <a:latin typeface="微软雅黑" panose="020B0503020204020204" charset="-122"/>
                <a:ea typeface="微软雅黑" panose="020B0503020204020204" charset="-122"/>
                <a:cs typeface="微软雅黑" panose="020B0503020204020204" charset="-122"/>
                <a:sym typeface="+mn-ea"/>
              </a:rPr>
              <a:t>基准点</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3.6.2	创建基准点的典型案例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680710" cy="239966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3.在中心处创建基准点</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单击“基准点”按钮，弹出“基准点”对话框。在模型窗口中单击圆弧，接着在对话框的“参考”收集器中，将选定参考的约束类型选项设置为“居中”，创建基准点PNT2，如图3-6-7所示。</a:t>
            </a:r>
            <a:endParaRPr sz="20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635875" y="551497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3-6-</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创建基准点 PNT2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7"/>
          <p:cNvPicPr/>
          <p:nvPr/>
        </p:nvPicPr>
        <p:blipFill>
          <a:blip r:embed="rId2" cstate="print"/>
          <a:stretch>
            <a:fillRect/>
          </a:stretch>
        </p:blipFill>
        <p:spPr>
          <a:xfrm>
            <a:off x="6567170" y="1963420"/>
            <a:ext cx="5104765" cy="2931160"/>
          </a:xfrm>
          <a:prstGeom prst="rect">
            <a:avLst/>
          </a:prstGeom>
        </p:spPr>
      </p:pic>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3.6 </a:t>
            </a:r>
            <a:r>
              <a:rPr>
                <a:latin typeface="微软雅黑" panose="020B0503020204020204" charset="-122"/>
                <a:ea typeface="微软雅黑" panose="020B0503020204020204" charset="-122"/>
                <a:cs typeface="微软雅黑" panose="020B0503020204020204" charset="-122"/>
                <a:sym typeface="+mn-ea"/>
              </a:rPr>
              <a:t>基准点</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3.6.2	创建基准点的典型案例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680710" cy="2861310"/>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4.在曲线同平面相交处创建基准点</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基准点”对话框中单击点列表中的“新点”，此时符号“→”指向“新点”，表示当前处于创建新点的状态。在单击圆弧一侧，按住“Ctrl”键单击与之相交的RIGHT平面，单击位置如图3-6-8所示。创建基准点为PNT3。</a:t>
            </a:r>
            <a:endParaRPr sz="200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6494780" y="2332355"/>
            <a:ext cx="5215890" cy="3094990"/>
          </a:xfrm>
          <a:prstGeom prst="rect">
            <a:avLst/>
          </a:prstGeom>
        </p:spPr>
      </p:pic>
      <p:sp>
        <p:nvSpPr>
          <p:cNvPr id="3" name="文本框 2"/>
          <p:cNvSpPr txBox="1"/>
          <p:nvPr/>
        </p:nvSpPr>
        <p:spPr>
          <a:xfrm>
            <a:off x="7635875" y="551497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3-6-</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创建基准点 PNT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3</a:t>
            </a:r>
            <a:endPar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SEVEN</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3.7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基准曲线</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814070" y="1352550"/>
            <a:ext cx="6346190" cy="4246245"/>
          </a:xfrm>
          <a:prstGeom prst="rect">
            <a:avLst/>
          </a:prstGeom>
          <a:noFill/>
          <a:ln w="9525">
            <a:noFill/>
          </a:ln>
        </p:spPr>
        <p:txBody>
          <a:bodyPr wrap="square">
            <a:spAutoFit/>
          </a:bodyPr>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基准曲线是一类重要的特征，它通常被用作边界混合曲面的边界、扫描特征的轨迹等。曲面的创建依赖于高质量的基准曲线。基准曲线有两种方式：草绘基准曲线和创建基准曲线。草绘基准曲线在上一节的空间草绘中已经介绍了，本节主要介绍创建基准曲线。</a:t>
            </a:r>
            <a:endParaRPr sz="2000">
              <a:latin typeface="微软雅黑" panose="020B0503020204020204" charset="-122"/>
              <a:ea typeface="微软雅黑" panose="020B0503020204020204" charset="-122"/>
              <a:cs typeface="微软雅黑" panose="020B0503020204020204" charset="-122"/>
            </a:endParaRPr>
          </a:p>
          <a:p>
            <a:pPr indent="508000" fontAlgn="auto">
              <a:lnSpc>
                <a:spcPct val="150000"/>
              </a:lnSpc>
              <a:extLst>
                <a:ext uri="{35155182-B16C-46BC-9424-99874614C6A1}">
                  <wpsdc:indentchars xmlns:wpsdc="http://www.wps.cn/officeDocument/2017/drawingmlCustomData" val="200" checksum="282533468"/>
                </a:ext>
              </a:extLst>
            </a:pPr>
            <a:r>
              <a:rPr sz="2000">
                <a:latin typeface="微软雅黑" panose="020B0503020204020204" charset="-122"/>
                <a:ea typeface="微软雅黑" panose="020B0503020204020204" charset="-122"/>
                <a:cs typeface="微软雅黑" panose="020B0503020204020204" charset="-122"/>
              </a:rPr>
              <a:t>在功能区的“模型”选项卡中单击“基准”边上的下拉三角形，单击下拉菜单“曲线”旁的按钮，可以展开一个包括三个“基准曲线”工具命令的列表，如图3-7-1所示。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635875" y="551497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创建基准曲线方法</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20" name="object 20"/>
          <p:cNvPicPr/>
          <p:nvPr/>
        </p:nvPicPr>
        <p:blipFill>
          <a:blip r:embed="rId2" cstate="print"/>
          <a:stretch>
            <a:fillRect/>
          </a:stretch>
        </p:blipFill>
        <p:spPr>
          <a:xfrm>
            <a:off x="7160260" y="1809750"/>
            <a:ext cx="3865245" cy="3183255"/>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1</a:t>
            </a:r>
            <a:r>
              <a:rPr sz="2400" b="0">
                <a:latin typeface="微软雅黑" panose="020B0503020204020204" charset="-122"/>
                <a:ea typeface="微软雅黑" panose="020B0503020204020204" charset="-122"/>
                <a:cs typeface="微软雅黑" panose="020B0503020204020204" charset="-122"/>
              </a:rPr>
              <a:t>	通过点的曲线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68071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使用“通过点的曲线”命令可以由依次指定的若干个点创建基准曲线。选择“通过点的曲线”命令时，功能区提供了“曲线：通过点”选项卡，如图3-7-2所示。下面简要地介绍该选项卡的各主要组成元素。</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635875" y="551497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“曲线：通过点”选项卡</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23" name="object 23"/>
          <p:cNvPicPr/>
          <p:nvPr/>
        </p:nvPicPr>
        <p:blipFill>
          <a:blip r:embed="rId2" cstate="print"/>
          <a:stretch>
            <a:fillRect/>
          </a:stretch>
        </p:blipFill>
        <p:spPr>
          <a:xfrm>
            <a:off x="6555105" y="2958465"/>
            <a:ext cx="5173980" cy="1292225"/>
          </a:xfrm>
          <a:prstGeom prst="rect">
            <a:avLst/>
          </a:prstGeom>
        </p:spPr>
      </p:pic>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1</a:t>
            </a:r>
            <a:r>
              <a:rPr sz="2400" b="0">
                <a:latin typeface="微软雅黑" panose="020B0503020204020204" charset="-122"/>
                <a:ea typeface="微软雅黑" panose="020B0503020204020204" charset="-122"/>
                <a:cs typeface="微软雅黑" panose="020B0503020204020204" charset="-122"/>
              </a:rPr>
              <a:t>	通过点的曲线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099945"/>
            <a:ext cx="568071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直线连接”按钮：使用直线连接将当前指定点与前一个点相连，如图3-7-4连接三个点的效果。单击选中“设置”中的点，勾选“添加半径”，用户可以根据设计要求单击“为曲线添加圆角”按钮以按指定值对曲线进行倒圆角，如图3-7-5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934960" y="3435350"/>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3-7-4    直线连接</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6927850" y="655955"/>
            <a:ext cx="4062095" cy="2689860"/>
          </a:xfrm>
          <a:prstGeom prst="rect">
            <a:avLst/>
          </a:prstGeom>
        </p:spPr>
      </p:pic>
      <p:pic>
        <p:nvPicPr>
          <p:cNvPr id="13" name="object 13"/>
          <p:cNvPicPr/>
          <p:nvPr/>
        </p:nvPicPr>
        <p:blipFill>
          <a:blip r:embed="rId3" cstate="print"/>
          <a:stretch>
            <a:fillRect/>
          </a:stretch>
        </p:blipFill>
        <p:spPr>
          <a:xfrm>
            <a:off x="6927850" y="3862070"/>
            <a:ext cx="4062095" cy="2466340"/>
          </a:xfrm>
          <a:prstGeom prst="rect">
            <a:avLst/>
          </a:prstGeom>
        </p:spPr>
      </p:pic>
      <p:sp>
        <p:nvSpPr>
          <p:cNvPr id="6" name="文本框 5"/>
          <p:cNvSpPr txBox="1"/>
          <p:nvPr/>
        </p:nvSpPr>
        <p:spPr>
          <a:xfrm>
            <a:off x="7453630" y="6417945"/>
            <a:ext cx="609600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3-7-5    直线连接（添加圆角）</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a:t>
            </a:r>
            <a:r>
              <a:rPr lang="en-US" sz="2400" b="0">
                <a:latin typeface="微软雅黑" panose="020B0503020204020204" charset="-122"/>
                <a:ea typeface="微软雅黑" panose="020B0503020204020204" charset="-122"/>
                <a:cs typeface="微软雅黑" panose="020B0503020204020204" charset="-122"/>
              </a:rPr>
              <a:t>1</a:t>
            </a:r>
            <a:r>
              <a:rPr sz="2400" b="0">
                <a:latin typeface="微软雅黑" panose="020B0503020204020204" charset="-122"/>
                <a:ea typeface="微软雅黑" panose="020B0503020204020204" charset="-122"/>
                <a:cs typeface="微软雅黑" panose="020B0503020204020204" charset="-122"/>
              </a:rPr>
              <a:t>	通过点的曲线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6296660" cy="424624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结束条件”下滑面板：该面板主要包含“曲线侧”列表和“结束条件”下拉列表框，如图3-7-6所示。“曲线侧”列表用于选择曲线的起点或终点，并显示点的设置。“结束条件”下拉列表框用于在选定曲线的端点设置条件类型。“自由”用于设置在此端点使曲线无相切约束；“相切”用于使曲线在该端点处与选定参考相切；“曲率连续”用于使曲线在该端点处与选定参考相切，并将连续曲率条件应用至曲线；“垂直”用于使曲线在该端点处与选定参考垂直。</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635875" y="5514975"/>
            <a:ext cx="364236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6    “结束条件”下滑面板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7252335" y="2029460"/>
            <a:ext cx="3879850" cy="3209925"/>
          </a:xfrm>
          <a:prstGeom prst="rect">
            <a:avLst/>
          </a:prstGeom>
        </p:spPr>
      </p:pic>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.2	来自横截面的曲线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6296660" cy="378460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使用“来自横截面的曲线”命令，可以使用现有平面横截面（即沿着平面横截面边界与零件轮廓之间的相交线）创建曲线。注意不能使用偏距横截面中的边界创建基准曲线。</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latin typeface="微软雅黑" panose="020B0503020204020204" charset="-122"/>
                <a:ea typeface="微软雅黑" panose="020B0503020204020204" charset="-122"/>
                <a:cs typeface="微软雅黑" panose="020B0503020204020204" charset="-122"/>
              </a:rPr>
              <a:t>1.创建平面剖截面</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单击“打开”按钮，弹出“文件打开”对话框，选择本章文件夹中的“3-7-2横截面创建曲线.prt”文件，单击“打开”按钮，原始模型如图3-7-7所示。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232140" y="5514975"/>
            <a:ext cx="254127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    原始模型</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2" cstate="print"/>
          <a:stretch>
            <a:fillRect/>
          </a:stretch>
        </p:blipFill>
        <p:spPr>
          <a:xfrm>
            <a:off x="7525385" y="1941195"/>
            <a:ext cx="3622675" cy="3459480"/>
          </a:xfrm>
          <a:prstGeom prst="rect">
            <a:avLst/>
          </a:prstGeom>
        </p:spPr>
      </p:pic>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.2	来自横截面的曲线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9083675" cy="147637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在“视图”工具栏中单击“截面”的下拉三角按钮，选择X方向，如图3-7-8所示。在图形窗口出现X轴方向的截面，用鼠标拖动箭头可以确定截面的位置，在“截面”选项卡中单击“确定”按钮创建截面，如图3-7-9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650730" y="5282565"/>
            <a:ext cx="254127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8  “截面”X 方向</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8" name="object 8"/>
          <p:cNvPicPr/>
          <p:nvPr/>
        </p:nvPicPr>
        <p:blipFill>
          <a:blip r:embed="rId2" cstate="print"/>
          <a:stretch>
            <a:fillRect/>
          </a:stretch>
        </p:blipFill>
        <p:spPr>
          <a:xfrm>
            <a:off x="9897745" y="1534795"/>
            <a:ext cx="1890395" cy="3567430"/>
          </a:xfrm>
          <a:prstGeom prst="rect">
            <a:avLst/>
          </a:prstGeom>
        </p:spPr>
      </p:pic>
      <p:pic>
        <p:nvPicPr>
          <p:cNvPr id="10" name="object 10"/>
          <p:cNvPicPr/>
          <p:nvPr/>
        </p:nvPicPr>
        <p:blipFill>
          <a:blip r:embed="rId3" cstate="print"/>
          <a:stretch>
            <a:fillRect/>
          </a:stretch>
        </p:blipFill>
        <p:spPr>
          <a:xfrm>
            <a:off x="1583690" y="3545840"/>
            <a:ext cx="3838575" cy="2547620"/>
          </a:xfrm>
          <a:prstGeom prst="rect">
            <a:avLst/>
          </a:prstGeom>
        </p:spPr>
      </p:pic>
      <p:sp>
        <p:nvSpPr>
          <p:cNvPr id="4" name="文本框 3"/>
          <p:cNvSpPr txBox="1"/>
          <p:nvPr/>
        </p:nvSpPr>
        <p:spPr>
          <a:xfrm>
            <a:off x="1919605" y="6322060"/>
            <a:ext cx="340042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9    创建 XSEC0001 截面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3.1 </a:t>
            </a:r>
            <a:r>
              <a:rPr>
                <a:latin typeface="微软雅黑" panose="020B0503020204020204" charset="-122"/>
                <a:ea typeface="微软雅黑" panose="020B0503020204020204" charset="-122"/>
                <a:cs typeface="微软雅黑" panose="020B0503020204020204" charset="-122"/>
                <a:sym typeface="+mn-ea"/>
              </a:rPr>
              <a:t>空间草绘模式</a:t>
            </a:r>
            <a:endParaRPr lang="zh-CN" altLang="en-US"/>
          </a:p>
        </p:txBody>
      </p:sp>
      <p:sp>
        <p:nvSpPr>
          <p:cNvPr id="6" name="文本框 5"/>
          <p:cNvSpPr txBox="1"/>
          <p:nvPr/>
        </p:nvSpPr>
        <p:spPr>
          <a:xfrm>
            <a:off x="1199515" y="2192655"/>
            <a:ext cx="3871595" cy="1401445"/>
          </a:xfrm>
          <a:prstGeom prst="rect">
            <a:avLst/>
          </a:prstGeom>
          <a:noFill/>
        </p:spPr>
        <p:txBody>
          <a:bodyPr wrap="square" rtlCol="0" anchor="t">
            <a:spAutoFit/>
          </a:bodyPr>
          <a:p>
            <a:pPr marL="12700" marR="5080" indent="259080">
              <a:lnSpc>
                <a:spcPct val="142000"/>
              </a:lnSpc>
              <a:spcBef>
                <a:spcPts val="100"/>
              </a:spcBef>
            </a:pPr>
            <a:r>
              <a:rPr sz="2000">
                <a:solidFill>
                  <a:schemeClr val="dk1"/>
                </a:solidFill>
                <a:latin typeface="微软雅黑" panose="020B0503020204020204" charset="-122"/>
                <a:ea typeface="微软雅黑" panose="020B0503020204020204" charset="-122"/>
                <a:cs typeface="微软雅黑" panose="020B0503020204020204" charset="-122"/>
                <a:sym typeface="+mn-ea"/>
              </a:rPr>
              <a:t>这时便进入“模型”模块的操作界面，“草绘”成为“模型”的一个单元，如图3-1-3所示。</a:t>
            </a:r>
            <a:endParaRPr lang="zh-CN" altLang="en-US" sz="200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1" name="object 11"/>
          <p:cNvSpPr txBox="1"/>
          <p:nvPr/>
        </p:nvSpPr>
        <p:spPr>
          <a:xfrm>
            <a:off x="7723505" y="5776595"/>
            <a:ext cx="28670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3-1-3“零件”界面中的草绘</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66140" y="5614035"/>
            <a:ext cx="5604510" cy="58356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cs typeface="微软雅黑" panose="020B0503020204020204" charset="-122"/>
              </a:rPr>
              <a:t>提示：新建“零件”的操作注意“默认模板”的勾选，零件测量单位选择“</a:t>
            </a:r>
            <a:r>
              <a:rPr lang="en-US" sz="1600" b="1">
                <a:latin typeface="微软雅黑" panose="020B0503020204020204" charset="-122"/>
                <a:ea typeface="微软雅黑" panose="020B0503020204020204" charset="-122"/>
                <a:cs typeface="微软雅黑" panose="020B0503020204020204" charset="-122"/>
              </a:rPr>
              <a:t>mmns_part_solid</a:t>
            </a:r>
            <a:r>
              <a:rPr lang="zh-CN" sz="1600" b="1">
                <a:latin typeface="微软雅黑" panose="020B0503020204020204" charset="-122"/>
                <a:ea typeface="微软雅黑" panose="020B0503020204020204" charset="-122"/>
                <a:cs typeface="微软雅黑" panose="020B0503020204020204" charset="-122"/>
              </a:rPr>
              <a:t>”，不再重复说明。</a:t>
            </a:r>
            <a:endParaRPr lang="zh-CN" altLang="en-US" sz="1600" b="1">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6231255" y="2012950"/>
            <a:ext cx="5243195" cy="3353435"/>
          </a:xfrm>
          <a:prstGeom prst="rect">
            <a:avLst/>
          </a:prstGeom>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.2	来自横截面的曲线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1155680" cy="147637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2.使用平面剖截面创建基准曲线</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在功能区的“模型”选项卡中单击“基准”的“曲线”旁的三角展开按钮，选择“来自横截面的曲线”命令，在“横截面”下拉菜单中选择“XSEC0001”，如图3-7-10所示。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4878705" y="5514975"/>
            <a:ext cx="395541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10    创建截面曲线选项卡</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3387090" y="3753485"/>
            <a:ext cx="6010275" cy="1487805"/>
          </a:xfrm>
          <a:prstGeom prst="rect">
            <a:avLst/>
          </a:prstGeom>
        </p:spPr>
      </p:pic>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3.7 </a:t>
            </a:r>
            <a:r>
              <a:rPr>
                <a:latin typeface="微软雅黑" panose="020B0503020204020204" charset="-122"/>
                <a:ea typeface="微软雅黑" panose="020B0503020204020204" charset="-122"/>
                <a:cs typeface="微软雅黑" panose="020B0503020204020204" charset="-122"/>
                <a:sym typeface="+mn-ea"/>
              </a:rPr>
              <a:t>基准曲线</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a:t>
            </a:r>
            <a:r>
              <a:rPr lang="en-US" sz="2400" b="0">
                <a:latin typeface="微软雅黑" panose="020B0503020204020204" charset="-122"/>
                <a:ea typeface="微软雅黑" panose="020B0503020204020204" charset="-122"/>
                <a:cs typeface="微软雅黑" panose="020B0503020204020204" charset="-122"/>
              </a:rPr>
              <a:t>7</a:t>
            </a:r>
            <a:r>
              <a:rPr sz="2400" b="0">
                <a:latin typeface="微软雅黑" panose="020B0503020204020204" charset="-122"/>
                <a:ea typeface="微软雅黑" panose="020B0503020204020204" charset="-122"/>
                <a:cs typeface="微软雅黑" panose="020B0503020204020204" charset="-122"/>
              </a:rPr>
              <a:t>.2	来自横截面的曲线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9397365" cy="55308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单击“确定”按钮，则快速完成创建一条基准曲线，如图3-7-11所示。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66995" y="627253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11    创建截面曲线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4" name="object 14"/>
          <p:cNvPicPr/>
          <p:nvPr/>
        </p:nvPicPr>
        <p:blipFill>
          <a:blip r:embed="rId2" cstate="print"/>
          <a:stretch>
            <a:fillRect/>
          </a:stretch>
        </p:blipFill>
        <p:spPr>
          <a:xfrm>
            <a:off x="3694430" y="2621915"/>
            <a:ext cx="5756910" cy="3583305"/>
          </a:xfrm>
          <a:prstGeom prst="rect">
            <a:avLst/>
          </a:prstGeom>
        </p:spPr>
      </p:pic>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EIGHT</a:t>
            </a:r>
          </a:p>
        </p:txBody>
      </p:sp>
      <p:sp>
        <p:nvSpPr>
          <p:cNvPr id="4" name="标题 3"/>
          <p:cNvSpPr>
            <a:spLocks noGrp="1"/>
          </p:cNvSpPr>
          <p:nvPr>
            <p:ph type="title" idx="1"/>
            <p:custDataLst>
              <p:tags r:id="rId2"/>
            </p:custDataLst>
          </p:nvPr>
        </p:nvSpPr>
        <p:spPr>
          <a:xfrm>
            <a:off x="3168015" y="2494280"/>
            <a:ext cx="8007985" cy="1869440"/>
          </a:xfrm>
        </p:spPr>
        <p:txBody>
          <a:bodyPr>
            <a:normAutofit/>
          </a:bodyPr>
          <a:lstStyle/>
          <a:p>
            <a:r>
              <a:rPr lang="en-US" b="1">
                <a:latin typeface="Calibri" panose="020F0502020204030204" charset="0"/>
                <a:ea typeface="宋体" panose="02010600030101010101" pitchFamily="2" charset="-122"/>
                <a:sym typeface="+mn-ea"/>
              </a:rPr>
              <a:t>3.8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空间草绘综合案例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3.8 </a:t>
            </a:r>
            <a:r>
              <a:rPr>
                <a:latin typeface="微软雅黑" panose="020B0503020204020204" charset="-122"/>
                <a:ea typeface="微软雅黑" panose="020B0503020204020204" charset="-122"/>
                <a:cs typeface="微软雅黑" panose="020B0503020204020204" charset="-122"/>
                <a:sym typeface="+mn-ea"/>
              </a:rPr>
              <a:t>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95350" y="263017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291590" y="3163570"/>
            <a:ext cx="9397365" cy="55308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案例1是盒子结构线的操作练习，如图3-8-1所示。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166995" y="627253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    盒子结构线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14755"/>
            <a:ext cx="10190480" cy="1322070"/>
          </a:xfrm>
          <a:prstGeom prst="rect">
            <a:avLst/>
          </a:prstGeom>
          <a:noFill/>
          <a:ln w="9525">
            <a:noFill/>
          </a:ln>
        </p:spPr>
        <p:txBody>
          <a:bodyPr wrap="square">
            <a:spAutoFit/>
          </a:bodyPr>
          <a:p>
            <a:pPr indent="0">
              <a:lnSpc>
                <a:spcPct val="200000"/>
              </a:lnSpc>
            </a:pPr>
            <a:r>
              <a:rPr lang="en-US" altLang="zh-CN" sz="2000" b="0">
                <a:latin typeface="微软雅黑" panose="020B0503020204020204" charset="-122"/>
                <a:ea typeface="微软雅黑" panose="020B0503020204020204" charset="-122"/>
                <a:cs typeface="微软雅黑" panose="020B0503020204020204" charset="-122"/>
              </a:rPr>
              <a:t>    </a:t>
            </a:r>
            <a:r>
              <a:rPr lang="zh-CN" sz="2000" b="0">
                <a:latin typeface="微软雅黑" panose="020B0503020204020204" charset="-122"/>
                <a:ea typeface="微软雅黑" panose="020B0503020204020204" charset="-122"/>
                <a:cs typeface="微软雅黑" panose="020B0503020204020204" charset="-122"/>
              </a:rPr>
              <a:t>前面详细介绍了空间草绘基本要素和基准创建（平面、基准点、基准轴、基准曲线），接下来以</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个空间草绘产品结构线的综合案例加强对空间草绘的练习，巩固基础知识。</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6" name="object 4"/>
          <p:cNvPicPr/>
          <p:nvPr/>
        </p:nvPicPr>
        <p:blipFill>
          <a:blip r:embed="rId2" cstate="print"/>
          <a:stretch>
            <a:fillRect/>
          </a:stretch>
        </p:blipFill>
        <p:spPr>
          <a:xfrm>
            <a:off x="4050665" y="3789045"/>
            <a:ext cx="4556760" cy="2431415"/>
          </a:xfrm>
          <a:prstGeom prst="rect">
            <a:avLst/>
          </a:prstGeom>
        </p:spPr>
      </p:pic>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803640" y="539369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    创建草绘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7908290" cy="4246245"/>
          </a:xfrm>
          <a:prstGeom prst="rect">
            <a:avLst/>
          </a:prstGeom>
          <a:noFill/>
          <a:ln w="9525">
            <a:noFill/>
          </a:ln>
        </p:spPr>
        <p:txBody>
          <a:bodyPr wrap="square">
            <a:spAutoFit/>
          </a:bodyPr>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知识点：（</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）结构线：盒子长方体的边结构线。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）参考约束：通过草绘截面的“投影”，建立特征参照关系。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）基准平面：练习通过一条线和一个面平行的方法创建基准面。</a:t>
            </a:r>
            <a:endParaRPr lang="zh-CN"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000" b="0">
                <a:latin typeface="微软雅黑" panose="020B0503020204020204" charset="-122"/>
                <a:ea typeface="微软雅黑" panose="020B0503020204020204" charset="-122"/>
                <a:cs typeface="微软雅黑" panose="020B0503020204020204" charset="-122"/>
              </a:rPr>
              <a:t>具体操作步骤：</a:t>
            </a:r>
            <a:endParaRPr lang="zh-CN" altLang="en-US"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步骤1：</a:t>
            </a:r>
            <a:r>
              <a:rPr lang="zh-CN" altLang="en-US" sz="2000" b="0">
                <a:latin typeface="微软雅黑" panose="020B0503020204020204" charset="-122"/>
                <a:ea typeface="微软雅黑" panose="020B0503020204020204" charset="-122"/>
                <a:cs typeface="微软雅黑" panose="020B0503020204020204" charset="-122"/>
              </a:rPr>
              <a:t>新建“零件”文件。</a:t>
            </a:r>
            <a:endParaRPr lang="zh-CN" altLang="en-US"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步骤2：</a:t>
            </a:r>
            <a:r>
              <a:rPr lang="zh-CN" altLang="en-US" sz="2000" b="0">
                <a:latin typeface="微软雅黑" panose="020B0503020204020204" charset="-122"/>
                <a:ea typeface="微软雅黑" panose="020B0503020204020204" charset="-122"/>
                <a:cs typeface="微软雅黑" panose="020B0503020204020204" charset="-122"/>
              </a:rPr>
              <a:t>创建草绘1。</a:t>
            </a:r>
            <a:endParaRPr lang="zh-CN" altLang="en-US"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sz="2000" b="0">
                <a:latin typeface="微软雅黑" panose="020B0503020204020204" charset="-122"/>
                <a:ea typeface="微软雅黑" panose="020B0503020204020204" charset="-122"/>
                <a:cs typeface="微软雅黑" panose="020B0503020204020204" charset="-122"/>
              </a:rPr>
              <a:t>单击“草绘”按钮，选择TOP平面作为草绘平面，进入草绘视图完成矩形绘制，如图3-8-2所示。</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8364220" y="1711325"/>
            <a:ext cx="3420745" cy="3222625"/>
          </a:xfrm>
          <a:prstGeom prst="rect">
            <a:avLst/>
          </a:prstGeom>
        </p:spPr>
      </p:pic>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213860" y="619188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3-8-3</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创建基准平面 DTM1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47637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b="0">
                <a:latin typeface="微软雅黑" panose="020B0503020204020204" charset="-122"/>
                <a:ea typeface="微软雅黑" panose="020B0503020204020204" charset="-122"/>
                <a:cs typeface="微软雅黑" panose="020B0503020204020204" charset="-122"/>
              </a:rPr>
              <a:t>创建基准平面DTM1。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单击“基准”组的“平面”按钮，选择草绘1的一条边和FRONT基准面，“参考”选项中FRONT基准平面选择“平行”，如图3-8-3所示。</a:t>
            </a:r>
            <a:endParaRPr sz="2000" b="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3342640" y="3187700"/>
            <a:ext cx="5010785" cy="2727325"/>
          </a:xfrm>
          <a:prstGeom prst="rect">
            <a:avLst/>
          </a:prstGeom>
        </p:spPr>
      </p:pic>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940935" y="645096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3-8-4    创建草绘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651635"/>
            <a:ext cx="10617200" cy="2168525"/>
          </a:xfrm>
          <a:prstGeom prst="rect">
            <a:avLst/>
          </a:prstGeom>
          <a:noFill/>
          <a:ln w="9525">
            <a:noFill/>
          </a:ln>
        </p:spPr>
        <p:txBody>
          <a:bodyPr wrap="square">
            <a:sp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步骤4：</a:t>
            </a:r>
            <a:r>
              <a:rPr b="0">
                <a:latin typeface="微软雅黑" panose="020B0503020204020204" charset="-122"/>
                <a:ea typeface="微软雅黑" panose="020B0503020204020204" charset="-122"/>
                <a:cs typeface="微软雅黑" panose="020B0503020204020204" charset="-122"/>
              </a:rPr>
              <a:t>创建草绘2。</a:t>
            </a:r>
            <a:endParaRPr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单击“草绘”组的“草绘”按钮，选择“DTM1”作为草绘平面，进入“草绘视图”，单击“草绘”组的“投影”按钮，在图形区域单击草绘1的线（类型默认“单一”），草绘直线如图3-8-4（a）所示。再单击“草绘”组的“线”按钮，创建矩形的另外三边，定义重合、水平和垂直约束，如图3-8-4（b）所示。单击“确定”按钮，创建草绘2，如图3-8-4（c）所示。</a:t>
            </a:r>
            <a:endParaRPr b="0">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1278255" y="3850005"/>
            <a:ext cx="2900045" cy="2208530"/>
          </a:xfrm>
          <a:prstGeom prst="rect">
            <a:avLst/>
          </a:prstGeom>
        </p:spPr>
      </p:pic>
      <p:pic>
        <p:nvPicPr>
          <p:cNvPr id="7" name="object 7"/>
          <p:cNvPicPr/>
          <p:nvPr/>
        </p:nvPicPr>
        <p:blipFill>
          <a:blip r:embed="rId3" cstate="print"/>
          <a:stretch>
            <a:fillRect/>
          </a:stretch>
        </p:blipFill>
        <p:spPr>
          <a:xfrm>
            <a:off x="4618355" y="3850005"/>
            <a:ext cx="3171190" cy="2259965"/>
          </a:xfrm>
          <a:prstGeom prst="rect">
            <a:avLst/>
          </a:prstGeom>
        </p:spPr>
      </p:pic>
      <p:pic>
        <p:nvPicPr>
          <p:cNvPr id="9" name="object 9"/>
          <p:cNvPicPr/>
          <p:nvPr/>
        </p:nvPicPr>
        <p:blipFill>
          <a:blip r:embed="rId4" cstate="print"/>
          <a:stretch>
            <a:fillRect/>
          </a:stretch>
        </p:blipFill>
        <p:spPr>
          <a:xfrm>
            <a:off x="7916545" y="3850005"/>
            <a:ext cx="3505200" cy="2230120"/>
          </a:xfrm>
          <a:prstGeom prst="rect">
            <a:avLst/>
          </a:prstGeom>
        </p:spPr>
      </p:pic>
      <p:sp>
        <p:nvSpPr>
          <p:cNvPr id="10" name="object 6"/>
          <p:cNvSpPr txBox="1"/>
          <p:nvPr/>
        </p:nvSpPr>
        <p:spPr>
          <a:xfrm>
            <a:off x="1751965" y="6192520"/>
            <a:ext cx="21450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（a）投影草绘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1" name="文本框 10"/>
          <p:cNvSpPr txBox="1"/>
          <p:nvPr/>
        </p:nvSpPr>
        <p:spPr>
          <a:xfrm>
            <a:off x="5204460" y="6109970"/>
            <a:ext cx="2863850" cy="257175"/>
          </a:xfrm>
          <a:prstGeom prst="rect">
            <a:avLst/>
          </a:prstGeom>
          <a:noFill/>
        </p:spPr>
        <p:txBody>
          <a:bodyPr wrap="square" rtlCol="0" anchor="t">
            <a:no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b）创建“线”</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2" name="文本框 11"/>
          <p:cNvSpPr txBox="1"/>
          <p:nvPr/>
        </p:nvSpPr>
        <p:spPr>
          <a:xfrm>
            <a:off x="8373745" y="6109970"/>
            <a:ext cx="2439035" cy="278765"/>
          </a:xfrm>
          <a:prstGeom prst="rect">
            <a:avLst/>
          </a:prstGeom>
          <a:noFill/>
        </p:spPr>
        <p:txBody>
          <a:bodyPr wrap="square" rtlCol="0" anchor="t">
            <a:noAutofit/>
          </a:bodyPr>
          <a:p>
            <a:pPr marL="5715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c）完成草绘</a:t>
            </a:r>
            <a:r>
              <a:rPr sz="1600" spc="-19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 创建</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213860" y="619188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3-8-5    创建基准平面 DTM2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47637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a:latin typeface="微软雅黑" panose="020B0503020204020204" charset="-122"/>
                <a:ea typeface="微软雅黑" panose="020B0503020204020204" charset="-122"/>
                <a:cs typeface="微软雅黑" panose="020B0503020204020204" charset="-122"/>
              </a:rPr>
              <a:t>创建基准平面DTM2。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单击“基准”组的“平面”按钮，选择草绘1的另外一条边和RIGHT基准面，“参考”选项中RIGHT基准平面选择“平行”，如图3-8-5所示。单击“确定”按钮，创建基准平面DTM2。</a:t>
            </a:r>
            <a:endParaRPr sz="20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3298190" y="3255645"/>
            <a:ext cx="5051425" cy="2796540"/>
          </a:xfrm>
          <a:prstGeom prst="rect">
            <a:avLst/>
          </a:prstGeom>
        </p:spPr>
      </p:pic>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601845" y="619188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3-8-6    创建草绘 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47637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步骤6：</a:t>
            </a:r>
            <a:r>
              <a:rPr sz="2000">
                <a:latin typeface="微软雅黑" panose="020B0503020204020204" charset="-122"/>
                <a:ea typeface="微软雅黑" panose="020B0503020204020204" charset="-122"/>
                <a:cs typeface="微软雅黑" panose="020B0503020204020204" charset="-122"/>
              </a:rPr>
              <a:t>创建草绘3。</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单击“草绘”组的“草绘”按钮，选择“DTM2”作为草绘平面，进入“草绘视图”，投影绘制界面，如图3-8-6所示。单击“确定”按钮创建草绘3。</a:t>
            </a:r>
            <a:endParaRPr sz="200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4068445" y="3187700"/>
            <a:ext cx="3413125" cy="2920365"/>
          </a:xfrm>
          <a:prstGeom prst="rect">
            <a:avLst/>
          </a:prstGeom>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072890" y="618363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3-8-7    创建基准平面 DTM3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014730"/>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步骤7：</a:t>
            </a:r>
            <a:r>
              <a:rPr sz="2000">
                <a:latin typeface="微软雅黑" panose="020B0503020204020204" charset="-122"/>
                <a:ea typeface="微软雅黑" panose="020B0503020204020204" charset="-122"/>
                <a:cs typeface="微软雅黑" panose="020B0503020204020204" charset="-122"/>
              </a:rPr>
              <a:t>创建基准平面DTM3。</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重复基准平面操作创建DTM3，如图3-8-7所示。</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3"/>
          <p:cNvPicPr/>
          <p:nvPr/>
        </p:nvPicPr>
        <p:blipFill>
          <a:blip r:embed="rId2" cstate="print"/>
          <a:stretch>
            <a:fillRect/>
          </a:stretch>
        </p:blipFill>
        <p:spPr>
          <a:xfrm>
            <a:off x="3201035" y="2804795"/>
            <a:ext cx="5012055" cy="3300095"/>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3.1 </a:t>
            </a:r>
            <a:r>
              <a:rPr>
                <a:latin typeface="微软雅黑" panose="020B0503020204020204" charset="-122"/>
                <a:ea typeface="微软雅黑" panose="020B0503020204020204" charset="-122"/>
                <a:cs typeface="微软雅黑" panose="020B0503020204020204" charset="-122"/>
                <a:sym typeface="+mn-ea"/>
              </a:rPr>
              <a:t>空间草绘模式</a:t>
            </a:r>
            <a:endParaRPr lang="zh-CN" altLang="en-US"/>
          </a:p>
        </p:txBody>
      </p:sp>
      <p:sp>
        <p:nvSpPr>
          <p:cNvPr id="11" name="object 11"/>
          <p:cNvSpPr txBox="1"/>
          <p:nvPr/>
        </p:nvSpPr>
        <p:spPr>
          <a:xfrm>
            <a:off x="7395210" y="5665470"/>
            <a:ext cx="28670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3-1-4    显示基准面的名称</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967105" y="1877060"/>
            <a:ext cx="5022215" cy="2553335"/>
          </a:xfrm>
          <a:prstGeom prst="rect">
            <a:avLst/>
          </a:prstGeom>
          <a:noFill/>
          <a:ln w="9525">
            <a:noFill/>
          </a:ln>
        </p:spPr>
        <p:txBody>
          <a:bodyPr wrap="square">
            <a:spAutoFit/>
          </a:bodyPr>
          <a:p>
            <a:pPr indent="0">
              <a:lnSpc>
                <a:spcPct val="200000"/>
              </a:lnSpc>
            </a:pPr>
            <a:r>
              <a:rPr sz="1600" b="1">
                <a:latin typeface="微软雅黑" panose="020B0503020204020204" charset="-122"/>
                <a:ea typeface="微软雅黑" panose="020B0503020204020204" charset="-122"/>
                <a:cs typeface="微软雅黑" panose="020B0503020204020204" charset="-122"/>
              </a:rPr>
              <a:t>提示：新建“零件”类型的文档默认创建了三个基准平面和一个基准坐标系，作为三维空间的原始参考对象。单击“视图”的“显示”栏的，在图形区域显示基准平面的名称，分别为FRONT、RIGHT、TOP，如图3-1-4所示。</a:t>
            </a:r>
            <a:endParaRPr sz="1600" b="1">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6767830" y="1121410"/>
            <a:ext cx="4121785" cy="4210685"/>
          </a:xfrm>
          <a:prstGeom prst="rect">
            <a:avLst/>
          </a:prstGeom>
        </p:spPr>
      </p:pic>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601845" y="619188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3-8-8    创建草绘 4</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014730"/>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步骤8：</a:t>
            </a:r>
            <a:r>
              <a:rPr sz="2000">
                <a:latin typeface="微软雅黑" panose="020B0503020204020204" charset="-122"/>
                <a:ea typeface="微软雅黑" panose="020B0503020204020204" charset="-122"/>
                <a:cs typeface="微软雅黑" panose="020B0503020204020204" charset="-122"/>
              </a:rPr>
              <a:t>创建草绘4。</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重复草绘操作投影创建草绘4，如图3-8-8所示。</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6"/>
          <p:cNvPicPr/>
          <p:nvPr>
            <p:custDataLst>
              <p:tags r:id="rId2"/>
            </p:custDataLst>
          </p:nvPr>
        </p:nvPicPr>
        <p:blipFill>
          <a:blip r:embed="rId3" cstate="print"/>
          <a:stretch>
            <a:fillRect/>
          </a:stretch>
        </p:blipFill>
        <p:spPr>
          <a:xfrm>
            <a:off x="3747135" y="2626995"/>
            <a:ext cx="3768725" cy="3480435"/>
          </a:xfrm>
          <a:prstGeom prst="rect">
            <a:avLst/>
          </a:prstGeom>
        </p:spPr>
      </p:pic>
    </p:spTree>
    <p:custDataLst>
      <p:tags r:id="rId4"/>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462145" y="612140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3-8-9    创建基准平面 DTM4</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014730"/>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步骤9：</a:t>
            </a:r>
            <a:r>
              <a:rPr sz="2000">
                <a:latin typeface="微软雅黑" panose="020B0503020204020204" charset="-122"/>
                <a:ea typeface="微软雅黑" panose="020B0503020204020204" charset="-122"/>
                <a:cs typeface="微软雅黑" panose="020B0503020204020204" charset="-122"/>
              </a:rPr>
              <a:t>创建基准平面DTM4。</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重复基准平面操作创建基准平面DTM4，如图3-8-9所示。</a:t>
            </a:r>
            <a:endParaRPr sz="2000">
              <a:latin typeface="微软雅黑" panose="020B0503020204020204" charset="-122"/>
              <a:ea typeface="微软雅黑" panose="020B0503020204020204" charset="-122"/>
              <a:cs typeface="微软雅黑" panose="020B0503020204020204" charset="-122"/>
            </a:endParaRPr>
          </a:p>
        </p:txBody>
      </p:sp>
      <p:pic>
        <p:nvPicPr>
          <p:cNvPr id="8" name="object 8"/>
          <p:cNvPicPr/>
          <p:nvPr>
            <p:custDataLst>
              <p:tags r:id="rId2"/>
            </p:custDataLst>
          </p:nvPr>
        </p:nvPicPr>
        <p:blipFill>
          <a:blip r:embed="rId3" cstate="print"/>
          <a:stretch>
            <a:fillRect/>
          </a:stretch>
        </p:blipFill>
        <p:spPr>
          <a:xfrm>
            <a:off x="3333115" y="2856230"/>
            <a:ext cx="5425440" cy="3134995"/>
          </a:xfrm>
          <a:prstGeom prst="rect">
            <a:avLst/>
          </a:prstGeom>
        </p:spPr>
      </p:pic>
    </p:spTree>
    <p:custDataLst>
      <p:tags r:id="rId4"/>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664075" y="612140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3-8-10    创建草绘 5</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014730"/>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步骤10：</a:t>
            </a:r>
            <a:r>
              <a:rPr sz="2000">
                <a:latin typeface="微软雅黑" panose="020B0503020204020204" charset="-122"/>
                <a:ea typeface="微软雅黑" panose="020B0503020204020204" charset="-122"/>
                <a:cs typeface="微软雅黑" panose="020B0503020204020204" charset="-122"/>
              </a:rPr>
              <a:t>创建草绘5。</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重复草绘操作投影创建草绘5，如图3-8-10所示。</a:t>
            </a:r>
            <a:endParaRPr sz="20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4265295" y="2726055"/>
            <a:ext cx="3465195" cy="3300095"/>
          </a:xfrm>
          <a:prstGeom prst="rect">
            <a:avLst/>
          </a:prstGeom>
        </p:spPr>
      </p:pic>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3411220" y="612140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3-8-11    盒子草绘完成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10681970" cy="1014730"/>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步骤11：</a:t>
            </a:r>
            <a:r>
              <a:rPr sz="2000">
                <a:latin typeface="微软雅黑" panose="020B0503020204020204" charset="-122"/>
                <a:ea typeface="微软雅黑" panose="020B0503020204020204" charset="-122"/>
                <a:cs typeface="微软雅黑" panose="020B0503020204020204" charset="-122"/>
              </a:rPr>
              <a:t>保存“零件”文件，如图3-8-11所示。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（单击快速菜单栏的“基准显示过滤器”，取消所有勾选。）</a:t>
            </a:r>
            <a:endParaRPr sz="2000">
              <a:latin typeface="微软雅黑" panose="020B0503020204020204" charset="-122"/>
              <a:ea typeface="微软雅黑" panose="020B0503020204020204" charset="-122"/>
              <a:cs typeface="微软雅黑" panose="020B0503020204020204" charset="-122"/>
            </a:endParaRPr>
          </a:p>
        </p:txBody>
      </p:sp>
      <p:pic>
        <p:nvPicPr>
          <p:cNvPr id="14" name="object 14"/>
          <p:cNvPicPr/>
          <p:nvPr>
            <p:custDataLst>
              <p:tags r:id="rId2"/>
            </p:custDataLst>
          </p:nvPr>
        </p:nvPicPr>
        <p:blipFill>
          <a:blip r:embed="rId3" cstate="print"/>
          <a:stretch>
            <a:fillRect/>
          </a:stretch>
        </p:blipFill>
        <p:spPr>
          <a:xfrm>
            <a:off x="2907030" y="2837180"/>
            <a:ext cx="4454525" cy="2989580"/>
          </a:xfrm>
          <a:prstGeom prst="rect">
            <a:avLst/>
          </a:prstGeom>
        </p:spPr>
      </p:pic>
      <p:sp>
        <p:nvSpPr>
          <p:cNvPr id="100" name="文本框 99"/>
          <p:cNvSpPr txBox="1"/>
          <p:nvPr/>
        </p:nvSpPr>
        <p:spPr>
          <a:xfrm>
            <a:off x="8699500" y="4792345"/>
            <a:ext cx="2423160" cy="1248410"/>
          </a:xfrm>
          <a:prstGeom prst="rect">
            <a:avLst/>
          </a:prstGeom>
          <a:noFill/>
          <a:ln w="9525">
            <a:noFill/>
          </a:ln>
        </p:spPr>
        <p:txBody>
          <a:bodyPr wrap="square">
            <a:noAutofit/>
          </a:bodyPr>
          <a:p>
            <a:pPr indent="0"/>
            <a:r>
              <a:rPr lang="zh-CN" sz="1600" b="1">
                <a:latin typeface="微软雅黑" panose="020B0503020204020204" charset="-122"/>
                <a:ea typeface="微软雅黑" panose="020B0503020204020204" charset="-122"/>
                <a:cs typeface="微软雅黑" panose="020B0503020204020204" charset="-122"/>
              </a:rPr>
              <a:t>提示：在“草绘”中使用“投影”命令，创建草绘特征之间的参照关系，被参照的特征改变将影响到后续参照的特征。</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6096000" y="6355080"/>
            <a:ext cx="423037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3-8-12    修改被参照特征的尺寸</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3.8.1</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 1：盒子结构线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840865"/>
            <a:ext cx="369189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在本案例中，单击“草绘1”，在弹出的对话框选择“编辑尺寸”，在图形区域双击尺寸“300”，输入“600”，再次单击鼠标中键，完成尺寸修改，如图3-8-12所示。</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4885055" y="1376680"/>
            <a:ext cx="2862580" cy="4474210"/>
          </a:xfrm>
          <a:prstGeom prst="rect">
            <a:avLst/>
          </a:prstGeom>
        </p:spPr>
      </p:pic>
      <p:pic>
        <p:nvPicPr>
          <p:cNvPr id="7" name="object 7"/>
          <p:cNvPicPr/>
          <p:nvPr/>
        </p:nvPicPr>
        <p:blipFill>
          <a:blip r:embed="rId3" cstate="print"/>
          <a:stretch>
            <a:fillRect/>
          </a:stretch>
        </p:blipFill>
        <p:spPr>
          <a:xfrm>
            <a:off x="8105775" y="1440815"/>
            <a:ext cx="2220595" cy="2089785"/>
          </a:xfrm>
          <a:prstGeom prst="rect">
            <a:avLst/>
          </a:prstGeom>
        </p:spPr>
      </p:pic>
      <p:pic>
        <p:nvPicPr>
          <p:cNvPr id="9" name="object 9"/>
          <p:cNvPicPr/>
          <p:nvPr/>
        </p:nvPicPr>
        <p:blipFill>
          <a:blip r:embed="rId4" cstate="print"/>
          <a:stretch>
            <a:fillRect/>
          </a:stretch>
        </p:blipFill>
        <p:spPr>
          <a:xfrm>
            <a:off x="8105775" y="4034155"/>
            <a:ext cx="2280920" cy="1927225"/>
          </a:xfrm>
          <a:prstGeom prst="rect">
            <a:avLst/>
          </a:prstGeom>
        </p:spPr>
      </p:pic>
      <p:sp>
        <p:nvSpPr>
          <p:cNvPr id="12" name="object 6"/>
          <p:cNvSpPr txBox="1"/>
          <p:nvPr/>
        </p:nvSpPr>
        <p:spPr>
          <a:xfrm>
            <a:off x="5975350" y="5961380"/>
            <a:ext cx="11468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a:t>
            </a:r>
            <a:endParaRPr sz="1600">
              <a:latin typeface="微软雅黑" panose="020B0503020204020204" charset="-122"/>
              <a:ea typeface="微软雅黑" panose="020B0503020204020204" charset="-122"/>
              <a:cs typeface="微软雅黑" panose="020B0503020204020204" charset="-122"/>
            </a:endParaRPr>
          </a:p>
        </p:txBody>
      </p:sp>
      <p:sp>
        <p:nvSpPr>
          <p:cNvPr id="13" name="object 6"/>
          <p:cNvSpPr txBox="1"/>
          <p:nvPr/>
        </p:nvSpPr>
        <p:spPr>
          <a:xfrm>
            <a:off x="8947150" y="3608705"/>
            <a:ext cx="11468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b</a:t>
            </a:r>
            <a:r>
              <a:rPr sz="160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
        <p:nvSpPr>
          <p:cNvPr id="14" name="object 6"/>
          <p:cNvSpPr txBox="1"/>
          <p:nvPr/>
        </p:nvSpPr>
        <p:spPr>
          <a:xfrm>
            <a:off x="8947150" y="5961380"/>
            <a:ext cx="11468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c</a:t>
            </a:r>
            <a:r>
              <a:rPr sz="160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217535" y="597979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3-8-13    音响结构线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6116955" cy="347218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案例2是音响结构线的操作练习，如图3-8-13所示。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知识点：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（1）结构线：音响的结构线比较复杂，分为主体和把手部分。主体由圆柱和顶部的跑道形构成。</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（2）参考约束：通过草绘截面选择前特征的元素作为参考，再定义重合约束，建立特征参照关系。</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（3）基准点：练习通过一条线和一个面相交的方法创建基准点。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（4）镜像：对称的造型特征可以用镜像操作。</a:t>
            </a:r>
            <a:endParaRPr sz="20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7292340" y="1861185"/>
            <a:ext cx="4371340" cy="3884930"/>
          </a:xfrm>
          <a:prstGeom prst="rect">
            <a:avLst/>
          </a:prstGeom>
        </p:spPr>
      </p:pic>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476490" y="595947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3-8-14    创建音响主体草绘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6116955" cy="436118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具体操作步骤：</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新建“零件”文档。</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创建草绘1。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单击“草绘”按钮，选择FRONT平面作为草绘平面，进入草绘视图绘制结构线，如图3-8-14所示。单击“确定”完成草绘1。</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3"/>
          <p:cNvPicPr/>
          <p:nvPr/>
        </p:nvPicPr>
        <p:blipFill>
          <a:blip r:embed="rId2" cstate="print"/>
          <a:stretch>
            <a:fillRect/>
          </a:stretch>
        </p:blipFill>
        <p:spPr>
          <a:xfrm>
            <a:off x="7252335" y="1188085"/>
            <a:ext cx="3717290" cy="4737735"/>
          </a:xfrm>
          <a:prstGeom prst="rect">
            <a:avLst/>
          </a:prstGeom>
        </p:spPr>
      </p:pic>
    </p:spTree>
    <p:custDataLst>
      <p:tags r:id="rId3"/>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8217535" y="597979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3-8-15    创建草绘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6116955"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创建草绘2。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单击“草绘”按钮，选择TOP平面作为草绘平面，进入草绘界面绘制结构线，如图3-8-15所示。单击“确定”按钮创建草绘2。</a:t>
            </a:r>
            <a:endParaRPr sz="200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7106920" y="1250950"/>
            <a:ext cx="4378960" cy="4177030"/>
          </a:xfrm>
          <a:prstGeom prst="rect">
            <a:avLst/>
          </a:prstGeom>
        </p:spPr>
      </p:pic>
      <p:sp>
        <p:nvSpPr>
          <p:cNvPr id="100" name="文本框 99"/>
          <p:cNvSpPr txBox="1"/>
          <p:nvPr/>
        </p:nvSpPr>
        <p:spPr>
          <a:xfrm>
            <a:off x="1555750" y="5081905"/>
            <a:ext cx="5080000" cy="829945"/>
          </a:xfrm>
          <a:prstGeom prst="rect">
            <a:avLst/>
          </a:prstGeom>
          <a:noFill/>
          <a:ln w="9525">
            <a:noFill/>
          </a:ln>
        </p:spPr>
        <p:txBody>
          <a:bodyPr>
            <a:spAutoFit/>
          </a:bodyPr>
          <a:p>
            <a:pPr indent="0"/>
            <a:r>
              <a:rPr lang="zh-CN" sz="1600" b="1">
                <a:latin typeface="微软雅黑" panose="020B0503020204020204" charset="-122"/>
                <a:ea typeface="微软雅黑" panose="020B0503020204020204" charset="-122"/>
              </a:rPr>
              <a:t>提示：要按照二维草绘三要素的要求和二维草绘典型步骤绘制结构线。注意结构线数量、类型、约束、尺寸标注和数值要完全一致，才能确保最终的截面同案例一样。</a:t>
            </a:r>
            <a:endParaRPr lang="zh-CN" altLang="en-US" sz="1600" b="1">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772025" y="631698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3-8-16    创建基准平面 DTM1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8783320" cy="156337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a:latin typeface="微软雅黑" panose="020B0503020204020204" charset="-122"/>
                <a:ea typeface="微软雅黑" panose="020B0503020204020204" charset="-122"/>
                <a:cs typeface="微软雅黑" panose="020B0503020204020204" charset="-122"/>
              </a:rPr>
              <a:t>创建基准平面DTM1。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单击“基准”组的“平面”按钮，选择草绘1的一条边和TOP基准面，如图3-8-16所示。单击“确定”按钮创建基准平面DTM1。</a:t>
            </a:r>
            <a:endParaRPr sz="20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3736340" y="3105785"/>
            <a:ext cx="5110480" cy="2943225"/>
          </a:xfrm>
          <a:prstGeom prst="rect">
            <a:avLst/>
          </a:prstGeom>
        </p:spPr>
      </p:pic>
    </p:spTree>
    <p:custDataLst>
      <p:tags r:id="rId3"/>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258050" y="5707380"/>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3-8-17    创建基准平面 DTM2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4572000"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a:latin typeface="微软雅黑" panose="020B0503020204020204" charset="-122"/>
                <a:ea typeface="微软雅黑" panose="020B0503020204020204" charset="-122"/>
                <a:cs typeface="微软雅黑" panose="020B0503020204020204" charset="-122"/>
              </a:rPr>
              <a:t>创建基准平面DTM2。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单击“基准”组的“平面”按钮，选择草绘1的另一条边和TOP基准面，如图3-8-17所示。单击“确定”按钮创建基准平面DTM2。</a:t>
            </a:r>
            <a:endParaRPr sz="20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171565" y="1461770"/>
            <a:ext cx="5636895" cy="3773805"/>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3.1 </a:t>
            </a:r>
            <a:r>
              <a:rPr>
                <a:latin typeface="微软雅黑" panose="020B0503020204020204" charset="-122"/>
                <a:ea typeface="微软雅黑" panose="020B0503020204020204" charset="-122"/>
                <a:cs typeface="微软雅黑" panose="020B0503020204020204" charset="-122"/>
                <a:sym typeface="+mn-ea"/>
              </a:rPr>
              <a:t>空间草绘模式</a:t>
            </a:r>
            <a:endParaRPr>
              <a:latin typeface="微软雅黑" panose="020B0503020204020204" charset="-122"/>
              <a:ea typeface="微软雅黑" panose="020B0503020204020204" charset="-122"/>
              <a:cs typeface="微软雅黑" panose="020B0503020204020204" charset="-122"/>
              <a:sym typeface="+mn-ea"/>
            </a:endParaRPr>
          </a:p>
        </p:txBody>
      </p:sp>
      <p:sp>
        <p:nvSpPr>
          <p:cNvPr id="7" name="object 5"/>
          <p:cNvSpPr txBox="1"/>
          <p:nvPr/>
        </p:nvSpPr>
        <p:spPr>
          <a:xfrm>
            <a:off x="4986655" y="6275705"/>
            <a:ext cx="3627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3-1-7    创建草绘</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716915" y="1260475"/>
            <a:ext cx="10473055" cy="1337945"/>
          </a:xfrm>
          <a:prstGeom prst="rect">
            <a:avLst/>
          </a:prstGeom>
          <a:noFill/>
          <a:ln w="9525">
            <a:noFill/>
          </a:ln>
        </p:spPr>
        <p:txBody>
          <a:bodyPr wrap="square">
            <a:spAutoFit/>
          </a:bodyPr>
          <a:p>
            <a:pPr indent="0">
              <a:lnSpc>
                <a:spcPct val="150000"/>
              </a:lnSpc>
            </a:pP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b="0">
                <a:latin typeface="微软雅黑" panose="020B0503020204020204" charset="-122"/>
                <a:ea typeface="微软雅黑" panose="020B0503020204020204" charset="-122"/>
                <a:cs typeface="微软雅黑" panose="020B0503020204020204" charset="-122"/>
              </a:rPr>
              <a:t>（2）创建草绘：单击“草绘”组的“矩形”	按钮，在图形区域绘制一个矩形，单击“确定”按钮，如图3-1-7所示。</a:t>
            </a:r>
            <a:endParaRPr b="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2599690" y="2498725"/>
            <a:ext cx="6495415" cy="3568065"/>
          </a:xfrm>
          <a:prstGeom prst="rect">
            <a:avLst/>
          </a:prstGeom>
        </p:spPr>
      </p:pic>
    </p:spTree>
    <p:custDataLst>
      <p:tags r:id="rId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101205" y="5979795"/>
            <a:ext cx="3268345"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3-8-18    创建草绘 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5200650"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步骤6：</a:t>
            </a:r>
            <a:r>
              <a:rPr sz="2000">
                <a:latin typeface="微软雅黑" panose="020B0503020204020204" charset="-122"/>
                <a:ea typeface="微软雅黑" panose="020B0503020204020204" charset="-122"/>
                <a:cs typeface="微软雅黑" panose="020B0503020204020204" charset="-122"/>
              </a:rPr>
              <a:t>创建草绘3。</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单击“草绘”组的“草绘”按钮，选择DTM1作为草绘平面，进入草绘视图，完成结构线绘制，如图3-8-18所示。单击“确定”完成草绘3。</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6215380" y="2026285"/>
            <a:ext cx="5039995" cy="3679825"/>
          </a:xfrm>
          <a:prstGeom prst="rect">
            <a:avLst/>
          </a:prstGeom>
        </p:spPr>
      </p:pic>
    </p:spTree>
    <p:custDataLst>
      <p:tags r:id="rId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97979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3-8-19    创建圆截面草绘 4</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5530850"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步骤7：</a:t>
            </a:r>
            <a:r>
              <a:rPr sz="2000">
                <a:latin typeface="微软雅黑" panose="020B0503020204020204" charset="-122"/>
                <a:ea typeface="微软雅黑" panose="020B0503020204020204" charset="-122"/>
                <a:cs typeface="微软雅黑" panose="020B0503020204020204" charset="-122"/>
              </a:rPr>
              <a:t>绘制草绘4。</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单击“草绘”组的“草绘”按钮，选择绘制平面为DTM2平面，进入草绘视图，绘制结构线，如图3-8-19所示。单击“确定”按钮创建草绘4。</a:t>
            </a:r>
            <a:endParaRPr sz="200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6963410" y="1605915"/>
            <a:ext cx="4332605" cy="4133215"/>
          </a:xfrm>
          <a:prstGeom prst="rect">
            <a:avLst/>
          </a:prstGeom>
        </p:spPr>
      </p:pic>
    </p:spTree>
    <p:custDataLst>
      <p:tags r:id="rId3"/>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764145" y="5979795"/>
            <a:ext cx="248031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3-8-20    创建草绘 5</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5530850"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步骤8：</a:t>
            </a:r>
            <a:r>
              <a:rPr sz="2000">
                <a:latin typeface="微软雅黑" panose="020B0503020204020204" charset="-122"/>
                <a:ea typeface="微软雅黑" panose="020B0503020204020204" charset="-122"/>
                <a:cs typeface="微软雅黑" panose="020B0503020204020204" charset="-122"/>
              </a:rPr>
              <a:t>创建草绘5。</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单击“草绘”组的“草绘”按钮，选择FRONT平面作为草绘平面，进入草绘视图，绘制结构线，如图3-8-20所示。单击“确定”完成草绘5。</a:t>
            </a:r>
            <a:endParaRPr sz="20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7493635" y="1480820"/>
            <a:ext cx="3159760" cy="4387850"/>
          </a:xfrm>
          <a:prstGeom prst="rect">
            <a:avLst/>
          </a:prstGeom>
        </p:spPr>
      </p:pic>
    </p:spTree>
    <p:custDataLst>
      <p:tags r:id="rId3"/>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309485" y="652081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3-8-21    创建基准点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5530850"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步骤9：</a:t>
            </a:r>
            <a:r>
              <a:rPr sz="2000">
                <a:latin typeface="微软雅黑" panose="020B0503020204020204" charset="-122"/>
                <a:ea typeface="微软雅黑" panose="020B0503020204020204" charset="-122"/>
                <a:cs typeface="微软雅黑" panose="020B0503020204020204" charset="-122"/>
              </a:rPr>
              <a:t>创建基准点PNT0、PNT1。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基准点”按钮，选择草绘3的一条边和RIGHT基准面，确定PNT0基准点。单击“新点”，单击草绘4的一条边和RIGHT基准面，确定PNT1基准点。单击“确定”按钮，创建基准点PNT0、PNT1。如图3-8-21所示。</a:t>
            </a:r>
            <a:endParaRPr sz="20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6426200" y="478790"/>
            <a:ext cx="4283710" cy="2638425"/>
          </a:xfrm>
          <a:prstGeom prst="rect">
            <a:avLst/>
          </a:prstGeom>
        </p:spPr>
      </p:pic>
      <p:sp>
        <p:nvSpPr>
          <p:cNvPr id="14" name="object 14"/>
          <p:cNvSpPr txBox="1"/>
          <p:nvPr/>
        </p:nvSpPr>
        <p:spPr>
          <a:xfrm>
            <a:off x="7248525" y="3189605"/>
            <a:ext cx="26212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a）创建基准点</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spc="-5" dirty="0">
                <a:solidFill>
                  <a:srgbClr val="231F20"/>
                </a:solidFill>
                <a:latin typeface="微软雅黑" panose="020B0503020204020204" charset="-122"/>
                <a:ea typeface="微软雅黑" panose="020B0503020204020204" charset="-122"/>
                <a:cs typeface="微软雅黑" panose="020B0503020204020204" charset="-122"/>
              </a:rPr>
              <a:t>PNT0</a:t>
            </a:r>
            <a:endParaRPr sz="16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3" cstate="print"/>
          <a:stretch>
            <a:fillRect/>
          </a:stretch>
        </p:blipFill>
        <p:spPr>
          <a:xfrm>
            <a:off x="6426200" y="3449320"/>
            <a:ext cx="4203065" cy="2813050"/>
          </a:xfrm>
          <a:prstGeom prst="rect">
            <a:avLst/>
          </a:prstGeom>
        </p:spPr>
      </p:pic>
      <p:sp>
        <p:nvSpPr>
          <p:cNvPr id="16" name="object 16"/>
          <p:cNvSpPr txBox="1"/>
          <p:nvPr/>
        </p:nvSpPr>
        <p:spPr>
          <a:xfrm>
            <a:off x="7309485" y="6262370"/>
            <a:ext cx="2631440" cy="258445"/>
          </a:xfrm>
          <a:prstGeom prst="rect">
            <a:avLst/>
          </a:prstGeom>
        </p:spPr>
        <p:txBody>
          <a:bodyPr vert="horz" wrap="square" lIns="0" tIns="12700" rIns="0" bIns="0" rtlCol="0">
            <a:spAutoFit/>
          </a:bodyPr>
          <a:p>
            <a:pPr marL="6477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b）创建基准点</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spc="-5" dirty="0">
                <a:solidFill>
                  <a:srgbClr val="231F20"/>
                </a:solidFill>
                <a:latin typeface="微软雅黑" panose="020B0503020204020204" charset="-122"/>
                <a:ea typeface="微软雅黑" panose="020B0503020204020204" charset="-122"/>
                <a:cs typeface="微软雅黑" panose="020B0503020204020204" charset="-122"/>
              </a:rPr>
              <a:t>PNT1</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97979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3-8-22    创建草绘 6</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711325"/>
            <a:ext cx="5530850" cy="19253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步骤10：</a:t>
            </a:r>
            <a:r>
              <a:rPr sz="2000">
                <a:latin typeface="微软雅黑" panose="020B0503020204020204" charset="-122"/>
                <a:ea typeface="微软雅黑" panose="020B0503020204020204" charset="-122"/>
                <a:cs typeface="微软雅黑" panose="020B0503020204020204" charset="-122"/>
              </a:rPr>
              <a:t>创建草绘6。</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单击“草绘”组的“草绘”按钮，选择绘制平面为RIGHT平面，进入草绘视图，绘制结构线，如图3-8-22所示。单击“确定”按钮创建草绘6。</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4"/>
          <p:cNvPicPr/>
          <p:nvPr/>
        </p:nvPicPr>
        <p:blipFill>
          <a:blip r:embed="rId2" cstate="print"/>
          <a:stretch>
            <a:fillRect/>
          </a:stretch>
        </p:blipFill>
        <p:spPr>
          <a:xfrm>
            <a:off x="6828155" y="1927225"/>
            <a:ext cx="4474845" cy="3932555"/>
          </a:xfrm>
          <a:prstGeom prst="rect">
            <a:avLst/>
          </a:prstGeom>
        </p:spPr>
      </p:pic>
    </p:spTree>
    <p:custDataLst>
      <p:tags r:id="rId3"/>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97979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3-8-23    创建镜像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933575"/>
            <a:ext cx="5200015" cy="318770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步骤11：</a:t>
            </a:r>
            <a:r>
              <a:rPr sz="2000">
                <a:latin typeface="微软雅黑" panose="020B0503020204020204" charset="-122"/>
                <a:ea typeface="微软雅黑" panose="020B0503020204020204" charset="-122"/>
                <a:cs typeface="微软雅黑" panose="020B0503020204020204" charset="-122"/>
              </a:rPr>
              <a:t>创建镜像1。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选择“草绘6”，再单击“编辑”组的“镜像”按钮，选择FRONT平面作为镜像平面，如图3-8-23所示。单击“确定”按钮创建镜像1。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sym typeface="+mn-ea"/>
              </a:rPr>
              <a:t>步骤 12：</a:t>
            </a:r>
            <a:r>
              <a:rPr sz="2000">
                <a:latin typeface="微软雅黑" panose="020B0503020204020204" charset="-122"/>
                <a:ea typeface="微软雅黑" panose="020B0503020204020204" charset="-122"/>
                <a:cs typeface="微软雅黑" panose="020B0503020204020204" charset="-122"/>
                <a:sym typeface="+mn-ea"/>
              </a:rPr>
              <a:t>保存“零件”文件。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737350" y="2092960"/>
            <a:ext cx="4970780" cy="3726815"/>
          </a:xfrm>
          <a:prstGeom prst="rect">
            <a:avLst/>
          </a:prstGeom>
        </p:spPr>
      </p:pic>
    </p:spTree>
    <p:custDataLst>
      <p:tags r:id="rId3"/>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3.8.3  案例3：调羹结构线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650365"/>
            <a:ext cx="7099300" cy="476313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案例3是调羹结构线的操作练习，如图3-8-24所示。</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知识点：</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（1）结构线：调羹的结构线比较复杂，分为长度和宽度两个方向，为后续的曲面边界混合做准备。</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（2）相交：通过两个草绘创建“二次投影”相交的曲线，长度方向边界三维曲线用“相交”。</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（3）基准点：练习通过一条线和一个面相交的方法创建基准点。</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（4）基准轴：练习过一点和垂直一平面创建基准轴。</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（5）基准面：练习过一轴线同一平面偏移角度创建基准面。</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（6）基准线：练习通过点创建曲线，通过三点创建宽度方向的曲线。</a:t>
            </a:r>
            <a:endParaRPr>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7842885" y="1957070"/>
            <a:ext cx="4071620" cy="3475355"/>
          </a:xfrm>
          <a:prstGeom prst="rect">
            <a:avLst/>
          </a:prstGeom>
        </p:spPr>
      </p:pic>
      <p:sp>
        <p:nvSpPr>
          <p:cNvPr id="2" name="文本框 1"/>
          <p:cNvSpPr txBox="1"/>
          <p:nvPr/>
        </p:nvSpPr>
        <p:spPr>
          <a:xfrm>
            <a:off x="8592185" y="559625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3-8-24    调羹结构线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97979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3-8-25    创建草绘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933575"/>
            <a:ext cx="5200015" cy="318770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具体操作步骤参见视频。以下只列出草绘结构线参考信息。</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创建草绘1。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单击“草绘”按钮。选择FRONT平面作为草绘平面，进入“草绘视图”，绘制结构线，如图3-8-25所示。单击“确定”完成草绘1。</a:t>
            </a:r>
            <a:endParaRPr sz="20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6212840" y="2378075"/>
            <a:ext cx="5364480" cy="3123565"/>
          </a:xfrm>
          <a:prstGeom prst="rect">
            <a:avLst/>
          </a:prstGeom>
        </p:spPr>
      </p:pic>
    </p:spTree>
    <p:custDataLst>
      <p:tags r:id="rId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97979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3-8-26    创建草绘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933575"/>
            <a:ext cx="5483225" cy="318770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创建草绘2。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单击“草绘”按钮，选择TOP平面作为草绘平面，进入“草绘视图”，绘制结构线，如图3-8-26所示。单击“确定”完成草绘2绘制。</a:t>
            </a:r>
            <a:endParaRPr sz="2000">
              <a:latin typeface="微软雅黑" panose="020B0503020204020204" charset="-122"/>
              <a:ea typeface="微软雅黑" panose="020B0503020204020204" charset="-122"/>
              <a:cs typeface="微软雅黑" panose="020B0503020204020204" charset="-122"/>
            </a:endParaRPr>
          </a:p>
        </p:txBody>
      </p:sp>
      <p:pic>
        <p:nvPicPr>
          <p:cNvPr id="2" name="object 6"/>
          <p:cNvPicPr/>
          <p:nvPr/>
        </p:nvPicPr>
        <p:blipFill>
          <a:blip r:embed="rId2" cstate="print"/>
          <a:stretch>
            <a:fillRect/>
          </a:stretch>
        </p:blipFill>
        <p:spPr>
          <a:xfrm>
            <a:off x="6452235" y="2518410"/>
            <a:ext cx="4697095" cy="3027045"/>
          </a:xfrm>
          <a:prstGeom prst="rect">
            <a:avLst/>
          </a:prstGeom>
        </p:spPr>
      </p:pic>
    </p:spTree>
    <p:custDataLst>
      <p:tags r:id="rId3"/>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97979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3-8-27    创建草绘 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933575"/>
            <a:ext cx="5483225" cy="318770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a:latin typeface="微软雅黑" panose="020B0503020204020204" charset="-122"/>
                <a:ea typeface="微软雅黑" panose="020B0503020204020204" charset="-122"/>
                <a:cs typeface="微软雅黑" panose="020B0503020204020204" charset="-122"/>
              </a:rPr>
              <a:t>创建草绘3。</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单击“草绘”按钮，选择FRONT平面作为草绘平面，进入草绘界面，绘制结构线，如图3-8-27所示。单击“确定”完成草绘3。</a:t>
            </a:r>
            <a:endParaRPr sz="20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6378575" y="2774315"/>
            <a:ext cx="4959350" cy="2898140"/>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3.1 </a:t>
            </a:r>
            <a:r>
              <a:rPr>
                <a:latin typeface="微软雅黑" panose="020B0503020204020204" charset="-122"/>
                <a:ea typeface="微软雅黑" panose="020B0503020204020204" charset="-122"/>
                <a:cs typeface="微软雅黑" panose="020B0503020204020204" charset="-122"/>
                <a:sym typeface="+mn-ea"/>
              </a:rPr>
              <a:t>空间草绘模式</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90345"/>
            <a:ext cx="4515485" cy="3820160"/>
          </a:xfrm>
        </p:spPr>
        <p:txBody>
          <a:bodyPr>
            <a:normAutofit/>
          </a:bodyPr>
          <a:p>
            <a:r>
              <a:rPr lang="zh-CN" altLang="en-US" b="1">
                <a:solidFill>
                  <a:schemeClr val="accent1"/>
                </a:solidFill>
                <a:latin typeface="微软雅黑" panose="020B0503020204020204" charset="-122"/>
                <a:ea typeface="微软雅黑" panose="020B0503020204020204" charset="-122"/>
                <a:cs typeface="微软雅黑" panose="020B0503020204020204" charset="-122"/>
              </a:rPr>
              <a:t>步骤3：</a:t>
            </a:r>
            <a:r>
              <a:rPr lang="zh-CN" altLang="en-US">
                <a:latin typeface="微软雅黑" panose="020B0503020204020204" charset="-122"/>
                <a:ea typeface="微软雅黑" panose="020B0503020204020204" charset="-122"/>
                <a:cs typeface="微软雅黑" panose="020B0503020204020204" charset="-122"/>
              </a:rPr>
              <a:t>保存“零件”文件。</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单击“保存”按钮，按住鼠标中键，同时移动鼠标可以在图形区旋转空间草绘特征，如图3-1-8所示。在工作目录文件夹中，保存一个后缀名为“.prt”的文件。</a:t>
            </a:r>
            <a:endParaRPr lang="zh-CN" altLang="en-US">
              <a:latin typeface="微软雅黑" panose="020B0503020204020204" charset="-122"/>
              <a:ea typeface="微软雅黑" panose="020B0503020204020204" charset="-122"/>
              <a:cs typeface="微软雅黑" panose="020B0503020204020204" charset="-122"/>
            </a:endParaRPr>
          </a:p>
        </p:txBody>
      </p:sp>
      <p:sp>
        <p:nvSpPr>
          <p:cNvPr id="7" name="object 5"/>
          <p:cNvSpPr txBox="1"/>
          <p:nvPr/>
        </p:nvSpPr>
        <p:spPr>
          <a:xfrm>
            <a:off x="6876415" y="5568315"/>
            <a:ext cx="3627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3-1-8    创建空间草绘</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5532120" y="1705610"/>
            <a:ext cx="5434330" cy="3604895"/>
          </a:xfrm>
          <a:prstGeom prst="rect">
            <a:avLst/>
          </a:prstGeom>
        </p:spPr>
      </p:pic>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lang="en-US">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8 空间草绘综合案例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592060" y="5381625"/>
            <a:ext cx="3893820" cy="337185"/>
          </a:xfrm>
          <a:prstGeom prst="rect">
            <a:avLst/>
          </a:prstGeom>
          <a:noFill/>
        </p:spPr>
        <p:txBody>
          <a:bodyPr wrap="square" rtlCol="0" anchor="t">
            <a:spAutoFit/>
          </a:bodyPr>
          <a:p>
            <a:pPr marL="12700">
              <a:lnSpc>
                <a:spcPct val="100000"/>
              </a:lnSpc>
              <a:spcBef>
                <a:spcPts val="100"/>
              </a:spcBef>
              <a:tabLst>
                <a:tab pos="145986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3-8-28    创建相交线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95350" y="125095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3.8.2</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案例2：音响结构线</a:t>
            </a:r>
            <a:endParaRPr sz="2400" b="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95350" y="1933575"/>
            <a:ext cx="5483225" cy="318770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a:latin typeface="微软雅黑" panose="020B0503020204020204" charset="-122"/>
                <a:ea typeface="微软雅黑" panose="020B0503020204020204" charset="-122"/>
                <a:cs typeface="微软雅黑" panose="020B0503020204020204" charset="-122"/>
              </a:rPr>
              <a:t>创建相交线1。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在图形区选择草绘2和草绘3，单击“编辑”组的“相交”按钮，如图3-8-28所示，创建相交1。</a:t>
            </a:r>
            <a:endParaRPr sz="20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6667500" y="1711325"/>
            <a:ext cx="4909820" cy="3409315"/>
          </a:xfrm>
          <a:prstGeom prst="rect">
            <a:avLst/>
          </a:prstGeom>
        </p:spPr>
      </p:pic>
    </p:spTree>
    <p:custDataLst>
      <p:tags r:id="rId3"/>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215963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本章介绍了三维草绘同二维草绘的区别，通过空间草绘案例练习了二维草绘的三要素；结合三个产品结构线的案例，综合应用了基准特征的操作；同时通过点线面的创建，旨在引导设计者理解建模的基本思路。设计者需勤加练习，学以致用，为后面的三维建模等知识打下坚实的基础。</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6328410" cy="3808730"/>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（1）三维空间草绘同二维草绘有哪些共同点和不同点？</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（2）如何理解形状尺寸和位置尺寸？</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（3）常用的基准平面创建方法有哪些？</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（4）常用的基准点创建方法有哪些？</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（5）常用的基准轴创建方法有哪些？</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（1）上机练习，绘制图3-9-1所示产品的结构线，注意尺寸比例和参照。</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33" name="object 33"/>
          <p:cNvPicPr/>
          <p:nvPr/>
        </p:nvPicPr>
        <p:blipFill>
          <a:blip r:embed="rId1" cstate="print"/>
          <a:stretch>
            <a:fillRect/>
          </a:stretch>
        </p:blipFill>
        <p:spPr>
          <a:xfrm>
            <a:off x="7016750" y="1937385"/>
            <a:ext cx="4626610" cy="2581275"/>
          </a:xfrm>
          <a:prstGeom prst="rect">
            <a:avLst/>
          </a:prstGeom>
        </p:spPr>
      </p:pic>
      <p:sp>
        <p:nvSpPr>
          <p:cNvPr id="3" name="文本框 2"/>
          <p:cNvSpPr txBox="1"/>
          <p:nvPr/>
        </p:nvSpPr>
        <p:spPr>
          <a:xfrm>
            <a:off x="7218045" y="4700270"/>
            <a:ext cx="3854450" cy="337185"/>
          </a:xfrm>
          <a:prstGeom prst="rect">
            <a:avLst/>
          </a:prstGeom>
          <a:noFill/>
        </p:spPr>
        <p:txBody>
          <a:bodyPr wrap="square" rtlCol="0" anchor="t">
            <a:spAutoFit/>
          </a:bodyPr>
          <a:p>
            <a:pPr marL="836295">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3-9-1    绘制产品结构线</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9560560" cy="113220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a:t>
            </a:r>
            <a:r>
              <a:rPr lang="en-US" dirty="0">
                <a:solidFill>
                  <a:schemeClr val="dk1"/>
                </a:solidFill>
                <a:latin typeface="微软雅黑" panose="020B0503020204020204" charset="-122"/>
                <a:ea typeface="微软雅黑" panose="020B0503020204020204" charset="-122"/>
                <a:cs typeface="微软雅黑" panose="020B0503020204020204" charset="-122"/>
                <a:sym typeface="+mn-ea"/>
              </a:rPr>
              <a:t>2</a:t>
            </a:r>
            <a:r>
              <a:rPr dirty="0">
                <a:solidFill>
                  <a:schemeClr val="dk1"/>
                </a:solidFill>
                <a:latin typeface="微软雅黑" panose="020B0503020204020204" charset="-122"/>
                <a:ea typeface="微软雅黑" panose="020B0503020204020204" charset="-122"/>
                <a:cs typeface="微软雅黑" panose="020B0503020204020204" charset="-122"/>
                <a:sym typeface="+mn-ea"/>
              </a:rPr>
              <a:t>）上机练习，绘制图3-9-</a:t>
            </a:r>
            <a:r>
              <a:rPr lang="en-US" dirty="0">
                <a:solidFill>
                  <a:schemeClr val="dk1"/>
                </a:solidFill>
                <a:latin typeface="微软雅黑" panose="020B0503020204020204" charset="-122"/>
                <a:ea typeface="微软雅黑" panose="020B0503020204020204" charset="-122"/>
                <a:cs typeface="微软雅黑" panose="020B0503020204020204" charset="-122"/>
                <a:sym typeface="+mn-ea"/>
              </a:rPr>
              <a:t>2</a:t>
            </a:r>
            <a:r>
              <a:rPr dirty="0">
                <a:solidFill>
                  <a:schemeClr val="dk1"/>
                </a:solidFill>
                <a:latin typeface="微软雅黑" panose="020B0503020204020204" charset="-122"/>
                <a:ea typeface="微软雅黑" panose="020B0503020204020204" charset="-122"/>
                <a:cs typeface="微软雅黑" panose="020B0503020204020204" charset="-122"/>
                <a:sym typeface="+mn-ea"/>
              </a:rPr>
              <a:t>所示产品的结构线，注意尺寸比例和参照。</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4165600" y="6165215"/>
            <a:ext cx="3854450" cy="337185"/>
          </a:xfrm>
          <a:prstGeom prst="rect">
            <a:avLst/>
          </a:prstGeom>
          <a:noFill/>
        </p:spPr>
        <p:txBody>
          <a:bodyPr wrap="square" rtlCol="0" anchor="t">
            <a:spAutoFit/>
          </a:bodyPr>
          <a:p>
            <a:pPr marL="836295">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3-9-</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绘制产品结构线</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1" cstate="print"/>
          <a:stretch>
            <a:fillRect/>
          </a:stretch>
        </p:blipFill>
        <p:spPr>
          <a:xfrm>
            <a:off x="2847975" y="2099945"/>
            <a:ext cx="6489700" cy="3883660"/>
          </a:xfrm>
          <a:prstGeom prst="rect">
            <a:avLst/>
          </a:prstGeom>
        </p:spPr>
      </p:pic>
    </p:spTree>
    <p:custDataLst>
      <p:tags r:id="rId2"/>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09.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2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49.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4.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66.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89.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2.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04.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2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9.xml><?xml version="1.0" encoding="utf-8"?>
<p:tagLst xmlns:p="http://schemas.openxmlformats.org/presentationml/2006/main">
  <p:tag name="KSO_WM_DIAGRAM_VIRTUALLY_FRAME" val="{&quot;height&quot;:477.42897637795284,&quot;left&quot;:64.19677165354331,&quot;top&quot;:254.5135433070866,&quot;width&quot;:474.74488188976375}"/>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2.xml><?xml version="1.0" encoding="utf-8"?>
<p:tagLst xmlns:p="http://schemas.openxmlformats.org/presentationml/2006/main">
  <p:tag name="KSO_WM_DIAGRAM_VIRTUALLY_FRAME" val="{&quot;height&quot;:477.42897637795284,&quot;left&quot;:64.19677165354331,&quot;top&quot;:254.5135433070866,&quot;width&quot;:474.74488188976375}"/>
</p:tagLst>
</file>

<file path=ppt/tags/tag24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7.xml><?xml version="1.0" encoding="utf-8"?>
<p:tagLst xmlns:p="http://schemas.openxmlformats.org/presentationml/2006/main">
  <p:tag name="KSO_WM_DIAGRAM_VIRTUALLY_FRAME" val="{&quot;height&quot;:477.42897637795284,&quot;left&quot;:64.19677165354331,&quot;top&quot;:254.5135433070866,&quot;width&quot;:474.74488188976375}"/>
</p:tagLst>
</file>

<file path=ppt/tags/tag2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6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3.xml><?xml version="1.0" encoding="utf-8"?>
<p:tagLst xmlns:p="http://schemas.openxmlformats.org/presentationml/2006/main">
  <p:tag name="KSO_WM_BEAUTIFY_FLAG" val="#wm#"/>
  <p:tag name="KSO_WM_TEMPLATE_CATEGORY" val="custom"/>
  <p:tag name="KSO_WM_TEMPLATE_INDEX" val="20231237"/>
</p:tagLst>
</file>

<file path=ppt/tags/tag284.xml><?xml version="1.0" encoding="utf-8"?>
<p:tagLst xmlns:p="http://schemas.openxmlformats.org/presentationml/2006/main">
  <p:tag name="KSO_WM_BEAUTIFY_FLAG" val="#wm#"/>
  <p:tag name="KSO_WM_TEMPLATE_CATEGORY" val="custom"/>
  <p:tag name="KSO_WM_TEMPLATE_INDEX" val="20231237"/>
</p:tagLst>
</file>

<file path=ppt/tags/tag285.xml><?xml version="1.0" encoding="utf-8"?>
<p:tagLst xmlns:p="http://schemas.openxmlformats.org/presentationml/2006/main">
  <p:tag name="KSO_WM_BEAUTIFY_FLAG" val="#wm#"/>
  <p:tag name="KSO_WM_TEMPLATE_CATEGORY" val="custom"/>
  <p:tag name="KSO_WM_TEMPLATE_INDEX" val="20231237"/>
</p:tagLst>
</file>

<file path=ppt/tags/tag286.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2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288.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289.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8*f*1"/>
  <p:tag name="KSO_WM_TEMPLATE_CATEGORY" val="custom"/>
  <p:tag name="KSO_WM_TEMPLATE_INDEX" val="20230292"/>
  <p:tag name="KSO_WM_UNIT_LAYERLEVEL" val="1"/>
  <p:tag name="KSO_WM_TAG_VERSION" val="1.0"/>
  <p:tag name="KSO_WM_BEAUTIFY_FLAG" val="#wm#"/>
  <p:tag name="KSO_WM_UNIT_PRESET_TEXT" val="单击此处添加文本"/>
</p:tagLst>
</file>

<file path=ppt/tags/tag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12983</Words>
  <Application>WPS 演示</Application>
  <PresentationFormat>宽屏</PresentationFormat>
  <Paragraphs>868</Paragraphs>
  <Slides>94</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94</vt:i4>
      </vt:variant>
    </vt:vector>
  </HeadingPairs>
  <TitlesOfParts>
    <vt:vector size="105" baseType="lpstr">
      <vt:lpstr>Arial</vt:lpstr>
      <vt:lpstr>宋体</vt:lpstr>
      <vt:lpstr>Wingdings</vt:lpstr>
      <vt:lpstr>MiSans Heavy</vt:lpstr>
      <vt:lpstr>Wingdings</vt:lpstr>
      <vt:lpstr>MiSans Normal</vt:lpstr>
      <vt:lpstr>微软雅黑</vt:lpstr>
      <vt:lpstr>Calibri</vt:lpstr>
      <vt:lpstr>Arial Unicode MS</vt:lpstr>
      <vt:lpstr>Times New Roman</vt:lpstr>
      <vt:lpstr>Office 主题</vt:lpstr>
      <vt:lpstr>PowerPoint 演示文稿</vt:lpstr>
      <vt:lpstr>目录</vt:lpstr>
      <vt:lpstr>3.1  空间草绘模式</vt:lpstr>
      <vt:lpstr>3.1 空间草绘模式</vt:lpstr>
      <vt:lpstr>3.1 空间草绘模式</vt:lpstr>
      <vt:lpstr>3.1 空间草绘模式</vt:lpstr>
      <vt:lpstr>3.1 空间草绘模式</vt:lpstr>
      <vt:lpstr>3.1 空间草绘模式</vt:lpstr>
      <vt:lpstr>3.1 空间草绘模式</vt:lpstr>
      <vt:lpstr>3.2  空间草绘同二维草绘的不同点</vt:lpstr>
      <vt:lpstr>3.2 空间草绘同二维草绘的不同点</vt:lpstr>
      <vt:lpstr>3.2 空间草绘同二维草绘的不同点</vt:lpstr>
      <vt:lpstr>3.2 空间草绘同二维草绘的不同点</vt:lpstr>
      <vt:lpstr>3.2 空间草绘同二维草绘的不同点</vt:lpstr>
      <vt:lpstr>3.3  空间草绘案例</vt:lpstr>
      <vt:lpstr>3.3 空间草绘案例</vt:lpstr>
      <vt:lpstr>3.3 空间草绘案例</vt:lpstr>
      <vt:lpstr>3.3 空间草绘案例</vt:lpstr>
      <vt:lpstr>3.3 空间草绘案例</vt:lpstr>
      <vt:lpstr>3.3 空间草绘案例</vt:lpstr>
      <vt:lpstr>3.3 空间草绘案例</vt:lpstr>
      <vt:lpstr>3.3 空间草绘案例</vt:lpstr>
      <vt:lpstr>3.3 空间草绘案例</vt:lpstr>
      <vt:lpstr>3.3 空间草绘案例</vt:lpstr>
      <vt:lpstr>3.3 空间草绘案例</vt:lpstr>
      <vt:lpstr>3.3 空间草绘案例</vt:lpstr>
      <vt:lpstr>3.4  基准平面</vt:lpstr>
      <vt:lpstr>3.4 基准平面</vt:lpstr>
      <vt:lpstr>3.3 空间草绘案例</vt:lpstr>
      <vt:lpstr>3.3 空间草绘案例</vt:lpstr>
      <vt:lpstr>3.3 空间草绘案例</vt:lpstr>
      <vt:lpstr>3.3 空间草绘案例</vt:lpstr>
      <vt:lpstr>3.3 空间草绘案例</vt:lpstr>
      <vt:lpstr>3.3 空间草绘案例</vt:lpstr>
      <vt:lpstr>3.5  基准轴</vt:lpstr>
      <vt:lpstr>3.5 基准轴</vt:lpstr>
      <vt:lpstr>3.5 基准轴</vt:lpstr>
      <vt:lpstr>3.5 基准轴</vt:lpstr>
      <vt:lpstr>3.5 基准轴</vt:lpstr>
      <vt:lpstr>3.5 基准轴</vt:lpstr>
      <vt:lpstr>3.5 基准轴</vt:lpstr>
      <vt:lpstr>3.5 基准轴</vt:lpstr>
      <vt:lpstr>3.5 基准轴</vt:lpstr>
      <vt:lpstr>3.5 基准轴</vt:lpstr>
      <vt:lpstr>3.5 基准轴</vt:lpstr>
      <vt:lpstr>3.5  基准轴</vt:lpstr>
      <vt:lpstr>3.5 基准轴</vt:lpstr>
      <vt:lpstr>3.5 基准轴</vt:lpstr>
      <vt:lpstr>3.6 基准点</vt:lpstr>
      <vt:lpstr>3.6 基准点</vt:lpstr>
      <vt:lpstr>3.6 基准点</vt:lpstr>
      <vt:lpstr>3.6 基准点</vt:lpstr>
      <vt:lpstr>3.6  基准点</vt:lpstr>
      <vt:lpstr>3.6 基准点</vt:lpstr>
      <vt:lpstr>3.6 基准点</vt:lpstr>
      <vt:lpstr>3.7 基准曲线</vt:lpstr>
      <vt:lpstr>3.7 基准曲线</vt:lpstr>
      <vt:lpstr>3.7 基准曲线</vt:lpstr>
      <vt:lpstr>3.7 基准曲线</vt:lpstr>
      <vt:lpstr>3.7 基准曲线</vt:lpstr>
      <vt:lpstr>3.7 基准曲线</vt:lpstr>
      <vt:lpstr>3.7  基准曲线</vt:lpstr>
      <vt:lpstr>3.7 基准曲线</vt:lpstr>
      <vt:lpstr>3.7 基准曲线</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3.8 空间草绘综合案例</vt:lpstr>
      <vt:lpstr>本章小结</vt:lpstr>
      <vt:lpstr>思考与练习</vt:lpstr>
      <vt:lpstr>思考与练习</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197</cp:revision>
  <dcterms:created xsi:type="dcterms:W3CDTF">2023-05-11T07:06:00Z</dcterms:created>
  <dcterms:modified xsi:type="dcterms:W3CDTF">2024-05-20T02:28:41Z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8B9AAFCE4E2A4FD39FEEDF5B7AEC8FE1_11</vt:lpwstr>
  </property>
  <property fmtid="{D5CDD505-2E9C-101B-9397-08002B2CF9AE}" pid="4" name="KSOTemplateUUID">
    <vt:lpwstr>v1.0_mb_9QAWWVYH2DG4a8DJrSVPPw==</vt:lpwstr>
  </property>
</Properties>
</file>