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1"/>
  </p:handoutMasterIdLst>
  <p:sldIdLst>
    <p:sldId id="364" r:id="rId3"/>
    <p:sldId id="401" r:id="rId5"/>
    <p:sldId id="407" r:id="rId6"/>
    <p:sldId id="412" r:id="rId7"/>
    <p:sldId id="413" r:id="rId8"/>
    <p:sldId id="414" r:id="rId9"/>
    <p:sldId id="417" r:id="rId10"/>
    <p:sldId id="415" r:id="rId11"/>
    <p:sldId id="416" r:id="rId12"/>
    <p:sldId id="418" r:id="rId13"/>
    <p:sldId id="419" r:id="rId14"/>
    <p:sldId id="461" r:id="rId15"/>
    <p:sldId id="420" r:id="rId16"/>
    <p:sldId id="426" r:id="rId17"/>
    <p:sldId id="427" r:id="rId18"/>
    <p:sldId id="429" r:id="rId19"/>
    <p:sldId id="462" r:id="rId20"/>
    <p:sldId id="428" r:id="rId21"/>
    <p:sldId id="430" r:id="rId22"/>
    <p:sldId id="431" r:id="rId23"/>
    <p:sldId id="432" r:id="rId24"/>
    <p:sldId id="434" r:id="rId25"/>
    <p:sldId id="436" r:id="rId26"/>
    <p:sldId id="437" r:id="rId27"/>
    <p:sldId id="438" r:id="rId28"/>
    <p:sldId id="439" r:id="rId29"/>
    <p:sldId id="440" r:id="rId30"/>
    <p:sldId id="441" r:id="rId31"/>
    <p:sldId id="442" r:id="rId32"/>
    <p:sldId id="443" r:id="rId33"/>
    <p:sldId id="444" r:id="rId34"/>
    <p:sldId id="445" r:id="rId35"/>
    <p:sldId id="446" r:id="rId36"/>
    <p:sldId id="447" r:id="rId37"/>
    <p:sldId id="448" r:id="rId38"/>
    <p:sldId id="449" r:id="rId39"/>
    <p:sldId id="450" r:id="rId40"/>
    <p:sldId id="496" r:id="rId41"/>
    <p:sldId id="451" r:id="rId42"/>
    <p:sldId id="452" r:id="rId43"/>
    <p:sldId id="453" r:id="rId44"/>
    <p:sldId id="454" r:id="rId45"/>
    <p:sldId id="455" r:id="rId46"/>
    <p:sldId id="456" r:id="rId47"/>
    <p:sldId id="457" r:id="rId48"/>
    <p:sldId id="460" r:id="rId49"/>
    <p:sldId id="394" r:id="rId50"/>
  </p:sldIdLst>
  <p:sldSz cx="12192000" cy="6858000"/>
  <p:notesSz cx="6858000" cy="9144000"/>
  <p:custDataLst>
    <p:tags r:id="rId5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6" userDrawn="1">
          <p15:clr>
            <a:srgbClr val="A4A3A4"/>
          </p15:clr>
        </p15:guide>
        <p15:guide id="2" pos="38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C0FD"/>
    <a:srgbClr val="45B9F5"/>
    <a:srgbClr val="02B3F4"/>
    <a:srgbClr val="344554"/>
    <a:srgbClr val="0151F5"/>
    <a:srgbClr val="015BFF"/>
    <a:srgbClr val="196EFB"/>
    <a:srgbClr val="293642"/>
    <a:srgbClr val="4C6279"/>
    <a:srgbClr val="B6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-197" y="2438"/>
      </p:cViewPr>
      <p:guideLst>
        <p:guide orient="horz" pos="2276"/>
        <p:guide pos="389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92.xml"/><Relationship Id="rId55" Type="http://schemas.openxmlformats.org/officeDocument/2006/relationships/commentAuthors" Target="commentAuthors.xml"/><Relationship Id="rId54" Type="http://schemas.openxmlformats.org/officeDocument/2006/relationships/tableStyles" Target="tableStyles.xml"/><Relationship Id="rId53" Type="http://schemas.openxmlformats.org/officeDocument/2006/relationships/viewProps" Target="viewProps.xml"/><Relationship Id="rId52" Type="http://schemas.openxmlformats.org/officeDocument/2006/relationships/presProps" Target="presProps.xml"/><Relationship Id="rId51" Type="http://schemas.openxmlformats.org/officeDocument/2006/relationships/handoutMaster" Target="handoutMasters/handoutMaster1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jpeg"/><Relationship Id="rId2" Type="http://schemas.openxmlformats.org/officeDocument/2006/relationships/tags" Target="../tags/tag15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.jpeg"/><Relationship Id="rId2" Type="http://schemas.openxmlformats.org/officeDocument/2006/relationships/tags" Target="../tags/tag30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.jpeg"/><Relationship Id="rId2" Type="http://schemas.openxmlformats.org/officeDocument/2006/relationships/tags" Target="../tags/tag3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.jpe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2.jpeg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9" name="署名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07448" y="4367840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07415" y="1764655"/>
            <a:ext cx="6674452" cy="101633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907415" y="2781300"/>
            <a:ext cx="6674485" cy="1477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08400" y="1134318"/>
            <a:ext cx="109692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907448" y="4113702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907448" y="1809751"/>
            <a:ext cx="6011908" cy="20592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>
            <p:custDataLst>
              <p:tags r:id="rId2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A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41555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章节页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525"/>
            <a:ext cx="12192635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0800000" flipV="1">
            <a:off x="0" y="-13335"/>
            <a:ext cx="12192635" cy="68713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alpha val="10000"/>
                </a:scheme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Heavy" panose="00000A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5"/>
            </p:custDataLst>
          </p:nvPr>
        </p:nvSpPr>
        <p:spPr>
          <a:xfrm>
            <a:off x="585992" y="5741854"/>
            <a:ext cx="4345547" cy="249280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6"/>
            </p:custDataLst>
          </p:nvPr>
        </p:nvSpPr>
        <p:spPr>
          <a:xfrm>
            <a:off x="2454910" y="5417185"/>
            <a:ext cx="3988435" cy="66484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800" b="0" i="0" u="none" strike="noStrike" kern="1200" cap="none" spc="0" normalizeH="0" baseline="0" noProof="1" dirty="0">
                <a:solidFill>
                  <a:schemeClr val="accent2">
                    <a:lumMod val="40000"/>
                    <a:lumOff val="60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7"/>
            </p:custDataLst>
          </p:nvPr>
        </p:nvSpPr>
        <p:spPr>
          <a:xfrm>
            <a:off x="729762" y="4968875"/>
            <a:ext cx="1725245" cy="1317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4" y="0"/>
            <a:ext cx="12192000" cy="6871335"/>
          </a:xfrm>
          <a:prstGeom prst="rect">
            <a:avLst/>
          </a:prstGeom>
        </p:spPr>
      </p:pic>
      <p:sp>
        <p:nvSpPr>
          <p:cNvPr id="13" name="平行四边形 12"/>
          <p:cNvSpPr/>
          <p:nvPr>
            <p:custDataLst>
              <p:tags r:id="rId4"/>
            </p:custDataLst>
          </p:nvPr>
        </p:nvSpPr>
        <p:spPr>
          <a:xfrm>
            <a:off x="6501112" y="3700159"/>
            <a:ext cx="4673600" cy="23304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节编号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605355" y="4452317"/>
            <a:ext cx="1540800" cy="424800"/>
          </a:xfrm>
          <a:prstGeom prst="roundRect">
            <a:avLst>
              <a:gd name="adj" fmla="val 1890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400" b="0" i="0" u="none" strike="noStrike" kern="1200" cap="none" spc="150" normalizeH="0" baseline="0" noProof="1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6096000" y="1985038"/>
            <a:ext cx="5079968" cy="18693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r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1" name="平行四边形 10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5" name="平行四边形 14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16904"/>
            <a:ext cx="10968990" cy="583975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image" Target="../media/image2.jpeg"/><Relationship Id="rId12" Type="http://schemas.openxmlformats.org/officeDocument/2006/relationships/tags" Target="../tags/tag7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1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08400" y="1429112"/>
            <a:ext cx="10969200" cy="474785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399" y="365125"/>
            <a:ext cx="10969199" cy="76698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3600" b="0" i="0" u="none" strike="noStrike" kern="1200" cap="none" spc="300" normalizeH="0" baseline="0" dirty="0" smtClean="0">
          <a:ln>
            <a:noFill/>
            <a:prstDash val="sysDot"/>
          </a:ln>
          <a:solidFill>
            <a:schemeClr val="tx2">
              <a:lumMod val="25000"/>
            </a:schemeClr>
          </a:solidFill>
          <a:uFillTx/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9.xml"/><Relationship Id="rId3" Type="http://schemas.openxmlformats.org/officeDocument/2006/relationships/image" Target="../media/image9.png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8.xml"/><Relationship Id="rId3" Type="http://schemas.openxmlformats.org/officeDocument/2006/relationships/image" Target="../media/image10.jpeg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1.xml"/><Relationship Id="rId3" Type="http://schemas.openxmlformats.org/officeDocument/2006/relationships/image" Target="../media/image11.jpeg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4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4.xml"/><Relationship Id="rId3" Type="http://schemas.openxmlformats.org/officeDocument/2006/relationships/image" Target="../media/image17.jpe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55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6" Type="http://schemas.openxmlformats.org/officeDocument/2006/relationships/slideLayout" Target="../slideLayouts/slideLayout3.xml"/><Relationship Id="rId15" Type="http://schemas.openxmlformats.org/officeDocument/2006/relationships/tags" Target="../tags/tag102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8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56.xml"/><Relationship Id="rId1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59.xml"/><Relationship Id="rId3" Type="http://schemas.openxmlformats.org/officeDocument/2006/relationships/image" Target="../media/image21.jpeg"/><Relationship Id="rId2" Type="http://schemas.openxmlformats.org/officeDocument/2006/relationships/tags" Target="../tags/tag158.xml"/><Relationship Id="rId1" Type="http://schemas.openxmlformats.org/officeDocument/2006/relationships/tags" Target="../tags/tag157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63.xml"/><Relationship Id="rId3" Type="http://schemas.openxmlformats.org/officeDocument/2006/relationships/tags" Target="../tags/tag162.xml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66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67.xml"/><Relationship Id="rId1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68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69.xml"/><Relationship Id="rId1" Type="http://schemas.openxmlformats.org/officeDocument/2006/relationships/image" Target="../media/image3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0.xml"/><Relationship Id="rId1" Type="http://schemas.openxmlformats.org/officeDocument/2006/relationships/image" Target="../media/image3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2.xml"/><Relationship Id="rId1" Type="http://schemas.openxmlformats.org/officeDocument/2006/relationships/image" Target="../media/image3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3.xml"/><Relationship Id="rId1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4.xml"/><Relationship Id="rId1" Type="http://schemas.openxmlformats.org/officeDocument/2006/relationships/image" Target="../media/image39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5.xml"/><Relationship Id="rId1" Type="http://schemas.openxmlformats.org/officeDocument/2006/relationships/image" Target="../media/image4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6.xml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77.xml"/><Relationship Id="rId1" Type="http://schemas.openxmlformats.org/officeDocument/2006/relationships/image" Target="../media/image42.jpeg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78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79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180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0.xml"/><Relationship Id="rId5" Type="http://schemas.openxmlformats.org/officeDocument/2006/relationships/image" Target="../media/image4.jpeg"/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81.xml"/><Relationship Id="rId1" Type="http://schemas.openxmlformats.org/officeDocument/2006/relationships/image" Target="../media/image53.jpe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84.xml"/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186.xml"/><Relationship Id="rId1" Type="http://schemas.openxmlformats.org/officeDocument/2006/relationships/image" Target="../media/image59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8.xml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4.xml"/><Relationship Id="rId4" Type="http://schemas.openxmlformats.org/officeDocument/2006/relationships/image" Target="../media/image5.jpeg"/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3" Type="http://schemas.openxmlformats.org/officeDocument/2006/relationships/image" Target="../media/image6.jpeg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20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3.xml"/><Relationship Id="rId3" Type="http://schemas.openxmlformats.org/officeDocument/2006/relationships/image" Target="../media/image7.png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6.xml"/><Relationship Id="rId3" Type="http://schemas.openxmlformats.org/officeDocument/2006/relationships/image" Target="../media/image8.png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907415" y="2933065"/>
            <a:ext cx="9739630" cy="1016635"/>
          </a:xfrm>
        </p:spPr>
        <p:txBody>
          <a:bodyPr>
            <a:normAutofit/>
          </a:bodyPr>
          <a:lstStyle/>
          <a:p>
            <a:r>
              <a:rPr lang="zh-CN" altLang="en-US" b="1"/>
              <a:t>第一章：二元分析法和Creo6.0简介</a:t>
            </a:r>
            <a:endParaRPr lang="zh-CN" altLang="en-US" b="1"/>
          </a:p>
        </p:txBody>
      </p:sp>
      <p:sp>
        <p:nvSpPr>
          <p:cNvPr id="2" name="object 2"/>
          <p:cNvSpPr txBox="1"/>
          <p:nvPr/>
        </p:nvSpPr>
        <p:spPr>
          <a:xfrm>
            <a:off x="708025" y="1282700"/>
            <a:ext cx="9489440" cy="123253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产品三维设计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4000" spc="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Creo</a:t>
            </a:r>
            <a:r>
              <a:rPr sz="4000" spc="1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4000" spc="114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实例教程</a:t>
            </a:r>
            <a:endParaRPr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608330" y="1490345"/>
            <a:ext cx="6433820" cy="4032885"/>
          </a:xfrm>
        </p:spPr>
        <p:txBody>
          <a:bodyPr>
            <a:normAutofit lnSpcReduction="20000"/>
          </a:bodyPr>
          <a:lstStyle/>
          <a:p>
            <a:pPr marL="263525" lvl="2" indent="0">
              <a:lnSpc>
                <a:spcPct val="100000"/>
              </a:lnSpc>
              <a:buNone/>
              <a:tabLst>
                <a:tab pos="809625" algn="l"/>
                <a:tab pos="810260" algn="l"/>
              </a:tabLst>
            </a:pPr>
            <a:r>
              <a:rPr lang="en-US" altLang="zh-CN"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1.2.2</a:t>
            </a:r>
            <a:r>
              <a:rPr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特点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1940" indent="0">
              <a:lnSpc>
                <a:spcPct val="200000"/>
              </a:lnSpc>
              <a:spcBef>
                <a:spcPts val="915"/>
              </a:spcBef>
              <a:buSzPct val="91000"/>
              <a:buNone/>
              <a:tabLst>
                <a:tab pos="414020" algn="l"/>
              </a:tabLst>
            </a:pPr>
            <a:r>
              <a:rPr lang="en-US" altLang="zh-CN" sz="1800" b="1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1800" b="1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b="1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参数化设计</a:t>
            </a:r>
            <a:endParaRPr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0325" indent="259080" algn="just">
              <a:lnSpc>
                <a:spcPct val="200000"/>
              </a:lnSpc>
              <a:spcBef>
                <a:spcPts val="310"/>
              </a:spcBef>
            </a:pPr>
            <a:r>
              <a:rPr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参数化设计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工程软件的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一大特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色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，在零件建模过程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，特征都是有数据支撑并保持特征间的相互参照关系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。该功能可以保持零件数据的完整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性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，从零件原图中可以读到每个特征的参数化数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据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，这些数据可修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改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、可编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辑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复制是参数化设计的最大亮点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9725" indent="-285750">
              <a:lnSpc>
                <a:spcPct val="100000"/>
              </a:lnSpc>
              <a:buFont typeface="Wingdings" panose="05000000000000000000" charset="0"/>
              <a:buChar char="l"/>
            </a:pPr>
            <a:endParaRPr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9010" y="2110105"/>
            <a:ext cx="4258310" cy="317119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608330" y="1196975"/>
            <a:ext cx="11113770" cy="3769995"/>
          </a:xfrm>
        </p:spPr>
        <p:txBody>
          <a:bodyPr>
            <a:normAutofit/>
          </a:bodyPr>
          <a:lstStyle/>
          <a:p>
            <a:pPr marL="263525" lvl="2" indent="0">
              <a:lnSpc>
                <a:spcPct val="200000"/>
              </a:lnSpc>
              <a:buNone/>
              <a:tabLst>
                <a:tab pos="809625" algn="l"/>
                <a:tab pos="810260" algn="l"/>
              </a:tabLst>
            </a:pPr>
            <a:r>
              <a:rPr lang="en-US" altLang="zh-CN"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1.2.2</a:t>
            </a:r>
            <a:r>
              <a:rPr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特点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63525" lvl="2" indent="0">
              <a:lnSpc>
                <a:spcPct val="200000"/>
              </a:lnSpc>
              <a:buNone/>
              <a:tabLst>
                <a:tab pos="809625" algn="l"/>
                <a:tab pos="810260" algn="l"/>
              </a:tabLst>
            </a:pPr>
            <a:r>
              <a:rPr lang="en-US" altLang="zh-CN" sz="1800" b="1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1800" b="1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sz="1800" b="1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基于特征建模</a:t>
            </a:r>
            <a:endParaRPr sz="1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8450" marR="59690" indent="-285750" algn="just">
              <a:lnSpc>
                <a:spcPct val="200000"/>
              </a:lnSpc>
              <a:spcBef>
                <a:spcPts val="315"/>
              </a:spcBef>
              <a:buFont typeface="Wingdings" panose="05000000000000000000" charset="0"/>
              <a:buChar char="l"/>
            </a:pP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Parametric6.0具有众多的设计模块，如零件模块、组件模块、绘图（工程图）模块和草绘器等，各模块之间具有关联性。通过相关联性，CreoParametric6.0能在众多模块间保持设计的一致性。如果在任意一模块中修改设计，那么项目在所有的模块中将动态地反映该修改，从而保持设计的一致性，简化修改的工作程序，提高设计效率，减少出错概率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PART</a:t>
            </a:r>
            <a:r>
              <a:t>THREE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457200" y="1328420"/>
            <a:ext cx="8169275" cy="4425950"/>
          </a:xfrm>
        </p:spPr>
        <p:txBody>
          <a:bodyPr>
            <a:normAutofit/>
          </a:bodyPr>
          <a:lstStyle/>
          <a:p>
            <a:pPr marL="264160">
              <a:lnSpc>
                <a:spcPct val="150000"/>
              </a:lnSpc>
              <a:spcBef>
                <a:spcPts val="5"/>
              </a:spcBef>
              <a:tabLst>
                <a:tab pos="813435" algn="l"/>
              </a:tabLst>
            </a:pP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400" spc="-9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780" indent="0">
              <a:lnSpc>
                <a:spcPct val="200000"/>
              </a:lnSpc>
              <a:spcBef>
                <a:spcPts val="1205"/>
              </a:spcBef>
            </a:pP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设计者通常可以采用如下两种方式之一来启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pc="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Parametric6.0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780" indent="0">
              <a:lnSpc>
                <a:spcPct val="200000"/>
              </a:lnSpc>
              <a:spcBef>
                <a:spcPts val="500"/>
              </a:spcBef>
            </a:pPr>
            <a:r>
              <a:rPr b="1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</a:t>
            </a:r>
            <a:r>
              <a:rPr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式</a:t>
            </a:r>
            <a:r>
              <a:rPr b="1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1：双击桌面快捷方式</a:t>
            </a:r>
            <a:endParaRPr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780" indent="0" algn="just">
              <a:lnSpc>
                <a:spcPct val="200000"/>
              </a:lnSpc>
              <a:spcBef>
                <a:spcPts val="0"/>
              </a:spcBef>
            </a:pP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通常按照软件安装说明安装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好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</a:t>
            </a:r>
            <a:r>
              <a:rPr spc="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window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</a:t>
            </a:r>
            <a:r>
              <a:rPr spc="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操作系统桌面上出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现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快捷方式图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</a:t>
            </a:r>
            <a:r>
              <a:rPr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1-3-1</a:t>
            </a:r>
            <a:r>
              <a:rPr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</a:t>
            </a:r>
            <a:r>
              <a:rPr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到图标后双击就可以启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9690" indent="259080" algn="just">
              <a:lnSpc>
                <a:spcPct val="142000"/>
              </a:lnSpc>
              <a:spcBef>
                <a:spcPts val="315"/>
              </a:spcBef>
            </a:pPr>
            <a:endParaRPr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/>
          </a:p>
        </p:txBody>
      </p:sp>
      <p:pic>
        <p:nvPicPr>
          <p:cNvPr id="2" name="object 5"/>
          <p:cNvPicPr/>
          <p:nvPr/>
        </p:nvPicPr>
        <p:blipFill>
          <a:blip r:embed="rId3"/>
          <a:stretch>
            <a:fillRect/>
          </a:stretch>
        </p:blipFill>
        <p:spPr>
          <a:xfrm>
            <a:off x="8930640" y="2108835"/>
            <a:ext cx="2122170" cy="19259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8960485" y="4326255"/>
            <a:ext cx="323151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1-3-1Creo桌面图标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911860" y="1387475"/>
            <a:ext cx="5473065" cy="3902075"/>
          </a:xfrm>
        </p:spPr>
        <p:txBody>
          <a:bodyPr>
            <a:normAutofit/>
          </a:bodyPr>
          <a:lstStyle/>
          <a:p>
            <a:pPr marL="35560" indent="0">
              <a:lnSpc>
                <a:spcPct val="100000"/>
              </a:lnSpc>
              <a:spcBef>
                <a:spcPts val="5"/>
              </a:spcBef>
              <a:buNone/>
              <a:tabLst>
                <a:tab pos="813435" algn="l"/>
              </a:tabLst>
            </a:pPr>
            <a:endParaRPr lang="en-US" altLang="zh-CN" spc="1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71780" indent="0">
              <a:lnSpc>
                <a:spcPct val="150000"/>
              </a:lnSpc>
              <a:spcBef>
                <a:spcPts val="500"/>
              </a:spcBef>
              <a:buNone/>
            </a:pPr>
            <a:r>
              <a:rPr b="1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</a:t>
            </a:r>
            <a:r>
              <a:rPr b="1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式</a:t>
            </a:r>
            <a:r>
              <a:rPr b="1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2：使用“开始”菜单方式</a:t>
            </a:r>
            <a:endParaRPr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780">
              <a:lnSpc>
                <a:spcPct val="150000"/>
              </a:lnSpc>
              <a:spcBef>
                <a:spcPts val="520"/>
              </a:spcBef>
            </a:pP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windo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操作系统左下角单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击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</a:t>
            </a:r>
            <a:r>
              <a:rPr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始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钮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打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开</a:t>
            </a:r>
            <a:r>
              <a:rPr spc="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始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菜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接着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所有程</a:t>
            </a:r>
            <a:r>
              <a:rPr spc="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序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pc="1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列表中选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择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PT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C”</a:t>
            </a:r>
            <a:r>
              <a:rPr spc="1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程序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1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从中选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择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6.0”启动软件，如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altLang="zh-CN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1-3-2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9690" indent="259080" algn="just">
              <a:lnSpc>
                <a:spcPct val="142000"/>
              </a:lnSpc>
              <a:spcBef>
                <a:spcPts val="315"/>
              </a:spcBef>
            </a:pPr>
            <a:endParaRPr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/>
          </a:p>
        </p:txBody>
      </p:sp>
      <p:pic>
        <p:nvPicPr>
          <p:cNvPr id="7" name="object 7"/>
          <p:cNvPicPr/>
          <p:nvPr/>
        </p:nvPicPr>
        <p:blipFill>
          <a:blip r:embed="rId3"/>
          <a:stretch>
            <a:fillRect/>
          </a:stretch>
        </p:blipFill>
        <p:spPr>
          <a:xfrm>
            <a:off x="7234555" y="1316355"/>
            <a:ext cx="2624455" cy="422592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234555" y="5840730"/>
            <a:ext cx="364426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图1-3-2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使</a:t>
            </a:r>
            <a:r>
              <a:rPr sz="16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用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“开始</a:t>
            </a:r>
            <a:r>
              <a:rPr sz="1600" spc="-2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菜单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608330" y="1490345"/>
            <a:ext cx="10968355" cy="2972435"/>
          </a:xfrm>
        </p:spPr>
        <p:txBody>
          <a:bodyPr>
            <a:normAutofit lnSpcReduction="20000"/>
          </a:bodyPr>
          <a:lstStyle/>
          <a:p>
            <a:pPr marL="264160">
              <a:lnSpc>
                <a:spcPct val="100000"/>
              </a:lnSpc>
              <a:spcBef>
                <a:spcPts val="5"/>
              </a:spcBef>
              <a:tabLst>
                <a:tab pos="813435" algn="l"/>
              </a:tabLst>
            </a:pP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400" spc="-9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</a:t>
            </a:r>
            <a:r>
              <a:rPr lang="en-US" altLang="zh-CN" sz="2400" spc="-9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71780">
              <a:lnSpc>
                <a:spcPct val="150000"/>
              </a:lnSpc>
              <a:spcBef>
                <a:spcPts val="0"/>
              </a:spcBef>
            </a:pP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通过创建一个新文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，验证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安装是否成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</a:t>
            </a:r>
            <a:r>
              <a:rPr spc="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软件界面中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，选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择“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主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”菜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，单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击“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”按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钮</a:t>
            </a:r>
            <a:r>
              <a:rPr spc="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，如图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1-3-3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所示。在弹出的</a:t>
            </a:r>
            <a:r>
              <a:rPr spc="-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</a:t>
            </a:r>
            <a:r>
              <a:rPr spc="-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”对话框中，单击</a:t>
            </a:r>
            <a:r>
              <a:rPr spc="-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定”按钮，如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1-3-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 algn="just">
              <a:lnSpc>
                <a:spcPct val="150000"/>
              </a:lnSpc>
              <a:spcBef>
                <a:spcPts val="0"/>
              </a:spcBef>
            </a:pP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软件界面出现了三个基</a:t>
            </a:r>
            <a:r>
              <a:rPr spc="7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准平面和一个坐标系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时</a:t>
            </a:r>
            <a:r>
              <a:rPr spc="7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，说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明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6.0安装成功，如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1-3-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9690" indent="259080" algn="just">
              <a:lnSpc>
                <a:spcPct val="142000"/>
              </a:lnSpc>
              <a:spcBef>
                <a:spcPts val="315"/>
              </a:spcBef>
            </a:pPr>
            <a:endParaRPr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/>
          </a:p>
        </p:txBody>
      </p:sp>
      <p:pic>
        <p:nvPicPr>
          <p:cNvPr id="10" name="object 10"/>
          <p:cNvPicPr/>
          <p:nvPr/>
        </p:nvPicPr>
        <p:blipFill>
          <a:blip r:embed="rId3"/>
          <a:stretch>
            <a:fillRect/>
          </a:stretch>
        </p:blipFill>
        <p:spPr>
          <a:xfrm>
            <a:off x="715543" y="3892956"/>
            <a:ext cx="2879991" cy="1622228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4"/>
          <a:stretch>
            <a:fillRect/>
          </a:stretch>
        </p:blipFill>
        <p:spPr>
          <a:xfrm>
            <a:off x="4761664" y="3537945"/>
            <a:ext cx="1691470" cy="226799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/>
          <a:stretch>
            <a:fillRect/>
          </a:stretch>
        </p:blipFill>
        <p:spPr>
          <a:xfrm>
            <a:off x="7534803" y="3601377"/>
            <a:ext cx="2879996" cy="2204618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894080" y="5710555"/>
            <a:ext cx="2786380" cy="30416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1-3-3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“新建”界面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481830" y="6014720"/>
            <a:ext cx="2893060" cy="2540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1-3-4“新建”对话框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5555" y="5944235"/>
            <a:ext cx="2719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1-3-5“新建”零件界面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</a:t>
            </a:r>
            <a:r>
              <a:rPr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/>
          </a:p>
        </p:txBody>
      </p:sp>
      <p:sp>
        <p:nvSpPr>
          <p:cNvPr id="7" name="object 5"/>
          <p:cNvSpPr txBox="1"/>
          <p:nvPr>
            <p:custDataLst>
              <p:tags r:id="rId2"/>
            </p:custDataLst>
          </p:nvPr>
        </p:nvSpPr>
        <p:spPr>
          <a:xfrm>
            <a:off x="1035685" y="1780540"/>
            <a:ext cx="4808220" cy="272986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60070" algn="l"/>
              </a:tabLst>
            </a:pPr>
            <a:r>
              <a:rPr sz="2400" spc="-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</a:t>
            </a:r>
            <a:r>
              <a:rPr sz="2400" spc="-9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3.</a:t>
            </a:r>
            <a:r>
              <a:rPr sz="2400" spc="1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sz="2400" spc="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</a:t>
            </a:r>
            <a:r>
              <a:rPr sz="2400" spc="12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z="2400" spc="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Parametri</a:t>
            </a:r>
            <a:r>
              <a:rPr sz="2400"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2400" spc="-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2400" spc="1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2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退出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>
              <a:lnSpc>
                <a:spcPct val="100000"/>
              </a:lnSpc>
              <a:spcBef>
                <a:spcPts val="1210"/>
              </a:spcBef>
            </a:pP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退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出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Parametri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有两种方式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>
              <a:lnSpc>
                <a:spcPct val="100000"/>
              </a:lnSpc>
              <a:spcBef>
                <a:spcPts val="500"/>
              </a:spcBef>
            </a:pPr>
            <a:r>
              <a:rPr spc="114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spc="114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在功能区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</a:t>
            </a:r>
            <a:r>
              <a:rPr spc="114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件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pc="114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选项卡中选择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“退出”命令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9685">
              <a:lnSpc>
                <a:spcPct val="100000"/>
              </a:lnSpc>
              <a:spcBef>
                <a:spcPts val="500"/>
              </a:spcBef>
            </a:pPr>
            <a:endParaRPr spc="114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7"/>
          <p:cNvSpPr txBox="1"/>
          <p:nvPr>
            <p:custDataLst>
              <p:tags r:id="rId3"/>
            </p:custDataLst>
          </p:nvPr>
        </p:nvSpPr>
        <p:spPr>
          <a:xfrm>
            <a:off x="6729095" y="2113280"/>
            <a:ext cx="2978150" cy="2463165"/>
          </a:xfrm>
          <a:prstGeom prst="rect">
            <a:avLst/>
          </a:prstGeom>
        </p:spPr>
        <p:txBody>
          <a:bodyPr vert="horz" wrap="square" lIns="0" tIns="76200" rIns="0" bIns="0" rtlCol="0">
            <a:noAutofit/>
          </a:bodyPr>
          <a:p>
            <a:pPr marL="3810" marR="5080" indent="0" fontAlgn="auto">
              <a:lnSpc>
                <a:spcPct val="150000"/>
              </a:lnSpc>
              <a:spcBef>
                <a:spcPts val="0"/>
              </a:spcBef>
              <a:tabLst>
                <a:tab pos="1134110" algn="l"/>
              </a:tabLst>
            </a:pPr>
            <a:r>
              <a:rPr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式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：单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击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o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Parametri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pc="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窗口界面右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上角的“关闭</a:t>
            </a:r>
            <a:r>
              <a:rPr lang="en-US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”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按钮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图片 8" descr="9004838_move_direction_up_arrow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9455" y="4090035"/>
            <a:ext cx="2101215" cy="2101215"/>
          </a:xfrm>
          <a:prstGeom prst="rect">
            <a:avLst/>
          </a:prstGeom>
        </p:spPr>
      </p:pic>
      <p:pic>
        <p:nvPicPr>
          <p:cNvPr id="10" name="图片 9" descr="9004839_next_right_direction_arrow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09740" y="4090035"/>
            <a:ext cx="2028190" cy="2028190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PART</a:t>
            </a:r>
            <a:r>
              <a:t>FOUR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lang="en-US" altLang="zh-CN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正文"/>
          <p:cNvSpPr txBox="1"/>
          <p:nvPr>
            <p:custDataLst>
              <p:tags r:id="rId2"/>
            </p:custDataLst>
          </p:nvPr>
        </p:nvSpPr>
        <p:spPr>
          <a:xfrm>
            <a:off x="1195070" y="1510030"/>
            <a:ext cx="9725660" cy="173291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 fontScale="25000"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2700" algn="l">
              <a:lnSpc>
                <a:spcPct val="100000"/>
              </a:lnSpc>
              <a:spcBef>
                <a:spcPts val="100"/>
              </a:spcBef>
              <a:buClrTx/>
              <a:buSzTx/>
              <a:buFontTx/>
              <a:buNone/>
              <a:tabLst>
                <a:tab pos="560070" algn="l"/>
              </a:tabLst>
            </a:pPr>
            <a:r>
              <a:rPr sz="9600" spc="-8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1.4.1	新建文件夹</a:t>
            </a:r>
            <a:endParaRPr sz="9600" spc="-85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>
              <a:lnSpc>
                <a:spcPct val="142000"/>
              </a:lnSpc>
              <a:spcBef>
                <a:spcPts val="710"/>
              </a:spcBef>
            </a:pPr>
            <a:r>
              <a:rPr sz="7200" spc="3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在电脑本地新建的文件夹是很重要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的</a:t>
            </a:r>
            <a:r>
              <a:rPr sz="7200" spc="3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，用于启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动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7200" spc="1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7200" spc="13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sz="7200" spc="1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后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7200" spc="13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设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定</a:t>
            </a:r>
            <a:r>
              <a:rPr sz="7200" spc="3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7200" spc="13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工作目</a:t>
            </a:r>
            <a:r>
              <a:rPr sz="7200" spc="4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录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指定到该文件夹。如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1-4-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7200" spc="2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>
              <a:buNone/>
            </a:pP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/>
          <a:stretch>
            <a:fillRect/>
          </a:stretch>
        </p:blipFill>
        <p:spPr>
          <a:xfrm>
            <a:off x="1612265" y="3242945"/>
            <a:ext cx="4655185" cy="219456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108200" y="5706110"/>
            <a:ext cx="326707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图1-4-1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新建文件夹示例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82410" y="3489325"/>
            <a:ext cx="3945255" cy="21272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62865" indent="259080" algn="just">
              <a:lnSpc>
                <a:spcPct val="157000"/>
              </a:lnSpc>
              <a:spcBef>
                <a:spcPts val="100"/>
              </a:spcBef>
            </a:pPr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</a:t>
            </a:r>
            <a:r>
              <a:rPr sz="1600" b="1"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</a:t>
            </a:r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：为了利于管理设计文</a:t>
            </a:r>
            <a:r>
              <a:rPr sz="1600" b="1"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档</a:t>
            </a:r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，设计者通常将同属</a:t>
            </a:r>
            <a:r>
              <a:rPr sz="1600" b="1" spc="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于某设计项目的模型文件集中放置在一个文件夹</a:t>
            </a:r>
            <a:r>
              <a:rPr sz="1600" b="1" spc="-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sz="1600" b="1" spc="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，启动</a:t>
            </a:r>
            <a:r>
              <a:rPr sz="16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软件，习惯将工作目录设置到当前要设计的项目文件夹。</a:t>
            </a: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35660" y="1365250"/>
            <a:ext cx="6909435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62865" indent="259080" algn="just" fontAlgn="auto">
              <a:lnSpc>
                <a:spcPct val="150000"/>
              </a:lnSpc>
              <a:spcBef>
                <a:spcPts val="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pc="-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tric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6.0中，文件基本操包括设置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工作目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、新建文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、保存文</a:t>
            </a:r>
            <a:r>
              <a:rPr spc="-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、关闭文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、打开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文件等。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62865" indent="44958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655147682"/>
                </a:ext>
              </a:extLst>
            </a:pPr>
            <a:r>
              <a:rPr b="1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b="1"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设置工作目录</a:t>
            </a:r>
            <a:endParaRPr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59690" indent="47371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473994248"/>
                </a:ext>
              </a:extLst>
            </a:pPr>
            <a:r>
              <a:rPr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软件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</a:t>
            </a:r>
            <a:r>
              <a:rPr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，第一步就是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设置工作目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。工作目录是用于打开文件和存储文</a:t>
            </a:r>
            <a:r>
              <a:rPr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件的指定区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</a:t>
            </a:r>
            <a:r>
              <a:rPr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，通常默认的工作目录是启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动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pc="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Parametric6.0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的目录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59690" indent="48133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1691220515"/>
                </a:ext>
              </a:extLst>
            </a:pPr>
            <a:r>
              <a:rPr spc="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在开始建模操作之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前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建议先设置好工作目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录。步骤如下</a:t>
            </a:r>
            <a:r>
              <a:rPr lang="zh-CN"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spc="2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59690" indent="43180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1433669454"/>
                </a:ext>
              </a:extLst>
            </a:pPr>
            <a:r>
              <a:rPr b="1" spc="-1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</a:t>
            </a:r>
            <a:r>
              <a:rPr b="1" spc="15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骤</a:t>
            </a:r>
            <a:r>
              <a:rPr b="1" spc="-1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b="1" spc="-4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pc="-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单击主页菜单栏下的</a:t>
            </a:r>
            <a:r>
              <a:rPr spc="-1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pc="-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选择工作目</a:t>
            </a:r>
            <a:r>
              <a:rPr spc="-1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</a:t>
            </a:r>
            <a:r>
              <a:rPr spc="-1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”图标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59690" indent="46228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3472888072"/>
                </a:ext>
              </a:extLst>
            </a:pPr>
            <a:r>
              <a:rPr b="1" spc="2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</a:t>
            </a:r>
            <a:r>
              <a:rPr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骤2</a:t>
            </a:r>
            <a:r>
              <a:rPr b="1" spc="2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在文件夹位置选择“项目文件夹</a:t>
            </a:r>
            <a:r>
              <a:rPr spc="-5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pc="-1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按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照项目主题命名文件夹，便于管理文</a:t>
            </a:r>
            <a:r>
              <a:rPr spc="-1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档</a:t>
            </a:r>
            <a:r>
              <a:rPr spc="-3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）。</a:t>
            </a:r>
            <a:endParaRPr spc="-3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R="59690" indent="466090" algn="l" fontAlgn="auto">
              <a:lnSpc>
                <a:spcPct val="150000"/>
              </a:lnSpc>
              <a:spcBef>
                <a:spcPts val="0"/>
              </a:spcBef>
              <a:extLst>
                <a:ext uri="{35155182-B16C-46BC-9424-99874614C6A1}">
                  <wpsdc:indentchars xmlns:wpsdc="http://www.wps.cn/officeDocument/2017/drawingmlCustomData" val="200" checksum="4066788380"/>
                </a:ext>
              </a:extLst>
            </a:pPr>
            <a:r>
              <a:rPr b="1" spc="3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</a:t>
            </a:r>
            <a:r>
              <a:rPr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骤3</a:t>
            </a:r>
            <a:r>
              <a:rPr b="1" spc="35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</a:t>
            </a:r>
            <a:r>
              <a:rPr spc="3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击“</a:t>
            </a:r>
            <a:r>
              <a:rPr spc="3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</a:t>
            </a:r>
            <a:r>
              <a:rPr spc="2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</a:t>
            </a:r>
            <a:r>
              <a:rPr spc="3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”图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</a:t>
            </a:r>
            <a:r>
              <a:rPr spc="3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，完成当前工作目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录的设置，如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 spc="-33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" name="object 19"/>
          <p:cNvPicPr/>
          <p:nvPr/>
        </p:nvPicPr>
        <p:blipFill>
          <a:blip r:embed="rId1"/>
          <a:stretch>
            <a:fillRect/>
          </a:stretch>
        </p:blipFill>
        <p:spPr>
          <a:xfrm>
            <a:off x="8458835" y="904240"/>
            <a:ext cx="2261870" cy="171577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9398000" y="2753360"/>
            <a:ext cx="382905" cy="16383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/>
          <a:stretch>
            <a:fillRect/>
          </a:stretch>
        </p:blipFill>
        <p:spPr>
          <a:xfrm>
            <a:off x="7705090" y="3115945"/>
            <a:ext cx="4272915" cy="277939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9065895" y="5895340"/>
            <a:ext cx="1551940" cy="16383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8236585" y="6327140"/>
            <a:ext cx="2846705" cy="28575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图1-4-2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设置工作目录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cxnSp>
        <p:nvCxnSpPr>
          <p:cNvPr id="134" name="直接连接符 133"/>
          <p:cNvCxnSpPr/>
          <p:nvPr>
            <p:custDataLst>
              <p:tags r:id="rId3"/>
            </p:custDataLst>
          </p:nvPr>
        </p:nvCxnSpPr>
        <p:spPr>
          <a:xfrm>
            <a:off x="2223135" y="9525"/>
            <a:ext cx="0" cy="3914775"/>
          </a:xfrm>
          <a:prstGeom prst="line">
            <a:avLst/>
          </a:prstGeom>
          <a:ln w="12700">
            <a:solidFill>
              <a:schemeClr val="accent2">
                <a:lumMod val="75000"/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序号"/>
          <p:cNvSpPr txBox="1"/>
          <p:nvPr>
            <p:custDataLst>
              <p:tags r:id="rId4"/>
            </p:custDataLst>
          </p:nvPr>
        </p:nvSpPr>
        <p:spPr>
          <a:xfrm>
            <a:off x="2111375" y="2615565"/>
            <a:ext cx="1522730" cy="136271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l"/>
            <a:r>
              <a:rPr lang="en-US" sz="7200" spc="-100" dirty="0">
                <a:gradFill>
                  <a:gsLst>
                    <a:gs pos="16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uFillTx/>
                <a:latin typeface="+mj-ea"/>
                <a:ea typeface="+mj-ea"/>
                <a:cs typeface="MiSans Normal" panose="00000500000000000000" charset="-122"/>
              </a:rPr>
              <a:t>01</a:t>
            </a:r>
            <a:endParaRPr lang="en-US" sz="7200" spc="-100" dirty="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133" name="标题"/>
          <p:cNvSpPr txBox="1"/>
          <p:nvPr>
            <p:custDataLst>
              <p:tags r:id="rId5"/>
            </p:custDataLst>
          </p:nvPr>
        </p:nvSpPr>
        <p:spPr>
          <a:xfrm>
            <a:off x="2290445" y="3654425"/>
            <a:ext cx="2038985" cy="71882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/>
            <a:r>
              <a:rPr sz="2200" spc="-6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200" spc="-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sz="2200" spc="-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200" spc="-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产品三维设计与二元分析法</a:t>
            </a:r>
            <a:endParaRPr lang="zh-CN" altLang="en-US" sz="2200" dirty="0">
              <a:solidFill>
                <a:schemeClr val="tx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cxnSp>
        <p:nvCxnSpPr>
          <p:cNvPr id="24" name="直接连接符 23"/>
          <p:cNvCxnSpPr/>
          <p:nvPr>
            <p:custDataLst>
              <p:tags r:id="rId6"/>
            </p:custDataLst>
          </p:nvPr>
        </p:nvCxnSpPr>
        <p:spPr>
          <a:xfrm>
            <a:off x="4672965" y="9525"/>
            <a:ext cx="0" cy="3105150"/>
          </a:xfrm>
          <a:prstGeom prst="line">
            <a:avLst/>
          </a:prstGeom>
          <a:ln w="12700">
            <a:solidFill>
              <a:schemeClr val="accent2">
                <a:lumMod val="75000"/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序号"/>
          <p:cNvSpPr txBox="1"/>
          <p:nvPr>
            <p:custDataLst>
              <p:tags r:id="rId7"/>
            </p:custDataLst>
          </p:nvPr>
        </p:nvSpPr>
        <p:spPr>
          <a:xfrm>
            <a:off x="4490720" y="697865"/>
            <a:ext cx="1522730" cy="136271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l"/>
            <a:r>
              <a:rPr lang="en-US" sz="7200" spc="-100" dirty="0">
                <a:gradFill>
                  <a:gsLst>
                    <a:gs pos="16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uFillTx/>
                <a:latin typeface="+mj-ea"/>
                <a:ea typeface="+mj-ea"/>
                <a:cs typeface="MiSans Normal" panose="00000500000000000000" charset="-122"/>
              </a:rPr>
              <a:t>02</a:t>
            </a:r>
            <a:endParaRPr lang="en-US" sz="7200" spc="-100" dirty="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26" name="标题"/>
          <p:cNvSpPr txBox="1"/>
          <p:nvPr>
            <p:custDataLst>
              <p:tags r:id="rId8"/>
            </p:custDataLst>
          </p:nvPr>
        </p:nvSpPr>
        <p:spPr>
          <a:xfrm>
            <a:off x="4154805" y="1805940"/>
            <a:ext cx="3345815" cy="619125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 lnSpcReduction="20000"/>
          </a:bodyPr>
          <a:lstStyle/>
          <a:p>
            <a:pPr algn="l"/>
            <a:r>
              <a:rPr sz="2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en-US" sz="2200" spc="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200" spc="2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200" spc="2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200" spc="12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200" spc="28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200" spc="8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200" spc="14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200" spc="-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 sz="2200" dirty="0">
              <a:solidFill>
                <a:schemeClr val="tx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cxnSp>
        <p:nvCxnSpPr>
          <p:cNvPr id="28" name="直接连接符 27"/>
          <p:cNvCxnSpPr/>
          <p:nvPr>
            <p:custDataLst>
              <p:tags r:id="rId9"/>
            </p:custDataLst>
          </p:nvPr>
        </p:nvCxnSpPr>
        <p:spPr>
          <a:xfrm>
            <a:off x="7122795" y="9525"/>
            <a:ext cx="0" cy="3914775"/>
          </a:xfrm>
          <a:prstGeom prst="line">
            <a:avLst/>
          </a:prstGeom>
          <a:ln w="12700">
            <a:solidFill>
              <a:schemeClr val="accent2">
                <a:lumMod val="75000"/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序号"/>
          <p:cNvSpPr txBox="1"/>
          <p:nvPr>
            <p:custDataLst>
              <p:tags r:id="rId10"/>
            </p:custDataLst>
          </p:nvPr>
        </p:nvSpPr>
        <p:spPr>
          <a:xfrm>
            <a:off x="7011035" y="2615565"/>
            <a:ext cx="1522730" cy="136271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l"/>
            <a:r>
              <a:rPr lang="en-US" sz="7200" spc="-100" dirty="0">
                <a:gradFill>
                  <a:gsLst>
                    <a:gs pos="16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uFillTx/>
                <a:latin typeface="+mj-ea"/>
                <a:ea typeface="+mj-ea"/>
                <a:cs typeface="MiSans Normal" panose="00000500000000000000" charset="-122"/>
              </a:rPr>
              <a:t>03</a:t>
            </a:r>
            <a:endParaRPr lang="en-US" sz="7200" spc="-100" dirty="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2" name="标题"/>
          <p:cNvSpPr txBox="1"/>
          <p:nvPr>
            <p:custDataLst>
              <p:tags r:id="rId11"/>
            </p:custDataLst>
          </p:nvPr>
        </p:nvSpPr>
        <p:spPr>
          <a:xfrm>
            <a:off x="7190105" y="3654425"/>
            <a:ext cx="3992245" cy="15278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l"/>
            <a:r>
              <a:rPr sz="2200" spc="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200"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en-US" sz="2200" spc="6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200" spc="21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200" spc="27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200" spc="12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200" spc="2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200" spc="8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200" spc="14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200" spc="-6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启动与退出</a:t>
            </a:r>
            <a:endParaRPr lang="zh-CN" altLang="en-US" sz="2200" dirty="0">
              <a:solidFill>
                <a:schemeClr val="tx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cxnSp>
        <p:nvCxnSpPr>
          <p:cNvPr id="34" name="直接连接符 33"/>
          <p:cNvCxnSpPr/>
          <p:nvPr>
            <p:custDataLst>
              <p:tags r:id="rId12"/>
            </p:custDataLst>
          </p:nvPr>
        </p:nvCxnSpPr>
        <p:spPr>
          <a:xfrm>
            <a:off x="9572625" y="9525"/>
            <a:ext cx="0" cy="3105150"/>
          </a:xfrm>
          <a:prstGeom prst="line">
            <a:avLst/>
          </a:prstGeom>
          <a:ln w="12700">
            <a:solidFill>
              <a:schemeClr val="accent2">
                <a:lumMod val="75000"/>
                <a:alpha val="3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序号"/>
          <p:cNvSpPr txBox="1"/>
          <p:nvPr>
            <p:custDataLst>
              <p:tags r:id="rId13"/>
            </p:custDataLst>
          </p:nvPr>
        </p:nvSpPr>
        <p:spPr>
          <a:xfrm>
            <a:off x="9230995" y="880745"/>
            <a:ext cx="1522730" cy="1362710"/>
          </a:xfrm>
          <a:prstGeom prst="rect">
            <a:avLst/>
          </a:prstGeom>
          <a:noFill/>
        </p:spPr>
        <p:txBody>
          <a:bodyPr wrap="square" lIns="0" tIns="0" rIns="0" bIns="0" rtlCol="0" anchor="ctr" anchorCtr="1">
            <a:normAutofit/>
          </a:bodyPr>
          <a:lstStyle/>
          <a:p>
            <a:pPr algn="l"/>
            <a:r>
              <a:rPr lang="en-US" sz="7200" spc="-100" dirty="0">
                <a:gradFill>
                  <a:gsLst>
                    <a:gs pos="16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lin ang="16200000" scaled="0"/>
                </a:gradFill>
                <a:uFillTx/>
                <a:latin typeface="+mj-ea"/>
                <a:ea typeface="+mj-ea"/>
                <a:cs typeface="MiSans Normal" panose="00000500000000000000" charset="-122"/>
              </a:rPr>
              <a:t>04</a:t>
            </a:r>
            <a:endParaRPr lang="en-US" sz="7200" spc="-100" dirty="0">
              <a:gradFill>
                <a:gsLst>
                  <a:gs pos="16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lin ang="16200000" scaled="0"/>
              </a:gra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  <p:sp>
        <p:nvSpPr>
          <p:cNvPr id="36" name="标题"/>
          <p:cNvSpPr txBox="1"/>
          <p:nvPr>
            <p:custDataLst>
              <p:tags r:id="rId14"/>
            </p:custDataLst>
          </p:nvPr>
        </p:nvSpPr>
        <p:spPr>
          <a:xfrm>
            <a:off x="8709025" y="1805940"/>
            <a:ext cx="3418840" cy="15278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85775" algn="l"/>
              </a:tabLst>
            </a:pPr>
            <a:r>
              <a:rPr sz="2200" spc="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2200" spc="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sz="22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200" spc="2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200" spc="27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200" spc="12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200" spc="28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200" spc="8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200" spc="14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200" spc="-6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 sz="2200" dirty="0">
              <a:solidFill>
                <a:schemeClr val="tx1"/>
              </a:solidFill>
              <a:uFillTx/>
              <a:latin typeface="+mj-ea"/>
              <a:ea typeface="+mj-ea"/>
              <a:cs typeface="MiSans Normal" panose="00000500000000000000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671320"/>
            <a:ext cx="6096000" cy="46774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marR="5080" indent="322580">
              <a:lnSpc>
                <a:spcPct val="142000"/>
              </a:lnSpc>
            </a:pPr>
            <a:r>
              <a:rPr lang="zh-CN" altLang="en-US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2.新建文件</a:t>
            </a:r>
            <a:endParaRPr lang="zh-CN" altLang="en-US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下面以创建一个新实体零件文件为例，介绍新建文件的典型步骤。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b="1" spc="-100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步骤1：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在“快速访问”工具栏中单击“新建”图标，弹出如图1-4-3所示“新建”对话框。在“名称”文本框输入自定义名称，取消勾选“使用默认模板”复选框。单击“新建”对话框中的“确定”按钮。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sz="16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提示：创建新文件时一般不要采用系统提供的默认名称，要根据自己所建文件的特性定义。一般是采用主题加日期的方式命名。文件名可以是数字、英文字母、中文、连字符和下划线。</a:t>
            </a: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5"/>
          <p:cNvPicPr/>
          <p:nvPr/>
        </p:nvPicPr>
        <p:blipFill>
          <a:blip r:embed="rId1"/>
          <a:stretch>
            <a:fillRect/>
          </a:stretch>
        </p:blipFill>
        <p:spPr>
          <a:xfrm>
            <a:off x="7568565" y="1142365"/>
            <a:ext cx="3364865" cy="4162425"/>
          </a:xfrm>
          <a:prstGeom prst="rect">
            <a:avLst/>
          </a:prstGeom>
        </p:spPr>
      </p:pic>
      <p:sp>
        <p:nvSpPr>
          <p:cNvPr id="7" name="object 6"/>
          <p:cNvSpPr txBox="1"/>
          <p:nvPr/>
        </p:nvSpPr>
        <p:spPr>
          <a:xfrm>
            <a:off x="8067040" y="5512435"/>
            <a:ext cx="2544445" cy="5060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图1-4-3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新建文件命名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11" name="正文"/>
          <p:cNvSpPr txBox="1"/>
          <p:nvPr>
            <p:custDataLst>
              <p:tags r:id="rId2"/>
            </p:custDataLst>
          </p:nvPr>
        </p:nvSpPr>
        <p:spPr>
          <a:xfrm>
            <a:off x="1195070" y="1510030"/>
            <a:ext cx="9331325" cy="1732915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 fontScale="25000"/>
          </a:bodyPr>
          <a:lstStyle>
            <a:lvl1pPr marL="228600" marR="0" lvl="0" indent="-228600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12700" algn="l">
              <a:lnSpc>
                <a:spcPct val="100000"/>
              </a:lnSpc>
              <a:spcBef>
                <a:spcPts val="100"/>
              </a:spcBef>
              <a:buClrTx/>
              <a:buSzTx/>
              <a:buFontTx/>
              <a:buNone/>
              <a:tabLst>
                <a:tab pos="560070" algn="l"/>
              </a:tabLst>
            </a:pPr>
            <a:r>
              <a:rPr sz="9600" spc="-8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sz="9600" spc="-8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9600" spc="-8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zh-CN" sz="9600" spc="-85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sz="9600" spc="-85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>
              <a:lnSpc>
                <a:spcPct val="142000"/>
              </a:lnSpc>
              <a:spcBef>
                <a:spcPts val="710"/>
              </a:spcBef>
            </a:pPr>
            <a:r>
              <a:rPr sz="7200" b="1" spc="-100" dirty="0">
                <a:solidFill>
                  <a:srgbClr val="00B0F0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sz="7200" dirty="0">
                <a:solidFill>
                  <a:schemeClr val="dk1"/>
                </a:solidFill>
                <a:latin typeface="微软雅黑" panose="020B0503020204020204" charset="-122"/>
                <a:cs typeface="微软雅黑" panose="020B0503020204020204" charset="-122"/>
                <a:sym typeface="+mn-ea"/>
              </a:rPr>
              <a:t>弹出“新文件选项”对话框，从“模板”选项组中下拉选择公制模板“mmns_part_solid”，单击“确定”按钮，如图1-4-4所示。</a:t>
            </a:r>
            <a:endParaRPr sz="1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indent="0" algn="l">
              <a:buNone/>
            </a:pPr>
            <a:endParaRPr lang="zh-CN" altLang="en-US" sz="1400" spc="130" dirty="0">
              <a:ln>
                <a:noFill/>
                <a:prstDash val="sysDot"/>
              </a:ln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sym typeface="+mn-ea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406390" y="6311265"/>
            <a:ext cx="326707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新文件</a:t>
            </a:r>
            <a:r>
              <a:rPr lang="zh-CN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选项</a:t>
            </a:r>
            <a:endParaRPr lang="zh-CN"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3"/>
          <a:stretch>
            <a:fillRect/>
          </a:stretch>
        </p:blipFill>
        <p:spPr>
          <a:xfrm>
            <a:off x="5108638" y="3066935"/>
            <a:ext cx="2447996" cy="2972562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2615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拉伸草绘视图。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“功能区”的“模型”菜单栏，选择“拉伸”图标，进入“拉伸”选项界面，在“图形窗口”选择一基准平面（移动鼠标到平面框上，单击），如图1-4-5（a）所示。单击“草绘视图”图标，如图1-4-5（b）所示，进入二维草绘视图界面，如图1-4-5（c）所示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1"/>
          <a:stretch>
            <a:fillRect/>
          </a:stretch>
        </p:blipFill>
        <p:spPr>
          <a:xfrm>
            <a:off x="988590" y="3146391"/>
            <a:ext cx="2879994" cy="2235524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1256030" y="5562600"/>
            <a:ext cx="248666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（a）选择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基准平面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/>
          <a:stretch>
            <a:fillRect/>
          </a:stretch>
        </p:blipFill>
        <p:spPr>
          <a:xfrm>
            <a:off x="4857645" y="2977909"/>
            <a:ext cx="2879994" cy="3040354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5436235" y="6137910"/>
            <a:ext cx="26752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（b）草绘模式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object 5"/>
          <p:cNvPicPr/>
          <p:nvPr/>
        </p:nvPicPr>
        <p:blipFill>
          <a:blip r:embed="rId3"/>
          <a:stretch>
            <a:fillRect/>
          </a:stretch>
        </p:blipFill>
        <p:spPr>
          <a:xfrm>
            <a:off x="8212710" y="2854884"/>
            <a:ext cx="2879990" cy="2966331"/>
          </a:xfrm>
          <a:prstGeom prst="rect">
            <a:avLst/>
          </a:prstGeom>
        </p:spPr>
      </p:pic>
      <p:sp>
        <p:nvSpPr>
          <p:cNvPr id="8" name="object 6"/>
          <p:cNvSpPr txBox="1"/>
          <p:nvPr>
            <p:custDataLst>
              <p:tags r:id="rId4"/>
            </p:custDataLst>
          </p:nvPr>
        </p:nvSpPr>
        <p:spPr>
          <a:xfrm>
            <a:off x="8042275" y="6041390"/>
            <a:ext cx="2795270" cy="29464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（c）草绘视图界面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750"/>
              </a:spcBef>
            </a:pP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835910" y="64262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图1-4-5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拉伸草绘视图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2615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步骤4：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绘制拉伸种子截面。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在“草绘”菜单栏，鼠标单击“矩形”图标，如图1-4-6（a）所示，在图形窗口适当位置单击，移动鼠标拉出一个矩形图，再次单击，画出如图1-4-6（b）的矩形。单击草绘菜单栏的“确定”按钮。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724785" y="593280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图1-4-6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绘制矩形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9"/>
          <p:cNvPicPr/>
          <p:nvPr/>
        </p:nvPicPr>
        <p:blipFill>
          <a:blip r:embed="rId1"/>
          <a:stretch>
            <a:fillRect/>
          </a:stretch>
        </p:blipFill>
        <p:spPr>
          <a:xfrm>
            <a:off x="2136394" y="3008566"/>
            <a:ext cx="2880002" cy="220744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2599055" y="5308600"/>
            <a:ext cx="24174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选择“矩形”工具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/>
          <a:stretch>
            <a:fillRect/>
          </a:stretch>
        </p:blipFill>
        <p:spPr>
          <a:xfrm>
            <a:off x="6861365" y="3008554"/>
            <a:ext cx="2879991" cy="2223325"/>
          </a:xfrm>
          <a:prstGeom prst="rect">
            <a:avLst/>
          </a:prstGeom>
        </p:spPr>
      </p:pic>
      <p:sp>
        <p:nvSpPr>
          <p:cNvPr id="7" name="object 12"/>
          <p:cNvSpPr txBox="1"/>
          <p:nvPr>
            <p:custDataLst>
              <p:tags r:id="rId3"/>
            </p:custDataLst>
          </p:nvPr>
        </p:nvSpPr>
        <p:spPr>
          <a:xfrm>
            <a:off x="6861175" y="5278120"/>
            <a:ext cx="2420620" cy="3359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（b）草绘矩形</a:t>
            </a: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261556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zh-CN" altLang="en-US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步骤5：</a:t>
            </a: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定义“深度”界面。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如图1-4-7（a）所示，单击“确定”按钮。进入零件显示模式，按住鼠标中键同时移动鼠标，可以旋转“拉伸”的长方体，进行观察，如图1-4-7（b）所示。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1"/>
          <a:stretch>
            <a:fillRect/>
          </a:stretch>
        </p:blipFill>
        <p:spPr>
          <a:xfrm>
            <a:off x="1376870" y="2974215"/>
            <a:ext cx="2879991" cy="1950209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637030" y="5049520"/>
            <a:ext cx="27432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（a）“拉伸”深度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/>
          <a:stretch>
            <a:fillRect/>
          </a:stretch>
        </p:blipFill>
        <p:spPr>
          <a:xfrm>
            <a:off x="4652833" y="2882236"/>
            <a:ext cx="2879993" cy="2134543"/>
          </a:xfrm>
          <a:prstGeom prst="rect">
            <a:avLst/>
          </a:prstGeom>
        </p:spPr>
      </p:pic>
      <p:sp>
        <p:nvSpPr>
          <p:cNvPr id="16" name="object 16"/>
          <p:cNvSpPr txBox="1"/>
          <p:nvPr>
            <p:custDataLst>
              <p:tags r:id="rId3"/>
            </p:custDataLst>
          </p:nvPr>
        </p:nvSpPr>
        <p:spPr>
          <a:xfrm>
            <a:off x="4166870" y="5224145"/>
            <a:ext cx="3305175" cy="3467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R="251460"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（b）“拉伸”长方体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050" y="3467735"/>
            <a:ext cx="2753360" cy="145669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</a:t>
            </a:r>
            <a:r>
              <a:rPr sz="1600" b="1"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示</a:t>
            </a:r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：拉伸案例跟着视频练习步骤操作就可</a:t>
            </a:r>
            <a:r>
              <a:rPr sz="1600" b="1"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</a:t>
            </a:r>
            <a:r>
              <a:rPr sz="1600" b="1" spc="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16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快</a:t>
            </a:r>
            <a:r>
              <a:rPr sz="1600" b="1" spc="4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速体验下从二维到三维建模的步骤和结</a:t>
            </a:r>
            <a:r>
              <a:rPr sz="1600" b="1" spc="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果</a:t>
            </a:r>
            <a:r>
              <a:rPr sz="1600" b="1" spc="4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，具体操作</a:t>
            </a:r>
            <a:r>
              <a:rPr sz="16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后</a:t>
            </a:r>
            <a:r>
              <a:rPr sz="1600" b="1" spc="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续还会详细介绍</a:t>
            </a:r>
            <a:endParaRPr lang="zh-CN" altLang="en-US" sz="1600" b="1" spc="15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01750" y="59696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R="251460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图1-4-7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定义拉伸深度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565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zh-CN" altLang="en-US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3.保存文件</a:t>
            </a:r>
            <a:endParaRPr lang="zh-CN" altLang="en-US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单击“快速访问工具栏”的“保存”图标，如图1-4-8所示，进入“保存对象”对话框，在文件夹位置自动显示设置工作目录的文件夹，如图1-4-9所示，单击“确定”按钮，保存新建文件。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object 4"/>
          <p:cNvPicPr/>
          <p:nvPr/>
        </p:nvPicPr>
        <p:blipFill>
          <a:blip r:embed="rId1"/>
          <a:stretch>
            <a:fillRect/>
          </a:stretch>
        </p:blipFill>
        <p:spPr>
          <a:xfrm>
            <a:off x="2030056" y="3052267"/>
            <a:ext cx="2879991" cy="1815795"/>
          </a:xfrm>
          <a:prstGeom prst="rect">
            <a:avLst/>
          </a:prstGeom>
        </p:spPr>
      </p:pic>
      <p:pic>
        <p:nvPicPr>
          <p:cNvPr id="8" name="object 6"/>
          <p:cNvPicPr/>
          <p:nvPr/>
        </p:nvPicPr>
        <p:blipFill>
          <a:blip r:embed="rId2"/>
          <a:stretch>
            <a:fillRect/>
          </a:stretch>
        </p:blipFill>
        <p:spPr>
          <a:xfrm>
            <a:off x="6777316" y="2951784"/>
            <a:ext cx="2879991" cy="2489958"/>
          </a:xfrm>
          <a:prstGeom prst="rect">
            <a:avLst/>
          </a:prstGeom>
        </p:spPr>
      </p:pic>
      <p:sp>
        <p:nvSpPr>
          <p:cNvPr id="15" name="object 5"/>
          <p:cNvSpPr txBox="1"/>
          <p:nvPr/>
        </p:nvSpPr>
        <p:spPr>
          <a:xfrm>
            <a:off x="2030095" y="5201920"/>
            <a:ext cx="3179445" cy="16446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1-4-8“保存”图标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5"/>
          <p:cNvSpPr txBox="1"/>
          <p:nvPr/>
        </p:nvSpPr>
        <p:spPr>
          <a:xfrm>
            <a:off x="6904355" y="5763895"/>
            <a:ext cx="4839970" cy="21463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保存对象对话框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565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en-US" altLang="zh-CN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lang="zh-CN" altLang="en-US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.关闭文件</a:t>
            </a:r>
            <a:endParaRPr lang="zh-CN" altLang="en-US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保存之后关闭文件，有两种方式。方式1是在快速菜单栏单击“关闭”图标关闭文件:方式2是在“视图”菜单栏中单击“关闭”图标关闭文件,如图1-4-10所示。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object 5"/>
          <p:cNvSpPr txBox="1"/>
          <p:nvPr/>
        </p:nvSpPr>
        <p:spPr>
          <a:xfrm>
            <a:off x="4965065" y="5390515"/>
            <a:ext cx="4839970" cy="6076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1-4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-10 </a:t>
            </a:r>
            <a:r>
              <a:rPr 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关闭文件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1"/>
          <a:stretch>
            <a:fillRect/>
          </a:stretch>
        </p:blipFill>
        <p:spPr>
          <a:xfrm>
            <a:off x="3843655" y="3043555"/>
            <a:ext cx="4021455" cy="20681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565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lang="en-US" altLang="zh-CN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zh-CN" altLang="en-US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.打开文件</a:t>
            </a:r>
            <a:endParaRPr lang="zh-CN" altLang="en-US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lang="zh-CN" altLang="en-US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快速访问工具栏单击“打开”按钮或者在主页下的菜单栏单击“打开”按钮，如图1-4-11所示。弹出“文件打开”对话框，默认文件夹路径为工作目录文件夹，在文件夹中选中要打开的文件，单击“确定”按钮，打开上一步新建的“01-拉伸方体”文件，如图1-4-12所示。</a:t>
            </a:r>
            <a:endParaRPr lang="zh-CN" altLang="en-US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1"/>
          <a:stretch>
            <a:fillRect/>
          </a:stretch>
        </p:blipFill>
        <p:spPr>
          <a:xfrm>
            <a:off x="1070610" y="3199765"/>
            <a:ext cx="4060825" cy="235775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2026285" y="5786755"/>
            <a:ext cx="33172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</a:t>
            </a:r>
            <a:r>
              <a:rPr sz="1600" spc="-3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/>
          <a:stretch>
            <a:fillRect/>
          </a:stretch>
        </p:blipFill>
        <p:spPr>
          <a:xfrm>
            <a:off x="6191250" y="3172460"/>
            <a:ext cx="3859530" cy="238506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6870700" y="5759450"/>
            <a:ext cx="3079115" cy="13843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图1-4-12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文件打开对话框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文件基本操作</a:t>
            </a:r>
            <a:endParaRPr lang="zh-CN" altLang="en-US" sz="2400" spc="-85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565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6.文件存储位置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在本地电脑工作目录文件夹里存有新建的文件，如图1-4-13所示。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6"/>
          <p:cNvPicPr/>
          <p:nvPr/>
        </p:nvPicPr>
        <p:blipFill>
          <a:blip r:embed="rId1"/>
          <a:stretch>
            <a:fillRect/>
          </a:stretch>
        </p:blipFill>
        <p:spPr>
          <a:xfrm>
            <a:off x="2098675" y="2475230"/>
            <a:ext cx="6263005" cy="317881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41700" y="59442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26465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图1-4-13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文件存储位置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565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本节以“零件”建模的界面为例介绍CreoParametric6.0软件界面。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当启动CreoParametric6.0软件，新建“零件.prt”文件或者打开“零件”后，软件便进入了“零件”模型建模界面。初始工作界面主要由标题栏、快速访问工具栏、功能区、导航区、状态栏、图形工具栏、图形窗口等组成，如图1-4-14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60960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93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1-4-14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Creo6.0的“零件”模型工作界面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object 8"/>
          <p:cNvPicPr/>
          <p:nvPr/>
        </p:nvPicPr>
        <p:blipFill>
          <a:blip r:embed="rId1"/>
          <a:stretch>
            <a:fillRect/>
          </a:stretch>
        </p:blipFill>
        <p:spPr>
          <a:xfrm>
            <a:off x="2926715" y="3147060"/>
            <a:ext cx="5333365" cy="294894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PART</a:t>
            </a:r>
            <a:r>
              <a:t> </a:t>
            </a:r>
            <a:r>
              <a:rPr lang="zh-CN" altLang="en-US"/>
              <a:t>ONE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5006340" y="1985010"/>
            <a:ext cx="6169660" cy="1869440"/>
          </a:xfrm>
        </p:spPr>
        <p:txBody>
          <a:bodyPr>
            <a:normAutofit fontScale="90000"/>
          </a:bodyPr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br>
              <a:rPr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</a:b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产品三维设计与二元分析法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6378575" cy="388810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1.标题栏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标题栏位于Creo6.0界面的顶部，显示了当前软件的名称和相应图标。在标题栏的左侧区域嵌入了一个实用的“快速访问”工具栏；在标题栏的右端还提供了“最小化、最大化、关闭软件”按钮。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sz="16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提示：当新建或者打开模型文件时，在标题栏中还显示该文件的名称。如果该文件处于当前活动状态，则在该文件名后面显示“活动的”字样。当打开多个Creo6.0模型窗口时，每次只有一个窗口是活动的。</a:t>
            </a:r>
            <a:endParaRPr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图片 5" descr="9004834_paper_page_document_fil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4965" y="1806575"/>
            <a:ext cx="3085465" cy="308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2504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2.“快速访问”工具栏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“快速访问”工具栏位于标题栏的左端，提供了最常用的新建、打开、保存、撤销、重做、重新生成、关闭窗口、切换窗口等按钮。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用户也可以自定义快速访问工具栏，单击按钮以打开下拉列表，如图1-4-15所示，从中选择一些常用的命令添加到快速访问工具栏。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48000" y="609600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647065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1-4-15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自定义快速访问工具栏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"/>
          <a:stretch>
            <a:fillRect/>
          </a:stretch>
        </p:blipFill>
        <p:spPr>
          <a:xfrm>
            <a:off x="3562985" y="3403600"/>
            <a:ext cx="4000500" cy="254063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0803255" cy="25044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3.导航区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导航区又称导航器，主要包括“模型树/层树”“文件夹浏览器”“收藏夹”3个选项卡，如图1-4-16所示。模型树以树的结构形式显示模型的特征层级关系，利用该选项卡管理模型特征。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0320" y="5687695"/>
            <a:ext cx="29159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16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导航区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-模型树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1"/>
          <a:stretch>
            <a:fillRect/>
          </a:stretch>
        </p:blipFill>
        <p:spPr>
          <a:xfrm>
            <a:off x="3618865" y="2788285"/>
            <a:ext cx="3354070" cy="26479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8330" y="1405255"/>
            <a:ext cx="11135995" cy="148399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4.图形窗口区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图形窗口用于显示和处理二维图形和三维模型等重要工作，是设计的中心区域，例如二维草绘的操作区。图形窗口区的图形同导航区的模型树特征是一一对应关系，如图1-4-17所示。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45920" y="583819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3535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1-4-17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模型树同图形窗口图形对应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11925" y="3968750"/>
            <a:ext cx="4479925" cy="789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 marR="5080" indent="322580">
              <a:lnSpc>
                <a:spcPct val="142000"/>
              </a:lnSpc>
            </a:pPr>
            <a:r>
              <a:rPr sz="1600"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提示：在模型文件每增加一步骤，模型树就会增加一特征，同时在窗口区显示。</a:t>
            </a:r>
            <a:endParaRPr lang="zh-CN" altLang="en-US" sz="1600"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5"/>
          <p:cNvPicPr/>
          <p:nvPr/>
        </p:nvPicPr>
        <p:blipFill>
          <a:blip r:embed="rId1"/>
          <a:stretch>
            <a:fillRect/>
          </a:stretch>
        </p:blipFill>
        <p:spPr>
          <a:xfrm>
            <a:off x="1494790" y="2953385"/>
            <a:ext cx="4485005" cy="27139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用户操作界面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578610" y="2314575"/>
            <a:ext cx="4590415" cy="20402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5.图形工具栏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“图形”工具栏提供了用于控制图形显示的工具按钮。按住鼠标右键可以对图形工具栏进行勾选设置，如图1-4-18所示。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0905" y="645795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3535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图1-4-18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设置图形工具栏</a:t>
            </a: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1"/>
          <a:stretch>
            <a:fillRect/>
          </a:stretch>
        </p:blipFill>
        <p:spPr>
          <a:xfrm>
            <a:off x="8028305" y="400685"/>
            <a:ext cx="1871980" cy="60572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2020570"/>
            <a:ext cx="10227310" cy="11404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功能区的“视图”选项卡提供了用于设置模型可见性、视图定向、模型显示和基准显示等的工具命令，如图1-4-20所示。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4" name="object 14"/>
          <p:cNvPicPr/>
          <p:nvPr/>
        </p:nvPicPr>
        <p:blipFill>
          <a:blip r:embed="rId1"/>
          <a:stretch>
            <a:fillRect/>
          </a:stretch>
        </p:blipFill>
        <p:spPr>
          <a:xfrm>
            <a:off x="1524635" y="3161030"/>
            <a:ext cx="8020685" cy="11379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835275" y="4582795"/>
            <a:ext cx="671004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1-4-20 </a:t>
            </a:r>
            <a:r>
              <a:rPr 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功能区的“视图”选项卡（以“实体零件”模块为例）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176135" y="4612640"/>
            <a:ext cx="4678045" cy="30797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图1-4-21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图形工具栏显示控制图标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</a:pP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1016000" y="2336165"/>
            <a:ext cx="5080000" cy="23590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150000"/>
              </a:lnSpc>
            </a:pPr>
            <a:r>
              <a:rPr lang="zh-CN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在实体零件设计模式下，图形工具栏提供了用于控制图形显示的相关工具按钮，如图</a:t>
            </a:r>
            <a:r>
              <a:rPr lang="en-US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1-4-21</a:t>
            </a:r>
            <a:r>
              <a:rPr lang="zh-CN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所示。下面将介绍模型显示的一些基本操作，包括“重新调整”“放大”“缩小”“显示样式”“已保存方向”“基准显示过滤器”等。</a:t>
            </a:r>
            <a:endParaRPr lang="zh-CN" altLang="en-US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object 16"/>
          <p:cNvPicPr/>
          <p:nvPr/>
        </p:nvPicPr>
        <p:blipFill>
          <a:blip r:embed="rId1"/>
          <a:stretch>
            <a:fillRect/>
          </a:stretch>
        </p:blipFill>
        <p:spPr>
          <a:xfrm>
            <a:off x="6668770" y="2498725"/>
            <a:ext cx="4592320" cy="18605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1687195"/>
            <a:ext cx="9500235" cy="938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（1）“重新调整”：当图形在窗口看不见时，单击“重新调整”就能恢复到默认状态，如图1-4-22所示。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" name="object 20"/>
          <p:cNvPicPr/>
          <p:nvPr/>
        </p:nvPicPr>
        <p:blipFill>
          <a:blip r:embed="rId1"/>
          <a:stretch>
            <a:fillRect/>
          </a:stretch>
        </p:blipFill>
        <p:spPr>
          <a:xfrm>
            <a:off x="1958340" y="3110230"/>
            <a:ext cx="2925445" cy="2181225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2"/>
          <a:stretch>
            <a:fillRect/>
          </a:stretch>
        </p:blipFill>
        <p:spPr>
          <a:xfrm>
            <a:off x="6226810" y="2847340"/>
            <a:ext cx="3296920" cy="24441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452235" y="5442585"/>
            <a:ext cx="3166745" cy="396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13055">
              <a:lnSpc>
                <a:spcPct val="100000"/>
              </a:lnSpc>
              <a:spcBef>
                <a:spcPts val="100"/>
              </a:spcBef>
              <a:tabLst>
                <a:tab pos="1790700" algn="l"/>
              </a:tabLst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（b）“重新调整”后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47065">
              <a:lnSpc>
                <a:spcPct val="100000"/>
              </a:lnSpc>
            </a:pP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80740" y="5850890"/>
            <a:ext cx="4986020" cy="320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647065">
              <a:lnSpc>
                <a:spcPct val="100000"/>
              </a:lnSpc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1-4-22“重新调整”前后对比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2665" y="5442585"/>
            <a:ext cx="2611120" cy="257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（a）“重新调整”前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1687195"/>
            <a:ext cx="9500235" cy="938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（2）“放大”：单击图标框选需要放大的区域，就可以放大图形，如图1-4-23所示。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（3）“缩小”：每单击一次“缩小”图标模型按比例缩小一次。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322580">
              <a:lnSpc>
                <a:spcPct val="142000"/>
              </a:lnSpc>
            </a:pPr>
            <a:endParaRPr lang="zh-CN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52235" y="5442585"/>
            <a:ext cx="3166745" cy="396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13055">
              <a:lnSpc>
                <a:spcPct val="100000"/>
              </a:lnSpc>
              <a:spcBef>
                <a:spcPts val="100"/>
              </a:spcBef>
              <a:tabLst>
                <a:tab pos="1790700" algn="l"/>
              </a:tabLst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（b）“</a:t>
            </a:r>
            <a:r>
              <a:rPr 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放大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”后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647065">
              <a:lnSpc>
                <a:spcPct val="100000"/>
              </a:lnSpc>
            </a:pP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99815" y="5833110"/>
            <a:ext cx="4986020" cy="3206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647065">
              <a:lnSpc>
                <a:spcPct val="100000"/>
              </a:lnSpc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图1-4-2</a:t>
            </a:r>
            <a:r>
              <a:rPr lang="en-US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“放大”前后对比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72665" y="5442585"/>
            <a:ext cx="2611120" cy="2571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（a）“</a:t>
            </a:r>
            <a:r>
              <a:rPr lang="zh-CN"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放大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”前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object 6"/>
          <p:cNvPicPr/>
          <p:nvPr/>
        </p:nvPicPr>
        <p:blipFill>
          <a:blip r:embed="rId1"/>
          <a:stretch>
            <a:fillRect/>
          </a:stretch>
        </p:blipFill>
        <p:spPr>
          <a:xfrm>
            <a:off x="2129155" y="3429000"/>
            <a:ext cx="2329180" cy="1831340"/>
          </a:xfrm>
          <a:prstGeom prst="rect">
            <a:avLst/>
          </a:prstGeom>
        </p:spPr>
      </p:pic>
      <p:pic>
        <p:nvPicPr>
          <p:cNvPr id="10" name="object 8"/>
          <p:cNvPicPr/>
          <p:nvPr/>
        </p:nvPicPr>
        <p:blipFill>
          <a:blip r:embed="rId2"/>
          <a:stretch>
            <a:fillRect/>
          </a:stretch>
        </p:blipFill>
        <p:spPr>
          <a:xfrm>
            <a:off x="6879590" y="3053080"/>
            <a:ext cx="1766570" cy="22072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1595120"/>
            <a:ext cx="4267835" cy="869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（4）设置“显示样式”：在“显示样式”下拉菜单中选择相应的显示图标，图形区的模型会做出相应的变化，如图1-4-24所示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2"/>
          <p:cNvPicPr/>
          <p:nvPr/>
        </p:nvPicPr>
        <p:blipFill>
          <a:blip r:embed="rId1"/>
          <a:stretch>
            <a:fillRect/>
          </a:stretch>
        </p:blipFill>
        <p:spPr>
          <a:xfrm>
            <a:off x="986155" y="3427730"/>
            <a:ext cx="2098040" cy="1795145"/>
          </a:xfrm>
          <a:prstGeom prst="rect">
            <a:avLst/>
          </a:prstGeom>
        </p:spPr>
      </p:pic>
      <p:sp>
        <p:nvSpPr>
          <p:cNvPr id="14" name="object 13"/>
          <p:cNvSpPr txBox="1"/>
          <p:nvPr/>
        </p:nvSpPr>
        <p:spPr>
          <a:xfrm>
            <a:off x="1139190" y="5550535"/>
            <a:ext cx="223520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（a）显示样式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58210" y="3427730"/>
            <a:ext cx="2002155" cy="1793875"/>
          </a:xfrm>
          <a:prstGeom prst="rect">
            <a:avLst/>
          </a:prstGeom>
        </p:spPr>
      </p:pic>
      <p:sp>
        <p:nvSpPr>
          <p:cNvPr id="16" name="object 15"/>
          <p:cNvSpPr txBox="1"/>
          <p:nvPr/>
        </p:nvSpPr>
        <p:spPr>
          <a:xfrm>
            <a:off x="3685540" y="5550535"/>
            <a:ext cx="193548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（b）带边着色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2400" y="1176655"/>
            <a:ext cx="1936115" cy="1706245"/>
          </a:xfrm>
          <a:prstGeom prst="rect">
            <a:avLst/>
          </a:prstGeom>
        </p:spPr>
      </p:pic>
      <p:sp>
        <p:nvSpPr>
          <p:cNvPr id="18" name="object 17"/>
          <p:cNvSpPr txBox="1"/>
          <p:nvPr/>
        </p:nvSpPr>
        <p:spPr>
          <a:xfrm>
            <a:off x="7361555" y="3531870"/>
            <a:ext cx="619760" cy="1758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5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（c）着色</a:t>
            </a:r>
            <a:endParaRPr sz="75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46235" y="1129665"/>
            <a:ext cx="1712595" cy="1684020"/>
          </a:xfrm>
          <a:prstGeom prst="rect">
            <a:avLst/>
          </a:prstGeom>
        </p:spPr>
      </p:pic>
      <p:sp>
        <p:nvSpPr>
          <p:cNvPr id="20" name="object 19"/>
          <p:cNvSpPr txBox="1"/>
          <p:nvPr/>
        </p:nvSpPr>
        <p:spPr>
          <a:xfrm>
            <a:off x="9130665" y="3012440"/>
            <a:ext cx="2741930" cy="16637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（d）消隐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02400" y="3353435"/>
            <a:ext cx="1888490" cy="1868170"/>
          </a:xfrm>
          <a:prstGeom prst="rect">
            <a:avLst/>
          </a:prstGeom>
        </p:spPr>
      </p:pic>
      <p:sp>
        <p:nvSpPr>
          <p:cNvPr id="22" name="object 21"/>
          <p:cNvSpPr txBox="1"/>
          <p:nvPr/>
        </p:nvSpPr>
        <p:spPr>
          <a:xfrm>
            <a:off x="6619240" y="5542915"/>
            <a:ext cx="1508760" cy="1758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（e）隐藏线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130665" y="3377565"/>
            <a:ext cx="1913890" cy="1799590"/>
          </a:xfrm>
          <a:prstGeom prst="rect">
            <a:avLst/>
          </a:prstGeom>
        </p:spPr>
      </p:pic>
      <p:sp>
        <p:nvSpPr>
          <p:cNvPr id="24" name="object 23"/>
          <p:cNvSpPr txBox="1"/>
          <p:nvPr/>
        </p:nvSpPr>
        <p:spPr>
          <a:xfrm>
            <a:off x="9549130" y="5542915"/>
            <a:ext cx="1948180" cy="20002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（f）线框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7" name="object 15"/>
          <p:cNvSpPr txBox="1"/>
          <p:nvPr/>
        </p:nvSpPr>
        <p:spPr>
          <a:xfrm>
            <a:off x="6619240" y="2988945"/>
            <a:ext cx="193548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）着色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562985" y="625856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70104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1-4-24“显示样式”对比图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/>
        <p:txBody>
          <a:bodyPr/>
          <a:lstStyle/>
          <a:p>
            <a:pPr marL="12700" marR="5080" indent="259080">
              <a:lnSpc>
                <a:spcPct val="142000"/>
              </a:lnSpc>
              <a:spcBef>
                <a:spcPts val="100"/>
              </a:spcBef>
            </a:pP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产品三维设计是把造型设计方案从二维手绘创建成三维的过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，是从无到有的创造过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、从平面</a:t>
            </a:r>
            <a:r>
              <a:rPr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到立体的过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程</a:t>
            </a:r>
            <a:r>
              <a:rPr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。产品造型就是要去创造新的形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态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我们可以运用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、面等元素通过一定的排列规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律设计产品三维形态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二元分析法就是从种子和轨迹两个维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度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，把产品造型分解成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、面等种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，沿着一定设计规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律的轨迹构建产品三维造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型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。下面将从点到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到面、面到体介绍二元分析法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产品三维设计与二元分析法</a:t>
            </a:r>
            <a:endParaRPr lang="zh-CN" altLang="en-US"/>
          </a:p>
        </p:txBody>
      </p:sp>
      <p:sp>
        <p:nvSpPr>
          <p:cNvPr id="4" name="object 4"/>
          <p:cNvSpPr txBox="1"/>
          <p:nvPr>
            <p:custDataLst>
              <p:tags r:id="rId3"/>
            </p:custDataLst>
          </p:nvPr>
        </p:nvSpPr>
        <p:spPr>
          <a:xfrm>
            <a:off x="891540" y="3907790"/>
            <a:ext cx="6233795" cy="19291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>
              <a:lnSpc>
                <a:spcPct val="100000"/>
              </a:lnSpc>
              <a:spcBef>
                <a:spcPts val="60"/>
              </a:spcBef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64160">
              <a:lnSpc>
                <a:spcPct val="100000"/>
              </a:lnSpc>
              <a:tabLst>
                <a:tab pos="814705" algn="l"/>
              </a:tabLst>
            </a:pPr>
            <a:r>
              <a:rPr sz="2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1.1.1</a:t>
            </a:r>
            <a:r>
              <a:rPr lang="en-US" sz="2400" spc="-4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2400" spc="-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线的二元分析法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5880" indent="259080" algn="just">
              <a:lnSpc>
                <a:spcPct val="142000"/>
              </a:lnSpc>
              <a:spcBef>
                <a:spcPts val="710"/>
              </a:spcBef>
            </a:pPr>
            <a:r>
              <a:rPr spc="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线由点构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成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spc="9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点按照一定规律的轨迹扫描成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r>
              <a:rPr spc="4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r>
              <a:rPr lang="zh-CN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右图中</a:t>
            </a:r>
            <a:r>
              <a:rPr spc="4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，种子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spc="4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沿着直线轨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迹</a:t>
            </a:r>
            <a:r>
              <a:rPr spc="4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，规律地</a:t>
            </a:r>
            <a:r>
              <a:rPr spc="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移动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pc="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形成直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；</a:t>
            </a:r>
            <a:r>
              <a:rPr spc="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种子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点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pc="8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沿着曲线轨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迹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规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律地移动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至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形成曲线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5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02175" y="3711493"/>
            <a:ext cx="2632254" cy="2804032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1595120"/>
            <a:ext cx="9761855" cy="8693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（5）设置“已保存方向”：在“已保存方向”下拉菜单中有系统默认的6个视图方向，可以单击对应视图名称，在图形区会显示对应的视图，如图1-4-25所示。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"/>
          <a:stretch>
            <a:fillRect/>
          </a:stretch>
        </p:blipFill>
        <p:spPr>
          <a:xfrm>
            <a:off x="3489325" y="2541270"/>
            <a:ext cx="5213985" cy="351980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048000" y="621665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1-4-25视图设置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134366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（6</a:t>
            </a:r>
            <a:r>
              <a:rPr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）设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置“</a:t>
            </a:r>
            <a:r>
              <a:rPr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基准显示过滤</a:t>
            </a:r>
            <a:r>
              <a:rPr spc="2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器</a:t>
            </a:r>
            <a:r>
              <a:rPr spc="-229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pc="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：在下拉菜单中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取消相应基准项目的勾</a:t>
            </a:r>
            <a:r>
              <a:rPr spc="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</a:t>
            </a:r>
            <a:r>
              <a:rPr spc="3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，在图形窗口隐藏相应的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基准，如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spc="2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</a:t>
            </a: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9" name="object 29"/>
          <p:cNvPicPr/>
          <p:nvPr/>
        </p:nvPicPr>
        <p:blipFill>
          <a:blip r:embed="rId1"/>
          <a:stretch>
            <a:fillRect/>
          </a:stretch>
        </p:blipFill>
        <p:spPr>
          <a:xfrm>
            <a:off x="2277745" y="2624455"/>
            <a:ext cx="3459480" cy="2687955"/>
          </a:xfrm>
          <a:prstGeom prst="rect">
            <a:avLst/>
          </a:prstGeom>
        </p:spPr>
      </p:pic>
      <p:sp>
        <p:nvSpPr>
          <p:cNvPr id="30" name="object 30"/>
          <p:cNvSpPr txBox="1"/>
          <p:nvPr/>
        </p:nvSpPr>
        <p:spPr>
          <a:xfrm>
            <a:off x="2882265" y="5647690"/>
            <a:ext cx="26936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（a）勾选取消前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" name="object 31"/>
          <p:cNvPicPr/>
          <p:nvPr/>
        </p:nvPicPr>
        <p:blipFill>
          <a:blip r:embed="rId2"/>
          <a:stretch>
            <a:fillRect/>
          </a:stretch>
        </p:blipFill>
        <p:spPr>
          <a:xfrm>
            <a:off x="6499225" y="2624455"/>
            <a:ext cx="3601720" cy="2688590"/>
          </a:xfrm>
          <a:prstGeom prst="rect">
            <a:avLst/>
          </a:prstGeom>
        </p:spPr>
      </p:pic>
      <p:sp>
        <p:nvSpPr>
          <p:cNvPr id="32" name="object 32"/>
          <p:cNvSpPr txBox="1"/>
          <p:nvPr>
            <p:custDataLst>
              <p:tags r:id="rId3"/>
            </p:custDataLst>
          </p:nvPr>
        </p:nvSpPr>
        <p:spPr>
          <a:xfrm>
            <a:off x="7023100" y="5420360"/>
            <a:ext cx="2391410" cy="22669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（b）勾选取消后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750"/>
              </a:spcBef>
            </a:pP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118485" y="624141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1-4-26    “基准显示过滤器”勾选取消前后对比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lang="en-US" altLang="zh-CN"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模型显示的基本操作</a:t>
            </a:r>
            <a:endParaRPr sz="2400" spc="-3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1385" y="1595120"/>
            <a:ext cx="10655300" cy="749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322580">
              <a:lnSpc>
                <a:spcPct val="142000"/>
              </a:lnSpc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（7）设置“基准名称显示或隐藏”：在功能区的视图模块中“显示”框，单击基准名称显示或者隐藏开关，在图形窗口能够相应地显示或隐藏基准名称，如图1-4-27所示。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761230" y="4448810"/>
            <a:ext cx="2156460" cy="10033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R="55245" algn="ctr">
              <a:lnSpc>
                <a:spcPct val="100000"/>
              </a:lnSpc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1-4-27    基准名称显示或隐藏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5"/>
          <p:cNvPicPr/>
          <p:nvPr/>
        </p:nvPicPr>
        <p:blipFill>
          <a:blip r:embed="rId1"/>
          <a:stretch>
            <a:fillRect/>
          </a:stretch>
        </p:blipFill>
        <p:spPr>
          <a:xfrm>
            <a:off x="2127250" y="2458085"/>
            <a:ext cx="7424420" cy="951230"/>
          </a:xfrm>
          <a:prstGeom prst="rect">
            <a:avLst/>
          </a:prstGeom>
        </p:spPr>
      </p:pic>
      <p:sp>
        <p:nvSpPr>
          <p:cNvPr id="10" name="object 6"/>
          <p:cNvSpPr txBox="1"/>
          <p:nvPr/>
        </p:nvSpPr>
        <p:spPr>
          <a:xfrm>
            <a:off x="4761230" y="3463290"/>
            <a:ext cx="348615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（a）基准显示图标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7"/>
          <p:cNvPicPr/>
          <p:nvPr/>
        </p:nvPicPr>
        <p:blipFill>
          <a:blip r:embed="rId2"/>
          <a:stretch>
            <a:fillRect/>
          </a:stretch>
        </p:blipFill>
        <p:spPr>
          <a:xfrm>
            <a:off x="1786890" y="3543300"/>
            <a:ext cx="2479040" cy="2825115"/>
          </a:xfrm>
          <a:prstGeom prst="rect">
            <a:avLst/>
          </a:prstGeom>
        </p:spPr>
      </p:pic>
      <p:pic>
        <p:nvPicPr>
          <p:cNvPr id="13" name="object 9"/>
          <p:cNvPicPr/>
          <p:nvPr/>
        </p:nvPicPr>
        <p:blipFill>
          <a:blip r:embed="rId3"/>
          <a:stretch>
            <a:fillRect/>
          </a:stretch>
        </p:blipFill>
        <p:spPr>
          <a:xfrm>
            <a:off x="7655560" y="3477895"/>
            <a:ext cx="2472055" cy="29908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464425" y="6485890"/>
            <a:ext cx="2663190" cy="3289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R="89535" algn="ctr">
              <a:lnSpc>
                <a:spcPct val="100000"/>
              </a:lnSpc>
              <a:spcBef>
                <a:spcPts val="100"/>
              </a:spcBef>
              <a:tabLst>
                <a:tab pos="1471930" algn="l"/>
              </a:tabLst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（c）隐藏基准平面</a:t>
            </a:r>
            <a:endParaRPr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lang="zh-CN" altLang="en-US" sz="16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213610" y="6481445"/>
            <a:ext cx="20523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（b）显示基准平面</a:t>
            </a:r>
            <a:endParaRPr lang="zh-CN" altLang="en-US"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鼠标的基本操作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42532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CreoParametric6.0的操作中，鼠标的使用至关重要，没有鼠标操作将很难进行。本节主要介绍鼠标在零件实体模式下的操作要领。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1.旋转模型视图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将光标置于图形窗口中，按住鼠标中键同时拖动鼠标，转动模型。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2.缩放模型视图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将光标置于图形窗口中，直接滚动鼠标中键，可以对模型进行缩放操作。或者按下“Ctrl”键+鼠标中键，同时移动鼠标来缩放模型。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3.平移模型视图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将光标置于图形窗口中，按住“Shift”键+鼠标中键，同时移动鼠标平移模型。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spc="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基本操作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993348"/>
            <a:ext cx="10969200" cy="400110"/>
          </a:xfrm>
        </p:spPr>
        <p:txBody>
          <a:bodyPr>
            <a:noAutofit/>
          </a:bodyPr>
          <a:p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1.4.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lang="en-US" altLang="zh-CN"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鼠标的基本操作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15563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b="1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4.选择特征</a:t>
            </a:r>
            <a:endParaRPr b="1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42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将光标置于图形窗口中，移动鼠标至要选择的特征上，单击选中特征，图形窗口中变成绿色显示，同时模型树上的特征名称有色块填充，如图1-4-28所示。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1"/>
          <a:stretch>
            <a:fillRect/>
          </a:stretch>
        </p:blipFill>
        <p:spPr>
          <a:xfrm>
            <a:off x="3565525" y="3050540"/>
            <a:ext cx="4718050" cy="261366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4662170" y="5970270"/>
            <a:ext cx="252412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1-4-28    选择特征</a:t>
            </a:r>
            <a:endParaRPr sz="16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" y="215963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章首先介绍了产品造型的二元法分析方法从点、线、面、体构建方法分析产品造型的规律。二元分析法作为产品造型分析的基石，在进行产品三维建模前需要从二元法的角度分析种子和轨迹构成。随后介绍Creo软件基本操作，包括启动、退出、用户操作界面和文件基本操作，包括设置工作目录、新建文件、保存文件、打开文件及模型的显示和鼠标操作等。这些都是进入建模操作的基本要点，设计者须熟练掌握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1.思考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怎样运用二元法分析产品的造型?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如何启动和退出CreoParametric6.0?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如何设置工作目录?文件命名规则是什么?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CreoParametric6.0的主要特点有哪些?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2.练习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创建一个新零件模型，并做显示操作。熟练操作鼠标，控制模型旋转、放大、缩小,2平移等。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汇报人：WPS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/>
        <p:txBody>
          <a:bodyPr/>
          <a:lstStyle/>
          <a:p>
            <a:pPr marL="264160">
              <a:lnSpc>
                <a:spcPct val="100000"/>
              </a:lnSpc>
              <a:spcBef>
                <a:spcPts val="100"/>
              </a:spcBef>
              <a:tabLst>
                <a:tab pos="812165" algn="l"/>
              </a:tabLst>
            </a:pPr>
            <a:r>
              <a:rPr sz="2400" spc="-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1.1.2</a:t>
            </a:r>
            <a:r>
              <a:rPr lang="en-US" altLang="zh-CN" sz="2400" spc="-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面的二元分析法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>
              <a:lnSpc>
                <a:spcPct val="142000"/>
              </a:lnSpc>
              <a:spcBef>
                <a:spcPts val="710"/>
              </a:spcBef>
            </a:pPr>
            <a:r>
              <a:rPr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面由线构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线按照一定规律的轨迹扫描成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spc="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，种子曲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pc="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沿着直线轨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迹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spc="7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律地移动形成了曲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；种子曲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沿着曲线轨迹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规律地移动形成了曲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pc="1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。相同曲线的种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可以通过改变轨迹控制它的移动规律得到多种不同的曲面造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型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，也可以通过控制种子和轨迹组合方式而扫描出不同的曲面造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型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，比如种子直线沿着直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轨迹扫描成平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，种子直线沿着曲线轨迹扫描成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曲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，种子曲线沿着曲线轨迹扫描成双曲面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。不同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的面又可以当作体造型的种子，丰富产品的造型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产品三维设计与二元分析法</a:t>
            </a:r>
            <a:endParaRPr lang="zh-CN" altLang="en-US"/>
          </a:p>
        </p:txBody>
      </p:sp>
      <p:pic>
        <p:nvPicPr>
          <p:cNvPr id="11" name="object 8"/>
          <p:cNvPicPr/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655445" y="4196715"/>
            <a:ext cx="4333240" cy="194881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/>
        <p:txBody>
          <a:bodyPr/>
          <a:lstStyle/>
          <a:p>
            <a:pPr marL="264160">
              <a:lnSpc>
                <a:spcPct val="100000"/>
              </a:lnSpc>
              <a:tabLst>
                <a:tab pos="813435" algn="l"/>
              </a:tabLst>
            </a:pPr>
            <a:r>
              <a:rPr sz="2400" spc="-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1.1.3</a:t>
            </a:r>
            <a:r>
              <a:rPr lang="en-US" altLang="zh-CN" sz="2400" spc="-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体的二元分析法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>
              <a:lnSpc>
                <a:spcPct val="142000"/>
              </a:lnSpc>
              <a:spcBef>
                <a:spcPts val="710"/>
              </a:spcBef>
            </a:pPr>
            <a:r>
              <a:rPr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体由面构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面按照一定规律的轨迹扫描成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</a:t>
            </a:r>
            <a:r>
              <a:rPr spc="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spc="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，种子曲面沿着一个轨迹方向移动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所形成就是</a:t>
            </a:r>
            <a:r>
              <a:rPr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。图中曲面沿着直线轨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迹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</a:t>
            </a:r>
            <a:r>
              <a:rPr spc="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移动就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形成了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，曲面沿着曲线轨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迹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移动就形成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体的种子和轨迹变化相对点和面就更丰富</a:t>
            </a:r>
            <a:r>
              <a:rPr spc="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了</a:t>
            </a:r>
            <a:r>
              <a:rPr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，种子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可以是直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、曲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、平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、曲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，甚至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点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，轨迹可以是直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线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、圆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弧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、曲线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</a:t>
            </a:r>
            <a:r>
              <a:rPr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。通过种子和轨迹的不同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组合可以创造出各种体造型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spc="-6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lang="en-US" altLang="zh-CN" spc="-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产品三维设计与二元分析法</a:t>
            </a:r>
            <a:endParaRPr lang="zh-CN" altLang="en-US"/>
          </a:p>
        </p:txBody>
      </p:sp>
      <p:pic>
        <p:nvPicPr>
          <p:cNvPr id="6" name="object 5"/>
          <p:cNvPicPr/>
          <p:nvPr/>
        </p:nvPicPr>
        <p:blipFill>
          <a:blip r:embed="rId3"/>
          <a:stretch>
            <a:fillRect/>
          </a:stretch>
        </p:blipFill>
        <p:spPr>
          <a:xfrm>
            <a:off x="6186805" y="3726815"/>
            <a:ext cx="4375150" cy="241173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PART</a:t>
            </a:r>
            <a:r>
              <a:t>TWO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608330" y="1490345"/>
            <a:ext cx="7676515" cy="4214495"/>
          </a:xfrm>
        </p:spPr>
        <p:txBody>
          <a:bodyPr>
            <a:normAutofit/>
          </a:bodyPr>
          <a:lstStyle/>
          <a:p>
            <a:pPr marL="263525" lvl="2" indent="0">
              <a:lnSpc>
                <a:spcPct val="100000"/>
              </a:lnSpc>
              <a:spcBef>
                <a:spcPts val="100"/>
              </a:spcBef>
              <a:buNone/>
              <a:tabLst>
                <a:tab pos="772795" algn="l"/>
                <a:tab pos="773430" algn="l"/>
              </a:tabLst>
            </a:pPr>
            <a:r>
              <a:rPr lang="en-US" altLang="zh-CN" sz="2400"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1.2.1 </a:t>
            </a:r>
            <a:r>
              <a:rPr sz="2400" spc="4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2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</a:t>
            </a:r>
            <a:r>
              <a:rPr sz="2400" spc="-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1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8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应用介绍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080" indent="259080">
              <a:lnSpc>
                <a:spcPct val="200000"/>
              </a:lnSpc>
              <a:spcBef>
                <a:spcPts val="705"/>
              </a:spcBef>
            </a:pP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一个好的产品设计方案必须经历工程设计阶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段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才能制造成产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，真正做到使设计方案转化成让消</a:t>
            </a:r>
            <a:r>
              <a:rPr sz="1800"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费者使用的商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品</a:t>
            </a:r>
            <a:r>
              <a:rPr sz="1800" spc="6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。产品三维建模软件种类比较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</a:t>
            </a:r>
            <a:r>
              <a:rPr sz="1800"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有犀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牛、Creo、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UG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</a:t>
            </a:r>
            <a:r>
              <a:rPr sz="18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SolidWorks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等。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z="1800" spc="15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三维软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件是一款以参数化为特点的工程设计软</a:t>
            </a:r>
            <a:r>
              <a:rPr sz="1800" spc="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是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一个可伸缩的套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件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，集成了多个可互操作的应用程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序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，功能覆盖整个产品开发领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域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。本书主要集中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Creo</a:t>
            </a:r>
            <a:r>
              <a:rPr sz="1800" spc="1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Parametric</a:t>
            </a:r>
            <a:r>
              <a:rPr sz="1800"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模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块</a:t>
            </a:r>
            <a:r>
              <a:rPr sz="1800" spc="3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，该模块拥有强大的三维参数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化建模功能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259080">
              <a:lnSpc>
                <a:spcPct val="142000"/>
              </a:lnSpc>
              <a:spcBef>
                <a:spcPts val="705"/>
              </a:spcBef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/>
          </a:p>
        </p:txBody>
      </p:sp>
      <p:pic>
        <p:nvPicPr>
          <p:cNvPr id="6" name="图片 5" descr="9004847_app_device_mobile_application_app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4380" y="2243455"/>
            <a:ext cx="2767965" cy="276796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2"/>
            <p:custDataLst>
              <p:tags r:id="rId1"/>
            </p:custDataLst>
          </p:nvPr>
        </p:nvSpPr>
        <p:spPr>
          <a:xfrm>
            <a:off x="608330" y="1490345"/>
            <a:ext cx="6645275" cy="4032885"/>
          </a:xfrm>
        </p:spPr>
        <p:txBody>
          <a:bodyPr>
            <a:normAutofit lnSpcReduction="20000"/>
          </a:bodyPr>
          <a:lstStyle/>
          <a:p>
            <a:pPr marL="263525" lvl="2" indent="0">
              <a:lnSpc>
                <a:spcPct val="100000"/>
              </a:lnSpc>
              <a:buNone/>
              <a:tabLst>
                <a:tab pos="809625" algn="l"/>
                <a:tab pos="810260" algn="l"/>
              </a:tabLst>
            </a:pPr>
            <a:r>
              <a:rPr lang="en-US" altLang="zh-CN"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1.2.2 </a:t>
            </a:r>
            <a:r>
              <a:rPr sz="2400" spc="9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2400" spc="12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2400" spc="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24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2400" spc="-8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2400" spc="14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2400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特点</a:t>
            </a:r>
            <a:endParaRPr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8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339725" indent="-285750">
              <a:lnSpc>
                <a:spcPct val="200000"/>
              </a:lnSpc>
              <a:buFont typeface="Wingdings" panose="05000000000000000000" charset="0"/>
              <a:buChar char="l"/>
            </a:pPr>
            <a:r>
              <a:rPr sz="1800" b="1" spc="-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z="1800" b="1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基于特征建模</a:t>
            </a:r>
            <a:endParaRPr sz="1800" b="1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98450" marR="59690" indent="-285750" algn="just">
              <a:lnSpc>
                <a:spcPct val="200000"/>
              </a:lnSpc>
              <a:spcBef>
                <a:spcPts val="315"/>
              </a:spcBef>
              <a:buFont typeface="Wingdings" panose="05000000000000000000" charset="0"/>
              <a:buChar char="l"/>
            </a:pP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z="1800"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</a:t>
            </a:r>
            <a:r>
              <a:rPr sz="1800" spc="6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，零件建模遵循一定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的规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律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，特征是零件的基本单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元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，零件建模从逐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个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创建单独的几何特征开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始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，在设计过程中基于特征的堆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叠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，参照其他特征建立相互的关</a:t>
            </a:r>
            <a:r>
              <a:rPr sz="1800" spc="15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联</a:t>
            </a:r>
            <a:r>
              <a:rPr sz="1800" spc="3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，按照一</a:t>
            </a:r>
            <a:r>
              <a:rPr sz="18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定</a:t>
            </a:r>
            <a:r>
              <a:rPr spc="2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逻辑创建特征便可以构造一个较为复杂的零件</a:t>
            </a:r>
            <a:r>
              <a: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59690" indent="259080" algn="just">
              <a:lnSpc>
                <a:spcPct val="142000"/>
              </a:lnSpc>
              <a:spcBef>
                <a:spcPts val="315"/>
              </a:spcBef>
            </a:pPr>
            <a:endParaRPr sz="18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 marR="64135" indent="259080" algn="just">
              <a:lnSpc>
                <a:spcPct val="142000"/>
              </a:lnSpc>
            </a:pP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</a:t>
            </a:r>
            <a:r>
              <a:rPr spc="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spc="21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Cre</a:t>
            </a:r>
            <a:r>
              <a:rPr spc="27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o</a:t>
            </a:r>
            <a:r>
              <a:rPr spc="12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Parametri</a:t>
            </a:r>
            <a:r>
              <a:rPr spc="28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spc="8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</a:t>
            </a:r>
            <a:r>
              <a:rPr spc="145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0</a:t>
            </a:r>
            <a:r>
              <a:rPr spc="-6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简介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1095" y="1998980"/>
            <a:ext cx="3714750" cy="317182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4_2"/>
  <p:tag name="KSO_WM_UNIT_ID" val="custom20230292_4*l_h_i*1_4_2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4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1599999964237213,&quot;transparency&quot;:1},{&quot;brightness&quot;:0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4_1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UNIT_VALUE" val="7"/>
  <p:tag name="KSO_WM_UNIT_TYPE" val="l_h_a"/>
  <p:tag name="KSO_WM_UNIT_ID" val="custom20230292_4*l_h_a*1_4_1"/>
  <p:tag name="KSO_WM_DIAGRAM_VERSION" val="3"/>
  <p:tag name="KSO_WM_UNIT_PRESET_TEXT" val="添加目录文本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102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103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05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0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0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PLACING_PICTURE_USER_VIEWPORT" val="{&quot;height&quot;:4415.79842519685,&quot;width&quot;:4145.28188976378}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3.xml><?xml version="1.0" encoding="utf-8"?>
<p:tagLst xmlns:p="http://schemas.openxmlformats.org/presentationml/2006/main">
  <p:tag name="KSO_WM_UNIT_PLACING_PICTURE_USER_VIEWPORT" val="{&quot;height&quot;:2131.3385826771655,&quot;width&quot;:4407.6204724409445}"/>
</p:tagLst>
</file>

<file path=ppt/tags/tag11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5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8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2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4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7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3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3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35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36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8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PRESET_TEXT" val="单击此处添加文本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9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5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51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177_1*a*1"/>
  <p:tag name="KSO_WM_TEMPLATE_CATEGORY" val="custom"/>
  <p:tag name="KSO_WM_TEMPLATE_INDEX" val="20231177"/>
  <p:tag name="KSO_WM_UNIT_LAYERLEVEL" val="1"/>
  <p:tag name="KSO_WM_TAG_VERSION" val="3.0"/>
  <p:tag name="KSO_WM_BEAUTIFY_FLAG" val="#wm#"/>
  <p:tag name="KSO_WM_UNIT_PRESET_TEXT" val="单击此处添加标题"/>
</p:tagLst>
</file>

<file path=ppt/tags/tag15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1177_1*f*1"/>
  <p:tag name="KSO_WM_TEMPLATE_CATEGORY" val="custom"/>
  <p:tag name="KSO_WM_TEMPLATE_INDEX" val="20231177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54.xml><?xml version="1.0" encoding="utf-8"?>
<p:tagLst xmlns:p="http://schemas.openxmlformats.org/presentationml/2006/main">
  <p:tag name="KSO_WM_BEAUTIFY_FLAG" val="#wm#"/>
  <p:tag name="KSO_WM_TEMPLATE_CATEGORY" val="custom"/>
  <p:tag name="KSO_WM_TEMPLATE_INDEX" val="20231177"/>
  <p:tag name="KSO_WM_SLIDE_ID" val="custom20231177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63*428"/>
  <p:tag name="KSO_WM_SLIDE_POSITION" val="47*47"/>
  <p:tag name="KSO_WM_TAG_VERSION" val="3.0"/>
  <p:tag name="KSO_WM_SLIDE_LAYOUT" val="a_f_α"/>
  <p:tag name="KSO_WM_SLIDE_LAYOUT_CNT" val="1_1_2"/>
</p:tagLst>
</file>

<file path=ppt/tags/tag155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5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1177_1*a*1"/>
  <p:tag name="KSO_WM_TEMPLATE_CATEGORY" val="custom"/>
  <p:tag name="KSO_WM_TEMPLATE_INDEX" val="20231177"/>
  <p:tag name="KSO_WM_UNIT_LAYERLEVEL" val="1"/>
  <p:tag name="KSO_WM_TAG_VERSION" val="3.0"/>
  <p:tag name="KSO_WM_BEAUTIFY_FLAG" val="#wm#"/>
  <p:tag name="KSO_WM_UNIT_PRESET_TEXT" val="单击此处添加标题"/>
</p:tagLst>
</file>

<file path=ppt/tags/tag158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1177_1*f*1"/>
  <p:tag name="KSO_WM_TEMPLATE_CATEGORY" val="custom"/>
  <p:tag name="KSO_WM_TEMPLATE_INDEX" val="20231177"/>
  <p:tag name="KSO_WM_UNIT_LAYERLEVEL" val="1"/>
  <p:tag name="KSO_WM_TAG_VERSION" val="3.0"/>
  <p:tag name="KSO_WM_BEAUTIFY_FLAG" val="#wm#"/>
  <p:tag name="KSO_WM_UNIT_TEXT_FILL_FORE_SCHEMECOLOR_INDEX_BRIGHTNESS" val="0.25"/>
  <p:tag name="KSO_WM_UNIT_TEXT_FILL_FORE_SCHEMECOLOR_INDEX" val="13"/>
  <p:tag name="KSO_WM_UNIT_TEXT_FILL_TYPE" val="1"/>
  <p:tag name="KSO_WM_UNIT_PRESET_TEXT" val="单击此处添加文本具体内容，简明扼要地阐述您的观点。根据需要可酌情增减文字，以便观者准确地理解您传达的思想"/>
</p:tagLst>
</file>

<file path=ppt/tags/tag159.xml><?xml version="1.0" encoding="utf-8"?>
<p:tagLst xmlns:p="http://schemas.openxmlformats.org/presentationml/2006/main">
  <p:tag name="KSO_WM_BEAUTIFY_FLAG" val="#wm#"/>
  <p:tag name="KSO_WM_TEMPLATE_CATEGORY" val="custom"/>
  <p:tag name="KSO_WM_TEMPLATE_INDEX" val="20231177"/>
  <p:tag name="KSO_WM_SLIDE_ID" val="custom20231177_1"/>
  <p:tag name="KSO_WM_TEMPLATE_SUBCATEGORY" val="0"/>
  <p:tag name="KSO_WM_TEMPLATE_MASTER_TYPE" val="0"/>
  <p:tag name="KSO_WM_TEMPLATE_COLOR_TYPE" val="0"/>
  <p:tag name="KSO_WM_SLIDE_TYPE" val="text"/>
  <p:tag name="KSO_WM_SLIDE_SUBTYPE" val="picTxt"/>
  <p:tag name="KSO_WM_SLIDE_ITEM_CNT" val="0"/>
  <p:tag name="KSO_WM_SLIDE_INDEX" val="1"/>
  <p:tag name="KSO_WM_SLIDE_SIZE" val="863*428"/>
  <p:tag name="KSO_WM_SLIDE_POSITION" val="47*47"/>
  <p:tag name="KSO_WM_TAG_VERSION" val="3.0"/>
  <p:tag name="KSO_WM_SLIDE_LAYOUT" val="a_f_α"/>
  <p:tag name="KSO_WM_SLIDE_LAYOUT_CNT" val="1_1_2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1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1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3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65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7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8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69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2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3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5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7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8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79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5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9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9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1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9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SLIDE_LAYOUT" val="a_f"/>
  <p:tag name="KSO_WM_SLIDE_LAYOUT_CNT" val="1_1"/>
  <p:tag name="KSO_WM_SLIDE_TYPE" val="endPage"/>
  <p:tag name="KSO_WM_SLIDE_SUBTYPE" val="pureTxt"/>
  <p:tag name="KSO_WM_SLIDE_CONTENT_AREA" val="{&quot;left&quot;:&quot;54.6&quot;,&quot;top&quot;:&quot;123.65&quot;,&quot;width&quot;:&quot;574.1&quot;,&quot;height&quot;:&quot;305.6&quot;}"/>
</p:tagLst>
</file>

<file path=ppt/tags/tag192.xml><?xml version="1.0" encoding="utf-8"?>
<p:tagLst xmlns:p="http://schemas.openxmlformats.org/presentationml/2006/main">
  <p:tag name="COMMONDATA" val="eyJjb3VudCI6NTQsImhkaWQiOiJmNDJlMmZmMmZhNWUyZDkyZTk5MzIxMzQ3MTJiZWMxYyIsInVzZXJDb3VudCI6Mn0="/>
  <p:tag name="KSO_WPP_MARK_KEY" val="dfcd58e2-0d48-4b61-979c-4afda9b048ca"/>
  <p:tag name="commondata" val="eyJjb3VudCI6NTUsImhkaWQiOiI5MDMxNGRmMzA1OWI2YzM4MjRmN2ExYzIzNzYyMmI2OSIsInVzZXJDb3VudCI6MX0="/>
</p:tagLst>
</file>

<file path=ppt/tags/tag2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CONTENT_GROUP_TYPE" val="contentchip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1.0"/>
  <p:tag name="KSO_WM_BEAUTIFY_FLAG" val="#wm#"/>
  <p:tag name="KSO_WM_UNIT_CONTENT_GROUP_TYPE" val="contentchip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UNIT_TYPE" val="i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UNIT_CONTENT_GROUP_TYPE" val="titlestyle"/>
  <p:tag name="KSO_WM_UNIT_TYPE" val="i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TEMPLATE_SUBCATEGORY" val="29"/>
  <p:tag name="KSO_WM_TEMPLATE_MASTER_TYPE" val="0"/>
  <p:tag name="KSO_WM_TEMPLATE_COLOR_TYPE" val="0"/>
  <p:tag name="KSO_WM_TAG_VERSION" val="1.0"/>
  <p:tag name="KSO_WM_TEMPLATE_THUMBS_INDEX" val="1、9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1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1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添加副标题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_f"/>
  <p:tag name="KSO_WM_SLIDE_LAYOUT_CNT" val="1_1_1"/>
  <p:tag name="KSO_WM_TEMPLATE_THUMBS_INDEX" val="1、9"/>
  <p:tag name="KSO_WM_SLIDE_CONTENT_AREA" val="{&quot;left&quot;:&quot;54.6&quot;,&quot;top&quot;:&quot;123.65&quot;,&quot;width&quot;:&quot;574.1&quot;,&quot;height&quot;:&quot;305.6&quot;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4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89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4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292_4*l_h_i*1_1_1"/>
  <p:tag name="KSO_WM_TEMPLATE_CATEGORY" val="custom"/>
  <p:tag name="KSO_WM_TEMPLATE_INDEX" val="20230292"/>
  <p:tag name="KSO_WM_UNIT_LAYERLEVEL" val="1_1_1"/>
  <p:tag name="KSO_WM_TAG_VERSION" val="1.0"/>
  <p:tag name="KSO_WM_DIAGRAM_GROUP_CODE" val="l1-1"/>
  <p:tag name="KSO_WM_UNIT_TYPE" val="l_h_i"/>
  <p:tag name="KSO_WM_UNIT_INDEX" val="1_1_1"/>
  <p:tag name="KSO_WM_DIAGRAM_VERSION" val="3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1_2"/>
  <p:tag name="KSO_WM_UNIT_ID" val="custom20230292_4*l_h_i*1_1_2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1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1599999964237213,&quot;transparency&quot;:1},{&quot;brightness&quot;:0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1_1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UNIT_VALUE" val="7"/>
  <p:tag name="KSO_WM_UNIT_TYPE" val="l_h_a"/>
  <p:tag name="KSO_WM_UNIT_ID" val="custom20230292_4*l_h_a*1_1_1"/>
  <p:tag name="KSO_WM_DIAGRAM_VERSION" val="3"/>
  <p:tag name="KSO_WM_UNIT_PRESET_TEXT" val="添加目录文本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292_4*l_h_i*1_2_1"/>
  <p:tag name="KSO_WM_TEMPLATE_CATEGORY" val="custom"/>
  <p:tag name="KSO_WM_TEMPLATE_INDEX" val="20230292"/>
  <p:tag name="KSO_WM_UNIT_LAYERLEVEL" val="1_1_1"/>
  <p:tag name="KSO_WM_TAG_VERSION" val="1.0"/>
  <p:tag name="KSO_WM_DIAGRAM_GROUP_CODE" val="l1-1"/>
  <p:tag name="KSO_WM_UNIT_TYPE" val="l_h_i"/>
  <p:tag name="KSO_WM_UNIT_INDEX" val="1_2_1"/>
  <p:tag name="KSO_WM_DIAGRAM_VERSION" val="3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2_2"/>
  <p:tag name="KSO_WM_UNIT_ID" val="custom20230292_4*l_h_i*1_2_2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2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1599999964237213,&quot;transparency&quot;:1},{&quot;brightness&quot;:0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2_1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UNIT_VALUE" val="7"/>
  <p:tag name="KSO_WM_UNIT_TYPE" val="l_h_a"/>
  <p:tag name="KSO_WM_UNIT_ID" val="custom20230292_4*l_h_a*1_2_1"/>
  <p:tag name="KSO_WM_DIAGRAM_VERSION" val="3"/>
  <p:tag name="KSO_WM_UNIT_PRESET_TEXT" val="添加目录文本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292_4*l_h_i*1_3_1"/>
  <p:tag name="KSO_WM_TEMPLATE_CATEGORY" val="custom"/>
  <p:tag name="KSO_WM_TEMPLATE_INDEX" val="20230292"/>
  <p:tag name="KSO_WM_UNIT_LAYERLEVEL" val="1_1_1"/>
  <p:tag name="KSO_WM_TAG_VERSION" val="1.0"/>
  <p:tag name="KSO_WM_DIAGRAM_GROUP_CODE" val="l1-1"/>
  <p:tag name="KSO_WM_UNIT_TYPE" val="l_h_i"/>
  <p:tag name="KSO_WM_UNIT_INDEX" val="1_3_1"/>
  <p:tag name="KSO_WM_DIAGRAM_VERSION" val="3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d"/>
  <p:tag name="KSO_WM_UNIT_TYPE" val="l_h_i"/>
  <p:tag name="KSO_WM_UNIT_INDEX" val="1_3_2"/>
  <p:tag name="KSO_WM_UNIT_ID" val="custom20230292_4*l_h_i*1_3_2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DIAGRAM_VERSION" val="3"/>
  <p:tag name="KSO_WM_UNIT_PRESET_TEXT" val="03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gradient&quot;:[{&quot;brightness&quot;:0,&quot;colorType&quot;:1,&quot;foreColorIndex&quot;:5,&quot;pos&quot;:0.1599999964237213,&quot;transparency&quot;:1},{&quot;brightness&quot;:0,&quot;colorType&quot;:1,&quot;foreColorIndex&quot;:6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INDEX" val="1_3_1"/>
  <p:tag name="KSO_WM_TEMPLATE_CATEGORY" val="custom"/>
  <p:tag name="KSO_WM_TEMPLATE_INDEX" val="20230292"/>
  <p:tag name="KSO_WM_UNIT_LAYERLEVEL" val="1_1_1"/>
  <p:tag name="KSO_WM_TAG_VERSION" val="1.0"/>
  <p:tag name="KSO_WM_BEAUTIFY_FLAG" val="#wm#"/>
  <p:tag name="KSO_WM_DIAGRAM_GROUP_CODE" val="l1-1"/>
  <p:tag name="KSO_WM_UNIT_VALUE" val="7"/>
  <p:tag name="KSO_WM_UNIT_TYPE" val="l_h_a"/>
  <p:tag name="KSO_WM_UNIT_ID" val="custom20230292_4*l_h_a*1_3_1"/>
  <p:tag name="KSO_WM_DIAGRAM_VERSION" val="3"/>
  <p:tag name="KSO_WM_UNIT_PRESET_TEXT" val="添加目录文本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</p:tagLst>
</file>

<file path=ppt/tags/tag9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custom20230292_4*l_h_i*1_4_1"/>
  <p:tag name="KSO_WM_TEMPLATE_CATEGORY" val="custom"/>
  <p:tag name="KSO_WM_TEMPLATE_INDEX" val="20230292"/>
  <p:tag name="KSO_WM_UNIT_LAYERLEVEL" val="1_1_1"/>
  <p:tag name="KSO_WM_TAG_VERSION" val="1.0"/>
  <p:tag name="KSO_WM_DIAGRAM_GROUP_CODE" val="l1-1"/>
  <p:tag name="KSO_WM_UNIT_TYPE" val="l_h_i"/>
  <p:tag name="KSO_WM_UNIT_INDEX" val="1_4_1"/>
  <p:tag name="KSO_WM_DIAGRAM_VERSION" val="3"/>
  <p:tag name="KSO_WM_DIAGRAM_MAX_ITEMCNT" val="6"/>
  <p:tag name="KSO_WM_DIAGRAM_MIN_ITEMCNT" val="2"/>
  <p:tag name="KSO_WM_DIAGRAM_VIRTUALLY_FRAME" val="{&quot;height&quot;:419.22503662109375,&quot;left&quot;:88.06370239257812,&quot;top&quot;:-5.2134631924366435,&quot;width&quot;:923.5362976074218}"/>
  <p:tag name="KSO_WM_DIAGRAM_COLOR_MATCH_VALUE" val="{&quot;shape&quot;:{&quot;fill&quot;:{&quot;type&quot;:0},&quot;glow&quot;:{&quot;colorType&quot;:0},&quot;line&quot;:{&quot;solidLine&quot;:{&quot;brightness&quot;:-0.25,&quot;colorType&quot;:1,&quot;foreColorIndex&quot;:6,&quot;transparency&quot;:0.699999988079071},&quot;type&quot;:1},&quot;shadow&quot;:{&quot;colorType&quot;:0},&quot;threeD&quot;:{&quot;curvedSurface&quot;:{&quot;brightness&quot;:0,&quot;colorType&quot;:2,&quot;rgb&quot;:&quot;#000000&quot;},&quot;depth&quot;:{&quot;colorType&quot;:0}}},&quot;text&quot;:{&quot;fill&quot;:{},&quot;glow&quot;:{},&quot;line&quot;:{},&quot;shadow&quot;:{},&quot;threeD&quot;:{}}}"/>
</p:tagLst>
</file>

<file path=ppt/theme/theme1.xml><?xml version="1.0" encoding="utf-8"?>
<a:theme xmlns:a="http://schemas.openxmlformats.org/drawingml/2006/main" name="Office 主题">
  <a:themeElements>
    <a:clrScheme name="自定义 122">
      <a:dk1>
        <a:sysClr val="windowText" lastClr="000000"/>
      </a:dk1>
      <a:lt1>
        <a:sysClr val="window" lastClr="FFFFFF"/>
      </a:lt1>
      <a:dk2>
        <a:srgbClr val="003964"/>
      </a:dk2>
      <a:lt2>
        <a:srgbClr val="E8F8FE"/>
      </a:lt2>
      <a:accent1>
        <a:srgbClr val="1DC0FD"/>
      </a:accent1>
      <a:accent2>
        <a:srgbClr val="015BFF"/>
      </a:accent2>
      <a:accent3>
        <a:srgbClr val="22CFD8"/>
      </a:accent3>
      <a:accent4>
        <a:srgbClr val="22B1C4"/>
      </a:accent4>
      <a:accent5>
        <a:srgbClr val="9485FF"/>
      </a:accent5>
      <a:accent6>
        <a:srgbClr val="6F5BFF"/>
      </a:accent6>
      <a:hlink>
        <a:srgbClr val="0563C1"/>
      </a:hlink>
      <a:folHlink>
        <a:srgbClr val="954D72"/>
      </a:folHlink>
    </a:clrScheme>
    <a:fontScheme name="自定义 73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7640</Words>
  <Application>WPS 演示</Application>
  <PresentationFormat>宽屏</PresentationFormat>
  <Paragraphs>480</Paragraphs>
  <Slides>47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6" baseType="lpstr">
      <vt:lpstr>Arial</vt:lpstr>
      <vt:lpstr>宋体</vt:lpstr>
      <vt:lpstr>Wingdings</vt:lpstr>
      <vt:lpstr>MiSans Heavy</vt:lpstr>
      <vt:lpstr>Wingdings</vt:lpstr>
      <vt:lpstr>MiSans Normal</vt:lpstr>
      <vt:lpstr>微软雅黑</vt:lpstr>
      <vt:lpstr>Arial Unicode MS</vt:lpstr>
      <vt:lpstr>Office 主题</vt:lpstr>
      <vt:lpstr>PowerPoint 演示文稿</vt:lpstr>
      <vt:lpstr>目录</vt:lpstr>
      <vt:lpstr>1.1 产品三维设计与二元分析法</vt:lpstr>
      <vt:lpstr>1.1 产品三维设计与二元分析法</vt:lpstr>
      <vt:lpstr>1.1 产品三维设计与二元分析法</vt:lpstr>
      <vt:lpstr>1.1 产品三维设计与二元分析法</vt:lpstr>
      <vt:lpstr>1.2	CreoParametric6.0简介</vt:lpstr>
      <vt:lpstr>1.2	CreoParametric6.0简介</vt:lpstr>
      <vt:lpstr>1.2	CreoParametric6.0简介</vt:lpstr>
      <vt:lpstr>1.2	CreoParametric6.0简介</vt:lpstr>
      <vt:lpstr>1.2	CreoParametric6.0简介</vt:lpstr>
      <vt:lpstr>1.3	CreoParametric6.0启动与退出</vt:lpstr>
      <vt:lpstr>1.3 CreoParametric6.0启动与退出</vt:lpstr>
      <vt:lpstr>1.3 CreoParametric6.0启动与退出</vt:lpstr>
      <vt:lpstr>1.3 CreoParametric6.0启动与退出</vt:lpstr>
      <vt:lpstr>1.3 CreoParametric6.0启动与退出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1.4	CreoParametric6.0基本操作</vt:lpstr>
      <vt:lpstr>本章小结</vt:lpstr>
      <vt:lpstr>思考与练习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</cp:lastModifiedBy>
  <cp:revision>160</cp:revision>
  <dcterms:created xsi:type="dcterms:W3CDTF">2023-05-11T07:06:00Z</dcterms:created>
  <dcterms:modified xsi:type="dcterms:W3CDTF">2024-05-20T07:15:57Z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BD8EE684FD534B8B9C8012857EDA3337_11</vt:lpwstr>
  </property>
  <property fmtid="{D5CDD505-2E9C-101B-9397-08002B2CF9AE}" pid="4" name="KSOTemplateUUID">
    <vt:lpwstr>v1.0_mb_9QAWWVYH2DG4a8DJrSVPPw==</vt:lpwstr>
  </property>
</Properties>
</file>