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121"/>
  </p:handoutMasterIdLst>
  <p:sldIdLst>
    <p:sldId id="410" r:id="rId3"/>
    <p:sldId id="411" r:id="rId5"/>
    <p:sldId id="412" r:id="rId6"/>
    <p:sldId id="418" r:id="rId7"/>
    <p:sldId id="413" r:id="rId8"/>
    <p:sldId id="419" r:id="rId9"/>
    <p:sldId id="421" r:id="rId10"/>
    <p:sldId id="422" r:id="rId11"/>
    <p:sldId id="423" r:id="rId12"/>
    <p:sldId id="424" r:id="rId13"/>
    <p:sldId id="429" r:id="rId14"/>
    <p:sldId id="430" r:id="rId15"/>
    <p:sldId id="431" r:id="rId16"/>
    <p:sldId id="432" r:id="rId17"/>
    <p:sldId id="433" r:id="rId18"/>
    <p:sldId id="434" r:id="rId19"/>
    <p:sldId id="435" r:id="rId20"/>
    <p:sldId id="436" r:id="rId21"/>
    <p:sldId id="438" r:id="rId22"/>
    <p:sldId id="439" r:id="rId23"/>
    <p:sldId id="440" r:id="rId24"/>
    <p:sldId id="442" r:id="rId25"/>
    <p:sldId id="441" r:id="rId26"/>
    <p:sldId id="443" r:id="rId27"/>
    <p:sldId id="444" r:id="rId28"/>
    <p:sldId id="445" r:id="rId29"/>
    <p:sldId id="446" r:id="rId30"/>
    <p:sldId id="447" r:id="rId31"/>
    <p:sldId id="448" r:id="rId32"/>
    <p:sldId id="449" r:id="rId33"/>
    <p:sldId id="450" r:id="rId34"/>
    <p:sldId id="451" r:id="rId35"/>
    <p:sldId id="452" r:id="rId36"/>
    <p:sldId id="453" r:id="rId37"/>
    <p:sldId id="454" r:id="rId38"/>
    <p:sldId id="455" r:id="rId39"/>
    <p:sldId id="472" r:id="rId40"/>
    <p:sldId id="473" r:id="rId41"/>
    <p:sldId id="474" r:id="rId42"/>
    <p:sldId id="475" r:id="rId43"/>
    <p:sldId id="476" r:id="rId44"/>
    <p:sldId id="488" r:id="rId45"/>
    <p:sldId id="477" r:id="rId46"/>
    <p:sldId id="414" r:id="rId47"/>
    <p:sldId id="482" r:id="rId48"/>
    <p:sldId id="509" r:id="rId49"/>
    <p:sldId id="510" r:id="rId50"/>
    <p:sldId id="511" r:id="rId51"/>
    <p:sldId id="512" r:id="rId52"/>
    <p:sldId id="513" r:id="rId53"/>
    <p:sldId id="514" r:id="rId54"/>
    <p:sldId id="515" r:id="rId55"/>
    <p:sldId id="516" r:id="rId56"/>
    <p:sldId id="517" r:id="rId57"/>
    <p:sldId id="523" r:id="rId58"/>
    <p:sldId id="524" r:id="rId59"/>
    <p:sldId id="525" r:id="rId60"/>
    <p:sldId id="526" r:id="rId61"/>
    <p:sldId id="527" r:id="rId62"/>
    <p:sldId id="518" r:id="rId63"/>
    <p:sldId id="519" r:id="rId64"/>
    <p:sldId id="528" r:id="rId65"/>
    <p:sldId id="529" r:id="rId66"/>
    <p:sldId id="530" r:id="rId67"/>
    <p:sldId id="531" r:id="rId68"/>
    <p:sldId id="532" r:id="rId69"/>
    <p:sldId id="533" r:id="rId70"/>
    <p:sldId id="534" r:id="rId71"/>
    <p:sldId id="535" r:id="rId72"/>
    <p:sldId id="536" r:id="rId73"/>
    <p:sldId id="537" r:id="rId74"/>
    <p:sldId id="538" r:id="rId75"/>
    <p:sldId id="539" r:id="rId76"/>
    <p:sldId id="540" r:id="rId77"/>
    <p:sldId id="541" r:id="rId78"/>
    <p:sldId id="542" r:id="rId79"/>
    <p:sldId id="543" r:id="rId80"/>
    <p:sldId id="544" r:id="rId81"/>
    <p:sldId id="545" r:id="rId82"/>
    <p:sldId id="546" r:id="rId83"/>
    <p:sldId id="547" r:id="rId84"/>
    <p:sldId id="548" r:id="rId85"/>
    <p:sldId id="549" r:id="rId86"/>
    <p:sldId id="550" r:id="rId87"/>
    <p:sldId id="551" r:id="rId88"/>
    <p:sldId id="552" r:id="rId89"/>
    <p:sldId id="553" r:id="rId90"/>
    <p:sldId id="554" r:id="rId91"/>
    <p:sldId id="555" r:id="rId92"/>
    <p:sldId id="556" r:id="rId93"/>
    <p:sldId id="557" r:id="rId94"/>
    <p:sldId id="568" r:id="rId95"/>
    <p:sldId id="569" r:id="rId96"/>
    <p:sldId id="570" r:id="rId97"/>
    <p:sldId id="571" r:id="rId98"/>
    <p:sldId id="572" r:id="rId99"/>
    <p:sldId id="573" r:id="rId100"/>
    <p:sldId id="574" r:id="rId101"/>
    <p:sldId id="575" r:id="rId102"/>
    <p:sldId id="576" r:id="rId103"/>
    <p:sldId id="577" r:id="rId104"/>
    <p:sldId id="578" r:id="rId105"/>
    <p:sldId id="579" r:id="rId106"/>
    <p:sldId id="580" r:id="rId107"/>
    <p:sldId id="581" r:id="rId108"/>
    <p:sldId id="582" r:id="rId109"/>
    <p:sldId id="583" r:id="rId110"/>
    <p:sldId id="584" r:id="rId111"/>
    <p:sldId id="585" r:id="rId112"/>
    <p:sldId id="586" r:id="rId113"/>
    <p:sldId id="415" r:id="rId114"/>
    <p:sldId id="416" r:id="rId115"/>
    <p:sldId id="364" r:id="rId116"/>
    <p:sldId id="401" r:id="rId117"/>
    <p:sldId id="407" r:id="rId118"/>
    <p:sldId id="275" r:id="rId119"/>
    <p:sldId id="394" r:id="rId120"/>
  </p:sldIdLst>
  <p:sldSz cx="12192000" cy="6858000"/>
  <p:notesSz cx="6858000" cy="9144000"/>
  <p:custDataLst>
    <p:tags r:id="rId1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21" userDrawn="1">
          <p15:clr>
            <a:srgbClr val="A4A3A4"/>
          </p15:clr>
        </p15:guide>
        <p15:guide id="2" pos="3928"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5B9F5"/>
    <a:srgbClr val="02B3F4"/>
    <a:srgbClr val="344554"/>
    <a:srgbClr val="0151F5"/>
    <a:srgbClr val="1DC0FD"/>
    <a:srgbClr val="015BFF"/>
    <a:srgbClr val="196EFB"/>
    <a:srgbClr val="293642"/>
    <a:srgbClr val="4C6279"/>
    <a:srgbClr val="B6D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778" autoAdjust="0"/>
    <p:restoredTop sz="94660"/>
  </p:normalViewPr>
  <p:slideViewPr>
    <p:cSldViewPr snapToGrid="0" showGuides="1">
      <p:cViewPr varScale="1">
        <p:scale>
          <a:sx n="10" d="100"/>
          <a:sy n="10" d="100"/>
        </p:scale>
        <p:origin x="-197" y="2438"/>
      </p:cViewPr>
      <p:guideLst>
        <p:guide orient="horz" pos="2121"/>
        <p:guide pos="3928"/>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9" Type="http://schemas.openxmlformats.org/officeDocument/2006/relationships/slide" Target="slides/slide96.xml"/><Relationship Id="rId98" Type="http://schemas.openxmlformats.org/officeDocument/2006/relationships/slide" Target="slides/slide95.xml"/><Relationship Id="rId97" Type="http://schemas.openxmlformats.org/officeDocument/2006/relationships/slide" Target="slides/slide94.xml"/><Relationship Id="rId96" Type="http://schemas.openxmlformats.org/officeDocument/2006/relationships/slide" Target="slides/slide93.xml"/><Relationship Id="rId95" Type="http://schemas.openxmlformats.org/officeDocument/2006/relationships/slide" Target="slides/slide92.xml"/><Relationship Id="rId94" Type="http://schemas.openxmlformats.org/officeDocument/2006/relationships/slide" Target="slides/slide91.xml"/><Relationship Id="rId93" Type="http://schemas.openxmlformats.org/officeDocument/2006/relationships/slide" Target="slides/slide90.xml"/><Relationship Id="rId92" Type="http://schemas.openxmlformats.org/officeDocument/2006/relationships/slide" Target="slides/slide89.xml"/><Relationship Id="rId91" Type="http://schemas.openxmlformats.org/officeDocument/2006/relationships/slide" Target="slides/slide88.xml"/><Relationship Id="rId90" Type="http://schemas.openxmlformats.org/officeDocument/2006/relationships/slide" Target="slides/slide87.xml"/><Relationship Id="rId9" Type="http://schemas.openxmlformats.org/officeDocument/2006/relationships/slide" Target="slides/slide6.xml"/><Relationship Id="rId89" Type="http://schemas.openxmlformats.org/officeDocument/2006/relationships/slide" Target="slides/slide86.xml"/><Relationship Id="rId88" Type="http://schemas.openxmlformats.org/officeDocument/2006/relationships/slide" Target="slides/slide85.xml"/><Relationship Id="rId87" Type="http://schemas.openxmlformats.org/officeDocument/2006/relationships/slide" Target="slides/slide84.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6" Type="http://schemas.openxmlformats.org/officeDocument/2006/relationships/tags" Target="tags/tag342.xml"/><Relationship Id="rId125" Type="http://schemas.openxmlformats.org/officeDocument/2006/relationships/commentAuthors" Target="commentAuthors.xml"/><Relationship Id="rId124" Type="http://schemas.openxmlformats.org/officeDocument/2006/relationships/tableStyles" Target="tableStyles.xml"/><Relationship Id="rId123" Type="http://schemas.openxmlformats.org/officeDocument/2006/relationships/viewProps" Target="viewProps.xml"/><Relationship Id="rId122" Type="http://schemas.openxmlformats.org/officeDocument/2006/relationships/presProps" Target="presProps.xml"/><Relationship Id="rId121" Type="http://schemas.openxmlformats.org/officeDocument/2006/relationships/handoutMaster" Target="handoutMasters/handoutMaster1.xml"/><Relationship Id="rId120" Type="http://schemas.openxmlformats.org/officeDocument/2006/relationships/slide" Target="slides/slide117.xml"/><Relationship Id="rId12" Type="http://schemas.openxmlformats.org/officeDocument/2006/relationships/slide" Target="slides/slide9.xml"/><Relationship Id="rId119" Type="http://schemas.openxmlformats.org/officeDocument/2006/relationships/slide" Target="slides/slide116.xml"/><Relationship Id="rId118" Type="http://schemas.openxmlformats.org/officeDocument/2006/relationships/slide" Target="slides/slide115.xml"/><Relationship Id="rId117" Type="http://schemas.openxmlformats.org/officeDocument/2006/relationships/slide" Target="slides/slide114.xml"/><Relationship Id="rId116" Type="http://schemas.openxmlformats.org/officeDocument/2006/relationships/slide" Target="slides/slide113.xml"/><Relationship Id="rId115" Type="http://schemas.openxmlformats.org/officeDocument/2006/relationships/slide" Target="slides/slide112.xml"/><Relationship Id="rId114" Type="http://schemas.openxmlformats.org/officeDocument/2006/relationships/slide" Target="slides/slide111.xml"/><Relationship Id="rId113" Type="http://schemas.openxmlformats.org/officeDocument/2006/relationships/slide" Target="slides/slide110.xml"/><Relationship Id="rId112" Type="http://schemas.openxmlformats.org/officeDocument/2006/relationships/slide" Target="slides/slide109.xml"/><Relationship Id="rId111" Type="http://schemas.openxmlformats.org/officeDocument/2006/relationships/slide" Target="slides/slide108.xml"/><Relationship Id="rId110" Type="http://schemas.openxmlformats.org/officeDocument/2006/relationships/slide" Target="slides/slide107.xml"/><Relationship Id="rId11" Type="http://schemas.openxmlformats.org/officeDocument/2006/relationships/slide" Target="slides/slide8.xml"/><Relationship Id="rId109" Type="http://schemas.openxmlformats.org/officeDocument/2006/relationships/slide" Target="slides/slide106.xml"/><Relationship Id="rId108" Type="http://schemas.openxmlformats.org/officeDocument/2006/relationships/slide" Target="slides/slide105.xml"/><Relationship Id="rId107" Type="http://schemas.openxmlformats.org/officeDocument/2006/relationships/slide" Target="slides/slide104.xml"/><Relationship Id="rId106" Type="http://schemas.openxmlformats.org/officeDocument/2006/relationships/slide" Target="slides/slide103.xml"/><Relationship Id="rId105" Type="http://schemas.openxmlformats.org/officeDocument/2006/relationships/slide" Target="slides/slide102.xml"/><Relationship Id="rId104" Type="http://schemas.openxmlformats.org/officeDocument/2006/relationships/slide" Target="slides/slide101.xml"/><Relationship Id="rId103" Type="http://schemas.openxmlformats.org/officeDocument/2006/relationships/slide" Target="slides/slide100.xml"/><Relationship Id="rId102" Type="http://schemas.openxmlformats.org/officeDocument/2006/relationships/slide" Target="slides/slide99.xml"/><Relationship Id="rId101" Type="http://schemas.openxmlformats.org/officeDocument/2006/relationships/slide" Target="slides/slide98.xml"/><Relationship Id="rId100" Type="http://schemas.openxmlformats.org/officeDocument/2006/relationships/slide" Target="slides/slide97.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Heavy" panose="00000A00000000000000" charset="-122"/>
                <a:ea typeface="MiSans Heavy" panose="00000A00000000000000" charset="-122"/>
                <a:cs typeface="MiSans Heavy" panose="00000A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Heavy" panose="00000A00000000000000" charset="-122"/>
                <a:ea typeface="MiSans Heavy" panose="00000A00000000000000" charset="-122"/>
                <a:cs typeface="MiSans Heavy" panose="00000A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1pPr>
    <a:lvl2pPr marL="4572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2pPr>
    <a:lvl3pPr marL="9144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3pPr>
    <a:lvl4pPr marL="13716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4pPr>
    <a:lvl5pPr marL="18288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jpeg"/><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2.jpe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jpe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jpe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9" name="署名"/>
          <p:cNvSpPr txBox="1">
            <a:spLocks noGrp="1"/>
          </p:cNvSpPr>
          <p:nvPr>
            <p:ph type="body" idx="3" hasCustomPrompt="1"/>
            <p:custDataLst>
              <p:tags r:id="rId4"/>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单击此处编辑文本</a:t>
            </a:r>
            <a:endParaRPr dirty="0">
              <a:sym typeface="+mn-ea"/>
            </a:endParaRPr>
          </a:p>
        </p:txBody>
      </p:sp>
      <p:sp>
        <p:nvSpPr>
          <p:cNvPr id="8" name="副标题"/>
          <p:cNvSpPr txBox="1">
            <a:spLocks noGrp="1"/>
          </p:cNvSpPr>
          <p:nvPr>
            <p:ph type="body" idx="2" hasCustomPrompt="1"/>
            <p:custDataLst>
              <p:tags r:id="rId5"/>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tx1">
                    <a:lumMod val="85000"/>
                    <a:lumOff val="15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6"/>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9" name="图片 8"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8" name="平行四边形 7"/>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标题"/>
          <p:cNvSpPr txBox="1">
            <a:spLocks noGrp="1"/>
          </p:cNvSpPr>
          <p:nvPr>
            <p:ph type="title" idx="2"/>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6"/>
            </p:custDataLst>
          </p:nvPr>
        </p:nvSpPr>
        <p:spPr>
          <a:xfrm>
            <a:off x="608400" y="1134318"/>
            <a:ext cx="109692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8" name="署名"/>
          <p:cNvSpPr txBox="1">
            <a:spLocks noGrp="1"/>
          </p:cNvSpPr>
          <p:nvPr>
            <p:ph type="body" idx="2" hasCustomPrompt="1"/>
            <p:custDataLst>
              <p:tags r:id="rId4"/>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单击此处编辑文本</a:t>
            </a:r>
            <a:endParaRPr>
              <a:sym typeface="+mn-ea"/>
            </a:endParaRPr>
          </a:p>
        </p:txBody>
      </p:sp>
      <p:sp>
        <p:nvSpPr>
          <p:cNvPr id="7" name="标题"/>
          <p:cNvSpPr txBox="1">
            <a:spLocks noGrp="1"/>
          </p:cNvSpPr>
          <p:nvPr>
            <p:ph type="title" idx="1" hasCustomPrompt="1"/>
            <p:custDataLst>
              <p:tags r:id="rId5"/>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descr="A2"/>
          <p:cNvPicPr>
            <a:picLocks noChangeAspect="1"/>
          </p:cNvPicPr>
          <p:nvPr>
            <p:custDataLst>
              <p:tags r:id="rId3"/>
            </p:custDataLst>
          </p:nvPr>
        </p:nvPicPr>
        <p:blipFill>
          <a:blip r:embed="rId4">
            <a:alphaModFix amt="15000"/>
          </a:blip>
          <a:stretch>
            <a:fillRect/>
          </a:stretch>
        </p:blipFill>
        <p:spPr>
          <a:xfrm flipH="1">
            <a:off x="0" y="635"/>
            <a:ext cx="12192000" cy="6871335"/>
          </a:xfrm>
          <a:prstGeom prst="rect">
            <a:avLst/>
          </a:prstGeom>
        </p:spPr>
      </p:pic>
      <p:sp>
        <p:nvSpPr>
          <p:cNvPr id="8" name="正文"/>
          <p:cNvSpPr txBox="1">
            <a:spLocks noGrp="1"/>
          </p:cNvSpPr>
          <p:nvPr>
            <p:ph idx="2"/>
            <p:custDataLst>
              <p:tags r:id="rId5"/>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7" name="标题"/>
          <p:cNvSpPr txBox="1">
            <a:spLocks noGrp="1"/>
          </p:cNvSpPr>
          <p:nvPr>
            <p:ph type="title" idx="1"/>
            <p:custDataLst>
              <p:tags r:id="rId6"/>
            </p:custDataLst>
          </p:nvPr>
        </p:nvSpPr>
        <p:spPr>
          <a:xfrm>
            <a:off x="608400" y="41555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3335"/>
            <a:ext cx="12192635" cy="6871335"/>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7" name="副标题"/>
          <p:cNvSpPr txBox="1">
            <a:spLocks noGrp="1"/>
          </p:cNvSpPr>
          <p:nvPr>
            <p:ph type="body" idx="2" hasCustomPrompt="1"/>
            <p:custDataLst>
              <p:tags r:id="rId6"/>
            </p:custDataLst>
          </p:nvPr>
        </p:nvSpPr>
        <p:spPr>
          <a:xfrm>
            <a:off x="2454910" y="5417185"/>
            <a:ext cx="3988435" cy="664845"/>
          </a:xfrm>
          <a:prstGeom prst="rect">
            <a:avLst/>
          </a:prstGeom>
          <a:noFill/>
        </p:spPr>
        <p:txBody>
          <a:bodyPr wrap="square" lIns="0" tIns="0" rIns="0" bIns="0" rtlCol="0" anchor="ctr">
            <a:normAutofit/>
          </a:bodyPr>
          <a:lstStyle>
            <a:lvl1pPr marL="0" marR="0" lvl="0" algn="l" defTabSz="914400" rtl="0" eaLnBrk="1" fontAlgn="auto" latinLnBrk="0" hangingPunct="1">
              <a:lnSpc>
                <a:spcPct val="100000"/>
              </a:lnSpc>
              <a:buClrTx/>
              <a:buSzTx/>
              <a:buFontTx/>
              <a:buNone/>
              <a:defRPr kumimoji="0" lang="en-US" altLang="zh-CN" sz="2800" b="0" i="0" u="none" strike="noStrike" kern="1200" cap="none" spc="0" normalizeH="0" baseline="0" noProof="1" dirty="0">
                <a:solidFill>
                  <a:schemeClr val="accent2">
                    <a:lumMod val="40000"/>
                    <a:lumOff val="60000"/>
                  </a:schemeClr>
                </a:solidFill>
                <a:uFillTx/>
                <a:latin typeface="+mj-ea"/>
                <a:ea typeface="+mj-ea"/>
                <a:cs typeface="MiSans Normal" panose="00000500000000000000" charset="-122"/>
                <a:sym typeface="+mn-ea"/>
              </a:defRPr>
            </a:lvl1pPr>
          </a:lstStyle>
          <a:p>
            <a:pPr lvl="0" algn="l">
              <a:buClrTx/>
              <a:buSzTx/>
              <a:buFontTx/>
            </a:pPr>
            <a:r>
              <a:rPr>
                <a:sym typeface="+mn-ea"/>
              </a:rPr>
              <a:t>单击此处编辑副标题</a:t>
            </a:r>
            <a:endParaRPr>
              <a:sym typeface="+mn-ea"/>
            </a:endParaRPr>
          </a:p>
        </p:txBody>
      </p:sp>
      <p:sp>
        <p:nvSpPr>
          <p:cNvPr id="6" name="标题"/>
          <p:cNvSpPr txBox="1">
            <a:spLocks noGrp="1"/>
          </p:cNvSpPr>
          <p:nvPr>
            <p:ph type="title" idx="1" hasCustomPrompt="1"/>
            <p:custDataLst>
              <p:tags r:id="rId7"/>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5654" y="0"/>
            <a:ext cx="12192000" cy="6871335"/>
          </a:xfrm>
          <a:prstGeom prst="rect">
            <a:avLst/>
          </a:prstGeom>
        </p:spPr>
      </p:pic>
      <p:sp>
        <p:nvSpPr>
          <p:cNvPr id="13" name="平行四边形 12"/>
          <p:cNvSpPr/>
          <p:nvPr>
            <p:custDataLst>
              <p:tags r:id="rId4"/>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5"/>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6"/>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tx1">
                    <a:lumMod val="85000"/>
                    <a:lumOff val="15000"/>
                  </a:schemeClr>
                </a:solidFill>
                <a:latin typeface="+mj-ea"/>
                <a:ea typeface="+mj-ea"/>
                <a:cs typeface="+mn-cs"/>
              </a:defRPr>
            </a:lvl1pPr>
          </a:lstStyle>
          <a:p>
            <a:pPr lvl="0" algn="r"/>
            <a:r>
              <a:rPr>
                <a:sym typeface="+mn-ea"/>
              </a:rPr>
              <a:t>单击此处编辑标题</a:t>
            </a:r>
            <a:endParaRPr>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12" name="图片 11"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1" name="平行四边形 10"/>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7"/>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16" name="图片 15"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5" name="平行四边形 14"/>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13" name="正文"/>
          <p:cNvSpPr txBox="1">
            <a:spLocks noGrp="1"/>
          </p:cNvSpPr>
          <p:nvPr>
            <p:ph idx="4"/>
            <p:custDataLst>
              <p:tags r:id="rId6"/>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7"/>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8"/>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9"/>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平行四边形 6"/>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标题"/>
          <p:cNvSpPr txBox="1">
            <a:spLocks noGrp="1"/>
          </p:cNvSpPr>
          <p:nvPr>
            <p:ph type="title" idx="1"/>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dirty="0"/>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正文"/>
          <p:cNvSpPr txBox="1">
            <a:spLocks noGrp="1"/>
          </p:cNvSpPr>
          <p:nvPr>
            <p:ph idx="1"/>
            <p:custDataLst>
              <p:tags r:id="rId4"/>
            </p:custDataLst>
          </p:nvPr>
        </p:nvSpPr>
        <p:spPr>
          <a:xfrm>
            <a:off x="608330" y="416904"/>
            <a:ext cx="10968990" cy="5839752"/>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slideLayout" Target="../slideLayouts/slideLayout2.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image" Target="../media/image2.jpeg"/><Relationship Id="rId12" Type="http://schemas.openxmlformats.org/officeDocument/2006/relationships/tags" Target="../tags/tag7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A2"/>
          <p:cNvPicPr>
            <a:picLocks noChangeAspect="1"/>
          </p:cNvPicPr>
          <p:nvPr>
            <p:custDataLst>
              <p:tags r:id="rId12"/>
            </p:custDataLst>
          </p:nvPr>
        </p:nvPicPr>
        <p:blipFill>
          <a:blip r:embed="rId13">
            <a:alphaModFix amt="15000"/>
          </a:blip>
          <a:stretch>
            <a:fillRect/>
          </a:stretch>
        </p:blipFill>
        <p:spPr>
          <a:xfrm flipH="1">
            <a:off x="0" y="635"/>
            <a:ext cx="12192000" cy="6871335"/>
          </a:xfrm>
          <a:prstGeom prst="rect">
            <a:avLst/>
          </a:prstGeom>
        </p:spPr>
      </p:pic>
      <p:sp>
        <p:nvSpPr>
          <p:cNvPr id="7" name="平行四边形 6"/>
          <p:cNvSpPr/>
          <p:nvPr>
            <p:custDataLst>
              <p:tags r:id="rId1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6"/>
            </p:custDataLst>
          </p:nvPr>
        </p:nvSpPr>
        <p:spPr>
          <a:xfrm>
            <a:off x="4116000" y="6314400"/>
            <a:ext cx="3960000" cy="316800"/>
          </a:xfrm>
        </p:spPr>
        <p:txBody>
          <a:bodyPr/>
          <a:lstStyle/>
          <a:p>
            <a:endParaRPr lang="zh-CN" altLang="en-US" dirty="0"/>
          </a:p>
        </p:txBody>
      </p:sp>
      <p:sp>
        <p:nvSpPr>
          <p:cNvPr id="12" name="灯片编号占位符 11"/>
          <p:cNvSpPr>
            <a:spLocks noGrp="1"/>
          </p:cNvSpPr>
          <p:nvPr>
            <p:ph type="sldNum" sz="quarter" idx="12"/>
            <p:custDataLst>
              <p:tags r:id="rId1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8"/>
            </p:custDataLst>
          </p:nvPr>
        </p:nvSpPr>
        <p:spPr>
          <a:xfrm>
            <a:off x="608400" y="1429112"/>
            <a:ext cx="10969200" cy="4747851"/>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19"/>
            </p:custDataLst>
          </p:nvPr>
        </p:nvSpPr>
        <p:spPr>
          <a:xfrm>
            <a:off x="608399" y="365125"/>
            <a:ext cx="10969199" cy="766989"/>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4"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kumimoji="0" lang="zh-CN" altLang="en-US" sz="3600" b="0" i="0" u="none" strike="noStrike" kern="1200" cap="none" spc="300" normalizeH="0" baseline="0" dirty="0" smtClean="0">
          <a:ln>
            <a:noFill/>
            <a:prstDash val="sysDot"/>
          </a:ln>
          <a:solidFill>
            <a:schemeClr val="tx2">
              <a:lumMod val="25000"/>
            </a:schemeClr>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chemeClr val="tx1">
              <a:lumMod val="75000"/>
              <a:lumOff val="25000"/>
            </a:schemeClr>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8.xml"/><Relationship Id="rId3" Type="http://schemas.openxmlformats.org/officeDocument/2006/relationships/image" Target="../media/image4.jpeg"/><Relationship Id="rId2" Type="http://schemas.openxmlformats.org/officeDocument/2006/relationships/image" Target="../media/image11.jpeg"/><Relationship Id="rId1" Type="http://schemas.openxmlformats.org/officeDocument/2006/relationships/tags" Target="../tags/tag107.xml"/></Relationships>
</file>

<file path=ppt/slides/_rels/slide10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1.xml"/><Relationship Id="rId2" Type="http://schemas.openxmlformats.org/officeDocument/2006/relationships/image" Target="../media/image119.jpeg"/><Relationship Id="rId1" Type="http://schemas.openxmlformats.org/officeDocument/2006/relationships/tags" Target="../tags/tag290.xml"/></Relationships>
</file>

<file path=ppt/slides/_rels/slide10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3.xml"/><Relationship Id="rId2" Type="http://schemas.openxmlformats.org/officeDocument/2006/relationships/image" Target="../media/image120.jpeg"/><Relationship Id="rId1" Type="http://schemas.openxmlformats.org/officeDocument/2006/relationships/tags" Target="../tags/tag292.xml"/></Relationships>
</file>

<file path=ppt/slides/_rels/slide10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5.xml"/><Relationship Id="rId2" Type="http://schemas.openxmlformats.org/officeDocument/2006/relationships/image" Target="../media/image121.jpeg"/><Relationship Id="rId1" Type="http://schemas.openxmlformats.org/officeDocument/2006/relationships/tags" Target="../tags/tag294.xml"/></Relationships>
</file>

<file path=ppt/slides/_rels/slide10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7.xml"/><Relationship Id="rId2" Type="http://schemas.openxmlformats.org/officeDocument/2006/relationships/image" Target="../media/image122.jpeg"/><Relationship Id="rId1" Type="http://schemas.openxmlformats.org/officeDocument/2006/relationships/tags" Target="../tags/tag296.xml"/></Relationships>
</file>

<file path=ppt/slides/_rels/slide10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99.xml"/><Relationship Id="rId2" Type="http://schemas.openxmlformats.org/officeDocument/2006/relationships/image" Target="../media/image123.jpeg"/><Relationship Id="rId1" Type="http://schemas.openxmlformats.org/officeDocument/2006/relationships/tags" Target="../tags/tag298.xml"/></Relationships>
</file>

<file path=ppt/slides/_rels/slide10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1.xml"/><Relationship Id="rId2" Type="http://schemas.openxmlformats.org/officeDocument/2006/relationships/image" Target="../media/image124.jpeg"/><Relationship Id="rId1" Type="http://schemas.openxmlformats.org/officeDocument/2006/relationships/tags" Target="../tags/tag300.xml"/></Relationships>
</file>

<file path=ppt/slides/_rels/slide10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03.xml"/><Relationship Id="rId1" Type="http://schemas.openxmlformats.org/officeDocument/2006/relationships/tags" Target="../tags/tag302.xml"/></Relationships>
</file>

<file path=ppt/slides/_rels/slide10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5.xml"/><Relationship Id="rId2" Type="http://schemas.openxmlformats.org/officeDocument/2006/relationships/image" Target="../media/image125.jpeg"/><Relationship Id="rId1" Type="http://schemas.openxmlformats.org/officeDocument/2006/relationships/tags" Target="../tags/tag304.xml"/></Relationships>
</file>

<file path=ppt/slides/_rels/slide10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7.xml"/><Relationship Id="rId2" Type="http://schemas.openxmlformats.org/officeDocument/2006/relationships/image" Target="../media/image126.jpeg"/><Relationship Id="rId1" Type="http://schemas.openxmlformats.org/officeDocument/2006/relationships/tags" Target="../tags/tag306.xml"/></Relationships>
</file>

<file path=ppt/slides/_rels/slide10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09.xml"/><Relationship Id="rId2" Type="http://schemas.openxmlformats.org/officeDocument/2006/relationships/image" Target="../media/image127.jpeg"/><Relationship Id="rId1" Type="http://schemas.openxmlformats.org/officeDocument/2006/relationships/tags" Target="../tags/tag308.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0.xml"/><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tags" Target="../tags/tag109.xml"/></Relationships>
</file>

<file path=ppt/slides/_rels/slide1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1.xml"/><Relationship Id="rId2" Type="http://schemas.openxmlformats.org/officeDocument/2006/relationships/image" Target="../media/image128.png"/><Relationship Id="rId1" Type="http://schemas.openxmlformats.org/officeDocument/2006/relationships/tags" Target="../tags/tag310.xml"/></Relationships>
</file>

<file path=ppt/slides/_rels/slide1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2.xml"/></Relationships>
</file>

<file path=ppt/slides/_rels/slide11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313.xml"/></Relationships>
</file>

<file path=ppt/slides/_rels/slide113.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xml"/><Relationship Id="rId4" Type="http://schemas.openxmlformats.org/officeDocument/2006/relationships/tags" Target="../tags/tag317.xml"/><Relationship Id="rId3" Type="http://schemas.openxmlformats.org/officeDocument/2006/relationships/tags" Target="../tags/tag316.xml"/><Relationship Id="rId2" Type="http://schemas.openxmlformats.org/officeDocument/2006/relationships/tags" Target="../tags/tag315.xml"/><Relationship Id="rId1" Type="http://schemas.openxmlformats.org/officeDocument/2006/relationships/tags" Target="../tags/tag314.xml"/></Relationships>
</file>

<file path=ppt/slides/_rels/slide114.xml.rels><?xml version="1.0" encoding="UTF-8" standalone="yes"?>
<Relationships xmlns="http://schemas.openxmlformats.org/package/2006/relationships"><Relationship Id="rId9" Type="http://schemas.openxmlformats.org/officeDocument/2006/relationships/tags" Target="../tags/tag326.xml"/><Relationship Id="rId8" Type="http://schemas.openxmlformats.org/officeDocument/2006/relationships/tags" Target="../tags/tag325.xml"/><Relationship Id="rId7" Type="http://schemas.openxmlformats.org/officeDocument/2006/relationships/tags" Target="../tags/tag324.xml"/><Relationship Id="rId6" Type="http://schemas.openxmlformats.org/officeDocument/2006/relationships/tags" Target="../tags/tag323.xml"/><Relationship Id="rId5" Type="http://schemas.openxmlformats.org/officeDocument/2006/relationships/tags" Target="../tags/tag322.xml"/><Relationship Id="rId4" Type="http://schemas.openxmlformats.org/officeDocument/2006/relationships/tags" Target="../tags/tag321.xml"/><Relationship Id="rId3" Type="http://schemas.openxmlformats.org/officeDocument/2006/relationships/tags" Target="../tags/tag320.xml"/><Relationship Id="rId2" Type="http://schemas.openxmlformats.org/officeDocument/2006/relationships/tags" Target="../tags/tag319.xml"/><Relationship Id="rId16" Type="http://schemas.openxmlformats.org/officeDocument/2006/relationships/slideLayout" Target="../slideLayouts/slideLayout3.xml"/><Relationship Id="rId15" Type="http://schemas.openxmlformats.org/officeDocument/2006/relationships/tags" Target="../tags/tag332.xml"/><Relationship Id="rId14" Type="http://schemas.openxmlformats.org/officeDocument/2006/relationships/tags" Target="../tags/tag331.xml"/><Relationship Id="rId13" Type="http://schemas.openxmlformats.org/officeDocument/2006/relationships/tags" Target="../tags/tag330.xml"/><Relationship Id="rId12" Type="http://schemas.openxmlformats.org/officeDocument/2006/relationships/tags" Target="../tags/tag329.xml"/><Relationship Id="rId11" Type="http://schemas.openxmlformats.org/officeDocument/2006/relationships/tags" Target="../tags/tag328.xml"/><Relationship Id="rId10" Type="http://schemas.openxmlformats.org/officeDocument/2006/relationships/tags" Target="../tags/tag327.xml"/><Relationship Id="rId1" Type="http://schemas.openxmlformats.org/officeDocument/2006/relationships/tags" Target="../tags/tag318.xml"/></Relationships>
</file>

<file path=ppt/slides/_rels/slide11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335.xml"/><Relationship Id="rId2" Type="http://schemas.openxmlformats.org/officeDocument/2006/relationships/tags" Target="../tags/tag334.xml"/><Relationship Id="rId1" Type="http://schemas.openxmlformats.org/officeDocument/2006/relationships/tags" Target="../tags/tag333.xml"/></Relationships>
</file>

<file path=ppt/slides/_rels/slide1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38.xml"/><Relationship Id="rId2" Type="http://schemas.openxmlformats.org/officeDocument/2006/relationships/tags" Target="../tags/tag337.xml"/><Relationship Id="rId1" Type="http://schemas.openxmlformats.org/officeDocument/2006/relationships/tags" Target="../tags/tag336.xml"/></Relationships>
</file>

<file path=ppt/slides/_rels/slide11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11.xml"/><Relationship Id="rId3" Type="http://schemas.openxmlformats.org/officeDocument/2006/relationships/tags" Target="../tags/tag341.xml"/><Relationship Id="rId2" Type="http://schemas.openxmlformats.org/officeDocument/2006/relationships/tags" Target="../tags/tag340.xml"/><Relationship Id="rId1" Type="http://schemas.openxmlformats.org/officeDocument/2006/relationships/tags" Target="../tags/tag33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2.xml"/><Relationship Id="rId2" Type="http://schemas.openxmlformats.org/officeDocument/2006/relationships/image" Target="../media/image15.jpeg"/><Relationship Id="rId1" Type="http://schemas.openxmlformats.org/officeDocument/2006/relationships/tags" Target="../tags/tag111.xml"/></Relationships>
</file>

<file path=ppt/slides/_rels/slide1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4.xml"/><Relationship Id="rId4" Type="http://schemas.openxmlformats.org/officeDocument/2006/relationships/image" Target="../media/image18.jpeg"/><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tags" Target="../tags/tag113.xml"/></Relationships>
</file>

<file path=ppt/slides/_rels/slide14.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6.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tags" Target="../tags/tag115.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18.xml"/><Relationship Id="rId4" Type="http://schemas.openxmlformats.org/officeDocument/2006/relationships/image" Target="../media/image25.jpeg"/><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tags" Target="../tags/tag117.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0.xml"/><Relationship Id="rId2" Type="http://schemas.openxmlformats.org/officeDocument/2006/relationships/image" Target="../media/image26.jpeg"/><Relationship Id="rId1" Type="http://schemas.openxmlformats.org/officeDocument/2006/relationships/tags" Target="../tags/tag119.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image" Target="../media/image27.jpeg"/><Relationship Id="rId1" Type="http://schemas.openxmlformats.org/officeDocument/2006/relationships/tags" Target="../tags/tag121.xml"/></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4.xml"/><Relationship Id="rId2" Type="http://schemas.openxmlformats.org/officeDocument/2006/relationships/image" Target="../media/image28.jpeg"/><Relationship Id="rId1" Type="http://schemas.openxmlformats.org/officeDocument/2006/relationships/tags" Target="../tags/tag12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image" Target="../media/image29.jpeg"/><Relationship Id="rId1" Type="http://schemas.openxmlformats.org/officeDocument/2006/relationships/tags" Target="../tags/tag12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image" Target="../media/image30.jpeg"/><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image" Target="../media/image31.jpeg"/><Relationship Id="rId1" Type="http://schemas.openxmlformats.org/officeDocument/2006/relationships/tags" Target="../tags/tag129.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image" Target="../media/image32.jpeg"/><Relationship Id="rId1" Type="http://schemas.openxmlformats.org/officeDocument/2006/relationships/tags" Target="../tags/tag13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image" Target="../media/image33.jpeg"/><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image" Target="../media/image34.jpeg"/><Relationship Id="rId1" Type="http://schemas.openxmlformats.org/officeDocument/2006/relationships/tags" Target="../tags/tag135.xml"/></Relationships>
</file>

<file path=ppt/slides/_rels/slide2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image" Target="../media/image35.png"/><Relationship Id="rId1" Type="http://schemas.openxmlformats.org/officeDocument/2006/relationships/tags" Target="../tags/tag137.xml"/></Relationships>
</file>

<file path=ppt/slides/_rels/slide2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0.xml"/><Relationship Id="rId2" Type="http://schemas.openxmlformats.org/officeDocument/2006/relationships/image" Target="../media/image36.jpeg"/><Relationship Id="rId1" Type="http://schemas.openxmlformats.org/officeDocument/2006/relationships/tags" Target="../tags/tag139.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2.xml"/><Relationship Id="rId2" Type="http://schemas.openxmlformats.org/officeDocument/2006/relationships/image" Target="../media/image37.jpeg"/><Relationship Id="rId1" Type="http://schemas.openxmlformats.org/officeDocument/2006/relationships/tags" Target="../tags/tag141.xml"/></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4.xml"/><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tags" Target="../tags/tag143.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image" Target="../media/image40.jpeg"/><Relationship Id="rId1" Type="http://schemas.openxmlformats.org/officeDocument/2006/relationships/tags" Target="../tags/tag14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8.xml"/><Relationship Id="rId2" Type="http://schemas.openxmlformats.org/officeDocument/2006/relationships/image" Target="../media/image41.jpeg"/><Relationship Id="rId1" Type="http://schemas.openxmlformats.org/officeDocument/2006/relationships/tags" Target="../tags/tag147.xml"/></Relationships>
</file>

<file path=ppt/slides/_rels/slide3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0.xml"/><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tags" Target="../tags/tag149.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2.xml"/><Relationship Id="rId2" Type="http://schemas.openxmlformats.org/officeDocument/2006/relationships/image" Target="../media/image44.jpeg"/><Relationship Id="rId1" Type="http://schemas.openxmlformats.org/officeDocument/2006/relationships/tags" Target="../tags/tag151.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4.xml"/><Relationship Id="rId2" Type="http://schemas.openxmlformats.org/officeDocument/2006/relationships/image" Target="../media/image45.jpeg"/><Relationship Id="rId1" Type="http://schemas.openxmlformats.org/officeDocument/2006/relationships/tags" Target="../tags/tag153.xml"/></Relationships>
</file>

<file path=ppt/slides/_rels/slide3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6.xml"/><Relationship Id="rId2" Type="http://schemas.openxmlformats.org/officeDocument/2006/relationships/image" Target="../media/image46.jpeg"/><Relationship Id="rId1" Type="http://schemas.openxmlformats.org/officeDocument/2006/relationships/tags" Target="../tags/tag155.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58.xml"/><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tags" Target="../tags/tag157.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0.xml"/><Relationship Id="rId2" Type="http://schemas.openxmlformats.org/officeDocument/2006/relationships/image" Target="../media/image49.jpeg"/><Relationship Id="rId1" Type="http://schemas.openxmlformats.org/officeDocument/2006/relationships/tags" Target="../tags/tag15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image" Target="../media/image50.jpeg"/><Relationship Id="rId1" Type="http://schemas.openxmlformats.org/officeDocument/2006/relationships/tags" Target="../tags/tag161.xml"/></Relationships>
</file>

<file path=ppt/slides/_rels/slide3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64.xml"/><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tags" Target="../tags/tag163.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6.xml"/><Relationship Id="rId2" Type="http://schemas.openxmlformats.org/officeDocument/2006/relationships/image" Target="../media/image53.jpeg"/><Relationship Id="rId1" Type="http://schemas.openxmlformats.org/officeDocument/2006/relationships/tags" Target="../tags/tag165.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5.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image" Target="../media/image54.jpeg"/><Relationship Id="rId1" Type="http://schemas.openxmlformats.org/officeDocument/2006/relationships/tags" Target="../tags/tag167.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0.xml"/><Relationship Id="rId2" Type="http://schemas.openxmlformats.org/officeDocument/2006/relationships/image" Target="../media/image55.jpeg"/><Relationship Id="rId1" Type="http://schemas.openxmlformats.org/officeDocument/2006/relationships/tags" Target="../tags/tag169.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image" Target="../media/image56.png"/><Relationship Id="rId1" Type="http://schemas.openxmlformats.org/officeDocument/2006/relationships/tags" Target="../tags/tag171.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4.xml"/><Relationship Id="rId3" Type="http://schemas.openxmlformats.org/officeDocument/2006/relationships/image" Target="../media/image58.jpeg"/><Relationship Id="rId2" Type="http://schemas.openxmlformats.org/officeDocument/2006/relationships/image" Target="../media/image57.jpeg"/><Relationship Id="rId1" Type="http://schemas.openxmlformats.org/officeDocument/2006/relationships/tags" Target="../tags/tag173.xml"/></Relationships>
</file>

<file path=ppt/slides/_rels/slide4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4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9.xml"/><Relationship Id="rId2" Type="http://schemas.openxmlformats.org/officeDocument/2006/relationships/image" Target="../media/image59.jpeg"/><Relationship Id="rId1" Type="http://schemas.openxmlformats.org/officeDocument/2006/relationships/tags" Target="../tags/tag178.xml"/></Relationships>
</file>

<file path=ppt/slides/_rels/slide46.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81.xml"/><Relationship Id="rId4" Type="http://schemas.openxmlformats.org/officeDocument/2006/relationships/image" Target="../media/image62.jpeg"/><Relationship Id="rId3" Type="http://schemas.openxmlformats.org/officeDocument/2006/relationships/image" Target="../media/image61.png"/><Relationship Id="rId2" Type="http://schemas.openxmlformats.org/officeDocument/2006/relationships/image" Target="../media/image60.jpeg"/><Relationship Id="rId1" Type="http://schemas.openxmlformats.org/officeDocument/2006/relationships/tags" Target="../tags/tag180.xml"/></Relationships>
</file>

<file path=ppt/slides/_rels/slide4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83.xml"/><Relationship Id="rId4" Type="http://schemas.openxmlformats.org/officeDocument/2006/relationships/image" Target="../media/image65.jpeg"/><Relationship Id="rId3" Type="http://schemas.openxmlformats.org/officeDocument/2006/relationships/image" Target="../media/image64.jpeg"/><Relationship Id="rId2" Type="http://schemas.openxmlformats.org/officeDocument/2006/relationships/image" Target="../media/image63.png"/><Relationship Id="rId1" Type="http://schemas.openxmlformats.org/officeDocument/2006/relationships/tags" Target="../tags/tag182.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5.xml"/><Relationship Id="rId2" Type="http://schemas.openxmlformats.org/officeDocument/2006/relationships/image" Target="../media/image66.jpeg"/><Relationship Id="rId1" Type="http://schemas.openxmlformats.org/officeDocument/2006/relationships/tags" Target="../tags/tag184.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7.xml"/><Relationship Id="rId2" Type="http://schemas.openxmlformats.org/officeDocument/2006/relationships/image" Target="../media/image67.jpeg"/><Relationship Id="rId1" Type="http://schemas.openxmlformats.org/officeDocument/2006/relationships/tags" Target="../tags/tag186.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98.xml"/><Relationship Id="rId2" Type="http://schemas.openxmlformats.org/officeDocument/2006/relationships/tags" Target="../tags/tag97.xml"/><Relationship Id="rId1" Type="http://schemas.openxmlformats.org/officeDocument/2006/relationships/tags" Target="../tags/tag96.xml"/></Relationships>
</file>

<file path=ppt/slides/_rels/slide5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9.xml"/><Relationship Id="rId2" Type="http://schemas.openxmlformats.org/officeDocument/2006/relationships/image" Target="../media/image68.jpeg"/><Relationship Id="rId1" Type="http://schemas.openxmlformats.org/officeDocument/2006/relationships/tags" Target="../tags/tag188.xml"/></Relationships>
</file>

<file path=ppt/slides/_rels/slide5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1.xml"/><Relationship Id="rId2" Type="http://schemas.openxmlformats.org/officeDocument/2006/relationships/image" Target="../media/image69.jpeg"/><Relationship Id="rId1" Type="http://schemas.openxmlformats.org/officeDocument/2006/relationships/tags" Target="../tags/tag190.xml"/></Relationships>
</file>

<file path=ppt/slides/_rels/slide5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3.xml"/><Relationship Id="rId2" Type="http://schemas.openxmlformats.org/officeDocument/2006/relationships/image" Target="../media/image70.jpeg"/><Relationship Id="rId1" Type="http://schemas.openxmlformats.org/officeDocument/2006/relationships/tags" Target="../tags/tag192.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5.xml"/><Relationship Id="rId2" Type="http://schemas.openxmlformats.org/officeDocument/2006/relationships/image" Target="../media/image71.jpeg"/><Relationship Id="rId1" Type="http://schemas.openxmlformats.org/officeDocument/2006/relationships/tags" Target="../tags/tag194.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7.xml"/><Relationship Id="rId2" Type="http://schemas.openxmlformats.org/officeDocument/2006/relationships/image" Target="../media/image72.jpeg"/><Relationship Id="rId1" Type="http://schemas.openxmlformats.org/officeDocument/2006/relationships/tags" Target="../tags/tag196.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image" Target="../media/image73.jpeg"/><Relationship Id="rId1" Type="http://schemas.openxmlformats.org/officeDocument/2006/relationships/tags" Target="../tags/tag198.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1.xml"/><Relationship Id="rId2" Type="http://schemas.openxmlformats.org/officeDocument/2006/relationships/image" Target="../media/image74.jpeg"/><Relationship Id="rId1" Type="http://schemas.openxmlformats.org/officeDocument/2006/relationships/tags" Target="../tags/tag200.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3.xml"/><Relationship Id="rId2" Type="http://schemas.openxmlformats.org/officeDocument/2006/relationships/image" Target="../media/image75.jpeg"/><Relationship Id="rId1" Type="http://schemas.openxmlformats.org/officeDocument/2006/relationships/tags" Target="../tags/tag202.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5.xml"/><Relationship Id="rId2" Type="http://schemas.openxmlformats.org/officeDocument/2006/relationships/image" Target="../media/image76.jpeg"/><Relationship Id="rId1" Type="http://schemas.openxmlformats.org/officeDocument/2006/relationships/tags" Target="../tags/tag204.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7.xml"/><Relationship Id="rId2" Type="http://schemas.openxmlformats.org/officeDocument/2006/relationships/image" Target="../media/image77.jpeg"/><Relationship Id="rId1" Type="http://schemas.openxmlformats.org/officeDocument/2006/relationships/tags" Target="../tags/tag20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0.xml"/><Relationship Id="rId2" Type="http://schemas.openxmlformats.org/officeDocument/2006/relationships/image" Target="../media/image7.jpeg"/><Relationship Id="rId1" Type="http://schemas.openxmlformats.org/officeDocument/2006/relationships/tags" Target="../tags/tag99.xml"/></Relationships>
</file>

<file path=ppt/slides/_rels/slide6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9.xml"/><Relationship Id="rId3" Type="http://schemas.openxmlformats.org/officeDocument/2006/relationships/image" Target="../media/image79.jpeg"/><Relationship Id="rId2" Type="http://schemas.openxmlformats.org/officeDocument/2006/relationships/image" Target="../media/image78.jpeg"/><Relationship Id="rId1" Type="http://schemas.openxmlformats.org/officeDocument/2006/relationships/tags" Target="../tags/tag208.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1.xml"/><Relationship Id="rId2" Type="http://schemas.openxmlformats.org/officeDocument/2006/relationships/image" Target="../media/image80.jpeg"/><Relationship Id="rId1" Type="http://schemas.openxmlformats.org/officeDocument/2006/relationships/tags" Target="../tags/tag210.xml"/></Relationships>
</file>

<file path=ppt/slides/_rels/slide6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13.xml"/><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tags" Target="../tags/tag212.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5.xml"/><Relationship Id="rId2" Type="http://schemas.openxmlformats.org/officeDocument/2006/relationships/image" Target="../media/image83.jpeg"/><Relationship Id="rId1" Type="http://schemas.openxmlformats.org/officeDocument/2006/relationships/tags" Target="../tags/tag214.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7.xml"/><Relationship Id="rId2" Type="http://schemas.openxmlformats.org/officeDocument/2006/relationships/image" Target="../media/image84.jpeg"/><Relationship Id="rId1" Type="http://schemas.openxmlformats.org/officeDocument/2006/relationships/tags" Target="../tags/tag216.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9.xml"/><Relationship Id="rId2" Type="http://schemas.openxmlformats.org/officeDocument/2006/relationships/image" Target="../media/image85.jpeg"/><Relationship Id="rId1" Type="http://schemas.openxmlformats.org/officeDocument/2006/relationships/tags" Target="../tags/tag218.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1.xml"/><Relationship Id="rId2" Type="http://schemas.openxmlformats.org/officeDocument/2006/relationships/image" Target="../media/image86.jpeg"/><Relationship Id="rId1" Type="http://schemas.openxmlformats.org/officeDocument/2006/relationships/tags" Target="../tags/tag220.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image" Target="../media/image87.jpeg"/><Relationship Id="rId1" Type="http://schemas.openxmlformats.org/officeDocument/2006/relationships/tags" Target="../tags/tag222.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image" Target="../media/image88.jpeg"/><Relationship Id="rId1" Type="http://schemas.openxmlformats.org/officeDocument/2006/relationships/tags" Target="../tags/tag224.xml"/></Relationships>
</file>

<file path=ppt/slides/_rels/slide6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7.xml"/><Relationship Id="rId2" Type="http://schemas.openxmlformats.org/officeDocument/2006/relationships/image" Target="../media/image89.jpeg"/><Relationship Id="rId1" Type="http://schemas.openxmlformats.org/officeDocument/2006/relationships/tags" Target="../tags/tag226.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2.xml"/><Relationship Id="rId2" Type="http://schemas.openxmlformats.org/officeDocument/2006/relationships/image" Target="../media/image8.jpeg"/><Relationship Id="rId1" Type="http://schemas.openxmlformats.org/officeDocument/2006/relationships/tags" Target="../tags/tag101.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9.xml"/><Relationship Id="rId2" Type="http://schemas.openxmlformats.org/officeDocument/2006/relationships/image" Target="../media/image90.jpeg"/><Relationship Id="rId1" Type="http://schemas.openxmlformats.org/officeDocument/2006/relationships/tags" Target="../tags/tag228.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1.xml"/><Relationship Id="rId2" Type="http://schemas.openxmlformats.org/officeDocument/2006/relationships/image" Target="../media/image91.jpeg"/><Relationship Id="rId1" Type="http://schemas.openxmlformats.org/officeDocument/2006/relationships/tags" Target="../tags/tag230.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3.xml"/><Relationship Id="rId2" Type="http://schemas.openxmlformats.org/officeDocument/2006/relationships/image" Target="../media/image92.jpeg"/><Relationship Id="rId1" Type="http://schemas.openxmlformats.org/officeDocument/2006/relationships/tags" Target="../tags/tag232.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image" Target="../media/image93.jpeg"/><Relationship Id="rId1" Type="http://schemas.openxmlformats.org/officeDocument/2006/relationships/tags" Target="../tags/tag234.xml"/></Relationships>
</file>

<file path=ppt/slides/_rels/slide7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7.xml"/><Relationship Id="rId2" Type="http://schemas.openxmlformats.org/officeDocument/2006/relationships/image" Target="../media/image94.jpeg"/><Relationship Id="rId1" Type="http://schemas.openxmlformats.org/officeDocument/2006/relationships/tags" Target="../tags/tag236.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9.xml"/><Relationship Id="rId2" Type="http://schemas.openxmlformats.org/officeDocument/2006/relationships/image" Target="../media/image95.jpeg"/><Relationship Id="rId1" Type="http://schemas.openxmlformats.org/officeDocument/2006/relationships/tags" Target="../tags/tag238.xml"/></Relationships>
</file>

<file path=ppt/slides/_rels/slide7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1.xml"/><Relationship Id="rId2" Type="http://schemas.openxmlformats.org/officeDocument/2006/relationships/image" Target="../media/image96.jpeg"/><Relationship Id="rId1" Type="http://schemas.openxmlformats.org/officeDocument/2006/relationships/tags" Target="../tags/tag240.xml"/></Relationships>
</file>

<file path=ppt/slides/_rels/slide7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3.xml"/><Relationship Id="rId2" Type="http://schemas.openxmlformats.org/officeDocument/2006/relationships/image" Target="../media/image97.jpeg"/><Relationship Id="rId1" Type="http://schemas.openxmlformats.org/officeDocument/2006/relationships/tags" Target="../tags/tag242.xml"/></Relationships>
</file>

<file path=ppt/slides/_rels/slide7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5.xml"/><Relationship Id="rId2" Type="http://schemas.openxmlformats.org/officeDocument/2006/relationships/image" Target="../media/image98.jpeg"/><Relationship Id="rId1" Type="http://schemas.openxmlformats.org/officeDocument/2006/relationships/tags" Target="../tags/tag244.xml"/></Relationships>
</file>

<file path=ppt/slides/_rels/slide7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7.xml"/><Relationship Id="rId2" Type="http://schemas.openxmlformats.org/officeDocument/2006/relationships/image" Target="../media/image99.jpeg"/><Relationship Id="rId1" Type="http://schemas.openxmlformats.org/officeDocument/2006/relationships/tags" Target="../tags/tag246.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4.xml"/><Relationship Id="rId2" Type="http://schemas.openxmlformats.org/officeDocument/2006/relationships/image" Target="../media/image9.jpeg"/><Relationship Id="rId1" Type="http://schemas.openxmlformats.org/officeDocument/2006/relationships/tags" Target="../tags/tag103.xml"/></Relationships>
</file>

<file path=ppt/slides/_rels/slide8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49.xml"/><Relationship Id="rId2" Type="http://schemas.openxmlformats.org/officeDocument/2006/relationships/image" Target="../media/image100.jpeg"/><Relationship Id="rId1" Type="http://schemas.openxmlformats.org/officeDocument/2006/relationships/tags" Target="../tags/tag248.xml"/></Relationships>
</file>

<file path=ppt/slides/_rels/slide8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1.xml"/><Relationship Id="rId2" Type="http://schemas.openxmlformats.org/officeDocument/2006/relationships/image" Target="../media/image101.jpeg"/><Relationship Id="rId1" Type="http://schemas.openxmlformats.org/officeDocument/2006/relationships/tags" Target="../tags/tag250.xml"/></Relationships>
</file>

<file path=ppt/slides/_rels/slide8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3.xml"/><Relationship Id="rId2" Type="http://schemas.openxmlformats.org/officeDocument/2006/relationships/image" Target="../media/image102.jpeg"/><Relationship Id="rId1" Type="http://schemas.openxmlformats.org/officeDocument/2006/relationships/tags" Target="../tags/tag252.xml"/></Relationships>
</file>

<file path=ppt/slides/_rels/slide8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5.xml"/><Relationship Id="rId2" Type="http://schemas.openxmlformats.org/officeDocument/2006/relationships/image" Target="../media/image103.jpeg"/><Relationship Id="rId1" Type="http://schemas.openxmlformats.org/officeDocument/2006/relationships/tags" Target="../tags/tag254.xml"/></Relationships>
</file>

<file path=ppt/slides/_rels/slide8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7.xml"/><Relationship Id="rId2" Type="http://schemas.openxmlformats.org/officeDocument/2006/relationships/image" Target="../media/image104.jpeg"/><Relationship Id="rId1" Type="http://schemas.openxmlformats.org/officeDocument/2006/relationships/tags" Target="../tags/tag256.xml"/></Relationships>
</file>

<file path=ppt/slides/_rels/slide8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9.xml"/><Relationship Id="rId2" Type="http://schemas.openxmlformats.org/officeDocument/2006/relationships/image" Target="../media/image105.jpeg"/><Relationship Id="rId1" Type="http://schemas.openxmlformats.org/officeDocument/2006/relationships/tags" Target="../tags/tag258.xml"/></Relationships>
</file>

<file path=ppt/slides/_rels/slide8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1.xml"/><Relationship Id="rId2" Type="http://schemas.openxmlformats.org/officeDocument/2006/relationships/image" Target="../media/image106.jpeg"/><Relationship Id="rId1" Type="http://schemas.openxmlformats.org/officeDocument/2006/relationships/tags" Target="../tags/tag260.xml"/></Relationships>
</file>

<file path=ppt/slides/_rels/slide8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3.xml"/><Relationship Id="rId2" Type="http://schemas.openxmlformats.org/officeDocument/2006/relationships/image" Target="../media/image107.jpeg"/><Relationship Id="rId1" Type="http://schemas.openxmlformats.org/officeDocument/2006/relationships/tags" Target="../tags/tag262.xml"/></Relationships>
</file>

<file path=ppt/slides/_rels/slide8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5.xml"/><Relationship Id="rId2" Type="http://schemas.openxmlformats.org/officeDocument/2006/relationships/image" Target="../media/image108.jpeg"/><Relationship Id="rId1" Type="http://schemas.openxmlformats.org/officeDocument/2006/relationships/tags" Target="../tags/tag264.xml"/></Relationships>
</file>

<file path=ppt/slides/_rels/slide8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7.xml"/><Relationship Id="rId2" Type="http://schemas.openxmlformats.org/officeDocument/2006/relationships/image" Target="../media/image109.jpeg"/><Relationship Id="rId1" Type="http://schemas.openxmlformats.org/officeDocument/2006/relationships/tags" Target="../tags/tag266.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6.xml"/><Relationship Id="rId2" Type="http://schemas.openxmlformats.org/officeDocument/2006/relationships/image" Target="../media/image10.jpeg"/><Relationship Id="rId1" Type="http://schemas.openxmlformats.org/officeDocument/2006/relationships/tags" Target="../tags/tag105.xml"/></Relationships>
</file>

<file path=ppt/slides/_rels/slide9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69.xml"/><Relationship Id="rId2" Type="http://schemas.openxmlformats.org/officeDocument/2006/relationships/image" Target="../media/image110.jpeg"/><Relationship Id="rId1" Type="http://schemas.openxmlformats.org/officeDocument/2006/relationships/tags" Target="../tags/tag268.xml"/></Relationships>
</file>

<file path=ppt/slides/_rels/slide9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2.xml"/><Relationship Id="rId3" Type="http://schemas.openxmlformats.org/officeDocument/2006/relationships/image" Target="../media/image111.jpeg"/><Relationship Id="rId2" Type="http://schemas.openxmlformats.org/officeDocument/2006/relationships/tags" Target="../tags/tag271.xml"/><Relationship Id="rId1" Type="http://schemas.openxmlformats.org/officeDocument/2006/relationships/tags" Target="../tags/tag270.xml"/></Relationships>
</file>

<file path=ppt/slides/_rels/slide9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4.xml"/><Relationship Id="rId2" Type="http://schemas.openxmlformats.org/officeDocument/2006/relationships/image" Target="../media/image112.jpeg"/><Relationship Id="rId1" Type="http://schemas.openxmlformats.org/officeDocument/2006/relationships/tags" Target="../tags/tag273.xml"/></Relationships>
</file>

<file path=ppt/slides/_rels/slide9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77.xml"/><Relationship Id="rId3" Type="http://schemas.openxmlformats.org/officeDocument/2006/relationships/image" Target="../media/image113.jpeg"/><Relationship Id="rId2" Type="http://schemas.openxmlformats.org/officeDocument/2006/relationships/tags" Target="../tags/tag276.xml"/><Relationship Id="rId1" Type="http://schemas.openxmlformats.org/officeDocument/2006/relationships/tags" Target="../tags/tag275.xml"/></Relationships>
</file>

<file path=ppt/slides/_rels/slide9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79.xml"/><Relationship Id="rId2" Type="http://schemas.openxmlformats.org/officeDocument/2006/relationships/image" Target="../media/image114.jpeg"/><Relationship Id="rId1" Type="http://schemas.openxmlformats.org/officeDocument/2006/relationships/tags" Target="../tags/tag278.xml"/></Relationships>
</file>

<file path=ppt/slides/_rels/slide9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1.xml"/><Relationship Id="rId2" Type="http://schemas.openxmlformats.org/officeDocument/2006/relationships/image" Target="../media/image115.jpeg"/><Relationship Id="rId1" Type="http://schemas.openxmlformats.org/officeDocument/2006/relationships/tags" Target="../tags/tag280.xml"/></Relationships>
</file>

<file path=ppt/slides/_rels/slide9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83.xml"/><Relationship Id="rId1" Type="http://schemas.openxmlformats.org/officeDocument/2006/relationships/tags" Target="../tags/tag282.xml"/></Relationships>
</file>

<file path=ppt/slides/_rels/slide9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5.xml"/><Relationship Id="rId2" Type="http://schemas.openxmlformats.org/officeDocument/2006/relationships/image" Target="../media/image116.jpeg"/><Relationship Id="rId1" Type="http://schemas.openxmlformats.org/officeDocument/2006/relationships/tags" Target="../tags/tag284.xml"/></Relationships>
</file>

<file path=ppt/slides/_rels/slide9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7.xml"/><Relationship Id="rId2" Type="http://schemas.openxmlformats.org/officeDocument/2006/relationships/image" Target="../media/image117.jpeg"/><Relationship Id="rId1" Type="http://schemas.openxmlformats.org/officeDocument/2006/relationships/tags" Target="../tags/tag286.xml"/></Relationships>
</file>

<file path=ppt/slides/_rels/slide9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9.xml"/><Relationship Id="rId2" Type="http://schemas.openxmlformats.org/officeDocument/2006/relationships/image" Target="../media/image118.jpeg"/><Relationship Id="rId1" Type="http://schemas.openxmlformats.org/officeDocument/2006/relationships/tags" Target="../tags/tag288.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a:xfrm>
            <a:off x="907415" y="2933065"/>
            <a:ext cx="9739630" cy="1016635"/>
          </a:xfrm>
        </p:spPr>
        <p:txBody>
          <a:bodyPr>
            <a:normAutofit/>
          </a:bodyPr>
          <a:lstStyle/>
          <a:p>
            <a:r>
              <a:rPr lang="zh-CN" altLang="en-US" b="1"/>
              <a:t>第十二章：自顶而下建模</a:t>
            </a:r>
            <a:endParaRPr lang="zh-CN" altLang="en-US" b="1"/>
          </a:p>
        </p:txBody>
      </p:sp>
      <p:sp>
        <p:nvSpPr>
          <p:cNvPr id="2" name="object 2"/>
          <p:cNvSpPr txBox="1"/>
          <p:nvPr/>
        </p:nvSpPr>
        <p:spPr>
          <a:xfrm>
            <a:off x="708025" y="1282700"/>
            <a:ext cx="9489440" cy="1232535"/>
          </a:xfrm>
          <a:prstGeom prst="rect">
            <a:avLst/>
          </a:prstGeom>
        </p:spPr>
        <p:txBody>
          <a:bodyPr vert="horz" wrap="square" lIns="0" tIns="12700" rIns="0" bIns="0" rtlCol="0">
            <a:noAutofit/>
          </a:bodyPr>
          <a:lstStyle/>
          <a:p>
            <a:pPr marL="12700">
              <a:lnSpc>
                <a:spcPct val="100000"/>
              </a:lnSpc>
              <a:spcBef>
                <a:spcPts val="100"/>
              </a:spcBef>
            </a:pPr>
            <a:r>
              <a:rPr sz="4000" dirty="0">
                <a:solidFill>
                  <a:srgbClr val="000000"/>
                </a:solidFill>
                <a:latin typeface="微软雅黑" panose="020B0503020204020204" charset="-122"/>
                <a:ea typeface="微软雅黑" panose="020B0503020204020204" charset="-122"/>
                <a:cs typeface="微软雅黑" panose="020B0503020204020204" charset="-122"/>
              </a:rPr>
              <a:t>产品三维设计</a:t>
            </a:r>
            <a:r>
              <a:rPr sz="4000" dirty="0">
                <a:solidFill>
                  <a:srgbClr val="000000"/>
                </a:solidFill>
                <a:latin typeface="微软雅黑" panose="020B0503020204020204" charset="-122"/>
                <a:ea typeface="微软雅黑" panose="020B0503020204020204" charset="-122"/>
                <a:cs typeface="微软雅黑" panose="020B0503020204020204" charset="-122"/>
              </a:rPr>
              <a:t>——</a:t>
            </a:r>
            <a:r>
              <a:rPr sz="4000" spc="215" dirty="0">
                <a:solidFill>
                  <a:srgbClr val="000000"/>
                </a:solidFill>
                <a:latin typeface="微软雅黑" panose="020B0503020204020204" charset="-122"/>
                <a:ea typeface="微软雅黑" panose="020B0503020204020204" charset="-122"/>
                <a:cs typeface="微软雅黑" panose="020B0503020204020204" charset="-122"/>
              </a:rPr>
              <a:t>Creo</a:t>
            </a:r>
            <a:r>
              <a:rPr sz="4000" spc="110" dirty="0">
                <a:solidFill>
                  <a:srgbClr val="000000"/>
                </a:solidFill>
                <a:latin typeface="微软雅黑" panose="020B0503020204020204" charset="-122"/>
                <a:ea typeface="微软雅黑" panose="020B0503020204020204" charset="-122"/>
                <a:cs typeface="微软雅黑" panose="020B0503020204020204" charset="-122"/>
              </a:rPr>
              <a:t>6.</a:t>
            </a:r>
            <a:r>
              <a:rPr sz="4000" spc="114" dirty="0">
                <a:solidFill>
                  <a:srgbClr val="000000"/>
                </a:solidFill>
                <a:latin typeface="微软雅黑" panose="020B0503020204020204" charset="-122"/>
                <a:ea typeface="微软雅黑" panose="020B0503020204020204" charset="-122"/>
                <a:cs typeface="微软雅黑" panose="020B0503020204020204" charset="-122"/>
              </a:rPr>
              <a:t>0</a:t>
            </a:r>
            <a:r>
              <a:rPr sz="4000" dirty="0">
                <a:solidFill>
                  <a:srgbClr val="000000"/>
                </a:solidFill>
                <a:latin typeface="微软雅黑" panose="020B0503020204020204" charset="-122"/>
                <a:ea typeface="微软雅黑" panose="020B0503020204020204" charset="-122"/>
                <a:cs typeface="微软雅黑" panose="020B0503020204020204" charset="-122"/>
              </a:rPr>
              <a:t>实例教程</a:t>
            </a:r>
            <a:endParaRPr sz="40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36225"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总体建模思路：自顶而下建模步骤，先总——建立主控文档，尺寸和造型跟充电宝实物一致；再分——从主控文档提取参照对象，分步建立单独的零件充电宝上盖、下盖和内芯；最后总——建立充电宝组装件组成产品组装图。如图12-2-5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89215" y="636079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12-2-5    总体建模思路</a:t>
            </a:r>
            <a:endParaRPr sz="160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1156335" y="3311525"/>
            <a:ext cx="3261995" cy="2955925"/>
          </a:xfrm>
          <a:prstGeom prst="rect">
            <a:avLst/>
          </a:prstGeom>
        </p:spPr>
      </p:pic>
      <p:pic>
        <p:nvPicPr>
          <p:cNvPr id="9" name="object 9"/>
          <p:cNvPicPr/>
          <p:nvPr/>
        </p:nvPicPr>
        <p:blipFill>
          <a:blip r:embed="rId3" cstate="print"/>
          <a:stretch>
            <a:fillRect/>
          </a:stretch>
        </p:blipFill>
        <p:spPr>
          <a:xfrm>
            <a:off x="4808855" y="3345815"/>
            <a:ext cx="3995420" cy="2955925"/>
          </a:xfrm>
          <a:prstGeom prst="rect">
            <a:avLst/>
          </a:prstGeom>
        </p:spPr>
      </p:pic>
      <p:sp>
        <p:nvSpPr>
          <p:cNvPr id="10" name="object 10"/>
          <p:cNvSpPr txBox="1"/>
          <p:nvPr/>
        </p:nvSpPr>
        <p:spPr>
          <a:xfrm>
            <a:off x="4262120" y="6456045"/>
            <a:ext cx="309181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a）总：主控文档</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步骤9：创建抽壳1。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单击“工程”组的“抽壳”按钮。在图形区域选择“实体化1”的底部平面，并在“抽壳”对话框的“厚度”选项输入“3”（代表抽壳厚度），如图12-3-55所示。单击“确定”完成“壳1”。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84315"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12-3-55    创建“壳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9"/>
          <p:cNvPicPr/>
          <p:nvPr/>
        </p:nvPicPr>
        <p:blipFill>
          <a:blip r:embed="rId2" cstate="print"/>
          <a:stretch>
            <a:fillRect/>
          </a:stretch>
        </p:blipFill>
        <p:spPr>
          <a:xfrm>
            <a:off x="5873750" y="1425575"/>
            <a:ext cx="4878705" cy="4197985"/>
          </a:xfrm>
          <a:prstGeom prst="rect">
            <a:avLst/>
          </a:prstGeom>
        </p:spPr>
      </p:pic>
    </p:spTree>
    <p:custDataLst>
      <p:tags r:id="rId3"/>
    </p:custData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02602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步骤10：创建拉伸2，拉伸烤架的避空位置。</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（1）单击“形状”组的“拉伸”按钮。选择顶面“曲面F5”作为草绘平面，通过偏移外部复制几何的曲线，创建如图12-3-56所示的截面。单击“确定”完成草绘截面。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84315"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12-3-47    外部复制几何曲面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753735" y="1715135"/>
            <a:ext cx="5728335" cy="3427730"/>
          </a:xfrm>
          <a:prstGeom prst="rect">
            <a:avLst/>
          </a:prstGeom>
        </p:spPr>
      </p:pic>
    </p:spTree>
    <p:custDataLst>
      <p:tags r:id="rId3"/>
    </p:custData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02602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（2）定义拉伸选项：拉伸为“实心”，再“移除材料”，在“深度”选项选择，方向朝下，如图12-3-57所示。单击“确定”创建拉伸2。</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36219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12-3-57    定义拉伸选项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5858510" y="1810385"/>
            <a:ext cx="5546725" cy="3779520"/>
          </a:xfrm>
          <a:prstGeom prst="rect">
            <a:avLst/>
          </a:prstGeom>
        </p:spPr>
      </p:pic>
    </p:spTree>
    <p:custDataLst>
      <p:tags r:id="rId3"/>
    </p:custData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02602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步骤11：创建拉伸3，拉伸开关的避空位置。</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（1）单击“形状”组的“拉伸”按钮，选择FRONT平面作为草绘平面，在“草绘”模式，通过偏移外部复制几何的曲线，创建如图12-3-58所示的截面，单击“确定”完成拉伸3截面。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39940" y="6068060"/>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12-3-58    创建拉伸 3 截面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6078220" y="1810385"/>
            <a:ext cx="5374005" cy="3458210"/>
          </a:xfrm>
          <a:prstGeom prst="rect">
            <a:avLst/>
          </a:prstGeom>
        </p:spPr>
      </p:pic>
    </p:spTree>
    <p:custDataLst>
      <p:tags r:id="rId3"/>
    </p:custData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02602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（2）定义拉伸选项：拉伸为“实心”，再“移除材料”，在“深度”选项选择，方向朝下，如图12-3-59所示。单击“确定”创建拉伸3。</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594600" y="6027420"/>
            <a:ext cx="26777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12-3-59    定义拉伸选项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6068060" y="1891030"/>
            <a:ext cx="5509895" cy="3771900"/>
          </a:xfrm>
          <a:prstGeom prst="rect">
            <a:avLst/>
          </a:prstGeom>
        </p:spPr>
      </p:pic>
    </p:spTree>
    <p:custDataLst>
      <p:tags r:id="rId3"/>
    </p:custData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02602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步骤12：创建圆角倒角等细节设计，参考之前的案例操作。</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步骤13：保存“零件”文件。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面包机主体完成，如图12-3-60所示。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331710" y="6073140"/>
            <a:ext cx="25876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12-3-60    面包机主体</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11"/>
          <p:cNvPicPr/>
          <p:nvPr/>
        </p:nvPicPr>
        <p:blipFill>
          <a:blip r:embed="rId2" cstate="print"/>
          <a:stretch>
            <a:fillRect/>
          </a:stretch>
        </p:blipFill>
        <p:spPr>
          <a:xfrm>
            <a:off x="5643880" y="2129790"/>
            <a:ext cx="5668010" cy="3623945"/>
          </a:xfrm>
          <a:prstGeom prst="rect">
            <a:avLst/>
          </a:prstGeom>
        </p:spPr>
      </p:pic>
    </p:spTree>
    <p:custDataLst>
      <p:tags r:id="rId3"/>
    </p:custData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581005" cy="424624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5.创建面包机开关</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面包机开关零件的总体设计思路是先提取主控文档的相关信息，建立参照创建零件主体特征，再做细节设计。具体操作步骤参见视频。</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latin typeface="微软雅黑" panose="020B0503020204020204" charset="-122"/>
                <a:ea typeface="微软雅黑" panose="020B0503020204020204" charset="-122"/>
                <a:cs typeface="微软雅黑" panose="020B0503020204020204" charset="-122"/>
              </a:rPr>
              <a:t>6.创建面包机烤架</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面包机烤架零件的总体设计思路是先提取主控文档的相关信息，建立参照创建零件主体特征，再做细节设计。具体操作步骤参见视频。</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latin typeface="微软雅黑" panose="020B0503020204020204" charset="-122"/>
                <a:ea typeface="微软雅黑" panose="020B0503020204020204" charset="-122"/>
                <a:cs typeface="微软雅黑" panose="020B0503020204020204" charset="-122"/>
              </a:rPr>
              <a:t>7.创建面包机底盖</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面包机底盖零件的总体设计思路是先提取主控文档的相关信息，建立参照创建零件主体特征，再做细节设计。具体操作步骤参见视频。</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7900" cy="147637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8.完成面包机装配文件</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步骤1：单击快捷菜单栏“打开”按钮，打开面包机的装配图，如图12-3-61所示。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331710" y="6073140"/>
            <a:ext cx="312293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12-3-61    打开面包机装配文档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5617210" y="1891030"/>
            <a:ext cx="5960110" cy="3945255"/>
          </a:xfrm>
          <a:prstGeom prst="rect">
            <a:avLst/>
          </a:prstGeom>
        </p:spPr>
      </p:pic>
    </p:spTree>
    <p:custDataLst>
      <p:tags r:id="rId3"/>
    </p:custData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853430" cy="332295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步骤2：组装面包机外框。</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模型”功能选项卡“元件”区域的“组装”按钮。在系统弹出的“打开”操控面板选择面包机外框零件（注意跟之前定义的文档名称一致），单击“打开”按钮。在“元件放置”操控面板，选择“默认”装配方式，单击“确定”按钮，完成面包机外框零件装配，如图12-3-62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331710" y="5831205"/>
            <a:ext cx="32238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12-3-62    组装面包机外框零件</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6712585" y="2261870"/>
            <a:ext cx="4657725" cy="3065145"/>
          </a:xfrm>
          <a:prstGeom prst="rect">
            <a:avLst/>
          </a:prstGeom>
        </p:spPr>
      </p:pic>
    </p:spTree>
    <p:custDataLst>
      <p:tags r:id="rId3"/>
    </p:custData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02602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步骤3：装配面包机上盖、开关、面包机烤架等零件。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选择“默认”装配方式，完成零件装配，如图12-3-63所示。保存装配模型文件。</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331710" y="6073140"/>
            <a:ext cx="30626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12-3-63    整体面包机装配</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6120765" y="1734820"/>
            <a:ext cx="5363845" cy="3724275"/>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4" name="object 14"/>
          <p:cNvSpPr txBox="1"/>
          <p:nvPr/>
        </p:nvSpPr>
        <p:spPr>
          <a:xfrm>
            <a:off x="4506595" y="6239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12-2-5    总体建模思路</a:t>
            </a:r>
            <a:endParaRPr sz="16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745490" y="1968500"/>
            <a:ext cx="3470910" cy="3182620"/>
          </a:xfrm>
          <a:prstGeom prst="rect">
            <a:avLst/>
          </a:prstGeom>
        </p:spPr>
      </p:pic>
      <p:pic>
        <p:nvPicPr>
          <p:cNvPr id="12" name="object 12"/>
          <p:cNvPicPr/>
          <p:nvPr/>
        </p:nvPicPr>
        <p:blipFill>
          <a:blip r:embed="rId3" cstate="print"/>
          <a:stretch>
            <a:fillRect/>
          </a:stretch>
        </p:blipFill>
        <p:spPr>
          <a:xfrm>
            <a:off x="4565650" y="1953260"/>
            <a:ext cx="3206750" cy="3221355"/>
          </a:xfrm>
          <a:prstGeom prst="rect">
            <a:avLst/>
          </a:prstGeom>
        </p:spPr>
      </p:pic>
      <p:pic>
        <p:nvPicPr>
          <p:cNvPr id="13" name="object 13"/>
          <p:cNvPicPr/>
          <p:nvPr/>
        </p:nvPicPr>
        <p:blipFill>
          <a:blip r:embed="rId4" cstate="print"/>
          <a:stretch>
            <a:fillRect/>
          </a:stretch>
        </p:blipFill>
        <p:spPr>
          <a:xfrm>
            <a:off x="8020685" y="1968500"/>
            <a:ext cx="3733165" cy="3206115"/>
          </a:xfrm>
          <a:prstGeom prst="rect">
            <a:avLst/>
          </a:prstGeom>
        </p:spPr>
      </p:pic>
      <p:sp>
        <p:nvSpPr>
          <p:cNvPr id="2" name="object 14"/>
          <p:cNvSpPr txBox="1"/>
          <p:nvPr/>
        </p:nvSpPr>
        <p:spPr>
          <a:xfrm>
            <a:off x="4791710" y="5426075"/>
            <a:ext cx="2898140" cy="46990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b）分：分解零件</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12.3.4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案例小结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318115" cy="2399665"/>
          </a:xfrm>
          <a:prstGeom prst="rect">
            <a:avLst/>
          </a:prstGeom>
          <a:noFill/>
          <a:ln w="9525">
            <a:noFill/>
          </a:ln>
        </p:spPr>
        <p:txBody>
          <a:bodyPr wrap="square">
            <a:spAutoFit/>
          </a:bodyPr>
          <a:p>
            <a:pPr indent="0">
              <a:lnSpc>
                <a:spcPct val="150000"/>
              </a:lnSpc>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面包机案例的自顶而下设计用组装骨架模型的方式，主控文档建模从草绘三维尺寸线，到细化外观弧线圆角等结构线，总结了产品造型建模的一般方法。每一步草绘结构线之间建立了适当的参照父子关系，提高了优化建模的效率。同时子零件从骨架模型中提取信息采用的是外部复制几何命令，可以有选择地复制特定的曲面和曲线。设计者可以借助案例进行举一反三的产品造型建模应用。</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descr="9004858_bubble_communication_message_chat"/>
          <p:cNvPicPr>
            <a:picLocks noChangeAspect="1"/>
          </p:cNvPicPr>
          <p:nvPr/>
        </p:nvPicPr>
        <p:blipFill>
          <a:blip r:embed="rId2"/>
          <a:stretch>
            <a:fillRect/>
          </a:stretch>
        </p:blipFill>
        <p:spPr>
          <a:xfrm>
            <a:off x="8535670" y="4434840"/>
            <a:ext cx="2140585" cy="2140585"/>
          </a:xfrm>
          <a:prstGeom prst="rect">
            <a:avLst/>
          </a:prstGeom>
        </p:spPr>
      </p:pic>
    </p:spTree>
    <p:custDataLst>
      <p:tags r:id="rId3"/>
    </p:custData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839470" y="1664335"/>
            <a:ext cx="10115550" cy="2002155"/>
          </a:xfrm>
          <a:prstGeom prst="rect">
            <a:avLst/>
          </a:prstGeom>
          <a:noFill/>
        </p:spPr>
        <p:txBody>
          <a:bodyPr wrap="square" rtlCol="0" anchor="t">
            <a:noAutofit/>
          </a:bodyPr>
          <a:p>
            <a:pPr marL="12700" marR="5080" indent="195580" algn="just">
              <a:lnSpc>
                <a:spcPct val="150000"/>
              </a:lnSpc>
              <a:spcBef>
                <a:spcPts val="410"/>
              </a:spcBef>
            </a:pPr>
            <a:r>
              <a:rPr sz="2000" dirty="0">
                <a:solidFill>
                  <a:schemeClr val="dk1"/>
                </a:solidFill>
                <a:latin typeface="微软雅黑" panose="020B0503020204020204" charset="-122"/>
                <a:ea typeface="微软雅黑" panose="020B0503020204020204" charset="-122"/>
                <a:cs typeface="微软雅黑" panose="020B0503020204020204" charset="-122"/>
                <a:sym typeface="+mn-ea"/>
              </a:rPr>
              <a:t>在CreoParametric设计三维产品，自顶而下的设计方法是创建零件间父子关系的基本方法。本章结合两个产品综合案例，学习总分总建模的基本步骤和应用的难点，练习了“外部合并”“骨架模型”“复制几何”等复制主控文件信息的操作命令，旨在引导设计者理解产品整体建模和零件拆解的基本思路，同时注重产品的细节设计。</a:t>
            </a:r>
            <a:endParaRPr sz="20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362710"/>
            <a:ext cx="10115550" cy="4597400"/>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1.思考</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（1）自顶而下建模的基本思路是什么？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（2）“外部合并”同“复制几何”的区别是什么？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（3）“骨架模型”创建的步骤是什么？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（4）自顶而下设计方法的优点是什么？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（5）产品三维设计自顶而下建模的基本步骤是什么？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446405" algn="just" fontAlgn="auto">
              <a:lnSpc>
                <a:spcPct val="150000"/>
              </a:lnSpc>
              <a:spcBef>
                <a:spcPts val="400"/>
              </a:spcBef>
              <a:buClrTx/>
              <a:buSzTx/>
              <a:buNone/>
            </a:pPr>
            <a:r>
              <a:rPr dirty="0">
                <a:solidFill>
                  <a:schemeClr val="dk1"/>
                </a:solidFill>
                <a:latin typeface="微软雅黑" panose="020B0503020204020204" charset="-122"/>
                <a:ea typeface="微软雅黑" panose="020B0503020204020204" charset="-122"/>
                <a:cs typeface="微软雅黑" panose="020B0503020204020204" charset="-122"/>
                <a:sym typeface="+mn-ea"/>
              </a:rPr>
              <a:t>请自选产品，用自顶而下建模方法练习。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p:txBody>
          <a:bodyPr/>
          <a:lstStyle/>
          <a:p>
            <a:r>
              <a:rPr lang="zh-CN" altLang="en-US"/>
              <a:t>添加副标题</a:t>
            </a:r>
            <a:endParaRPr lang="zh-CN" altLang="en-US"/>
          </a:p>
        </p:txBody>
      </p:sp>
      <p:sp>
        <p:nvSpPr>
          <p:cNvPr id="7" name="标题 6"/>
          <p:cNvSpPr>
            <a:spLocks noGrp="1"/>
          </p:cNvSpPr>
          <p:nvPr>
            <p:ph type="title" idx="1"/>
            <p:custDataLst>
              <p:tags r:id="rId3"/>
            </p:custDataLst>
          </p:nvPr>
        </p:nvSpPr>
        <p:spPr/>
        <p:txBody>
          <a:bodyPr/>
          <a:lstStyle/>
          <a:p>
            <a:r>
              <a:rPr lang="zh-CN" altLang="en-US"/>
              <a:t>添加文档标题</a:t>
            </a:r>
            <a:endParaRPr lang="zh-CN" altLang="en-US"/>
          </a:p>
        </p:txBody>
      </p:sp>
    </p:spTree>
    <p:custDataLst>
      <p:tags r:id="rId4"/>
    </p:custData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cxnSp>
        <p:nvCxnSpPr>
          <p:cNvPr id="134" name="直接连接符 133"/>
          <p:cNvCxnSpPr/>
          <p:nvPr>
            <p:custDataLst>
              <p:tags r:id="rId3"/>
            </p:custDataLst>
          </p:nvPr>
        </p:nvCxnSpPr>
        <p:spPr>
          <a:xfrm>
            <a:off x="2223135" y="9525"/>
            <a:ext cx="0" cy="3914775"/>
          </a:xfrm>
          <a:prstGeom prst="line">
            <a:avLst/>
          </a:prstGeom>
          <a:ln w="12700">
            <a:solidFill>
              <a:schemeClr val="accent2">
                <a:lumMod val="75000"/>
                <a:alpha val="30000"/>
              </a:schemeClr>
            </a:solidFill>
            <a:tailEnd type="oval"/>
          </a:ln>
        </p:spPr>
        <p:style>
          <a:lnRef idx="1">
            <a:schemeClr val="accent1"/>
          </a:lnRef>
          <a:fillRef idx="0">
            <a:schemeClr val="accent1"/>
          </a:fillRef>
          <a:effectRef idx="0">
            <a:schemeClr val="accent1"/>
          </a:effectRef>
          <a:fontRef idx="minor">
            <a:schemeClr val="tx1"/>
          </a:fontRef>
        </p:style>
      </p:cxnSp>
      <p:sp>
        <p:nvSpPr>
          <p:cNvPr id="132" name="序号"/>
          <p:cNvSpPr txBox="1"/>
          <p:nvPr>
            <p:custDataLst>
              <p:tags r:id="rId4"/>
            </p:custDataLst>
          </p:nvPr>
        </p:nvSpPr>
        <p:spPr>
          <a:xfrm>
            <a:off x="2111375" y="2615565"/>
            <a:ext cx="1522730" cy="1362710"/>
          </a:xfrm>
          <a:prstGeom prst="rect">
            <a:avLst/>
          </a:prstGeom>
          <a:noFill/>
        </p:spPr>
        <p:txBody>
          <a:bodyPr wrap="square" lIns="0" tIns="0" rIns="0" bIns="0" rtlCol="0" anchor="ctr" anchorCtr="1">
            <a:normAutofit/>
          </a:bodyPr>
          <a:lstStyle/>
          <a:p>
            <a:pPr algn="l"/>
            <a:r>
              <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rPr>
              <a:t>01</a:t>
            </a:r>
            <a:endPar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endParaRPr>
          </a:p>
        </p:txBody>
      </p:sp>
      <p:sp>
        <p:nvSpPr>
          <p:cNvPr id="133" name="标题"/>
          <p:cNvSpPr txBox="1"/>
          <p:nvPr>
            <p:custDataLst>
              <p:tags r:id="rId5"/>
            </p:custDataLst>
          </p:nvPr>
        </p:nvSpPr>
        <p:spPr>
          <a:xfrm>
            <a:off x="2290445" y="3654401"/>
            <a:ext cx="2038985" cy="1527810"/>
          </a:xfrm>
          <a:prstGeom prst="rect">
            <a:avLst/>
          </a:prstGeom>
          <a:noFill/>
        </p:spPr>
        <p:txBody>
          <a:bodyPr wrap="square" lIns="0" tIns="0" rIns="0" bIns="0" rtlCol="0" anchor="t" anchorCtr="0">
            <a:normAutofit/>
          </a:bodyPr>
          <a:lstStyle/>
          <a:p>
            <a:pPr algn="l"/>
            <a:r>
              <a:rPr lang="zh-CN" altLang="en-US" sz="2200" dirty="0">
                <a:solidFill>
                  <a:schemeClr val="tx1"/>
                </a:solidFill>
                <a:uFillTx/>
                <a:latin typeface="+mj-ea"/>
                <a:ea typeface="+mj-ea"/>
                <a:cs typeface="MiSans Normal" panose="00000500000000000000" charset="-122"/>
              </a:rPr>
              <a:t>添加目录文本</a:t>
            </a:r>
            <a:endParaRPr lang="zh-CN" altLang="en-US" sz="2200" dirty="0">
              <a:solidFill>
                <a:schemeClr val="tx1"/>
              </a:solidFill>
              <a:uFillTx/>
              <a:latin typeface="+mj-ea"/>
              <a:ea typeface="+mj-ea"/>
              <a:cs typeface="MiSans Normal" panose="00000500000000000000" charset="-122"/>
            </a:endParaRPr>
          </a:p>
        </p:txBody>
      </p:sp>
      <p:cxnSp>
        <p:nvCxnSpPr>
          <p:cNvPr id="24" name="直接连接符 23"/>
          <p:cNvCxnSpPr/>
          <p:nvPr>
            <p:custDataLst>
              <p:tags r:id="rId6"/>
            </p:custDataLst>
          </p:nvPr>
        </p:nvCxnSpPr>
        <p:spPr>
          <a:xfrm>
            <a:off x="4672965" y="9525"/>
            <a:ext cx="0" cy="3105150"/>
          </a:xfrm>
          <a:prstGeom prst="line">
            <a:avLst/>
          </a:prstGeom>
          <a:ln w="12700">
            <a:solidFill>
              <a:schemeClr val="accent2">
                <a:lumMod val="75000"/>
                <a:alpha val="30000"/>
              </a:schemeClr>
            </a:solidFill>
            <a:tailEnd type="oval"/>
          </a:ln>
        </p:spPr>
        <p:style>
          <a:lnRef idx="1">
            <a:schemeClr val="accent1"/>
          </a:lnRef>
          <a:fillRef idx="0">
            <a:schemeClr val="accent1"/>
          </a:fillRef>
          <a:effectRef idx="0">
            <a:schemeClr val="accent1"/>
          </a:effectRef>
          <a:fontRef idx="minor">
            <a:schemeClr val="tx1"/>
          </a:fontRef>
        </p:style>
      </p:cxnSp>
      <p:sp>
        <p:nvSpPr>
          <p:cNvPr id="25" name="序号"/>
          <p:cNvSpPr txBox="1"/>
          <p:nvPr>
            <p:custDataLst>
              <p:tags r:id="rId7"/>
            </p:custDataLst>
          </p:nvPr>
        </p:nvSpPr>
        <p:spPr>
          <a:xfrm>
            <a:off x="4561205" y="1805940"/>
            <a:ext cx="1522730" cy="1362710"/>
          </a:xfrm>
          <a:prstGeom prst="rect">
            <a:avLst/>
          </a:prstGeom>
          <a:noFill/>
        </p:spPr>
        <p:txBody>
          <a:bodyPr wrap="square" lIns="0" tIns="0" rIns="0" bIns="0" rtlCol="0" anchor="ctr" anchorCtr="1">
            <a:normAutofit/>
          </a:bodyPr>
          <a:lstStyle/>
          <a:p>
            <a:pPr algn="l"/>
            <a:r>
              <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rPr>
              <a:t>02</a:t>
            </a:r>
            <a:endPar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endParaRPr>
          </a:p>
        </p:txBody>
      </p:sp>
      <p:sp>
        <p:nvSpPr>
          <p:cNvPr id="26" name="标题"/>
          <p:cNvSpPr txBox="1"/>
          <p:nvPr>
            <p:custDataLst>
              <p:tags r:id="rId8"/>
            </p:custDataLst>
          </p:nvPr>
        </p:nvSpPr>
        <p:spPr>
          <a:xfrm>
            <a:off x="4740275" y="2844776"/>
            <a:ext cx="2038985" cy="1527810"/>
          </a:xfrm>
          <a:prstGeom prst="rect">
            <a:avLst/>
          </a:prstGeom>
          <a:noFill/>
        </p:spPr>
        <p:txBody>
          <a:bodyPr wrap="square" lIns="0" tIns="0" rIns="0" bIns="0" rtlCol="0" anchor="t" anchorCtr="0">
            <a:normAutofit/>
          </a:bodyPr>
          <a:lstStyle/>
          <a:p>
            <a:pPr algn="l"/>
            <a:r>
              <a:rPr lang="zh-CN" altLang="en-US" sz="2200" dirty="0">
                <a:solidFill>
                  <a:schemeClr val="tx1"/>
                </a:solidFill>
                <a:uFillTx/>
                <a:latin typeface="+mj-ea"/>
                <a:ea typeface="+mj-ea"/>
                <a:cs typeface="MiSans Normal" panose="00000500000000000000" charset="-122"/>
              </a:rPr>
              <a:t>添加目录文本</a:t>
            </a:r>
            <a:endParaRPr lang="zh-CN" altLang="en-US" sz="2200" dirty="0">
              <a:solidFill>
                <a:schemeClr val="tx1"/>
              </a:solidFill>
              <a:uFillTx/>
              <a:latin typeface="+mj-ea"/>
              <a:ea typeface="+mj-ea"/>
              <a:cs typeface="MiSans Normal" panose="00000500000000000000" charset="-122"/>
            </a:endParaRPr>
          </a:p>
        </p:txBody>
      </p:sp>
      <p:cxnSp>
        <p:nvCxnSpPr>
          <p:cNvPr id="28" name="直接连接符 27"/>
          <p:cNvCxnSpPr/>
          <p:nvPr>
            <p:custDataLst>
              <p:tags r:id="rId9"/>
            </p:custDataLst>
          </p:nvPr>
        </p:nvCxnSpPr>
        <p:spPr>
          <a:xfrm>
            <a:off x="7122795" y="9525"/>
            <a:ext cx="0" cy="3914775"/>
          </a:xfrm>
          <a:prstGeom prst="line">
            <a:avLst/>
          </a:prstGeom>
          <a:ln w="12700">
            <a:solidFill>
              <a:schemeClr val="accent2">
                <a:lumMod val="75000"/>
                <a:alpha val="30000"/>
              </a:schemeClr>
            </a:solidFill>
            <a:tailEnd type="oval"/>
          </a:ln>
        </p:spPr>
        <p:style>
          <a:lnRef idx="1">
            <a:schemeClr val="accent1"/>
          </a:lnRef>
          <a:fillRef idx="0">
            <a:schemeClr val="accent1"/>
          </a:fillRef>
          <a:effectRef idx="0">
            <a:schemeClr val="accent1"/>
          </a:effectRef>
          <a:fontRef idx="minor">
            <a:schemeClr val="tx1"/>
          </a:fontRef>
        </p:style>
      </p:cxnSp>
      <p:sp>
        <p:nvSpPr>
          <p:cNvPr id="29" name="序号"/>
          <p:cNvSpPr txBox="1"/>
          <p:nvPr>
            <p:custDataLst>
              <p:tags r:id="rId10"/>
            </p:custDataLst>
          </p:nvPr>
        </p:nvSpPr>
        <p:spPr>
          <a:xfrm>
            <a:off x="7011035" y="2615565"/>
            <a:ext cx="1522730" cy="1362710"/>
          </a:xfrm>
          <a:prstGeom prst="rect">
            <a:avLst/>
          </a:prstGeom>
          <a:noFill/>
        </p:spPr>
        <p:txBody>
          <a:bodyPr wrap="square" lIns="0" tIns="0" rIns="0" bIns="0" rtlCol="0" anchor="ctr" anchorCtr="1">
            <a:normAutofit/>
          </a:bodyPr>
          <a:lstStyle/>
          <a:p>
            <a:pPr algn="l"/>
            <a:r>
              <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rPr>
              <a:t>03</a:t>
            </a:r>
            <a:endPar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endParaRPr>
          </a:p>
        </p:txBody>
      </p:sp>
      <p:sp>
        <p:nvSpPr>
          <p:cNvPr id="32" name="标题"/>
          <p:cNvSpPr txBox="1"/>
          <p:nvPr>
            <p:custDataLst>
              <p:tags r:id="rId11"/>
            </p:custDataLst>
          </p:nvPr>
        </p:nvSpPr>
        <p:spPr>
          <a:xfrm>
            <a:off x="7190105" y="3654401"/>
            <a:ext cx="2038985" cy="1527810"/>
          </a:xfrm>
          <a:prstGeom prst="rect">
            <a:avLst/>
          </a:prstGeom>
          <a:noFill/>
        </p:spPr>
        <p:txBody>
          <a:bodyPr wrap="square" lIns="0" tIns="0" rIns="0" bIns="0" rtlCol="0" anchor="t" anchorCtr="0">
            <a:normAutofit/>
          </a:bodyPr>
          <a:lstStyle/>
          <a:p>
            <a:pPr algn="l"/>
            <a:r>
              <a:rPr lang="zh-CN" altLang="en-US" sz="2200" dirty="0">
                <a:solidFill>
                  <a:schemeClr val="tx1"/>
                </a:solidFill>
                <a:uFillTx/>
                <a:latin typeface="+mj-ea"/>
                <a:ea typeface="+mj-ea"/>
                <a:cs typeface="MiSans Normal" panose="00000500000000000000" charset="-122"/>
              </a:rPr>
              <a:t>添加目录文本</a:t>
            </a:r>
            <a:endParaRPr lang="zh-CN" altLang="en-US" sz="2200" dirty="0">
              <a:solidFill>
                <a:schemeClr val="tx1"/>
              </a:solidFill>
              <a:uFillTx/>
              <a:latin typeface="+mj-ea"/>
              <a:ea typeface="+mj-ea"/>
              <a:cs typeface="MiSans Normal" panose="00000500000000000000" charset="-122"/>
            </a:endParaRPr>
          </a:p>
        </p:txBody>
      </p:sp>
      <p:cxnSp>
        <p:nvCxnSpPr>
          <p:cNvPr id="34" name="直接连接符 33"/>
          <p:cNvCxnSpPr/>
          <p:nvPr>
            <p:custDataLst>
              <p:tags r:id="rId12"/>
            </p:custDataLst>
          </p:nvPr>
        </p:nvCxnSpPr>
        <p:spPr>
          <a:xfrm>
            <a:off x="9572625" y="9525"/>
            <a:ext cx="0" cy="3105150"/>
          </a:xfrm>
          <a:prstGeom prst="line">
            <a:avLst/>
          </a:prstGeom>
          <a:ln w="12700">
            <a:solidFill>
              <a:schemeClr val="accent2">
                <a:lumMod val="75000"/>
                <a:alpha val="30000"/>
              </a:schemeClr>
            </a:solidFill>
            <a:tailEnd type="oval"/>
          </a:ln>
        </p:spPr>
        <p:style>
          <a:lnRef idx="1">
            <a:schemeClr val="accent1"/>
          </a:lnRef>
          <a:fillRef idx="0">
            <a:schemeClr val="accent1"/>
          </a:fillRef>
          <a:effectRef idx="0">
            <a:schemeClr val="accent1"/>
          </a:effectRef>
          <a:fontRef idx="minor">
            <a:schemeClr val="tx1"/>
          </a:fontRef>
        </p:style>
      </p:cxnSp>
      <p:sp>
        <p:nvSpPr>
          <p:cNvPr id="35" name="序号"/>
          <p:cNvSpPr txBox="1"/>
          <p:nvPr>
            <p:custDataLst>
              <p:tags r:id="rId13"/>
            </p:custDataLst>
          </p:nvPr>
        </p:nvSpPr>
        <p:spPr>
          <a:xfrm>
            <a:off x="9460865" y="1805940"/>
            <a:ext cx="1522730" cy="1362710"/>
          </a:xfrm>
          <a:prstGeom prst="rect">
            <a:avLst/>
          </a:prstGeom>
          <a:noFill/>
        </p:spPr>
        <p:txBody>
          <a:bodyPr wrap="square" lIns="0" tIns="0" rIns="0" bIns="0" rtlCol="0" anchor="ctr" anchorCtr="1">
            <a:normAutofit/>
          </a:bodyPr>
          <a:lstStyle/>
          <a:p>
            <a:pPr algn="l"/>
            <a:r>
              <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rPr>
              <a:t>04</a:t>
            </a:r>
            <a:endParaRPr lang="en-US" sz="7200" spc="-100" dirty="0">
              <a:gradFill>
                <a:gsLst>
                  <a:gs pos="16000">
                    <a:schemeClr val="accent1">
                      <a:alpha val="0"/>
                    </a:schemeClr>
                  </a:gs>
                  <a:gs pos="100000">
                    <a:schemeClr val="accent2"/>
                  </a:gs>
                </a:gsLst>
                <a:lin ang="16200000" scaled="0"/>
              </a:gradFill>
              <a:uFillTx/>
              <a:latin typeface="+mj-ea"/>
              <a:ea typeface="+mj-ea"/>
              <a:cs typeface="MiSans Normal" panose="00000500000000000000" charset="-122"/>
            </a:endParaRPr>
          </a:p>
        </p:txBody>
      </p:sp>
      <p:sp>
        <p:nvSpPr>
          <p:cNvPr id="36" name="标题"/>
          <p:cNvSpPr txBox="1"/>
          <p:nvPr>
            <p:custDataLst>
              <p:tags r:id="rId14"/>
            </p:custDataLst>
          </p:nvPr>
        </p:nvSpPr>
        <p:spPr>
          <a:xfrm>
            <a:off x="9639935" y="2844776"/>
            <a:ext cx="2038985" cy="1527810"/>
          </a:xfrm>
          <a:prstGeom prst="rect">
            <a:avLst/>
          </a:prstGeom>
          <a:noFill/>
        </p:spPr>
        <p:txBody>
          <a:bodyPr wrap="square" lIns="0" tIns="0" rIns="0" bIns="0" rtlCol="0" anchor="t" anchorCtr="0">
            <a:normAutofit/>
          </a:bodyPr>
          <a:lstStyle/>
          <a:p>
            <a:pPr algn="l"/>
            <a:r>
              <a:rPr lang="zh-CN" altLang="en-US" sz="2200" dirty="0">
                <a:solidFill>
                  <a:schemeClr val="tx1"/>
                </a:solidFill>
                <a:uFillTx/>
                <a:latin typeface="+mj-ea"/>
                <a:ea typeface="+mj-ea"/>
                <a:cs typeface="MiSans Normal" panose="00000500000000000000" charset="-122"/>
              </a:rPr>
              <a:t>添加目录文本</a:t>
            </a:r>
            <a:endParaRPr lang="zh-CN" altLang="en-US" sz="2200" dirty="0">
              <a:solidFill>
                <a:schemeClr val="tx1"/>
              </a:solidFill>
              <a:uFillTx/>
              <a:latin typeface="+mj-ea"/>
              <a:ea typeface="+mj-ea"/>
              <a:cs typeface="MiSans Normal" panose="00000500000000000000" charset="-122"/>
            </a:endParaRPr>
          </a:p>
        </p:txBody>
      </p:sp>
    </p:spTree>
    <p:custDataLst>
      <p:tags r:id="rId15"/>
    </p:custData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PART ONE</a:t>
            </a:r>
            <a:endParaRPr lang="zh-CN" altLang="en-US"/>
          </a:p>
        </p:txBody>
      </p:sp>
      <p:sp>
        <p:nvSpPr>
          <p:cNvPr id="4" name="标题 3"/>
          <p:cNvSpPr>
            <a:spLocks noGrp="1"/>
          </p:cNvSpPr>
          <p:nvPr>
            <p:ph type="title" idx="1"/>
            <p:custDataLst>
              <p:tags r:id="rId2"/>
            </p:custDataLst>
          </p:nvPr>
        </p:nvSpPr>
        <p:spPr/>
        <p:txBody>
          <a:bodyPr/>
          <a:lstStyle/>
          <a:p>
            <a:r>
              <a:rPr lang="zh-CN" altLang="en-US"/>
              <a:t>单击添加章节标题</a:t>
            </a:r>
            <a:endParaRPr lang="zh-CN" altLang="en-US"/>
          </a:p>
        </p:txBody>
      </p:sp>
    </p:spTree>
    <p:custDataLst>
      <p:tags r:id="rId3"/>
    </p:custData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2"/>
            <p:custDataLst>
              <p:tags r:id="rId1"/>
            </p:custDataLst>
          </p:nvPr>
        </p:nvSpPr>
        <p:spPr/>
        <p:txBody>
          <a:bodyPr/>
          <a:lstStyle/>
          <a:p>
            <a:r>
              <a:rPr lang="zh-CN" altLang="en-US"/>
              <a:t>单击此处添加文本</a:t>
            </a:r>
            <a:endParaRPr lang="zh-CN" altLang="en-US"/>
          </a:p>
        </p:txBody>
      </p:sp>
      <p:sp>
        <p:nvSpPr>
          <p:cNvPr id="5" name="标题 4"/>
          <p:cNvSpPr>
            <a:spLocks noGrp="1"/>
          </p:cNvSpPr>
          <p:nvPr>
            <p:ph type="title" idx="1"/>
            <p:custDataLst>
              <p:tags r:id="rId2"/>
            </p:custDataLst>
          </p:nvPr>
        </p:nvSpPr>
        <p:spPr/>
        <p:txBody>
          <a:bodyPr/>
          <a:lstStyle/>
          <a:p>
            <a:r>
              <a:rPr lang="zh-CN" altLang="en-US"/>
              <a:t>单击此处添加标题</a:t>
            </a:r>
            <a:endParaRPr lang="zh-CN" altLang="en-US"/>
          </a:p>
        </p:txBody>
      </p:sp>
    </p:spTree>
    <p:custDataLst>
      <p:tags r:id="rId3"/>
    </p:custData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custDataLst>
              <p:tags r:id="rId1"/>
            </p:custDataLst>
          </p:nvPr>
        </p:nvSpPr>
        <p:spPr/>
        <p:txBody>
          <a:bodyPr/>
          <a:lstStyle/>
          <a:p>
            <a:r>
              <a:rPr lang="zh-CN" altLang="en-US"/>
              <a:t>汇报人：</a:t>
            </a:r>
            <a:r>
              <a:rPr lang="en-US" altLang="zh-CN"/>
              <a:t>WPS</a:t>
            </a:r>
            <a:endParaRPr lang="zh-CN" altLang="en-US"/>
          </a:p>
        </p:txBody>
      </p:sp>
      <p:sp>
        <p:nvSpPr>
          <p:cNvPr id="4" name="标题 3"/>
          <p:cNvSpPr>
            <a:spLocks noGrp="1"/>
          </p:cNvSpPr>
          <p:nvPr>
            <p:ph type="title" idx="1"/>
            <p:custDataLst>
              <p:tags r:id="rId2"/>
            </p:custDataLst>
          </p:nvPr>
        </p:nvSpPr>
        <p:spPr/>
        <p:txBody>
          <a:bodyPr/>
          <a:lstStyle/>
          <a:p>
            <a:r>
              <a:rPr lang="zh-CN" altLang="en-US"/>
              <a:t>感谢您的观看</a:t>
            </a:r>
            <a:endParaRPr lang="zh-CN" altLang="en-US"/>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62864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总体建模思路：自顶而下建模步骤，先总——建立主控文档，尺寸和造型跟充电宝实物一致；再分——从主控文档提取参照对象，分步建立单独的零件充电宝上盖、下盖和内芯；最后总——建立充电宝组装件组成产品组装图。如图12-2-5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89215" y="636079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12-2-5    总体建模思路</a:t>
            </a:r>
            <a:endParaRPr sz="160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6513830" y="1619885"/>
            <a:ext cx="4358005" cy="4053205"/>
          </a:xfrm>
          <a:prstGeom prst="rect">
            <a:avLst/>
          </a:prstGeom>
        </p:spPr>
      </p:pic>
      <p:sp>
        <p:nvSpPr>
          <p:cNvPr id="16" name="object 16"/>
          <p:cNvSpPr txBox="1"/>
          <p:nvPr/>
        </p:nvSpPr>
        <p:spPr>
          <a:xfrm>
            <a:off x="7755890" y="5857240"/>
            <a:ext cx="266763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c）总：总装配图</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36225" cy="101473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（2）总：主控文档建模思路。</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先拉伸主体曲面确定造型和三维尺寸，再创建零件分型面，如图12-2-6所示。</a:t>
            </a:r>
            <a:endParaRPr sz="2000" b="0">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4262120" y="6456045"/>
            <a:ext cx="309181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12-2-6    主控文档建模思路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189230" y="2920365"/>
            <a:ext cx="3848735" cy="2550160"/>
          </a:xfrm>
          <a:prstGeom prst="rect">
            <a:avLst/>
          </a:prstGeom>
        </p:spPr>
      </p:pic>
      <p:sp>
        <p:nvSpPr>
          <p:cNvPr id="2" name="object 8"/>
          <p:cNvSpPr txBox="1"/>
          <p:nvPr/>
        </p:nvSpPr>
        <p:spPr>
          <a:xfrm>
            <a:off x="1191895" y="5859145"/>
            <a:ext cx="322961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a）拉伸主体造型（三维尺寸）</a:t>
            </a:r>
            <a:endParaRPr sz="1600">
              <a:latin typeface="微软雅黑" panose="020B0503020204020204" charset="-122"/>
              <a:ea typeface="微软雅黑" panose="020B0503020204020204" charset="-122"/>
              <a:cs typeface="微软雅黑" panose="020B0503020204020204" charset="-122"/>
            </a:endParaRPr>
          </a:p>
        </p:txBody>
      </p:sp>
      <p:pic>
        <p:nvPicPr>
          <p:cNvPr id="3" name="object 9"/>
          <p:cNvPicPr/>
          <p:nvPr/>
        </p:nvPicPr>
        <p:blipFill>
          <a:blip r:embed="rId3" cstate="print"/>
          <a:stretch>
            <a:fillRect/>
          </a:stretch>
        </p:blipFill>
        <p:spPr>
          <a:xfrm>
            <a:off x="4136390" y="2973070"/>
            <a:ext cx="3848735" cy="2379980"/>
          </a:xfrm>
          <a:prstGeom prst="rect">
            <a:avLst/>
          </a:prstGeom>
        </p:spPr>
      </p:pic>
      <p:sp>
        <p:nvSpPr>
          <p:cNvPr id="6" name="object 10"/>
          <p:cNvSpPr txBox="1"/>
          <p:nvPr/>
        </p:nvSpPr>
        <p:spPr>
          <a:xfrm>
            <a:off x="5038090" y="5859145"/>
            <a:ext cx="148526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b）复制曲面</a:t>
            </a:r>
            <a:endParaRPr sz="16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4" cstate="print"/>
          <a:stretch>
            <a:fillRect/>
          </a:stretch>
        </p:blipFill>
        <p:spPr>
          <a:xfrm>
            <a:off x="8083550" y="2858135"/>
            <a:ext cx="3848735" cy="2720340"/>
          </a:xfrm>
          <a:prstGeom prst="rect">
            <a:avLst/>
          </a:prstGeom>
        </p:spPr>
      </p:pic>
      <p:sp>
        <p:nvSpPr>
          <p:cNvPr id="12" name="object 12"/>
          <p:cNvSpPr txBox="1"/>
          <p:nvPr/>
        </p:nvSpPr>
        <p:spPr>
          <a:xfrm>
            <a:off x="7718425" y="5844540"/>
            <a:ext cx="3272155" cy="27241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c）偏移分型面</a:t>
            </a:r>
            <a:endParaRPr sz="1600">
              <a:latin typeface="微软雅黑" panose="020B0503020204020204" charset="-122"/>
              <a:ea typeface="微软雅黑" panose="020B0503020204020204" charset="-122"/>
              <a:cs typeface="微软雅黑" panose="020B0503020204020204" charset="-122"/>
            </a:endParaRPr>
          </a:p>
          <a:p>
            <a:pPr algn="ctr">
              <a:lnSpc>
                <a:spcPct val="100000"/>
              </a:lnSpc>
              <a:spcBef>
                <a:spcPts val="750"/>
              </a:spcBef>
            </a:pP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49656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（3）分：上盖建模思路。</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新建零件文件，从主控文档中获取参照造型面和分型面等信息，实体化外形，再设计细节，如图12-2-7所示。</a:t>
            </a:r>
            <a:endParaRPr sz="2000" b="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437515" y="3808095"/>
            <a:ext cx="3037205" cy="2448560"/>
          </a:xfrm>
          <a:prstGeom prst="rect">
            <a:avLst/>
          </a:prstGeom>
        </p:spPr>
      </p:pic>
      <p:sp>
        <p:nvSpPr>
          <p:cNvPr id="16" name="object 16"/>
          <p:cNvSpPr txBox="1"/>
          <p:nvPr/>
        </p:nvSpPr>
        <p:spPr>
          <a:xfrm>
            <a:off x="947420" y="6316345"/>
            <a:ext cx="270827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a）获取主控文档</a:t>
            </a:r>
            <a:endParaRPr sz="160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3" cstate="print"/>
          <a:stretch>
            <a:fillRect/>
          </a:stretch>
        </p:blipFill>
        <p:spPr>
          <a:xfrm>
            <a:off x="3822065" y="3867785"/>
            <a:ext cx="3744595" cy="2353945"/>
          </a:xfrm>
          <a:prstGeom prst="rect">
            <a:avLst/>
          </a:prstGeom>
        </p:spPr>
      </p:pic>
      <p:sp>
        <p:nvSpPr>
          <p:cNvPr id="18" name="object 18"/>
          <p:cNvSpPr txBox="1"/>
          <p:nvPr/>
        </p:nvSpPr>
        <p:spPr>
          <a:xfrm>
            <a:off x="4360545" y="6322060"/>
            <a:ext cx="241427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b）实体化特征</a:t>
            </a:r>
            <a:endParaRPr sz="1600">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4" cstate="print"/>
          <a:stretch>
            <a:fillRect/>
          </a:stretch>
        </p:blipFill>
        <p:spPr>
          <a:xfrm>
            <a:off x="7566660" y="673100"/>
            <a:ext cx="4248785" cy="2756535"/>
          </a:xfrm>
          <a:prstGeom prst="rect">
            <a:avLst/>
          </a:prstGeom>
        </p:spPr>
      </p:pic>
      <p:sp>
        <p:nvSpPr>
          <p:cNvPr id="20" name="object 20"/>
          <p:cNvSpPr txBox="1"/>
          <p:nvPr/>
        </p:nvSpPr>
        <p:spPr>
          <a:xfrm>
            <a:off x="8673465" y="3429000"/>
            <a:ext cx="270827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c）实体化去材料</a:t>
            </a:r>
            <a:endParaRPr sz="1600">
              <a:latin typeface="微软雅黑" panose="020B0503020204020204" charset="-122"/>
              <a:ea typeface="微软雅黑" panose="020B0503020204020204" charset="-122"/>
              <a:cs typeface="微软雅黑" panose="020B0503020204020204" charset="-122"/>
            </a:endParaRPr>
          </a:p>
        </p:txBody>
      </p:sp>
      <p:pic>
        <p:nvPicPr>
          <p:cNvPr id="21" name="object 21"/>
          <p:cNvPicPr/>
          <p:nvPr/>
        </p:nvPicPr>
        <p:blipFill>
          <a:blip r:embed="rId5" cstate="print"/>
          <a:stretch>
            <a:fillRect/>
          </a:stretch>
        </p:blipFill>
        <p:spPr>
          <a:xfrm>
            <a:off x="8122920" y="3867785"/>
            <a:ext cx="3393440" cy="2373630"/>
          </a:xfrm>
          <a:prstGeom prst="rect">
            <a:avLst/>
          </a:prstGeom>
        </p:spPr>
      </p:pic>
      <p:sp>
        <p:nvSpPr>
          <p:cNvPr id="22" name="object 22"/>
          <p:cNvSpPr txBox="1"/>
          <p:nvPr/>
        </p:nvSpPr>
        <p:spPr>
          <a:xfrm>
            <a:off x="9048115" y="6225540"/>
            <a:ext cx="241427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d）拉伸去材料</a:t>
            </a:r>
            <a:endParaRPr sz="1600">
              <a:latin typeface="微软雅黑" panose="020B0503020204020204" charset="-122"/>
              <a:ea typeface="微软雅黑" panose="020B0503020204020204" charset="-122"/>
              <a:cs typeface="微软雅黑" panose="020B0503020204020204" charset="-122"/>
            </a:endParaRPr>
          </a:p>
        </p:txBody>
      </p:sp>
      <p:sp>
        <p:nvSpPr>
          <p:cNvPr id="23" name="object 23"/>
          <p:cNvSpPr txBox="1"/>
          <p:nvPr/>
        </p:nvSpPr>
        <p:spPr>
          <a:xfrm>
            <a:off x="8612505" y="6479540"/>
            <a:ext cx="392938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12-2-7    上盖建模思路</a:t>
            </a:r>
            <a:endParaRPr sz="16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6527800"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（4）分：内芯建模思路。</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新建零件文件，从主控文档中获取参照造型面和分型面等信息，实体化外形，再处理拉伸、倒角、阵列等设计细节，如图12-2-8所示。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8113395" y="636079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12-2-8    内芯建模思路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8"/>
          <p:cNvPicPr/>
          <p:nvPr/>
        </p:nvPicPr>
        <p:blipFill>
          <a:blip r:embed="rId2" cstate="print"/>
          <a:stretch>
            <a:fillRect/>
          </a:stretch>
        </p:blipFill>
        <p:spPr>
          <a:xfrm>
            <a:off x="524510" y="3748405"/>
            <a:ext cx="2566670" cy="2339975"/>
          </a:xfrm>
          <a:prstGeom prst="rect">
            <a:avLst/>
          </a:prstGeom>
        </p:spPr>
      </p:pic>
      <p:sp>
        <p:nvSpPr>
          <p:cNvPr id="3" name="object 9"/>
          <p:cNvSpPr txBox="1"/>
          <p:nvPr/>
        </p:nvSpPr>
        <p:spPr>
          <a:xfrm>
            <a:off x="727710" y="6208395"/>
            <a:ext cx="216027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a）获取主控文档</a:t>
            </a:r>
            <a:endParaRPr sz="1600">
              <a:latin typeface="微软雅黑" panose="020B0503020204020204" charset="-122"/>
              <a:ea typeface="微软雅黑" panose="020B0503020204020204" charset="-122"/>
              <a:cs typeface="微软雅黑" panose="020B0503020204020204" charset="-122"/>
            </a:endParaRPr>
          </a:p>
        </p:txBody>
      </p:sp>
      <p:pic>
        <p:nvPicPr>
          <p:cNvPr id="6" name="object 10"/>
          <p:cNvPicPr/>
          <p:nvPr/>
        </p:nvPicPr>
        <p:blipFill>
          <a:blip r:embed="rId3" cstate="print"/>
          <a:stretch>
            <a:fillRect/>
          </a:stretch>
        </p:blipFill>
        <p:spPr>
          <a:xfrm>
            <a:off x="3220085" y="3940175"/>
            <a:ext cx="3381375" cy="2268220"/>
          </a:xfrm>
          <a:prstGeom prst="rect">
            <a:avLst/>
          </a:prstGeom>
        </p:spPr>
      </p:pic>
      <p:sp>
        <p:nvSpPr>
          <p:cNvPr id="11" name="object 11"/>
          <p:cNvSpPr txBox="1"/>
          <p:nvPr/>
        </p:nvSpPr>
        <p:spPr>
          <a:xfrm>
            <a:off x="3627755" y="6208395"/>
            <a:ext cx="270827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b）实体化外形，去材料</a:t>
            </a:r>
            <a:endParaRPr sz="160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4" cstate="print"/>
          <a:stretch>
            <a:fillRect/>
          </a:stretch>
        </p:blipFill>
        <p:spPr>
          <a:xfrm>
            <a:off x="7043420" y="1350010"/>
            <a:ext cx="4738370" cy="4301490"/>
          </a:xfrm>
          <a:prstGeom prst="rect">
            <a:avLst/>
          </a:prstGeom>
        </p:spPr>
      </p:pic>
      <p:sp>
        <p:nvSpPr>
          <p:cNvPr id="13" name="object 11"/>
          <p:cNvSpPr txBox="1"/>
          <p:nvPr/>
        </p:nvSpPr>
        <p:spPr>
          <a:xfrm>
            <a:off x="7679690" y="5830570"/>
            <a:ext cx="361696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（c）拉伸，倒角，阵列细节部分</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（5）分：下盖建模思路。</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下盖的建模方式同上盖，唯一区别是拉伸切除材料的方向更改，如图12-2-9所示。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89215" y="636079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12-2-9    下盖建模思路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6263640" y="1542415"/>
            <a:ext cx="4748530" cy="4019550"/>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12.2.2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436225"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（6）总：装配组装思路。</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用自顶而下的方法设计产品，每个零件的基准坐标是一致的，装配可以用默认约束。先装主控文档，再按照实际装配顺序装配零件（通常把主控文档隐藏，是为了便于修改和检查零件图），如图12-2-10所示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5567680" y="636079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12-2-10    装配组装思路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8"/>
          <p:cNvPicPr/>
          <p:nvPr/>
        </p:nvPicPr>
        <p:blipFill>
          <a:blip r:embed="rId2" cstate="print"/>
          <a:stretch>
            <a:fillRect/>
          </a:stretch>
        </p:blipFill>
        <p:spPr>
          <a:xfrm>
            <a:off x="4896485" y="3429000"/>
            <a:ext cx="4102100" cy="2830830"/>
          </a:xfrm>
          <a:prstGeom prst="rect">
            <a:avLst/>
          </a:prstGeom>
        </p:spPr>
      </p:pic>
    </p:spTree>
    <p:custDataLst>
      <p:tags r:id="rId3"/>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6315710" cy="3276600"/>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1.创建充电宝主控零件</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打开本书第九章创建的充电宝主控零件，如图12-2-11所示。主控零件文档包含产品的三维尺寸、产品的外形特征、产品的分型面（零件间的共同参照），充电宝造型特征采用拉伸命令完成，上下盖的分型面是基准平面FRONT，主体和上下盖的分型面是偏移的外圈曲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b="1">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8234680" y="591058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12-2-11    充电宝主控零件</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1158875" y="5376545"/>
            <a:ext cx="2550795" cy="1198880"/>
          </a:xfrm>
          <a:prstGeom prst="rect">
            <a:avLst/>
          </a:prstGeom>
          <a:noFill/>
        </p:spPr>
        <p:txBody>
          <a:bodyPr wrap="square" rtlCol="0" anchor="t">
            <a:spAutoFit/>
          </a:bodyPr>
          <a:p>
            <a:pPr indent="0">
              <a:lnSpc>
                <a:spcPct val="150000"/>
              </a:lnSpc>
            </a:pPr>
            <a:r>
              <a:rPr sz="1600" b="1">
                <a:latin typeface="微软雅黑" panose="020B0503020204020204" charset="-122"/>
                <a:ea typeface="微软雅黑" panose="020B0503020204020204" charset="-122"/>
                <a:cs typeface="微软雅黑" panose="020B0503020204020204" charset="-122"/>
                <a:sym typeface="+mn-ea"/>
              </a:rPr>
              <a:t>提示：主控零件以曲面和曲线为特征创建，不用实体建模。</a:t>
            </a: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pic>
        <p:nvPicPr>
          <p:cNvPr id="24" name="object 24"/>
          <p:cNvPicPr/>
          <p:nvPr/>
        </p:nvPicPr>
        <p:blipFill>
          <a:blip r:embed="rId2" cstate="print"/>
          <a:stretch>
            <a:fillRect/>
          </a:stretch>
        </p:blipFill>
        <p:spPr>
          <a:xfrm>
            <a:off x="7043420" y="1810385"/>
            <a:ext cx="4646295" cy="3411220"/>
          </a:xfrm>
          <a:prstGeom prst="rect">
            <a:avLst/>
          </a:prstGeom>
        </p:spPr>
      </p:pic>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6093460" cy="239966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2.创建充电宝上盖零件</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步骤2：外部合并主控零件。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（1）在“模型”功能选项卡，单击“获取数据”下拉菜单中的“合并/继承”按钮，如图12-2-12所示。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8234680" y="591058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12-2-12    外部合并命令</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7" name="object 27"/>
          <p:cNvPicPr/>
          <p:nvPr/>
        </p:nvPicPr>
        <p:blipFill>
          <a:blip r:embed="rId2" cstate="print"/>
          <a:stretch>
            <a:fillRect/>
          </a:stretch>
        </p:blipFill>
        <p:spPr>
          <a:xfrm>
            <a:off x="6948170" y="1810385"/>
            <a:ext cx="4718050" cy="3566795"/>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sp>
        <p:nvSpPr>
          <p:cNvPr id="100" name="文本框 99"/>
          <p:cNvSpPr txBox="1"/>
          <p:nvPr/>
        </p:nvSpPr>
        <p:spPr>
          <a:xfrm>
            <a:off x="4824095" y="2037715"/>
            <a:ext cx="5080000" cy="2206625"/>
          </a:xfrm>
          <a:prstGeom prst="rect">
            <a:avLst/>
          </a:prstGeom>
          <a:noFill/>
          <a:ln w="9525">
            <a:noFill/>
          </a:ln>
        </p:spPr>
        <p:txBody>
          <a:bodyPr>
            <a:noAutofit/>
          </a:bodyPr>
          <a:p>
            <a:pPr indent="0">
              <a:lnSpc>
                <a:spcPct val="200000"/>
              </a:lnSpc>
            </a:pPr>
            <a:r>
              <a:rPr sz="2000" b="1">
                <a:latin typeface="Calibri" panose="020F0502020204030204" charset="0"/>
                <a:ea typeface="宋体" panose="02010600030101010101" pitchFamily="2" charset="-122"/>
              </a:rPr>
              <a:t>12.1 自顶而下建模方法</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12.2 实例1:充电宝</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12.3 实例2:面包机</a:t>
            </a:r>
            <a:endParaRPr sz="2000" b="1">
              <a:latin typeface="Calibri" panose="020F0502020204030204" charset="0"/>
              <a:ea typeface="宋体" panose="02010600030101010101" pitchFamily="2"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（2）单击“合并/继承”控制面板的“打开文件”按钮，选择工作目录中的主控零件充电宝主控文档，单击“打开”按钮，如图12-2-13所示。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12-2-13    选择主控零件文档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6195060" y="1524635"/>
            <a:ext cx="4829175" cy="4185285"/>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（3）在系统弹出的元件放置操控面板，“约束类型”选择“默认”，单击“确定”按钮，如图12-2-14所示。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12-2-14    定义装配关系</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5716905" y="1665605"/>
            <a:ext cx="5728335" cy="4243070"/>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（4）在“合并/继承”操控面板，单击“确定”按钮，导入主控零件的信息，如图12-2-15所示。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12-2-15    外部合并主控零件</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989320" y="1651635"/>
            <a:ext cx="5343525" cy="3931285"/>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步骤3：创建“实体化1”长材料。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选择“外部合并”外观造型曲面，再单击“编辑”组的“实体化”按钮，设置选项，如图12-2-16所示。单击“确定”完成“实体化1”长材料。</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042785" y="6112510"/>
            <a:ext cx="35769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12-2-16    创建“实体化 1”长材料</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6096000" y="1892935"/>
            <a:ext cx="5192395" cy="3949700"/>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步骤4：创建“实体化2”切材料。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在图形区域选中“外部合并”的主控零件偏移曲面，再单击“编辑”组的“实体化”按钮，进入“实体化”对话框，设置选项，如图12-2-17所示。单击确定完成“实体化”切材料。</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9604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a:t>
            </a:r>
            <a:r>
              <a:rPr lang="en-US" sz="1600" dirty="0">
                <a:solidFill>
                  <a:srgbClr val="231F20"/>
                </a:solidFill>
                <a:latin typeface="微软雅黑" panose="020B0503020204020204" charset="-122"/>
                <a:ea typeface="微软雅黑" panose="020B0503020204020204" charset="-122"/>
                <a:cs typeface="微软雅黑" panose="020B0503020204020204" charset="-122"/>
              </a:rPr>
              <a:t>7</a:t>
            </a:r>
            <a:r>
              <a:rPr sz="1600" dirty="0">
                <a:solidFill>
                  <a:srgbClr val="231F20"/>
                </a:solidFill>
                <a:latin typeface="微软雅黑" panose="020B0503020204020204" charset="-122"/>
                <a:ea typeface="微软雅黑" panose="020B0503020204020204" charset="-122"/>
                <a:cs typeface="微软雅黑" panose="020B0503020204020204" charset="-122"/>
              </a:rPr>
              <a:t>    创建“实体化 2”切材料</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6231255" y="1604645"/>
            <a:ext cx="5346065" cy="3955415"/>
          </a:xfrm>
          <a:prstGeom prst="rect">
            <a:avLst/>
          </a:prstGeom>
        </p:spPr>
      </p:pic>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步骤5：创建“拉伸1”切除下半部分。</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（1）单击“形状”组的“拉伸”按钮。选择FRONT基准平面作为草绘平面，单击“草绘”按钮，进入草绘视图绘制截面，如图12-2-18所示。单击“确定”完成拉伸1截面。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042785" y="6112510"/>
            <a:ext cx="35769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a:t>
            </a:r>
            <a:r>
              <a:rPr lang="en-US" sz="1600" dirty="0">
                <a:solidFill>
                  <a:srgbClr val="231F20"/>
                </a:solidFill>
                <a:latin typeface="微软雅黑" panose="020B0503020204020204" charset="-122"/>
                <a:ea typeface="微软雅黑" panose="020B0503020204020204" charset="-122"/>
                <a:cs typeface="微软雅黑" panose="020B0503020204020204" charset="-122"/>
              </a:rPr>
              <a:t>8</a:t>
            </a:r>
            <a:r>
              <a:rPr sz="1600" dirty="0">
                <a:solidFill>
                  <a:srgbClr val="231F20"/>
                </a:solidFill>
                <a:latin typeface="微软雅黑" panose="020B0503020204020204" charset="-122"/>
                <a:ea typeface="微软雅黑" panose="020B0503020204020204" charset="-122"/>
                <a:cs typeface="微软雅黑" panose="020B0503020204020204" charset="-122"/>
              </a:rPr>
              <a:t>    创建拉伸 1 截面（种子面）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6270625" y="1943735"/>
            <a:ext cx="4960620" cy="3648075"/>
          </a:xfrm>
          <a:prstGeom prst="rect">
            <a:avLst/>
          </a:prstGeom>
        </p:spPr>
      </p:pic>
    </p:spTree>
    <p:custDataLst>
      <p:tags r:id="rId3"/>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（2）定义拉伸选项：拉伸为“实心”和“移除材料”，在“深度”选项选择，输入数值“100”，方向朝下，如图12-2-19所示。单击“确定”创建拉伸1切材料。</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12-2-19    创建拉伸 1 截面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5848985" y="1501775"/>
            <a:ext cx="5728335" cy="4539615"/>
          </a:xfrm>
          <a:prstGeom prst="rect">
            <a:avLst/>
          </a:prstGeom>
        </p:spPr>
      </p:pic>
    </p:spTree>
    <p:custDataLst>
      <p:tags r:id="rId3"/>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101473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步骤6：保存“零件”文件。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充电宝上盖完成，如图12-2-20所示。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12-2-20    充电宝上盖</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14"/>
          <p:cNvPicPr/>
          <p:nvPr/>
        </p:nvPicPr>
        <p:blipFill>
          <a:blip r:embed="rId2" cstate="print"/>
          <a:stretch>
            <a:fillRect/>
          </a:stretch>
        </p:blipFill>
        <p:spPr>
          <a:xfrm>
            <a:off x="5240020" y="1409065"/>
            <a:ext cx="6667500" cy="4416425"/>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850245" cy="101473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提示：隐藏“合并/继承”的主控零件曲面。在模型树选项选择“外部合并”特征，长按右键，选择“隐藏”，隐藏后主控零件的曲面在图形区域消失，便于观察零件实体，如图12-2-21所示。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577080" y="6112510"/>
            <a:ext cx="394144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12-2-21    隐藏外部合并特征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2217420" y="2939415"/>
            <a:ext cx="3556000" cy="2736850"/>
          </a:xfrm>
          <a:prstGeom prst="rect">
            <a:avLst/>
          </a:prstGeom>
        </p:spPr>
      </p:pic>
      <p:pic>
        <p:nvPicPr>
          <p:cNvPr id="19" name="object 19"/>
          <p:cNvPicPr/>
          <p:nvPr/>
        </p:nvPicPr>
        <p:blipFill>
          <a:blip r:embed="rId3" cstate="print"/>
          <a:stretch>
            <a:fillRect/>
          </a:stretch>
        </p:blipFill>
        <p:spPr>
          <a:xfrm>
            <a:off x="6431915" y="3051810"/>
            <a:ext cx="3364865" cy="2511425"/>
          </a:xfrm>
          <a:prstGeom prst="rect">
            <a:avLst/>
          </a:prstGeom>
        </p:spPr>
      </p:pic>
    </p:spTree>
    <p:custDataLst>
      <p:tags r:id="rId4"/>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9072880" cy="101473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提示：模型树隐藏曲面特征后，需要在视图选项中 单击“保存” 按钮。再次打开文件会保存隐藏的特征。 如图 12-2-22 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416425" y="601154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12-2-22    保存视图</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1699260" y="3125470"/>
            <a:ext cx="8617585" cy="2477135"/>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ONE</a:t>
            </a:r>
          </a:p>
        </p:txBody>
      </p:sp>
      <p:sp>
        <p:nvSpPr>
          <p:cNvPr id="4" name="标题 3"/>
          <p:cNvSpPr>
            <a:spLocks noGrp="1"/>
          </p:cNvSpPr>
          <p:nvPr>
            <p:ph type="title" idx="1"/>
            <p:custDataLst>
              <p:tags r:id="rId2"/>
            </p:custDataLst>
          </p:nvPr>
        </p:nvSpPr>
        <p:spPr>
          <a:xfrm>
            <a:off x="4197985" y="2494280"/>
            <a:ext cx="6978015" cy="1869440"/>
          </a:xfrm>
        </p:spPr>
        <p:txBody>
          <a:bodyPr>
            <a:noAutofit/>
          </a:bodyPr>
          <a:lstStyle/>
          <a:p>
            <a:r>
              <a:rPr lang="en-US" b="1">
                <a:latin typeface="Calibri" panose="020F0502020204030204" charset="0"/>
                <a:ea typeface="宋体" panose="02010600030101010101" pitchFamily="2" charset="-122"/>
                <a:sym typeface="+mn-ea"/>
              </a:rPr>
              <a:t>12.1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自顶而下建模方法</a:t>
            </a:r>
            <a:endParaRPr b="1">
              <a:latin typeface="Calibri" panose="020F0502020204030204" charset="0"/>
              <a:ea typeface="宋体" panose="02010600030101010101" pitchFamily="2" charset="-122"/>
              <a:sym typeface="+mn-ea"/>
            </a:endParaRPr>
          </a:p>
          <a:p>
            <a:endParaRPr lang="en-US" altLang="zh-CN" b="1">
              <a:latin typeface="Calibri" panose="020F0502020204030204" charset="0"/>
              <a:ea typeface="宋体" panose="02010600030101010101" pitchFamily="2" charset="-122"/>
              <a:sym typeface="+mn-ea"/>
            </a:endParaRPr>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8535670" cy="470789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3.创建充电宝主体零件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步骤2：外部合并主控零件。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具体操作请参考前文创建上盖零件的步骤2。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步骤3：创建“实体化1”长材料。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具体操作请参考前文创建上盖零件的步骤3。</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步骤4：创建“实体化2”切材料。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在图形区域选中“外部合并”的主控零件偏移曲面，单击“编辑”组的“实体化”按钮，进入“实体化”对话框，设置选项，确定替换方向朝内，如图12-2-23所示。单击“确定”完成“实体化”切材料。</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043420" y="4708525"/>
            <a:ext cx="37992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12-2-23    创建“实体化 2”切材料</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6494780" y="879475"/>
            <a:ext cx="4676775" cy="3597910"/>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88010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步骤5：创建“拉伸1”切除内凹。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（1）单击“形状”组的“拉伸”按钮，在图形区域选择曲面F5作为草绘平面，绘制截面如图12-2-24所示。单击“确定”完成拉伸1截面。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12-2-24    创建拉伸 1 截面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6861810" y="633730"/>
            <a:ext cx="3615055" cy="2795270"/>
          </a:xfrm>
          <a:prstGeom prst="rect">
            <a:avLst/>
          </a:prstGeom>
        </p:spPr>
      </p:pic>
      <p:pic>
        <p:nvPicPr>
          <p:cNvPr id="17" name="object 17"/>
          <p:cNvPicPr/>
          <p:nvPr/>
        </p:nvPicPr>
        <p:blipFill>
          <a:blip r:embed="rId3" cstate="print"/>
          <a:stretch>
            <a:fillRect/>
          </a:stretch>
        </p:blipFill>
        <p:spPr>
          <a:xfrm>
            <a:off x="6819900" y="3578860"/>
            <a:ext cx="3656965" cy="2384425"/>
          </a:xfrm>
          <a:prstGeom prst="rect">
            <a:avLst/>
          </a:prstGeom>
        </p:spPr>
      </p:pic>
    </p:spTree>
    <p:custDataLst>
      <p:tags r:id="rId4"/>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（2）定义拉伸选项：拉伸为“实心”和“移除材料”，在“深度”选项选择，输入数值“2”，方向朝里，如图12-2-25所示。单击“确定”创建拉伸1切材料。</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12-2-25    定义拉伸选项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2" name="object 22"/>
          <p:cNvPicPr/>
          <p:nvPr/>
        </p:nvPicPr>
        <p:blipFill>
          <a:blip r:embed="rId2" cstate="print"/>
          <a:stretch>
            <a:fillRect/>
          </a:stretch>
        </p:blipFill>
        <p:spPr>
          <a:xfrm>
            <a:off x="6181090" y="1744980"/>
            <a:ext cx="4899025" cy="3984625"/>
          </a:xfrm>
          <a:prstGeom prst="rect">
            <a:avLst/>
          </a:prstGeom>
        </p:spPr>
      </p:pic>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133340"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步骤6：创建倒角1。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单击“工程”组的“倒角”按钮，在图形区域选择倒角的边，如图12-2-26所示。在“设置”选择“D1×D2”，输入数值“1”和“2”。单击“确定”创建倒角1。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12-2-13    选择主控零件文档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5779135" y="1810385"/>
            <a:ext cx="5711190" cy="4027170"/>
          </a:xfrm>
          <a:prstGeom prst="rect">
            <a:avLst/>
          </a:prstGeom>
        </p:spPr>
      </p:pic>
    </p:spTree>
    <p:custDataLst>
      <p:tags r:id="rId3"/>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步骤7：创建“拉伸2”、阵列、镜像和圆角等特征处理产品的细节设计，具体步骤不重复介绍，可自行设计。</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步骤8：保存“零件”文件，如图12-2-27所示。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12-2-13    选择主控零件文档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6280785" y="2519045"/>
            <a:ext cx="5194935" cy="3284855"/>
          </a:xfrm>
          <a:prstGeom prst="rect">
            <a:avLst/>
          </a:prstGeom>
        </p:spPr>
      </p:pic>
    </p:spTree>
    <p:custDataLst>
      <p:tags r:id="rId3"/>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6155690" cy="4707890"/>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4.创建充电宝下盖零件</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通过造型分析可知，充电宝下盖的建模步骤中，步骤1、步骤2、步骤3同上盖的一样，步骤4的拉伸切材料的方向变反方向。用复制上盖的文档来创建下盖零件，然后针对步骤4做相应的编辑就可以了。</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步骤1：创建充电宝下盖。</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打开“充电宝上盖零件”，单击“文件”下拉菜单的“另存为”左侧的菜单“保存副本”按钮，如图12-2-28所示。在弹出的“保存副本”对话框中输入新文件名	，单击“确定”，完成充电宝下盖的创建。</a:t>
            </a:r>
            <a:endParaRPr sz="200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7341235" y="566420"/>
            <a:ext cx="3597275" cy="2626360"/>
          </a:xfrm>
          <a:prstGeom prst="rect">
            <a:avLst/>
          </a:prstGeom>
        </p:spPr>
      </p:pic>
      <p:sp>
        <p:nvSpPr>
          <p:cNvPr id="16" name="object 16"/>
          <p:cNvSpPr txBox="1"/>
          <p:nvPr/>
        </p:nvSpPr>
        <p:spPr>
          <a:xfrm>
            <a:off x="8216265" y="3300730"/>
            <a:ext cx="2040255" cy="33718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a）保存副本</a:t>
            </a:r>
            <a:endParaRPr sz="160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3" cstate="print"/>
          <a:stretch>
            <a:fillRect/>
          </a:stretch>
        </p:blipFill>
        <p:spPr>
          <a:xfrm>
            <a:off x="7341235" y="3637915"/>
            <a:ext cx="3597275" cy="2477770"/>
          </a:xfrm>
          <a:prstGeom prst="rect">
            <a:avLst/>
          </a:prstGeom>
        </p:spPr>
      </p:pic>
      <p:sp>
        <p:nvSpPr>
          <p:cNvPr id="18" name="object 18"/>
          <p:cNvSpPr txBox="1"/>
          <p:nvPr/>
        </p:nvSpPr>
        <p:spPr>
          <a:xfrm>
            <a:off x="7657465" y="6115685"/>
            <a:ext cx="3281045" cy="469900"/>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b）定义充电宝下盖新文件</a:t>
            </a:r>
            <a:endParaRPr sz="1600">
              <a:latin typeface="微软雅黑" panose="020B0503020204020204" charset="-122"/>
              <a:ea typeface="微软雅黑" panose="020B0503020204020204" charset="-122"/>
              <a:cs typeface="微软雅黑" panose="020B0503020204020204" charset="-122"/>
            </a:endParaRPr>
          </a:p>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12-2-28    创建充电宝下盖</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步骤2：打开充电宝下盖。</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单击“打开”按钮，在弹出的工作目录文件夹中选择步骤1保存备份的充电宝下盖，如图12-2-29所示。文档的模型树特征同充电宝上盖完全一样。</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12-2-29    打开充电宝下盖</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2" cstate="print"/>
          <a:stretch>
            <a:fillRect/>
          </a:stretch>
        </p:blipFill>
        <p:spPr>
          <a:xfrm>
            <a:off x="6340475" y="1724025"/>
            <a:ext cx="5081270" cy="3803650"/>
          </a:xfrm>
          <a:prstGeom prst="rect">
            <a:avLst/>
          </a:prstGeom>
        </p:spPr>
      </p:pic>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50799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步骤3：编辑拉伸1。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在模型树中单击“拉伸1”特征，在弹出的对话框中单击“编辑定义”按钮，进入拉伸1的选项中，编辑拉伸深度的方向朝上，如图12-2-30所示。单击“确定”完成“拉伸1”的编辑。</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 4：保存“零件”文件。</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12-2-30    编辑“拉伸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6235700" y="1971675"/>
            <a:ext cx="4889500" cy="3554730"/>
          </a:xfrm>
          <a:prstGeom prst="rect">
            <a:avLst/>
          </a:prstGeom>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424624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5.创建充电宝装配文件</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步骤1：新建“装配”文件。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快速访问”工具栏中单击“新建”按钮，“新建”对话框中的“类型”勾选“装配”，文件名输入新零件名称（建议按照主题命名）。取消“使用默认模板”勾线。单击“确定”按钮，进入“新文件选项”对话框，“模板”选择“mmns_asm_design”，再次单击“确定”按钮。如图12-2-31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12-2-31    创建“装配”文档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6139180" y="1951990"/>
            <a:ext cx="2513965" cy="3490595"/>
          </a:xfrm>
          <a:prstGeom prst="rect">
            <a:avLst/>
          </a:prstGeom>
        </p:spPr>
      </p:pic>
      <p:pic>
        <p:nvPicPr>
          <p:cNvPr id="12" name="object 12"/>
          <p:cNvPicPr/>
          <p:nvPr/>
        </p:nvPicPr>
        <p:blipFill>
          <a:blip r:embed="rId3" cstate="print"/>
          <a:stretch>
            <a:fillRect/>
          </a:stretch>
        </p:blipFill>
        <p:spPr>
          <a:xfrm>
            <a:off x="8697595" y="1951990"/>
            <a:ext cx="3181985" cy="3113405"/>
          </a:xfrm>
          <a:prstGeom prst="rect">
            <a:avLst/>
          </a:prstGeom>
        </p:spPr>
      </p:pic>
    </p:spTree>
    <p:custDataLst>
      <p:tags r:id="rId4"/>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378460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步骤2：组装充电宝主控零件。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模型”功能选项卡“元件”区域的“组装”按钮。在系统弹出的“打开”操控面板中选择充电宝的主控零件（注意跟之前定义的主控零件名称一致），单击“打开”按钮。在“元件放置”操控面板，选择“默认”装配方式，如图12-2-32所示。单击“确定”按钮，完成充电宝主控零件装配。</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12-2-32    组装充电宝主控零件</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6181090" y="2453005"/>
            <a:ext cx="5081270" cy="3235325"/>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12.1 自顶而下建模方法</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947420" y="1121410"/>
            <a:ext cx="10503535"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自顶而下设计方法是Creo软件建模建立零件间父子参照关系的典型设计方法，基本思路分为总分总三步骤，如图12-1-1所示。</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（1）总：创建一个主控文档，主控文档一般用曲面建模，包含了产品的三维尺寸、造型特点和零件拆解的分型面或者分型线。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（2）分：创建产品零件并从主控零件中导入产品信息，进行产品各零件拆解和细节设计。</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（3）总：创建产品总装图，将各零件组装成产品，进行组装检查。</a:t>
            </a:r>
            <a:endParaRPr sz="2000" b="0">
              <a:latin typeface="微软雅黑" panose="020B0503020204020204" charset="-122"/>
              <a:ea typeface="微软雅黑" panose="020B0503020204020204" charset="-122"/>
              <a:cs typeface="微软雅黑" panose="020B0503020204020204" charset="-122"/>
            </a:endParaRPr>
          </a:p>
        </p:txBody>
      </p:sp>
      <p:sp>
        <p:nvSpPr>
          <p:cNvPr id="11" name="object 8"/>
          <p:cNvSpPr txBox="1"/>
          <p:nvPr/>
        </p:nvSpPr>
        <p:spPr>
          <a:xfrm>
            <a:off x="1147445" y="6257290"/>
            <a:ext cx="9215755" cy="600710"/>
          </a:xfrm>
          <a:prstGeom prst="rect">
            <a:avLst/>
          </a:prstGeom>
        </p:spPr>
        <p:txBody>
          <a:bodyPr vert="horz" wrap="square" lIns="0" tIns="12700" rIns="0" bIns="0" rtlCol="0">
            <a:spAutoFit/>
          </a:bodyPr>
          <a:p>
            <a:pPr algn="ctr">
              <a:lnSpc>
                <a:spcPct val="100000"/>
              </a:lnSpc>
              <a:spcBef>
                <a:spcPts val="100"/>
              </a:spcBef>
              <a:tabLst>
                <a:tab pos="1137285" algn="l"/>
                <a:tab pos="1899285" algn="l"/>
              </a:tabLst>
            </a:pPr>
            <a:r>
              <a:rPr sz="1600" spc="-10" dirty="0">
                <a:solidFill>
                  <a:srgbClr val="231F20"/>
                </a:solidFill>
                <a:latin typeface="微软雅黑" panose="020B0503020204020204" charset="-122"/>
                <a:ea typeface="微软雅黑" panose="020B0503020204020204" charset="-122"/>
                <a:cs typeface="微软雅黑" panose="020B0503020204020204" charset="-122"/>
              </a:rPr>
              <a:t>（a）</a:t>
            </a:r>
            <a:r>
              <a:rPr sz="1600" dirty="0">
                <a:solidFill>
                  <a:srgbClr val="231F20"/>
                </a:solidFill>
                <a:latin typeface="微软雅黑" panose="020B0503020204020204" charset="-122"/>
                <a:ea typeface="微软雅黑" panose="020B0503020204020204" charset="-122"/>
                <a:cs typeface="微软雅黑" panose="020B0503020204020204" charset="-122"/>
              </a:rPr>
              <a:t>总（主控文档）	</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（b）分（分解零件）</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（c）总（总装配图）</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a:p>
            <a:pPr marR="30480"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12-1-1    自顶而下建模方法</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941527" y="3983012"/>
            <a:ext cx="3523919" cy="2159990"/>
          </a:xfrm>
          <a:prstGeom prst="rect">
            <a:avLst/>
          </a:prstGeom>
        </p:spPr>
      </p:pic>
      <p:pic>
        <p:nvPicPr>
          <p:cNvPr id="15" name="object 15"/>
          <p:cNvPicPr/>
          <p:nvPr/>
        </p:nvPicPr>
        <p:blipFill>
          <a:blip r:embed="rId3" cstate="print"/>
          <a:stretch>
            <a:fillRect/>
          </a:stretch>
        </p:blipFill>
        <p:spPr>
          <a:xfrm>
            <a:off x="4957624" y="3982567"/>
            <a:ext cx="2081020" cy="2159997"/>
          </a:xfrm>
          <a:prstGeom prst="rect">
            <a:avLst/>
          </a:prstGeom>
        </p:spPr>
      </p:pic>
      <p:pic>
        <p:nvPicPr>
          <p:cNvPr id="17" name="object 17"/>
          <p:cNvPicPr/>
          <p:nvPr/>
        </p:nvPicPr>
        <p:blipFill>
          <a:blip r:embed="rId4" cstate="print"/>
          <a:stretch>
            <a:fillRect/>
          </a:stretch>
        </p:blipFill>
        <p:spPr>
          <a:xfrm>
            <a:off x="7671854" y="3982885"/>
            <a:ext cx="3059995" cy="2306294"/>
          </a:xfrm>
          <a:prstGeom prst="rect">
            <a:avLst/>
          </a:prstGeom>
        </p:spPr>
      </p:pic>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步骤3：装配充电宝上盖。</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单击“模型”功能选项卡“元件”区域的“组装”按钮。在系统弹出的“打开”操控面板选择充电宝上盖零件，单击“打开”按钮。在“元件放置”操控面板选择“默认”装配方式，如图12-2-33所</a:t>
            </a:r>
            <a:r>
              <a:rPr lang="zh-CN" sz="2000">
                <a:latin typeface="微软雅黑" panose="020B0503020204020204" charset="-122"/>
                <a:ea typeface="微软雅黑" panose="020B0503020204020204" charset="-122"/>
                <a:cs typeface="微软雅黑" panose="020B0503020204020204" charset="-122"/>
              </a:rPr>
              <a:t>示</a:t>
            </a:r>
            <a:endParaRPr lang="zh-CN"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12-2-33    组装充电宝上盖</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6333490" y="1694180"/>
            <a:ext cx="5243830" cy="4013835"/>
          </a:xfrm>
          <a:prstGeom prst="rect">
            <a:avLst/>
          </a:prstGeom>
        </p:spPr>
      </p:pic>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建模操作步骤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 4 ：装配充电宝主体、下盖，步骤同主控 零件和充电宝上盖。保存装配模型文件，完成后的 组装文档如图 12-2-34 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提示：总分总自顶而下设计的方法，每个零件的基 准坐标是一致的，所有参照了主控零件的产品零件都以 “默认”的方式组装。</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6485" y="611251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12-2-34    充电宝总装图</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6310630" y="1928495"/>
            <a:ext cx="4980305" cy="3651885"/>
          </a:xfrm>
          <a:prstGeom prst="rect">
            <a:avLst/>
          </a:prstGeom>
        </p:spPr>
      </p:pic>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12.2.4</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案例小结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案例以充电宝简单的造型导入总分总自顶而下的建模方法，从产品设计分析、设计思路和建模步骤三方面介绍了设计的流程和方法。产品设计分析是设计执行的关键步骤，需要仔细观察产品，判断产品的造型特点、零件拆解数量、位置、材料工艺等，对产品有个全面的了解，再思考如何三维建模。</a:t>
            </a:r>
            <a:endParaRPr sz="2000">
              <a:latin typeface="微软雅黑" panose="020B0503020204020204" charset="-122"/>
              <a:ea typeface="微软雅黑" panose="020B0503020204020204" charset="-122"/>
              <a:cs typeface="微软雅黑" panose="020B0503020204020204" charset="-122"/>
            </a:endParaRPr>
          </a:p>
        </p:txBody>
      </p:sp>
      <p:pic>
        <p:nvPicPr>
          <p:cNvPr id="2" name="图片 1" descr="9004830_time_clock_watch_smart"/>
          <p:cNvPicPr>
            <a:picLocks noChangeAspect="1"/>
          </p:cNvPicPr>
          <p:nvPr/>
        </p:nvPicPr>
        <p:blipFill>
          <a:blip r:embed="rId2"/>
          <a:stretch>
            <a:fillRect/>
          </a:stretch>
        </p:blipFill>
        <p:spPr>
          <a:xfrm>
            <a:off x="8751570" y="3829050"/>
            <a:ext cx="2564765" cy="2564765"/>
          </a:xfrm>
          <a:prstGeom prst="rect">
            <a:avLst/>
          </a:prstGeom>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2357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12.2.4</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案例小结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577340"/>
            <a:ext cx="6822440" cy="516953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以总分总自顶而下建模的技巧要点如下。</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（1）一个产品主控零件只有一个，确保“父关系”单一；每个零件的第一步就是合并，复制主控零件的信息。注意参照主控零件是同一个文档。</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（2）主控零件和拆解的零件，所有文档在一个文件夹里。</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3）主控零件同零件之间通过合并继承建立父子关系，只要主控零件的造型、尺寸等信息进行更改，零件就能自动更新相应的更改点。例如把充电宝主控零件的拉伸1特征的厚度从“22”改成“35”，在组装文档中单击“重新生成”按钮，所有参照了充电宝主控文档的零件都会跟着变化。如图12-2-35所示。</a:t>
            </a:r>
            <a:endParaRPr sz="2000">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7794625" y="748030"/>
            <a:ext cx="3415030" cy="2423795"/>
          </a:xfrm>
          <a:prstGeom prst="rect">
            <a:avLst/>
          </a:prstGeom>
        </p:spPr>
      </p:pic>
      <p:pic>
        <p:nvPicPr>
          <p:cNvPr id="18" name="object 18"/>
          <p:cNvPicPr/>
          <p:nvPr/>
        </p:nvPicPr>
        <p:blipFill>
          <a:blip r:embed="rId3" cstate="print"/>
          <a:stretch>
            <a:fillRect/>
          </a:stretch>
        </p:blipFill>
        <p:spPr>
          <a:xfrm>
            <a:off x="7865110" y="3429000"/>
            <a:ext cx="3415030" cy="2665730"/>
          </a:xfrm>
          <a:prstGeom prst="rect">
            <a:avLst/>
          </a:prstGeom>
        </p:spPr>
      </p:pic>
      <p:sp>
        <p:nvSpPr>
          <p:cNvPr id="3" name="object 14"/>
          <p:cNvSpPr txBox="1"/>
          <p:nvPr/>
        </p:nvSpPr>
        <p:spPr>
          <a:xfrm>
            <a:off x="7689215" y="6351905"/>
            <a:ext cx="373888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12-2-35    主控文档和零件父子关系</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THREE</a:t>
            </a:r>
          </a:p>
        </p:txBody>
      </p:sp>
      <p:sp>
        <p:nvSpPr>
          <p:cNvPr id="4" name="标题 3"/>
          <p:cNvSpPr>
            <a:spLocks noGrp="1"/>
          </p:cNvSpPr>
          <p:nvPr>
            <p:ph type="title" idx="1"/>
            <p:custDataLst>
              <p:tags r:id="rId2"/>
            </p:custDataLst>
          </p:nvPr>
        </p:nvSpPr>
        <p:spPr>
          <a:xfrm>
            <a:off x="5570855" y="2494280"/>
            <a:ext cx="5706110" cy="1869440"/>
          </a:xfrm>
        </p:spPr>
        <p:txBody>
          <a:bodyPr>
            <a:normAutofit/>
          </a:bodyPr>
          <a:lstStyle/>
          <a:p>
            <a:r>
              <a:rPr lang="en-US" b="1">
                <a:latin typeface="Calibri" panose="020F0502020204030204" charset="0"/>
                <a:ea typeface="宋体" panose="02010600030101010101" pitchFamily="2" charset="-122"/>
                <a:sym typeface="+mn-ea"/>
              </a:rPr>
              <a:t>12.3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实例1:面包机</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12.3.1	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本案例是一套厨房产品，如图12-3-1所示。它们设计元素类似，建模思路可以举一反三，这里以面包机产品为实例。重点是练习总分总-自顶而下的骨架设计方法和建模操作，难点是理解以“外部复制几何”建立主控文档和零件之间父子参照关系。</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897755" y="639572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    厨房产品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4030345" y="3547745"/>
            <a:ext cx="3838575" cy="2482850"/>
          </a:xfrm>
          <a:prstGeom prst="rect">
            <a:avLst/>
          </a:prstGeom>
        </p:spPr>
      </p:pic>
    </p:spTree>
    <p:custDataLst>
      <p:tags r:id="rId3"/>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12.3.1	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产品造型分析三步骤如下。</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第一步：产品的造型特点分析。本面包机案例造型主体是底部大弧形，顶部小弧形，同时侧面也是有弧度的曲面，所以不适用于拉伸、旋转等可以找到种子和轨迹的规律。考虑用边界混合创建整体曲面造型。先创建边界结构线，再边界混合主体曲面。如图12-3-2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897755" y="639572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12-3-2    分析产品造型特点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1882775" y="3822700"/>
            <a:ext cx="2007235" cy="2235835"/>
          </a:xfrm>
          <a:prstGeom prst="rect">
            <a:avLst/>
          </a:prstGeom>
        </p:spPr>
      </p:pic>
      <p:pic>
        <p:nvPicPr>
          <p:cNvPr id="17" name="object 17"/>
          <p:cNvPicPr/>
          <p:nvPr/>
        </p:nvPicPr>
        <p:blipFill>
          <a:blip r:embed="rId3" cstate="print"/>
          <a:stretch>
            <a:fillRect/>
          </a:stretch>
        </p:blipFill>
        <p:spPr>
          <a:xfrm>
            <a:off x="4705985" y="3829050"/>
            <a:ext cx="2306955" cy="2235835"/>
          </a:xfrm>
          <a:prstGeom prst="rect">
            <a:avLst/>
          </a:prstGeom>
        </p:spPr>
      </p:pic>
      <p:pic>
        <p:nvPicPr>
          <p:cNvPr id="18" name="object 18"/>
          <p:cNvPicPr/>
          <p:nvPr/>
        </p:nvPicPr>
        <p:blipFill>
          <a:blip r:embed="rId4" cstate="print"/>
          <a:stretch>
            <a:fillRect/>
          </a:stretch>
        </p:blipFill>
        <p:spPr>
          <a:xfrm>
            <a:off x="7828915" y="3829050"/>
            <a:ext cx="2575560" cy="2235835"/>
          </a:xfrm>
          <a:prstGeom prst="rect">
            <a:avLst/>
          </a:prstGeom>
        </p:spPr>
      </p:pic>
    </p:spTree>
    <p:custDataLst>
      <p:tags r:id="rId5"/>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12.3.1	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第二步：三维尺寸预估，通常在主控零件的前2~3个特征就可以确定产品的三维尺寸。本面包机的三维尺寸在草绘1截面确定了宽度和高度，草绘2确定了产品长度，总体尺寸大约是250mm×180mm×160mm，如图12-3-3所示。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897755" y="639572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    产品三维尺寸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5" name="object 25"/>
          <p:cNvPicPr/>
          <p:nvPr/>
        </p:nvPicPr>
        <p:blipFill>
          <a:blip r:embed="rId2" cstate="print"/>
          <a:stretch>
            <a:fillRect/>
          </a:stretch>
        </p:blipFill>
        <p:spPr>
          <a:xfrm>
            <a:off x="1167765" y="3739515"/>
            <a:ext cx="2665730" cy="1945640"/>
          </a:xfrm>
          <a:prstGeom prst="rect">
            <a:avLst/>
          </a:prstGeom>
        </p:spPr>
      </p:pic>
      <p:pic>
        <p:nvPicPr>
          <p:cNvPr id="27" name="object 27"/>
          <p:cNvPicPr/>
          <p:nvPr/>
        </p:nvPicPr>
        <p:blipFill>
          <a:blip r:embed="rId3" cstate="print"/>
          <a:stretch>
            <a:fillRect/>
          </a:stretch>
        </p:blipFill>
        <p:spPr>
          <a:xfrm>
            <a:off x="4535805" y="3608070"/>
            <a:ext cx="2665730" cy="2332990"/>
          </a:xfrm>
          <a:prstGeom prst="rect">
            <a:avLst/>
          </a:prstGeom>
        </p:spPr>
      </p:pic>
      <p:pic>
        <p:nvPicPr>
          <p:cNvPr id="29" name="object 29"/>
          <p:cNvPicPr/>
          <p:nvPr/>
        </p:nvPicPr>
        <p:blipFill>
          <a:blip r:embed="rId4" cstate="print"/>
          <a:stretch>
            <a:fillRect/>
          </a:stretch>
        </p:blipFill>
        <p:spPr>
          <a:xfrm>
            <a:off x="8081010" y="2973705"/>
            <a:ext cx="2665730" cy="3052445"/>
          </a:xfrm>
          <a:prstGeom prst="rect">
            <a:avLst/>
          </a:prstGeom>
        </p:spPr>
      </p:pic>
    </p:spTree>
    <p:custDataLst>
      <p:tags r:id="rId5"/>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12.3.1	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第三步：产品零件分析，零件拆解数量和位置（涉及到工艺和材料）。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面包机从效果图可以看出产品分为6个零件，上盖、外框、底盖、烤架、按键和开关。每一个外观造型零件的CMF定义如图12-3-4所示。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897755" y="639572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    产品 CMF 定义</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3543300" y="3448050"/>
            <a:ext cx="4142740" cy="2825750"/>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12.3.1	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60895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零件分型面的位置分析：上盖和外框分型面的位置在产品侧面的整体偏移面，外框和底盖的分析面是蓝色和银灰色交界的平面。烤架、开关、按键和主体的分型面是两件之间交界的外形线。主控文档中需要定义相应的零件分型面或分型线。如图12-3-5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513955" y="592074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    零件分型面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7043420" y="1350010"/>
            <a:ext cx="2816860" cy="4239260"/>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TWO</a:t>
            </a:r>
          </a:p>
        </p:txBody>
      </p:sp>
      <p:sp>
        <p:nvSpPr>
          <p:cNvPr id="4" name="标题 3"/>
          <p:cNvSpPr>
            <a:spLocks noGrp="1"/>
          </p:cNvSpPr>
          <p:nvPr>
            <p:ph type="title" idx="1"/>
            <p:custDataLst>
              <p:tags r:id="rId2"/>
            </p:custDataLst>
          </p:nvPr>
        </p:nvSpPr>
        <p:spPr>
          <a:xfrm>
            <a:off x="5570855" y="2494280"/>
            <a:ext cx="5706110" cy="1869440"/>
          </a:xfrm>
        </p:spPr>
        <p:txBody>
          <a:bodyPr>
            <a:normAutofit/>
          </a:bodyPr>
          <a:lstStyle/>
          <a:p>
            <a:r>
              <a:rPr lang="en-US" b="1">
                <a:latin typeface="Calibri" panose="020F0502020204030204" charset="0"/>
                <a:ea typeface="宋体" panose="02010600030101010101" pitchFamily="2" charset="-122"/>
                <a:sym typeface="+mn-ea"/>
              </a:rPr>
              <a:t>12.2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实例1:充电宝</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1）总体建模思路：自顶而下建模步骤。先“总”：建立主控文档，尺寸和造型跟面包机实物一致，同时创建各零件的参考分型面或线；再“分”：从主控文档提取参照对象，分步建立单独的零件上盖、外框、底盖、烤架、按键和开关；最后“总”：建立面包机组装件组成产品组装图。如图12-3-6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5836920" y="639572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12-3-6    总体建模思路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6" name="object 36"/>
          <p:cNvPicPr/>
          <p:nvPr/>
        </p:nvPicPr>
        <p:blipFill>
          <a:blip r:embed="rId2" cstate="print"/>
          <a:stretch>
            <a:fillRect/>
          </a:stretch>
        </p:blipFill>
        <p:spPr>
          <a:xfrm>
            <a:off x="4007485" y="3632835"/>
            <a:ext cx="5878830" cy="2762885"/>
          </a:xfrm>
          <a:prstGeom prst="rect">
            <a:avLst/>
          </a:prstGeom>
        </p:spPr>
      </p:pic>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01473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（2）总：主控文档建模思路。先创建主体曲面的结构线确定造型和三维尺寸，再边界混合曲面，再创建零件分型面或线，如图12-3-7所示。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604385" y="62134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12-3-7    主控文档建模思路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8" name="object 38"/>
          <p:cNvPicPr/>
          <p:nvPr/>
        </p:nvPicPr>
        <p:blipFill>
          <a:blip r:embed="rId2" cstate="print"/>
          <a:stretch>
            <a:fillRect/>
          </a:stretch>
        </p:blipFill>
        <p:spPr>
          <a:xfrm>
            <a:off x="2440940" y="3094355"/>
            <a:ext cx="7656830" cy="2803525"/>
          </a:xfrm>
          <a:prstGeom prst="rect">
            <a:avLst/>
          </a:prstGeom>
        </p:spPr>
      </p:pic>
    </p:spTree>
    <p:custDataLst>
      <p:tags r:id="rId3"/>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720070" cy="101473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（3）分：从主控文档拆解零件的三个典型步骤如图12-3-8所示。先从主控文档提取参照特征，再复制参考面整体实体化，最后利用分型面或线拆解零件设计。</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796155" y="622427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12-3-8    上盖建模思路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0" name="object 40"/>
          <p:cNvPicPr/>
          <p:nvPr/>
        </p:nvPicPr>
        <p:blipFill>
          <a:blip r:embed="rId2" cstate="print"/>
          <a:stretch>
            <a:fillRect/>
          </a:stretch>
        </p:blipFill>
        <p:spPr>
          <a:xfrm>
            <a:off x="2101215" y="3211195"/>
            <a:ext cx="7990205" cy="2514600"/>
          </a:xfrm>
          <a:prstGeom prst="rect">
            <a:avLst/>
          </a:prstGeom>
        </p:spPr>
      </p:pic>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12.3.2</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产品设计思路</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352996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（4）总：装配组装思路。用自顶而下的方法设计产品，装配用默认约束。先装主控文档，再按照实际顺序装配零件，如图12-3-9所示。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079490" y="639572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12-3-6    总体建模思路</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4671060" y="1964055"/>
            <a:ext cx="5514975" cy="3900170"/>
          </a:xfrm>
          <a:prstGeom prst="rect">
            <a:avLst/>
          </a:prstGeom>
        </p:spPr>
      </p:pic>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367655" cy="332295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1.创建面包板装配文档和主控骨架文档</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步骤1：新建一个“装配”文件。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步骤2：创建面包机主控骨架。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在“元件”组中单击“创建”按钮，“创建元件”对话框中的“类型”勾选“骨架模型”，文件名输入新零件名称（建议按照主题命名），如图12-3-10所示。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91375" y="6315075"/>
            <a:ext cx="34353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12-3-10    创建“骨架模型”文档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4" name="object 34"/>
          <p:cNvPicPr/>
          <p:nvPr/>
        </p:nvPicPr>
        <p:blipFill>
          <a:blip r:embed="rId2" cstate="print"/>
          <a:stretch>
            <a:fillRect/>
          </a:stretch>
        </p:blipFill>
        <p:spPr>
          <a:xfrm>
            <a:off x="6231890" y="1420495"/>
            <a:ext cx="5132070" cy="4512945"/>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367655" cy="101473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单击“确定”。在弹出的“创建选项”中勾选“空”，如图12-3-11所示。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91375" y="6315075"/>
            <a:ext cx="34353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12-3-11    骨架选项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6" name="object 36"/>
          <p:cNvPicPr/>
          <p:nvPr/>
        </p:nvPicPr>
        <p:blipFill>
          <a:blip r:embed="rId2" cstate="print"/>
          <a:stretch>
            <a:fillRect/>
          </a:stretch>
        </p:blipFill>
        <p:spPr>
          <a:xfrm>
            <a:off x="6236970" y="1891030"/>
            <a:ext cx="5101590" cy="3996690"/>
          </a:xfrm>
          <a:prstGeom prst="rect">
            <a:avLst/>
          </a:prstGeom>
        </p:spPr>
      </p:pic>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98195" y="1891030"/>
            <a:ext cx="5367655"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单击“确定”按钮创建面包机的骨架模型文档。模型树的特征栏中多了一个骨架模型特征，如图12-3-12所示。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91375" y="6314440"/>
            <a:ext cx="34353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12-3-12    完成“骨架模型”</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8" name="object 38"/>
          <p:cNvPicPr/>
          <p:nvPr/>
        </p:nvPicPr>
        <p:blipFill>
          <a:blip r:embed="rId2" cstate="print"/>
          <a:stretch>
            <a:fillRect/>
          </a:stretch>
        </p:blipFill>
        <p:spPr>
          <a:xfrm>
            <a:off x="6403340" y="1963420"/>
            <a:ext cx="4596130" cy="4197985"/>
          </a:xfrm>
          <a:prstGeom prst="rect">
            <a:avLst/>
          </a:prstGeom>
        </p:spPr>
      </p:pic>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367655" cy="1938020"/>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2.创建面包机主控文档特征</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步骤1：打开骨架模型。</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在组装文档的模型树中单击骨架模型特征，单击弹出的“打开”按钮，如图12-3-13所示。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827520" y="6074410"/>
            <a:ext cx="37992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12-3-13    打开“骨架模型”零件文档</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6570345" y="2038985"/>
            <a:ext cx="4250055" cy="3806825"/>
          </a:xfrm>
          <a:prstGeom prst="rect">
            <a:avLst/>
          </a:prstGeom>
        </p:spPr>
      </p:pic>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36765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步骤2：创建坐标系和基准平面。</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在“骨架模型”零件的“基准”组中单击“坐标系”和“平面”按钮，创建如图12-3-14所示的CSO基准坐标系和DTM1、DTM2、DTM3三个基准平面。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91375" y="6315075"/>
            <a:ext cx="34353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12-3-14    创建坐标系和基准平面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6330950" y="2667635"/>
            <a:ext cx="5246370" cy="3557905"/>
          </a:xfrm>
          <a:prstGeom prst="rect">
            <a:avLst/>
          </a:prstGeom>
        </p:spPr>
      </p:pic>
    </p:spTree>
    <p:custDataLst>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36765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步骤3：创建草绘1。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单击“基准”组的“草绘”按钮。在图形区域选择DTM3平面作为草绘平面，单击“草绘”按钮绘制截面，如图12-3-15所示。单击“确定”完成草绘1。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91375" y="6315075"/>
            <a:ext cx="34353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12-3-15    创建草绘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14"/>
          <p:cNvPicPr/>
          <p:nvPr/>
        </p:nvPicPr>
        <p:blipFill>
          <a:blip r:embed="rId2" cstate="print"/>
          <a:stretch>
            <a:fillRect/>
          </a:stretch>
        </p:blipFill>
        <p:spPr>
          <a:xfrm>
            <a:off x="6401435" y="2038985"/>
            <a:ext cx="4627245" cy="3939540"/>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12.2.1</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861050" cy="378460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以充电宝产品为案例，重点是练习总分总-自顶而下的设计方法和建模操作，难点是理解主控文档和零件之间父子参照关系。</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产品造型分析三步骤如下。</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第一步：产品的造型特点分析。本充电宝案例造型主体是截面相同的柱形造型，可以用拉伸命令建主体曲面，细节正面有穿线孔，底部有排气孔和充电接口等细节设计，如图12-2-1所示。</a:t>
            </a:r>
            <a:endParaRPr sz="2000" b="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6679565" y="1659890"/>
            <a:ext cx="4515485" cy="3530600"/>
          </a:xfrm>
          <a:prstGeom prst="rect">
            <a:avLst/>
          </a:prstGeom>
        </p:spPr>
      </p:pic>
      <p:sp>
        <p:nvSpPr>
          <p:cNvPr id="14" name="object 14"/>
          <p:cNvSpPr txBox="1"/>
          <p:nvPr/>
        </p:nvSpPr>
        <p:spPr>
          <a:xfrm>
            <a:off x="7548245" y="600900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12-2-1    产品造型分析</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1072007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步骤4：创建草绘2。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单击“基准”组的“草绘”按钮。选择DTM2平面作为草绘平面，单击“参考”	按钮，选择“曲线F5”的终点作为参考。单击“草绘”按钮，绘制截面，如图12-3-16所示。单击“确定”完成草绘2。</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5836920" y="639572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12-3-16    创建草绘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2491740" y="3429000"/>
            <a:ext cx="4091305" cy="2753360"/>
          </a:xfrm>
          <a:prstGeom prst="rect">
            <a:avLst/>
          </a:prstGeom>
        </p:spPr>
      </p:pic>
      <p:pic>
        <p:nvPicPr>
          <p:cNvPr id="6" name="object 6"/>
          <p:cNvPicPr/>
          <p:nvPr/>
        </p:nvPicPr>
        <p:blipFill>
          <a:blip r:embed="rId3" cstate="print"/>
          <a:stretch>
            <a:fillRect/>
          </a:stretch>
        </p:blipFill>
        <p:spPr>
          <a:xfrm>
            <a:off x="7413586" y="3287954"/>
            <a:ext cx="2879991" cy="2894647"/>
          </a:xfrm>
          <a:prstGeom prst="rect">
            <a:avLst/>
          </a:prstGeom>
        </p:spPr>
      </p:pic>
    </p:spTree>
    <p:custDataLst>
      <p:tags r:id="rId4"/>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步骤5：创建基准平面DTM4。</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单击“基准”组的“平面”按钮，在图形区域单击选择“草绘1”线段和DTM2基准面，如图12-3-17所示。单击“确定”按钮，创建基准平面DTM4。</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12-3-17    创建 DTM4</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4902835" y="1959610"/>
            <a:ext cx="5575935" cy="3598545"/>
          </a:xfrm>
          <a:prstGeom prst="rect">
            <a:avLst/>
          </a:prstGeom>
        </p:spPr>
      </p:pic>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6577965"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步骤6：创建草绘3。</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单击“基准”组的“草绘”按钮，选择DTM4草绘平面绘制截面，如图12-3-18所示。单击“确定”完成草绘3。</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54925"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12-3-18    创建草绘 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2181225" y="3613785"/>
            <a:ext cx="4120515" cy="2523490"/>
          </a:xfrm>
          <a:prstGeom prst="rect">
            <a:avLst/>
          </a:prstGeom>
        </p:spPr>
      </p:pic>
      <p:pic>
        <p:nvPicPr>
          <p:cNvPr id="13" name="object 13"/>
          <p:cNvPicPr/>
          <p:nvPr/>
        </p:nvPicPr>
        <p:blipFill>
          <a:blip r:embed="rId3" cstate="print"/>
          <a:stretch>
            <a:fillRect/>
          </a:stretch>
        </p:blipFill>
        <p:spPr>
          <a:xfrm>
            <a:off x="7171055" y="750570"/>
            <a:ext cx="3891280" cy="4832985"/>
          </a:xfrm>
          <a:prstGeom prst="rect">
            <a:avLst/>
          </a:prstGeom>
        </p:spPr>
      </p:pic>
    </p:spTree>
    <p:custDataLst>
      <p:tags r:id="rId4"/>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步骤7：创建草绘4。</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单击“基准”组的“草绘”按钮。选择DTM3草绘平面绘制截面，如图12-3-19所示。单击“确定”完成草绘4。</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12-3-19    创建草绘 4</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5351780" y="1891030"/>
            <a:ext cx="4515485" cy="4015740"/>
          </a:xfrm>
          <a:prstGeom prst="rect">
            <a:avLst/>
          </a:prstGeom>
        </p:spPr>
      </p:pic>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步骤8：创建镜像1。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在图形区域单击选择“草绘4”的曲线，再次单击“编辑”组的“镜像”按钮，选择平面DTM1镜像平面，单击“确定”完成“镜像1”。如图12-3-20所示。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12-3-20    创建镜像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4957445" y="1891030"/>
            <a:ext cx="5273040" cy="4016375"/>
          </a:xfrm>
          <a:prstGeom prst="rect">
            <a:avLst/>
          </a:prstGeom>
        </p:spPr>
      </p:pic>
    </p:spTree>
    <p:custDataLst>
      <p:tags r:id="rId3"/>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步骤9：创建草绘5。</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单击“基准”组的“草绘”按钮。选择DTM2草绘平面绘制截面，如图12-3-21所示。单击“确定”完成草绘5。</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21</a:t>
            </a:r>
            <a:r>
              <a:rPr sz="1600" dirty="0">
                <a:solidFill>
                  <a:srgbClr val="231F20"/>
                </a:solidFill>
                <a:latin typeface="微软雅黑" panose="020B0503020204020204" charset="-122"/>
                <a:ea typeface="微软雅黑" panose="020B0503020204020204" charset="-122"/>
                <a:cs typeface="微软雅黑" panose="020B0503020204020204" charset="-122"/>
              </a:rPr>
              <a:t>    创建草绘 5</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5683885" y="1689100"/>
            <a:ext cx="3862070" cy="4326255"/>
          </a:xfrm>
          <a:prstGeom prst="rect">
            <a:avLst/>
          </a:prstGeom>
        </p:spPr>
      </p:pic>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步骤10：创建草绘6。</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单击“基准”组的“草绘”按钮。选择DTM2草绘平面绘制截面，如图12-3-22所示。单击“确定”完成草绘6。</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22</a:t>
            </a:r>
            <a:r>
              <a:rPr sz="1600" dirty="0">
                <a:solidFill>
                  <a:srgbClr val="231F20"/>
                </a:solidFill>
                <a:latin typeface="微软雅黑" panose="020B0503020204020204" charset="-122"/>
                <a:ea typeface="微软雅黑" panose="020B0503020204020204" charset="-122"/>
                <a:cs typeface="微软雅黑" panose="020B0503020204020204" charset="-122"/>
              </a:rPr>
              <a:t>    创建草绘 6</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5186045" y="1570990"/>
            <a:ext cx="4657725" cy="4332605"/>
          </a:xfrm>
          <a:prstGeom prst="rect">
            <a:avLst/>
          </a:prstGeom>
        </p:spPr>
      </p:pic>
    </p:spTree>
    <p:custDataLst>
      <p:tags r:id="rId3"/>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步骤11：创建草绘7。</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单击“基准”组的“草绘”按钮。选择DTM4草绘平面绘制截面，如图12-3-23所示。单击“确定”完成草绘7。</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23</a:t>
            </a:r>
            <a:r>
              <a:rPr sz="1600" dirty="0">
                <a:solidFill>
                  <a:srgbClr val="231F20"/>
                </a:solidFill>
                <a:latin typeface="微软雅黑" panose="020B0503020204020204" charset="-122"/>
                <a:ea typeface="微软雅黑" panose="020B0503020204020204" charset="-122"/>
                <a:cs typeface="微软雅黑" panose="020B0503020204020204" charset="-122"/>
              </a:rPr>
              <a:t>    创建</a:t>
            </a:r>
            <a:r>
              <a:rPr lang="zh-CN" sz="1600" dirty="0">
                <a:solidFill>
                  <a:srgbClr val="231F20"/>
                </a:solidFill>
                <a:latin typeface="微软雅黑" panose="020B0503020204020204" charset="-122"/>
                <a:ea typeface="微软雅黑" panose="020B0503020204020204" charset="-122"/>
                <a:cs typeface="微软雅黑" panose="020B0503020204020204" charset="-122"/>
              </a:rPr>
              <a:t>草绘</a:t>
            </a:r>
            <a:r>
              <a:rPr lang="en-US" altLang="zh-CN" sz="1600" dirty="0">
                <a:solidFill>
                  <a:srgbClr val="231F20"/>
                </a:solidFill>
                <a:latin typeface="微软雅黑" panose="020B0503020204020204" charset="-122"/>
                <a:ea typeface="微软雅黑" panose="020B0503020204020204" charset="-122"/>
                <a:cs typeface="微软雅黑" panose="020B0503020204020204" charset="-122"/>
              </a:rPr>
              <a:t>7</a:t>
            </a:r>
            <a:endParaRPr lang="en-US" alt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5175885" y="955040"/>
            <a:ext cx="4799330" cy="4948555"/>
          </a:xfrm>
          <a:prstGeom prst="rect">
            <a:avLst/>
          </a:prstGeom>
        </p:spPr>
      </p:pic>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步骤12：创建草绘8。</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单击“基准”组的“草绘”按钮。选择DTM4草绘平面绘制截面，如图12-3-24所示，单击“确定”完成草绘8。</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24</a:t>
            </a:r>
            <a:r>
              <a:rPr sz="1600" dirty="0">
                <a:solidFill>
                  <a:srgbClr val="231F20"/>
                </a:solidFill>
                <a:latin typeface="微软雅黑" panose="020B0503020204020204" charset="-122"/>
                <a:ea typeface="微软雅黑" panose="020B0503020204020204" charset="-122"/>
                <a:cs typeface="微软雅黑" panose="020B0503020204020204" charset="-122"/>
              </a:rPr>
              <a:t>    创建</a:t>
            </a:r>
            <a:r>
              <a:rPr sz="1600">
                <a:latin typeface="微软雅黑" panose="020B0503020204020204" charset="-122"/>
                <a:ea typeface="微软雅黑" panose="020B0503020204020204" charset="-122"/>
                <a:cs typeface="微软雅黑" panose="020B0503020204020204" charset="-122"/>
                <a:sym typeface="+mn-ea"/>
              </a:rPr>
              <a:t>草绘8</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5323205" y="1121410"/>
            <a:ext cx="4525645" cy="4850130"/>
          </a:xfrm>
          <a:prstGeom prst="rect">
            <a:avLst/>
          </a:prstGeom>
        </p:spPr>
      </p:pic>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步骤13：创建草绘9。</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单击“基准”组的“草绘”按钮。选择DTM1草绘平面绘制截面，如图12-3-25所示。单击“确定”完成草绘9。</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25</a:t>
            </a:r>
            <a:r>
              <a:rPr sz="1600" dirty="0">
                <a:solidFill>
                  <a:srgbClr val="231F20"/>
                </a:solidFill>
                <a:latin typeface="微软雅黑" panose="020B0503020204020204" charset="-122"/>
                <a:ea typeface="微软雅黑" panose="020B0503020204020204" charset="-122"/>
                <a:cs typeface="微软雅黑" panose="020B0503020204020204" charset="-122"/>
              </a:rPr>
              <a:t>    创建</a:t>
            </a:r>
            <a:r>
              <a:rPr sz="1600">
                <a:latin typeface="微软雅黑" panose="020B0503020204020204" charset="-122"/>
                <a:ea typeface="微软雅黑" panose="020B0503020204020204" charset="-122"/>
                <a:cs typeface="微软雅黑" panose="020B0503020204020204" charset="-122"/>
                <a:sym typeface="+mn-ea"/>
              </a:rPr>
              <a:t>草绘9</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4999355" y="1420495"/>
            <a:ext cx="6010910" cy="4376420"/>
          </a:xfrm>
          <a:prstGeom prst="rect">
            <a:avLst/>
          </a:prstGeom>
        </p:spPr>
      </p:pic>
    </p:spTree>
    <p:custDataLst>
      <p:tags r:id="rId3"/>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12.2.1	</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861050" cy="239966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第二步：三维尺寸预估，通常在主控零件的前2~3个特征就可以确定产品的三维尺寸。本充电宝的三维尺寸在拉伸草绘截面确定了宽度和厚度，拉伸深度确定了产品长度，总体尺寸是55mm×20mm×150mm，如图12-2-2所示。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861300" y="600900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12-2-2    产品三维尺寸</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6548755" y="1928495"/>
            <a:ext cx="5182235" cy="3384550"/>
          </a:xfrm>
          <a:prstGeom prst="rect">
            <a:avLst/>
          </a:prstGeom>
        </p:spPr>
      </p:pic>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7103745" cy="332295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步骤14：创建复制1（拟合草绘8）。</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选择“草绘8”的曲线，单击“操作”组“复制”按钮（也可以使用快捷键“Ctrl+C”）复制曲线，再次单击“操作”组“粘贴”按钮（也可以使用快捷键“Ctrl+V”）粘贴曲线。设置曲线类型为“逼近”，在图形区域定义曲线“起点”（鼠标左键单击箭头可以更换起点），单击“确定”按钮，完成“草绘8”曲线的复制1。如图12-3-26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8394065" y="5753100"/>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12-3-26    创建复制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14"/>
          <p:cNvPicPr/>
          <p:nvPr/>
        </p:nvPicPr>
        <p:blipFill>
          <a:blip r:embed="rId2" cstate="print"/>
          <a:stretch>
            <a:fillRect/>
          </a:stretch>
        </p:blipFill>
        <p:spPr>
          <a:xfrm>
            <a:off x="7908290" y="2012950"/>
            <a:ext cx="3879850" cy="3371215"/>
          </a:xfrm>
          <a:prstGeom prst="rect">
            <a:avLst/>
          </a:prstGeom>
        </p:spPr>
      </p:pic>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43801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步骤15：创建复制2（拟合草绘6）。</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在图形区域单击选择“草绘6”的曲线，重复步骤14操作，完成“草绘6”曲线的复制2。如图12-3-27所示。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23990" y="613727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12-3-27    创建复制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5260340" y="1891030"/>
            <a:ext cx="5374005" cy="3688080"/>
          </a:xfrm>
          <a:prstGeom prst="rect">
            <a:avLst/>
          </a:prstGeom>
        </p:spPr>
      </p:pic>
    </p:spTree>
    <p:custDataLst>
      <p:tags r:id="rId3"/>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424624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步骤16：创建边界混合1。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选择边界混合种子：“模型”模块的操作界面，单击“曲面”组的“边界混合”按钮，进入“边界混合”对话框。单击“设置”选项中的“第一方向”，在图形区域选择“复制1”，并按住“Ctrl”键，同时选择“复制2”两条曲线作为第一方向的链，如图12-3-28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12-3-28    选择第一方向链 1、链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5189220" y="2038985"/>
            <a:ext cx="5132070" cy="3881120"/>
          </a:xfrm>
          <a:prstGeom prst="rect">
            <a:avLst/>
          </a:prstGeom>
        </p:spPr>
      </p:pic>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367530" cy="470789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单击“设置”选项中的“第二方向”，在图形区域选择草绘4结构线，并按住“Ctrl”键，同时鼠标左键选择“草绘9”和“镜像1”曲线作为第二方向的链，如图12-3-29所示。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（2）定义边界混合选项：进入“边界混合”对话框，“约束”选项中的“条件”和“控制点”选项采用“默认”，单击“确定”按钮完成边界混合1曲面的创建。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5801995" y="6148705"/>
            <a:ext cx="494030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12-3-29    选择第二方向链 1、链 2、链 3、链 4</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5155565" y="1571625"/>
            <a:ext cx="5848985" cy="4396105"/>
          </a:xfrm>
          <a:prstGeom prst="rect">
            <a:avLst/>
          </a:prstGeom>
        </p:spPr>
      </p:pic>
    </p:spTree>
    <p:custDataLst>
      <p:tags r:id="rId3"/>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步骤17：创建填充1。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单击“曲面”组的“填充”按钮。图形区域选择“草绘3”，如图12-3-30所示。单击“确定”完成填充1。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494145" y="6148705"/>
            <a:ext cx="2738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12-3-30    创建填充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14"/>
          <p:cNvPicPr/>
          <p:nvPr/>
        </p:nvPicPr>
        <p:blipFill>
          <a:blip r:embed="rId2" cstate="print"/>
          <a:stretch>
            <a:fillRect/>
          </a:stretch>
        </p:blipFill>
        <p:spPr>
          <a:xfrm>
            <a:off x="5279390" y="1235710"/>
            <a:ext cx="5051425" cy="4424680"/>
          </a:xfrm>
          <a:prstGeom prst="rect">
            <a:avLst/>
          </a:prstGeom>
        </p:spPr>
      </p:pic>
    </p:spTree>
    <p:custDataLst>
      <p:tags r:id="rId3"/>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45833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步骤18：创建填充2。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单击“曲面”组的“填充”按钮。图形区域选择“草绘2”，如图12-3-31所示。单击“确定”完成填充2。</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35254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12-3-31    创建填充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5848350" y="1501140"/>
            <a:ext cx="4696460" cy="4404995"/>
          </a:xfrm>
          <a:prstGeom prst="rect">
            <a:avLst/>
          </a:prstGeom>
        </p:spPr>
      </p:pic>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51070" cy="378460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步骤19：创建合并1。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设置“选择”过滤器为“面组”，在图形区域选择“填充1”，按下“Ctrl”键同时选择“边界混合1”曲面。单击“合并”按钮，进入合并对话框，设置选择合并曲面的方向，保留曲面以网格显示在图形区域中，如图12-3-32所示。单击“确定”按钮，完成曲面合并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423025"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12-3-32    创建合并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5478780" y="1545590"/>
            <a:ext cx="4980305" cy="4258945"/>
          </a:xfrm>
          <a:prstGeom prst="rect">
            <a:avLst/>
          </a:prstGeom>
        </p:spPr>
      </p:pic>
    </p:spTree>
    <p:custDataLst>
      <p:tags r:id="rId3"/>
    </p:custData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285615" cy="369252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步骤20：创建合并2。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在图形区域选择“填充2”和“边界混合1”曲面。单击“合并”按钮，保留曲面以网格显示在图形区域中，如图12-3-33所示。单击“确定”按钮，完成曲面合并2。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提示：至此面包机的外观造型建模基本完成，接下来定义零件分型面和分型线。</a:t>
            </a:r>
            <a:endParaRPr b="1">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12-3-33    创建合并 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5412740" y="1546860"/>
            <a:ext cx="4728210" cy="4381500"/>
          </a:xfrm>
          <a:prstGeom prst="rect">
            <a:avLst/>
          </a:prstGeom>
        </p:spPr>
      </p:pic>
    </p:spTree>
    <p:custDataLst>
      <p:tags r:id="rId3"/>
    </p:custData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24573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步骤21：创建偏移1（面包机外壳的分型面）。</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在左侧的模型树列表中，单击选择特征“分割线”，按住鼠标左键拖动至“边界混合1”特征下方，如图12-3-34所示。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7042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34</a:t>
            </a:r>
            <a:r>
              <a:rPr sz="1600" dirty="0">
                <a:solidFill>
                  <a:srgbClr val="231F20"/>
                </a:solidFill>
                <a:latin typeface="微软雅黑" panose="020B0503020204020204" charset="-122"/>
                <a:ea typeface="微软雅黑" panose="020B0503020204020204" charset="-122"/>
                <a:cs typeface="微软雅黑" panose="020B0503020204020204" charset="-122"/>
              </a:rPr>
              <a:t>    插入特征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6322695" y="976630"/>
            <a:ext cx="3717290" cy="4699000"/>
          </a:xfrm>
          <a:prstGeom prst="rect">
            <a:avLst/>
          </a:prstGeom>
        </p:spPr>
      </p:pic>
    </p:spTree>
    <p:custDataLst>
      <p:tags r:id="rId3"/>
    </p:custData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在图形区域选择“边界混合1”曲面，再单击“编辑”组的“偏移”按钮，进入“偏移”对话框，设置偏移选项，偏移数值为“2.2”，方向朝里，单击“确定”完成偏移，如图12-3-35所示。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35</a:t>
            </a:r>
            <a:r>
              <a:rPr sz="1600" dirty="0">
                <a:solidFill>
                  <a:srgbClr val="231F20"/>
                </a:solidFill>
                <a:latin typeface="微软雅黑" panose="020B0503020204020204" charset="-122"/>
                <a:ea typeface="微软雅黑" panose="020B0503020204020204" charset="-122"/>
                <a:cs typeface="微软雅黑" panose="020B0503020204020204" charset="-122"/>
              </a:rPr>
              <a:t>   创建偏移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5118735" y="1730375"/>
            <a:ext cx="4829175" cy="3832225"/>
          </a:xfrm>
          <a:prstGeom prst="rect">
            <a:avLst/>
          </a:prstGeom>
        </p:spPr>
      </p:pic>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12.2.1</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861050" cy="286131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第三步：产品零件分析，零件拆解数量和位置</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涉及工艺和材料）。从充电宝效果图可以看出产品分为三个零件，上盖、下盖和内芯。上盖采用塑料注塑，喷漆高光银色工艺，下盖采用塑料注塑，喷漆高亮明蓝色工艺，内芯也是采用塑料注塑，喷漆黑色工艺，如图12-2-3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548245" y="600900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12-2-3    产品 CMF 定义</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2" cstate="print"/>
          <a:stretch>
            <a:fillRect/>
          </a:stretch>
        </p:blipFill>
        <p:spPr>
          <a:xfrm>
            <a:off x="6871970" y="2188845"/>
            <a:ext cx="4207510" cy="3185795"/>
          </a:xfrm>
          <a:prstGeom prst="rect">
            <a:avLst/>
          </a:prstGeom>
        </p:spPr>
      </p:pic>
    </p:spTree>
    <p:custDataLst>
      <p:tags r:id="rId3"/>
    </p:custData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650105" cy="101473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再次把特征“分割线”拖动至“合并2”特征下方，如图12-3-36所示。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60527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36</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恢复特征</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6036945" y="1121410"/>
            <a:ext cx="3546475" cy="4872355"/>
          </a:xfrm>
          <a:prstGeom prst="rect">
            <a:avLst/>
          </a:prstGeom>
        </p:spPr>
      </p:pic>
    </p:spTree>
    <p:custDataLst>
      <p:tags r:id="rId3"/>
    </p:custData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99427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步骤22：创建草绘10（烤架分型线）。</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单击“基准”组的“草绘”按钮。选择DMT4平面作为草绘平面绘制截面，如图12-3-37所示。单击“确定”完成草绘10。</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928485" y="6148705"/>
            <a:ext cx="2738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12-3-37    创建草绘 10</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5977255" y="974090"/>
            <a:ext cx="4062095" cy="4770120"/>
          </a:xfrm>
          <a:prstGeom prst="rect">
            <a:avLst/>
          </a:prstGeom>
        </p:spPr>
      </p:pic>
    </p:spTree>
    <p:custDataLst>
      <p:tags r:id="rId3"/>
    </p:custData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步骤23：创建基准平面DTM5。</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单击“基准”组的“平面”按钮，在图形区域单击选择“DTM3”，参考选择“偏移”，输入“150”，如图12-3-38所示。单击“确定”按钮创建基准平面DTM5。</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12-3-38    创建 DTM5</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4918710" y="1810385"/>
            <a:ext cx="5879465" cy="3903345"/>
          </a:xfrm>
          <a:prstGeom prst="rect">
            <a:avLst/>
          </a:prstGeom>
        </p:spPr>
      </p:pic>
    </p:spTree>
    <p:custDataLst>
      <p:tags r:id="rId3"/>
    </p:custData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4154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步骤24：创建草绘11（外框分型线）。</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单击“基准”组的“草绘”按钮。选择DMT5草绘平面绘制截面，如图12-3-39所示。单击“确定”完成草绘11。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12-3-39    创建草绘 11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5469255" y="1191895"/>
            <a:ext cx="5020945" cy="4678045"/>
          </a:xfrm>
          <a:prstGeom prst="rect">
            <a:avLst/>
          </a:prstGeom>
        </p:spPr>
      </p:pic>
    </p:spTree>
    <p:custDataLst>
      <p:tags r:id="rId3"/>
    </p:custData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640580"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步骤25：创建草绘12（开关分型线）。</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单击“基准”组的“草绘”按钮。选择DTM5</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草绘平面绘制截面，如图12-3-40所示。单击“确定”完成草绘12。</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12-3-40    创建草绘 12</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5524500" y="1562100"/>
            <a:ext cx="4515485" cy="4455160"/>
          </a:xfrm>
          <a:prstGeom prst="rect">
            <a:avLst/>
          </a:prstGeom>
        </p:spPr>
      </p:pic>
    </p:spTree>
    <p:custDataLst>
      <p:tags r:id="rId3"/>
    </p:custData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47865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步骤26：创建草绘13（按键分型线）。</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单击“基准”组的“草绘”按钮。选择DTM5草绘平面绘制截面，如图12-3-41所示。单击“确定”完成草绘13。</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12-3-41    创建草绘 13</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5605145" y="1432560"/>
            <a:ext cx="4708525" cy="4497705"/>
          </a:xfrm>
          <a:prstGeom prst="rect">
            <a:avLst/>
          </a:prstGeom>
        </p:spPr>
      </p:pic>
    </p:spTree>
    <p:custDataLst>
      <p:tags r:id="rId3"/>
    </p:custData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67042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步骤27：创建拉伸1（外框分型面）。</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在图形区域单击选择“草绘11”的曲线，单击“模型”选项“形状”组的“拉伸”按钮，进入“拉伸”选项，设置拉伸方向朝里，输入“100”数值，如图12-3-42所示。单击“确定”完成拉伸1。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12-3-42    创建拉伸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5454015" y="2232025"/>
            <a:ext cx="4747260" cy="3478530"/>
          </a:xfrm>
          <a:prstGeom prst="rect">
            <a:avLst/>
          </a:prstGeom>
        </p:spPr>
      </p:pic>
    </p:spTree>
    <p:custDataLst>
      <p:tags r:id="rId3"/>
    </p:custData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549265" cy="226123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步骤28：保存“零件”文件。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面包机骨架模型完成，如图12-3-43所示。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b="1">
                <a:latin typeface="微软雅黑" panose="020B0503020204020204" charset="-122"/>
                <a:ea typeface="微软雅黑" panose="020B0503020204020204" charset="-122"/>
                <a:cs typeface="微软雅黑" panose="020B0503020204020204" charset="-122"/>
              </a:rPr>
              <a:t>提示：自顶而下建模方式的主控文档不管是以零件方式创建还是以骨架模型方式创建，都包含了产品的三维尺寸、外观造型和零件分型面（线）三部分信息。</a:t>
            </a:r>
            <a:endParaRPr b="1">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292340" y="5967730"/>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12-3-43    面包机骨架模型</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6344285" y="1544955"/>
            <a:ext cx="5233035" cy="3909695"/>
          </a:xfrm>
          <a:prstGeom prst="rect">
            <a:avLst/>
          </a:prstGeom>
        </p:spPr>
      </p:pic>
    </p:spTree>
    <p:custDataLst>
      <p:tags r:id="rId3"/>
    </p:custData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6423025" cy="239966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3.创建面包机外框</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步骤2：复制几何（从骨架模型提取参考信息）。</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（1）单击“模型”功能选项卡，单击“复制几何”按钮，如图12-3-44所示。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35875" y="5572125"/>
            <a:ext cx="296037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12-3-44    外部复制几何</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3" name="object 23"/>
          <p:cNvPicPr/>
          <p:nvPr/>
        </p:nvPicPr>
        <p:blipFill>
          <a:blip r:embed="rId2" cstate="print"/>
          <a:stretch>
            <a:fillRect/>
          </a:stretch>
        </p:blipFill>
        <p:spPr>
          <a:xfrm>
            <a:off x="7043420" y="1809750"/>
            <a:ext cx="3970020" cy="3355340"/>
          </a:xfrm>
          <a:prstGeom prst="rect">
            <a:avLst/>
          </a:prstGeom>
        </p:spPr>
      </p:pic>
    </p:spTree>
    <p:custDataLst>
      <p:tags r:id="rId3"/>
    </p:custData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013835"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（2）单击“复制几何”控制面板的“打开文件”按钮，选择工作目录中的骨架模型，取消“仅限发布几何”	按钮，单击“打开”按钮，如图12-3-45所示。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12-3-45    选择骨架模型</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7" name="object 27"/>
          <p:cNvPicPr/>
          <p:nvPr/>
        </p:nvPicPr>
        <p:blipFill>
          <a:blip r:embed="rId2" cstate="print"/>
          <a:stretch>
            <a:fillRect/>
          </a:stretch>
        </p:blipFill>
        <p:spPr>
          <a:xfrm>
            <a:off x="5521960" y="1689100"/>
            <a:ext cx="5010785" cy="3921760"/>
          </a:xfrm>
          <a:prstGeom prst="rect">
            <a:avLst/>
          </a:prstGeom>
        </p:spPr>
      </p:pic>
    </p:spTree>
    <p:custDataLst>
      <p:tags r:id="rId3"/>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实例1:充电宝</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12.2.1</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产品设计分析</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10385"/>
            <a:ext cx="5367655" cy="193802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零件上盖和下盖分型面的位置在产品的正中间，中间基准平面FRONT可以作为上下盖的分型面。内芯和上下盖的分型面是通过偏移命令创建了曲面，如图12-2-4所示。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548245" y="6009005"/>
            <a:ext cx="31832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12-2-4    零件分型面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1" name="object 21"/>
          <p:cNvPicPr/>
          <p:nvPr/>
        </p:nvPicPr>
        <p:blipFill>
          <a:blip r:embed="rId2" cstate="print"/>
          <a:stretch>
            <a:fillRect/>
          </a:stretch>
        </p:blipFill>
        <p:spPr>
          <a:xfrm>
            <a:off x="6543040" y="1951990"/>
            <a:ext cx="4060825" cy="3749675"/>
          </a:xfrm>
          <a:prstGeom prst="rect">
            <a:avLst/>
          </a:prstGeom>
        </p:spPr>
      </p:pic>
    </p:spTree>
    <p:custDataLst>
      <p:tags r:id="rId3"/>
    </p:custData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812030"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（3）在系统弹出的元件放置操控面板，“放置方法”选择“默认”，单击“确定”按钮。如图12-3-46所示。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120130"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a:t>
            </a:r>
            <a:r>
              <a:rPr lang="en-US" sz="1600" dirty="0">
                <a:solidFill>
                  <a:srgbClr val="231F20"/>
                </a:solidFill>
                <a:latin typeface="微软雅黑" panose="020B0503020204020204" charset="-122"/>
                <a:ea typeface="微软雅黑" panose="020B0503020204020204" charset="-122"/>
                <a:cs typeface="微软雅黑" panose="020B0503020204020204" charset="-122"/>
              </a:rPr>
              <a:t>46</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定义装配关系</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6189980" y="1268730"/>
            <a:ext cx="3529965" cy="4569460"/>
          </a:xfrm>
          <a:prstGeom prst="rect">
            <a:avLst/>
          </a:prstGeom>
        </p:spPr>
      </p:pic>
    </p:spTree>
    <p:custDataLst>
      <p:tags r:id="rId3"/>
    </p:custData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4）在“复制几何”操控面板，单击“参考”下拉菜单的“曲面集”，设置选择过滤器为“面组”，在弹出的小窗口中选择面包机的主体曲面和外框分型面，如图12-3-47所示。单击“确定”按钮，创建“外部复制几何”导入骨架模型的信息。</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84315"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12-3-47    外部复制几何曲面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custDataLst>
              <p:tags r:id="rId2"/>
            </p:custDataLst>
          </p:nvPr>
        </p:nvPicPr>
        <p:blipFill>
          <a:blip r:embed="rId3" cstate="print"/>
          <a:stretch>
            <a:fillRect/>
          </a:stretch>
        </p:blipFill>
        <p:spPr>
          <a:xfrm>
            <a:off x="5753735" y="1891030"/>
            <a:ext cx="5233035" cy="3631565"/>
          </a:xfrm>
          <a:prstGeom prst="rect">
            <a:avLst/>
          </a:prstGeom>
        </p:spPr>
      </p:pic>
    </p:spTree>
    <p:custDataLst>
      <p:tags r:id="rId4"/>
    </p:custData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步骤3：创建“实体化1”长材料。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在图形区域选择“外部复制几何”外观造型曲面。再单击“编辑”组的“实体化”按钮，设置选项为“填充实体”，如图12-3-48所示，单击确定完成“实体化”长材料。</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664960" y="6269990"/>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12-3-48    创建“实体化 1”长材料</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5509260" y="1657350"/>
            <a:ext cx="6000750" cy="4491355"/>
          </a:xfrm>
          <a:prstGeom prst="rect">
            <a:avLst/>
          </a:prstGeom>
        </p:spPr>
      </p:pic>
    </p:spTree>
    <p:custDataLst>
      <p:tags r:id="rId3"/>
    </p:custData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步骤4：创建抽壳1。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单击“工程”组的“抽壳”按钮。在图形区域选择“实体化1”的底部平面和顶面，“厚度”选项输入“2”，如图12-3-49所示。单击“确定”完成“壳1”。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84315"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12-3-49    创建“壳 1”</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5" name="object 15"/>
          <p:cNvPicPr/>
          <p:nvPr>
            <p:custDataLst>
              <p:tags r:id="rId2"/>
            </p:custDataLst>
          </p:nvPr>
        </p:nvPicPr>
        <p:blipFill>
          <a:blip r:embed="rId3" cstate="print"/>
          <a:stretch>
            <a:fillRect/>
          </a:stretch>
        </p:blipFill>
        <p:spPr>
          <a:xfrm>
            <a:off x="5753100" y="2277110"/>
            <a:ext cx="4990465" cy="3640455"/>
          </a:xfrm>
          <a:prstGeom prst="rect">
            <a:avLst/>
          </a:prstGeom>
        </p:spPr>
      </p:pic>
    </p:spTree>
    <p:custDataLst>
      <p:tags r:id="rId4"/>
    </p:custData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步骤5：创建“实体化2”去除材料。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图形区域选中“外部合并”的主控零件偏移曲面，再单击“编辑”组的“实体化”按钮，设置选项为“移除材料”，如图12-3-50所示。单击“确定”完成“实体化2”切材料。</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84315"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12-3-50    创建“实体化 2”切材料</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5683885" y="1891030"/>
            <a:ext cx="5071110" cy="3637915"/>
          </a:xfrm>
          <a:prstGeom prst="rect">
            <a:avLst/>
          </a:prstGeom>
        </p:spPr>
      </p:pic>
    </p:spTree>
    <p:custDataLst>
      <p:tags r:id="rId3"/>
    </p:custData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步骤6：创建圆角1。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单击“工程”组的“倒圆角”按钮，在图形区域选择倒圆角的边，如图12-3-51所示。在“设置”输入数值“10”。单击“确定”创建圆角1。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步骤7：保存“零件”文件。</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84315" y="614870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12-3-47    外部复制几何曲面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5825490" y="1664970"/>
            <a:ext cx="5293360" cy="4114800"/>
          </a:xfrm>
          <a:prstGeom prst="rect">
            <a:avLst/>
          </a:prstGeom>
        </p:spPr>
      </p:pic>
    </p:spTree>
    <p:custDataLst>
      <p:tags r:id="rId3"/>
    </p:custData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3322955"/>
          </a:xfrm>
          <a:prstGeom prst="rect">
            <a:avLst/>
          </a:prstGeom>
          <a:noFill/>
          <a:ln w="9525">
            <a:noFill/>
          </a:ln>
        </p:spPr>
        <p:txBody>
          <a:bodyPr wrap="square">
            <a:sp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4.创建面包机主体</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步骤2：复制几何。</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步骤3：创建“实体化1”长材料。</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步骤4：创建延伸1。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步骤5：创建延伸2。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步骤6：创建“实体化2”去除材料。</a:t>
            </a:r>
            <a:endParaRPr sz="200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1084961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步骤7：复制几何（从骨架模型提取“链”参考信息）。</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打开骨架模型，在“复制几何”操控面板，单击“参考”下拉菜单的“链”（总共7条链），在弹出的小窗口中选择面包机的分型线，如图12-3-52所示。单击“确定”按钮，创建“外部复制几何”导入分型线的信息。</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5039360" y="6528435"/>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12-3-52    创建“复制几何”分型线</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3" name="object 23"/>
          <p:cNvPicPr/>
          <p:nvPr/>
        </p:nvPicPr>
        <p:blipFill>
          <a:blip r:embed="rId2" cstate="print"/>
          <a:stretch>
            <a:fillRect/>
          </a:stretch>
        </p:blipFill>
        <p:spPr>
          <a:xfrm>
            <a:off x="4059555" y="3429000"/>
            <a:ext cx="4960620" cy="2989580"/>
          </a:xfrm>
          <a:prstGeom prst="rect">
            <a:avLst/>
          </a:prstGeom>
        </p:spPr>
      </p:pic>
    </p:spTree>
    <p:custDataLst>
      <p:tags r:id="rId3"/>
    </p:custData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5184775"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步骤8：创建拉伸1，拉伸顶部盖子“凹面”。</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（1）单击“形状”组的“拉伸”按钮。选择顶面“曲面F5”草绘平面绘制截面，如图12-3-53所示。单击“确定”完成拉伸1截面。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271385" y="6027420"/>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12-3-53    创建拉伸 1 的截面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25" name="object 25"/>
          <p:cNvPicPr/>
          <p:nvPr/>
        </p:nvPicPr>
        <p:blipFill>
          <a:blip r:embed="rId2" cstate="print"/>
          <a:stretch>
            <a:fillRect/>
          </a:stretch>
        </p:blipFill>
        <p:spPr>
          <a:xfrm>
            <a:off x="6017260" y="2038985"/>
            <a:ext cx="5910580" cy="3524885"/>
          </a:xfrm>
          <a:prstGeom prst="rect">
            <a:avLst/>
          </a:prstGeom>
        </p:spPr>
      </p:pic>
    </p:spTree>
    <p:custDataLst>
      <p:tags r:id="rId3"/>
    </p:custData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12.</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实例</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:面包机</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12.3.3</a:t>
            </a:r>
            <a:r>
              <a:rPr lang="en-US" sz="2400">
                <a:latin typeface="微软雅黑" panose="020B0503020204020204" charset="-122"/>
                <a:ea typeface="微软雅黑" panose="020B0503020204020204" charset="-122"/>
                <a:cs typeface="微软雅黑" panose="020B0503020204020204" charset="-122"/>
                <a:sym typeface="+mn-ea"/>
              </a:rPr>
              <a:t>  </a:t>
            </a:r>
            <a:r>
              <a:rPr sz="2400">
                <a:latin typeface="微软雅黑" panose="020B0503020204020204" charset="-122"/>
                <a:ea typeface="微软雅黑" panose="020B0503020204020204" charset="-122"/>
                <a:cs typeface="微软雅黑" panose="020B0503020204020204" charset="-122"/>
                <a:sym typeface="+mn-ea"/>
              </a:rPr>
              <a:t>操作步骤</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727710" y="1891030"/>
            <a:ext cx="4781550" cy="193802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（2）定义拉伸选项：拉伸为“实心”，“移除材料”，在“深度”选项选择输入数值“4”，方向朝下，如图12-3-54所示。单击“确定”创建拉伸1。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695440" y="6007100"/>
            <a:ext cx="39198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12-3-54    定义拉伸选项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5575300" y="1729740"/>
            <a:ext cx="5267960" cy="3881755"/>
          </a:xfrm>
          <a:prstGeom prst="rect">
            <a:avLst/>
          </a:prstGeom>
        </p:spPr>
      </p:pic>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1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5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16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1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5.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7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3*b*1"/>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CONTENT_GROUP_TYPE" val="contentchip"/>
  <p:tag name="KSO_WM_UNIT_TYPE" val="i"/>
  <p:tag name="KSO_WM_UNIT_INDEX" val="2"/>
</p:tagLst>
</file>

<file path=ppt/tags/tag2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4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1.0"/>
  <p:tag name="KSO_WM_BEAUTIFY_FLAG" val="#wm#"/>
  <p:tag name="KSO_WM_UNIT_CONTENT_GROUP_TYPE" val="contentchip"/>
</p:tagLst>
</file>

<file path=ppt/tags/tag25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5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contentchip"/>
</p:tagLst>
</file>

<file path=ppt/tags/tag26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6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6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1.xml><?xml version="1.0" encoding="utf-8"?>
<p:tagLst xmlns:p="http://schemas.openxmlformats.org/presentationml/2006/main">
  <p:tag name="KSO_WM_DIAGRAM_VIRTUALLY_FRAME" val="{&quot;height&quot;:411.27259842519686,&quot;left&quot;:73.44685039370079,&quot;top&quot;:280.9066929133858,&quot;width&quot;:470.1448031496063}"/>
</p:tagLst>
</file>

<file path=ppt/tags/tag2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6.xml><?xml version="1.0" encoding="utf-8"?>
<p:tagLst xmlns:p="http://schemas.openxmlformats.org/presentationml/2006/main">
  <p:tag name="KSO_WM_DIAGRAM_VIRTUALLY_FRAME" val="{&quot;height&quot;:411.27259842519686,&quot;left&quot;:73.44685039370079,&quot;top&quot;:280.9066929133858,&quot;width&quot;:470.1448031496063}"/>
</p:tagLst>
</file>

<file path=ppt/tags/tag27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7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8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UNIT_TYPE" val="i"/>
  <p:tag name="KSO_WM_UNIT_INDEX" val="1"/>
</p:tagLst>
</file>

<file path=ppt/tags/tag3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3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3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30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30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30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UNIT_CONTENT_GROUP_TYPE" val="titlestyle"/>
  <p:tag name="KSO_WM_UNIT_TYPE" val="i"/>
  <p:tag name="KSO_WM_UNIT_INDEX" val="2"/>
</p:tagLst>
</file>

<file path=ppt/tags/tag3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3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12.xml><?xml version="1.0" encoding="utf-8"?>
<p:tagLst xmlns:p="http://schemas.openxmlformats.org/presentationml/2006/main">
  <p:tag name="KSO_WM_BEAUTIFY_FLAG" val="#wm#"/>
  <p:tag name="KSO_WM_TEMPLATE_CATEGORY" val="custom"/>
  <p:tag name="KSO_WM_TEMPLATE_INDEX" val="20231237"/>
</p:tagLst>
</file>

<file path=ppt/tags/tag313.xml><?xml version="1.0" encoding="utf-8"?>
<p:tagLst xmlns:p="http://schemas.openxmlformats.org/presentationml/2006/main">
  <p:tag name="KSO_WM_BEAUTIFY_FLAG" val="#wm#"/>
  <p:tag name="KSO_WM_TEMPLATE_CATEGORY" val="custom"/>
  <p:tag name="KSO_WM_TEMPLATE_INDEX" val="20231237"/>
</p:tagLst>
</file>

<file path=ppt/tags/tag314.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315.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3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1*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文档标题"/>
</p:tagLst>
</file>

<file path=ppt/tags/tag31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31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31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0;第二级&#10;第三级&#10;第四级&#10;第五级"/>
</p:tagLst>
</file>

<file path=ppt/tags/tag32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92_4*l_h_i*1_1_1"/>
  <p:tag name="KSO_WM_TEMPLATE_CATEGORY" val="custom"/>
  <p:tag name="KSO_WM_TEMPLATE_INDEX" val="20230292"/>
  <p:tag name="KSO_WM_UNIT_LAYERLEVEL" val="1_1_1"/>
  <p:tag name="KSO_WM_TAG_VERSION" val="1.0"/>
  <p:tag name="KSO_WM_DIAGRAM_GROUP_CODE" val="l1-1"/>
  <p:tag name="KSO_WM_UNIT_TYPE" val="l_h_i"/>
  <p:tag name="KSO_WM_UNIT_INDEX" val="1_1_1"/>
  <p:tag name="KSO_WM_DIAGRAM_VERSION" val="3"/>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solidLine&quot;:{&quot;brightness&quot;:-0.25,&quot;colorType&quot;:1,&quot;foreColorIndex&quot;:6,&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3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1_2"/>
  <p:tag name="KSO_WM_UNIT_ID" val="custom20230292_4*l_h_i*1_1_2"/>
  <p:tag name="KSO_WM_TEMPLATE_CATEGORY" val="custom"/>
  <p:tag name="KSO_WM_TEMPLATE_INDEX" val="20230292"/>
  <p:tag name="KSO_WM_UNIT_LAYERLEVEL" val="1_1_1"/>
  <p:tag name="KSO_WM_TAG_VERSION" val="1.0"/>
  <p:tag name="KSO_WM_BEAUTIFY_FLAG" val="#wm#"/>
  <p:tag name="KSO_WM_DIAGRAM_GROUP_CODE" val="l1-1"/>
  <p:tag name="KSO_WM_DIAGRAM_VERSION" val="3"/>
  <p:tag name="KSO_WM_UNIT_PRESET_TEXT" val="01"/>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1599999964237213,&quot;transparency&quot;:1},{&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
</p:tagLst>
</file>

<file path=ppt/tags/tag322.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1_1"/>
  <p:tag name="KSO_WM_TEMPLATE_CATEGORY" val="custom"/>
  <p:tag name="KSO_WM_TEMPLATE_INDEX" val="20230292"/>
  <p:tag name="KSO_WM_UNIT_LAYERLEVEL" val="1_1_1"/>
  <p:tag name="KSO_WM_TAG_VERSION" val="1.0"/>
  <p:tag name="KSO_WM_BEAUTIFY_FLAG" val="#wm#"/>
  <p:tag name="KSO_WM_DIAGRAM_GROUP_CODE" val="l1-1"/>
  <p:tag name="KSO_WM_UNIT_VALUE" val="7"/>
  <p:tag name="KSO_WM_UNIT_TYPE" val="l_h_a"/>
  <p:tag name="KSO_WM_UNIT_ID" val="custom20230292_4*l_h_a*1_1_1"/>
  <p:tag name="KSO_WM_DIAGRAM_VERSION" val="3"/>
  <p:tag name="KSO_WM_UNIT_PRESET_TEXT" val="添加目录文本"/>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92_4*l_h_i*1_2_1"/>
  <p:tag name="KSO_WM_TEMPLATE_CATEGORY" val="custom"/>
  <p:tag name="KSO_WM_TEMPLATE_INDEX" val="20230292"/>
  <p:tag name="KSO_WM_UNIT_LAYERLEVEL" val="1_1_1"/>
  <p:tag name="KSO_WM_TAG_VERSION" val="1.0"/>
  <p:tag name="KSO_WM_DIAGRAM_GROUP_CODE" val="l1-1"/>
  <p:tag name="KSO_WM_UNIT_TYPE" val="l_h_i"/>
  <p:tag name="KSO_WM_UNIT_INDEX" val="1_2_1"/>
  <p:tag name="KSO_WM_DIAGRAM_VERSION" val="3"/>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solidLine&quot;:{&quot;brightness&quot;:-0.25,&quot;colorType&quot;:1,&quot;foreColorIndex&quot;:6,&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3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2_2"/>
  <p:tag name="KSO_WM_UNIT_ID" val="custom20230292_4*l_h_i*1_2_2"/>
  <p:tag name="KSO_WM_TEMPLATE_CATEGORY" val="custom"/>
  <p:tag name="KSO_WM_TEMPLATE_INDEX" val="20230292"/>
  <p:tag name="KSO_WM_UNIT_LAYERLEVEL" val="1_1_1"/>
  <p:tag name="KSO_WM_TAG_VERSION" val="1.0"/>
  <p:tag name="KSO_WM_BEAUTIFY_FLAG" val="#wm#"/>
  <p:tag name="KSO_WM_DIAGRAM_GROUP_CODE" val="l1-1"/>
  <p:tag name="KSO_WM_DIAGRAM_VERSION" val="3"/>
  <p:tag name="KSO_WM_UNIT_PRESET_TEXT" val="02"/>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1599999964237213,&quot;transparency&quot;:1},{&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
</p:tagLst>
</file>

<file path=ppt/tags/tag325.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2_1"/>
  <p:tag name="KSO_WM_TEMPLATE_CATEGORY" val="custom"/>
  <p:tag name="KSO_WM_TEMPLATE_INDEX" val="20230292"/>
  <p:tag name="KSO_WM_UNIT_LAYERLEVEL" val="1_1_1"/>
  <p:tag name="KSO_WM_TAG_VERSION" val="1.0"/>
  <p:tag name="KSO_WM_BEAUTIFY_FLAG" val="#wm#"/>
  <p:tag name="KSO_WM_DIAGRAM_GROUP_CODE" val="l1-1"/>
  <p:tag name="KSO_WM_UNIT_VALUE" val="7"/>
  <p:tag name="KSO_WM_UNIT_TYPE" val="l_h_a"/>
  <p:tag name="KSO_WM_UNIT_ID" val="custom20230292_4*l_h_a*1_2_1"/>
  <p:tag name="KSO_WM_DIAGRAM_VERSION" val="3"/>
  <p:tag name="KSO_WM_UNIT_PRESET_TEXT" val="添加目录文本"/>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92_4*l_h_i*1_3_1"/>
  <p:tag name="KSO_WM_TEMPLATE_CATEGORY" val="custom"/>
  <p:tag name="KSO_WM_TEMPLATE_INDEX" val="20230292"/>
  <p:tag name="KSO_WM_UNIT_LAYERLEVEL" val="1_1_1"/>
  <p:tag name="KSO_WM_TAG_VERSION" val="1.0"/>
  <p:tag name="KSO_WM_DIAGRAM_GROUP_CODE" val="l1-1"/>
  <p:tag name="KSO_WM_UNIT_TYPE" val="l_h_i"/>
  <p:tag name="KSO_WM_UNIT_INDEX" val="1_3_1"/>
  <p:tag name="KSO_WM_DIAGRAM_VERSION" val="3"/>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solidLine&quot;:{&quot;brightness&quot;:-0.25,&quot;colorType&quot;:1,&quot;foreColorIndex&quot;:6,&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3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3_2"/>
  <p:tag name="KSO_WM_UNIT_ID" val="custom20230292_4*l_h_i*1_3_2"/>
  <p:tag name="KSO_WM_TEMPLATE_CATEGORY" val="custom"/>
  <p:tag name="KSO_WM_TEMPLATE_INDEX" val="20230292"/>
  <p:tag name="KSO_WM_UNIT_LAYERLEVEL" val="1_1_1"/>
  <p:tag name="KSO_WM_TAG_VERSION" val="1.0"/>
  <p:tag name="KSO_WM_BEAUTIFY_FLAG" val="#wm#"/>
  <p:tag name="KSO_WM_DIAGRAM_GROUP_CODE" val="l1-1"/>
  <p:tag name="KSO_WM_DIAGRAM_VERSION" val="3"/>
  <p:tag name="KSO_WM_UNIT_PRESET_TEXT" val="03"/>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1599999964237213,&quot;transparency&quot;:1},{&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
</p:tagLst>
</file>

<file path=ppt/tags/tag328.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3_1"/>
  <p:tag name="KSO_WM_TEMPLATE_CATEGORY" val="custom"/>
  <p:tag name="KSO_WM_TEMPLATE_INDEX" val="20230292"/>
  <p:tag name="KSO_WM_UNIT_LAYERLEVEL" val="1_1_1"/>
  <p:tag name="KSO_WM_TAG_VERSION" val="1.0"/>
  <p:tag name="KSO_WM_BEAUTIFY_FLAG" val="#wm#"/>
  <p:tag name="KSO_WM_DIAGRAM_GROUP_CODE" val="l1-1"/>
  <p:tag name="KSO_WM_UNIT_VALUE" val="7"/>
  <p:tag name="KSO_WM_UNIT_TYPE" val="l_h_a"/>
  <p:tag name="KSO_WM_UNIT_ID" val="custom20230292_4*l_h_a*1_3_1"/>
  <p:tag name="KSO_WM_DIAGRAM_VERSION" val="3"/>
  <p:tag name="KSO_WM_UNIT_PRESET_TEXT" val="添加目录文本"/>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2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custom20230292_4*l_h_i*1_4_1"/>
  <p:tag name="KSO_WM_TEMPLATE_CATEGORY" val="custom"/>
  <p:tag name="KSO_WM_TEMPLATE_INDEX" val="20230292"/>
  <p:tag name="KSO_WM_UNIT_LAYERLEVEL" val="1_1_1"/>
  <p:tag name="KSO_WM_TAG_VERSION" val="1.0"/>
  <p:tag name="KSO_WM_DIAGRAM_GROUP_CODE" val="l1-1"/>
  <p:tag name="KSO_WM_UNIT_TYPE" val="l_h_i"/>
  <p:tag name="KSO_WM_UNIT_INDEX" val="1_4_1"/>
  <p:tag name="KSO_WM_DIAGRAM_VERSION" val="3"/>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solidLine&quot;:{&quot;brightness&quot;:-0.25,&quot;colorType&quot;:1,&quot;foreColorIndex&quot;:6,&quot;transparency&quot;:0.699999988079071},&quot;type&quot;:1},&quot;shadow&quot;:{&quot;colorType&quot;:0},&quot;threeD&quot;:{&quot;curvedSurface&quot;:{&quot;brightness&quot;:0,&quot;colorType&quot;:2,&quot;rgb&quot;:&quot;#000000&quot;},&quot;depth&quot;:{&quot;colorType&quot;:0}}},&quot;text&quot;:{&quot;fill&quot;:{},&quot;glow&quot;:{},&quot;line&quot;:{},&quot;shadow&quot;:{},&quot;threeD&quot;:{}}}"/>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0;第二级&#10;第三级&#10;第四级&#10;第五级"/>
</p:tagLst>
</file>

<file path=ppt/tags/tag3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SUBTYPE" val="d"/>
  <p:tag name="KSO_WM_UNIT_TYPE" val="l_h_i"/>
  <p:tag name="KSO_WM_UNIT_INDEX" val="1_4_2"/>
  <p:tag name="KSO_WM_UNIT_ID" val="custom20230292_4*l_h_i*1_4_2"/>
  <p:tag name="KSO_WM_TEMPLATE_CATEGORY" val="custom"/>
  <p:tag name="KSO_WM_TEMPLATE_INDEX" val="20230292"/>
  <p:tag name="KSO_WM_UNIT_LAYERLEVEL" val="1_1_1"/>
  <p:tag name="KSO_WM_TAG_VERSION" val="1.0"/>
  <p:tag name="KSO_WM_BEAUTIFY_FLAG" val="#wm#"/>
  <p:tag name="KSO_WM_DIAGRAM_GROUP_CODE" val="l1-1"/>
  <p:tag name="KSO_WM_DIAGRAM_VERSION" val="3"/>
  <p:tag name="KSO_WM_UNIT_PRESET_TEXT" val="04"/>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gradient&quot;:[{&quot;brightness&quot;:0,&quot;colorType&quot;:1,&quot;foreColorIndex&quot;:5,&quot;pos&quot;:0.1599999964237213,&quot;transparency&quot;:1},{&quot;brightness&quot;:0,&quot;colorType&quot;:1,&quot;foreColorIndex&quot;:6,&quot;pos&quot;:1,&quot;transparency&quot;:0}],&quot;type&quot;:3},&quot;glow&quot;:{&quot;colorType&quot;:0},&quot;line&quot;:{&quot;type&quot;:0},&quot;shadow&quot;:{&quot;colorType&quot;:0},&quot;threeD&quot;:{&quot;curvedSurface&quot;:{&quot;brightness&quot;:0,&quot;colorType&quot;:2,&quot;rgb&quot;:&quot;#000000&quot;},&quot;depth&quot;:{&quot;colorType&quot;:0}}}}"/>
</p:tagLst>
</file>

<file path=ppt/tags/tag331.xml><?xml version="1.0" encoding="utf-8"?>
<p:tagLst xmlns:p="http://schemas.openxmlformats.org/presentationml/2006/main">
  <p:tag name="KSO_WM_UNIT_ISCONTENTSTITLE" val="0"/>
  <p:tag name="KSO_WM_UNIT_ISNUMDGMTITLE" val="0"/>
  <p:tag name="KSO_WM_UNIT_NOCLEAR" val="0"/>
  <p:tag name="KSO_WM_UNIT_HIGHLIGHT" val="0"/>
  <p:tag name="KSO_WM_UNIT_COMPATIBLE" val="0"/>
  <p:tag name="KSO_WM_UNIT_DIAGRAM_ISNUMVISUAL" val="0"/>
  <p:tag name="KSO_WM_UNIT_DIAGRAM_ISREFERUNIT" val="0"/>
  <p:tag name="KSO_WM_UNIT_INDEX" val="1_4_1"/>
  <p:tag name="KSO_WM_TEMPLATE_CATEGORY" val="custom"/>
  <p:tag name="KSO_WM_TEMPLATE_INDEX" val="20230292"/>
  <p:tag name="KSO_WM_UNIT_LAYERLEVEL" val="1_1_1"/>
  <p:tag name="KSO_WM_TAG_VERSION" val="1.0"/>
  <p:tag name="KSO_WM_BEAUTIFY_FLAG" val="#wm#"/>
  <p:tag name="KSO_WM_DIAGRAM_GROUP_CODE" val="l1-1"/>
  <p:tag name="KSO_WM_UNIT_VALUE" val="7"/>
  <p:tag name="KSO_WM_UNIT_TYPE" val="l_h_a"/>
  <p:tag name="KSO_WM_UNIT_ID" val="custom20230292_4*l_h_a*1_4_1"/>
  <p:tag name="KSO_WM_DIAGRAM_VERSION" val="3"/>
  <p:tag name="KSO_WM_UNIT_PRESET_TEXT" val="添加目录文本"/>
  <p:tag name="KSO_WM_DIAGRAM_MAX_ITEMCNT" val="6"/>
  <p:tag name="KSO_WM_DIAGRAM_MIN_ITEMCNT" val="2"/>
  <p:tag name="KSO_WM_DIAGRAM_VIRTUALLY_FRAME" val="{&quot;height&quot;:419.22503662109375,&quot;width&quot;:909.7225952148438}"/>
  <p:tag name="KSO_WM_DIAGRAM_COLOR_MATCH_VALUE" val="{&quot;shape&quot;:{&quot;fill&quot;:{&quot;type&quot;:0},&quot;glow&quot;:{&quot;colorType&quot;:0},&quot;line&quot;:{&quot;type&quot;:0},&quot;shadow&quot;:{&quot;colorType&quot;:0},&quot;threeD&quot;:{&quot;curvedSurface&quot;:{&quot;brightness&quot;:0,&quot;colorType&quot;:2,&quot;rgb&quot;:&quot;#000000&quot;},&quot;depth&quot;:{&quot;colorType&quot;:0}}},&quot;text&quot;:{&quot;fill&quot;:{&quot;solid&quot;:{&quot;brightness&quot;:0,&quot;colorType&quot;:1,&quot;foreColorIndex&quot;:13,&quot;transparency&quot;:0},&quot;type&quot;:1},&quot;glow&quot;:{&quot;colorType&quot;:0},&quot;line&quot;:{&quot;type&quot;:0},&quot;shadow&quot;:{&quot;colorType&quot;:0},&quot;threeD&quot;:{&quot;curvedSurface&quot;:{&quot;brightness&quot;:0,&quot;colorType&quot;:2,&quot;rgb&quot;:&quot;#000000&quot;},&quot;depth&quot;:{&quot;colorType&quot;:0}}}}"/>
</p:tagLst>
</file>

<file path=ppt/tags/tag332.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333.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3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335.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336.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8*f*1"/>
  <p:tag name="KSO_WM_TEMPLATE_CATEGORY" val="custom"/>
  <p:tag name="KSO_WM_TEMPLATE_INDEX" val="20230292"/>
  <p:tag name="KSO_WM_UNIT_LAYERLEVEL" val="1"/>
  <p:tag name="KSO_WM_TAG_VERSION" val="1.0"/>
  <p:tag name="KSO_WM_BEAUTIFY_FLAG" val="#wm#"/>
  <p:tag name="KSO_WM_UNIT_PRESET_TEXT" val="单击此处添加文本"/>
</p:tagLst>
</file>

<file path=ppt/tags/tag3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33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339.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9*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34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9*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感谢您的观看"/>
</p:tagLst>
</file>

<file path=ppt/tags/tag341.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9"/>
  <p:tag name="KSO_WM_TEMPLATE_SUBCATEGORY" val="29"/>
  <p:tag name="KSO_WM_TEMPLATE_MASTER_TYPE" val="0"/>
  <p:tag name="KSO_WM_TEMPLATE_COLOR_TYPE" val="0"/>
  <p:tag name="KSO_WM_SLIDE_ITEM_CNT" val="0"/>
  <p:tag name="KSO_WM_SLIDE_INDEX" val="9"/>
  <p:tag name="KSO_WM_TAG_VERSION" val="1.0"/>
  <p:tag name="KSO_WM_SLIDE_LAYOUT" val="a_f"/>
  <p:tag name="KSO_WM_SLIDE_LAYOUT_CNT" val="1_1"/>
  <p:tag name="KSO_WM_SLIDE_TYPE" val="endPage"/>
  <p:tag name="KSO_WM_SLIDE_SUBTYPE" val="pureTxt"/>
  <p:tag name="KSO_WM_SLIDE_CONTENT_AREA" val="{&quot;left&quot;:&quot;54.6&quot;,&quot;top&quot;:&quot;123.65&quot;,&quot;width&quot;:&quot;574.1&quot;,&quot;height&quot;:&quot;305.6&quot;}"/>
</p:tagLst>
</file>

<file path=ppt/tags/tag342.xml><?xml version="1.0" encoding="utf-8"?>
<p:tagLst xmlns:p="http://schemas.openxmlformats.org/presentationml/2006/main">
  <p:tag name="COMMONDATA" val="eyJjb3VudCI6NTQsImhkaWQiOiJmNDJlMmZmMmZhNWUyZDkyZTk5MzIxMzQ3MTJiZWMxYyIsInVzZXJDb3VudCI6Mn0="/>
  <p:tag name="KSO_WPP_MARK_KEY" val="dfcd58e2-0d48-4b61-979c-4afda9b048ca"/>
  <p:tag name="commondata" val="eyJjb3VudCI6NTUsImhkaWQiOiI5MDMxNGRmMzA1OWI2YzM4MjRmN2ExYzIzNzYyMmI2OSIsInVzZXJDb3VudCI6MX0="/>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UNIT_TYPE" val="i"/>
  <p:tag name="KSO_WM_UNIT_INDEX"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CONTENT_GROUP_TYPE" val="titlestyle"/>
  <p:tag name="KSO_WM_UNIT_TYPE" val="i"/>
  <p:tag name="KSO_WM_UNIT_INDEX" val="2"/>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 name="KSO_WM_UNIT_CONTENT_GROUP_TYPE" val="titlestyle"/>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1.0"/>
  <p:tag name="KSO_WM_BEAUTIFY_FLAG" val="#wm#"/>
  <p:tag name="KSO_WM_UNIT_PRESET_TEXT" val="单击此处编辑母版文本样式&#10;第二级&#10;第三级&#10;第四级&#10;第五级"/>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1.0"/>
  <p:tag name="KSO_WM_BEAUTIFY_FLAG" val="#wm#"/>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1.0"/>
  <p:tag name="KSO_WM_BEAUTIFY_FLAG" val="#wm#"/>
  <p:tag name="KSO_WM_UNIT_PRESET_TEXT" val="单击此处编辑母版文本样式&#10;第二级&#10;第三级&#10;第四级&#10;第五级"/>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UNIT_TYPE" val="i"/>
  <p:tag name="KSO_WM_UNIT_INDEX"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UNIT_CONTENT_GROUP_TYPE" val="titlestyle"/>
  <p:tag name="KSO_WM_UNIT_TYPE" val="i"/>
  <p:tag name="KSO_WM_UNIT_INDEX"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1.0"/>
  <p:tag name="KSO_WM_BEAUTIFY_FLAG" val="#wm#"/>
  <p:tag name="KSO_WM_UNIT_CONTENT_GROUP_TYPE" val="titlestyl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UNIT_TYPE" val="i"/>
  <p:tag name="KSO_WM_UNIT_INDEX"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1.0"/>
  <p:tag name="KSO_WM_BEAUTIFY_FLAG" val="#wm#"/>
  <p:tag name="KSO_WM_UNIT_PRESET_TEXT" val="单击此处编辑母版文本样式&#10;第二级&#10;第三级&#10;第四级&#10;第五级"/>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UNIT_TYPE" val="i"/>
  <p:tag name="KSO_WM_UNIT_INDEX"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UNIT_CONTENT_GROUP_TYPE" val="titlestyle"/>
  <p:tag name="KSO_WM_UNIT_TYPE" val="i"/>
  <p:tag name="KSO_WM_UNIT_INDEX" val="2"/>
</p:tagLst>
</file>

<file path=ppt/tags/tag65.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1.0"/>
  <p:tag name="KSO_WM_BEAUTIFY_FLAG" val="#wm#"/>
  <p:tag name="KSO_WM_UNIT_CONTENT_GROUP_TYPE" val="titlestyle"/>
</p:tagLst>
</file>

<file path=ppt/tags/tag6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1.0"/>
  <p:tag name="KSO_WM_BEAUTIFY_FLAG" val="#wm#"/>
  <p:tag name="KSO_WM_UNIT_CONTENT_GROUP_TYPE" val="titlestyl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UNIT_TYPE" val="i"/>
  <p:tag name="KSO_WM_UNIT_INDEX" val="1"/>
</p:tagLst>
</file>

<file path=ppt/tags/tag71.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7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1.0"/>
  <p:tag name="KSO_WM_UNIT_TYPE" val="i"/>
  <p:tag name="KSO_WM_UNIT_INDEX" val="1"/>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1.0"/>
  <p:tag name="KSO_WM_UNIT_CONTENT_GROUP_TYPE" val="titlestyle"/>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UNIT_CONTENT_GROUP_TYPE" val="titlestyle"/>
  <p:tag name="KSO_WM_UNIT_TYPE" val="i"/>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3.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1.0"/>
  <p:tag name="KSO_WM_TEMPLATE_THUMBS_INDEX" val="1、9"/>
</p:tagLst>
</file>

<file path=ppt/tags/tag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5.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8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8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8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UNIT_TYPE" val="i"/>
  <p:tag name="KSO_WM_UNIT_INDEX" val="2"/>
</p:tagLst>
</file>

<file path=ppt/tags/tag9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6.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8.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heme/theme1.xml><?xml version="1.0" encoding="utf-8"?>
<a:theme xmlns:a="http://schemas.openxmlformats.org/drawingml/2006/main" name="Office 主题">
  <a:themeElements>
    <a:clrScheme name="自定义 122">
      <a:dk1>
        <a:sysClr val="windowText" lastClr="000000"/>
      </a:dk1>
      <a:lt1>
        <a:sysClr val="window" lastClr="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15402</Words>
  <Application>WPS 演示</Application>
  <PresentationFormat>宽屏</PresentationFormat>
  <Paragraphs>1054</Paragraphs>
  <Slides>117</Slides>
  <Notes>3</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117</vt:i4>
      </vt:variant>
    </vt:vector>
  </HeadingPairs>
  <TitlesOfParts>
    <vt:vector size="127" baseType="lpstr">
      <vt:lpstr>Arial</vt:lpstr>
      <vt:lpstr>宋体</vt:lpstr>
      <vt:lpstr>Wingdings</vt:lpstr>
      <vt:lpstr>MiSans Heavy</vt:lpstr>
      <vt:lpstr>Wingdings</vt:lpstr>
      <vt:lpstr>MiSans Normal</vt:lpstr>
      <vt:lpstr>微软雅黑</vt:lpstr>
      <vt:lpstr>Calibri</vt:lpstr>
      <vt:lpstr>Arial Unicode MS</vt:lpstr>
      <vt:lpstr>Office 主题</vt:lpstr>
      <vt:lpstr>PowerPoint 演示文稿</vt:lpstr>
      <vt:lpstr>目录</vt:lpstr>
      <vt:lpstr>12.1  自顶而下建模方法</vt:lpstr>
      <vt:lpstr>12.1 自顶而下建模方法</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12.2 实例1:充电宝</vt:lpstr>
      <vt:lpstr>12.3  实例1:面包机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12.3 实例2:面包机</vt:lpstr>
      <vt:lpstr>本章小结</vt:lpstr>
      <vt:lpstr>思考与练习</vt:lpstr>
      <vt:lpstr>添加文档标题</vt:lpstr>
      <vt:lpstr>目录</vt:lpstr>
      <vt:lpstr>单击添加章节标题</vt:lpstr>
      <vt:lpstr>单击此处添加标题</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cp:lastModifiedBy>
  <cp:revision>255</cp:revision>
  <dcterms:created xsi:type="dcterms:W3CDTF">2023-05-11T07:06:00Z</dcterms:created>
  <dcterms:modified xsi:type="dcterms:W3CDTF">2024-05-22T05:47:49Z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2052-12.1.0.16929</vt:lpwstr>
  </property>
  <property fmtid="{D5CDD505-2E9C-101B-9397-08002B2CF9AE}" pid="3" name="ICV">
    <vt:lpwstr>A94F38A2A7C14CE481CAD67FD5961763_11</vt:lpwstr>
  </property>
  <property fmtid="{D5CDD505-2E9C-101B-9397-08002B2CF9AE}" pid="4" name="KSOTemplateUUID">
    <vt:lpwstr>v1.0_mb_9QAWWVYH2DG4a8DJrSVPPw==</vt:lpwstr>
  </property>
</Properties>
</file>