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56"/>
  </p:handoutMasterIdLst>
  <p:sldIdLst>
    <p:sldId id="410" r:id="rId3"/>
    <p:sldId id="411" r:id="rId5"/>
    <p:sldId id="412" r:id="rId6"/>
    <p:sldId id="413" r:id="rId7"/>
    <p:sldId id="414" r:id="rId8"/>
    <p:sldId id="416" r:id="rId9"/>
    <p:sldId id="417" r:id="rId10"/>
    <p:sldId id="418" r:id="rId11"/>
    <p:sldId id="419" r:id="rId12"/>
    <p:sldId id="420" r:id="rId13"/>
    <p:sldId id="422" r:id="rId14"/>
    <p:sldId id="421" r:id="rId15"/>
    <p:sldId id="423" r:id="rId16"/>
    <p:sldId id="424" r:id="rId17"/>
    <p:sldId id="425" r:id="rId18"/>
    <p:sldId id="429" r:id="rId19"/>
    <p:sldId id="430" r:id="rId20"/>
    <p:sldId id="431" r:id="rId21"/>
    <p:sldId id="432" r:id="rId22"/>
    <p:sldId id="433" r:id="rId23"/>
    <p:sldId id="426" r:id="rId24"/>
    <p:sldId id="427" r:id="rId25"/>
    <p:sldId id="434" r:id="rId26"/>
    <p:sldId id="435" r:id="rId27"/>
    <p:sldId id="436" r:id="rId28"/>
    <p:sldId id="440" r:id="rId29"/>
    <p:sldId id="441" r:id="rId30"/>
    <p:sldId id="445" r:id="rId31"/>
    <p:sldId id="442" r:id="rId32"/>
    <p:sldId id="446" r:id="rId33"/>
    <p:sldId id="447" r:id="rId34"/>
    <p:sldId id="448" r:id="rId35"/>
    <p:sldId id="452" r:id="rId36"/>
    <p:sldId id="449" r:id="rId37"/>
    <p:sldId id="453" r:id="rId38"/>
    <p:sldId id="454" r:id="rId39"/>
    <p:sldId id="450" r:id="rId40"/>
    <p:sldId id="460" r:id="rId41"/>
    <p:sldId id="461" r:id="rId42"/>
    <p:sldId id="462" r:id="rId43"/>
    <p:sldId id="463" r:id="rId44"/>
    <p:sldId id="465" r:id="rId45"/>
    <p:sldId id="466" r:id="rId46"/>
    <p:sldId id="467" r:id="rId47"/>
    <p:sldId id="468" r:id="rId48"/>
    <p:sldId id="469" r:id="rId49"/>
    <p:sldId id="470" r:id="rId50"/>
    <p:sldId id="475" r:id="rId51"/>
    <p:sldId id="480" r:id="rId52"/>
    <p:sldId id="481" r:id="rId53"/>
    <p:sldId id="482" r:id="rId54"/>
    <p:sldId id="394" r:id="rId55"/>
  </p:sldIdLst>
  <p:sldSz cx="12192000" cy="6858000"/>
  <p:notesSz cx="6858000" cy="9144000"/>
  <p:custDataLst>
    <p:tags r:id="rId6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5" userDrawn="1">
          <p15:clr>
            <a:srgbClr val="A4A3A4"/>
          </p15:clr>
        </p15:guide>
        <p15:guide id="2" pos="388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B9F5"/>
    <a:srgbClr val="02B3F4"/>
    <a:srgbClr val="344554"/>
    <a:srgbClr val="0151F5"/>
    <a:srgbClr val="1DC0FD"/>
    <a:srgbClr val="015BFF"/>
    <a:srgbClr val="196EFB"/>
    <a:srgbClr val="293642"/>
    <a:srgbClr val="4C6279"/>
    <a:srgbClr val="B6D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3778" autoAdjust="0"/>
    <p:restoredTop sz="94660"/>
  </p:normalViewPr>
  <p:slideViewPr>
    <p:cSldViewPr snapToGrid="0" showGuides="1">
      <p:cViewPr varScale="1">
        <p:scale>
          <a:sx n="10" d="100"/>
          <a:sy n="10" d="100"/>
        </p:scale>
        <p:origin x="-197" y="2438"/>
      </p:cViewPr>
      <p:guideLst>
        <p:guide orient="horz" pos="2125"/>
        <p:guide pos="388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1" Type="http://schemas.openxmlformats.org/officeDocument/2006/relationships/tags" Target="tags/tag194.xml"/><Relationship Id="rId60" Type="http://schemas.openxmlformats.org/officeDocument/2006/relationships/commentAuthors" Target="commentAuthors.xml"/><Relationship Id="rId6" Type="http://schemas.openxmlformats.org/officeDocument/2006/relationships/slide" Target="slides/slide3.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handoutMaster" Target="handoutMasters/handoutMaster1.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Sans Heavy" panose="00000A00000000000000" charset="-122"/>
                <a:ea typeface="MiSans Heavy" panose="00000A00000000000000" charset="-122"/>
                <a:cs typeface="MiSans Heavy" panose="00000A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Sans Heavy" panose="00000A00000000000000" charset="-122"/>
                <a:ea typeface="MiSans Heavy" panose="00000A00000000000000" charset="-122"/>
                <a:cs typeface="MiSans Heavy" panose="00000A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1pPr>
    <a:lvl2pPr marL="4572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2pPr>
    <a:lvl3pPr marL="9144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3pPr>
    <a:lvl4pPr marL="13716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4pPr>
    <a:lvl5pPr marL="18288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2.jpeg"/><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image" Target="../media/image1.jpeg"/><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image" Target="../media/image2.jpe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jpeg"/><Relationship Id="rId2" Type="http://schemas.openxmlformats.org/officeDocument/2006/relationships/tags" Target="../tags/tag15.xml"/><Relationship Id="rId10" Type="http://schemas.openxmlformats.org/officeDocument/2006/relationships/tags" Target="../tags/tag2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jpeg"/><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image" Target="../media/image2.jpeg"/><Relationship Id="rId2" Type="http://schemas.openxmlformats.org/officeDocument/2006/relationships/tags" Target="../tags/tag30.xml"/><Relationship Id="rId10" Type="http://schemas.openxmlformats.org/officeDocument/2006/relationships/tags" Target="../tags/tag3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image" Target="../media/image2.jpeg"/><Relationship Id="rId2" Type="http://schemas.openxmlformats.org/officeDocument/2006/relationships/tags" Target="../tags/tag3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image" Target="../media/image2.jpeg"/><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image" Target="../media/image2.jpeg"/><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jpeg"/><Relationship Id="rId2" Type="http://schemas.openxmlformats.org/officeDocument/2006/relationships/tags" Target="../tags/tag5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9" name="署名"/>
          <p:cNvSpPr txBox="1">
            <a:spLocks noGrp="1"/>
          </p:cNvSpPr>
          <p:nvPr>
            <p:ph type="body" idx="3" hasCustomPrompt="1"/>
            <p:custDataLst>
              <p:tags r:id="rId4"/>
            </p:custDataLst>
          </p:nvPr>
        </p:nvSpPr>
        <p:spPr>
          <a:xfrm>
            <a:off x="907448" y="4367840"/>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lgn="ctr"/>
            <a:r>
              <a:rPr dirty="0">
                <a:sym typeface="+mn-ea"/>
              </a:rPr>
              <a:t>单击此处编辑文本</a:t>
            </a:r>
            <a:endParaRPr dirty="0">
              <a:sym typeface="+mn-ea"/>
            </a:endParaRPr>
          </a:p>
        </p:txBody>
      </p:sp>
      <p:sp>
        <p:nvSpPr>
          <p:cNvPr id="8" name="副标题"/>
          <p:cNvSpPr txBox="1">
            <a:spLocks noGrp="1"/>
          </p:cNvSpPr>
          <p:nvPr>
            <p:ph type="body" idx="2" hasCustomPrompt="1"/>
            <p:custDataLst>
              <p:tags r:id="rId5"/>
            </p:custDataLst>
          </p:nvPr>
        </p:nvSpPr>
        <p:spPr>
          <a:xfrm>
            <a:off x="907415" y="1764655"/>
            <a:ext cx="6674452" cy="1016335"/>
          </a:xfrm>
          <a:prstGeom prst="rect">
            <a:avLst/>
          </a:prstGeom>
          <a:noFill/>
        </p:spPr>
        <p:txBody>
          <a:bodyPr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4000" b="0" i="0" u="none" strike="noStrike" kern="1200" cap="none" spc="300" normalizeH="0" baseline="0" noProof="1" dirty="0">
                <a:solidFill>
                  <a:schemeClr val="tx1">
                    <a:lumMod val="85000"/>
                    <a:lumOff val="15000"/>
                  </a:schemeClr>
                </a:solidFill>
                <a:latin typeface="+mj-ea"/>
                <a:ea typeface="+mj-ea"/>
                <a:cs typeface="+mn-cs"/>
              </a:defRPr>
            </a:lvl1pPr>
          </a:lstStyle>
          <a:p>
            <a:pPr lvl="0" algn="l"/>
            <a:r>
              <a:rPr>
                <a:sym typeface="+mn-ea"/>
              </a:rPr>
              <a:t>单击此处编辑副标题</a:t>
            </a:r>
            <a:endParaRPr>
              <a:sym typeface="+mn-ea"/>
            </a:endParaRPr>
          </a:p>
        </p:txBody>
      </p:sp>
      <p:sp>
        <p:nvSpPr>
          <p:cNvPr id="7" name="标题"/>
          <p:cNvSpPr txBox="1">
            <a:spLocks noGrp="1"/>
          </p:cNvSpPr>
          <p:nvPr>
            <p:ph type="title" idx="1" hasCustomPrompt="1"/>
            <p:custDataLst>
              <p:tags r:id="rId6"/>
            </p:custDataLst>
          </p:nvPr>
        </p:nvSpPr>
        <p:spPr>
          <a:xfrm>
            <a:off x="907415" y="2781300"/>
            <a:ext cx="6674485" cy="1477010"/>
          </a:xfrm>
          <a:prstGeom prst="rect">
            <a:avLst/>
          </a:prstGeom>
          <a:noFill/>
        </p:spPr>
        <p:txBody>
          <a:bodyPr wrap="square" lIns="0" tIns="0" rIns="0" bIns="0" rtlCol="0" anchor="t"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dirty="0">
                <a:sym typeface="+mn-ea"/>
              </a:rPr>
              <a:t>单击此处编辑标题</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showMasterSp="0">
  <p:cSld name="标题和副标题">
    <p:spTree>
      <p:nvGrpSpPr>
        <p:cNvPr id="1" name=""/>
        <p:cNvGrpSpPr/>
        <p:nvPr/>
      </p:nvGrpSpPr>
      <p:grpSpPr>
        <a:xfrm>
          <a:off x="0" y="0"/>
          <a:ext cx="0" cy="0"/>
          <a:chOff x="0" y="0"/>
          <a:chExt cx="0" cy="0"/>
        </a:xfrm>
      </p:grpSpPr>
      <p:pic>
        <p:nvPicPr>
          <p:cNvPr id="9" name="图片 8"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8" name="平行四边形 7"/>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标题"/>
          <p:cNvSpPr txBox="1">
            <a:spLocks noGrp="1"/>
          </p:cNvSpPr>
          <p:nvPr>
            <p:ph type="title" idx="2"/>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6" name="副标题"/>
          <p:cNvSpPr txBox="1">
            <a:spLocks noGrp="1"/>
          </p:cNvSpPr>
          <p:nvPr>
            <p:ph type="body" idx="1" hasCustomPrompt="1"/>
            <p:custDataLst>
              <p:tags r:id="rId6"/>
            </p:custDataLst>
          </p:nvPr>
        </p:nvSpPr>
        <p:spPr>
          <a:xfrm>
            <a:off x="608400" y="1134318"/>
            <a:ext cx="109692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0" i="0" u="none" strike="noStrike" kern="1200" cap="none" spc="300" normalizeH="0" baseline="0" noProof="1" dirty="0">
                <a:solidFill>
                  <a:schemeClr val="tx1">
                    <a:lumMod val="75000"/>
                    <a:lumOff val="25000"/>
                  </a:schemeClr>
                </a:solidFill>
                <a:latin typeface="+mn-ea"/>
                <a:ea typeface="+mn-ea"/>
                <a:cs typeface="+mn-cs"/>
              </a:defRPr>
            </a:lvl1pPr>
          </a:lstStyle>
          <a:p>
            <a:pPr lvl="0" algn="l"/>
            <a:r>
              <a:rPr>
                <a:sym typeface="+mn-ea"/>
              </a:rPr>
              <a:t>单击此处编辑母版副标题样式</a:t>
            </a:r>
            <a:endParaRPr>
              <a:sym typeface="+mn-ea"/>
            </a:endParaRPr>
          </a:p>
        </p:txBody>
      </p:sp>
      <p:sp>
        <p:nvSpPr>
          <p:cNvPr id="3" name="日期占位符 2"/>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showMasterSp="0">
  <p:cSld name="末尾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8" name="署名"/>
          <p:cNvSpPr txBox="1">
            <a:spLocks noGrp="1"/>
          </p:cNvSpPr>
          <p:nvPr>
            <p:ph type="body" idx="2" hasCustomPrompt="1"/>
            <p:custDataLst>
              <p:tags r:id="rId4"/>
            </p:custDataLst>
          </p:nvPr>
        </p:nvSpPr>
        <p:spPr>
          <a:xfrm>
            <a:off x="907448" y="4113702"/>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单击此处编辑文本</a:t>
            </a:r>
            <a:endParaRPr>
              <a:sym typeface="+mn-ea"/>
            </a:endParaRPr>
          </a:p>
        </p:txBody>
      </p:sp>
      <p:sp>
        <p:nvSpPr>
          <p:cNvPr id="7" name="标题"/>
          <p:cNvSpPr txBox="1">
            <a:spLocks noGrp="1"/>
          </p:cNvSpPr>
          <p:nvPr>
            <p:ph type="title" idx="1" hasCustomPrompt="1"/>
            <p:custDataLst>
              <p:tags r:id="rId5"/>
            </p:custDataLst>
          </p:nvPr>
        </p:nvSpPr>
        <p:spPr>
          <a:xfrm>
            <a:off x="907448" y="1809751"/>
            <a:ext cx="6011908" cy="2059214"/>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a:sym typeface="+mn-ea"/>
              </a:rPr>
              <a:t>单击编辑标题</a:t>
            </a:r>
            <a:endParaRPr>
              <a:sym typeface="+mn-ea"/>
            </a:endParaRPr>
          </a:p>
        </p:txBody>
      </p:sp>
      <p:sp>
        <p:nvSpPr>
          <p:cNvPr id="4"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10" name="平行四边形 9"/>
          <p:cNvSpPr/>
          <p:nvPr>
            <p:custDataLst>
              <p:tags r:id="rId2"/>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descr="A2"/>
          <p:cNvPicPr>
            <a:picLocks noChangeAspect="1"/>
          </p:cNvPicPr>
          <p:nvPr>
            <p:custDataLst>
              <p:tags r:id="rId3"/>
            </p:custDataLst>
          </p:nvPr>
        </p:nvPicPr>
        <p:blipFill>
          <a:blip r:embed="rId4">
            <a:alphaModFix amt="15000"/>
          </a:blip>
          <a:stretch>
            <a:fillRect/>
          </a:stretch>
        </p:blipFill>
        <p:spPr>
          <a:xfrm flipH="1">
            <a:off x="0" y="635"/>
            <a:ext cx="12192000" cy="6871335"/>
          </a:xfrm>
          <a:prstGeom prst="rect">
            <a:avLst/>
          </a:prstGeom>
        </p:spPr>
      </p:pic>
      <p:sp>
        <p:nvSpPr>
          <p:cNvPr id="8" name="正文"/>
          <p:cNvSpPr txBox="1">
            <a:spLocks noGrp="1"/>
          </p:cNvSpPr>
          <p:nvPr>
            <p:ph idx="2"/>
            <p:custDataLst>
              <p:tags r:id="rId5"/>
            </p:custDataLst>
          </p:nvPr>
        </p:nvSpPr>
        <p:spPr>
          <a:xfrm>
            <a:off x="608400" y="1490400"/>
            <a:ext cx="10969200" cy="47592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1200"/>
              </a:spcBef>
              <a:spcAft>
                <a:spcPts val="0"/>
              </a:spcAft>
              <a:buClr>
                <a:schemeClr val="accent1">
                  <a:lumMod val="40000"/>
                  <a:lumOff val="60000"/>
                </a:schemeClr>
              </a:buClr>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chemeClr val="accent1">
                  <a:lumMod val="40000"/>
                  <a:lumOff val="60000"/>
                </a:schemeClr>
              </a:buClr>
            </a:pPr>
            <a:r>
              <a:rPr dirty="0">
                <a:sym typeface="+mn-ea"/>
              </a:rPr>
              <a:t>单击此处编辑母版文本样式</a:t>
            </a:r>
            <a:endParaRPr dirty="0">
              <a:sym typeface="+mn-ea"/>
            </a:endParaRPr>
          </a:p>
          <a:p>
            <a:pPr lvl="1">
              <a:spcBef>
                <a:spcPts val="1200"/>
              </a:spcBef>
              <a:spcAft>
                <a:spcPts val="0"/>
              </a:spcAft>
              <a:buClr>
                <a:schemeClr val="accent1">
                  <a:lumMod val="40000"/>
                  <a:lumOff val="60000"/>
                </a:schemeClr>
              </a:buClr>
            </a:pPr>
            <a:r>
              <a:rPr dirty="0" err="1">
                <a:sym typeface="+mn-ea"/>
              </a:rPr>
              <a:t>第二级</a:t>
            </a:r>
            <a:endParaRPr dirty="0">
              <a:sym typeface="+mn-ea"/>
            </a:endParaRPr>
          </a:p>
          <a:p>
            <a:pPr lvl="2">
              <a:spcBef>
                <a:spcPts val="1200"/>
              </a:spcBef>
              <a:spcAft>
                <a:spcPts val="0"/>
              </a:spcAft>
              <a:buClr>
                <a:schemeClr val="accent1">
                  <a:lumMod val="40000"/>
                  <a:lumOff val="60000"/>
                </a:schemeClr>
              </a:buClr>
            </a:pPr>
            <a:r>
              <a:rPr dirty="0" err="1">
                <a:sym typeface="+mn-ea"/>
              </a:rPr>
              <a:t>第三级</a:t>
            </a:r>
            <a:endParaRPr dirty="0">
              <a:sym typeface="+mn-ea"/>
            </a:endParaRPr>
          </a:p>
          <a:p>
            <a:pPr lvl="3">
              <a:spcBef>
                <a:spcPts val="1200"/>
              </a:spcBef>
              <a:spcAft>
                <a:spcPts val="0"/>
              </a:spcAft>
              <a:buClr>
                <a:schemeClr val="accent1">
                  <a:lumMod val="40000"/>
                  <a:lumOff val="60000"/>
                </a:schemeClr>
              </a:buClr>
            </a:pPr>
            <a:r>
              <a:rPr dirty="0" err="1">
                <a:sym typeface="+mn-ea"/>
              </a:rPr>
              <a:t>第四级</a:t>
            </a:r>
            <a:endParaRPr dirty="0">
              <a:sym typeface="+mn-ea"/>
            </a:endParaRPr>
          </a:p>
          <a:p>
            <a:pPr lvl="4">
              <a:spcBef>
                <a:spcPts val="1200"/>
              </a:spcBef>
              <a:spcAft>
                <a:spcPts val="0"/>
              </a:spcAft>
              <a:buClr>
                <a:schemeClr val="accent1">
                  <a:lumMod val="40000"/>
                  <a:lumOff val="60000"/>
                </a:schemeClr>
              </a:buClr>
            </a:pPr>
            <a:r>
              <a:rPr dirty="0" err="1">
                <a:sym typeface="+mn-ea"/>
              </a:rPr>
              <a:t>第五级</a:t>
            </a:r>
            <a:endParaRPr dirty="0">
              <a:sym typeface="+mn-ea"/>
            </a:endParaRPr>
          </a:p>
        </p:txBody>
      </p:sp>
      <p:sp>
        <p:nvSpPr>
          <p:cNvPr id="7" name="标题"/>
          <p:cNvSpPr txBox="1">
            <a:spLocks noGrp="1"/>
          </p:cNvSpPr>
          <p:nvPr>
            <p:ph type="title" idx="1"/>
            <p:custDataLst>
              <p:tags r:id="rId6"/>
            </p:custDataLst>
          </p:nvPr>
        </p:nvSpPr>
        <p:spPr>
          <a:xfrm>
            <a:off x="608400" y="415550"/>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dirty="0">
                <a:sym typeface="+mn-ea"/>
              </a:rPr>
              <a:t>单击此处编辑母版标题样式</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10" name="图片 9" descr="章节页01"/>
          <p:cNvPicPr>
            <a:picLocks noChangeAspect="1"/>
          </p:cNvPicPr>
          <p:nvPr>
            <p:custDataLst>
              <p:tags r:id="rId2"/>
            </p:custDataLst>
          </p:nvPr>
        </p:nvPicPr>
        <p:blipFill>
          <a:blip r:embed="rId3"/>
          <a:stretch>
            <a:fillRect/>
          </a:stretch>
        </p:blipFill>
        <p:spPr>
          <a:xfrm>
            <a:off x="0" y="9525"/>
            <a:ext cx="12192635" cy="6856730"/>
          </a:xfrm>
          <a:prstGeom prst="rect">
            <a:avLst/>
          </a:prstGeom>
        </p:spPr>
      </p:pic>
      <p:sp>
        <p:nvSpPr>
          <p:cNvPr id="9" name="矩形 8"/>
          <p:cNvSpPr/>
          <p:nvPr>
            <p:custDataLst>
              <p:tags r:id="rId4"/>
            </p:custDataLst>
          </p:nvPr>
        </p:nvSpPr>
        <p:spPr>
          <a:xfrm rot="10800000" flipV="1">
            <a:off x="0" y="-13335"/>
            <a:ext cx="12192635" cy="6871335"/>
          </a:xfrm>
          <a:prstGeom prst="rect">
            <a:avLst/>
          </a:prstGeom>
          <a:gradFill>
            <a:gsLst>
              <a:gs pos="0">
                <a:schemeClr val="bg1">
                  <a:alpha val="0"/>
                </a:schemeClr>
              </a:gs>
              <a:gs pos="64000">
                <a:schemeClr val="accent1">
                  <a:alpha val="10000"/>
                </a:schemeClr>
              </a:gs>
            </a:gsLst>
            <a:lin ang="162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Heavy" panose="00000A00000000000000" charset="-122"/>
            </a:endParaRPr>
          </a:p>
        </p:txBody>
      </p:sp>
      <p:sp>
        <p:nvSpPr>
          <p:cNvPr id="8" name="平行四边形 7"/>
          <p:cNvSpPr/>
          <p:nvPr>
            <p:custDataLst>
              <p:tags r:id="rId5"/>
            </p:custDataLst>
          </p:nvPr>
        </p:nvSpPr>
        <p:spPr>
          <a:xfrm>
            <a:off x="585992" y="5741854"/>
            <a:ext cx="4345547" cy="249280"/>
          </a:xfrm>
          <a:prstGeom prst="parallelogram">
            <a:avLst>
              <a:gd name="adj" fmla="val 38188"/>
            </a:avLst>
          </a:prstGeom>
          <a:gradFill>
            <a:gsLst>
              <a:gs pos="100000">
                <a:schemeClr val="accent1">
                  <a:alpha val="25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solidFill>
                <a:schemeClr val="tx1"/>
              </a:solidFill>
            </a:endParaRPr>
          </a:p>
        </p:txBody>
      </p:sp>
      <p:sp>
        <p:nvSpPr>
          <p:cNvPr id="7" name="副标题"/>
          <p:cNvSpPr txBox="1">
            <a:spLocks noGrp="1"/>
          </p:cNvSpPr>
          <p:nvPr>
            <p:ph type="body" idx="2" hasCustomPrompt="1"/>
            <p:custDataLst>
              <p:tags r:id="rId6"/>
            </p:custDataLst>
          </p:nvPr>
        </p:nvSpPr>
        <p:spPr>
          <a:xfrm>
            <a:off x="2454910" y="5417185"/>
            <a:ext cx="3988435" cy="664845"/>
          </a:xfrm>
          <a:prstGeom prst="rect">
            <a:avLst/>
          </a:prstGeom>
          <a:noFill/>
        </p:spPr>
        <p:txBody>
          <a:bodyPr wrap="square" lIns="0" tIns="0" rIns="0" bIns="0" rtlCol="0" anchor="ctr">
            <a:normAutofit/>
          </a:bodyPr>
          <a:lstStyle>
            <a:lvl1pPr marL="0" marR="0" lvl="0" algn="l" defTabSz="914400" rtl="0" eaLnBrk="1" fontAlgn="auto" latinLnBrk="0" hangingPunct="1">
              <a:lnSpc>
                <a:spcPct val="100000"/>
              </a:lnSpc>
              <a:buClrTx/>
              <a:buSzTx/>
              <a:buFontTx/>
              <a:buNone/>
              <a:defRPr kumimoji="0" lang="en-US" altLang="zh-CN" sz="2800" b="0" i="0" u="none" strike="noStrike" kern="1200" cap="none" spc="0" normalizeH="0" baseline="0" noProof="1" dirty="0">
                <a:solidFill>
                  <a:schemeClr val="accent2">
                    <a:lumMod val="40000"/>
                    <a:lumOff val="60000"/>
                  </a:schemeClr>
                </a:solidFill>
                <a:uFillTx/>
                <a:latin typeface="+mj-ea"/>
                <a:ea typeface="+mj-ea"/>
                <a:cs typeface="MiSans Normal" panose="00000500000000000000" charset="-122"/>
                <a:sym typeface="+mn-ea"/>
              </a:defRPr>
            </a:lvl1pPr>
          </a:lstStyle>
          <a:p>
            <a:pPr lvl="0" algn="l">
              <a:buClrTx/>
              <a:buSzTx/>
              <a:buFontTx/>
            </a:pPr>
            <a:r>
              <a:rPr>
                <a:sym typeface="+mn-ea"/>
              </a:rPr>
              <a:t>单击此处编辑副标题</a:t>
            </a:r>
            <a:endParaRPr>
              <a:sym typeface="+mn-ea"/>
            </a:endParaRPr>
          </a:p>
        </p:txBody>
      </p:sp>
      <p:sp>
        <p:nvSpPr>
          <p:cNvPr id="6" name="标题"/>
          <p:cNvSpPr txBox="1">
            <a:spLocks noGrp="1"/>
          </p:cNvSpPr>
          <p:nvPr>
            <p:ph type="title" idx="1" hasCustomPrompt="1"/>
            <p:custDataLst>
              <p:tags r:id="rId7"/>
            </p:custDataLst>
          </p:nvPr>
        </p:nvSpPr>
        <p:spPr>
          <a:xfrm>
            <a:off x="729762" y="4968875"/>
            <a:ext cx="1725245" cy="1317625"/>
          </a:xfrm>
          <a:prstGeom prst="rect">
            <a:avLst/>
          </a:prstGeom>
          <a:noFill/>
        </p:spPr>
        <p:txBody>
          <a:bodyPr wrap="square" lIns="0" tIns="0" rIns="0" bIns="0" rtlCol="0" anchor="ctr">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75000"/>
                    <a:lumOff val="25000"/>
                  </a:schemeClr>
                </a:solidFill>
                <a:latin typeface="+mj-ea"/>
                <a:ea typeface="+mj-ea"/>
                <a:cs typeface="MiSans Normal" panose="00000500000000000000" charset="-122"/>
              </a:defRPr>
            </a:lvl1pPr>
          </a:lstStyle>
          <a:p>
            <a:pPr lvl="0"/>
            <a:r>
              <a:rPr>
                <a:sym typeface="+mn-ea"/>
              </a:rPr>
              <a:t>标题</a:t>
            </a:r>
            <a:endParaRPr>
              <a:sym typeface="+mn-ea"/>
            </a:endParaRPr>
          </a:p>
        </p:txBody>
      </p:sp>
      <p:sp>
        <p:nvSpPr>
          <p:cNvPr id="3" name="日期占位符 2"/>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10" name="图片 9" descr="A2"/>
          <p:cNvPicPr>
            <a:picLocks noChangeAspect="1"/>
          </p:cNvPicPr>
          <p:nvPr>
            <p:custDataLst>
              <p:tags r:id="rId2"/>
            </p:custDataLst>
          </p:nvPr>
        </p:nvPicPr>
        <p:blipFill>
          <a:blip r:embed="rId3"/>
          <a:stretch>
            <a:fillRect/>
          </a:stretch>
        </p:blipFill>
        <p:spPr>
          <a:xfrm>
            <a:off x="5654" y="0"/>
            <a:ext cx="12192000" cy="6871335"/>
          </a:xfrm>
          <a:prstGeom prst="rect">
            <a:avLst/>
          </a:prstGeom>
        </p:spPr>
      </p:pic>
      <p:sp>
        <p:nvSpPr>
          <p:cNvPr id="13" name="平行四边形 12"/>
          <p:cNvSpPr/>
          <p:nvPr>
            <p:custDataLst>
              <p:tags r:id="rId4"/>
            </p:custDataLst>
          </p:nvPr>
        </p:nvSpPr>
        <p:spPr>
          <a:xfrm>
            <a:off x="6501112" y="3700159"/>
            <a:ext cx="4673600" cy="233045"/>
          </a:xfrm>
          <a:prstGeom prst="parallelogram">
            <a:avLst>
              <a:gd name="adj" fmla="val 38188"/>
            </a:avLst>
          </a:prstGeom>
          <a:gradFill>
            <a:gsLst>
              <a:gs pos="100000">
                <a:schemeClr val="accent1">
                  <a:alpha val="25000"/>
                </a:schemeClr>
              </a:gs>
              <a:gs pos="23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节编号"/>
          <p:cNvSpPr txBox="1">
            <a:spLocks noGrp="1"/>
          </p:cNvSpPr>
          <p:nvPr>
            <p:ph type="body" idx="2" hasCustomPrompt="1"/>
            <p:custDataLst>
              <p:tags r:id="rId5"/>
            </p:custDataLst>
          </p:nvPr>
        </p:nvSpPr>
        <p:spPr>
          <a:xfrm>
            <a:off x="9605355" y="4452317"/>
            <a:ext cx="1540800" cy="424800"/>
          </a:xfrm>
          <a:prstGeom prst="roundRect">
            <a:avLst>
              <a:gd name="adj" fmla="val 18909"/>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en-US" altLang="zh-CN" sz="1400" b="0" i="0" u="none" strike="noStrike" kern="1200" cap="none" spc="150" normalizeH="0" baseline="0" noProof="1">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编辑节编号</a:t>
            </a:r>
            <a:endParaRPr>
              <a:sym typeface="+mn-ea"/>
            </a:endParaRPr>
          </a:p>
        </p:txBody>
      </p:sp>
      <p:sp>
        <p:nvSpPr>
          <p:cNvPr id="7" name="标题"/>
          <p:cNvSpPr txBox="1">
            <a:spLocks noGrp="1"/>
          </p:cNvSpPr>
          <p:nvPr>
            <p:ph type="title" idx="1" hasCustomPrompt="1"/>
            <p:custDataLst>
              <p:tags r:id="rId6"/>
            </p:custDataLst>
          </p:nvPr>
        </p:nvSpPr>
        <p:spPr>
          <a:xfrm>
            <a:off x="6096000" y="1985038"/>
            <a:ext cx="5079968" cy="1869371"/>
          </a:xfrm>
          <a:prstGeom prst="rect">
            <a:avLst/>
          </a:prstGeom>
          <a:noFill/>
        </p:spPr>
        <p:txBody>
          <a:bodyPr wrap="square" lIns="0" tIns="0" rIns="0" bIns="0" rtlCol="0" anchor="b">
            <a:normAutofit/>
          </a:bodyPr>
          <a:lstStyle>
            <a:lvl1pPr marL="0" marR="0" algn="r" defTabSz="914400" rtl="0" eaLnBrk="1" fontAlgn="auto" latinLnBrk="0" hangingPunct="1">
              <a:lnSpc>
                <a:spcPct val="100000"/>
              </a:lnSpc>
              <a:buClrTx/>
              <a:buSzTx/>
              <a:buFontTx/>
              <a:buNone/>
              <a:defRPr kumimoji="0" lang="zh-CN" altLang="en-US" sz="4400" b="0" i="0" u="none" strike="noStrike" kern="1200" cap="none" spc="300" normalizeH="0" baseline="0" noProof="1" dirty="0">
                <a:solidFill>
                  <a:schemeClr val="tx1">
                    <a:lumMod val="85000"/>
                    <a:lumOff val="15000"/>
                  </a:schemeClr>
                </a:solidFill>
                <a:latin typeface="+mj-ea"/>
                <a:ea typeface="+mj-ea"/>
                <a:cs typeface="+mn-cs"/>
              </a:defRPr>
            </a:lvl1pPr>
          </a:lstStyle>
          <a:p>
            <a:pPr lvl="0" algn="r"/>
            <a:r>
              <a:rPr>
                <a:sym typeface="+mn-ea"/>
              </a:rPr>
              <a:t>单击此处编辑标题</a:t>
            </a:r>
            <a:endParaRPr>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showMasterSp="0">
  <p:cSld name="标题和两栏">
    <p:spTree>
      <p:nvGrpSpPr>
        <p:cNvPr id="1" name=""/>
        <p:cNvGrpSpPr/>
        <p:nvPr/>
      </p:nvGrpSpPr>
      <p:grpSpPr>
        <a:xfrm>
          <a:off x="0" y="0"/>
          <a:ext cx="0" cy="0"/>
          <a:chOff x="0" y="0"/>
          <a:chExt cx="0" cy="0"/>
        </a:xfrm>
      </p:grpSpPr>
      <p:pic>
        <p:nvPicPr>
          <p:cNvPr id="12" name="图片 11"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1" name="平行四边形 10"/>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正文"/>
          <p:cNvSpPr txBox="1">
            <a:spLocks noGrp="1"/>
          </p:cNvSpPr>
          <p:nvPr>
            <p:ph idx="3"/>
            <p:custDataLst>
              <p:tags r:id="rId5"/>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9" name="正文"/>
          <p:cNvSpPr txBox="1">
            <a:spLocks noGrp="1"/>
          </p:cNvSpPr>
          <p:nvPr>
            <p:ph idx="2"/>
            <p:custDataLst>
              <p:tags r:id="rId6"/>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8" name="标题"/>
          <p:cNvSpPr txBox="1">
            <a:spLocks noGrp="1"/>
          </p:cNvSpPr>
          <p:nvPr>
            <p:ph type="title" idx="1"/>
            <p:custDataLst>
              <p:tags r:id="rId7"/>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5" name="日期占位符 4"/>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showMasterSp="0">
  <p:cSld name="标题和比较">
    <p:spTree>
      <p:nvGrpSpPr>
        <p:cNvPr id="1" name=""/>
        <p:cNvGrpSpPr/>
        <p:nvPr/>
      </p:nvGrpSpPr>
      <p:grpSpPr>
        <a:xfrm>
          <a:off x="0" y="0"/>
          <a:ext cx="0" cy="0"/>
          <a:chOff x="0" y="0"/>
          <a:chExt cx="0" cy="0"/>
        </a:xfrm>
      </p:grpSpPr>
      <p:pic>
        <p:nvPicPr>
          <p:cNvPr id="16" name="图片 15"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5" name="平行四边形 14"/>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标题"/>
          <p:cNvSpPr txBox="1">
            <a:spLocks noGrp="1"/>
          </p:cNvSpPr>
          <p:nvPr>
            <p:ph type="title" idx="5"/>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13" name="正文"/>
          <p:cNvSpPr txBox="1">
            <a:spLocks noGrp="1"/>
          </p:cNvSpPr>
          <p:nvPr>
            <p:ph idx="4"/>
            <p:custDataLst>
              <p:tags r:id="rId6"/>
            </p:custDataLst>
          </p:nvPr>
        </p:nvSpPr>
        <p:spPr>
          <a:xfrm>
            <a:off x="62352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2" name="标题"/>
          <p:cNvSpPr txBox="1">
            <a:spLocks noGrp="1"/>
          </p:cNvSpPr>
          <p:nvPr>
            <p:ph type="title" idx="3"/>
            <p:custDataLst>
              <p:tags r:id="rId7"/>
            </p:custDataLst>
          </p:nvPr>
        </p:nvSpPr>
        <p:spPr>
          <a:xfrm>
            <a:off x="62352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11" name="正文"/>
          <p:cNvSpPr txBox="1">
            <a:spLocks noGrp="1"/>
          </p:cNvSpPr>
          <p:nvPr>
            <p:ph idx="2"/>
            <p:custDataLst>
              <p:tags r:id="rId8"/>
            </p:custDataLst>
          </p:nvPr>
        </p:nvSpPr>
        <p:spPr>
          <a:xfrm>
            <a:off x="6084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0" name="标题"/>
          <p:cNvSpPr txBox="1">
            <a:spLocks noGrp="1"/>
          </p:cNvSpPr>
          <p:nvPr>
            <p:ph type="title" idx="1"/>
            <p:custDataLst>
              <p:tags r:id="rId9"/>
            </p:custDataLst>
          </p:nvPr>
        </p:nvSpPr>
        <p:spPr>
          <a:xfrm>
            <a:off x="6084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7" name="日期占位符 6"/>
          <p:cNvSpPr>
            <a:spLocks noGrp="1"/>
          </p:cNvSpPr>
          <p:nvPr>
            <p:ph type="dt" sz="half" idx="10"/>
            <p:custDataLst>
              <p:tags r:id="rId10"/>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a:xfrm>
            <a:off x="4116000" y="6314400"/>
            <a:ext cx="3960000" cy="316800"/>
          </a:xfrm>
        </p:spPr>
        <p:txBody>
          <a:bodyPr/>
          <a:lstStyle/>
          <a:p>
            <a:endParaRPr lang="zh-CN" altLang="en-US" dirty="0"/>
          </a:p>
        </p:txBody>
      </p:sp>
      <p:sp>
        <p:nvSpPr>
          <p:cNvPr id="9" name="灯片编号占位符 8"/>
          <p:cNvSpPr>
            <a:spLocks noGrp="1"/>
          </p:cNvSpPr>
          <p:nvPr>
            <p:ph type="sldNum" sz="quarter" idx="12"/>
            <p:custDataLst>
              <p:tags r:id="rId12"/>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平行四边形 6"/>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标题"/>
          <p:cNvSpPr txBox="1">
            <a:spLocks noGrp="1"/>
          </p:cNvSpPr>
          <p:nvPr>
            <p:ph type="title" idx="1"/>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2" name="日期占位符 1"/>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5"/>
            </p:custDataLst>
          </p:nvPr>
        </p:nvSpPr>
        <p:spPr/>
        <p:txBody>
          <a:bodyPr/>
          <a:lstStyle/>
          <a:p>
            <a:endParaRPr lang="zh-CN" altLang="en-US" dirty="0"/>
          </a:p>
        </p:txBody>
      </p:sp>
      <p:sp>
        <p:nvSpPr>
          <p:cNvPr id="4" name="灯片编号占位符 3"/>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showMasterSp="0">
  <p:cSld name="仅内容">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正文"/>
          <p:cNvSpPr txBox="1">
            <a:spLocks noGrp="1"/>
          </p:cNvSpPr>
          <p:nvPr>
            <p:ph idx="1"/>
            <p:custDataLst>
              <p:tags r:id="rId4"/>
            </p:custDataLst>
          </p:nvPr>
        </p:nvSpPr>
        <p:spPr>
          <a:xfrm>
            <a:off x="608330" y="416904"/>
            <a:ext cx="10968990" cy="5839752"/>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slideLayout" Target="../slideLayouts/slideLayout2.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image" Target="../media/image2.jpeg"/><Relationship Id="rId12" Type="http://schemas.openxmlformats.org/officeDocument/2006/relationships/tags" Target="../tags/tag7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A2"/>
          <p:cNvPicPr>
            <a:picLocks noChangeAspect="1"/>
          </p:cNvPicPr>
          <p:nvPr>
            <p:custDataLst>
              <p:tags r:id="rId12"/>
            </p:custDataLst>
          </p:nvPr>
        </p:nvPicPr>
        <p:blipFill>
          <a:blip r:embed="rId13">
            <a:alphaModFix amt="15000"/>
          </a:blip>
          <a:stretch>
            <a:fillRect/>
          </a:stretch>
        </p:blipFill>
        <p:spPr>
          <a:xfrm flipH="1">
            <a:off x="0" y="635"/>
            <a:ext cx="12192000" cy="6871335"/>
          </a:xfrm>
          <a:prstGeom prst="rect">
            <a:avLst/>
          </a:prstGeom>
        </p:spPr>
      </p:pic>
      <p:sp>
        <p:nvSpPr>
          <p:cNvPr id="7" name="平行四边形 6"/>
          <p:cNvSpPr/>
          <p:nvPr>
            <p:custDataLst>
              <p:tags r:id="rId1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日期占位符 9"/>
          <p:cNvSpPr>
            <a:spLocks noGrp="1"/>
          </p:cNvSpPr>
          <p:nvPr>
            <p:ph type="dt" sz="half" idx="10"/>
            <p:custDataLst>
              <p:tags r:id="rId1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1" name="页脚占位符 10"/>
          <p:cNvSpPr>
            <a:spLocks noGrp="1"/>
          </p:cNvSpPr>
          <p:nvPr>
            <p:ph type="ftr" sz="quarter" idx="11"/>
            <p:custDataLst>
              <p:tags r:id="rId16"/>
            </p:custDataLst>
          </p:nvPr>
        </p:nvSpPr>
        <p:spPr>
          <a:xfrm>
            <a:off x="4116000" y="6314400"/>
            <a:ext cx="3960000" cy="316800"/>
          </a:xfrm>
        </p:spPr>
        <p:txBody>
          <a:bodyPr/>
          <a:lstStyle/>
          <a:p>
            <a:endParaRPr lang="zh-CN" altLang="en-US" dirty="0"/>
          </a:p>
        </p:txBody>
      </p:sp>
      <p:sp>
        <p:nvSpPr>
          <p:cNvPr id="12" name="灯片编号占位符 11"/>
          <p:cNvSpPr>
            <a:spLocks noGrp="1"/>
          </p:cNvSpPr>
          <p:nvPr>
            <p:ph type="sldNum" sz="quarter" idx="12"/>
            <p:custDataLst>
              <p:tags r:id="rId1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2" name="文本占位符 1"/>
          <p:cNvSpPr>
            <a:spLocks noGrp="1"/>
          </p:cNvSpPr>
          <p:nvPr>
            <p:ph type="body" idx="21"/>
            <p:custDataLst>
              <p:tags r:id="rId18"/>
            </p:custDataLst>
          </p:nvPr>
        </p:nvSpPr>
        <p:spPr>
          <a:xfrm>
            <a:off x="608400" y="1429112"/>
            <a:ext cx="10969200" cy="4747851"/>
          </a:xfrm>
          <a:prstGeom prst="rect">
            <a:avLst/>
          </a:prstGeom>
          <a:ln>
            <a:noFill/>
            <a:prstDash val="sysDash"/>
          </a:ln>
        </p:spPr>
        <p:txBody>
          <a:bodyPr vert="horz" lIns="90000" tIns="46800" rIns="90000" bIns="46800" rtlCol="0">
            <a:normAutofit/>
          </a:bodyPr>
          <a:lstStyle/>
          <a:p>
            <a:pPr marR="0" lvl="0">
              <a:spcBef>
                <a:spcPts val="1200"/>
              </a:spcBef>
              <a:spcAft>
                <a:spcPts val="0"/>
              </a:spcAft>
              <a:buClr>
                <a:schemeClr val="accent1">
                  <a:lumMod val="40000"/>
                  <a:lumOff val="60000"/>
                </a:schemeClr>
              </a:buClr>
              <a:buSzTx/>
            </a:pPr>
            <a:r>
              <a:rPr lang="zh-CN" altLang="en-US" dirty="0"/>
              <a:t>单击此处编辑母版文本样式</a:t>
            </a:r>
            <a:endParaRPr lang="zh-CN" altLang="en-US" dirty="0"/>
          </a:p>
          <a:p>
            <a:pPr marR="0" lvl="1">
              <a:spcBef>
                <a:spcPts val="1200"/>
              </a:spcBef>
              <a:spcAft>
                <a:spcPts val="0"/>
              </a:spcAft>
              <a:buClr>
                <a:schemeClr val="accent1">
                  <a:lumMod val="40000"/>
                  <a:lumOff val="60000"/>
                </a:schemeClr>
              </a:buClr>
              <a:tabLst>
                <a:tab pos="1609725" algn="l"/>
              </a:tabLst>
            </a:pPr>
            <a:r>
              <a:rPr lang="zh-CN" altLang="en-US" dirty="0"/>
              <a:t>二级</a:t>
            </a:r>
            <a:endParaRPr lang="zh-CN" altLang="en-US" dirty="0"/>
          </a:p>
          <a:p>
            <a:pPr marR="0" lvl="2">
              <a:spcBef>
                <a:spcPts val="1200"/>
              </a:spcBef>
              <a:spcAft>
                <a:spcPts val="0"/>
              </a:spcAft>
              <a:buClr>
                <a:schemeClr val="accent1">
                  <a:lumMod val="40000"/>
                  <a:lumOff val="60000"/>
                </a:schemeClr>
              </a:buClr>
            </a:pPr>
            <a:r>
              <a:rPr lang="zh-CN" altLang="en-US" dirty="0"/>
              <a:t>三级</a:t>
            </a:r>
            <a:endParaRPr lang="zh-CN" altLang="en-US" dirty="0"/>
          </a:p>
          <a:p>
            <a:pPr marR="0" lvl="3">
              <a:spcBef>
                <a:spcPts val="1200"/>
              </a:spcBef>
              <a:spcAft>
                <a:spcPts val="0"/>
              </a:spcAft>
              <a:buClr>
                <a:schemeClr val="accent1">
                  <a:lumMod val="40000"/>
                  <a:lumOff val="60000"/>
                </a:schemeClr>
              </a:buClr>
            </a:pPr>
            <a:r>
              <a:rPr lang="zh-CN" altLang="en-US" dirty="0"/>
              <a:t>四级</a:t>
            </a:r>
            <a:endParaRPr lang="zh-CN" altLang="en-US" dirty="0"/>
          </a:p>
          <a:p>
            <a:pPr marR="0" lvl="4">
              <a:spcBef>
                <a:spcPts val="1200"/>
              </a:spcBef>
              <a:spcAft>
                <a:spcPts val="0"/>
              </a:spcAft>
              <a:buClr>
                <a:schemeClr val="accent1">
                  <a:lumMod val="40000"/>
                  <a:lumOff val="60000"/>
                </a:schemeClr>
              </a:buClr>
            </a:pPr>
            <a:r>
              <a:rPr lang="zh-CN" altLang="en-US" dirty="0"/>
              <a:t>五级</a:t>
            </a:r>
            <a:endParaRPr lang="zh-CN" altLang="en-US" dirty="0"/>
          </a:p>
        </p:txBody>
      </p:sp>
      <p:sp>
        <p:nvSpPr>
          <p:cNvPr id="3" name="标题占位符 2"/>
          <p:cNvSpPr>
            <a:spLocks noGrp="1"/>
          </p:cNvSpPr>
          <p:nvPr>
            <p:ph type="title"/>
            <p:custDataLst>
              <p:tags r:id="rId19"/>
            </p:custDataLst>
          </p:nvPr>
        </p:nvSpPr>
        <p:spPr>
          <a:xfrm>
            <a:off x="608399" y="365125"/>
            <a:ext cx="10969199" cy="766989"/>
          </a:xfrm>
          <a:prstGeom prst="rect">
            <a:avLst/>
          </a:prstGeom>
          <a:noFill/>
          <a:ln>
            <a:noFill/>
            <a:prstDash val="sysDash"/>
          </a:ln>
        </p:spPr>
        <p:txBody>
          <a:bodyPr vert="horz" wrap="square" lIns="91440" tIns="45720" rIns="91440" bIns="45720" rtlCol="0" anchor="ctr">
            <a:normAutofit/>
          </a:bodyPr>
          <a:lstStyle/>
          <a:p>
            <a:pPr marL="0" marR="0" lvl="0">
              <a:buClrTx/>
              <a:buSzTx/>
              <a:buFontTx/>
            </a:pPr>
            <a:r>
              <a:rPr lang="zh-CN" altLang="en-US" dirty="0"/>
              <a:t>单击此处编辑母版标题样式</a:t>
            </a:r>
            <a:endParaRPr lang="zh-CN" altLang="en-US" dirty="0"/>
          </a:p>
        </p:txBody>
      </p:sp>
      <p:sp>
        <p:nvSpPr>
          <p:cNvPr id="4"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1"/>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kumimoji="0" lang="zh-CN" altLang="en-US" sz="3600" b="0" i="0" u="none" strike="noStrike" kern="1200" cap="none" spc="300" normalizeH="0" baseline="0" dirty="0" smtClean="0">
          <a:ln>
            <a:noFill/>
            <a:prstDash val="sysDot"/>
          </a:ln>
          <a:solidFill>
            <a:schemeClr val="tx2">
              <a:lumMod val="25000"/>
            </a:schemeClr>
          </a:solidFill>
          <a:uFillTx/>
          <a:latin typeface="+mj-ea"/>
          <a:ea typeface="+mj-ea"/>
          <a:cs typeface="+mn-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smtClean="0">
          <a:ln>
            <a:noFill/>
            <a:prstDash val="sysDot"/>
          </a:ln>
          <a:solidFill>
            <a:schemeClr val="tx1">
              <a:lumMod val="75000"/>
              <a:lumOff val="25000"/>
            </a:schemeClr>
          </a:solidFill>
          <a:uFillTx/>
          <a:latin typeface="+mn-ea"/>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image" Target="../media/image13.png"/><Relationship Id="rId1" Type="http://schemas.openxmlformats.org/officeDocument/2006/relationships/tags" Target="../tags/tag106.xml"/></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xml"/><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2.xml"/><Relationship Id="rId2" Type="http://schemas.openxmlformats.org/officeDocument/2006/relationships/image" Target="../media/image14.png"/><Relationship Id="rId1" Type="http://schemas.openxmlformats.org/officeDocument/2006/relationships/tags" Target="../tags/tag111.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14.xml"/><Relationship Id="rId4" Type="http://schemas.openxmlformats.org/officeDocument/2006/relationships/image" Target="../media/image17.jpeg"/><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tags" Target="../tags/tag113.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6.xml"/><Relationship Id="rId2" Type="http://schemas.openxmlformats.org/officeDocument/2006/relationships/image" Target="../media/image18.jpeg"/><Relationship Id="rId1" Type="http://schemas.openxmlformats.org/officeDocument/2006/relationships/tags" Target="../tags/tag115.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8.xml"/><Relationship Id="rId2" Type="http://schemas.openxmlformats.org/officeDocument/2006/relationships/image" Target="../media/image19.jpeg"/><Relationship Id="rId1" Type="http://schemas.openxmlformats.org/officeDocument/2006/relationships/tags" Target="../tags/tag117.xml"/></Relationships>
</file>

<file path=ppt/slides/_rels/slide1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0.xml"/><Relationship Id="rId4" Type="http://schemas.openxmlformats.org/officeDocument/2006/relationships/image" Target="../media/image22.jpeg"/><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tags" Target="../tags/tag119.xml"/></Relationships>
</file>

<file path=ppt/slides/_rels/slide1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2.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tags" Target="../tags/tag121.xml"/></Relationships>
</file>

<file path=ppt/slides/_rels/slide1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24.xm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tags" Target="../tags/tag123.xml"/></Relationships>
</file>

<file path=ppt/slides/_rels/slide1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6.xml"/><Relationship Id="rId4" Type="http://schemas.openxmlformats.org/officeDocument/2006/relationships/image" Target="../media/image30.jpeg"/><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tags" Target="../tags/tag125.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8.xml"/><Relationship Id="rId4" Type="http://schemas.openxmlformats.org/officeDocument/2006/relationships/image" Target="../media/image32.jpeg"/><Relationship Id="rId3" Type="http://schemas.openxmlformats.org/officeDocument/2006/relationships/image" Target="../media/image29.jpeg"/><Relationship Id="rId2" Type="http://schemas.openxmlformats.org/officeDocument/2006/relationships/image" Target="../media/image31.jpeg"/><Relationship Id="rId1" Type="http://schemas.openxmlformats.org/officeDocument/2006/relationships/tags" Target="../tags/tag12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0.xml"/><Relationship Id="rId2" Type="http://schemas.openxmlformats.org/officeDocument/2006/relationships/image" Target="../media/image33.jpeg"/><Relationship Id="rId1" Type="http://schemas.openxmlformats.org/officeDocument/2006/relationships/tags" Target="../tags/tag129.xml"/></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2.xml"/><Relationship Id="rId3" Type="http://schemas.openxmlformats.org/officeDocument/2006/relationships/image" Target="../media/image34.jpeg"/><Relationship Id="rId2" Type="http://schemas.openxmlformats.org/officeDocument/2006/relationships/image" Target="../media/image31.jpeg"/><Relationship Id="rId1" Type="http://schemas.openxmlformats.org/officeDocument/2006/relationships/tags" Target="../tags/tag131.xml"/></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tags" Target="../tags/tag135.xml"/><Relationship Id="rId2" Type="http://schemas.openxmlformats.org/officeDocument/2006/relationships/tags" Target="../tags/tag134.xml"/><Relationship Id="rId1" Type="http://schemas.openxmlformats.org/officeDocument/2006/relationships/tags" Target="../tags/tag133.xml"/></Relationships>
</file>

<file path=ppt/slides/_rels/slide2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37.xml"/><Relationship Id="rId4" Type="http://schemas.openxmlformats.org/officeDocument/2006/relationships/image" Target="../media/image37.jpeg"/><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tags" Target="../tags/tag136.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9.xml"/><Relationship Id="rId2" Type="http://schemas.openxmlformats.org/officeDocument/2006/relationships/image" Target="../media/image9.png"/><Relationship Id="rId1" Type="http://schemas.openxmlformats.org/officeDocument/2006/relationships/tags" Target="../tags/tag138.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1.xml"/><Relationship Id="rId2" Type="http://schemas.openxmlformats.org/officeDocument/2006/relationships/image" Target="../media/image38.jpeg"/><Relationship Id="rId1" Type="http://schemas.openxmlformats.org/officeDocument/2006/relationships/tags" Target="../tags/tag140.xml"/></Relationships>
</file>

<file path=ppt/slides/_rels/slide2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143.xml"/><Relationship Id="rId6" Type="http://schemas.openxmlformats.org/officeDocument/2006/relationships/image" Target="../media/image43.jpeg"/><Relationship Id="rId5" Type="http://schemas.openxmlformats.org/officeDocument/2006/relationships/image" Target="../media/image42.jpeg"/><Relationship Id="rId4" Type="http://schemas.openxmlformats.org/officeDocument/2006/relationships/image" Target="../media/image41.jpeg"/><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tags" Target="../tags/tag142.xml"/></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tags" Target="../tags/tag146.xml"/><Relationship Id="rId2" Type="http://schemas.openxmlformats.org/officeDocument/2006/relationships/tags" Target="../tags/tag145.xml"/><Relationship Id="rId1" Type="http://schemas.openxmlformats.org/officeDocument/2006/relationships/tags" Target="../tags/tag144.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8.xml"/><Relationship Id="rId2" Type="http://schemas.openxmlformats.org/officeDocument/2006/relationships/image" Target="../media/image44.jpeg"/><Relationship Id="rId1" Type="http://schemas.openxmlformats.org/officeDocument/2006/relationships/tags" Target="../tags/tag147.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0.xml"/><Relationship Id="rId2" Type="http://schemas.openxmlformats.org/officeDocument/2006/relationships/image" Target="../media/image45.jpeg"/><Relationship Id="rId1" Type="http://schemas.openxmlformats.org/officeDocument/2006/relationships/tags" Target="../tags/tag149.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2.xml"/><Relationship Id="rId2" Type="http://schemas.openxmlformats.org/officeDocument/2006/relationships/image" Target="../media/image46.jpeg"/><Relationship Id="rId1" Type="http://schemas.openxmlformats.org/officeDocument/2006/relationships/tags" Target="../tags/tag151.xml"/></Relationships>
</file>

<file path=ppt/slides/_rels/slide3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4.xml"/><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tags" Target="../tags/tag153.xml"/></Relationships>
</file>

<file path=ppt/slides/_rels/slide33.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4.xml"/><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9.xml"/><Relationship Id="rId2" Type="http://schemas.openxmlformats.org/officeDocument/2006/relationships/image" Target="../media/image49.jpeg"/><Relationship Id="rId1" Type="http://schemas.openxmlformats.org/officeDocument/2006/relationships/tags" Target="../tags/tag158.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61.xml"/><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tags" Target="../tags/tag160.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63.xml"/><Relationship Id="rId1" Type="http://schemas.openxmlformats.org/officeDocument/2006/relationships/tags" Target="../tags/tag162.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5.xml"/><Relationship Id="rId2" Type="http://schemas.openxmlformats.org/officeDocument/2006/relationships/image" Target="../media/image52.jpeg"/><Relationship Id="rId1" Type="http://schemas.openxmlformats.org/officeDocument/2006/relationships/tags" Target="../tags/tag164.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67.xml"/><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tags" Target="../tags/tag166.xml"/></Relationships>
</file>

<file path=ppt/slides/_rels/slide3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69.xml"/><Relationship Id="rId4" Type="http://schemas.openxmlformats.org/officeDocument/2006/relationships/image" Target="../media/image57.jpeg"/><Relationship Id="rId3" Type="http://schemas.openxmlformats.org/officeDocument/2006/relationships/image" Target="../media/image56.jpeg"/><Relationship Id="rId2" Type="http://schemas.openxmlformats.org/officeDocument/2006/relationships/image" Target="../media/image55.jpeg"/><Relationship Id="rId1" Type="http://schemas.openxmlformats.org/officeDocument/2006/relationships/tags" Target="../tags/tag168.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5.xml"/><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1.xml"/><Relationship Id="rId2" Type="http://schemas.openxmlformats.org/officeDocument/2006/relationships/image" Target="../media/image58.jpeg"/><Relationship Id="rId1" Type="http://schemas.openxmlformats.org/officeDocument/2006/relationships/tags" Target="../tags/tag170.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73.xml"/><Relationship Id="rId3" Type="http://schemas.openxmlformats.org/officeDocument/2006/relationships/image" Target="../media/image60.jpeg"/><Relationship Id="rId2" Type="http://schemas.openxmlformats.org/officeDocument/2006/relationships/image" Target="../media/image59.jpeg"/><Relationship Id="rId1" Type="http://schemas.openxmlformats.org/officeDocument/2006/relationships/tags" Target="../tags/tag172.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5.xml"/><Relationship Id="rId2" Type="http://schemas.openxmlformats.org/officeDocument/2006/relationships/image" Target="../media/image61.jpeg"/><Relationship Id="rId1" Type="http://schemas.openxmlformats.org/officeDocument/2006/relationships/tags" Target="../tags/tag174.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7.xml"/><Relationship Id="rId2" Type="http://schemas.openxmlformats.org/officeDocument/2006/relationships/image" Target="../media/image62.jpeg"/><Relationship Id="rId1" Type="http://schemas.openxmlformats.org/officeDocument/2006/relationships/tags" Target="../tags/tag176.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9.xml"/><Relationship Id="rId2" Type="http://schemas.openxmlformats.org/officeDocument/2006/relationships/image" Target="../media/image63.jpeg"/><Relationship Id="rId1" Type="http://schemas.openxmlformats.org/officeDocument/2006/relationships/tags" Target="../tags/tag178.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1.xml"/><Relationship Id="rId2" Type="http://schemas.openxmlformats.org/officeDocument/2006/relationships/image" Target="../media/image64.jpeg"/><Relationship Id="rId1" Type="http://schemas.openxmlformats.org/officeDocument/2006/relationships/tags" Target="../tags/tag180.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3.xml"/><Relationship Id="rId2" Type="http://schemas.openxmlformats.org/officeDocument/2006/relationships/image" Target="../media/image65.jpeg"/><Relationship Id="rId1" Type="http://schemas.openxmlformats.org/officeDocument/2006/relationships/tags" Target="../tags/tag182.xml"/></Relationships>
</file>

<file path=ppt/slides/_rels/slide4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85.xml"/><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tags" Target="../tags/tag184.xml"/></Relationships>
</file>

<file path=ppt/slides/_rels/slide4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87.xml"/><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tags" Target="../tags/tag186.xml"/></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8.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7.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tags" Target="../tags/tag96.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189.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190.xml"/><Relationship Id="rId2" Type="http://schemas.openxmlformats.org/officeDocument/2006/relationships/image" Target="../media/image71.jpeg"/><Relationship Id="rId1" Type="http://schemas.openxmlformats.org/officeDocument/2006/relationships/image" Target="../media/image70.jpeg"/></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1.xml"/><Relationship Id="rId3" Type="http://schemas.openxmlformats.org/officeDocument/2006/relationships/tags" Target="../tags/tag193.xml"/><Relationship Id="rId2" Type="http://schemas.openxmlformats.org/officeDocument/2006/relationships/tags" Target="../tags/tag192.xml"/><Relationship Id="rId1" Type="http://schemas.openxmlformats.org/officeDocument/2006/relationships/tags" Target="../tags/tag191.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9.xml"/><Relationship Id="rId4" Type="http://schemas.openxmlformats.org/officeDocument/2006/relationships/image" Target="../media/image8.jpeg"/><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tags" Target="../tags/tag98.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1.xml"/><Relationship Id="rId2" Type="http://schemas.openxmlformats.org/officeDocument/2006/relationships/image" Target="../media/image9.png"/><Relationship Id="rId1" Type="http://schemas.openxmlformats.org/officeDocument/2006/relationships/tags" Target="../tags/tag100.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3.xml"/><Relationship Id="rId2" Type="http://schemas.openxmlformats.org/officeDocument/2006/relationships/image" Target="../media/image10.png"/><Relationship Id="rId1" Type="http://schemas.openxmlformats.org/officeDocument/2006/relationships/tags" Target="../tags/tag102.xml"/></Relationships>
</file>

<file path=ppt/slides/_rels/slide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05.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tags" Target="../tags/tag104.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3" name="文本占位符 2"/>
          <p:cNvSpPr>
            <a:spLocks noGrp="1"/>
          </p:cNvSpPr>
          <p:nvPr>
            <p:ph type="body" idx="3"/>
            <p:custDataLst>
              <p:tags r:id="rId1"/>
            </p:custDataLst>
          </p:nvPr>
        </p:nvSpPr>
        <p:spPr/>
        <p:txBody>
          <a:bodyPr/>
          <a:lstStyle/>
          <a:p>
            <a:r>
              <a:rPr lang="zh-CN" altLang="en-US"/>
              <a:t>汇报人：</a:t>
            </a:r>
            <a:r>
              <a:rPr lang="en-US" altLang="zh-CN"/>
              <a:t>WPS</a:t>
            </a:r>
            <a:endParaRPr lang="zh-CN" altLang="en-US"/>
          </a:p>
        </p:txBody>
      </p:sp>
      <p:sp>
        <p:nvSpPr>
          <p:cNvPr id="6" name="文本占位符 5"/>
          <p:cNvSpPr>
            <a:spLocks noGrp="1"/>
          </p:cNvSpPr>
          <p:nvPr>
            <p:ph type="body" idx="2"/>
            <p:custDataLst>
              <p:tags r:id="rId2"/>
            </p:custDataLst>
          </p:nvPr>
        </p:nvSpPr>
        <p:spPr>
          <a:xfrm>
            <a:off x="907415" y="2933065"/>
            <a:ext cx="9739630" cy="1016635"/>
          </a:xfrm>
        </p:spPr>
        <p:txBody>
          <a:bodyPr>
            <a:normAutofit/>
          </a:bodyPr>
          <a:lstStyle/>
          <a:p>
            <a:r>
              <a:rPr lang="zh-CN" altLang="en-US" b="1"/>
              <a:t>第九章：曲面建模</a:t>
            </a:r>
            <a:endParaRPr lang="zh-CN" altLang="en-US" b="1"/>
          </a:p>
        </p:txBody>
      </p:sp>
      <p:sp>
        <p:nvSpPr>
          <p:cNvPr id="2" name="object 2"/>
          <p:cNvSpPr txBox="1"/>
          <p:nvPr/>
        </p:nvSpPr>
        <p:spPr>
          <a:xfrm>
            <a:off x="708025" y="1282700"/>
            <a:ext cx="9489440" cy="1232535"/>
          </a:xfrm>
          <a:prstGeom prst="rect">
            <a:avLst/>
          </a:prstGeom>
        </p:spPr>
        <p:txBody>
          <a:bodyPr vert="horz" wrap="square" lIns="0" tIns="12700" rIns="0" bIns="0" rtlCol="0">
            <a:noAutofit/>
          </a:bodyPr>
          <a:lstStyle/>
          <a:p>
            <a:pPr marL="12700">
              <a:lnSpc>
                <a:spcPct val="100000"/>
              </a:lnSpc>
              <a:spcBef>
                <a:spcPts val="100"/>
              </a:spcBef>
            </a:pPr>
            <a:r>
              <a:rPr sz="4000" dirty="0">
                <a:solidFill>
                  <a:srgbClr val="000000"/>
                </a:solidFill>
                <a:latin typeface="微软雅黑" panose="020B0503020204020204" charset="-122"/>
                <a:ea typeface="微软雅黑" panose="020B0503020204020204" charset="-122"/>
                <a:cs typeface="微软雅黑" panose="020B0503020204020204" charset="-122"/>
              </a:rPr>
              <a:t>产品三维设计</a:t>
            </a:r>
            <a:r>
              <a:rPr sz="4000" dirty="0">
                <a:solidFill>
                  <a:srgbClr val="000000"/>
                </a:solidFill>
                <a:latin typeface="微软雅黑" panose="020B0503020204020204" charset="-122"/>
                <a:ea typeface="微软雅黑" panose="020B0503020204020204" charset="-122"/>
                <a:cs typeface="微软雅黑" panose="020B0503020204020204" charset="-122"/>
              </a:rPr>
              <a:t>——</a:t>
            </a:r>
            <a:r>
              <a:rPr sz="4000" spc="215" dirty="0">
                <a:solidFill>
                  <a:srgbClr val="000000"/>
                </a:solidFill>
                <a:latin typeface="微软雅黑" panose="020B0503020204020204" charset="-122"/>
                <a:ea typeface="微软雅黑" panose="020B0503020204020204" charset="-122"/>
                <a:cs typeface="微软雅黑" panose="020B0503020204020204" charset="-122"/>
              </a:rPr>
              <a:t>Creo</a:t>
            </a:r>
            <a:r>
              <a:rPr sz="4000" spc="110" dirty="0">
                <a:solidFill>
                  <a:srgbClr val="000000"/>
                </a:solidFill>
                <a:latin typeface="微软雅黑" panose="020B0503020204020204" charset="-122"/>
                <a:ea typeface="微软雅黑" panose="020B0503020204020204" charset="-122"/>
                <a:cs typeface="微软雅黑" panose="020B0503020204020204" charset="-122"/>
              </a:rPr>
              <a:t>6.</a:t>
            </a:r>
            <a:r>
              <a:rPr sz="4000" spc="114" dirty="0">
                <a:solidFill>
                  <a:srgbClr val="000000"/>
                </a:solidFill>
                <a:latin typeface="微软雅黑" panose="020B0503020204020204" charset="-122"/>
                <a:ea typeface="微软雅黑" panose="020B0503020204020204" charset="-122"/>
                <a:cs typeface="微软雅黑" panose="020B0503020204020204" charset="-122"/>
              </a:rPr>
              <a:t>0</a:t>
            </a:r>
            <a:r>
              <a:rPr sz="4000" dirty="0">
                <a:solidFill>
                  <a:srgbClr val="000000"/>
                </a:solidFill>
                <a:latin typeface="微软雅黑" panose="020B0503020204020204" charset="-122"/>
                <a:ea typeface="微软雅黑" panose="020B0503020204020204" charset="-122"/>
                <a:cs typeface="微软雅黑" panose="020B0503020204020204" charset="-122"/>
              </a:rPr>
              <a:t>实例教程</a:t>
            </a:r>
            <a:endParaRPr sz="40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9</a:t>
            </a:r>
            <a:r>
              <a:rPr>
                <a:latin typeface="微软雅黑" panose="020B0503020204020204" charset="-122"/>
                <a:ea typeface="微软雅黑" panose="020B0503020204020204" charset="-122"/>
                <a:cs typeface="微软雅黑" panose="020B0503020204020204" charset="-122"/>
                <a:sym typeface="+mn-ea"/>
              </a:rPr>
              <a:t>.1“面”建模同“体”建模对比</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9.1.3	“面”建模同“实体”建模总体对比</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4382135" cy="332295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相对于“实体”三维建模，“面”建模的方式更多样，有边界混合、填充等，编辑方式也更灵活，比如合并、相交、修剪等。在图形区域，通过设置模型显示样式“线框”模式，根据线显示的颜色可以判定图形是实体还是面。具体对比如表9-1-2所示。</a:t>
            </a:r>
            <a:endParaRPr sz="2000" b="0">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2"/>
          <a:stretch>
            <a:fillRect/>
          </a:stretch>
        </p:blipFill>
        <p:spPr>
          <a:xfrm>
            <a:off x="5180330" y="2150110"/>
            <a:ext cx="6471920" cy="4590415"/>
          </a:xfrm>
          <a:prstGeom prst="rect">
            <a:avLst/>
          </a:prstGeom>
        </p:spPr>
      </p:pic>
      <p:sp>
        <p:nvSpPr>
          <p:cNvPr id="6" name="文本框 5"/>
          <p:cNvSpPr txBox="1"/>
          <p:nvPr/>
        </p:nvSpPr>
        <p:spPr>
          <a:xfrm>
            <a:off x="6343015" y="1812925"/>
            <a:ext cx="4146550" cy="337185"/>
          </a:xfrm>
          <a:prstGeom prst="rect">
            <a:avLst/>
          </a:prstGeom>
          <a:noFill/>
        </p:spPr>
        <p:txBody>
          <a:bodyPr wrap="square" rtlCol="0" anchor="t">
            <a:spAutoFit/>
          </a:bodyPr>
          <a:p>
            <a:pPr marL="12700">
              <a:lnSpc>
                <a:spcPct val="100000"/>
              </a:lnSpc>
              <a:spcBef>
                <a:spcPts val="100"/>
              </a:spcBef>
            </a:pPr>
            <a:r>
              <a:rPr sz="1600" spc="-110" dirty="0">
                <a:solidFill>
                  <a:srgbClr val="231F20"/>
                </a:solidFill>
                <a:latin typeface="微软雅黑" panose="020B0503020204020204" charset="-122"/>
                <a:ea typeface="微软雅黑" panose="020B0503020204020204" charset="-122"/>
                <a:cs typeface="微软雅黑" panose="020B0503020204020204" charset="-122"/>
                <a:sym typeface="+mn-ea"/>
              </a:rPr>
              <a:t>表 </a:t>
            </a:r>
            <a:r>
              <a:rPr sz="1600" spc="-10" dirty="0">
                <a:solidFill>
                  <a:srgbClr val="231F20"/>
                </a:solidFill>
                <a:latin typeface="微软雅黑" panose="020B0503020204020204" charset="-122"/>
                <a:ea typeface="微软雅黑" panose="020B0503020204020204" charset="-122"/>
                <a:cs typeface="微软雅黑" panose="020B0503020204020204" charset="-122"/>
                <a:sym typeface="+mn-ea"/>
              </a:rPr>
              <a:t>9-1-</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2</a:t>
            </a:r>
            <a:r>
              <a:rPr sz="1600" spc="22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spc="-5" dirty="0">
                <a:solidFill>
                  <a:srgbClr val="231F20"/>
                </a:solidFill>
                <a:latin typeface="微软雅黑" panose="020B0503020204020204" charset="-122"/>
                <a:ea typeface="微软雅黑" panose="020B0503020204020204" charset="-122"/>
                <a:cs typeface="微软雅黑" panose="020B0503020204020204" charset="-122"/>
                <a:sym typeface="+mn-ea"/>
              </a:rPr>
              <a:t>“实体”和“面”建模的对比</a:t>
            </a:r>
            <a:endParaRPr lang="zh-CN" altLang="en-US" sz="1600" spc="-5"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TWO</a:t>
            </a:r>
          </a:p>
        </p:txBody>
      </p:sp>
      <p:sp>
        <p:nvSpPr>
          <p:cNvPr id="4" name="标题 3"/>
          <p:cNvSpPr>
            <a:spLocks noGrp="1"/>
          </p:cNvSpPr>
          <p:nvPr>
            <p:ph type="title" idx="1"/>
            <p:custDataLst>
              <p:tags r:id="rId2"/>
            </p:custDataLst>
          </p:nvPr>
        </p:nvSpPr>
        <p:spPr>
          <a:xfrm>
            <a:off x="4519930" y="2494280"/>
            <a:ext cx="6757035" cy="1869440"/>
          </a:xfrm>
        </p:spPr>
        <p:txBody>
          <a:bodyPr>
            <a:normAutofit/>
          </a:bodyPr>
          <a:lstStyle/>
          <a:p>
            <a:r>
              <a:rPr lang="en-US" b="1">
                <a:latin typeface="Calibri" panose="020F0502020204030204" charset="0"/>
                <a:ea typeface="宋体" panose="02010600030101010101" pitchFamily="2" charset="-122"/>
                <a:sym typeface="+mn-ea"/>
              </a:rPr>
              <a:t>9.2 </a:t>
            </a:r>
            <a:br>
              <a:rPr lang="en-US" b="1">
                <a:latin typeface="Calibri" panose="020F0502020204030204" charset="0"/>
                <a:ea typeface="宋体" panose="02010600030101010101" pitchFamily="2" charset="-122"/>
                <a:sym typeface="+mn-ea"/>
              </a:rPr>
            </a:br>
            <a:r>
              <a:rPr sz="4900" b="1">
                <a:latin typeface="Calibri" panose="020F0502020204030204" charset="0"/>
                <a:ea typeface="宋体" panose="02010600030101010101" pitchFamily="2" charset="-122"/>
                <a:sym typeface="+mn-ea"/>
              </a:rPr>
              <a:t>“面”建模的典型步骤</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9.2	“面”建模的典型步骤</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从9.1“面”建模同“体”建模的比较中，可以得出“体”建模的命令都适用于“面”建模。以拉伸命令为案例介绍“面”建模的典型步骤，主要分为三步：</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（1）用各种建模命令创建基础曲面。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（2）编辑曲面（合并、修剪、偏移等）。</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（3）“面”实体化（加材料、减材料、薄壳）。</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下面用充电宝的案例介绍“面”建模的典型步骤</a:t>
            </a:r>
            <a:r>
              <a:rPr lang="zh-CN" sz="2000" b="0">
                <a:latin typeface="微软雅黑" panose="020B0503020204020204" charset="-122"/>
                <a:ea typeface="微软雅黑" panose="020B0503020204020204" charset="-122"/>
                <a:cs typeface="微软雅黑" panose="020B0503020204020204" charset="-122"/>
              </a:rPr>
              <a:t>。</a:t>
            </a:r>
            <a:endParaRPr lang="zh-CN" sz="2000" b="0">
              <a:latin typeface="微软雅黑" panose="020B0503020204020204" charset="-122"/>
              <a:ea typeface="微软雅黑" panose="020B0503020204020204" charset="-122"/>
              <a:cs typeface="微软雅黑" panose="020B0503020204020204" charset="-122"/>
            </a:endParaRPr>
          </a:p>
        </p:txBody>
      </p:sp>
      <p:pic>
        <p:nvPicPr>
          <p:cNvPr id="2" name="图片 1" descr="9004824_like_award_favorite_star"/>
          <p:cNvPicPr>
            <a:picLocks noChangeAspect="1"/>
          </p:cNvPicPr>
          <p:nvPr/>
        </p:nvPicPr>
        <p:blipFill>
          <a:blip r:embed="rId2"/>
          <a:stretch>
            <a:fillRect/>
          </a:stretch>
        </p:blipFill>
        <p:spPr>
          <a:xfrm>
            <a:off x="8495665" y="3429000"/>
            <a:ext cx="2292985" cy="2292985"/>
          </a:xfrm>
          <a:prstGeom prst="rect">
            <a:avLst/>
          </a:prstGeom>
        </p:spPr>
      </p:pic>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9.2	“面”建模的典型步骤</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步骤1：二元法分析充电宝的“面”分步建模。</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（1）“拉伸”充电宝的主体曲面，种子是带弧度的封闭截面，轨迹是直线。</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（2）编辑曲面：复制外部曲面和偏移复制的曲面。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（3）“实体化”曲面，把面转化成体，完成产品造型创建，如图9-2-1所示。</a:t>
            </a:r>
            <a:endParaRPr sz="2000" b="0">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1936750" y="3748405"/>
            <a:ext cx="2521585" cy="2120900"/>
          </a:xfrm>
          <a:prstGeom prst="rect">
            <a:avLst/>
          </a:prstGeom>
        </p:spPr>
      </p:pic>
      <p:pic>
        <p:nvPicPr>
          <p:cNvPr id="8" name="object 8"/>
          <p:cNvPicPr/>
          <p:nvPr/>
        </p:nvPicPr>
        <p:blipFill>
          <a:blip r:embed="rId3" cstate="print"/>
          <a:stretch>
            <a:fillRect/>
          </a:stretch>
        </p:blipFill>
        <p:spPr>
          <a:xfrm>
            <a:off x="5324475" y="3748405"/>
            <a:ext cx="2441575" cy="2120900"/>
          </a:xfrm>
          <a:prstGeom prst="rect">
            <a:avLst/>
          </a:prstGeom>
        </p:spPr>
      </p:pic>
      <p:pic>
        <p:nvPicPr>
          <p:cNvPr id="9" name="object 9"/>
          <p:cNvPicPr/>
          <p:nvPr/>
        </p:nvPicPr>
        <p:blipFill>
          <a:blip r:embed="rId4" cstate="print"/>
          <a:stretch>
            <a:fillRect/>
          </a:stretch>
        </p:blipFill>
        <p:spPr>
          <a:xfrm>
            <a:off x="8313420" y="3748405"/>
            <a:ext cx="2421890" cy="2120900"/>
          </a:xfrm>
          <a:prstGeom prst="rect">
            <a:avLst/>
          </a:prstGeom>
        </p:spPr>
      </p:pic>
      <p:sp>
        <p:nvSpPr>
          <p:cNvPr id="10" name="object 10"/>
          <p:cNvSpPr txBox="1"/>
          <p:nvPr/>
        </p:nvSpPr>
        <p:spPr>
          <a:xfrm>
            <a:off x="5412740" y="6047740"/>
            <a:ext cx="2628900" cy="366395"/>
          </a:xfrm>
          <a:prstGeom prst="rect">
            <a:avLst/>
          </a:prstGeom>
        </p:spPr>
        <p:txBody>
          <a:bodyPr vert="horz" wrap="square" lIns="0" tIns="12700" rIns="0" bIns="0" rtlCol="0">
            <a:no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（b）编辑“面”</a:t>
            </a:r>
            <a:endParaRPr sz="1600" spc="-1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object 10"/>
          <p:cNvSpPr txBox="1"/>
          <p:nvPr/>
        </p:nvSpPr>
        <p:spPr>
          <a:xfrm>
            <a:off x="5137150" y="6414135"/>
            <a:ext cx="2628900" cy="366395"/>
          </a:xfrm>
          <a:prstGeom prst="rect">
            <a:avLst/>
          </a:prstGeom>
        </p:spPr>
        <p:txBody>
          <a:bodyPr vert="horz" wrap="square" lIns="0" tIns="12700" rIns="0" bIns="0" rtlCol="0">
            <a:no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图 9-2-1  “面”建模步骤</a:t>
            </a:r>
            <a:endParaRPr sz="1600" spc="-1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3" name="object 10"/>
          <p:cNvSpPr txBox="1"/>
          <p:nvPr/>
        </p:nvSpPr>
        <p:spPr>
          <a:xfrm>
            <a:off x="8313420" y="6047740"/>
            <a:ext cx="2628900" cy="366395"/>
          </a:xfrm>
          <a:prstGeom prst="rect">
            <a:avLst/>
          </a:prstGeom>
        </p:spPr>
        <p:txBody>
          <a:bodyPr vert="horz" wrap="square" lIns="0" tIns="12700" rIns="0" bIns="0" rtlCol="0">
            <a:no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c）“实体化”面</a:t>
            </a:r>
            <a:endParaRPr sz="1600" spc="-1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object 10"/>
          <p:cNvSpPr txBox="1"/>
          <p:nvPr/>
        </p:nvSpPr>
        <p:spPr>
          <a:xfrm>
            <a:off x="2157095" y="6047740"/>
            <a:ext cx="2628900" cy="366395"/>
          </a:xfrm>
          <a:prstGeom prst="rect">
            <a:avLst/>
          </a:prstGeom>
        </p:spPr>
        <p:txBody>
          <a:bodyPr vert="horz" wrap="square" lIns="0" tIns="12700" rIns="0" bIns="0" rtlCol="0">
            <a:no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（a）“拉伸”主体面</a:t>
            </a:r>
            <a:endParaRPr sz="1600" spc="-1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9.2	“面”建模的典型步骤</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90980"/>
            <a:ext cx="104228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步骤2：新建零件。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步骤3：创建拉伸1，拉伸主体“面”。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（1）单击“形状”组的“拉伸”按钮。选择FRONT平面作为草绘平面，单击“草绘”按钮，进入草绘视图绘制截面，如图9-2-2所示。单击“确定”完成拉伸1截面。</a:t>
            </a:r>
            <a:endParaRPr sz="2000" b="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3119120" y="3505835"/>
            <a:ext cx="4293870" cy="2724785"/>
          </a:xfrm>
          <a:prstGeom prst="rect">
            <a:avLst/>
          </a:prstGeom>
        </p:spPr>
      </p:pic>
      <p:sp>
        <p:nvSpPr>
          <p:cNvPr id="14" name="object 14"/>
          <p:cNvSpPr txBox="1"/>
          <p:nvPr/>
        </p:nvSpPr>
        <p:spPr>
          <a:xfrm>
            <a:off x="3465195" y="6307455"/>
            <a:ext cx="6532245" cy="258445"/>
          </a:xfrm>
          <a:prstGeom prst="rect">
            <a:avLst/>
          </a:prstGeom>
        </p:spPr>
        <p:txBody>
          <a:bodyPr vert="horz" wrap="square" lIns="0" tIns="12700" rIns="0" bIns="0" rtlCol="0">
            <a:spAutoFit/>
          </a:bodyPr>
          <a:p>
            <a:pPr marL="12700">
              <a:lnSpc>
                <a:spcPct val="100000"/>
              </a:lnSpc>
              <a:spcBef>
                <a:spcPts val="100"/>
              </a:spcBef>
            </a:pPr>
            <a:r>
              <a:rPr sz="1600" spc="-110" dirty="0">
                <a:solidFill>
                  <a:srgbClr val="231F20"/>
                </a:solidFill>
                <a:latin typeface="微软雅黑" panose="020B0503020204020204" charset="-122"/>
                <a:ea typeface="微软雅黑" panose="020B0503020204020204" charset="-122"/>
                <a:cs typeface="微软雅黑" panose="020B0503020204020204" charset="-122"/>
              </a:rPr>
              <a:t>图 </a:t>
            </a:r>
            <a:r>
              <a:rPr sz="1600" spc="-10" dirty="0">
                <a:solidFill>
                  <a:srgbClr val="231F20"/>
                </a:solidFill>
                <a:latin typeface="微软雅黑" panose="020B0503020204020204" charset="-122"/>
                <a:ea typeface="微软雅黑" panose="020B0503020204020204" charset="-122"/>
                <a:cs typeface="微软雅黑" panose="020B0503020204020204" charset="-122"/>
              </a:rPr>
              <a:t>9-2-</a:t>
            </a:r>
            <a:r>
              <a:rPr sz="1600" dirty="0">
                <a:solidFill>
                  <a:srgbClr val="231F20"/>
                </a:solidFill>
                <a:latin typeface="微软雅黑" panose="020B0503020204020204" charset="-122"/>
                <a:ea typeface="微软雅黑" panose="020B0503020204020204" charset="-122"/>
                <a:cs typeface="微软雅黑" panose="020B0503020204020204" charset="-122"/>
              </a:rPr>
              <a:t>2</a:t>
            </a:r>
            <a:r>
              <a:rPr sz="1600" spc="22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创建拉伸主体“面”的截面（种子</a:t>
            </a:r>
            <a:r>
              <a:rPr sz="1600" spc="-50" dirty="0">
                <a:solidFill>
                  <a:srgbClr val="231F20"/>
                </a:solidFill>
                <a:latin typeface="微软雅黑" panose="020B0503020204020204" charset="-122"/>
                <a:ea typeface="微软雅黑" panose="020B0503020204020204" charset="-122"/>
                <a:cs typeface="微软雅黑" panose="020B0503020204020204" charset="-122"/>
              </a:rPr>
              <a:t>）</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9.2	“面”建模的典型步骤</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36370"/>
            <a:ext cx="10422890"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（2）定义拉伸选项：拉伸为“曲面”，在“深度”选项选择“对称”，输入数值“150”，在选项对话框中单击“封闭端”按钮，如图9-2-3所示。单击“确定”创建拉伸1封闭曲面。</a:t>
            </a:r>
            <a:endParaRPr sz="2000" b="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3451225" y="2766060"/>
            <a:ext cx="4616450" cy="3340735"/>
          </a:xfrm>
          <a:prstGeom prst="rect">
            <a:avLst/>
          </a:prstGeom>
        </p:spPr>
      </p:pic>
      <p:sp>
        <p:nvSpPr>
          <p:cNvPr id="14" name="object 14"/>
          <p:cNvSpPr txBox="1"/>
          <p:nvPr/>
        </p:nvSpPr>
        <p:spPr>
          <a:xfrm>
            <a:off x="4551680" y="6307455"/>
            <a:ext cx="27749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9-2-3  定义拉伸选项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9.2	“面”建模的典型步骤</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36370"/>
            <a:ext cx="104228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步骤4：创建复制1（编辑曲面）。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选择充电宝的主体曲面，再按住“Ctrl”键，配合鼠标左键单击圆圈的曲面。单击“操作”组“复制”按钮（也可以使用快捷键“Ctrl+C”）复制曲面，再次单击“操作”组“粘贴”按钮（也可以使用快捷键“Ctrl+V”）粘贴曲面，完成曲面的复制1，如图9-2-4所示。</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551680" y="6307455"/>
            <a:ext cx="27749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9-2-4  创建复制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9" name="object 19"/>
          <p:cNvPicPr/>
          <p:nvPr/>
        </p:nvPicPr>
        <p:blipFill>
          <a:blip r:embed="rId2" cstate="print"/>
          <a:stretch>
            <a:fillRect/>
          </a:stretch>
        </p:blipFill>
        <p:spPr>
          <a:xfrm>
            <a:off x="1946275" y="3689350"/>
            <a:ext cx="1848485" cy="1654810"/>
          </a:xfrm>
          <a:prstGeom prst="rect">
            <a:avLst/>
          </a:prstGeom>
        </p:spPr>
      </p:pic>
      <p:pic>
        <p:nvPicPr>
          <p:cNvPr id="21" name="object 21"/>
          <p:cNvPicPr/>
          <p:nvPr/>
        </p:nvPicPr>
        <p:blipFill>
          <a:blip r:embed="rId3" cstate="print"/>
          <a:stretch>
            <a:fillRect/>
          </a:stretch>
        </p:blipFill>
        <p:spPr>
          <a:xfrm>
            <a:off x="4714240" y="3689350"/>
            <a:ext cx="1573530" cy="1654810"/>
          </a:xfrm>
          <a:prstGeom prst="rect">
            <a:avLst/>
          </a:prstGeom>
        </p:spPr>
      </p:pic>
      <p:pic>
        <p:nvPicPr>
          <p:cNvPr id="23" name="object 23"/>
          <p:cNvPicPr/>
          <p:nvPr/>
        </p:nvPicPr>
        <p:blipFill>
          <a:blip r:embed="rId4" cstate="print"/>
          <a:stretch>
            <a:fillRect/>
          </a:stretch>
        </p:blipFill>
        <p:spPr>
          <a:xfrm>
            <a:off x="7326630" y="3374390"/>
            <a:ext cx="3556000" cy="2326640"/>
          </a:xfrm>
          <a:prstGeom prst="rect">
            <a:avLst/>
          </a:prstGeom>
        </p:spPr>
      </p:pic>
      <p:sp>
        <p:nvSpPr>
          <p:cNvPr id="2" name="object 14"/>
          <p:cNvSpPr txBox="1"/>
          <p:nvPr/>
        </p:nvSpPr>
        <p:spPr>
          <a:xfrm>
            <a:off x="7870825" y="5798185"/>
            <a:ext cx="27749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（c）复制粘贴曲面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3" name="object 14"/>
          <p:cNvSpPr txBox="1"/>
          <p:nvPr/>
        </p:nvSpPr>
        <p:spPr>
          <a:xfrm>
            <a:off x="4257675" y="5659120"/>
            <a:ext cx="27749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（b）“Ctrl”加选曲面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object 14"/>
          <p:cNvSpPr txBox="1"/>
          <p:nvPr/>
        </p:nvSpPr>
        <p:spPr>
          <a:xfrm>
            <a:off x="1905635" y="5659120"/>
            <a:ext cx="205803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（a）选择单曲面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9.2	“面”建模的典型步骤</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36370"/>
            <a:ext cx="104228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步骤5：创建偏移1（编辑曲面）。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在左侧的模型树列表中，单击选择特征。再单击“编辑”组的“偏移”按钮，进入“偏移”对话框，设置偏移选项为，偏移数值为“2”，方向朝里，如图9-2-5所示，单击“确定”完成偏移。</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551680" y="6307455"/>
            <a:ext cx="27749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9-2-5  创建偏移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9" name="object 29"/>
          <p:cNvPicPr/>
          <p:nvPr/>
        </p:nvPicPr>
        <p:blipFill>
          <a:blip r:embed="rId2" cstate="print"/>
          <a:stretch>
            <a:fillRect/>
          </a:stretch>
        </p:blipFill>
        <p:spPr>
          <a:xfrm>
            <a:off x="3494405" y="3867785"/>
            <a:ext cx="3281045" cy="1804035"/>
          </a:xfrm>
          <a:prstGeom prst="rect">
            <a:avLst/>
          </a:prstGeom>
        </p:spPr>
      </p:pic>
      <p:sp>
        <p:nvSpPr>
          <p:cNvPr id="30" name="object 30"/>
          <p:cNvSpPr txBox="1"/>
          <p:nvPr/>
        </p:nvSpPr>
        <p:spPr>
          <a:xfrm>
            <a:off x="3784600" y="5943600"/>
            <a:ext cx="2762250" cy="30226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a:t>
            </a:r>
            <a:r>
              <a:rPr sz="1600" spc="-10" dirty="0">
                <a:solidFill>
                  <a:srgbClr val="231F20"/>
                </a:solidFill>
                <a:latin typeface="微软雅黑" panose="020B0503020204020204" charset="-122"/>
                <a:ea typeface="微软雅黑" panose="020B0503020204020204" charset="-122"/>
                <a:cs typeface="微软雅黑" panose="020B0503020204020204" charset="-122"/>
              </a:rPr>
              <a:t>选择“偏移”命令</a:t>
            </a:r>
            <a:endParaRPr sz="1600">
              <a:latin typeface="微软雅黑" panose="020B0503020204020204" charset="-122"/>
              <a:ea typeface="微软雅黑" panose="020B0503020204020204" charset="-122"/>
              <a:cs typeface="微软雅黑" panose="020B0503020204020204" charset="-122"/>
            </a:endParaRPr>
          </a:p>
        </p:txBody>
      </p:sp>
      <p:pic>
        <p:nvPicPr>
          <p:cNvPr id="31" name="object 31"/>
          <p:cNvPicPr/>
          <p:nvPr/>
        </p:nvPicPr>
        <p:blipFill>
          <a:blip r:embed="rId3" cstate="print"/>
          <a:stretch>
            <a:fillRect/>
          </a:stretch>
        </p:blipFill>
        <p:spPr>
          <a:xfrm>
            <a:off x="1108075" y="3374390"/>
            <a:ext cx="2228850" cy="2871470"/>
          </a:xfrm>
          <a:prstGeom prst="rect">
            <a:avLst/>
          </a:prstGeom>
        </p:spPr>
      </p:pic>
      <p:sp>
        <p:nvSpPr>
          <p:cNvPr id="32" name="object 32"/>
          <p:cNvSpPr txBox="1"/>
          <p:nvPr/>
        </p:nvSpPr>
        <p:spPr>
          <a:xfrm>
            <a:off x="1316355" y="6307455"/>
            <a:ext cx="2178050" cy="302260"/>
          </a:xfrm>
          <a:prstGeom prst="rect">
            <a:avLst/>
          </a:prstGeom>
        </p:spPr>
        <p:txBody>
          <a:bodyPr vert="horz" wrap="square" lIns="0" tIns="12700" rIns="0" bIns="0" rtlCol="0">
            <a:no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a）</a:t>
            </a:r>
            <a:r>
              <a:rPr sz="1600" spc="-25" dirty="0">
                <a:solidFill>
                  <a:srgbClr val="231F20"/>
                </a:solidFill>
                <a:latin typeface="微软雅黑" panose="020B0503020204020204" charset="-122"/>
                <a:ea typeface="微软雅黑" panose="020B0503020204020204" charset="-122"/>
                <a:cs typeface="微软雅黑" panose="020B0503020204020204" charset="-122"/>
              </a:rPr>
              <a:t>选择特征“复制 </a:t>
            </a:r>
            <a:r>
              <a:rPr sz="1600" spc="-25" dirty="0">
                <a:solidFill>
                  <a:srgbClr val="231F20"/>
                </a:solidFill>
                <a:latin typeface="微软雅黑" panose="020B0503020204020204" charset="-122"/>
                <a:ea typeface="微软雅黑" panose="020B0503020204020204" charset="-122"/>
                <a:cs typeface="微软雅黑" panose="020B0503020204020204" charset="-122"/>
              </a:rPr>
              <a:t>1”</a:t>
            </a:r>
            <a:endParaRPr sz="1600">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4" cstate="print"/>
          <a:stretch>
            <a:fillRect/>
          </a:stretch>
        </p:blipFill>
        <p:spPr>
          <a:xfrm>
            <a:off x="7534910" y="3159760"/>
            <a:ext cx="3808730" cy="2650490"/>
          </a:xfrm>
          <a:prstGeom prst="rect">
            <a:avLst/>
          </a:prstGeom>
        </p:spPr>
      </p:pic>
      <p:sp>
        <p:nvSpPr>
          <p:cNvPr id="2" name="object 30"/>
          <p:cNvSpPr txBox="1"/>
          <p:nvPr/>
        </p:nvSpPr>
        <p:spPr>
          <a:xfrm>
            <a:off x="8058150" y="5943600"/>
            <a:ext cx="2762250" cy="30226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（c）设置“偏移”选项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9.2	“面”建模的典型步骤</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36370"/>
            <a:ext cx="10422890"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提示：“编辑”的图标在默认是灰色的，当选择了“特征”后，“编辑”组的可以对该特征操作的图标变化成彩色，如图9-2-6所示。</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056380" y="5963920"/>
            <a:ext cx="316801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9-2-6  “编辑”组图标的变化</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1384300" y="2736215"/>
            <a:ext cx="4199890" cy="2337435"/>
          </a:xfrm>
          <a:prstGeom prst="rect">
            <a:avLst/>
          </a:prstGeom>
        </p:spPr>
      </p:pic>
      <p:sp>
        <p:nvSpPr>
          <p:cNvPr id="12" name="object 12"/>
          <p:cNvSpPr txBox="1"/>
          <p:nvPr/>
        </p:nvSpPr>
        <p:spPr>
          <a:xfrm>
            <a:off x="1774825" y="5108575"/>
            <a:ext cx="4001135" cy="445770"/>
          </a:xfrm>
          <a:prstGeom prst="rect">
            <a:avLst/>
          </a:prstGeom>
        </p:spPr>
        <p:txBody>
          <a:bodyPr vert="horz" wrap="square" lIns="0" tIns="12700" rIns="0" bIns="0" rtlCol="0">
            <a:noAutofit/>
          </a:bodyPr>
          <a:p>
            <a:pPr marL="557530" marR="5080" indent="-545465">
              <a:lnSpc>
                <a:spcPct val="122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a）</a:t>
            </a:r>
            <a:r>
              <a:rPr sz="1600" spc="-5" dirty="0">
                <a:solidFill>
                  <a:srgbClr val="231F20"/>
                </a:solidFill>
                <a:latin typeface="微软雅黑" panose="020B0503020204020204" charset="-122"/>
                <a:ea typeface="微软雅黑" panose="020B0503020204020204" charset="-122"/>
                <a:cs typeface="微软雅黑" panose="020B0503020204020204" charset="-122"/>
              </a:rPr>
              <a:t>特征选择前“偏移”图标</a:t>
            </a:r>
            <a:r>
              <a:rPr sz="1600" spc="-25" dirty="0">
                <a:solidFill>
                  <a:srgbClr val="231F20"/>
                </a:solidFill>
                <a:latin typeface="微软雅黑" panose="020B0503020204020204" charset="-122"/>
                <a:ea typeface="微软雅黑" panose="020B0503020204020204" charset="-122"/>
                <a:cs typeface="微软雅黑" panose="020B0503020204020204" charset="-122"/>
              </a:rPr>
              <a:t>灰色</a:t>
            </a:r>
            <a:endParaRPr sz="160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3" cstate="print"/>
          <a:stretch>
            <a:fillRect/>
          </a:stretch>
        </p:blipFill>
        <p:spPr>
          <a:xfrm>
            <a:off x="5955030" y="2766060"/>
            <a:ext cx="4199890" cy="2246630"/>
          </a:xfrm>
          <a:prstGeom prst="rect">
            <a:avLst/>
          </a:prstGeom>
        </p:spPr>
      </p:pic>
      <p:sp>
        <p:nvSpPr>
          <p:cNvPr id="2" name="object 14"/>
          <p:cNvSpPr txBox="1"/>
          <p:nvPr/>
        </p:nvSpPr>
        <p:spPr>
          <a:xfrm>
            <a:off x="5955030" y="5108575"/>
            <a:ext cx="4017010" cy="364490"/>
          </a:xfrm>
          <a:prstGeom prst="rect">
            <a:avLst/>
          </a:prstGeom>
        </p:spPr>
        <p:txBody>
          <a:bodyPr vert="horz" wrap="square" lIns="0" tIns="12700" rIns="0" bIns="0" rtlCol="0">
            <a:noAutofit/>
          </a:bodyPr>
          <a:p>
            <a:pPr marL="512445" marR="5080" indent="-500380">
              <a:lnSpc>
                <a:spcPct val="122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a:t>
            </a:r>
            <a:r>
              <a:rPr sz="1600" spc="-5" dirty="0">
                <a:solidFill>
                  <a:srgbClr val="231F20"/>
                </a:solidFill>
                <a:latin typeface="微软雅黑" panose="020B0503020204020204" charset="-122"/>
                <a:ea typeface="微软雅黑" panose="020B0503020204020204" charset="-122"/>
                <a:cs typeface="微软雅黑" panose="020B0503020204020204" charset="-122"/>
              </a:rPr>
              <a:t>特征选择后“偏移”图标</a:t>
            </a:r>
            <a:r>
              <a:rPr sz="1600" spc="-20" dirty="0">
                <a:solidFill>
                  <a:srgbClr val="231F20"/>
                </a:solidFill>
                <a:latin typeface="微软雅黑" panose="020B0503020204020204" charset="-122"/>
                <a:ea typeface="微软雅黑" panose="020B0503020204020204" charset="-122"/>
                <a:cs typeface="微软雅黑" panose="020B0503020204020204" charset="-122"/>
              </a:rPr>
              <a:t>变彩色</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9.2	“面”建模的典型步骤</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36370"/>
            <a:ext cx="1042289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步骤6：创建“实体化1”长材料。</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在左侧的模型树列表中，单击选择特征。再单击“编辑”组的“实体化”按钮，进入“实体化”对话框，设置选项，如图9-2-7所示，单击“确定”完成“实体化”长材料。</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551680" y="6307455"/>
            <a:ext cx="27749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9-2-7  “面”实体化长材料</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8" name="object 18"/>
          <p:cNvPicPr/>
          <p:nvPr/>
        </p:nvPicPr>
        <p:blipFill>
          <a:blip r:embed="rId2" cstate="print"/>
          <a:stretch>
            <a:fillRect/>
          </a:stretch>
        </p:blipFill>
        <p:spPr>
          <a:xfrm>
            <a:off x="1542415" y="2975610"/>
            <a:ext cx="2304415" cy="3108960"/>
          </a:xfrm>
          <a:prstGeom prst="rect">
            <a:avLst/>
          </a:prstGeom>
        </p:spPr>
      </p:pic>
      <p:sp>
        <p:nvSpPr>
          <p:cNvPr id="19" name="object 19"/>
          <p:cNvSpPr txBox="1"/>
          <p:nvPr/>
        </p:nvSpPr>
        <p:spPr>
          <a:xfrm>
            <a:off x="1542415" y="6223635"/>
            <a:ext cx="2521585" cy="258445"/>
          </a:xfrm>
          <a:prstGeom prst="rect">
            <a:avLst/>
          </a:prstGeom>
        </p:spPr>
        <p:txBody>
          <a:bodyPr vert="horz" wrap="square" lIns="0" tIns="12700" rIns="0" bIns="0" rtlCol="0">
            <a:sp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a）</a:t>
            </a:r>
            <a:r>
              <a:rPr sz="1600" spc="-25" dirty="0">
                <a:solidFill>
                  <a:srgbClr val="231F20"/>
                </a:solidFill>
                <a:latin typeface="微软雅黑" panose="020B0503020204020204" charset="-122"/>
                <a:ea typeface="微软雅黑" panose="020B0503020204020204" charset="-122"/>
                <a:cs typeface="微软雅黑" panose="020B0503020204020204" charset="-122"/>
              </a:rPr>
              <a:t>选择特征“拉伸 </a:t>
            </a:r>
            <a:r>
              <a:rPr sz="1600" spc="-25" dirty="0">
                <a:solidFill>
                  <a:srgbClr val="231F20"/>
                </a:solidFill>
                <a:latin typeface="微软雅黑" panose="020B0503020204020204" charset="-122"/>
                <a:ea typeface="微软雅黑" panose="020B0503020204020204" charset="-122"/>
                <a:cs typeface="微软雅黑" panose="020B0503020204020204" charset="-122"/>
              </a:rPr>
              <a:t>1”</a:t>
            </a:r>
            <a:endParaRPr sz="1600">
              <a:latin typeface="微软雅黑" panose="020B0503020204020204" charset="-122"/>
              <a:ea typeface="微软雅黑" panose="020B0503020204020204" charset="-122"/>
              <a:cs typeface="微软雅黑" panose="020B0503020204020204" charset="-122"/>
            </a:endParaRPr>
          </a:p>
        </p:txBody>
      </p:sp>
      <p:pic>
        <p:nvPicPr>
          <p:cNvPr id="20" name="object 20"/>
          <p:cNvPicPr/>
          <p:nvPr/>
        </p:nvPicPr>
        <p:blipFill>
          <a:blip r:embed="rId3" cstate="print"/>
          <a:stretch>
            <a:fillRect/>
          </a:stretch>
        </p:blipFill>
        <p:spPr>
          <a:xfrm>
            <a:off x="4598670" y="3678555"/>
            <a:ext cx="2654935" cy="1341120"/>
          </a:xfrm>
          <a:prstGeom prst="rect">
            <a:avLst/>
          </a:prstGeom>
        </p:spPr>
      </p:pic>
      <p:sp>
        <p:nvSpPr>
          <p:cNvPr id="21" name="object 21"/>
          <p:cNvSpPr txBox="1"/>
          <p:nvPr/>
        </p:nvSpPr>
        <p:spPr>
          <a:xfrm>
            <a:off x="4666615" y="5318760"/>
            <a:ext cx="258699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a:t>
            </a:r>
            <a:r>
              <a:rPr sz="1600" spc="-10" dirty="0">
                <a:solidFill>
                  <a:srgbClr val="231F20"/>
                </a:solidFill>
                <a:latin typeface="微软雅黑" panose="020B0503020204020204" charset="-122"/>
                <a:ea typeface="微软雅黑" panose="020B0503020204020204" charset="-122"/>
                <a:cs typeface="微软雅黑" panose="020B0503020204020204" charset="-122"/>
              </a:rPr>
              <a:t>选择“实体化”命令</a:t>
            </a:r>
            <a:endParaRPr sz="1600">
              <a:latin typeface="微软雅黑" panose="020B0503020204020204" charset="-122"/>
              <a:ea typeface="微软雅黑" panose="020B0503020204020204" charset="-122"/>
              <a:cs typeface="微软雅黑" panose="020B0503020204020204" charset="-122"/>
            </a:endParaRPr>
          </a:p>
        </p:txBody>
      </p:sp>
      <p:pic>
        <p:nvPicPr>
          <p:cNvPr id="22" name="object 22"/>
          <p:cNvPicPr/>
          <p:nvPr/>
        </p:nvPicPr>
        <p:blipFill>
          <a:blip r:embed="rId4" cstate="print"/>
          <a:stretch>
            <a:fillRect/>
          </a:stretch>
        </p:blipFill>
        <p:spPr>
          <a:xfrm>
            <a:off x="7706995" y="3133725"/>
            <a:ext cx="3443605" cy="2792095"/>
          </a:xfrm>
          <a:prstGeom prst="rect">
            <a:avLst/>
          </a:prstGeom>
        </p:spPr>
      </p:pic>
      <p:sp>
        <p:nvSpPr>
          <p:cNvPr id="2" name="object 21"/>
          <p:cNvSpPr txBox="1"/>
          <p:nvPr/>
        </p:nvSpPr>
        <p:spPr>
          <a:xfrm>
            <a:off x="8232140" y="6049010"/>
            <a:ext cx="258699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（c）设置“实体化”选项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rPr lang="zh-CN" altLang="en-US"/>
              <a:t>CONTENTS</a:t>
            </a:r>
            <a:endParaRPr lang="zh-CN" altLang="en-US"/>
          </a:p>
        </p:txBody>
      </p:sp>
      <p:sp>
        <p:nvSpPr>
          <p:cNvPr id="5" name="标题 4"/>
          <p:cNvSpPr>
            <a:spLocks noGrp="1"/>
          </p:cNvSpPr>
          <p:nvPr>
            <p:ph type="title" idx="1"/>
            <p:custDataLst>
              <p:tags r:id="rId2"/>
            </p:custDataLst>
          </p:nvPr>
        </p:nvSpPr>
        <p:spPr/>
        <p:txBody>
          <a:bodyPr/>
          <a:lstStyle/>
          <a:p>
            <a:r>
              <a:rPr lang="zh-CN" altLang="en-US"/>
              <a:t>目录</a:t>
            </a:r>
            <a:endParaRPr lang="zh-CN" altLang="en-US"/>
          </a:p>
        </p:txBody>
      </p:sp>
      <p:sp>
        <p:nvSpPr>
          <p:cNvPr id="100" name="文本框 99"/>
          <p:cNvSpPr txBox="1"/>
          <p:nvPr/>
        </p:nvSpPr>
        <p:spPr>
          <a:xfrm>
            <a:off x="4581525" y="1222375"/>
            <a:ext cx="5080000" cy="2206625"/>
          </a:xfrm>
          <a:prstGeom prst="rect">
            <a:avLst/>
          </a:prstGeom>
          <a:noFill/>
          <a:ln w="9525">
            <a:noFill/>
          </a:ln>
        </p:spPr>
        <p:txBody>
          <a:bodyPr>
            <a:noAutofit/>
          </a:bodyPr>
          <a:p>
            <a:pPr indent="0">
              <a:lnSpc>
                <a:spcPct val="200000"/>
              </a:lnSpc>
            </a:pPr>
            <a:r>
              <a:rPr sz="2000" b="1">
                <a:latin typeface="Calibri" panose="020F0502020204030204" charset="0"/>
                <a:ea typeface="宋体" panose="02010600030101010101" pitchFamily="2" charset="-122"/>
              </a:rPr>
              <a:t>9.1 “面”建模同“体”建模对比</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9.2 “面”建模的典型步骤</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9.3 “面”建模基础案例</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9.4 “复制”和“粘贴”</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9.5 “偏移”</a:t>
            </a:r>
            <a:endParaRPr sz="2000" b="1">
              <a:latin typeface="Calibri" panose="020F0502020204030204" charset="0"/>
              <a:ea typeface="宋体" panose="02010600030101010101" pitchFamily="2" charset="-122"/>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9.2	“面”建模的典型步骤</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36370"/>
            <a:ext cx="1042289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步骤7：创建“实体化1”切材料。</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在左侧的模型树列表中，单击选择“偏移1”特征。再单击“编辑”组的“实体化”按钮，进入“实体化”对话框，设置选项，如图9-2-8所示，单击“确定”完成“实体化”切材料。</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812665" y="6469380"/>
            <a:ext cx="27749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9-2-8  “面”实体化切材料</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8" name="object 28"/>
          <p:cNvPicPr/>
          <p:nvPr/>
        </p:nvPicPr>
        <p:blipFill>
          <a:blip r:embed="rId2" cstate="print"/>
          <a:stretch>
            <a:fillRect/>
          </a:stretch>
        </p:blipFill>
        <p:spPr>
          <a:xfrm>
            <a:off x="2004060" y="2912745"/>
            <a:ext cx="2026920" cy="3273425"/>
          </a:xfrm>
          <a:prstGeom prst="rect">
            <a:avLst/>
          </a:prstGeom>
        </p:spPr>
      </p:pic>
      <p:sp>
        <p:nvSpPr>
          <p:cNvPr id="29" name="object 29"/>
          <p:cNvSpPr txBox="1"/>
          <p:nvPr/>
        </p:nvSpPr>
        <p:spPr>
          <a:xfrm>
            <a:off x="2040255" y="6249670"/>
            <a:ext cx="2369820" cy="285750"/>
          </a:xfrm>
          <a:prstGeom prst="rect">
            <a:avLst/>
          </a:prstGeom>
        </p:spPr>
        <p:txBody>
          <a:bodyPr vert="horz" wrap="square" lIns="0" tIns="12700" rIns="0" bIns="0" rtlCol="0">
            <a:no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a）</a:t>
            </a:r>
            <a:r>
              <a:rPr sz="1600" spc="-25" dirty="0">
                <a:solidFill>
                  <a:srgbClr val="231F20"/>
                </a:solidFill>
                <a:latin typeface="微软雅黑" panose="020B0503020204020204" charset="-122"/>
                <a:ea typeface="微软雅黑" panose="020B0503020204020204" charset="-122"/>
                <a:cs typeface="微软雅黑" panose="020B0503020204020204" charset="-122"/>
              </a:rPr>
              <a:t>选择特征“拉伸 </a:t>
            </a:r>
            <a:r>
              <a:rPr sz="1600" spc="-25" dirty="0">
                <a:solidFill>
                  <a:srgbClr val="231F20"/>
                </a:solidFill>
                <a:latin typeface="微软雅黑" panose="020B0503020204020204" charset="-122"/>
                <a:ea typeface="微软雅黑" panose="020B0503020204020204" charset="-122"/>
                <a:cs typeface="微软雅黑" panose="020B0503020204020204" charset="-122"/>
              </a:rPr>
              <a:t>1”</a:t>
            </a:r>
            <a:endParaRPr sz="1600">
              <a:latin typeface="微软雅黑" panose="020B0503020204020204" charset="-122"/>
              <a:ea typeface="微软雅黑" panose="020B0503020204020204" charset="-122"/>
              <a:cs typeface="微软雅黑" panose="020B0503020204020204" charset="-122"/>
            </a:endParaRPr>
          </a:p>
        </p:txBody>
      </p:sp>
      <p:pic>
        <p:nvPicPr>
          <p:cNvPr id="30" name="object 30"/>
          <p:cNvPicPr/>
          <p:nvPr/>
        </p:nvPicPr>
        <p:blipFill>
          <a:blip r:embed="rId3" cstate="print"/>
          <a:stretch>
            <a:fillRect/>
          </a:stretch>
        </p:blipFill>
        <p:spPr>
          <a:xfrm>
            <a:off x="4410075" y="3587750"/>
            <a:ext cx="3177540" cy="1574800"/>
          </a:xfrm>
          <a:prstGeom prst="rect">
            <a:avLst/>
          </a:prstGeom>
        </p:spPr>
      </p:pic>
      <p:sp>
        <p:nvSpPr>
          <p:cNvPr id="31" name="object 31"/>
          <p:cNvSpPr txBox="1"/>
          <p:nvPr/>
        </p:nvSpPr>
        <p:spPr>
          <a:xfrm>
            <a:off x="4551680" y="5506720"/>
            <a:ext cx="3465830" cy="28575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a:t>
            </a:r>
            <a:r>
              <a:rPr sz="1600" spc="-10" dirty="0">
                <a:solidFill>
                  <a:srgbClr val="231F20"/>
                </a:solidFill>
                <a:latin typeface="微软雅黑" panose="020B0503020204020204" charset="-122"/>
                <a:ea typeface="微软雅黑" panose="020B0503020204020204" charset="-122"/>
                <a:cs typeface="微软雅黑" panose="020B0503020204020204" charset="-122"/>
              </a:rPr>
              <a:t>选择“实体化”命令</a:t>
            </a:r>
            <a:endParaRPr sz="1600">
              <a:latin typeface="微软雅黑" panose="020B0503020204020204" charset="-122"/>
              <a:ea typeface="微软雅黑" panose="020B0503020204020204" charset="-122"/>
              <a:cs typeface="微软雅黑" panose="020B0503020204020204" charset="-122"/>
            </a:endParaRPr>
          </a:p>
        </p:txBody>
      </p:sp>
      <p:pic>
        <p:nvPicPr>
          <p:cNvPr id="32" name="object 32"/>
          <p:cNvPicPr/>
          <p:nvPr/>
        </p:nvPicPr>
        <p:blipFill>
          <a:blip r:embed="rId4" cstate="print"/>
          <a:stretch>
            <a:fillRect/>
          </a:stretch>
        </p:blipFill>
        <p:spPr>
          <a:xfrm>
            <a:off x="7777480" y="3133725"/>
            <a:ext cx="2958465" cy="2244090"/>
          </a:xfrm>
          <a:prstGeom prst="rect">
            <a:avLst/>
          </a:prstGeom>
        </p:spPr>
      </p:pic>
      <p:sp>
        <p:nvSpPr>
          <p:cNvPr id="2" name="object 31"/>
          <p:cNvSpPr txBox="1"/>
          <p:nvPr/>
        </p:nvSpPr>
        <p:spPr>
          <a:xfrm>
            <a:off x="8017510" y="5598795"/>
            <a:ext cx="3465830" cy="28575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（c）设置“实体化”选项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9.2	“面”建模的典型步骤</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534160"/>
            <a:ext cx="10422890" cy="55308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步骤8：保存“零件”文件，如图9-2-9所示。</a:t>
            </a:r>
            <a:endParaRPr sz="2000" b="0">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3128010" y="2264410"/>
            <a:ext cx="5622290" cy="3709670"/>
          </a:xfrm>
          <a:prstGeom prst="rect">
            <a:avLst/>
          </a:prstGeom>
        </p:spPr>
      </p:pic>
      <p:sp>
        <p:nvSpPr>
          <p:cNvPr id="2" name="文本框 1"/>
          <p:cNvSpPr txBox="1"/>
          <p:nvPr/>
        </p:nvSpPr>
        <p:spPr>
          <a:xfrm>
            <a:off x="4436110" y="6151245"/>
            <a:ext cx="4314190" cy="337185"/>
          </a:xfrm>
          <a:prstGeom prst="rect">
            <a:avLst/>
          </a:prstGeom>
          <a:noFill/>
        </p:spPr>
        <p:txBody>
          <a:bodyPr wrap="square" rtlCol="0" anchor="t">
            <a:spAutoFit/>
          </a:bodyPr>
          <a:p>
            <a:pPr marL="12700">
              <a:lnSpc>
                <a:spcPct val="100000"/>
              </a:lnSpc>
              <a:spcBef>
                <a:spcPts val="100"/>
              </a:spcBef>
            </a:pPr>
            <a:r>
              <a:rPr sz="1600" spc="-110" dirty="0">
                <a:solidFill>
                  <a:srgbClr val="231F20"/>
                </a:solidFill>
                <a:latin typeface="微软雅黑" panose="020B0503020204020204" charset="-122"/>
                <a:ea typeface="微软雅黑" panose="020B0503020204020204" charset="-122"/>
                <a:cs typeface="微软雅黑" panose="020B0503020204020204" charset="-122"/>
                <a:sym typeface="+mn-ea"/>
              </a:rPr>
              <a:t>图 </a:t>
            </a:r>
            <a:r>
              <a:rPr sz="1600" spc="-10" dirty="0">
                <a:solidFill>
                  <a:srgbClr val="231F20"/>
                </a:solidFill>
                <a:latin typeface="微软雅黑" panose="020B0503020204020204" charset="-122"/>
                <a:ea typeface="微软雅黑" panose="020B0503020204020204" charset="-122"/>
                <a:cs typeface="微软雅黑" panose="020B0503020204020204" charset="-122"/>
                <a:sym typeface="+mn-ea"/>
              </a:rPr>
              <a:t>9-2-</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9</a:t>
            </a:r>
            <a:r>
              <a:rPr sz="1600" spc="22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spc="-10" dirty="0">
                <a:solidFill>
                  <a:srgbClr val="231F20"/>
                </a:solidFill>
                <a:latin typeface="微软雅黑" panose="020B0503020204020204" charset="-122"/>
                <a:ea typeface="微软雅黑" panose="020B0503020204020204" charset="-122"/>
                <a:cs typeface="微软雅黑" panose="020B0503020204020204" charset="-122"/>
                <a:sym typeface="+mn-ea"/>
              </a:rPr>
              <a:t>“面”建模充电宝</a:t>
            </a:r>
            <a:endParaRPr lang="zh-CN" altLang="en-US" sz="1600" spc="-1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9.2	“面”建模的典型步骤</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37235" y="1490980"/>
            <a:ext cx="104228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提示：选择“面”进行编辑有多种方式，下面介绍常用的两种方式。</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方式1 ：在模型树的列表中单击特征选择。选择的是该特征创建的所有信息。</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方式 2 ：通过右下角的“几何”选择过滤器设置“曲面”或者“面组”，在图形区域直接选择曲面，如图 9-2-10 所示。</a:t>
            </a:r>
            <a:endParaRPr sz="2000" b="0">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4117340" y="3097530"/>
            <a:ext cx="2195195" cy="2947670"/>
          </a:xfrm>
          <a:prstGeom prst="rect">
            <a:avLst/>
          </a:prstGeom>
        </p:spPr>
      </p:pic>
      <p:pic>
        <p:nvPicPr>
          <p:cNvPr id="14" name="object 14"/>
          <p:cNvPicPr/>
          <p:nvPr/>
        </p:nvPicPr>
        <p:blipFill>
          <a:blip r:embed="rId3" cstate="print"/>
          <a:stretch>
            <a:fillRect/>
          </a:stretch>
        </p:blipFill>
        <p:spPr>
          <a:xfrm>
            <a:off x="7661275" y="3007360"/>
            <a:ext cx="2675890" cy="3037840"/>
          </a:xfrm>
          <a:prstGeom prst="rect">
            <a:avLst/>
          </a:prstGeom>
        </p:spPr>
      </p:pic>
      <p:sp>
        <p:nvSpPr>
          <p:cNvPr id="2" name="文本框 1"/>
          <p:cNvSpPr txBox="1"/>
          <p:nvPr/>
        </p:nvSpPr>
        <p:spPr>
          <a:xfrm>
            <a:off x="4117340" y="6121400"/>
            <a:ext cx="2154555" cy="196850"/>
          </a:xfrm>
          <a:prstGeom prst="rect">
            <a:avLst/>
          </a:prstGeom>
          <a:noFill/>
        </p:spPr>
        <p:txBody>
          <a:bodyPr wrap="square" rtlCol="0" anchor="t">
            <a:noAutofit/>
          </a:bodyPr>
          <a:p>
            <a:r>
              <a:rPr sz="1600" spc="-1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spc="-10" dirty="0">
                <a:solidFill>
                  <a:srgbClr val="231F20"/>
                </a:solidFill>
                <a:latin typeface="微软雅黑" panose="020B0503020204020204" charset="-122"/>
                <a:ea typeface="微软雅黑" panose="020B0503020204020204" charset="-122"/>
                <a:cs typeface="微软雅黑" panose="020B0503020204020204" charset="-122"/>
                <a:sym typeface="+mn-ea"/>
              </a:rPr>
              <a:t>a）</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特征选择</a:t>
            </a:r>
            <a:r>
              <a:rPr sz="1600" spc="-50" dirty="0">
                <a:solidFill>
                  <a:srgbClr val="231F20"/>
                </a:solidFill>
                <a:latin typeface="微软雅黑" panose="020B0503020204020204" charset="-122"/>
                <a:ea typeface="微软雅黑" panose="020B0503020204020204" charset="-122"/>
                <a:cs typeface="微软雅黑" panose="020B0503020204020204" charset="-122"/>
                <a:sym typeface="+mn-ea"/>
              </a:rPr>
              <a:t>面</a:t>
            </a:r>
            <a:endParaRPr lang="zh-CN" altLang="en-US" sz="1600" spc="-5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7348855" y="6108065"/>
            <a:ext cx="2709545" cy="210185"/>
          </a:xfrm>
          <a:prstGeom prst="rect">
            <a:avLst/>
          </a:prstGeom>
          <a:noFill/>
        </p:spPr>
        <p:txBody>
          <a:bodyPr wrap="square" rtlCol="0" anchor="t">
            <a:noAutofit/>
          </a:bodyPr>
          <a:p>
            <a:pPr algn="ctr">
              <a:lnSpc>
                <a:spcPct val="100000"/>
              </a:lnSpc>
              <a:spcBef>
                <a:spcPts val="100"/>
              </a:spcBef>
              <a:tabLst>
                <a:tab pos="1290320"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b）图形区域直接选择</a:t>
            </a:r>
            <a:r>
              <a:rPr sz="1600" spc="-50" dirty="0">
                <a:solidFill>
                  <a:srgbClr val="231F20"/>
                </a:solidFill>
                <a:latin typeface="微软雅黑" panose="020B0503020204020204" charset="-122"/>
                <a:ea typeface="微软雅黑" panose="020B0503020204020204" charset="-122"/>
                <a:cs typeface="微软雅黑" panose="020B0503020204020204" charset="-122"/>
                <a:sym typeface="+mn-ea"/>
              </a:rPr>
              <a:t>面</a:t>
            </a:r>
            <a:endParaRPr lang="zh-CN" altLang="en-US" sz="1600" spc="-5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4864100" y="6381115"/>
            <a:ext cx="3899535" cy="337185"/>
          </a:xfrm>
          <a:prstGeom prst="rect">
            <a:avLst/>
          </a:prstGeom>
          <a:noFill/>
        </p:spPr>
        <p:txBody>
          <a:bodyPr wrap="square" rtlCol="0" anchor="t">
            <a:spAutoFit/>
          </a:bodyPr>
          <a:p>
            <a:pPr marR="54610" algn="ctr">
              <a:lnSpc>
                <a:spcPct val="100000"/>
              </a:lnSpc>
              <a:spcBef>
                <a:spcPts val="895"/>
              </a:spcBef>
            </a:pPr>
            <a:r>
              <a:rPr sz="1600" spc="-110" dirty="0">
                <a:solidFill>
                  <a:srgbClr val="231F20"/>
                </a:solidFill>
                <a:latin typeface="微软雅黑" panose="020B0503020204020204" charset="-122"/>
                <a:ea typeface="微软雅黑" panose="020B0503020204020204" charset="-122"/>
                <a:cs typeface="微软雅黑" panose="020B0503020204020204" charset="-122"/>
                <a:sym typeface="+mn-ea"/>
              </a:rPr>
              <a:t>图 </a:t>
            </a:r>
            <a:r>
              <a:rPr sz="1600" spc="-10" dirty="0">
                <a:solidFill>
                  <a:srgbClr val="231F20"/>
                </a:solidFill>
                <a:latin typeface="微软雅黑" panose="020B0503020204020204" charset="-122"/>
                <a:ea typeface="微软雅黑" panose="020B0503020204020204" charset="-122"/>
                <a:cs typeface="微软雅黑" panose="020B0503020204020204" charset="-122"/>
                <a:sym typeface="+mn-ea"/>
              </a:rPr>
              <a:t>9-2-</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10</a:t>
            </a:r>
            <a:r>
              <a:rPr sz="1600" spc="22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spc="-10" dirty="0">
                <a:solidFill>
                  <a:srgbClr val="231F20"/>
                </a:solidFill>
                <a:latin typeface="微软雅黑" panose="020B0503020204020204" charset="-122"/>
                <a:ea typeface="微软雅黑" panose="020B0503020204020204" charset="-122"/>
                <a:cs typeface="微软雅黑" panose="020B0503020204020204" charset="-122"/>
                <a:sym typeface="+mn-ea"/>
              </a:rPr>
              <a:t>“面”的选择方式</a:t>
            </a:r>
            <a:endParaRPr lang="zh-CN" altLang="en-US" sz="1600" spc="-1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THREE</a:t>
            </a:r>
          </a:p>
        </p:txBody>
      </p:sp>
      <p:sp>
        <p:nvSpPr>
          <p:cNvPr id="4" name="标题 3"/>
          <p:cNvSpPr>
            <a:spLocks noGrp="1"/>
          </p:cNvSpPr>
          <p:nvPr>
            <p:ph type="title" idx="1"/>
            <p:custDataLst>
              <p:tags r:id="rId2"/>
            </p:custDataLst>
          </p:nvPr>
        </p:nvSpPr>
        <p:spPr>
          <a:xfrm>
            <a:off x="4519930" y="2494280"/>
            <a:ext cx="6757035" cy="1869440"/>
          </a:xfrm>
        </p:spPr>
        <p:txBody>
          <a:bodyPr>
            <a:normAutofit/>
          </a:bodyPr>
          <a:lstStyle/>
          <a:p>
            <a:r>
              <a:rPr lang="en-US" b="1">
                <a:latin typeface="Calibri" panose="020F0502020204030204" charset="0"/>
                <a:ea typeface="宋体" panose="02010600030101010101" pitchFamily="2" charset="-122"/>
                <a:sym typeface="+mn-ea"/>
              </a:rPr>
              <a:t>9.3 </a:t>
            </a:r>
            <a:br>
              <a:rPr lang="en-US" b="1">
                <a:latin typeface="Calibri" panose="020F0502020204030204" charset="0"/>
                <a:ea typeface="宋体" panose="02010600030101010101" pitchFamily="2" charset="-122"/>
                <a:sym typeface="+mn-ea"/>
              </a:rPr>
            </a:br>
            <a:r>
              <a:rPr sz="4900" b="1">
                <a:latin typeface="Calibri" panose="020F0502020204030204" charset="0"/>
                <a:ea typeface="宋体" panose="02010600030101010101" pitchFamily="2" charset="-122"/>
                <a:sym typeface="+mn-ea"/>
              </a:rPr>
              <a:t>“面”建模基础案例</a:t>
            </a:r>
            <a:endParaRPr sz="4900"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9.3	“面”建模基础案例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9.3.1	“面”建模实例1：NFC产品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55308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案例1是“面”建模NFC通信产品的操作练习，如图9-3-1所示。</a:t>
            </a:r>
            <a:endParaRPr sz="2000" b="0">
              <a:latin typeface="微软雅黑" panose="020B0503020204020204" charset="-122"/>
              <a:ea typeface="微软雅黑" panose="020B0503020204020204" charset="-122"/>
              <a:cs typeface="微软雅黑" panose="020B0503020204020204" charset="-122"/>
            </a:endParaRPr>
          </a:p>
        </p:txBody>
      </p:sp>
      <p:pic>
        <p:nvPicPr>
          <p:cNvPr id="21" name="object 21"/>
          <p:cNvPicPr/>
          <p:nvPr/>
        </p:nvPicPr>
        <p:blipFill>
          <a:blip r:embed="rId2" cstate="print"/>
          <a:stretch>
            <a:fillRect/>
          </a:stretch>
        </p:blipFill>
        <p:spPr>
          <a:xfrm>
            <a:off x="720725" y="2852420"/>
            <a:ext cx="3366135" cy="2477135"/>
          </a:xfrm>
          <a:prstGeom prst="rect">
            <a:avLst/>
          </a:prstGeom>
        </p:spPr>
      </p:pic>
      <p:sp>
        <p:nvSpPr>
          <p:cNvPr id="22" name="object 22"/>
          <p:cNvSpPr txBox="1"/>
          <p:nvPr/>
        </p:nvSpPr>
        <p:spPr>
          <a:xfrm>
            <a:off x="1304290" y="5795645"/>
            <a:ext cx="2884805" cy="258445"/>
          </a:xfrm>
          <a:prstGeom prst="rect">
            <a:avLst/>
          </a:prstGeom>
        </p:spPr>
        <p:txBody>
          <a:bodyPr vert="horz" wrap="square" lIns="0" tIns="12700" rIns="0" bIns="0" rtlCol="0">
            <a:sp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a）分析产品造型</a:t>
            </a:r>
            <a:endParaRPr sz="1600">
              <a:latin typeface="微软雅黑" panose="020B0503020204020204" charset="-122"/>
              <a:ea typeface="微软雅黑" panose="020B0503020204020204" charset="-122"/>
              <a:cs typeface="微软雅黑" panose="020B0503020204020204" charset="-122"/>
            </a:endParaRPr>
          </a:p>
        </p:txBody>
      </p:sp>
      <p:pic>
        <p:nvPicPr>
          <p:cNvPr id="23" name="object 23"/>
          <p:cNvPicPr/>
          <p:nvPr/>
        </p:nvPicPr>
        <p:blipFill>
          <a:blip r:embed="rId3" cstate="print"/>
          <a:stretch>
            <a:fillRect/>
          </a:stretch>
        </p:blipFill>
        <p:spPr>
          <a:xfrm>
            <a:off x="4241800" y="3041015"/>
            <a:ext cx="3319145" cy="2087245"/>
          </a:xfrm>
          <a:prstGeom prst="rect">
            <a:avLst/>
          </a:prstGeom>
        </p:spPr>
      </p:pic>
      <p:sp>
        <p:nvSpPr>
          <p:cNvPr id="24" name="object 24"/>
          <p:cNvSpPr txBox="1"/>
          <p:nvPr/>
        </p:nvSpPr>
        <p:spPr>
          <a:xfrm>
            <a:off x="4565650" y="5719445"/>
            <a:ext cx="356489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a:t>
            </a:r>
            <a:r>
              <a:rPr sz="1600" spc="-10" dirty="0">
                <a:solidFill>
                  <a:srgbClr val="231F20"/>
                </a:solidFill>
                <a:latin typeface="微软雅黑" panose="020B0503020204020204" charset="-122"/>
                <a:ea typeface="微软雅黑" panose="020B0503020204020204" charset="-122"/>
                <a:cs typeface="微软雅黑" panose="020B0503020204020204" charset="-122"/>
              </a:rPr>
              <a:t>分步创建造型曲面</a:t>
            </a:r>
            <a:endParaRPr sz="1600">
              <a:latin typeface="微软雅黑" panose="020B0503020204020204" charset="-122"/>
              <a:ea typeface="微软雅黑" panose="020B0503020204020204" charset="-122"/>
              <a:cs typeface="微软雅黑" panose="020B0503020204020204" charset="-122"/>
            </a:endParaRPr>
          </a:p>
        </p:txBody>
      </p:sp>
      <p:pic>
        <p:nvPicPr>
          <p:cNvPr id="25" name="object 25"/>
          <p:cNvPicPr/>
          <p:nvPr/>
        </p:nvPicPr>
        <p:blipFill>
          <a:blip r:embed="rId4" cstate="print"/>
          <a:stretch>
            <a:fillRect/>
          </a:stretch>
        </p:blipFill>
        <p:spPr>
          <a:xfrm>
            <a:off x="8001000" y="2857500"/>
            <a:ext cx="3709035" cy="2491105"/>
          </a:xfrm>
          <a:prstGeom prst="rect">
            <a:avLst/>
          </a:prstGeom>
        </p:spPr>
      </p:pic>
      <p:sp>
        <p:nvSpPr>
          <p:cNvPr id="26" name="object 26"/>
          <p:cNvSpPr txBox="1"/>
          <p:nvPr/>
        </p:nvSpPr>
        <p:spPr>
          <a:xfrm>
            <a:off x="8956040" y="5795645"/>
            <a:ext cx="2222500" cy="258445"/>
          </a:xfrm>
          <a:prstGeom prst="rect">
            <a:avLst/>
          </a:prstGeom>
        </p:spPr>
        <p:txBody>
          <a:bodyPr vert="horz" wrap="square" lIns="0" tIns="12700" rIns="0" bIns="0" rtlCol="0">
            <a:sp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c）</a:t>
            </a:r>
            <a:r>
              <a:rPr sz="1600" spc="-15" dirty="0">
                <a:solidFill>
                  <a:srgbClr val="231F20"/>
                </a:solidFill>
                <a:latin typeface="微软雅黑" panose="020B0503020204020204" charset="-122"/>
                <a:ea typeface="微软雅黑" panose="020B0503020204020204" charset="-122"/>
                <a:cs typeface="微软雅黑" panose="020B0503020204020204" charset="-122"/>
              </a:rPr>
              <a:t>编辑曲面</a:t>
            </a:r>
            <a:endParaRPr sz="1600">
              <a:latin typeface="微软雅黑" panose="020B0503020204020204" charset="-122"/>
              <a:ea typeface="微软雅黑" panose="020B0503020204020204" charset="-122"/>
              <a:cs typeface="微软雅黑" panose="020B0503020204020204" charset="-122"/>
            </a:endParaRPr>
          </a:p>
        </p:txBody>
      </p:sp>
      <p:sp>
        <p:nvSpPr>
          <p:cNvPr id="2" name="object 24"/>
          <p:cNvSpPr txBox="1"/>
          <p:nvPr/>
        </p:nvSpPr>
        <p:spPr>
          <a:xfrm>
            <a:off x="4565650" y="6358890"/>
            <a:ext cx="3564890" cy="258445"/>
          </a:xfrm>
          <a:prstGeom prst="rect">
            <a:avLst/>
          </a:prstGeom>
        </p:spPr>
        <p:txBody>
          <a:bodyPr vert="horz" wrap="square" lIns="0" tIns="12700" rIns="0" bIns="0" rtlCol="0">
            <a:spAutoFit/>
          </a:bodyPr>
          <a:p>
            <a:pPr marL="12700">
              <a:lnSpc>
                <a:spcPct val="100000"/>
              </a:lnSpc>
              <a:spcBef>
                <a:spcPts val="100"/>
              </a:spcBef>
            </a:pPr>
            <a:r>
              <a:rPr lang="zh-CN" sz="1600" dirty="0">
                <a:solidFill>
                  <a:srgbClr val="231F20"/>
                </a:solidFill>
                <a:latin typeface="微软雅黑" panose="020B0503020204020204" charset="-122"/>
                <a:ea typeface="微软雅黑" panose="020B0503020204020204" charset="-122"/>
                <a:cs typeface="微软雅黑" panose="020B0503020204020204" charset="-122"/>
              </a:rPr>
              <a:t>图</a:t>
            </a:r>
            <a:r>
              <a:rPr sz="1600" dirty="0">
                <a:solidFill>
                  <a:srgbClr val="231F20"/>
                </a:solidFill>
                <a:latin typeface="微软雅黑" panose="020B0503020204020204" charset="-122"/>
                <a:ea typeface="微软雅黑" panose="020B0503020204020204" charset="-122"/>
                <a:cs typeface="微软雅黑" panose="020B0503020204020204" charset="-122"/>
              </a:rPr>
              <a:t>9-3-1  面建模 NFC 产品</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9.3	“面”建模基础案例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9.3.1	“面”建模实例1：NFC产品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知识点：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（1）二元法分析NFC产品造型：主体具有中心轴、圆弧轨迹，可以用旋转特征创建，底部的凸起截面有变化，可以用混合特征创建。</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（2）分步建模法：先主体再细节，分步用旋转、拉伸、混合命令创建整体的曲面。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（3）编辑曲面：利用曲面编辑命令，对创建的基础曲面进行合并、实体化等编辑。</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（4）细节处理：抽壳、倒圆角等细节创建。</a:t>
            </a:r>
            <a:endParaRPr sz="2000" b="0">
              <a:latin typeface="微软雅黑" panose="020B0503020204020204" charset="-122"/>
              <a:ea typeface="微软雅黑" panose="020B0503020204020204" charset="-122"/>
              <a:cs typeface="微软雅黑" panose="020B0503020204020204" charset="-122"/>
            </a:endParaRPr>
          </a:p>
        </p:txBody>
      </p:sp>
      <p:pic>
        <p:nvPicPr>
          <p:cNvPr id="3" name="图片 2" descr="9004821_navigation_gps_map_pin_location"/>
          <p:cNvPicPr>
            <a:picLocks noChangeAspect="1"/>
          </p:cNvPicPr>
          <p:nvPr/>
        </p:nvPicPr>
        <p:blipFill>
          <a:blip r:embed="rId2"/>
          <a:stretch>
            <a:fillRect/>
          </a:stretch>
        </p:blipFill>
        <p:spPr>
          <a:xfrm>
            <a:off x="7868920" y="4323080"/>
            <a:ext cx="1858010" cy="1858010"/>
          </a:xfrm>
          <a:prstGeom prst="rect">
            <a:avLst/>
          </a:prstGeom>
        </p:spPr>
      </p:pic>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9.3	“面”建模基础案例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245235"/>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9.3.1	“面”建模实例1：NFC产品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610360"/>
            <a:ext cx="10422890" cy="516953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步骤1：新建“零件”文件。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步骤2：创建旋转1，旋转主体曲面。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步骤3：创建拉伸1，拉伸顶部盖子“面”。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步骤4：创建混合1，混合底部凸起曲面。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步骤5：创建合并1，编辑曲面。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步骤6：创建“实体化1”长材料。</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步骤7：创建“实体化2”长材料。</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步骤8：创建抽壳1。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步骤9：创建圆角。</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步骤10：保存“零件”文件。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NFC产品完成，如图9-3-2所示。</a:t>
            </a:r>
            <a:endParaRPr sz="2000" b="0">
              <a:latin typeface="微软雅黑" panose="020B0503020204020204" charset="-122"/>
              <a:ea typeface="微软雅黑" panose="020B0503020204020204" charset="-122"/>
              <a:cs typeface="微软雅黑" panose="020B0503020204020204" charset="-122"/>
            </a:endParaRPr>
          </a:p>
        </p:txBody>
      </p:sp>
      <p:pic>
        <p:nvPicPr>
          <p:cNvPr id="24" name="object 24"/>
          <p:cNvPicPr/>
          <p:nvPr/>
        </p:nvPicPr>
        <p:blipFill>
          <a:blip r:embed="rId2" cstate="print"/>
          <a:stretch>
            <a:fillRect/>
          </a:stretch>
        </p:blipFill>
        <p:spPr>
          <a:xfrm>
            <a:off x="5754370" y="1829435"/>
            <a:ext cx="5396230" cy="3732530"/>
          </a:xfrm>
          <a:prstGeom prst="rect">
            <a:avLst/>
          </a:prstGeom>
        </p:spPr>
      </p:pic>
      <p:sp>
        <p:nvSpPr>
          <p:cNvPr id="2" name="object 24"/>
          <p:cNvSpPr txBox="1"/>
          <p:nvPr/>
        </p:nvSpPr>
        <p:spPr>
          <a:xfrm>
            <a:off x="7574915" y="5892165"/>
            <a:ext cx="1974215" cy="258445"/>
          </a:xfrm>
          <a:prstGeom prst="rect">
            <a:avLst/>
          </a:prstGeom>
        </p:spPr>
        <p:txBody>
          <a:bodyPr vert="horz" wrap="square" lIns="0" tIns="12700" rIns="0" bIns="0" rtlCol="0">
            <a:spAutoFit/>
          </a:bodyPr>
          <a:p>
            <a:pPr marL="12700">
              <a:lnSpc>
                <a:spcPct val="100000"/>
              </a:lnSpc>
              <a:spcBef>
                <a:spcPts val="100"/>
              </a:spcBef>
            </a:pPr>
            <a:r>
              <a:rPr lang="zh-CN" sz="1600" dirty="0">
                <a:solidFill>
                  <a:srgbClr val="231F20"/>
                </a:solidFill>
                <a:latin typeface="微软雅黑" panose="020B0503020204020204" charset="-122"/>
                <a:ea typeface="微软雅黑" panose="020B0503020204020204" charset="-122"/>
                <a:cs typeface="微软雅黑" panose="020B0503020204020204" charset="-122"/>
              </a:rPr>
              <a:t>图</a:t>
            </a:r>
            <a:r>
              <a:rPr sz="1600" dirty="0">
                <a:solidFill>
                  <a:srgbClr val="231F20"/>
                </a:solidFill>
                <a:latin typeface="微软雅黑" panose="020B0503020204020204" charset="-122"/>
                <a:ea typeface="微软雅黑" panose="020B0503020204020204" charset="-122"/>
                <a:cs typeface="微软雅黑" panose="020B0503020204020204" charset="-122"/>
              </a:rPr>
              <a:t>9-3-</a:t>
            </a:r>
            <a:r>
              <a:rPr lang="en-US" sz="1600" dirty="0">
                <a:solidFill>
                  <a:srgbClr val="231F20"/>
                </a:solidFill>
                <a:latin typeface="微软雅黑" panose="020B0503020204020204" charset="-122"/>
                <a:ea typeface="微软雅黑" panose="020B0503020204020204" charset="-122"/>
                <a:cs typeface="微软雅黑" panose="020B0503020204020204" charset="-122"/>
              </a:rPr>
              <a:t>2</a:t>
            </a:r>
            <a:r>
              <a:rPr sz="1600" dirty="0">
                <a:solidFill>
                  <a:srgbClr val="231F20"/>
                </a:solidFill>
                <a:latin typeface="微软雅黑" panose="020B0503020204020204" charset="-122"/>
                <a:ea typeface="微软雅黑" panose="020B0503020204020204" charset="-122"/>
                <a:cs typeface="微软雅黑" panose="020B0503020204020204" charset="-122"/>
              </a:rPr>
              <a:t>   NFC 产品</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9.3	“面”建模基础案例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9.3.2	曲面建模实例2：可乐瓶</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案例2是可乐瓶曲面建模的操作练习，典型的变截面扫描案例。基于二元法和分步建模分析产品的轨迹，种子和建模步骤如图9-3-3所示。</a:t>
            </a:r>
            <a:endParaRPr sz="2000" b="0">
              <a:latin typeface="微软雅黑" panose="020B0503020204020204" charset="-122"/>
              <a:ea typeface="微软雅黑" panose="020B0503020204020204" charset="-122"/>
              <a:cs typeface="微软雅黑" panose="020B0503020204020204" charset="-122"/>
            </a:endParaRPr>
          </a:p>
        </p:txBody>
      </p:sp>
      <p:pic>
        <p:nvPicPr>
          <p:cNvPr id="27" name="object 27"/>
          <p:cNvPicPr/>
          <p:nvPr/>
        </p:nvPicPr>
        <p:blipFill>
          <a:blip r:embed="rId2" cstate="print"/>
          <a:stretch>
            <a:fillRect/>
          </a:stretch>
        </p:blipFill>
        <p:spPr>
          <a:xfrm>
            <a:off x="1485265" y="3048000"/>
            <a:ext cx="1675130" cy="2853055"/>
          </a:xfrm>
          <a:prstGeom prst="rect">
            <a:avLst/>
          </a:prstGeom>
        </p:spPr>
      </p:pic>
      <p:sp>
        <p:nvSpPr>
          <p:cNvPr id="28" name="object 28"/>
          <p:cNvSpPr txBox="1"/>
          <p:nvPr/>
        </p:nvSpPr>
        <p:spPr>
          <a:xfrm>
            <a:off x="1428115" y="6123940"/>
            <a:ext cx="2591435" cy="258445"/>
          </a:xfrm>
          <a:prstGeom prst="rect">
            <a:avLst/>
          </a:prstGeom>
        </p:spPr>
        <p:txBody>
          <a:bodyPr vert="horz" wrap="square" lIns="0" tIns="12700" rIns="0" bIns="0" rtlCol="0">
            <a:sp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a）拉伸主体曲面</a:t>
            </a:r>
            <a:endParaRPr sz="1600">
              <a:latin typeface="微软雅黑" panose="020B0503020204020204" charset="-122"/>
              <a:ea typeface="微软雅黑" panose="020B0503020204020204" charset="-122"/>
              <a:cs typeface="微软雅黑" panose="020B0503020204020204" charset="-122"/>
            </a:endParaRPr>
          </a:p>
        </p:txBody>
      </p:sp>
      <p:pic>
        <p:nvPicPr>
          <p:cNvPr id="29" name="object 29"/>
          <p:cNvPicPr/>
          <p:nvPr/>
        </p:nvPicPr>
        <p:blipFill>
          <a:blip r:embed="rId3" cstate="print"/>
          <a:stretch>
            <a:fillRect/>
          </a:stretch>
        </p:blipFill>
        <p:spPr>
          <a:xfrm>
            <a:off x="3380740" y="3048000"/>
            <a:ext cx="1641475" cy="2853055"/>
          </a:xfrm>
          <a:prstGeom prst="rect">
            <a:avLst/>
          </a:prstGeom>
        </p:spPr>
      </p:pic>
      <p:sp>
        <p:nvSpPr>
          <p:cNvPr id="30" name="object 30"/>
          <p:cNvSpPr txBox="1"/>
          <p:nvPr/>
        </p:nvSpPr>
        <p:spPr>
          <a:xfrm>
            <a:off x="3504565" y="6123940"/>
            <a:ext cx="20129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a:t>
            </a:r>
            <a:r>
              <a:rPr sz="1600" spc="-15" dirty="0">
                <a:solidFill>
                  <a:srgbClr val="231F20"/>
                </a:solidFill>
                <a:latin typeface="微软雅黑" panose="020B0503020204020204" charset="-122"/>
                <a:ea typeface="微软雅黑" panose="020B0503020204020204" charset="-122"/>
                <a:cs typeface="微软雅黑" panose="020B0503020204020204" charset="-122"/>
              </a:rPr>
              <a:t>扫描瓶底</a:t>
            </a:r>
            <a:endParaRPr sz="1600">
              <a:latin typeface="微软雅黑" panose="020B0503020204020204" charset="-122"/>
              <a:ea typeface="微软雅黑" panose="020B0503020204020204" charset="-122"/>
              <a:cs typeface="微软雅黑" panose="020B0503020204020204" charset="-122"/>
            </a:endParaRPr>
          </a:p>
        </p:txBody>
      </p:sp>
      <p:pic>
        <p:nvPicPr>
          <p:cNvPr id="31" name="object 31"/>
          <p:cNvPicPr/>
          <p:nvPr/>
        </p:nvPicPr>
        <p:blipFill>
          <a:blip r:embed="rId4" cstate="print"/>
          <a:stretch>
            <a:fillRect/>
          </a:stretch>
        </p:blipFill>
        <p:spPr>
          <a:xfrm>
            <a:off x="5229860" y="3028315"/>
            <a:ext cx="1725295" cy="2844800"/>
          </a:xfrm>
          <a:prstGeom prst="rect">
            <a:avLst/>
          </a:prstGeom>
        </p:spPr>
      </p:pic>
      <p:sp>
        <p:nvSpPr>
          <p:cNvPr id="32" name="object 32"/>
          <p:cNvSpPr txBox="1"/>
          <p:nvPr/>
        </p:nvSpPr>
        <p:spPr>
          <a:xfrm>
            <a:off x="5075555" y="6130925"/>
            <a:ext cx="2041525" cy="318135"/>
          </a:xfrm>
          <a:prstGeom prst="rect">
            <a:avLst/>
          </a:prstGeom>
        </p:spPr>
        <p:txBody>
          <a:bodyPr vert="horz" wrap="square" lIns="0" tIns="12700" rIns="0" bIns="0" rtlCol="0">
            <a:no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c）旋转顶部曲面</a:t>
            </a:r>
            <a:endParaRPr sz="1600">
              <a:latin typeface="微软雅黑" panose="020B0503020204020204" charset="-122"/>
              <a:ea typeface="微软雅黑" panose="020B0503020204020204" charset="-122"/>
              <a:cs typeface="微软雅黑" panose="020B0503020204020204" charset="-122"/>
            </a:endParaRPr>
          </a:p>
        </p:txBody>
      </p:sp>
      <p:pic>
        <p:nvPicPr>
          <p:cNvPr id="33" name="object 33"/>
          <p:cNvPicPr/>
          <p:nvPr/>
        </p:nvPicPr>
        <p:blipFill>
          <a:blip r:embed="rId5" cstate="print"/>
          <a:stretch>
            <a:fillRect/>
          </a:stretch>
        </p:blipFill>
        <p:spPr>
          <a:xfrm>
            <a:off x="7324725" y="3055620"/>
            <a:ext cx="1684655" cy="2844800"/>
          </a:xfrm>
          <a:prstGeom prst="rect">
            <a:avLst/>
          </a:prstGeom>
        </p:spPr>
      </p:pic>
      <p:sp>
        <p:nvSpPr>
          <p:cNvPr id="34" name="object 34"/>
          <p:cNvSpPr txBox="1"/>
          <p:nvPr/>
        </p:nvSpPr>
        <p:spPr>
          <a:xfrm>
            <a:off x="7431405" y="6130925"/>
            <a:ext cx="1647190" cy="31813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d）</a:t>
            </a:r>
            <a:r>
              <a:rPr sz="1600" spc="-15" dirty="0">
                <a:solidFill>
                  <a:srgbClr val="231F20"/>
                </a:solidFill>
                <a:latin typeface="微软雅黑" panose="020B0503020204020204" charset="-122"/>
                <a:ea typeface="微软雅黑" panose="020B0503020204020204" charset="-122"/>
                <a:cs typeface="微软雅黑" panose="020B0503020204020204" charset="-122"/>
              </a:rPr>
              <a:t>编辑曲面</a:t>
            </a:r>
            <a:endParaRPr sz="1600">
              <a:latin typeface="微软雅黑" panose="020B0503020204020204" charset="-122"/>
              <a:ea typeface="微软雅黑" panose="020B0503020204020204" charset="-122"/>
              <a:cs typeface="微软雅黑" panose="020B0503020204020204" charset="-122"/>
            </a:endParaRPr>
          </a:p>
        </p:txBody>
      </p:sp>
      <p:pic>
        <p:nvPicPr>
          <p:cNvPr id="35" name="object 35"/>
          <p:cNvPicPr/>
          <p:nvPr/>
        </p:nvPicPr>
        <p:blipFill>
          <a:blip r:embed="rId6" cstate="print"/>
          <a:stretch>
            <a:fillRect/>
          </a:stretch>
        </p:blipFill>
        <p:spPr>
          <a:xfrm>
            <a:off x="9263380" y="3028315"/>
            <a:ext cx="1837055" cy="2844800"/>
          </a:xfrm>
          <a:prstGeom prst="rect">
            <a:avLst/>
          </a:prstGeom>
        </p:spPr>
      </p:pic>
      <p:sp>
        <p:nvSpPr>
          <p:cNvPr id="36" name="object 36"/>
          <p:cNvSpPr txBox="1"/>
          <p:nvPr/>
        </p:nvSpPr>
        <p:spPr>
          <a:xfrm>
            <a:off x="9758045" y="6130925"/>
            <a:ext cx="1035050" cy="318135"/>
          </a:xfrm>
          <a:prstGeom prst="rect">
            <a:avLst/>
          </a:prstGeom>
        </p:spPr>
        <p:txBody>
          <a:bodyPr vert="horz" wrap="square" lIns="0" tIns="12700" rIns="0" bIns="0" rtlCol="0">
            <a:no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e）</a:t>
            </a:r>
            <a:r>
              <a:rPr sz="1600" spc="-25" dirty="0">
                <a:solidFill>
                  <a:srgbClr val="231F20"/>
                </a:solidFill>
                <a:latin typeface="微软雅黑" panose="020B0503020204020204" charset="-122"/>
                <a:ea typeface="微软雅黑" panose="020B0503020204020204" charset="-122"/>
                <a:cs typeface="微软雅黑" panose="020B0503020204020204" charset="-122"/>
              </a:rPr>
              <a:t>抽壳</a:t>
            </a:r>
            <a:endParaRPr sz="1600">
              <a:latin typeface="微软雅黑" panose="020B0503020204020204" charset="-122"/>
              <a:ea typeface="微软雅黑" panose="020B0503020204020204" charset="-122"/>
              <a:cs typeface="微软雅黑" panose="020B0503020204020204" charset="-122"/>
            </a:endParaRPr>
          </a:p>
        </p:txBody>
      </p:sp>
      <p:sp>
        <p:nvSpPr>
          <p:cNvPr id="37" name="object 37"/>
          <p:cNvSpPr txBox="1"/>
          <p:nvPr/>
        </p:nvSpPr>
        <p:spPr>
          <a:xfrm>
            <a:off x="4520565" y="6449060"/>
            <a:ext cx="3546475" cy="258445"/>
          </a:xfrm>
          <a:prstGeom prst="rect">
            <a:avLst/>
          </a:prstGeom>
        </p:spPr>
        <p:txBody>
          <a:bodyPr vert="horz" wrap="square" lIns="0" tIns="12700" rIns="0" bIns="0" rtlCol="0">
            <a:spAutoFit/>
          </a:bodyPr>
          <a:p>
            <a:pPr marL="12700">
              <a:lnSpc>
                <a:spcPct val="100000"/>
              </a:lnSpc>
              <a:spcBef>
                <a:spcPts val="100"/>
              </a:spcBef>
            </a:pPr>
            <a:r>
              <a:rPr sz="1600" spc="-110" dirty="0">
                <a:solidFill>
                  <a:srgbClr val="231F20"/>
                </a:solidFill>
                <a:latin typeface="微软雅黑" panose="020B0503020204020204" charset="-122"/>
                <a:ea typeface="微软雅黑" panose="020B0503020204020204" charset="-122"/>
                <a:cs typeface="微软雅黑" panose="020B0503020204020204" charset="-122"/>
              </a:rPr>
              <a:t>图 </a:t>
            </a:r>
            <a:r>
              <a:rPr sz="1600" spc="-10" dirty="0">
                <a:solidFill>
                  <a:srgbClr val="231F20"/>
                </a:solidFill>
                <a:latin typeface="微软雅黑" panose="020B0503020204020204" charset="-122"/>
                <a:ea typeface="微软雅黑" panose="020B0503020204020204" charset="-122"/>
                <a:cs typeface="微软雅黑" panose="020B0503020204020204" charset="-122"/>
              </a:rPr>
              <a:t>9-3-</a:t>
            </a:r>
            <a:r>
              <a:rPr sz="1600" dirty="0">
                <a:solidFill>
                  <a:srgbClr val="231F20"/>
                </a:solidFill>
                <a:latin typeface="微软雅黑" panose="020B0503020204020204" charset="-122"/>
                <a:ea typeface="微软雅黑" panose="020B0503020204020204" charset="-122"/>
                <a:cs typeface="微软雅黑" panose="020B0503020204020204" charset="-122"/>
              </a:rPr>
              <a:t>3</a:t>
            </a:r>
            <a:r>
              <a:rPr sz="1600" spc="220" dirty="0">
                <a:solidFill>
                  <a:srgbClr val="231F20"/>
                </a:solidFill>
                <a:latin typeface="微软雅黑" panose="020B0503020204020204" charset="-122"/>
                <a:ea typeface="微软雅黑" panose="020B0503020204020204" charset="-122"/>
                <a:cs typeface="微软雅黑" panose="020B0503020204020204" charset="-122"/>
              </a:rPr>
              <a:t>  </a:t>
            </a:r>
            <a:r>
              <a:rPr sz="1600" spc="-10" dirty="0">
                <a:solidFill>
                  <a:srgbClr val="231F20"/>
                </a:solidFill>
                <a:latin typeface="微软雅黑" panose="020B0503020204020204" charset="-122"/>
                <a:ea typeface="微软雅黑" panose="020B0503020204020204" charset="-122"/>
                <a:cs typeface="微软雅黑" panose="020B0503020204020204" charset="-122"/>
              </a:rPr>
              <a:t>可乐瓶曲面建模</a:t>
            </a:r>
            <a:endParaRPr sz="1600">
              <a:latin typeface="微软雅黑" panose="020B0503020204020204" charset="-122"/>
              <a:ea typeface="微软雅黑" panose="020B0503020204020204" charset="-122"/>
              <a:cs typeface="微软雅黑" panose="020B0503020204020204" charset="-122"/>
            </a:endParaRPr>
          </a:p>
        </p:txBody>
      </p:sp>
    </p:spTree>
    <p:custDataLst>
      <p:tags r:id="rId7"/>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FOUR</a:t>
            </a:r>
          </a:p>
        </p:txBody>
      </p:sp>
      <p:sp>
        <p:nvSpPr>
          <p:cNvPr id="4" name="标题 3"/>
          <p:cNvSpPr>
            <a:spLocks noGrp="1"/>
          </p:cNvSpPr>
          <p:nvPr>
            <p:ph type="title" idx="1"/>
            <p:custDataLst>
              <p:tags r:id="rId2"/>
            </p:custDataLst>
          </p:nvPr>
        </p:nvSpPr>
        <p:spPr>
          <a:xfrm>
            <a:off x="4519930" y="2494280"/>
            <a:ext cx="6757035" cy="1869440"/>
          </a:xfrm>
        </p:spPr>
        <p:txBody>
          <a:bodyPr>
            <a:normAutofit/>
          </a:bodyPr>
          <a:lstStyle/>
          <a:p>
            <a:r>
              <a:rPr lang="en-US" b="1">
                <a:latin typeface="Calibri" panose="020F0502020204030204" charset="0"/>
                <a:ea typeface="宋体" panose="02010600030101010101" pitchFamily="2" charset="-122"/>
                <a:sym typeface="+mn-ea"/>
              </a:rPr>
              <a:t>9.4 </a:t>
            </a:r>
            <a:br>
              <a:rPr lang="en-US" b="1">
                <a:latin typeface="Calibri" panose="020F0502020204030204" charset="0"/>
                <a:ea typeface="宋体" panose="02010600030101010101" pitchFamily="2" charset="-122"/>
                <a:sym typeface="+mn-ea"/>
              </a:rPr>
            </a:br>
            <a:r>
              <a:rPr sz="4900" b="1">
                <a:latin typeface="Calibri" panose="020F0502020204030204" charset="0"/>
                <a:ea typeface="宋体" panose="02010600030101010101" pitchFamily="2" charset="-122"/>
                <a:sym typeface="+mn-ea"/>
              </a:rPr>
              <a:t>“复制”和“粘贴”</a:t>
            </a:r>
            <a:endParaRPr sz="4900"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9.4	“复制”和“粘贴”</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9.4.1	曲面“复制”和“粘贴”</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在CreoParametric中，复制和粘贴的工具命令包括“复制”“粘贴”“选择性粘贴”，它们位于功能区“模型”选项卡的“操作”组中，如图9-4-1所示。使用这3个实用命令可以在同一个模型内或跨模型复制并放置特征或特征集、几何、曲线和边链。</a:t>
            </a:r>
            <a:endParaRPr sz="2000" b="0">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3721735" y="3429000"/>
            <a:ext cx="4138930" cy="2367280"/>
          </a:xfrm>
          <a:prstGeom prst="rect">
            <a:avLst/>
          </a:prstGeom>
        </p:spPr>
      </p:pic>
      <p:sp>
        <p:nvSpPr>
          <p:cNvPr id="7" name="object 7"/>
          <p:cNvSpPr txBox="1"/>
          <p:nvPr/>
        </p:nvSpPr>
        <p:spPr>
          <a:xfrm>
            <a:off x="4260850" y="5938520"/>
            <a:ext cx="2654935" cy="348615"/>
          </a:xfrm>
          <a:prstGeom prst="rect">
            <a:avLst/>
          </a:prstGeom>
        </p:spPr>
        <p:txBody>
          <a:bodyPr vert="horz" wrap="square" lIns="0" tIns="12700" rIns="0" bIns="0" rtlCol="0">
            <a:noAutofit/>
          </a:bodyPr>
          <a:p>
            <a:pPr marL="12700">
              <a:lnSpc>
                <a:spcPct val="100000"/>
              </a:lnSpc>
              <a:spcBef>
                <a:spcPts val="100"/>
              </a:spcBef>
            </a:pPr>
            <a:r>
              <a:rPr sz="1600" spc="-110" dirty="0">
                <a:solidFill>
                  <a:srgbClr val="231F20"/>
                </a:solidFill>
                <a:latin typeface="微软雅黑" panose="020B0503020204020204" charset="-122"/>
                <a:ea typeface="微软雅黑" panose="020B0503020204020204" charset="-122"/>
                <a:cs typeface="微软雅黑" panose="020B0503020204020204" charset="-122"/>
              </a:rPr>
              <a:t>图 </a:t>
            </a:r>
            <a:r>
              <a:rPr sz="1600" spc="-10" dirty="0">
                <a:solidFill>
                  <a:srgbClr val="231F20"/>
                </a:solidFill>
                <a:latin typeface="微软雅黑" panose="020B0503020204020204" charset="-122"/>
                <a:ea typeface="微软雅黑" panose="020B0503020204020204" charset="-122"/>
                <a:cs typeface="微软雅黑" panose="020B0503020204020204" charset="-122"/>
              </a:rPr>
              <a:t>9-4-</a:t>
            </a:r>
            <a:r>
              <a:rPr sz="1600" dirty="0">
                <a:solidFill>
                  <a:srgbClr val="231F20"/>
                </a:solidFill>
                <a:latin typeface="微软雅黑" panose="020B0503020204020204" charset="-122"/>
                <a:ea typeface="微软雅黑" panose="020B0503020204020204" charset="-122"/>
                <a:cs typeface="微软雅黑" panose="020B0503020204020204" charset="-122"/>
              </a:rPr>
              <a:t>1</a:t>
            </a:r>
            <a:r>
              <a:rPr sz="1600" spc="220" dirty="0">
                <a:solidFill>
                  <a:srgbClr val="231F20"/>
                </a:solidFill>
                <a:latin typeface="微软雅黑" panose="020B0503020204020204" charset="-122"/>
                <a:ea typeface="微软雅黑" panose="020B0503020204020204" charset="-122"/>
                <a:cs typeface="微软雅黑" panose="020B0503020204020204" charset="-122"/>
              </a:rPr>
              <a:t>  </a:t>
            </a:r>
            <a:r>
              <a:rPr sz="1600" spc="-10" dirty="0">
                <a:solidFill>
                  <a:srgbClr val="231F20"/>
                </a:solidFill>
                <a:latin typeface="微软雅黑" panose="020B0503020204020204" charset="-122"/>
                <a:ea typeface="微软雅黑" panose="020B0503020204020204" charset="-122"/>
                <a:cs typeface="微软雅黑" panose="020B0503020204020204" charset="-122"/>
              </a:rPr>
              <a:t>复制和粘贴</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ONE</a:t>
            </a:r>
          </a:p>
        </p:txBody>
      </p:sp>
      <p:sp>
        <p:nvSpPr>
          <p:cNvPr id="4" name="标题 3"/>
          <p:cNvSpPr>
            <a:spLocks noGrp="1"/>
          </p:cNvSpPr>
          <p:nvPr>
            <p:ph type="title" idx="1"/>
            <p:custDataLst>
              <p:tags r:id="rId2"/>
            </p:custDataLst>
          </p:nvPr>
        </p:nvSpPr>
        <p:spPr>
          <a:xfrm>
            <a:off x="3106420" y="2494280"/>
            <a:ext cx="8069580" cy="1869440"/>
          </a:xfrm>
        </p:spPr>
        <p:txBody>
          <a:bodyPr>
            <a:normAutofit/>
          </a:bodyPr>
          <a:lstStyle/>
          <a:p>
            <a:r>
              <a:rPr lang="en-US" b="1">
                <a:latin typeface="Calibri" panose="020F0502020204030204" charset="0"/>
                <a:ea typeface="宋体" panose="02010600030101010101" pitchFamily="2" charset="-122"/>
                <a:sym typeface="+mn-ea"/>
              </a:rPr>
              <a:t>9.1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“面”建模同“体”建模对比</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9.4	“复制”和“粘贴”</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9.4.1	曲面“复制”和“粘贴”</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9708515"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下面以充电宝案例介绍“复制”和“粘贴”的具体操作。</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步骤1：选择过滤器中设置为“曲面”，选择需要复制的曲面（按住“Ctrl”键可以多选图元对象），如图9-4-2所示。按住“Ctrl+C”或者单击操作组“复制”按钮，将对象复制到剪贴板中。</a:t>
            </a:r>
            <a:endParaRPr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4260850" y="5938520"/>
            <a:ext cx="2654935"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9-4-2  选择复制对象</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3667760" y="3352800"/>
            <a:ext cx="3174365" cy="2508885"/>
          </a:xfrm>
          <a:prstGeom prst="rect">
            <a:avLst/>
          </a:prstGeom>
        </p:spPr>
      </p:pic>
      <p:sp>
        <p:nvSpPr>
          <p:cNvPr id="2" name="文本框 1"/>
          <p:cNvSpPr txBox="1"/>
          <p:nvPr/>
        </p:nvSpPr>
        <p:spPr>
          <a:xfrm>
            <a:off x="7391400" y="4332605"/>
            <a:ext cx="4333875" cy="1753235"/>
          </a:xfrm>
          <a:prstGeom prst="rect">
            <a:avLst/>
          </a:prstGeom>
          <a:noFill/>
        </p:spPr>
        <p:txBody>
          <a:bodyPr wrap="square" rtlCol="0" anchor="t">
            <a:spAutoFit/>
          </a:bodyPr>
          <a:p>
            <a:pPr indent="0">
              <a:lnSpc>
                <a:spcPct val="150000"/>
              </a:lnSpc>
            </a:pPr>
            <a:r>
              <a:rPr b="1">
                <a:latin typeface="微软雅黑" panose="020B0503020204020204" charset="-122"/>
                <a:ea typeface="微软雅黑" panose="020B0503020204020204" charset="-122"/>
                <a:cs typeface="微软雅黑" panose="020B0503020204020204" charset="-122"/>
                <a:sym typeface="+mn-ea"/>
              </a:rPr>
              <a:t>注意：只有当剪贴板中有可用于粘贴的对象时，“粘贴”和“选择性粘贴”命令才可用。复制的对象可以是特征，也可以是曲面、曲线等图元。</a:t>
            </a:r>
            <a:endParaRPr lang="zh-CN" altLang="en-US" b="1">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9.4	“复制”和“粘贴”</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9.4.1	曲面“复制”和“粘贴”</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步骤2：按住“Ctrl+V”或者在功能区“模型”选项卡的单击操作组“粘贴”按钮，“选项”默认“按照原样复制所有项目”，复制曲面，如图9-4-3所示。</a:t>
            </a:r>
            <a:endParaRPr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4260850" y="6195695"/>
            <a:ext cx="2654935" cy="348615"/>
          </a:xfrm>
          <a:prstGeom prst="rect">
            <a:avLst/>
          </a:prstGeom>
        </p:spPr>
        <p:txBody>
          <a:bodyPr vert="horz" wrap="square" lIns="0" tIns="12700" rIns="0" bIns="0" rtlCol="0">
            <a:noAutofit/>
          </a:bodyPr>
          <a:p>
            <a:pPr marL="12700">
              <a:lnSpc>
                <a:spcPct val="100000"/>
              </a:lnSpc>
              <a:spcBef>
                <a:spcPts val="100"/>
              </a:spcBef>
            </a:pPr>
            <a:r>
              <a:rPr sz="1600" spc="-110" dirty="0">
                <a:solidFill>
                  <a:srgbClr val="231F20"/>
                </a:solidFill>
                <a:latin typeface="微软雅黑" panose="020B0503020204020204" charset="-122"/>
                <a:ea typeface="微软雅黑" panose="020B0503020204020204" charset="-122"/>
                <a:cs typeface="微软雅黑" panose="020B0503020204020204" charset="-122"/>
              </a:rPr>
              <a:t>图 </a:t>
            </a:r>
            <a:r>
              <a:rPr sz="1600" spc="-10" dirty="0">
                <a:solidFill>
                  <a:srgbClr val="231F20"/>
                </a:solidFill>
                <a:latin typeface="微软雅黑" panose="020B0503020204020204" charset="-122"/>
                <a:ea typeface="微软雅黑" panose="020B0503020204020204" charset="-122"/>
                <a:cs typeface="微软雅黑" panose="020B0503020204020204" charset="-122"/>
              </a:rPr>
              <a:t>9-4-</a:t>
            </a:r>
            <a:r>
              <a:rPr lang="en-US" sz="1600" spc="-10" dirty="0">
                <a:solidFill>
                  <a:srgbClr val="231F20"/>
                </a:solidFill>
                <a:latin typeface="微软雅黑" panose="020B0503020204020204" charset="-122"/>
                <a:ea typeface="微软雅黑" panose="020B0503020204020204" charset="-122"/>
                <a:cs typeface="微软雅黑" panose="020B0503020204020204" charset="-122"/>
              </a:rPr>
              <a:t>3</a:t>
            </a:r>
            <a:r>
              <a:rPr sz="1600" spc="220" dirty="0">
                <a:solidFill>
                  <a:srgbClr val="231F20"/>
                </a:solidFill>
                <a:latin typeface="微软雅黑" panose="020B0503020204020204" charset="-122"/>
                <a:ea typeface="微软雅黑" panose="020B0503020204020204" charset="-122"/>
                <a:cs typeface="微软雅黑" panose="020B0503020204020204" charset="-122"/>
              </a:rPr>
              <a:t>  </a:t>
            </a:r>
            <a:r>
              <a:rPr sz="1600" spc="-10" dirty="0">
                <a:solidFill>
                  <a:srgbClr val="231F20"/>
                </a:solidFill>
                <a:latin typeface="微软雅黑" panose="020B0503020204020204" charset="-122"/>
                <a:ea typeface="微软雅黑" panose="020B0503020204020204" charset="-122"/>
                <a:cs typeface="微软雅黑" panose="020B0503020204020204" charset="-122"/>
              </a:rPr>
              <a:t>粘贴对象</a:t>
            </a:r>
            <a:endParaRPr sz="1600" spc="-1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8" name="object 18"/>
          <p:cNvPicPr/>
          <p:nvPr/>
        </p:nvPicPr>
        <p:blipFill>
          <a:blip r:embed="rId2" cstate="print"/>
          <a:stretch>
            <a:fillRect/>
          </a:stretch>
        </p:blipFill>
        <p:spPr>
          <a:xfrm>
            <a:off x="2945765" y="3008630"/>
            <a:ext cx="4941570" cy="3187065"/>
          </a:xfrm>
          <a:prstGeom prst="rect">
            <a:avLst/>
          </a:prstGeom>
        </p:spPr>
      </p:pic>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9.4	“复制”和“粘贴”</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9.4.</a:t>
            </a:r>
            <a:r>
              <a:rPr lang="en-US" sz="2400">
                <a:latin typeface="微软雅黑" panose="020B0503020204020204" charset="-122"/>
                <a:ea typeface="微软雅黑" panose="020B0503020204020204" charset="-122"/>
                <a:cs typeface="微软雅黑" panose="020B0503020204020204" charset="-122"/>
                <a:sym typeface="+mn-ea"/>
              </a:rPr>
              <a:t>2</a:t>
            </a:r>
            <a:r>
              <a:rPr sz="2400">
                <a:latin typeface="微软雅黑" panose="020B0503020204020204" charset="-122"/>
                <a:ea typeface="微软雅黑" panose="020B0503020204020204" charset="-122"/>
                <a:cs typeface="微软雅黑" panose="020B0503020204020204" charset="-122"/>
                <a:sym typeface="+mn-ea"/>
              </a:rPr>
              <a:t>	曲面“复制”和“选择性粘贴”</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复制对象同“粘贴”的操作一样，不做重复介绍。选择对象复制后，按住Ctrl+Shift+V”或者在功能区“模型”选项卡的“操作”组中单击“选择性粘贴”按钮，进入对话框进行“移动”或者“旋转”的“粘贴”设置，如图9-4-4所示。</a:t>
            </a:r>
            <a:endParaRPr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4268470" y="6287135"/>
            <a:ext cx="2654935"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9-4-4  选择性粘贴</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1942465" y="3286760"/>
            <a:ext cx="3460115" cy="2512695"/>
          </a:xfrm>
          <a:prstGeom prst="rect">
            <a:avLst/>
          </a:prstGeom>
        </p:spPr>
      </p:pic>
      <p:sp>
        <p:nvSpPr>
          <p:cNvPr id="13" name="object 13"/>
          <p:cNvSpPr txBox="1"/>
          <p:nvPr/>
        </p:nvSpPr>
        <p:spPr>
          <a:xfrm>
            <a:off x="2807970" y="5985510"/>
            <a:ext cx="1729105" cy="220345"/>
          </a:xfrm>
          <a:prstGeom prst="rect">
            <a:avLst/>
          </a:prstGeom>
        </p:spPr>
        <p:txBody>
          <a:bodyPr vert="horz" wrap="square" lIns="0" tIns="12700" rIns="0" bIns="0" rtlCol="0">
            <a:no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a）</a:t>
            </a:r>
            <a:r>
              <a:rPr sz="1600" spc="-15" dirty="0">
                <a:solidFill>
                  <a:srgbClr val="231F20"/>
                </a:solidFill>
                <a:latin typeface="微软雅黑" panose="020B0503020204020204" charset="-122"/>
                <a:ea typeface="微软雅黑" panose="020B0503020204020204" charset="-122"/>
                <a:cs typeface="微软雅黑" panose="020B0503020204020204" charset="-122"/>
              </a:rPr>
              <a:t>移动粘贴</a:t>
            </a:r>
            <a:endParaRPr sz="1600">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3" cstate="print"/>
          <a:stretch>
            <a:fillRect/>
          </a:stretch>
        </p:blipFill>
        <p:spPr>
          <a:xfrm>
            <a:off x="6126480" y="3235960"/>
            <a:ext cx="3460115" cy="2486025"/>
          </a:xfrm>
          <a:prstGeom prst="rect">
            <a:avLst/>
          </a:prstGeom>
        </p:spPr>
      </p:pic>
      <p:sp>
        <p:nvSpPr>
          <p:cNvPr id="15" name="object 15"/>
          <p:cNvSpPr txBox="1"/>
          <p:nvPr/>
        </p:nvSpPr>
        <p:spPr>
          <a:xfrm>
            <a:off x="7198995" y="5927090"/>
            <a:ext cx="1742440" cy="22034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a:t>
            </a:r>
            <a:r>
              <a:rPr sz="1600" spc="-15" dirty="0">
                <a:solidFill>
                  <a:srgbClr val="231F20"/>
                </a:solidFill>
                <a:latin typeface="微软雅黑" panose="020B0503020204020204" charset="-122"/>
                <a:ea typeface="微软雅黑" panose="020B0503020204020204" charset="-122"/>
                <a:cs typeface="微软雅黑" panose="020B0503020204020204" charset="-122"/>
              </a:rPr>
              <a:t>旋转粘贴</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FIVE</a:t>
            </a:r>
          </a:p>
        </p:txBody>
      </p:sp>
      <p:sp>
        <p:nvSpPr>
          <p:cNvPr id="4" name="标题 3"/>
          <p:cNvSpPr>
            <a:spLocks noGrp="1"/>
          </p:cNvSpPr>
          <p:nvPr>
            <p:ph type="title" idx="1"/>
            <p:custDataLst>
              <p:tags r:id="rId2"/>
            </p:custDataLst>
          </p:nvPr>
        </p:nvSpPr>
        <p:spPr>
          <a:xfrm>
            <a:off x="4519930" y="2494280"/>
            <a:ext cx="6757035" cy="1869440"/>
          </a:xfrm>
        </p:spPr>
        <p:txBody>
          <a:bodyPr>
            <a:normAutofit/>
          </a:bodyPr>
          <a:lstStyle/>
          <a:p>
            <a:r>
              <a:rPr lang="en-US" b="1">
                <a:latin typeface="Calibri" panose="020F0502020204030204" charset="0"/>
                <a:ea typeface="宋体" panose="02010600030101010101" pitchFamily="2" charset="-122"/>
                <a:sym typeface="+mn-ea"/>
              </a:rPr>
              <a:t>9.5 </a:t>
            </a:r>
            <a:br>
              <a:rPr lang="en-US" b="1">
                <a:latin typeface="Calibri" panose="020F0502020204030204" charset="0"/>
                <a:ea typeface="宋体" panose="02010600030101010101" pitchFamily="2" charset="-122"/>
                <a:sym typeface="+mn-ea"/>
              </a:rPr>
            </a:br>
            <a:r>
              <a:rPr sz="4900" b="1">
                <a:latin typeface="Calibri" panose="020F0502020204030204" charset="0"/>
                <a:ea typeface="宋体" panose="02010600030101010101" pitchFamily="2" charset="-122"/>
                <a:sym typeface="+mn-ea"/>
              </a:rPr>
              <a:t>“偏移”</a:t>
            </a:r>
            <a:endParaRPr sz="4900"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22655" y="1490980"/>
            <a:ext cx="97370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在CreoParametric中，使用“偏移”可以通过将一个曲面或一条曲线偏移恒定的距离或可变的距离来创建一个新的特征。它们位于功能区“模型”选项卡的“编辑”组中，在图形区域选中“对象”后，编辑组的“偏移”按钮从灰色变成彩色，可以进行编辑，如图9-5-1所示。</a:t>
            </a:r>
            <a:endParaRPr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4260850" y="5938520"/>
            <a:ext cx="2654935" cy="348615"/>
          </a:xfrm>
          <a:prstGeom prst="rect">
            <a:avLst/>
          </a:prstGeom>
        </p:spPr>
        <p:txBody>
          <a:bodyPr vert="horz" wrap="square" lIns="0" tIns="12700" rIns="0" bIns="0" rtlCol="0">
            <a:noAutofit/>
          </a:bodyPr>
          <a:p>
            <a:pPr marL="12700">
              <a:lnSpc>
                <a:spcPct val="100000"/>
              </a:lnSpc>
              <a:spcBef>
                <a:spcPts val="100"/>
              </a:spcBef>
            </a:pPr>
            <a:r>
              <a:rPr sz="1600" spc="-110" dirty="0">
                <a:solidFill>
                  <a:srgbClr val="231F20"/>
                </a:solidFill>
                <a:latin typeface="微软雅黑" panose="020B0503020204020204" charset="-122"/>
                <a:ea typeface="微软雅黑" panose="020B0503020204020204" charset="-122"/>
                <a:cs typeface="微软雅黑" panose="020B0503020204020204" charset="-122"/>
              </a:rPr>
              <a:t>图 </a:t>
            </a:r>
            <a:r>
              <a:rPr sz="1600" spc="-10" dirty="0">
                <a:solidFill>
                  <a:srgbClr val="231F20"/>
                </a:solidFill>
                <a:latin typeface="微软雅黑" panose="020B0503020204020204" charset="-122"/>
                <a:ea typeface="微软雅黑" panose="020B0503020204020204" charset="-122"/>
                <a:cs typeface="微软雅黑" panose="020B0503020204020204" charset="-122"/>
              </a:rPr>
              <a:t>9-</a:t>
            </a:r>
            <a:r>
              <a:rPr lang="en-US" sz="1600" spc="-10" dirty="0">
                <a:solidFill>
                  <a:srgbClr val="231F20"/>
                </a:solidFill>
                <a:latin typeface="微软雅黑" panose="020B0503020204020204" charset="-122"/>
                <a:ea typeface="微软雅黑" panose="020B0503020204020204" charset="-122"/>
                <a:cs typeface="微软雅黑" panose="020B0503020204020204" charset="-122"/>
              </a:rPr>
              <a:t>5</a:t>
            </a: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1</a:t>
            </a:r>
            <a:r>
              <a:rPr sz="1600" spc="220" dirty="0">
                <a:solidFill>
                  <a:srgbClr val="231F20"/>
                </a:solidFill>
                <a:latin typeface="微软雅黑" panose="020B0503020204020204" charset="-122"/>
                <a:ea typeface="微软雅黑" panose="020B0503020204020204" charset="-122"/>
                <a:cs typeface="微软雅黑" panose="020B0503020204020204" charset="-122"/>
              </a:rPr>
              <a:t>  </a:t>
            </a:r>
            <a:r>
              <a:rPr sz="1600" spc="-10" dirty="0">
                <a:solidFill>
                  <a:srgbClr val="231F20"/>
                </a:solidFill>
                <a:latin typeface="微软雅黑" panose="020B0503020204020204" charset="-122"/>
                <a:ea typeface="微软雅黑" panose="020B0503020204020204" charset="-122"/>
                <a:cs typeface="微软雅黑" panose="020B0503020204020204" charset="-122"/>
              </a:rPr>
              <a:t>“偏移”工具命令</a:t>
            </a:r>
            <a:endParaRPr sz="1600" spc="-1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3" name="object 23"/>
          <p:cNvPicPr/>
          <p:nvPr/>
        </p:nvPicPr>
        <p:blipFill>
          <a:blip r:embed="rId2" cstate="print"/>
          <a:stretch>
            <a:fillRect/>
          </a:stretch>
        </p:blipFill>
        <p:spPr>
          <a:xfrm>
            <a:off x="3550920" y="3154045"/>
            <a:ext cx="3796665" cy="2313305"/>
          </a:xfrm>
          <a:prstGeom prst="rect">
            <a:avLst/>
          </a:prstGeom>
        </p:spPr>
      </p:pic>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22655" y="1490980"/>
            <a:ext cx="973709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偏移曲线可以构建一组可在以后用来创建曲面的曲线，有“沿参考曲面偏移”和“垂直参考曲面偏移”两选项，如图9-5-2所示。偏移曲面类型有“标准”偏移特征、“展开”偏移特征、“具有拔模”偏移特征、“替换”偏移特征，如图9-5-3所示。</a:t>
            </a:r>
            <a:endParaRPr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1957070" y="5119370"/>
            <a:ext cx="2654935" cy="348615"/>
          </a:xfrm>
          <a:prstGeom prst="rect">
            <a:avLst/>
          </a:prstGeom>
        </p:spPr>
        <p:txBody>
          <a:bodyPr vert="horz" wrap="square" lIns="0" tIns="12700" rIns="0" bIns="0" rtlCol="0">
            <a:noAutofit/>
          </a:bodyPr>
          <a:p>
            <a:pPr>
              <a:lnSpc>
                <a:spcPct val="100000"/>
              </a:lnSpc>
              <a:spcBef>
                <a:spcPts val="100"/>
              </a:spcBef>
            </a:pPr>
            <a:r>
              <a:rPr sz="1600" spc="-110" dirty="0">
                <a:solidFill>
                  <a:srgbClr val="231F20"/>
                </a:solidFill>
                <a:latin typeface="微软雅黑" panose="020B0503020204020204" charset="-122"/>
                <a:ea typeface="微软雅黑" panose="020B0503020204020204" charset="-122"/>
                <a:cs typeface="微软雅黑" panose="020B0503020204020204" charset="-122"/>
                <a:sym typeface="+mn-ea"/>
              </a:rPr>
              <a:t>图 </a:t>
            </a:r>
            <a:r>
              <a:rPr sz="1600" spc="-10" dirty="0">
                <a:solidFill>
                  <a:srgbClr val="231F20"/>
                </a:solidFill>
                <a:latin typeface="微软雅黑" panose="020B0503020204020204" charset="-122"/>
                <a:ea typeface="微软雅黑" panose="020B0503020204020204" charset="-122"/>
                <a:cs typeface="微软雅黑" panose="020B0503020204020204" charset="-122"/>
                <a:sym typeface="+mn-ea"/>
              </a:rPr>
              <a:t>9-5-</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2</a:t>
            </a:r>
            <a:r>
              <a:rPr sz="1600" spc="22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spc="-10" dirty="0">
                <a:solidFill>
                  <a:srgbClr val="231F20"/>
                </a:solidFill>
                <a:latin typeface="微软雅黑" panose="020B0503020204020204" charset="-122"/>
                <a:ea typeface="微软雅黑" panose="020B0503020204020204" charset="-122"/>
                <a:cs typeface="微软雅黑" panose="020B0503020204020204" charset="-122"/>
                <a:sym typeface="+mn-ea"/>
              </a:rPr>
              <a:t>曲线偏移选项</a:t>
            </a:r>
            <a:endParaRPr sz="1600" spc="-1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7" name="object 27"/>
          <p:cNvPicPr/>
          <p:nvPr/>
        </p:nvPicPr>
        <p:blipFill>
          <a:blip r:embed="rId2" cstate="print"/>
          <a:stretch>
            <a:fillRect/>
          </a:stretch>
        </p:blipFill>
        <p:spPr>
          <a:xfrm>
            <a:off x="863600" y="3081655"/>
            <a:ext cx="4841875" cy="1723390"/>
          </a:xfrm>
          <a:prstGeom prst="rect">
            <a:avLst/>
          </a:prstGeom>
        </p:spPr>
      </p:pic>
      <p:pic>
        <p:nvPicPr>
          <p:cNvPr id="30" name="object 30"/>
          <p:cNvPicPr/>
          <p:nvPr/>
        </p:nvPicPr>
        <p:blipFill>
          <a:blip r:embed="rId3" cstate="print"/>
          <a:stretch>
            <a:fillRect/>
          </a:stretch>
        </p:blipFill>
        <p:spPr>
          <a:xfrm>
            <a:off x="5941060" y="3081655"/>
            <a:ext cx="4909185" cy="1723390"/>
          </a:xfrm>
          <a:prstGeom prst="rect">
            <a:avLst/>
          </a:prstGeom>
        </p:spPr>
      </p:pic>
      <p:sp>
        <p:nvSpPr>
          <p:cNvPr id="2" name="object 7"/>
          <p:cNvSpPr txBox="1"/>
          <p:nvPr/>
        </p:nvSpPr>
        <p:spPr>
          <a:xfrm>
            <a:off x="7008495" y="5119370"/>
            <a:ext cx="2654935" cy="348615"/>
          </a:xfrm>
          <a:prstGeom prst="rect">
            <a:avLst/>
          </a:prstGeom>
        </p:spPr>
        <p:txBody>
          <a:bodyPr vert="horz" wrap="square" lIns="0" tIns="12700" rIns="0" bIns="0" rtlCol="0">
            <a:noAutofit/>
          </a:bodyPr>
          <a:p>
            <a:pP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9-5-3  曲面偏移选项</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22655" y="1490980"/>
            <a:ext cx="9737090" cy="332295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“标准”：偏移一个面组、曲面或实体面。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“具有拔模”：偏移包括在草绘内部的面组或曲面区域，并拔模侧曲面。还可以使用此选项来创建直的或相切侧曲面轮廓。</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“展开”：在封闭面组或实体草绘的选定面之间创建一个连续体积块，当使用“草绘区域”选项时，将在开放面组或实体曲面的选定面之间创建连续的体积块。</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“替换”：用面组或基准平面替换实体面。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下面结合充电宝案例介绍几种“偏移”操作。</a:t>
            </a:r>
            <a:endParaRPr sz="2000" b="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9.5.1	创建标准偏移曲面</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步骤1：选择偏移对象。</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打开充电宝的图档，在图形区域选择的偏移曲面，在功能区的“模型”选项卡的“编辑”组中单击“偏移”按钮，如图9-5-4所示。</a:t>
            </a:r>
            <a:endParaRPr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6394450" y="6224270"/>
            <a:ext cx="2654935"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9-5-4  选择对象</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7"/>
          <p:cNvPicPr/>
          <p:nvPr/>
        </p:nvPicPr>
        <p:blipFill>
          <a:blip r:embed="rId2" cstate="print"/>
          <a:stretch>
            <a:fillRect/>
          </a:stretch>
        </p:blipFill>
        <p:spPr>
          <a:xfrm>
            <a:off x="5732145" y="2999740"/>
            <a:ext cx="3641090" cy="3004185"/>
          </a:xfrm>
          <a:prstGeom prst="rect">
            <a:avLst/>
          </a:prstGeom>
        </p:spPr>
      </p:pic>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9.5.1	创建标准偏移曲面</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步骤2：设置偏移对话框。</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选择“标准”作为偏移类型。在偏移值框中输入偏移值，在“偏移”选项卡中单击	按钮，可以改变偏移的方向。也可以通过在模型窗口中单击显示的箭头来更改偏移方向，如图9-5-5所示。</a:t>
            </a:r>
            <a:endParaRPr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4860925" y="6224270"/>
            <a:ext cx="2654935"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9-5-5  设置偏移对话框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2474595" y="3429000"/>
            <a:ext cx="3403600" cy="2301240"/>
          </a:xfrm>
          <a:prstGeom prst="rect">
            <a:avLst/>
          </a:prstGeom>
        </p:spPr>
      </p:pic>
      <p:pic>
        <p:nvPicPr>
          <p:cNvPr id="13" name="object 13"/>
          <p:cNvPicPr/>
          <p:nvPr/>
        </p:nvPicPr>
        <p:blipFill>
          <a:blip r:embed="rId3" cstate="print"/>
          <a:stretch>
            <a:fillRect/>
          </a:stretch>
        </p:blipFill>
        <p:spPr>
          <a:xfrm>
            <a:off x="7043420" y="3223895"/>
            <a:ext cx="2244090" cy="2712085"/>
          </a:xfrm>
          <a:prstGeom prst="rect">
            <a:avLst/>
          </a:prstGeom>
        </p:spPr>
      </p:pic>
      <p:sp>
        <p:nvSpPr>
          <p:cNvPr id="12" name="object 12"/>
          <p:cNvSpPr txBox="1"/>
          <p:nvPr/>
        </p:nvSpPr>
        <p:spPr>
          <a:xfrm>
            <a:off x="3804285" y="5965825"/>
            <a:ext cx="744220" cy="258445"/>
          </a:xfrm>
          <a:prstGeom prst="rect">
            <a:avLst/>
          </a:prstGeom>
        </p:spPr>
        <p:txBody>
          <a:bodyPr vert="horz" wrap="square" lIns="0" tIns="12700" rIns="0" bIns="0" rtlCol="0">
            <a:spAutoFit/>
          </a:bodyPr>
          <a:p>
            <a:pPr marL="12700">
              <a:lnSpc>
                <a:spcPct val="100000"/>
              </a:lnSpc>
              <a:spcBef>
                <a:spcPts val="100"/>
              </a:spcBef>
            </a:pPr>
            <a:r>
              <a:rPr sz="1600" spc="-25" dirty="0">
                <a:solidFill>
                  <a:srgbClr val="231F20"/>
                </a:solidFill>
                <a:latin typeface="微软雅黑" panose="020B0503020204020204" charset="-122"/>
                <a:ea typeface="微软雅黑" panose="020B0503020204020204" charset="-122"/>
                <a:cs typeface="微软雅黑" panose="020B0503020204020204" charset="-122"/>
              </a:rPr>
              <a:t>（</a:t>
            </a:r>
            <a:r>
              <a:rPr sz="1600" spc="-25" dirty="0">
                <a:solidFill>
                  <a:srgbClr val="231F20"/>
                </a:solidFill>
                <a:latin typeface="微软雅黑" panose="020B0503020204020204" charset="-122"/>
                <a:ea typeface="微软雅黑" panose="020B0503020204020204" charset="-122"/>
                <a:cs typeface="微软雅黑" panose="020B0503020204020204" charset="-122"/>
              </a:rPr>
              <a:t>a）</a:t>
            </a:r>
            <a:endParaRPr sz="1600">
              <a:latin typeface="微软雅黑" panose="020B0503020204020204" charset="-122"/>
              <a:ea typeface="微软雅黑" panose="020B0503020204020204" charset="-122"/>
              <a:cs typeface="微软雅黑" panose="020B0503020204020204" charset="-122"/>
            </a:endParaRPr>
          </a:p>
        </p:txBody>
      </p:sp>
      <p:sp>
        <p:nvSpPr>
          <p:cNvPr id="3" name="object 12"/>
          <p:cNvSpPr txBox="1"/>
          <p:nvPr/>
        </p:nvSpPr>
        <p:spPr>
          <a:xfrm>
            <a:off x="7637145" y="6012180"/>
            <a:ext cx="744220" cy="258445"/>
          </a:xfrm>
          <a:prstGeom prst="rect">
            <a:avLst/>
          </a:prstGeom>
        </p:spPr>
        <p:txBody>
          <a:bodyPr vert="horz" wrap="square" lIns="0" tIns="12700" rIns="0" bIns="0" rtlCol="0">
            <a:spAutoFit/>
          </a:bodyPr>
          <a:p>
            <a:pPr marL="12700">
              <a:lnSpc>
                <a:spcPct val="100000"/>
              </a:lnSpc>
              <a:spcBef>
                <a:spcPts val="100"/>
              </a:spcBef>
            </a:pPr>
            <a:r>
              <a:rPr sz="1600" spc="-25" dirty="0">
                <a:solidFill>
                  <a:srgbClr val="231F20"/>
                </a:solidFill>
                <a:latin typeface="微软雅黑" panose="020B0503020204020204" charset="-122"/>
                <a:ea typeface="微软雅黑" panose="020B0503020204020204" charset="-122"/>
                <a:cs typeface="微软雅黑" panose="020B0503020204020204" charset="-122"/>
              </a:rPr>
              <a:t>（</a:t>
            </a:r>
            <a:r>
              <a:rPr lang="en-US" sz="1600" spc="-25" dirty="0">
                <a:solidFill>
                  <a:srgbClr val="231F20"/>
                </a:solidFill>
                <a:latin typeface="微软雅黑" panose="020B0503020204020204" charset="-122"/>
                <a:ea typeface="微软雅黑" panose="020B0503020204020204" charset="-122"/>
                <a:cs typeface="微软雅黑" panose="020B0503020204020204" charset="-122"/>
              </a:rPr>
              <a:t>b</a:t>
            </a:r>
            <a:r>
              <a:rPr sz="1600" spc="-25" dirty="0">
                <a:solidFill>
                  <a:srgbClr val="231F20"/>
                </a:solidFill>
                <a:latin typeface="微软雅黑" panose="020B0503020204020204" charset="-122"/>
                <a:ea typeface="微软雅黑" panose="020B0503020204020204" charset="-122"/>
                <a:cs typeface="微软雅黑" panose="020B0503020204020204" charset="-122"/>
              </a:rPr>
              <a:t>）</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9.5.1	创建标准偏移曲面</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75323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提示：在“偏移”选项卡中单击“选项”标签以打开“选项”面板，下拉列表框中定义偏移曲面方向选项——“垂直于曲面”“自动拟合”“控制拟合”。其中，“垂直于曲面”为默认项。设计者可以尝试分别选择这3个选项，以在图形区域中观察生成曲面的效果。如果在“选项”面板中勾选“创建侧曲面”复选框，则创建带有侧面组的偏移曲面，如图9-5-6所示。</a:t>
            </a:r>
            <a:endParaRPr b="1">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5403850" y="6224270"/>
            <a:ext cx="2654935"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9-5-6  偏移选项设置</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1699260" y="3601720"/>
            <a:ext cx="2057400" cy="2601595"/>
          </a:xfrm>
          <a:prstGeom prst="rect">
            <a:avLst/>
          </a:prstGeom>
        </p:spPr>
      </p:pic>
      <p:pic>
        <p:nvPicPr>
          <p:cNvPr id="17" name="object 17"/>
          <p:cNvPicPr/>
          <p:nvPr/>
        </p:nvPicPr>
        <p:blipFill>
          <a:blip r:embed="rId3" cstate="print"/>
          <a:stretch>
            <a:fillRect/>
          </a:stretch>
        </p:blipFill>
        <p:spPr>
          <a:xfrm>
            <a:off x="4938395" y="3948430"/>
            <a:ext cx="1628775" cy="1574800"/>
          </a:xfrm>
          <a:prstGeom prst="rect">
            <a:avLst/>
          </a:prstGeom>
        </p:spPr>
      </p:pic>
      <p:pic>
        <p:nvPicPr>
          <p:cNvPr id="19" name="object 19"/>
          <p:cNvPicPr/>
          <p:nvPr/>
        </p:nvPicPr>
        <p:blipFill>
          <a:blip r:embed="rId4" cstate="print"/>
          <a:stretch>
            <a:fillRect/>
          </a:stretch>
        </p:blipFill>
        <p:spPr>
          <a:xfrm>
            <a:off x="8350250" y="3948430"/>
            <a:ext cx="1596390" cy="1574800"/>
          </a:xfrm>
          <a:prstGeom prst="rect">
            <a:avLst/>
          </a:prstGeom>
        </p:spPr>
      </p:pic>
      <p:sp>
        <p:nvSpPr>
          <p:cNvPr id="12" name="object 12"/>
          <p:cNvSpPr txBox="1"/>
          <p:nvPr/>
        </p:nvSpPr>
        <p:spPr>
          <a:xfrm>
            <a:off x="2156460" y="6314440"/>
            <a:ext cx="744220" cy="258445"/>
          </a:xfrm>
          <a:prstGeom prst="rect">
            <a:avLst/>
          </a:prstGeom>
        </p:spPr>
        <p:txBody>
          <a:bodyPr vert="horz" wrap="square" lIns="0" tIns="12700" rIns="0" bIns="0" rtlCol="0">
            <a:spAutoFit/>
          </a:bodyPr>
          <a:p>
            <a:pPr marL="12700">
              <a:lnSpc>
                <a:spcPct val="100000"/>
              </a:lnSpc>
              <a:spcBef>
                <a:spcPts val="100"/>
              </a:spcBef>
            </a:pPr>
            <a:r>
              <a:rPr sz="1600" spc="-25" dirty="0">
                <a:solidFill>
                  <a:srgbClr val="231F20"/>
                </a:solidFill>
                <a:latin typeface="微软雅黑" panose="020B0503020204020204" charset="-122"/>
                <a:ea typeface="微软雅黑" panose="020B0503020204020204" charset="-122"/>
                <a:cs typeface="微软雅黑" panose="020B0503020204020204" charset="-122"/>
              </a:rPr>
              <a:t>（</a:t>
            </a:r>
            <a:r>
              <a:rPr sz="1600" spc="-25" dirty="0">
                <a:solidFill>
                  <a:srgbClr val="231F20"/>
                </a:solidFill>
                <a:latin typeface="微软雅黑" panose="020B0503020204020204" charset="-122"/>
                <a:ea typeface="微软雅黑" panose="020B0503020204020204" charset="-122"/>
                <a:cs typeface="微软雅黑" panose="020B0503020204020204" charset="-122"/>
              </a:rPr>
              <a:t>a）</a:t>
            </a:r>
            <a:endParaRPr sz="1600">
              <a:latin typeface="微软雅黑" panose="020B0503020204020204" charset="-122"/>
              <a:ea typeface="微软雅黑" panose="020B0503020204020204" charset="-122"/>
              <a:cs typeface="微软雅黑" panose="020B0503020204020204" charset="-122"/>
            </a:endParaRPr>
          </a:p>
        </p:txBody>
      </p:sp>
      <p:sp>
        <p:nvSpPr>
          <p:cNvPr id="3" name="object 12"/>
          <p:cNvSpPr txBox="1"/>
          <p:nvPr/>
        </p:nvSpPr>
        <p:spPr>
          <a:xfrm>
            <a:off x="5403850" y="5834380"/>
            <a:ext cx="744220" cy="258445"/>
          </a:xfrm>
          <a:prstGeom prst="rect">
            <a:avLst/>
          </a:prstGeom>
        </p:spPr>
        <p:txBody>
          <a:bodyPr vert="horz" wrap="square" lIns="0" tIns="12700" rIns="0" bIns="0" rtlCol="0">
            <a:spAutoFit/>
          </a:bodyPr>
          <a:p>
            <a:pPr marL="12700">
              <a:lnSpc>
                <a:spcPct val="100000"/>
              </a:lnSpc>
              <a:spcBef>
                <a:spcPts val="100"/>
              </a:spcBef>
            </a:pPr>
            <a:r>
              <a:rPr sz="1600" spc="-25" dirty="0">
                <a:solidFill>
                  <a:srgbClr val="231F20"/>
                </a:solidFill>
                <a:latin typeface="微软雅黑" panose="020B0503020204020204" charset="-122"/>
                <a:ea typeface="微软雅黑" panose="020B0503020204020204" charset="-122"/>
                <a:cs typeface="微软雅黑" panose="020B0503020204020204" charset="-122"/>
              </a:rPr>
              <a:t>（</a:t>
            </a:r>
            <a:r>
              <a:rPr lang="en-US" sz="1600" spc="-25" dirty="0">
                <a:solidFill>
                  <a:srgbClr val="231F20"/>
                </a:solidFill>
                <a:latin typeface="微软雅黑" panose="020B0503020204020204" charset="-122"/>
                <a:ea typeface="微软雅黑" panose="020B0503020204020204" charset="-122"/>
                <a:cs typeface="微软雅黑" panose="020B0503020204020204" charset="-122"/>
              </a:rPr>
              <a:t>b</a:t>
            </a:r>
            <a:r>
              <a:rPr sz="1600" spc="-25" dirty="0">
                <a:solidFill>
                  <a:srgbClr val="231F20"/>
                </a:solidFill>
                <a:latin typeface="微软雅黑" panose="020B0503020204020204" charset="-122"/>
                <a:ea typeface="微软雅黑" panose="020B0503020204020204" charset="-122"/>
                <a:cs typeface="微软雅黑" panose="020B0503020204020204" charset="-122"/>
              </a:rPr>
              <a:t>）</a:t>
            </a:r>
            <a:endParaRPr sz="1600">
              <a:latin typeface="微软雅黑" panose="020B0503020204020204" charset="-122"/>
              <a:ea typeface="微软雅黑" panose="020B0503020204020204" charset="-122"/>
              <a:cs typeface="微软雅黑" panose="020B0503020204020204" charset="-122"/>
            </a:endParaRPr>
          </a:p>
        </p:txBody>
      </p:sp>
      <p:sp>
        <p:nvSpPr>
          <p:cNvPr id="6" name="object 12"/>
          <p:cNvSpPr txBox="1"/>
          <p:nvPr/>
        </p:nvSpPr>
        <p:spPr>
          <a:xfrm>
            <a:off x="8649335" y="5834380"/>
            <a:ext cx="744220" cy="258445"/>
          </a:xfrm>
          <a:prstGeom prst="rect">
            <a:avLst/>
          </a:prstGeom>
        </p:spPr>
        <p:txBody>
          <a:bodyPr vert="horz" wrap="square" lIns="0" tIns="12700" rIns="0" bIns="0" rtlCol="0">
            <a:spAutoFit/>
          </a:bodyPr>
          <a:p>
            <a:pPr marL="12700">
              <a:lnSpc>
                <a:spcPct val="100000"/>
              </a:lnSpc>
              <a:spcBef>
                <a:spcPts val="100"/>
              </a:spcBef>
            </a:pPr>
            <a:r>
              <a:rPr sz="1600" spc="-25" dirty="0">
                <a:solidFill>
                  <a:srgbClr val="231F20"/>
                </a:solidFill>
                <a:latin typeface="微软雅黑" panose="020B0503020204020204" charset="-122"/>
                <a:ea typeface="微软雅黑" panose="020B0503020204020204" charset="-122"/>
                <a:cs typeface="微软雅黑" panose="020B0503020204020204" charset="-122"/>
              </a:rPr>
              <a:t>（</a:t>
            </a:r>
            <a:r>
              <a:rPr lang="en-US" sz="1600" spc="-25" dirty="0">
                <a:solidFill>
                  <a:srgbClr val="231F20"/>
                </a:solidFill>
                <a:latin typeface="微软雅黑" panose="020B0503020204020204" charset="-122"/>
                <a:ea typeface="微软雅黑" panose="020B0503020204020204" charset="-122"/>
                <a:cs typeface="微软雅黑" panose="020B0503020204020204" charset="-122"/>
              </a:rPr>
              <a:t>c</a:t>
            </a:r>
            <a:r>
              <a:rPr sz="1600" spc="-25" dirty="0">
                <a:solidFill>
                  <a:srgbClr val="231F20"/>
                </a:solidFill>
                <a:latin typeface="微软雅黑" panose="020B0503020204020204" charset="-122"/>
                <a:ea typeface="微软雅黑" panose="020B0503020204020204" charset="-122"/>
                <a:cs typeface="微软雅黑" panose="020B0503020204020204" charset="-122"/>
              </a:rPr>
              <a:t>）</a:t>
            </a:r>
            <a:endParaRPr sz="1600">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9</a:t>
            </a:r>
            <a:r>
              <a:rPr>
                <a:latin typeface="微软雅黑" panose="020B0503020204020204" charset="-122"/>
                <a:ea typeface="微软雅黑" panose="020B0503020204020204" charset="-122"/>
                <a:cs typeface="微软雅黑" panose="020B0503020204020204" charset="-122"/>
                <a:sym typeface="+mn-ea"/>
              </a:rPr>
              <a:t>.1“面”建模同“体”建模对比</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2121535"/>
            <a:ext cx="10646410" cy="4016375"/>
          </a:xfrm>
        </p:spPr>
        <p:txBody>
          <a:bodyPr>
            <a:norm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在进入“面” 建模之前， 需要先理解定义： </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“面”是点、线、面、体四维中的一个维，是“体”建模的过程。“面”要转化成“体”才能输出产品，进入产品工程制造环节。</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9.1.1“面”建模同“实体”建模步骤对比</a:t>
            </a:r>
            <a:endParaRPr sz="2400">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9.5.2	创建具有拔模角度偏移曲面</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步骤1：选择偏移对象。</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打开充电宝的图档，在图形区域选择的偏移曲面，在功能区的“模型”选项卡的“编辑”组中单击“偏移”按钮，如图9-5-7所示。</a:t>
            </a:r>
            <a:endParaRPr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6394450" y="6224270"/>
            <a:ext cx="2654935"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9-5-</a:t>
            </a:r>
            <a:r>
              <a:rPr lang="en-US" sz="1600" dirty="0">
                <a:solidFill>
                  <a:srgbClr val="231F20"/>
                </a:solidFill>
                <a:latin typeface="微软雅黑" panose="020B0503020204020204" charset="-122"/>
                <a:ea typeface="微软雅黑" panose="020B0503020204020204" charset="-122"/>
                <a:cs typeface="微软雅黑" panose="020B0503020204020204" charset="-122"/>
              </a:rPr>
              <a:t>7</a:t>
            </a:r>
            <a:r>
              <a:rPr sz="1600" dirty="0">
                <a:solidFill>
                  <a:srgbClr val="231F20"/>
                </a:solidFill>
                <a:latin typeface="微软雅黑" panose="020B0503020204020204" charset="-122"/>
                <a:ea typeface="微软雅黑" panose="020B0503020204020204" charset="-122"/>
                <a:cs typeface="微软雅黑" panose="020B0503020204020204" charset="-122"/>
              </a:rPr>
              <a:t>  选择对象</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5572760" y="2815590"/>
            <a:ext cx="3058160" cy="3291840"/>
          </a:xfrm>
          <a:prstGeom prst="rect">
            <a:avLst/>
          </a:prstGeom>
        </p:spPr>
      </p:pic>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9.5.2	创建具有拔模角度偏移曲面</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步骤2：草绘偏移截面。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选择“拔模”作为偏移类型。在“参考”框单击“草绘”定义，选择TOP基准面为草绘平面，参考平面为RIGHT，方向“右”。草绘偏移区域的截面，如图9-5-8所示。单击“确定”完成草绘。</a:t>
            </a:r>
            <a:endParaRPr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4308475" y="6224270"/>
            <a:ext cx="2654935"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9-5-8  草绘偏移截面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2931795" y="3486150"/>
            <a:ext cx="2126615" cy="1996440"/>
          </a:xfrm>
          <a:prstGeom prst="rect">
            <a:avLst/>
          </a:prstGeom>
        </p:spPr>
      </p:pic>
      <p:pic>
        <p:nvPicPr>
          <p:cNvPr id="15" name="object 15"/>
          <p:cNvPicPr/>
          <p:nvPr/>
        </p:nvPicPr>
        <p:blipFill>
          <a:blip r:embed="rId3" cstate="print"/>
          <a:stretch>
            <a:fillRect/>
          </a:stretch>
        </p:blipFill>
        <p:spPr>
          <a:xfrm>
            <a:off x="6164580" y="3261360"/>
            <a:ext cx="3879850" cy="2745105"/>
          </a:xfrm>
          <a:prstGeom prst="rect">
            <a:avLst/>
          </a:prstGeom>
        </p:spPr>
      </p:pic>
      <p:sp>
        <p:nvSpPr>
          <p:cNvPr id="14" name="object 14"/>
          <p:cNvSpPr txBox="1"/>
          <p:nvPr/>
        </p:nvSpPr>
        <p:spPr>
          <a:xfrm>
            <a:off x="3455670" y="5681345"/>
            <a:ext cx="1372870" cy="258445"/>
          </a:xfrm>
          <a:prstGeom prst="rect">
            <a:avLst/>
          </a:prstGeom>
        </p:spPr>
        <p:txBody>
          <a:bodyPr vert="horz" wrap="square" lIns="0" tIns="12700" rIns="0" bIns="0" rtlCol="0">
            <a:spAutoFit/>
          </a:bodyPr>
          <a:p>
            <a:pPr marL="12700">
              <a:lnSpc>
                <a:spcPct val="100000"/>
              </a:lnSpc>
              <a:spcBef>
                <a:spcPts val="100"/>
              </a:spcBef>
            </a:pPr>
            <a:r>
              <a:rPr sz="1600" spc="-25" dirty="0">
                <a:solidFill>
                  <a:srgbClr val="231F20"/>
                </a:solidFill>
                <a:latin typeface="微软雅黑" panose="020B0503020204020204" charset="-122"/>
                <a:ea typeface="微软雅黑" panose="020B0503020204020204" charset="-122"/>
                <a:cs typeface="微软雅黑" panose="020B0503020204020204" charset="-122"/>
              </a:rPr>
              <a:t>（</a:t>
            </a:r>
            <a:r>
              <a:rPr sz="1600" spc="-25" dirty="0">
                <a:solidFill>
                  <a:srgbClr val="231F20"/>
                </a:solidFill>
                <a:latin typeface="微软雅黑" panose="020B0503020204020204" charset="-122"/>
                <a:ea typeface="微软雅黑" panose="020B0503020204020204" charset="-122"/>
                <a:cs typeface="微软雅黑" panose="020B0503020204020204" charset="-122"/>
              </a:rPr>
              <a:t>a）</a:t>
            </a:r>
            <a:endParaRPr sz="1600">
              <a:latin typeface="微软雅黑" panose="020B0503020204020204" charset="-122"/>
              <a:ea typeface="微软雅黑" panose="020B0503020204020204" charset="-122"/>
              <a:cs typeface="微软雅黑" panose="020B0503020204020204" charset="-122"/>
            </a:endParaRPr>
          </a:p>
        </p:txBody>
      </p:sp>
      <p:sp>
        <p:nvSpPr>
          <p:cNvPr id="3" name="object 14"/>
          <p:cNvSpPr txBox="1"/>
          <p:nvPr/>
        </p:nvSpPr>
        <p:spPr>
          <a:xfrm>
            <a:off x="7418070" y="5939790"/>
            <a:ext cx="1372870" cy="258445"/>
          </a:xfrm>
          <a:prstGeom prst="rect">
            <a:avLst/>
          </a:prstGeom>
        </p:spPr>
        <p:txBody>
          <a:bodyPr vert="horz" wrap="square" lIns="0" tIns="12700" rIns="0" bIns="0" rtlCol="0">
            <a:spAutoFit/>
          </a:bodyPr>
          <a:p>
            <a:pPr marL="12700">
              <a:lnSpc>
                <a:spcPct val="100000"/>
              </a:lnSpc>
              <a:spcBef>
                <a:spcPts val="100"/>
              </a:spcBef>
            </a:pPr>
            <a:r>
              <a:rPr sz="1600" spc="-25" dirty="0">
                <a:solidFill>
                  <a:srgbClr val="231F20"/>
                </a:solidFill>
                <a:latin typeface="微软雅黑" panose="020B0503020204020204" charset="-122"/>
                <a:ea typeface="微软雅黑" panose="020B0503020204020204" charset="-122"/>
                <a:cs typeface="微软雅黑" panose="020B0503020204020204" charset="-122"/>
              </a:rPr>
              <a:t>（</a:t>
            </a:r>
            <a:r>
              <a:rPr lang="en-US" sz="1600" spc="-25" dirty="0">
                <a:solidFill>
                  <a:srgbClr val="231F20"/>
                </a:solidFill>
                <a:latin typeface="微软雅黑" panose="020B0503020204020204" charset="-122"/>
                <a:ea typeface="微软雅黑" panose="020B0503020204020204" charset="-122"/>
                <a:cs typeface="微软雅黑" panose="020B0503020204020204" charset="-122"/>
              </a:rPr>
              <a:t>b</a:t>
            </a:r>
            <a:r>
              <a:rPr sz="1600" spc="-25" dirty="0">
                <a:solidFill>
                  <a:srgbClr val="231F20"/>
                </a:solidFill>
                <a:latin typeface="微软雅黑" panose="020B0503020204020204" charset="-122"/>
                <a:ea typeface="微软雅黑" panose="020B0503020204020204" charset="-122"/>
                <a:cs typeface="微软雅黑" panose="020B0503020204020204" charset="-122"/>
              </a:rPr>
              <a:t>）</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9.5.2	创建具有拔模角度偏移曲面</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步骤3：设置偏移对话框。</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“偏移”选项卡输入值为“5”，“拔模角度”中输入值为“10”，单击按钮，可以改变偏移的方向，如图9-5-9所示。</a:t>
            </a:r>
            <a:endParaRPr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6394450" y="6224270"/>
            <a:ext cx="2654935"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9-5-9  设置偏移对话框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2" cstate="print"/>
          <a:stretch>
            <a:fillRect/>
          </a:stretch>
        </p:blipFill>
        <p:spPr>
          <a:xfrm>
            <a:off x="4011930" y="2955925"/>
            <a:ext cx="5946775" cy="3078480"/>
          </a:xfrm>
          <a:prstGeom prst="rect">
            <a:avLst/>
          </a:prstGeom>
        </p:spPr>
      </p:pic>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9.5.2	创建具有拔模角度偏移曲面</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337945"/>
          </a:xfrm>
          <a:prstGeom prst="rect">
            <a:avLst/>
          </a:prstGeom>
          <a:noFill/>
          <a:ln w="9525">
            <a:noFill/>
          </a:ln>
        </p:spPr>
        <p:txBody>
          <a:bodyPr wrap="square">
            <a:spAutoFit/>
          </a:bodyPr>
          <a:p>
            <a:pPr indent="0">
              <a:lnSpc>
                <a:spcPct val="150000"/>
              </a:lnSpc>
            </a:pPr>
            <a:r>
              <a:rPr b="1">
                <a:latin typeface="微软雅黑" panose="020B0503020204020204" charset="-122"/>
                <a:ea typeface="微软雅黑" panose="020B0503020204020204" charset="-122"/>
                <a:cs typeface="微软雅黑" panose="020B0503020204020204" charset="-122"/>
              </a:rPr>
              <a:t>提示：“具有拔模角度”选项可以用于实体曲面和面组。打开“偏移”选项卡的“选项”面板，从下拉列表框中选择“垂直于曲面”和“平移”选项，设计者可以尝试分别选择不同的侧曲面类型和侧面轮廓类型选项，以在图形区域中观察生成曲面的效果，如图9-5-10所示。</a:t>
            </a:r>
            <a:endParaRPr b="1">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4765040" y="6338570"/>
            <a:ext cx="2654935"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9-5-10  偏移选项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5"/>
          <p:cNvPicPr/>
          <p:nvPr/>
        </p:nvPicPr>
        <p:blipFill>
          <a:blip r:embed="rId2" cstate="print"/>
          <a:stretch>
            <a:fillRect/>
          </a:stretch>
        </p:blipFill>
        <p:spPr>
          <a:xfrm>
            <a:off x="3459480" y="3148330"/>
            <a:ext cx="4746625" cy="2990850"/>
          </a:xfrm>
          <a:prstGeom prst="rect">
            <a:avLst/>
          </a:prstGeom>
        </p:spPr>
      </p:pic>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9.5.3	创建“展开”偏移</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步骤1：选择偏移对象。</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打开充电宝的图档，在图形区域选择偏移曲面，在功能区的“模型”选项卡的“编辑”组中单击“偏移”按钮，如图9-5-11所示</a:t>
            </a:r>
            <a:r>
              <a:rPr lang="zh-CN" sz="2000" b="0">
                <a:latin typeface="微软雅黑" panose="020B0503020204020204" charset="-122"/>
                <a:ea typeface="微软雅黑" panose="020B0503020204020204" charset="-122"/>
                <a:cs typeface="微软雅黑" panose="020B0503020204020204" charset="-122"/>
              </a:rPr>
              <a:t>。</a:t>
            </a:r>
            <a:endParaRPr lang="zh-CN"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6394450" y="6224270"/>
            <a:ext cx="2654935"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9-5-</a:t>
            </a:r>
            <a:r>
              <a:rPr lang="en-US" sz="1600" dirty="0">
                <a:solidFill>
                  <a:srgbClr val="231F20"/>
                </a:solidFill>
                <a:latin typeface="微软雅黑" panose="020B0503020204020204" charset="-122"/>
                <a:ea typeface="微软雅黑" panose="020B0503020204020204" charset="-122"/>
                <a:cs typeface="微软雅黑" panose="020B0503020204020204" charset="-122"/>
              </a:rPr>
              <a:t>11</a:t>
            </a:r>
            <a:r>
              <a:rPr sz="1600" dirty="0">
                <a:solidFill>
                  <a:srgbClr val="231F20"/>
                </a:solidFill>
                <a:latin typeface="微软雅黑" panose="020B0503020204020204" charset="-122"/>
                <a:ea typeface="微软雅黑" panose="020B0503020204020204" charset="-122"/>
                <a:cs typeface="微软雅黑" panose="020B0503020204020204" charset="-122"/>
              </a:rPr>
              <a:t>  选择对象</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8"/>
          <p:cNvPicPr/>
          <p:nvPr/>
        </p:nvPicPr>
        <p:blipFill>
          <a:blip r:embed="rId2" cstate="print"/>
          <a:stretch>
            <a:fillRect/>
          </a:stretch>
        </p:blipFill>
        <p:spPr>
          <a:xfrm>
            <a:off x="5255895" y="2936240"/>
            <a:ext cx="4269740" cy="3040380"/>
          </a:xfrm>
          <a:prstGeom prst="rect">
            <a:avLst/>
          </a:prstGeom>
        </p:spPr>
      </p:pic>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9.5.3	创建“展开”偏移</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4698365"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步骤2：草绘偏移对话框。</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在“偏移”选项卡，选择“展开”作为偏移类型，输入值为“10”，单击按钮，可以改变偏移的方向，如图9-5-12所示。</a:t>
            </a:r>
            <a:endParaRPr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7043420" y="5433695"/>
            <a:ext cx="2654935"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9-5-12  设置偏移对话框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5426075" y="1976755"/>
            <a:ext cx="5231765" cy="3190240"/>
          </a:xfrm>
          <a:prstGeom prst="rect">
            <a:avLst/>
          </a:prstGeom>
        </p:spPr>
      </p:pic>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9.5.3	创建“展开”偏移</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4799965" cy="3046095"/>
          </a:xfrm>
          <a:prstGeom prst="rect">
            <a:avLst/>
          </a:prstGeom>
          <a:noFill/>
          <a:ln w="9525">
            <a:noFill/>
          </a:ln>
        </p:spPr>
        <p:txBody>
          <a:bodyPr wrap="square">
            <a:spAutoFit/>
          </a:bodyPr>
          <a:p>
            <a:pPr indent="0">
              <a:lnSpc>
                <a:spcPct val="150000"/>
              </a:lnSpc>
            </a:pPr>
            <a:r>
              <a:rPr sz="1600" b="1">
                <a:latin typeface="微软雅黑" panose="020B0503020204020204" charset="-122"/>
                <a:ea typeface="微软雅黑" panose="020B0503020204020204" charset="-122"/>
                <a:cs typeface="微软雅黑" panose="020B0503020204020204" charset="-122"/>
              </a:rPr>
              <a:t>提示：“展开”选项可以用于实体曲面和面组。打开“偏移”选项卡的“选项”面板，从下拉列表框中选择“垂直于曲面”和“平移”选项，展开区域有“整个曲面”和“草绘区域”，侧曲面垂直有“曲面”和“草绘”，设计者可以尝试分别选择类型选项，以在图形区域中观察生成曲面的效果。其中“草绘区域”的定义同“具有拔模角度偏移”类似，不做重复介绍，如图9-5-13所示。</a:t>
            </a:r>
            <a:endParaRPr sz="1600" b="1">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7442200" y="6109970"/>
            <a:ext cx="3063875"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9-5-13  “草绘区域”偏移</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5725160" y="1810385"/>
            <a:ext cx="5965190" cy="4130675"/>
          </a:xfrm>
          <a:prstGeom prst="rect">
            <a:avLst/>
          </a:prstGeom>
        </p:spPr>
      </p:pic>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9.5.4	创建偏移曲线</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4698365" cy="470789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使用“偏移”工具命令，除了可以偏移曲面之外，还可以偏移曲线。</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步骤1：偏移草绘曲线。</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打开充电宝的图档，在图形区域选择的“草绘1”曲线，在功能区的“模型”选项卡的“编辑”组中单击“偏移”按钮。设置“沿参考面偏移曲线”和“垂直于参考面偏移曲线”，“偏移”选项卡，输入值为“4”，单击按钮，可以改变偏移的方向，如图9-5-14所示。</a:t>
            </a:r>
            <a:endParaRPr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6563995" y="6543675"/>
            <a:ext cx="2654935"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9-5-14  偏移曲线</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7"/>
          <p:cNvPicPr/>
          <p:nvPr/>
        </p:nvPicPr>
        <p:blipFill>
          <a:blip r:embed="rId2" cstate="print"/>
          <a:stretch>
            <a:fillRect/>
          </a:stretch>
        </p:blipFill>
        <p:spPr>
          <a:xfrm>
            <a:off x="6096000" y="329565"/>
            <a:ext cx="3260090" cy="2705100"/>
          </a:xfrm>
          <a:prstGeom prst="rect">
            <a:avLst/>
          </a:prstGeom>
        </p:spPr>
      </p:pic>
      <p:sp>
        <p:nvSpPr>
          <p:cNvPr id="8" name="object 8"/>
          <p:cNvSpPr txBox="1"/>
          <p:nvPr/>
        </p:nvSpPr>
        <p:spPr>
          <a:xfrm>
            <a:off x="6563995" y="3048635"/>
            <a:ext cx="2705735" cy="258445"/>
          </a:xfrm>
          <a:prstGeom prst="rect">
            <a:avLst/>
          </a:prstGeom>
        </p:spPr>
        <p:txBody>
          <a:bodyPr vert="horz" wrap="square" lIns="0" tIns="12700" rIns="0" bIns="0" rtlCol="0">
            <a:sp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a）沿参考面偏移曲线</a:t>
            </a:r>
            <a:endParaRPr sz="1600">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3" cstate="print"/>
          <a:stretch>
            <a:fillRect/>
          </a:stretch>
        </p:blipFill>
        <p:spPr>
          <a:xfrm>
            <a:off x="6096000" y="3321050"/>
            <a:ext cx="3326130" cy="2936240"/>
          </a:xfrm>
          <a:prstGeom prst="rect">
            <a:avLst/>
          </a:prstGeom>
        </p:spPr>
      </p:pic>
      <p:sp>
        <p:nvSpPr>
          <p:cNvPr id="10" name="object 10"/>
          <p:cNvSpPr txBox="1"/>
          <p:nvPr/>
        </p:nvSpPr>
        <p:spPr>
          <a:xfrm>
            <a:off x="6451600" y="6271260"/>
            <a:ext cx="322453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a:t>
            </a:r>
            <a:r>
              <a:rPr sz="1600" spc="-5" dirty="0">
                <a:solidFill>
                  <a:srgbClr val="231F20"/>
                </a:solidFill>
                <a:latin typeface="微软雅黑" panose="020B0503020204020204" charset="-122"/>
                <a:ea typeface="微软雅黑" panose="020B0503020204020204" charset="-122"/>
                <a:cs typeface="微软雅黑" panose="020B0503020204020204" charset="-122"/>
              </a:rPr>
              <a:t>垂直于参考面偏移曲线</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9.</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“偏移”</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1214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9.5.4	创建偏移曲线</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476375"/>
            <a:ext cx="10708005" cy="220027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步骤2：偏移曲面边界曲线。</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在图形区域选择曲面“复制1”曲线，在功能区的“模型”选项卡的“编辑”组中单击“偏移”按钮。单击“参考”中“细节”进入“链”的对话框，按住“Ctrl”键同时在图形区域单击鼠标添加偏移的边界曲线。在“偏移”选项卡，输入值为“5”，单击	按钮，可以改变偏移的方向，如图9-5-15所示。</a:t>
            </a:r>
            <a:endParaRPr sz="2000" b="0">
              <a:latin typeface="微软雅黑" panose="020B0503020204020204" charset="-122"/>
              <a:ea typeface="微软雅黑" panose="020B0503020204020204" charset="-122"/>
              <a:cs typeface="微软雅黑" panose="020B0503020204020204" charset="-122"/>
            </a:endParaRPr>
          </a:p>
        </p:txBody>
      </p:sp>
      <p:sp>
        <p:nvSpPr>
          <p:cNvPr id="7" name="object 7"/>
          <p:cNvSpPr txBox="1"/>
          <p:nvPr/>
        </p:nvSpPr>
        <p:spPr>
          <a:xfrm>
            <a:off x="5414645" y="6510020"/>
            <a:ext cx="3073400" cy="34861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9-5-15  偏移曲面边界曲线</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3859530" y="3429000"/>
            <a:ext cx="3183890" cy="2789555"/>
          </a:xfrm>
          <a:prstGeom prst="rect">
            <a:avLst/>
          </a:prstGeom>
        </p:spPr>
      </p:pic>
      <p:sp>
        <p:nvSpPr>
          <p:cNvPr id="15" name="object 15"/>
          <p:cNvSpPr txBox="1"/>
          <p:nvPr/>
        </p:nvSpPr>
        <p:spPr>
          <a:xfrm>
            <a:off x="4112895" y="6235065"/>
            <a:ext cx="2764155" cy="258445"/>
          </a:xfrm>
          <a:prstGeom prst="rect">
            <a:avLst/>
          </a:prstGeom>
        </p:spPr>
        <p:txBody>
          <a:bodyPr vert="horz" wrap="square" lIns="0" tIns="12700" rIns="0" bIns="0" rtlCol="0">
            <a:sp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a）选择曲面的边界曲线</a:t>
            </a:r>
            <a:endParaRPr sz="1600">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3" cstate="print"/>
          <a:stretch>
            <a:fillRect/>
          </a:stretch>
        </p:blipFill>
        <p:spPr>
          <a:xfrm>
            <a:off x="7355205" y="3429000"/>
            <a:ext cx="3185160" cy="2789555"/>
          </a:xfrm>
          <a:prstGeom prst="rect">
            <a:avLst/>
          </a:prstGeom>
        </p:spPr>
      </p:pic>
      <p:sp>
        <p:nvSpPr>
          <p:cNvPr id="2" name="文本框 1"/>
          <p:cNvSpPr txBox="1"/>
          <p:nvPr/>
        </p:nvSpPr>
        <p:spPr>
          <a:xfrm>
            <a:off x="7743190" y="6235065"/>
            <a:ext cx="2181225" cy="337185"/>
          </a:xfrm>
          <a:prstGeom prst="rect">
            <a:avLst/>
          </a:prstGeom>
          <a:noFill/>
        </p:spPr>
        <p:txBody>
          <a:bodyPr wrap="square" rtlCol="0" anchor="t">
            <a:sp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b）</a:t>
            </a:r>
            <a:r>
              <a:rPr sz="1600" spc="-10" dirty="0">
                <a:solidFill>
                  <a:srgbClr val="231F20"/>
                </a:solidFill>
                <a:latin typeface="微软雅黑" panose="020B0503020204020204" charset="-122"/>
                <a:ea typeface="微软雅黑" panose="020B0503020204020204" charset="-122"/>
                <a:cs typeface="微软雅黑" panose="020B0503020204020204" charset="-122"/>
                <a:sym typeface="+mn-ea"/>
              </a:rPr>
              <a:t>设置偏移选项</a:t>
            </a:r>
            <a:endParaRPr lang="zh-CN" altLang="en-US" sz="1600" spc="-1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本章小结</a:t>
            </a:r>
            <a:endParaRPr b="1">
              <a:latin typeface="微软雅黑" panose="020B0503020204020204" charset="-122"/>
              <a:ea typeface="微软雅黑" panose="020B0503020204020204" charset="-122"/>
            </a:endParaRPr>
          </a:p>
        </p:txBody>
      </p:sp>
      <p:sp>
        <p:nvSpPr>
          <p:cNvPr id="5" name="文本框 4"/>
          <p:cNvSpPr txBox="1"/>
          <p:nvPr/>
        </p:nvSpPr>
        <p:spPr>
          <a:xfrm>
            <a:off x="839470" y="1664335"/>
            <a:ext cx="10115550" cy="2930525"/>
          </a:xfrm>
          <a:prstGeom prst="rect">
            <a:avLst/>
          </a:prstGeom>
          <a:noFill/>
        </p:spPr>
        <p:txBody>
          <a:bodyPr wrap="square" rtlCol="0" anchor="t">
            <a:noAutofit/>
          </a:bodyPr>
          <a:p>
            <a:pPr marL="12700" marR="5080" indent="195580" algn="just">
              <a:lnSpc>
                <a:spcPct val="150000"/>
              </a:lnSpc>
              <a:spcBef>
                <a:spcPts val="410"/>
              </a:spcBef>
            </a:pPr>
            <a:r>
              <a:rPr sz="2000" dirty="0">
                <a:solidFill>
                  <a:schemeClr val="dk1"/>
                </a:solidFill>
                <a:latin typeface="微软雅黑" panose="020B0503020204020204" charset="-122"/>
                <a:ea typeface="微软雅黑" panose="020B0503020204020204" charset="-122"/>
                <a:cs typeface="微软雅黑" panose="020B0503020204020204" charset="-122"/>
                <a:sym typeface="+mn-ea"/>
              </a:rPr>
              <a:t>本章结合两个产品造型建模综合案例，综合练习了拉伸、旋转、混合、扫描等创建曲面的方法，同时加入了曲面的复制、粘贴、偏移、合并、实体化等编辑命令，旨在引导设计者理解曲面建模的基本思路。设计者需勤加练习，学以致用，举一反三。通过本章的学习，设计者便能对常见的产品造型进行细节的设计。</a:t>
            </a:r>
            <a:endParaRPr sz="2000"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9</a:t>
            </a:r>
            <a:r>
              <a:rPr>
                <a:latin typeface="微软雅黑" panose="020B0503020204020204" charset="-122"/>
                <a:ea typeface="微软雅黑" panose="020B0503020204020204" charset="-122"/>
                <a:cs typeface="微软雅黑" panose="020B0503020204020204" charset="-122"/>
                <a:sym typeface="+mn-ea"/>
              </a:rPr>
              <a:t>.1“面”建模同“体”建模对比</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9.1.1“面”建模同“实体”建模步骤对比</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（1）“实体”拉伸充电宝的操作步骤：草绘拉伸的截面“种子”，定义拉伸的“实心”选项和“深度”数值（轨迹），拉伸成“实体”，如图9-1-1所示。</a:t>
            </a:r>
            <a:endParaRPr sz="2000" b="0">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805815" y="3360420"/>
            <a:ext cx="3402330" cy="2196465"/>
          </a:xfrm>
          <a:prstGeom prst="rect">
            <a:avLst/>
          </a:prstGeom>
        </p:spPr>
      </p:pic>
      <p:sp>
        <p:nvSpPr>
          <p:cNvPr id="9" name="object 9"/>
          <p:cNvSpPr txBox="1"/>
          <p:nvPr/>
        </p:nvSpPr>
        <p:spPr>
          <a:xfrm>
            <a:off x="1467485" y="5621020"/>
            <a:ext cx="2415540" cy="258445"/>
          </a:xfrm>
          <a:prstGeom prst="rect">
            <a:avLst/>
          </a:prstGeom>
        </p:spPr>
        <p:txBody>
          <a:bodyPr vert="horz" wrap="square" lIns="0" tIns="12700" rIns="0" bIns="0" rtlCol="0">
            <a:sp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a）创建拉伸草绘</a:t>
            </a:r>
            <a:endParaRPr sz="1600">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3" cstate="print"/>
          <a:stretch>
            <a:fillRect/>
          </a:stretch>
        </p:blipFill>
        <p:spPr>
          <a:xfrm>
            <a:off x="4462145" y="4012565"/>
            <a:ext cx="3402330" cy="892175"/>
          </a:xfrm>
          <a:prstGeom prst="rect">
            <a:avLst/>
          </a:prstGeom>
        </p:spPr>
      </p:pic>
      <p:sp>
        <p:nvSpPr>
          <p:cNvPr id="11" name="object 11"/>
          <p:cNvSpPr txBox="1"/>
          <p:nvPr/>
        </p:nvSpPr>
        <p:spPr>
          <a:xfrm>
            <a:off x="4991100" y="5621020"/>
            <a:ext cx="3538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b）定义拉伸选项（实心</a:t>
            </a:r>
            <a:r>
              <a:rPr sz="1600" spc="-50" dirty="0">
                <a:solidFill>
                  <a:srgbClr val="231F20"/>
                </a:solidFill>
                <a:latin typeface="微软雅黑" panose="020B0503020204020204" charset="-122"/>
                <a:ea typeface="微软雅黑" panose="020B0503020204020204" charset="-122"/>
                <a:cs typeface="微软雅黑" panose="020B0503020204020204" charset="-122"/>
              </a:rPr>
              <a:t>）</a:t>
            </a:r>
            <a:endParaRPr sz="1600">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4" cstate="print"/>
          <a:stretch>
            <a:fillRect/>
          </a:stretch>
        </p:blipFill>
        <p:spPr>
          <a:xfrm>
            <a:off x="8186420" y="3514090"/>
            <a:ext cx="2169160" cy="1972945"/>
          </a:xfrm>
          <a:prstGeom prst="rect">
            <a:avLst/>
          </a:prstGeom>
        </p:spPr>
      </p:pic>
      <p:sp>
        <p:nvSpPr>
          <p:cNvPr id="13" name="object 13"/>
          <p:cNvSpPr txBox="1"/>
          <p:nvPr/>
        </p:nvSpPr>
        <p:spPr>
          <a:xfrm>
            <a:off x="4782185" y="6334125"/>
            <a:ext cx="2627630" cy="258445"/>
          </a:xfrm>
          <a:prstGeom prst="rect">
            <a:avLst/>
          </a:prstGeom>
        </p:spPr>
        <p:txBody>
          <a:bodyPr vert="horz" wrap="square" lIns="0" tIns="12700" rIns="0" bIns="0" rtlCol="0">
            <a:spAutoFit/>
          </a:bodyPr>
          <a:p>
            <a:pPr algn="ctr">
              <a:lnSpc>
                <a:spcPct val="100000"/>
              </a:lnSpc>
              <a:spcBef>
                <a:spcPts val="750"/>
              </a:spcBef>
            </a:pPr>
            <a:r>
              <a:rPr sz="1600" spc="-110" dirty="0">
                <a:solidFill>
                  <a:srgbClr val="231F20"/>
                </a:solidFill>
                <a:latin typeface="微软雅黑" panose="020B0503020204020204" charset="-122"/>
                <a:ea typeface="微软雅黑" panose="020B0503020204020204" charset="-122"/>
                <a:cs typeface="微软雅黑" panose="020B0503020204020204" charset="-122"/>
              </a:rPr>
              <a:t>图 </a:t>
            </a:r>
            <a:r>
              <a:rPr sz="1600" spc="-10" dirty="0">
                <a:solidFill>
                  <a:srgbClr val="231F20"/>
                </a:solidFill>
                <a:latin typeface="微软雅黑" panose="020B0503020204020204" charset="-122"/>
                <a:ea typeface="微软雅黑" panose="020B0503020204020204" charset="-122"/>
                <a:cs typeface="微软雅黑" panose="020B0503020204020204" charset="-122"/>
              </a:rPr>
              <a:t>9-1-</a:t>
            </a:r>
            <a:r>
              <a:rPr sz="1600" dirty="0">
                <a:solidFill>
                  <a:srgbClr val="231F20"/>
                </a:solidFill>
                <a:latin typeface="微软雅黑" panose="020B0503020204020204" charset="-122"/>
                <a:ea typeface="微软雅黑" panose="020B0503020204020204" charset="-122"/>
                <a:cs typeface="微软雅黑" panose="020B0503020204020204" charset="-122"/>
              </a:rPr>
              <a:t>1</a:t>
            </a:r>
            <a:r>
              <a:rPr sz="1600" spc="220" dirty="0">
                <a:solidFill>
                  <a:srgbClr val="231F20"/>
                </a:solidFill>
                <a:latin typeface="微软雅黑" panose="020B0503020204020204" charset="-122"/>
                <a:ea typeface="微软雅黑" panose="020B0503020204020204" charset="-122"/>
                <a:cs typeface="微软雅黑" panose="020B0503020204020204" charset="-122"/>
              </a:rPr>
              <a:t>  </a:t>
            </a:r>
            <a:r>
              <a:rPr sz="1600" spc="-10" dirty="0">
                <a:solidFill>
                  <a:srgbClr val="231F20"/>
                </a:solidFill>
                <a:latin typeface="微软雅黑" panose="020B0503020204020204" charset="-122"/>
                <a:ea typeface="微软雅黑" panose="020B0503020204020204" charset="-122"/>
                <a:cs typeface="微软雅黑" panose="020B0503020204020204" charset="-122"/>
              </a:rPr>
              <a:t>“实体”拉伸步骤</a:t>
            </a:r>
            <a:endParaRPr sz="16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864475" y="5621020"/>
            <a:ext cx="2964180" cy="274955"/>
          </a:xfrm>
          <a:prstGeom prst="rect">
            <a:avLst/>
          </a:prstGeom>
          <a:noFill/>
        </p:spPr>
        <p:txBody>
          <a:bodyPr wrap="square" rtlCol="0" anchor="t">
            <a:noAutofit/>
          </a:bodyPr>
          <a:p>
            <a:pPr algn="ctr">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spc="-10" dirty="0">
                <a:solidFill>
                  <a:srgbClr val="231F20"/>
                </a:solidFill>
                <a:latin typeface="微软雅黑" panose="020B0503020204020204" charset="-122"/>
                <a:ea typeface="微软雅黑" panose="020B0503020204020204" charset="-122"/>
                <a:cs typeface="微软雅黑" panose="020B0503020204020204" charset="-122"/>
                <a:sym typeface="+mn-ea"/>
              </a:rPr>
              <a:t>c）拉伸成实体</a:t>
            </a:r>
            <a:endParaRPr lang="zh-CN" altLang="en-US" sz="1600" spc="-1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思考与练习</a:t>
            </a:r>
            <a:endParaRPr b="1">
              <a:latin typeface="微软雅黑" panose="020B0503020204020204" charset="-122"/>
              <a:ea typeface="微软雅黑" panose="020B0503020204020204" charset="-122"/>
            </a:endParaRPr>
          </a:p>
        </p:txBody>
      </p:sp>
      <p:sp>
        <p:nvSpPr>
          <p:cNvPr id="5" name="文本框 4"/>
          <p:cNvSpPr txBox="1"/>
          <p:nvPr/>
        </p:nvSpPr>
        <p:spPr>
          <a:xfrm>
            <a:off x="688340" y="1494155"/>
            <a:ext cx="10115550" cy="2930525"/>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1.思考</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（1）曲面建模同实体建模的共同点和区别是什么？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（2）曲面实体化长材料和切除材料对曲面的要求是什么？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（3）偏移命令有哪些形式？</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思考与练习</a:t>
            </a:r>
            <a:endParaRPr b="1">
              <a:latin typeface="微软雅黑" panose="020B0503020204020204" charset="-122"/>
              <a:ea typeface="微软雅黑" panose="020B0503020204020204" charset="-122"/>
            </a:endParaRPr>
          </a:p>
        </p:txBody>
      </p:sp>
      <p:sp>
        <p:nvSpPr>
          <p:cNvPr id="5" name="文本框 4"/>
          <p:cNvSpPr txBox="1"/>
          <p:nvPr/>
        </p:nvSpPr>
        <p:spPr>
          <a:xfrm>
            <a:off x="688340" y="1494155"/>
            <a:ext cx="10115550" cy="2930525"/>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2.练习</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（1）上机练习，用曲面建模完成图 9-6-1 所示产品，具体尺寸可自行选定，但注意尺寸比例和参照，要求同产品相似度 80% 以上。</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（2）上机练习，用曲面建模完成图 9-6-2 所示产品，具体尺寸可自行选定，但注意尺寸比例和参照，要求同产品相似度 80% 以上。</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16" name="object 16"/>
          <p:cNvSpPr txBox="1"/>
          <p:nvPr/>
        </p:nvSpPr>
        <p:spPr>
          <a:xfrm>
            <a:off x="4505325" y="6362700"/>
            <a:ext cx="2588260" cy="258445"/>
          </a:xfrm>
          <a:prstGeom prst="rect">
            <a:avLst/>
          </a:prstGeom>
        </p:spPr>
        <p:txBody>
          <a:bodyPr vert="horz" wrap="square" lIns="0" tIns="12700" rIns="0" bIns="0" rtlCol="0">
            <a:spAutoFit/>
          </a:bodyPr>
          <a:p>
            <a:pPr marL="12700">
              <a:lnSpc>
                <a:spcPct val="100000"/>
              </a:lnSpc>
              <a:spcBef>
                <a:spcPts val="100"/>
              </a:spcBef>
            </a:pPr>
            <a:r>
              <a:rPr sz="1600" spc="-110" dirty="0">
                <a:solidFill>
                  <a:srgbClr val="231F20"/>
                </a:solidFill>
                <a:latin typeface="微软雅黑" panose="020B0503020204020204" charset="-122"/>
                <a:ea typeface="微软雅黑" panose="020B0503020204020204" charset="-122"/>
                <a:cs typeface="微软雅黑" panose="020B0503020204020204" charset="-122"/>
              </a:rPr>
              <a:t>图</a:t>
            </a:r>
            <a:r>
              <a:rPr lang="en-US" sz="1600" spc="-110" dirty="0">
                <a:solidFill>
                  <a:srgbClr val="231F20"/>
                </a:solidFill>
                <a:latin typeface="微软雅黑" panose="020B0503020204020204" charset="-122"/>
                <a:ea typeface="微软雅黑" panose="020B0503020204020204" charset="-122"/>
                <a:cs typeface="微软雅黑" panose="020B0503020204020204" charset="-122"/>
              </a:rPr>
              <a:t>9-6-1</a:t>
            </a:r>
            <a:r>
              <a:rPr sz="1600" spc="220" dirty="0">
                <a:solidFill>
                  <a:srgbClr val="231F20"/>
                </a:solidFill>
                <a:latin typeface="微软雅黑" panose="020B0503020204020204" charset="-122"/>
                <a:ea typeface="微软雅黑" panose="020B0503020204020204" charset="-122"/>
                <a:cs typeface="微软雅黑" panose="020B0503020204020204" charset="-122"/>
              </a:rPr>
              <a:t>  </a:t>
            </a:r>
            <a:r>
              <a:rPr sz="1600" spc="-20" dirty="0">
                <a:solidFill>
                  <a:srgbClr val="231F20"/>
                </a:solidFill>
                <a:latin typeface="微软雅黑" panose="020B0503020204020204" charset="-122"/>
                <a:ea typeface="微软雅黑" panose="020B0503020204020204" charset="-122"/>
                <a:cs typeface="微软雅黑" panose="020B0503020204020204" charset="-122"/>
              </a:rPr>
              <a:t>曲面建模产品 1</a:t>
            </a:r>
            <a:endParaRPr sz="1600" spc="-2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3" name="object 16"/>
          <p:cNvSpPr txBox="1"/>
          <p:nvPr/>
        </p:nvSpPr>
        <p:spPr>
          <a:xfrm>
            <a:off x="7699375" y="6362700"/>
            <a:ext cx="2512060" cy="258445"/>
          </a:xfrm>
          <a:prstGeom prst="rect">
            <a:avLst/>
          </a:prstGeom>
        </p:spPr>
        <p:txBody>
          <a:bodyPr vert="horz" wrap="square" lIns="0" tIns="12700" rIns="0" bIns="0" rtlCol="0">
            <a:spAutoFit/>
          </a:bodyPr>
          <a:p>
            <a:pPr marL="12700">
              <a:lnSpc>
                <a:spcPct val="100000"/>
              </a:lnSpc>
              <a:spcBef>
                <a:spcPts val="100"/>
              </a:spcBef>
            </a:pPr>
            <a:r>
              <a:rPr sz="1600" spc="-110" dirty="0">
                <a:solidFill>
                  <a:srgbClr val="231F20"/>
                </a:solidFill>
                <a:latin typeface="微软雅黑" panose="020B0503020204020204" charset="-122"/>
                <a:ea typeface="微软雅黑" panose="020B0503020204020204" charset="-122"/>
                <a:cs typeface="微软雅黑" panose="020B0503020204020204" charset="-122"/>
              </a:rPr>
              <a:t>图 </a:t>
            </a:r>
            <a:r>
              <a:rPr lang="en-US" sz="1600" spc="-10" dirty="0">
                <a:solidFill>
                  <a:srgbClr val="231F20"/>
                </a:solidFill>
                <a:latin typeface="微软雅黑" panose="020B0503020204020204" charset="-122"/>
                <a:ea typeface="微软雅黑" panose="020B0503020204020204" charset="-122"/>
                <a:cs typeface="微软雅黑" panose="020B0503020204020204" charset="-122"/>
              </a:rPr>
              <a:t>9-6-2</a:t>
            </a:r>
            <a:r>
              <a:rPr sz="1600" spc="220" dirty="0">
                <a:solidFill>
                  <a:srgbClr val="231F20"/>
                </a:solidFill>
                <a:latin typeface="微软雅黑" panose="020B0503020204020204" charset="-122"/>
                <a:ea typeface="微软雅黑" panose="020B0503020204020204" charset="-122"/>
                <a:cs typeface="微软雅黑" panose="020B0503020204020204" charset="-122"/>
              </a:rPr>
              <a:t> </a:t>
            </a:r>
            <a:r>
              <a:rPr lang="zh-CN" sz="1600" spc="-20" dirty="0">
                <a:solidFill>
                  <a:srgbClr val="231F20"/>
                </a:solidFill>
                <a:latin typeface="微软雅黑" panose="020B0503020204020204" charset="-122"/>
                <a:ea typeface="微软雅黑" panose="020B0503020204020204" charset="-122"/>
                <a:cs typeface="微软雅黑" panose="020B0503020204020204" charset="-122"/>
              </a:rPr>
              <a:t>曲面建模产品 </a:t>
            </a:r>
            <a:r>
              <a:rPr lang="en-US" altLang="zh-CN" sz="1600" spc="-20" dirty="0">
                <a:solidFill>
                  <a:srgbClr val="231F20"/>
                </a:solidFill>
                <a:latin typeface="微软雅黑" panose="020B0503020204020204" charset="-122"/>
                <a:ea typeface="微软雅黑" panose="020B0503020204020204" charset="-122"/>
                <a:cs typeface="微软雅黑" panose="020B0503020204020204" charset="-122"/>
              </a:rPr>
              <a:t>2</a:t>
            </a:r>
            <a:endParaRPr lang="en-US" altLang="zh-CN" sz="1600" spc="-2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1" cstate="print"/>
          <a:stretch>
            <a:fillRect/>
          </a:stretch>
        </p:blipFill>
        <p:spPr>
          <a:xfrm>
            <a:off x="4837430" y="3673475"/>
            <a:ext cx="1549400" cy="2381250"/>
          </a:xfrm>
          <a:prstGeom prst="rect">
            <a:avLst/>
          </a:prstGeom>
        </p:spPr>
      </p:pic>
      <p:pic>
        <p:nvPicPr>
          <p:cNvPr id="14" name="object 14"/>
          <p:cNvPicPr/>
          <p:nvPr/>
        </p:nvPicPr>
        <p:blipFill>
          <a:blip r:embed="rId2" cstate="print"/>
          <a:stretch>
            <a:fillRect/>
          </a:stretch>
        </p:blipFill>
        <p:spPr>
          <a:xfrm>
            <a:off x="7766050" y="3629025"/>
            <a:ext cx="1754505" cy="2425700"/>
          </a:xfrm>
          <a:prstGeom prst="rect">
            <a:avLst/>
          </a:prstGeom>
        </p:spPr>
      </p:pic>
    </p:spTree>
    <p:custDataLst>
      <p:tags r:id="rId3"/>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custDataLst>
              <p:tags r:id="rId1"/>
            </p:custDataLst>
          </p:nvPr>
        </p:nvSpPr>
        <p:spPr/>
        <p:txBody>
          <a:bodyPr/>
          <a:lstStyle/>
          <a:p>
            <a:r>
              <a:rPr lang="zh-CN" altLang="en-US"/>
              <a:t>汇报人：</a:t>
            </a:r>
            <a:r>
              <a:rPr lang="en-US" altLang="zh-CN"/>
              <a:t>WPS</a:t>
            </a:r>
            <a:endParaRPr lang="zh-CN" altLang="en-US"/>
          </a:p>
        </p:txBody>
      </p:sp>
      <p:sp>
        <p:nvSpPr>
          <p:cNvPr id="4" name="标题 3"/>
          <p:cNvSpPr>
            <a:spLocks noGrp="1"/>
          </p:cNvSpPr>
          <p:nvPr>
            <p:ph type="title" idx="1"/>
            <p:custDataLst>
              <p:tags r:id="rId2"/>
            </p:custDataLst>
          </p:nvPr>
        </p:nvSpPr>
        <p:spPr/>
        <p:txBody>
          <a:bodyPr/>
          <a:lstStyle/>
          <a:p>
            <a:r>
              <a:rPr lang="zh-CN" altLang="en-US"/>
              <a:t>感谢您的观看</a:t>
            </a:r>
            <a:endParaRPr lang="zh-CN" altLang="en-US"/>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9</a:t>
            </a:r>
            <a:r>
              <a:rPr>
                <a:latin typeface="微软雅黑" panose="020B0503020204020204" charset="-122"/>
                <a:ea typeface="微软雅黑" panose="020B0503020204020204" charset="-122"/>
                <a:cs typeface="微软雅黑" panose="020B0503020204020204" charset="-122"/>
                <a:sym typeface="+mn-ea"/>
              </a:rPr>
              <a:t>.1“面”建模同“体”建模对比</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9.1.1“面”建模同“实体”建模步骤对比</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（2）“面”拉伸充电宝的操作步骤：草绘拉伸的截面“种子”，定义拉伸的“曲面”选项和“深度”数值（轨迹），拉伸成“曲面”，如图9-1-2所示。</a:t>
            </a:r>
            <a:endParaRPr sz="2000" b="0">
              <a:latin typeface="微软雅黑" panose="020B0503020204020204" charset="-122"/>
              <a:ea typeface="微软雅黑" panose="020B0503020204020204" charset="-122"/>
              <a:cs typeface="微软雅黑" panose="020B0503020204020204" charset="-122"/>
            </a:endParaRPr>
          </a:p>
        </p:txBody>
      </p:sp>
      <p:sp>
        <p:nvSpPr>
          <p:cNvPr id="9" name="object 9"/>
          <p:cNvSpPr txBox="1"/>
          <p:nvPr/>
        </p:nvSpPr>
        <p:spPr>
          <a:xfrm>
            <a:off x="1467485" y="5621020"/>
            <a:ext cx="2415540" cy="258445"/>
          </a:xfrm>
          <a:prstGeom prst="rect">
            <a:avLst/>
          </a:prstGeom>
        </p:spPr>
        <p:txBody>
          <a:bodyPr vert="horz" wrap="square" lIns="0" tIns="12700" rIns="0" bIns="0" rtlCol="0">
            <a:sp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a）创建拉伸草绘</a:t>
            </a:r>
            <a:endParaRPr sz="1600">
              <a:latin typeface="微软雅黑" panose="020B0503020204020204" charset="-122"/>
              <a:ea typeface="微软雅黑" panose="020B0503020204020204" charset="-122"/>
              <a:cs typeface="微软雅黑" panose="020B0503020204020204" charset="-122"/>
            </a:endParaRPr>
          </a:p>
        </p:txBody>
      </p:sp>
      <p:sp>
        <p:nvSpPr>
          <p:cNvPr id="11" name="object 11"/>
          <p:cNvSpPr txBox="1"/>
          <p:nvPr/>
        </p:nvSpPr>
        <p:spPr>
          <a:xfrm>
            <a:off x="4991100" y="5621020"/>
            <a:ext cx="3538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（b）定义拉伸选项（</a:t>
            </a:r>
            <a:r>
              <a:rPr lang="zh-CN" sz="1600" dirty="0">
                <a:solidFill>
                  <a:srgbClr val="231F20"/>
                </a:solidFill>
                <a:latin typeface="微软雅黑" panose="020B0503020204020204" charset="-122"/>
                <a:ea typeface="微软雅黑" panose="020B0503020204020204" charset="-122"/>
                <a:cs typeface="微软雅黑" panose="020B0503020204020204" charset="-122"/>
              </a:rPr>
              <a:t>曲面</a:t>
            </a:r>
            <a:r>
              <a:rPr sz="1600" spc="-50" dirty="0">
                <a:solidFill>
                  <a:srgbClr val="231F20"/>
                </a:solidFill>
                <a:latin typeface="微软雅黑" panose="020B0503020204020204" charset="-122"/>
                <a:ea typeface="微软雅黑" panose="020B0503020204020204" charset="-122"/>
                <a:cs typeface="微软雅黑" panose="020B0503020204020204" charset="-122"/>
              </a:rPr>
              <a:t>）</a:t>
            </a:r>
            <a:endParaRPr sz="160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4782185" y="6334125"/>
            <a:ext cx="2627630" cy="258445"/>
          </a:xfrm>
          <a:prstGeom prst="rect">
            <a:avLst/>
          </a:prstGeom>
        </p:spPr>
        <p:txBody>
          <a:bodyPr vert="horz" wrap="square" lIns="0" tIns="12700" rIns="0" bIns="0" rtlCol="0">
            <a:spAutoFit/>
          </a:bodyPr>
          <a:p>
            <a:pPr algn="ctr">
              <a:lnSpc>
                <a:spcPct val="100000"/>
              </a:lnSpc>
              <a:spcBef>
                <a:spcPts val="750"/>
              </a:spcBef>
            </a:pPr>
            <a:r>
              <a:rPr sz="1600" spc="-110" dirty="0">
                <a:solidFill>
                  <a:srgbClr val="231F20"/>
                </a:solidFill>
                <a:latin typeface="微软雅黑" panose="020B0503020204020204" charset="-122"/>
                <a:ea typeface="微软雅黑" panose="020B0503020204020204" charset="-122"/>
                <a:cs typeface="微软雅黑" panose="020B0503020204020204" charset="-122"/>
              </a:rPr>
              <a:t>图 </a:t>
            </a:r>
            <a:r>
              <a:rPr sz="1600" spc="-10" dirty="0">
                <a:solidFill>
                  <a:srgbClr val="231F20"/>
                </a:solidFill>
                <a:latin typeface="微软雅黑" panose="020B0503020204020204" charset="-122"/>
                <a:ea typeface="微软雅黑" panose="020B0503020204020204" charset="-122"/>
                <a:cs typeface="微软雅黑" panose="020B0503020204020204" charset="-122"/>
              </a:rPr>
              <a:t>9-1-</a:t>
            </a:r>
            <a:r>
              <a:rPr sz="1600" spc="220" dirty="0">
                <a:solidFill>
                  <a:srgbClr val="231F20"/>
                </a:solidFill>
                <a:latin typeface="微软雅黑" panose="020B0503020204020204" charset="-122"/>
                <a:ea typeface="微软雅黑" panose="020B0503020204020204" charset="-122"/>
                <a:cs typeface="微软雅黑" panose="020B0503020204020204" charset="-122"/>
              </a:rPr>
              <a:t>  </a:t>
            </a: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lang="zh-CN" sz="1600" spc="-10" dirty="0">
                <a:solidFill>
                  <a:srgbClr val="231F20"/>
                </a:solidFill>
                <a:latin typeface="微软雅黑" panose="020B0503020204020204" charset="-122"/>
                <a:ea typeface="微软雅黑" panose="020B0503020204020204" charset="-122"/>
                <a:cs typeface="微软雅黑" panose="020B0503020204020204" charset="-122"/>
              </a:rPr>
              <a:t>面</a:t>
            </a:r>
            <a:r>
              <a:rPr sz="1600" spc="-10" dirty="0">
                <a:solidFill>
                  <a:srgbClr val="231F20"/>
                </a:solidFill>
                <a:latin typeface="微软雅黑" panose="020B0503020204020204" charset="-122"/>
                <a:ea typeface="微软雅黑" panose="020B0503020204020204" charset="-122"/>
                <a:cs typeface="微软雅黑" panose="020B0503020204020204" charset="-122"/>
              </a:rPr>
              <a:t>”拉伸步骤</a:t>
            </a:r>
            <a:endParaRPr sz="160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864475" y="5621020"/>
            <a:ext cx="2964180" cy="274955"/>
          </a:xfrm>
          <a:prstGeom prst="rect">
            <a:avLst/>
          </a:prstGeom>
          <a:noFill/>
        </p:spPr>
        <p:txBody>
          <a:bodyPr wrap="square" rtlCol="0" anchor="t">
            <a:noAutofit/>
          </a:bodyPr>
          <a:p>
            <a:pPr algn="ctr">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sym typeface="+mn-ea"/>
              </a:rPr>
              <a:t>（c）拉伸成</a:t>
            </a:r>
            <a:r>
              <a:rPr lang="zh-CN" sz="1600" spc="-10" dirty="0">
                <a:solidFill>
                  <a:srgbClr val="231F20"/>
                </a:solidFill>
                <a:latin typeface="微软雅黑" panose="020B0503020204020204" charset="-122"/>
                <a:ea typeface="微软雅黑" panose="020B0503020204020204" charset="-122"/>
                <a:cs typeface="微软雅黑" panose="020B0503020204020204" charset="-122"/>
                <a:sym typeface="+mn-ea"/>
              </a:rPr>
              <a:t>曲面</a:t>
            </a:r>
            <a:endParaRPr lang="zh-CN" sz="1600" spc="-1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5" name="object 15"/>
          <p:cNvPicPr/>
          <p:nvPr/>
        </p:nvPicPr>
        <p:blipFill>
          <a:blip r:embed="rId2" cstate="print"/>
          <a:stretch>
            <a:fillRect/>
          </a:stretch>
        </p:blipFill>
        <p:spPr>
          <a:xfrm>
            <a:off x="817245" y="3322955"/>
            <a:ext cx="3288030" cy="1991360"/>
          </a:xfrm>
          <a:prstGeom prst="rect">
            <a:avLst/>
          </a:prstGeom>
        </p:spPr>
      </p:pic>
      <p:pic>
        <p:nvPicPr>
          <p:cNvPr id="17" name="object 17"/>
          <p:cNvPicPr/>
          <p:nvPr/>
        </p:nvPicPr>
        <p:blipFill>
          <a:blip r:embed="rId3" cstate="print"/>
          <a:stretch>
            <a:fillRect/>
          </a:stretch>
        </p:blipFill>
        <p:spPr>
          <a:xfrm>
            <a:off x="4530090" y="3844290"/>
            <a:ext cx="3288030" cy="1029335"/>
          </a:xfrm>
          <a:prstGeom prst="rect">
            <a:avLst/>
          </a:prstGeom>
        </p:spPr>
      </p:pic>
      <p:pic>
        <p:nvPicPr>
          <p:cNvPr id="19" name="object 19"/>
          <p:cNvPicPr/>
          <p:nvPr/>
        </p:nvPicPr>
        <p:blipFill>
          <a:blip r:embed="rId4" cstate="print"/>
          <a:stretch>
            <a:fillRect/>
          </a:stretch>
        </p:blipFill>
        <p:spPr>
          <a:xfrm>
            <a:off x="8242935" y="3404235"/>
            <a:ext cx="2519045" cy="1910080"/>
          </a:xfrm>
          <a:prstGeom prst="rect">
            <a:avLst/>
          </a:prstGeom>
        </p:spPr>
      </p:pic>
    </p:spTree>
    <p:custDataLst>
      <p:tags r:id="rId5"/>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9</a:t>
            </a:r>
            <a:r>
              <a:rPr>
                <a:latin typeface="微软雅黑" panose="020B0503020204020204" charset="-122"/>
                <a:ea typeface="微软雅黑" panose="020B0503020204020204" charset="-122"/>
                <a:cs typeface="微软雅黑" panose="020B0503020204020204" charset="-122"/>
                <a:sym typeface="+mn-ea"/>
              </a:rPr>
              <a:t>.1“面”建模同“体”建模对比</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9.1.1“面”建模同“实体”建模步骤对比</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从以上拉伸“实体”和“面”可以总结出，拉伸的种子截面定义是一样的，不同的是在拉伸选项定义中“实体”选择“实心”，“面”选择“曲面”。生成的建模结果不一样，“实体”拉伸就是实心的体，“面”拉伸就是空的曲面。同理，旋转、扫描、混合、扫描混合也是有“实心”和“曲面”两个不同的选项。</a:t>
            </a:r>
            <a:endParaRPr sz="2000" b="0">
              <a:latin typeface="微软雅黑" panose="020B0503020204020204" charset="-122"/>
              <a:ea typeface="微软雅黑" panose="020B0503020204020204" charset="-122"/>
              <a:cs typeface="微软雅黑" panose="020B0503020204020204" charset="-122"/>
            </a:endParaRPr>
          </a:p>
        </p:txBody>
      </p:sp>
      <p:pic>
        <p:nvPicPr>
          <p:cNvPr id="3" name="图片 2" descr="9004821_navigation_gps_map_pin_location"/>
          <p:cNvPicPr>
            <a:picLocks noChangeAspect="1"/>
          </p:cNvPicPr>
          <p:nvPr/>
        </p:nvPicPr>
        <p:blipFill>
          <a:blip r:embed="rId2"/>
          <a:stretch>
            <a:fillRect/>
          </a:stretch>
        </p:blipFill>
        <p:spPr>
          <a:xfrm>
            <a:off x="7868920" y="3495040"/>
            <a:ext cx="2686050" cy="2686050"/>
          </a:xfrm>
          <a:prstGeom prst="rect">
            <a:avLst/>
          </a:prstGeom>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9</a:t>
            </a:r>
            <a:r>
              <a:rPr>
                <a:latin typeface="微软雅黑" panose="020B0503020204020204" charset="-122"/>
                <a:ea typeface="微软雅黑" panose="020B0503020204020204" charset="-122"/>
                <a:cs typeface="微软雅黑" panose="020B0503020204020204" charset="-122"/>
                <a:sym typeface="+mn-ea"/>
              </a:rPr>
              <a:t>.1“面”建模同“体”建模对比</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9.1.2	“面”建模同“实体”建模截面对比</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4519295" cy="470789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前面学习的拉伸、旋转、扫描、混合、扫描混合这些建模方式用于“实体”建模时，截面是封闭截面，可创建实体和加厚，非封闭截面只能创建加厚。当以上建模方式用于“面”建模时，截面可以是封闭的，也可以是非封闭的。封闭的截面可以在选项中勾选“封闭端”，创建一个封闭的曲面。非封闭截面只能创建一个非封闭的曲面。“面”同“体”不同截面形式对比见表9-1-1。</a:t>
            </a:r>
            <a:endParaRPr sz="2000" b="0">
              <a:latin typeface="微软雅黑" panose="020B0503020204020204" charset="-122"/>
              <a:ea typeface="微软雅黑" panose="020B0503020204020204" charset="-122"/>
              <a:cs typeface="微软雅黑" panose="020B0503020204020204" charset="-122"/>
            </a:endParaRPr>
          </a:p>
        </p:txBody>
      </p:sp>
      <p:sp>
        <p:nvSpPr>
          <p:cNvPr id="13" name="object 13"/>
          <p:cNvSpPr txBox="1"/>
          <p:nvPr/>
        </p:nvSpPr>
        <p:spPr>
          <a:xfrm>
            <a:off x="6659880" y="1708150"/>
            <a:ext cx="447421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表 9-1-1  “实体”和“面”建模的截面形式</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 name="图片 2"/>
          <p:cNvPicPr>
            <a:picLocks noChangeAspect="1"/>
          </p:cNvPicPr>
          <p:nvPr/>
        </p:nvPicPr>
        <p:blipFill>
          <a:blip r:embed="rId2"/>
          <a:stretch>
            <a:fillRect/>
          </a:stretch>
        </p:blipFill>
        <p:spPr>
          <a:xfrm>
            <a:off x="5454015" y="2087880"/>
            <a:ext cx="6532880" cy="4435475"/>
          </a:xfrm>
          <a:prstGeom prst="rect">
            <a:avLst/>
          </a:prstGeom>
        </p:spPr>
      </p:pic>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tLang="zh-CN">
                <a:latin typeface="微软雅黑" panose="020B0503020204020204" charset="-122"/>
                <a:ea typeface="微软雅黑" panose="020B0503020204020204" charset="-122"/>
                <a:cs typeface="微软雅黑" panose="020B0503020204020204" charset="-122"/>
                <a:sym typeface="+mn-ea"/>
              </a:rPr>
              <a:t>9</a:t>
            </a:r>
            <a:r>
              <a:rPr>
                <a:latin typeface="微软雅黑" panose="020B0503020204020204" charset="-122"/>
                <a:ea typeface="微软雅黑" panose="020B0503020204020204" charset="-122"/>
                <a:cs typeface="微软雅黑" panose="020B0503020204020204" charset="-122"/>
                <a:sym typeface="+mn-ea"/>
              </a:rPr>
              <a:t>.1“面”建模同“体”建模对比</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9.1.2	“面”建模同“实体”建模截面对比</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22890"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提示：“面”建模可以创建非封闭曲面，也可以设置选项中勾选“封闭端”创建封闭曲面，如图9-1-3所示。</a:t>
            </a:r>
            <a:endParaRPr sz="2000" b="0">
              <a:latin typeface="微软雅黑" panose="020B0503020204020204" charset="-122"/>
              <a:ea typeface="微软雅黑" panose="020B0503020204020204" charset="-122"/>
              <a:cs typeface="微软雅黑" panose="020B0503020204020204" charset="-122"/>
            </a:endParaRPr>
          </a:p>
        </p:txBody>
      </p:sp>
      <p:pic>
        <p:nvPicPr>
          <p:cNvPr id="18" name="object 18"/>
          <p:cNvPicPr/>
          <p:nvPr/>
        </p:nvPicPr>
        <p:blipFill>
          <a:blip r:embed="rId2" cstate="print"/>
          <a:stretch>
            <a:fillRect/>
          </a:stretch>
        </p:blipFill>
        <p:spPr>
          <a:xfrm>
            <a:off x="1169670" y="2992120"/>
            <a:ext cx="4566920" cy="2800350"/>
          </a:xfrm>
          <a:prstGeom prst="rect">
            <a:avLst/>
          </a:prstGeom>
        </p:spPr>
      </p:pic>
      <p:sp>
        <p:nvSpPr>
          <p:cNvPr id="19" name="object 19"/>
          <p:cNvSpPr txBox="1"/>
          <p:nvPr/>
        </p:nvSpPr>
        <p:spPr>
          <a:xfrm>
            <a:off x="2239645" y="6058535"/>
            <a:ext cx="2426970" cy="278130"/>
          </a:xfrm>
          <a:prstGeom prst="rect">
            <a:avLst/>
          </a:prstGeom>
        </p:spPr>
        <p:txBody>
          <a:bodyPr vert="horz" wrap="square" lIns="0" tIns="12700" rIns="0" bIns="0" rtlCol="0">
            <a:no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a）非封闭端曲面</a:t>
            </a:r>
            <a:endParaRPr sz="1600">
              <a:latin typeface="微软雅黑" panose="020B0503020204020204" charset="-122"/>
              <a:ea typeface="微软雅黑" panose="020B0503020204020204" charset="-122"/>
              <a:cs typeface="微软雅黑" panose="020B0503020204020204" charset="-122"/>
            </a:endParaRPr>
          </a:p>
        </p:txBody>
      </p:sp>
      <p:pic>
        <p:nvPicPr>
          <p:cNvPr id="20" name="object 20"/>
          <p:cNvPicPr/>
          <p:nvPr/>
        </p:nvPicPr>
        <p:blipFill>
          <a:blip r:embed="rId3" cstate="print"/>
          <a:stretch>
            <a:fillRect/>
          </a:stretch>
        </p:blipFill>
        <p:spPr>
          <a:xfrm>
            <a:off x="6096000" y="2991485"/>
            <a:ext cx="4551680" cy="2800985"/>
          </a:xfrm>
          <a:prstGeom prst="rect">
            <a:avLst/>
          </a:prstGeom>
        </p:spPr>
      </p:pic>
      <p:sp>
        <p:nvSpPr>
          <p:cNvPr id="7" name="object 19"/>
          <p:cNvSpPr txBox="1"/>
          <p:nvPr/>
        </p:nvSpPr>
        <p:spPr>
          <a:xfrm>
            <a:off x="4355465" y="6397625"/>
            <a:ext cx="4284980" cy="278130"/>
          </a:xfrm>
          <a:prstGeom prst="rect">
            <a:avLst/>
          </a:prstGeom>
        </p:spPr>
        <p:txBody>
          <a:bodyPr vert="horz" wrap="square" lIns="0" tIns="12700" rIns="0" bIns="0" rtlCol="0">
            <a:no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图 9-1-3  非封闭端和封闭端曲面对比</a:t>
            </a:r>
            <a:endParaRPr sz="1600" spc="-1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8" name="object 19"/>
          <p:cNvSpPr txBox="1"/>
          <p:nvPr/>
        </p:nvSpPr>
        <p:spPr>
          <a:xfrm>
            <a:off x="6782435" y="6058535"/>
            <a:ext cx="2426970" cy="278130"/>
          </a:xfrm>
          <a:prstGeom prst="rect">
            <a:avLst/>
          </a:prstGeom>
        </p:spPr>
        <p:txBody>
          <a:bodyPr vert="horz" wrap="square" lIns="0" tIns="12700" rIns="0" bIns="0" rtlCol="0">
            <a:noAutofit/>
          </a:bodyPr>
          <a:p>
            <a:pPr marL="12700">
              <a:lnSpc>
                <a:spcPct val="100000"/>
              </a:lnSpc>
              <a:spcBef>
                <a:spcPts val="100"/>
              </a:spcBef>
            </a:pPr>
            <a:r>
              <a:rPr sz="1600" spc="-10" dirty="0">
                <a:solidFill>
                  <a:srgbClr val="231F20"/>
                </a:solidFill>
                <a:latin typeface="微软雅黑" panose="020B0503020204020204" charset="-122"/>
                <a:ea typeface="微软雅黑" panose="020B0503020204020204" charset="-122"/>
                <a:cs typeface="微软雅黑" panose="020B0503020204020204" charset="-122"/>
              </a:rPr>
              <a:t>（</a:t>
            </a:r>
            <a:r>
              <a:rPr sz="1600" spc="-10" dirty="0">
                <a:solidFill>
                  <a:srgbClr val="231F20"/>
                </a:solidFill>
                <a:latin typeface="微软雅黑" panose="020B0503020204020204" charset="-122"/>
                <a:ea typeface="微软雅黑" panose="020B0503020204020204" charset="-122"/>
                <a:cs typeface="微软雅黑" panose="020B0503020204020204" charset="-122"/>
              </a:rPr>
              <a:t>b）封闭端曲面</a:t>
            </a:r>
            <a:endParaRPr sz="1600" spc="-1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1.0"/>
  <p:tag name="KSO_WM_BEAUTIFY_FLAG" val="#wm#"/>
</p:tagLst>
</file>

<file path=ppt/tags/tag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2*f*1"/>
  <p:tag name="KSO_WM_UNIT_LAYERLEVEL" val="1"/>
  <p:tag name="KSO_WM_TAG_VERSION" val="1.0"/>
  <p:tag name="KSO_WM_BEAUTIFY_FLAG" val="#wm#"/>
  <p:tag name="KSO_WM_UNIT_PRESET_TEXT" val="单击此处编辑母版文本样式&#10;第二级&#10;第三级&#10;第四级&#10;第五级"/>
</p:tagLst>
</file>

<file path=ppt/tags/tag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8.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1.0"/>
  <p:tag name="KSO_WM_BEAUTIFY_FLAG" val="#wm#"/>
  <p:tag name="KSO_WM_UNIT_CONTENT_GROUP_TYPE" val="titlestyle"/>
  <p:tag name="KSO_WM_UNIT_PRESET_TEXT" val="单击此处添加标题"/>
</p:tagLst>
</file>

<file path=ppt/tags/tag110.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3.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35.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4.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46.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BEAUTIFY_FLAG" val="#wm#"/>
  <p:tag name="KSO_WM_UNIT_TYPE" val="i"/>
  <p:tag name="KSO_WM_UNIT_INDEX" val="1"/>
</p:tagLst>
</file>

<file path=ppt/tags/tag15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5.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57.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2"/>
  <p:tag name="KSO_WM_UNIT_LAYERLEVEL" val="1"/>
  <p:tag name="KSO_WM_TAG_VERSION" val="1.0"/>
  <p:tag name="KSO_WM_UNIT_TYPE" val="i"/>
  <p:tag name="KSO_WM_UNIT_INDEX" val="2"/>
</p:tagLst>
</file>

<file path=ppt/tags/tag1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3"/>
  <p:tag name="KSO_WM_UNIT_LAYERLEVEL" val="1"/>
  <p:tag name="KSO_WM_TAG_VERSION" val="1.0"/>
  <p:tag name="KSO_WM_UNIT_TYPE" val="i"/>
  <p:tag name="KSO_WM_UNIT_INDEX" val="3"/>
</p:tagLst>
</file>

<file path=ppt/tags/tag1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xml><?xml version="1.0" encoding="utf-8"?>
<p:tagLst xmlns:p="http://schemas.openxmlformats.org/presentationml/2006/main">
  <p:tag name="KSO_WM_UNIT_ISCONTENTSTITLE" val="0"/>
  <p:tag name="KSO_WM_UNIT_ISNUMDGMTITLE" val="0"/>
  <p:tag name="KSO_WM_UNIT_PRESET_TEXT" val="CONTENT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3*b*1"/>
  <p:tag name="KSO_WM_UNIT_LAYERLEVEL" val="1"/>
  <p:tag name="KSO_WM_TAG_VERSION" val="1.0"/>
  <p:tag name="KSO_WM_BEAUTIFY_FLAG" val="#wm#"/>
</p:tagLst>
</file>

<file path=ppt/tags/tag1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8.xml><?xml version="1.0" encoding="utf-8"?>
<p:tagLst xmlns:p="http://schemas.openxmlformats.org/presentationml/2006/main">
  <p:tag name="KSO_WM_BEAUTIFY_FLAG" val="#wm#"/>
  <p:tag name="KSO_WM_TEMPLATE_CATEGORY" val="custom"/>
  <p:tag name="KSO_WM_TEMPLATE_INDEX" val="20231237"/>
</p:tagLst>
</file>

<file path=ppt/tags/tag189.xml><?xml version="1.0" encoding="utf-8"?>
<p:tagLst xmlns:p="http://schemas.openxmlformats.org/presentationml/2006/main">
  <p:tag name="KSO_WM_BEAUTIFY_FLAG" val="#wm#"/>
  <p:tag name="KSO_WM_TEMPLATE_CATEGORY" val="custom"/>
  <p:tag name="KSO_WM_TEMPLATE_INDEX" val="20231237"/>
</p:tagLst>
</file>

<file path=ppt/tags/tag19.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CATEGORY" val="custom"/>
  <p:tag name="KSO_WM_TEMPLATE_INDEX" val="20231237"/>
</p:tagLst>
</file>

<file path=ppt/tags/tag191.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9*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9*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感谢您的观看"/>
</p:tagLst>
</file>

<file path=ppt/tags/tag19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9"/>
  <p:tag name="KSO_WM_TEMPLATE_SUBCATEGORY" val="29"/>
  <p:tag name="KSO_WM_TEMPLATE_MASTER_TYPE" val="0"/>
  <p:tag name="KSO_WM_TEMPLATE_COLOR_TYPE" val="0"/>
  <p:tag name="KSO_WM_SLIDE_ITEM_CNT" val="0"/>
  <p:tag name="KSO_WM_SLIDE_INDEX" val="9"/>
  <p:tag name="KSO_WM_TAG_VERSION" val="1.0"/>
  <p:tag name="KSO_WM_SLIDE_LAYOUT" val="a_f"/>
  <p:tag name="KSO_WM_SLIDE_LAYOUT_CNT" val="1_1"/>
  <p:tag name="KSO_WM_SLIDE_TYPE" val="endPage"/>
  <p:tag name="KSO_WM_SLIDE_SUBTYPE" val="pureTxt"/>
  <p:tag name="KSO_WM_SLIDE_CONTENT_AREA" val="{&quot;left&quot;:&quot;54.6&quot;,&quot;top&quot;:&quot;123.65&quot;,&quot;width&quot;:&quot;574.1&quot;,&quot;height&quot;:&quot;305.6&quot;}"/>
</p:tagLst>
</file>

<file path=ppt/tags/tag194.xml><?xml version="1.0" encoding="utf-8"?>
<p:tagLst xmlns:p="http://schemas.openxmlformats.org/presentationml/2006/main">
  <p:tag name="COMMONDATA" val="eyJjb3VudCI6NTQsImhkaWQiOiJmNDJlMmZmMmZhNWUyZDkyZTk5MzIxMzQ3MTJiZWMxYyIsInVzZXJDb3VudCI6Mn0="/>
  <p:tag name="KSO_WPP_MARK_KEY" val="dfcd58e2-0d48-4b61-979c-4afda9b048ca"/>
  <p:tag name="commondata" val="eyJjb3VudCI6NTUsImhkaWQiOiI5MDMxNGRmMzA1OWI2YzM4MjRmN2ExYzIzNzYyMmI2OSIsInVzZXJDb3VudCI6MX0="/>
</p:tagLst>
</file>

<file path=ppt/tags/tag2.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1.0"/>
  <p:tag name="KSO_WM_BEAUTIFY_FLAG" val="#wm#"/>
  <p:tag name="KSO_WM_UNIT_CONTENT_GROUP_TYPE" val="contentchip"/>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Lst>
</file>

<file path=ppt/tags/tag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UNIT_CONTENT_GROUP_TYPE" val="contentchip"/>
  <p:tag name="KSO_WM_UNIT_TYPE" val="i"/>
  <p:tag name="KSO_WM_UNIT_INDEX" val="2"/>
</p:tagLst>
</file>

<file path=ppt/tags/tag25.xml><?xml version="1.0" encoding="utf-8"?>
<p:tagLst xmlns:p="http://schemas.openxmlformats.org/presentationml/2006/main">
  <p:tag name="KSO_WM_UNIT_PRESET_TEXT" val="PART ONE"/>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1.0"/>
  <p:tag name="KSO_WM_BEAUTIFY_FLAG" val="#wm#"/>
  <p:tag name="KSO_WM_UNIT_CONTENT_GROUP_TYPE" val="contentchip"/>
</p:tagLst>
</file>

<file path=ppt/tags/tag26.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1.0"/>
  <p:tag name="KSO_WM_BEAUTIFY_FLAG" val="#wm#"/>
  <p:tag name="KSO_WM_UNIT_CONTENT_GROUP_TYPE" val="contentchip"/>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1.0"/>
  <p:tag name="KSO_WM_BEAUTIFY_FLAG" val="#wm#"/>
  <p:tag name="KSO_WM_UNIT_CONTENT_GROUP_TYPE" val="contentchip"/>
</p:tagLst>
</file>

<file path=ppt/tags/tag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UNIT_TYPE" val="i"/>
  <p:tag name="KSO_WM_UNIT_INDEX" val="1"/>
</p:tagLst>
</file>

<file path=ppt/tags/tag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UNIT_CONTENT_GROUP_TYPE" val="titlestyle"/>
  <p:tag name="KSO_WM_UNIT_TYPE" val="i"/>
  <p:tag name="KSO_WM_UNIT_INDEX" val="2"/>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5*f*1"/>
  <p:tag name="KSO_WM_UNIT_LAYERLEVEL" val="1"/>
  <p:tag name="KSO_WM_TAG_VERSION" val="1.0"/>
  <p:tag name="KSO_WM_BEAUTIFY_FLAG" val="#wm#"/>
  <p:tag name="KSO_WM_UNIT_PRESET_TEXT" val="单击此处编辑母版文本样式&#10;第二级&#10;第三级&#10;第四级&#10;第五级"/>
</p:tagLst>
</file>

<file path=ppt/tags/tag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5*f*2"/>
  <p:tag name="KSO_WM_UNIT_LAYERLEVEL" val="1"/>
  <p:tag name="KSO_WM_TAG_VERSION" val="1.0"/>
  <p:tag name="KSO_WM_BEAUTIFY_FLAG" val="#wm#"/>
  <p:tag name="KSO_WM_UNIT_PRESET_TEXT" val="单击此处编辑母版文本样式&#10;第二级&#10;第三级&#10;第四级&#10;第五级"/>
</p:tagLst>
</file>

<file path=ppt/tags/tag34.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1.0"/>
  <p:tag name="KSO_WM_BEAUTIFY_FLAG" val="#wm#"/>
  <p:tag name="KSO_WM_UNIT_CONTENT_GROUP_TYPE" val="titlestyle"/>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UNIT_TYPE" val="i"/>
  <p:tag name="KSO_WM_UNIT_INDEX" val="1"/>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UNIT_CONTENT_GROUP_TYPE" val="titlestyle"/>
  <p:tag name="KSO_WM_UNIT_TYPE" val="i"/>
  <p:tag name="KSO_WM_UNIT_INDEX" val="2"/>
</p:tagLst>
</file>

<file path=ppt/tags/tag4.xml><?xml version="1.0" encoding="utf-8"?>
<p:tagLst xmlns:p="http://schemas.openxmlformats.org/presentationml/2006/main">
  <p:tag name="KSO_WM_UNIT_ISCONTENTSTITLE" val="0"/>
  <p:tag name="KSO_WM_UNIT_ISNUMDGMTITLE" val="0"/>
  <p:tag name="KSO_WM_UNIT_PRESET_TEXT" val="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1.0"/>
  <p:tag name="KSO_WM_BEAUTIFY_FLAG" val="#wm#"/>
  <p:tag name="KSO_WM_UNIT_CONTENT_GROUP_TYPE" val="contentchip"/>
</p:tagLst>
</file>

<file path=ppt/tags/tag4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1.0"/>
  <p:tag name="KSO_WM_BEAUTIFY_FLAG" val="#wm#"/>
  <p:tag name="KSO_WM_UNIT_CONTENT_GROUP_TYPE" val="titlestyle"/>
</p:tagLst>
</file>

<file path=ppt/tags/tag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2_1"/>
  <p:tag name="KSO_WM_UNIT_ID" val="_6*h_f*2_1"/>
  <p:tag name="KSO_WM_UNIT_LAYERLEVEL" val="1_1"/>
  <p:tag name="KSO_WM_TAG_VERSION" val="1.0"/>
  <p:tag name="KSO_WM_BEAUTIFY_FLAG" val="#wm#"/>
  <p:tag name="KSO_WM_UNIT_PRESET_TEXT" val="单击此处编辑母版文本样式&#10;第二级&#10;第三级&#10;第四级&#10;第五级"/>
</p:tagLst>
</file>

<file path=ppt/tags/tag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2_1"/>
  <p:tag name="KSO_WM_UNIT_ID" val="_6*h_a*2_1"/>
  <p:tag name="KSO_WM_UNIT_LAYERLEVEL" val="1_1"/>
  <p:tag name="KSO_WM_TAG_VERSION" val="1.0"/>
  <p:tag name="KSO_WM_BEAUTIFY_FLAG" val="#wm#"/>
</p:tagLst>
</file>

<file path=ppt/tags/tag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_6*h_f*1_1"/>
  <p:tag name="KSO_WM_UNIT_LAYERLEVEL" val="1_1"/>
  <p:tag name="KSO_WM_TAG_VERSION" val="1.0"/>
  <p:tag name="KSO_WM_BEAUTIFY_FLAG" val="#wm#"/>
  <p:tag name="KSO_WM_UNIT_PRESET_TEXT" val="单击此处编辑母版文本样式&#10;第二级&#10;第三级&#10;第四级&#10;第五级"/>
</p:tagLst>
</file>

<file path=ppt/tags/tag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_6*h_a*1_1"/>
  <p:tag name="KSO_WM_UNIT_LAYERLEVEL" val="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1"/>
  <p:tag name="KSO_WM_UNIT_LAYERLEVEL" val="1"/>
  <p:tag name="KSO_WM_TAG_VERSION" val="1.0"/>
  <p:tag name="KSO_WM_UNIT_TYPE" val="i"/>
  <p:tag name="KSO_WM_UNIT_INDEX" val="1"/>
</p:tagLst>
</file>

<file path=ppt/tags/tag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2"/>
  <p:tag name="KSO_WM_UNIT_LAYERLEVEL" val="1"/>
  <p:tag name="KSO_WM_TAG_VERSION" val="1.0"/>
  <p:tag name="KSO_WM_UNIT_CONTENT_GROUP_TYPE" val="titlestyle"/>
  <p:tag name="KSO_WM_UNIT_TYPE" val="i"/>
  <p:tag name="KSO_WM_UNIT_INDEX"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7*a*1"/>
  <p:tag name="KSO_WM_UNIT_LAYERLEVEL" val="1"/>
  <p:tag name="KSO_WM_TAG_VERSION" val="1.0"/>
  <p:tag name="KSO_WM_BEAUTIFY_FLAG" val="#wm#"/>
  <p:tag name="KSO_WM_UNIT_CONTENT_GROUP_TYPE" val="titlestyle"/>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UNIT_TYPE" val="i"/>
  <p:tag name="KSO_WM_UNIT_INDEX"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UNIT_TYPE" val="i"/>
  <p:tag name="KSO_WM_UNIT_INDEX" val="1"/>
</p:tagLst>
</file>

<file path=ppt/tags/tag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9*f*1"/>
  <p:tag name="KSO_WM_UNIT_LAYERLEVEL" val="1"/>
  <p:tag name="KSO_WM_TAG_VERSION" val="1.0"/>
  <p:tag name="KSO_WM_BEAUTIFY_FLAG" val="#wm#"/>
  <p:tag name="KSO_WM_UNIT_PRESET_TEXT" val="单击此处编辑母版文本样式&#10;第二级&#10;第三级&#10;第四级&#10;第五级"/>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UNIT_TYPE" val="i"/>
  <p:tag name="KSO_WM_UNIT_INDEX" val="1"/>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UNIT_CONTENT_GROUP_TYPE" val="titlestyle"/>
  <p:tag name="KSO_WM_UNIT_TYPE" val="i"/>
  <p:tag name="KSO_WM_UNIT_INDEX" val="2"/>
</p:tagLst>
</file>

<file path=ppt/tags/tag65.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0*a*1"/>
  <p:tag name="KSO_WM_UNIT_LAYERLEVEL" val="1"/>
  <p:tag name="KSO_WM_TAG_VERSION" val="1.0"/>
  <p:tag name="KSO_WM_BEAUTIFY_FLAG" val="#wm#"/>
  <p:tag name="KSO_WM_UNIT_CONTENT_GROUP_TYPE" val="titlestyle"/>
</p:tagLst>
</file>

<file path=ppt/tags/tag66.xml><?xml version="1.0" encoding="utf-8"?>
<p:tagLst xmlns:p="http://schemas.openxmlformats.org/presentationml/2006/main">
  <p:tag name="KSO_WM_UNIT_ISCONTENTSTITLE" val="0"/>
  <p:tag name="KSO_WM_UNIT_ISNUMDGMTITLE" val="0"/>
  <p:tag name="KSO_WM_UNIT_PRESET_TEXT" val="单击选择预设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0*b*1"/>
  <p:tag name="KSO_WM_UNIT_LAYERLEVEL" val="1"/>
  <p:tag name="KSO_WM_TAG_VERSION" val="1.0"/>
  <p:tag name="KSO_WM_BEAUTIFY_FLAG" val="#wm#"/>
  <p:tag name="KSO_WM_UNIT_CONTENT_GROUP_TYPE" val="titlestyle"/>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
  <p:tag name="KSO_WM_UNIT_LAYERLEVEL" val="1"/>
  <p:tag name="KSO_WM_TAG_VERSION" val="1.0"/>
  <p:tag name="KSO_WM_UNIT_TYPE" val="i"/>
  <p:tag name="KSO_WM_UNIT_INDEX" val="1"/>
</p:tagLst>
</file>

<file path=ppt/tags/tag71.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1*f*1"/>
  <p:tag name="KSO_WM_UNIT_LAYERLEVEL" val="1"/>
  <p:tag name="KSO_WM_TAG_VERSION" val="1.0"/>
  <p:tag name="KSO_WM_BEAUTIFY_FLAG" val="#wm#"/>
  <p:tag name="KSO_WM_UNIT_CONTENT_GROUP_TYPE" val="contentchip"/>
</p:tagLst>
</file>

<file path=ppt/tags/tag72.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1.0"/>
  <p:tag name="KSO_WM_BEAUTIFY_FLAG" val="#wm#"/>
  <p:tag name="KSO_WM_UNIT_CONTENT_GROUP_TYPE" val="contentchip"/>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1.0"/>
  <p:tag name="KSO_WM_UNIT_TYPE" val="i"/>
  <p:tag name="KSO_WM_UNIT_INDEX" val="1"/>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2"/>
  <p:tag name="KSO_WM_UNIT_LAYERLEVEL" val="1"/>
  <p:tag name="KSO_WM_TAG_VERSION" val="1.0"/>
  <p:tag name="KSO_WM_UNIT_CONTENT_GROUP_TYPE" val="titlestyle"/>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UNIT_CONTENT_GROUP_TYPE" val="titlestyle"/>
  <p:tag name="KSO_WM_UNIT_TYPE" val="i"/>
  <p:tag name="KSO_WM_UNIT_INDEX"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3.xml><?xml version="1.0" encoding="utf-8"?>
<p:tagLst xmlns:p="http://schemas.openxmlformats.org/presentationml/2006/main">
  <p:tag name="KSO_WM_BEAUTIFY_FLAG" val="#wm#"/>
  <p:tag name="KSO_WM_TEMPLATE_CATEGORY" val="custom"/>
  <p:tag name="KSO_WM_TEMPLATE_INDEX" val="20230292"/>
  <p:tag name="KSO_WM_SPECIAL_SOURCE" val="bdnull"/>
  <p:tag name="KSO_WM_TEMPLATE_SUBCATEGORY" val="29"/>
  <p:tag name="KSO_WM_TEMPLATE_MASTER_TYPE" val="0"/>
  <p:tag name="KSO_WM_TEMPLATE_COLOR_TYPE" val="0"/>
  <p:tag name="KSO_WM_TAG_VERSION" val="1.0"/>
  <p:tag name="KSO_WM_TEMPLATE_THUMBS_INDEX" val="1、9"/>
</p:tagLst>
</file>

<file path=ppt/tags/tag8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5.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1*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86.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1*b*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添加副标题"/>
</p:tagLst>
</file>

<file path=ppt/tags/tag87.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1"/>
  <p:tag name="KSO_WM_TEMPLATE_SUBCATEGORY" val="29"/>
  <p:tag name="KSO_WM_TEMPLATE_MASTER_TYPE" val="0"/>
  <p:tag name="KSO_WM_TEMPLATE_COLOR_TYPE" val="0"/>
  <p:tag name="KSO_WM_SLIDE_TYPE" val="title"/>
  <p:tag name="KSO_WM_SLIDE_SUBTYPE" val="pureTxt"/>
  <p:tag name="KSO_WM_SLIDE_ITEM_CNT" val="0"/>
  <p:tag name="KSO_WM_SLIDE_INDEX" val="1"/>
  <p:tag name="KSO_WM_TAG_VERSION" val="1.0"/>
  <p:tag name="KSO_WM_SLIDE_LAYOUT" val="a_b_f"/>
  <p:tag name="KSO_WM_SLIDE_LAYOUT_CNT" val="1_1_1"/>
  <p:tag name="KSO_WM_TEMPLATE_THUMBS_INDEX" val="1、9"/>
  <p:tag name="KSO_WM_SLIDE_CONTENT_AREA" val="{&quot;left&quot;:&quot;54.6&quot;,&quot;top&quot;:&quot;123.65&quot;,&quot;width&quot;:&quot;574.1&quot;,&quot;height&quot;:&quot;305.6&quot;}"/>
</p:tagLst>
</file>

<file path=ppt/tags/tag88.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4*b*1"/>
  <p:tag name="KSO_WM_TEMPLATE_CATEGORY" val="custom"/>
  <p:tag name="KSO_WM_TEMPLATE_INDEX" val="20230292"/>
  <p:tag name="KSO_WM_UNIT_LAYERLEVEL" val="1"/>
  <p:tag name="KSO_WM_TAG_VERSION" val="1.0"/>
  <p:tag name="KSO_WM_BEAUTIFY_FLAG" val="#wm#"/>
  <p:tag name="KSO_WM_DIAGRAM_GROUP_CODE" val="l1-1"/>
  <p:tag name="KSO_WM_UNIT_PRESET_TEXT" val="CONTENTS"/>
</p:tagLst>
</file>

<file path=ppt/tags/tag89.xml><?xml version="1.0" encoding="utf-8"?>
<p:tagLst xmlns:p="http://schemas.openxmlformats.org/presentationml/2006/main">
  <p:tag name="KSO_WM_UNIT_ISCONTENTSTITLE" val="1"/>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4*a*1"/>
  <p:tag name="KSO_WM_TEMPLATE_CATEGORY" val="custom"/>
  <p:tag name="KSO_WM_TEMPLATE_INDEX" val="20230292"/>
  <p:tag name="KSO_WM_UNIT_LAYERLEVEL" val="1"/>
  <p:tag name="KSO_WM_TAG_VERSION" val="1.0"/>
  <p:tag name="KSO_WM_BEAUTIFY_FLAG" val="#wm#"/>
  <p:tag name="KSO_WM_DIAGRAM_GROUP_CODE" val="l1-1"/>
  <p:tag name="KSO_WM_UNIT_PRESET_TEXT" val="目录"/>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UNIT_TYPE" val="i"/>
  <p:tag name="KSO_WM_UNIT_INDEX" val="2"/>
</p:tagLst>
</file>

<file path=ppt/tags/tag90.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4"/>
  <p:tag name="KSO_WM_TEMPLATE_SUBCATEGORY" val="29"/>
  <p:tag name="KSO_WM_TEMPLATE_MASTER_TYPE" val="0"/>
  <p:tag name="KSO_WM_TEMPLATE_COLOR_TYPE" val="0"/>
  <p:tag name="KSO_WM_SLIDE_ITEM_CNT" val="4"/>
  <p:tag name="KSO_WM_SLIDE_INDEX" val="4"/>
  <p:tag name="KSO_WM_TAG_VERSION" val="1.0"/>
  <p:tag name="KSO_WM_SLIDE_LAYOUT" val="a_b_l"/>
  <p:tag name="KSO_WM_SLIDE_LAYOUT_CNT" val="1_1_1"/>
  <p:tag name="KSO_WM_SLIDE_TYPE" val="contents"/>
  <p:tag name="KSO_WM_SLIDE_SUBTYPE" val="diag"/>
  <p:tag name="KSO_WM_DIAGRAM_GROUP_CODE" val="l1-1"/>
  <p:tag name="KSO_WM_SLIDE_DIAGTYPE" val="l"/>
</p:tagLst>
</file>

<file path=ppt/tags/tag91.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9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heme/theme1.xml><?xml version="1.0" encoding="utf-8"?>
<a:theme xmlns:a="http://schemas.openxmlformats.org/drawingml/2006/main" name="Office 主题">
  <a:themeElements>
    <a:clrScheme name="自定义 122">
      <a:dk1>
        <a:sysClr val="windowText" lastClr="000000"/>
      </a:dk1>
      <a:lt1>
        <a:sysClr val="window" lastClr="FFFFFF"/>
      </a:lt1>
      <a:dk2>
        <a:srgbClr val="003964"/>
      </a:dk2>
      <a:lt2>
        <a:srgbClr val="E8F8FE"/>
      </a:lt2>
      <a:accent1>
        <a:srgbClr val="1DC0FD"/>
      </a:accent1>
      <a:accent2>
        <a:srgbClr val="015BFF"/>
      </a:accent2>
      <a:accent3>
        <a:srgbClr val="22CFD8"/>
      </a:accent3>
      <a:accent4>
        <a:srgbClr val="22B1C4"/>
      </a:accent4>
      <a:accent5>
        <a:srgbClr val="9485FF"/>
      </a:accent5>
      <a:accent6>
        <a:srgbClr val="6F5BFF"/>
      </a:accent6>
      <a:hlink>
        <a:srgbClr val="0563C1"/>
      </a:hlink>
      <a:folHlink>
        <a:srgbClr val="954D72"/>
      </a:folHlink>
    </a:clrScheme>
    <a:fontScheme name="自定义 73">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7096</Words>
  <Application>WPS 演示</Application>
  <PresentationFormat>宽屏</PresentationFormat>
  <Paragraphs>501</Paragraphs>
  <Slides>52</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52</vt:i4>
      </vt:variant>
    </vt:vector>
  </HeadingPairs>
  <TitlesOfParts>
    <vt:vector size="62" baseType="lpstr">
      <vt:lpstr>Arial</vt:lpstr>
      <vt:lpstr>宋体</vt:lpstr>
      <vt:lpstr>Wingdings</vt:lpstr>
      <vt:lpstr>MiSans Heavy</vt:lpstr>
      <vt:lpstr>Wingdings</vt:lpstr>
      <vt:lpstr>MiSans Normal</vt:lpstr>
      <vt:lpstr>微软雅黑</vt:lpstr>
      <vt:lpstr>Calibri</vt:lpstr>
      <vt:lpstr>Arial Unicode MS</vt:lpstr>
      <vt:lpstr>Office 主题</vt:lpstr>
      <vt:lpstr>PowerPoint 演示文稿</vt:lpstr>
      <vt:lpstr>目录</vt:lpstr>
      <vt:lpstr>9.1  “面”建模同“体”建模对比</vt:lpstr>
      <vt:lpstr>9.1“面”建模同“体”建模对比</vt:lpstr>
      <vt:lpstr>9.1“面”建模同“体”建模对比</vt:lpstr>
      <vt:lpstr>9.1“面”建模同“体”建模对比</vt:lpstr>
      <vt:lpstr>9.1“面”建模同“体”建模对比</vt:lpstr>
      <vt:lpstr>9.1“面”建模同“体”建模对比</vt:lpstr>
      <vt:lpstr>9.1“面”建模同“体”建模对比</vt:lpstr>
      <vt:lpstr>9.1“面”建模同“体”建模对比</vt:lpstr>
      <vt:lpstr>9.2  “面”建模的典型步骤</vt:lpstr>
      <vt:lpstr>9.2	“面”建模的典型步骤</vt:lpstr>
      <vt:lpstr>9.2	“面”建模的典型步骤</vt:lpstr>
      <vt:lpstr>9.2	“面”建模的典型步骤</vt:lpstr>
      <vt:lpstr>9.2	“面”建模的典型步骤</vt:lpstr>
      <vt:lpstr>9.2	“面”建模的典型步骤</vt:lpstr>
      <vt:lpstr>9.2	“面”建模的典型步骤</vt:lpstr>
      <vt:lpstr>9.2	“面”建模的典型步骤</vt:lpstr>
      <vt:lpstr>9.2	“面”建模的典型步骤</vt:lpstr>
      <vt:lpstr>9.2	“面”建模的典型步骤</vt:lpstr>
      <vt:lpstr>9.2	“面”建模的典型步骤</vt:lpstr>
      <vt:lpstr>9.2	“面”建模的典型步骤</vt:lpstr>
      <vt:lpstr>9.3  “面”建模基础案例</vt:lpstr>
      <vt:lpstr>9.3	“面”建模基础案例</vt:lpstr>
      <vt:lpstr>9.3	“面”建模基础案例</vt:lpstr>
      <vt:lpstr>9.3	“面”建模基础案例</vt:lpstr>
      <vt:lpstr>9.3	“面”建模基础案例</vt:lpstr>
      <vt:lpstr>9.4  “复制”和“粘贴”</vt:lpstr>
      <vt:lpstr>9.4	“复制”和“粘贴”</vt:lpstr>
      <vt:lpstr>9.4	“复制”和“粘贴”</vt:lpstr>
      <vt:lpstr>9.4	“复制”和“粘贴”</vt:lpstr>
      <vt:lpstr>9.4	“复制”和“粘贴”</vt:lpstr>
      <vt:lpstr>9.5  “偏移”</vt:lpstr>
      <vt:lpstr>9.5	“偏移”</vt:lpstr>
      <vt:lpstr>9.5	“偏移”</vt:lpstr>
      <vt:lpstr>9.5	“偏移”</vt:lpstr>
      <vt:lpstr>9.5	“偏移”</vt:lpstr>
      <vt:lpstr>9.5	“偏移”</vt:lpstr>
      <vt:lpstr>9.5	“偏移”</vt:lpstr>
      <vt:lpstr>9.5	“偏移”</vt:lpstr>
      <vt:lpstr>9.5	“偏移”</vt:lpstr>
      <vt:lpstr>9.5	“偏移”</vt:lpstr>
      <vt:lpstr>9.5	“偏移”</vt:lpstr>
      <vt:lpstr>9.5	“偏移”</vt:lpstr>
      <vt:lpstr>9.5	“偏移”</vt:lpstr>
      <vt:lpstr>9.5	“偏移”</vt:lpstr>
      <vt:lpstr>9.5	“偏移”</vt:lpstr>
      <vt:lpstr>9.5	“偏移”</vt:lpstr>
      <vt:lpstr>本章小结</vt:lpstr>
      <vt:lpstr>思考与练习</vt:lpstr>
      <vt:lpstr>思考与练习</vt:lpstr>
      <vt:lpstr>感谢您的观看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刘</cp:lastModifiedBy>
  <cp:revision>124</cp:revision>
  <dcterms:created xsi:type="dcterms:W3CDTF">2023-05-11T07:06:00Z</dcterms:created>
  <dcterms:modified xsi:type="dcterms:W3CDTF">2024-05-21T09:31:33Z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0FB3DFFEB314488BB3B3688835DA1F35_11</vt:lpwstr>
  </property>
  <property fmtid="{D5CDD505-2E9C-101B-9397-08002B2CF9AE}" pid="4" name="KSOTemplateUUID">
    <vt:lpwstr>v1.0_mb_9QAWWVYH2DG4a8DJrSVPPw==</vt:lpwstr>
  </property>
</Properties>
</file>