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6"/>
  </p:handoutMasterIdLst>
  <p:sldIdLst>
    <p:sldId id="410" r:id="rId3"/>
    <p:sldId id="411" r:id="rId5"/>
    <p:sldId id="412" r:id="rId6"/>
    <p:sldId id="415" r:id="rId7"/>
    <p:sldId id="417" r:id="rId8"/>
    <p:sldId id="418" r:id="rId9"/>
    <p:sldId id="419" r:id="rId10"/>
    <p:sldId id="420" r:id="rId11"/>
    <p:sldId id="426" r:id="rId12"/>
    <p:sldId id="427" r:id="rId13"/>
    <p:sldId id="428" r:id="rId14"/>
    <p:sldId id="429" r:id="rId15"/>
    <p:sldId id="413" r:id="rId16"/>
    <p:sldId id="430" r:id="rId17"/>
    <p:sldId id="432" r:id="rId18"/>
    <p:sldId id="434" r:id="rId19"/>
    <p:sldId id="435" r:id="rId20"/>
    <p:sldId id="436" r:id="rId21"/>
    <p:sldId id="437" r:id="rId22"/>
    <p:sldId id="440" r:id="rId23"/>
    <p:sldId id="441" r:id="rId24"/>
    <p:sldId id="442" r:id="rId25"/>
    <p:sldId id="443" r:id="rId26"/>
    <p:sldId id="444" r:id="rId27"/>
    <p:sldId id="438" r:id="rId28"/>
    <p:sldId id="445" r:id="rId29"/>
    <p:sldId id="446" r:id="rId30"/>
    <p:sldId id="447" r:id="rId31"/>
    <p:sldId id="448" r:id="rId32"/>
    <p:sldId id="449" r:id="rId33"/>
    <p:sldId id="450" r:id="rId34"/>
    <p:sldId id="451" r:id="rId35"/>
    <p:sldId id="452" r:id="rId36"/>
    <p:sldId id="453" r:id="rId37"/>
    <p:sldId id="454" r:id="rId38"/>
    <p:sldId id="455" r:id="rId39"/>
    <p:sldId id="456" r:id="rId40"/>
    <p:sldId id="457" r:id="rId41"/>
    <p:sldId id="458" r:id="rId42"/>
    <p:sldId id="459" r:id="rId43"/>
    <p:sldId id="414" r:id="rId44"/>
    <p:sldId id="431" r:id="rId45"/>
    <p:sldId id="439" r:id="rId46"/>
    <p:sldId id="460" r:id="rId47"/>
    <p:sldId id="461" r:id="rId48"/>
    <p:sldId id="462" r:id="rId49"/>
    <p:sldId id="463" r:id="rId50"/>
    <p:sldId id="468" r:id="rId51"/>
    <p:sldId id="470" r:id="rId52"/>
    <p:sldId id="469" r:id="rId53"/>
    <p:sldId id="471" r:id="rId54"/>
    <p:sldId id="394" r:id="rId55"/>
  </p:sldIdLst>
  <p:sldSz cx="12192000" cy="6858000"/>
  <p:notesSz cx="6858000" cy="9144000"/>
  <p:custDataLst>
    <p:tags r:id="rId6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8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C0FD"/>
    <a:srgbClr val="45B9F5"/>
    <a:srgbClr val="02B3F4"/>
    <a:srgbClr val="344554"/>
    <a:srgbClr val="0151F5"/>
    <a:srgbClr val="015BFF"/>
    <a:srgbClr val="196EFB"/>
    <a:srgbClr val="293642"/>
    <a:srgbClr val="4C6279"/>
    <a:srgbClr val="B6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-197" y="2438"/>
      </p:cViewPr>
      <p:guideLst>
        <p:guide orient="horz" pos="2098"/>
        <p:guide pos="39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1" Type="http://schemas.openxmlformats.org/officeDocument/2006/relationships/tags" Target="tags/tag192.xml"/><Relationship Id="rId60" Type="http://schemas.openxmlformats.org/officeDocument/2006/relationships/commentAuthors" Target="commentAuthors.xml"/><Relationship Id="rId6" Type="http://schemas.openxmlformats.org/officeDocument/2006/relationships/slide" Target="slides/slide3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handoutMaster" Target="handoutMasters/handoutMaster1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jpeg"/><Relationship Id="rId2" Type="http://schemas.openxmlformats.org/officeDocument/2006/relationships/tags" Target="../tags/tag15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.jpeg"/><Relationship Id="rId2" Type="http://schemas.openxmlformats.org/officeDocument/2006/relationships/tags" Target="../tags/tag30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.jpeg"/><Relationship Id="rId2" Type="http://schemas.openxmlformats.org/officeDocument/2006/relationships/tags" Target="../tags/tag3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.jpe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2.jpeg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9" name="署名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07448" y="4367840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07415" y="1764655"/>
            <a:ext cx="6674452" cy="101633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907415" y="2781300"/>
            <a:ext cx="6674485" cy="1477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08400" y="1134318"/>
            <a:ext cx="109692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907448" y="4113702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907448" y="1809751"/>
            <a:ext cx="6011908" cy="20592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>
            <p:custDataLst>
              <p:tags r:id="rId2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A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41555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章节页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525"/>
            <a:ext cx="12192635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0800000" flipV="1">
            <a:off x="0" y="-13335"/>
            <a:ext cx="12192635" cy="68713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alpha val="10000"/>
                </a:scheme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Heavy" panose="00000A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5"/>
            </p:custDataLst>
          </p:nvPr>
        </p:nvSpPr>
        <p:spPr>
          <a:xfrm>
            <a:off x="585992" y="5741854"/>
            <a:ext cx="4345547" cy="249280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6"/>
            </p:custDataLst>
          </p:nvPr>
        </p:nvSpPr>
        <p:spPr>
          <a:xfrm>
            <a:off x="2454910" y="5417185"/>
            <a:ext cx="3988435" cy="66484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800" b="0" i="0" u="none" strike="noStrike" kern="1200" cap="none" spc="0" normalizeH="0" baseline="0" noProof="1" dirty="0">
                <a:solidFill>
                  <a:schemeClr val="accent2">
                    <a:lumMod val="40000"/>
                    <a:lumOff val="60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7"/>
            </p:custDataLst>
          </p:nvPr>
        </p:nvSpPr>
        <p:spPr>
          <a:xfrm>
            <a:off x="729762" y="4968875"/>
            <a:ext cx="1725245" cy="1317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4" y="0"/>
            <a:ext cx="12192000" cy="6871335"/>
          </a:xfrm>
          <a:prstGeom prst="rect">
            <a:avLst/>
          </a:prstGeom>
        </p:spPr>
      </p:pic>
      <p:sp>
        <p:nvSpPr>
          <p:cNvPr id="13" name="平行四边形 12"/>
          <p:cNvSpPr/>
          <p:nvPr>
            <p:custDataLst>
              <p:tags r:id="rId4"/>
            </p:custDataLst>
          </p:nvPr>
        </p:nvSpPr>
        <p:spPr>
          <a:xfrm>
            <a:off x="6501112" y="3700159"/>
            <a:ext cx="4673600" cy="23304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节编号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605355" y="4452317"/>
            <a:ext cx="1540800" cy="424800"/>
          </a:xfrm>
          <a:prstGeom prst="roundRect">
            <a:avLst>
              <a:gd name="adj" fmla="val 1890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400" b="0" i="0" u="none" strike="noStrike" kern="1200" cap="none" spc="150" normalizeH="0" baseline="0" noProof="1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6096000" y="1985038"/>
            <a:ext cx="5079968" cy="18693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r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1" name="平行四边形 10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5" name="平行四边形 14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16904"/>
            <a:ext cx="10968990" cy="583975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image" Target="../media/image2.jpeg"/><Relationship Id="rId12" Type="http://schemas.openxmlformats.org/officeDocument/2006/relationships/tags" Target="../tags/tag7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1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08400" y="1429112"/>
            <a:ext cx="10969200" cy="474785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399" y="365125"/>
            <a:ext cx="10969199" cy="76698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3600" b="0" i="0" u="none" strike="noStrike" kern="1200" cap="none" spc="300" normalizeH="0" baseline="0" dirty="0" smtClean="0">
          <a:ln>
            <a:noFill/>
            <a:prstDash val="sysDot"/>
          </a:ln>
          <a:solidFill>
            <a:schemeClr val="tx2">
              <a:lumMod val="25000"/>
            </a:schemeClr>
          </a:solidFill>
          <a:uFillTx/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2" Type="http://schemas.openxmlformats.org/officeDocument/2006/relationships/image" Target="../media/image14.png"/><Relationship Id="rId1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2" Type="http://schemas.openxmlformats.org/officeDocument/2006/relationships/image" Target="../media/image15.jpeg"/><Relationship Id="rId1" Type="http://schemas.openxmlformats.org/officeDocument/2006/relationships/tags" Target="../tags/tag10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1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110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6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tags" Target="../tags/tag1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8.xml"/><Relationship Id="rId2" Type="http://schemas.openxmlformats.org/officeDocument/2006/relationships/image" Target="../media/image22.png"/><Relationship Id="rId1" Type="http://schemas.openxmlformats.org/officeDocument/2006/relationships/tags" Target="../tags/tag11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2" Type="http://schemas.openxmlformats.org/officeDocument/2006/relationships/image" Target="../media/image23.jpeg"/><Relationship Id="rId1" Type="http://schemas.openxmlformats.org/officeDocument/2006/relationships/tags" Target="../tags/tag11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2.xml"/><Relationship Id="rId2" Type="http://schemas.openxmlformats.org/officeDocument/2006/relationships/image" Target="../media/image24.jpeg"/><Relationship Id="rId1" Type="http://schemas.openxmlformats.org/officeDocument/2006/relationships/tags" Target="../tags/tag12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4.xml"/><Relationship Id="rId2" Type="http://schemas.openxmlformats.org/officeDocument/2006/relationships/image" Target="../media/image25.jpeg"/><Relationship Id="rId1" Type="http://schemas.openxmlformats.org/officeDocument/2006/relationships/tags" Target="../tags/tag12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6.xml"/><Relationship Id="rId2" Type="http://schemas.openxmlformats.org/officeDocument/2006/relationships/image" Target="../media/image26.jpeg"/><Relationship Id="rId1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2" Type="http://schemas.openxmlformats.org/officeDocument/2006/relationships/image" Target="../media/image27.jpeg"/><Relationship Id="rId1" Type="http://schemas.openxmlformats.org/officeDocument/2006/relationships/tags" Target="../tags/tag12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0.xml"/><Relationship Id="rId2" Type="http://schemas.openxmlformats.org/officeDocument/2006/relationships/image" Target="../media/image28.jpeg"/><Relationship Id="rId1" Type="http://schemas.openxmlformats.org/officeDocument/2006/relationships/tags" Target="../tags/tag129.xml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32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tags" Target="../tags/tag13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4.xml"/><Relationship Id="rId2" Type="http://schemas.openxmlformats.org/officeDocument/2006/relationships/image" Target="../media/image33.png"/><Relationship Id="rId1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2" Type="http://schemas.openxmlformats.org/officeDocument/2006/relationships/image" Target="../media/image34.png"/><Relationship Id="rId1" Type="http://schemas.openxmlformats.org/officeDocument/2006/relationships/tags" Target="../tags/tag13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8.xml"/><Relationship Id="rId2" Type="http://schemas.openxmlformats.org/officeDocument/2006/relationships/image" Target="../media/image35.jpeg"/><Relationship Id="rId1" Type="http://schemas.openxmlformats.org/officeDocument/2006/relationships/tags" Target="../tags/tag137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0.xml"/><Relationship Id="rId2" Type="http://schemas.openxmlformats.org/officeDocument/2006/relationships/image" Target="../media/image36.jpeg"/><Relationship Id="rId1" Type="http://schemas.openxmlformats.org/officeDocument/2006/relationships/tags" Target="../tags/tag13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2.xml"/><Relationship Id="rId2" Type="http://schemas.openxmlformats.org/officeDocument/2006/relationships/image" Target="../media/image37.jpeg"/><Relationship Id="rId1" Type="http://schemas.openxmlformats.org/officeDocument/2006/relationships/tags" Target="../tags/tag141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4.xml"/><Relationship Id="rId2" Type="http://schemas.openxmlformats.org/officeDocument/2006/relationships/image" Target="../media/image38.jpeg"/><Relationship Id="rId1" Type="http://schemas.openxmlformats.org/officeDocument/2006/relationships/tags" Target="../tags/tag143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46.xml"/><Relationship Id="rId2" Type="http://schemas.openxmlformats.org/officeDocument/2006/relationships/image" Target="../media/image39.jpeg"/><Relationship Id="rId1" Type="http://schemas.openxmlformats.org/officeDocument/2006/relationships/tags" Target="../tags/tag14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8.xml"/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tags" Target="../tags/tag147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0.xml"/><Relationship Id="rId2" Type="http://schemas.openxmlformats.org/officeDocument/2006/relationships/image" Target="../media/image42.jpeg"/><Relationship Id="rId1" Type="http://schemas.openxmlformats.org/officeDocument/2006/relationships/tags" Target="../tags/tag149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2.xml"/><Relationship Id="rId2" Type="http://schemas.openxmlformats.org/officeDocument/2006/relationships/image" Target="../media/image43.jpeg"/><Relationship Id="rId1" Type="http://schemas.openxmlformats.org/officeDocument/2006/relationships/tags" Target="../tags/tag151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4.xml"/><Relationship Id="rId2" Type="http://schemas.openxmlformats.org/officeDocument/2006/relationships/image" Target="../media/image44.jpeg"/><Relationship Id="rId1" Type="http://schemas.openxmlformats.org/officeDocument/2006/relationships/tags" Target="../tags/tag153.xml"/></Relationships>
</file>

<file path=ppt/slides/_rels/slide3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56.xml"/><Relationship Id="rId5" Type="http://schemas.openxmlformats.org/officeDocument/2006/relationships/image" Target="../media/image48.jpeg"/><Relationship Id="rId4" Type="http://schemas.openxmlformats.org/officeDocument/2006/relationships/image" Target="../media/image47.jpeg"/><Relationship Id="rId3" Type="http://schemas.openxmlformats.org/officeDocument/2006/relationships/image" Target="../media/image46.png"/><Relationship Id="rId2" Type="http://schemas.openxmlformats.org/officeDocument/2006/relationships/image" Target="../media/image45.jpeg"/><Relationship Id="rId1" Type="http://schemas.openxmlformats.org/officeDocument/2006/relationships/tags" Target="../tags/tag155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8.xml"/><Relationship Id="rId2" Type="http://schemas.openxmlformats.org/officeDocument/2006/relationships/image" Target="../media/image49.png"/><Relationship Id="rId1" Type="http://schemas.openxmlformats.org/officeDocument/2006/relationships/tags" Target="../tags/tag157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0.xml"/><Relationship Id="rId2" Type="http://schemas.openxmlformats.org/officeDocument/2006/relationships/image" Target="../media/image50.jpeg"/><Relationship Id="rId1" Type="http://schemas.openxmlformats.org/officeDocument/2006/relationships/tags" Target="../tags/tag159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2.xml"/><Relationship Id="rId2" Type="http://schemas.openxmlformats.org/officeDocument/2006/relationships/image" Target="../media/image51.jpeg"/><Relationship Id="rId1" Type="http://schemas.openxmlformats.org/officeDocument/2006/relationships/tags" Target="../tags/tag161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4.xml"/><Relationship Id="rId2" Type="http://schemas.openxmlformats.org/officeDocument/2006/relationships/image" Target="../media/image52.jpeg"/><Relationship Id="rId1" Type="http://schemas.openxmlformats.org/officeDocument/2006/relationships/tags" Target="../tags/tag163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6.xml"/><Relationship Id="rId2" Type="http://schemas.openxmlformats.org/officeDocument/2006/relationships/image" Target="../media/image53.jpeg"/><Relationship Id="rId1" Type="http://schemas.openxmlformats.org/officeDocument/2006/relationships/tags" Target="../tags/tag165.xml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5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9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8.xml"/><Relationship Id="rId2" Type="http://schemas.openxmlformats.org/officeDocument/2006/relationships/image" Target="../media/image54.png"/><Relationship Id="rId1" Type="http://schemas.openxmlformats.org/officeDocument/2006/relationships/tags" Target="../tags/tag167.xml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1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73.xml"/><Relationship Id="rId5" Type="http://schemas.openxmlformats.org/officeDocument/2006/relationships/image" Target="../media/image58.jpeg"/><Relationship Id="rId4" Type="http://schemas.openxmlformats.org/officeDocument/2006/relationships/image" Target="../media/image57.png"/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tags" Target="../tags/tag172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5.xml"/><Relationship Id="rId2" Type="http://schemas.openxmlformats.org/officeDocument/2006/relationships/image" Target="../media/image59.png"/><Relationship Id="rId1" Type="http://schemas.openxmlformats.org/officeDocument/2006/relationships/tags" Target="../tags/tag174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7.xml"/><Relationship Id="rId2" Type="http://schemas.openxmlformats.org/officeDocument/2006/relationships/image" Target="../media/image60.png"/><Relationship Id="rId1" Type="http://schemas.openxmlformats.org/officeDocument/2006/relationships/tags" Target="../tags/tag176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9.xml"/><Relationship Id="rId2" Type="http://schemas.openxmlformats.org/officeDocument/2006/relationships/image" Target="../media/image61.png"/><Relationship Id="rId1" Type="http://schemas.openxmlformats.org/officeDocument/2006/relationships/tags" Target="../tags/tag178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1.xml"/><Relationship Id="rId2" Type="http://schemas.openxmlformats.org/officeDocument/2006/relationships/image" Target="../media/image62.png"/><Relationship Id="rId1" Type="http://schemas.openxmlformats.org/officeDocument/2006/relationships/tags" Target="../tags/tag180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3.xml"/><Relationship Id="rId2" Type="http://schemas.openxmlformats.org/officeDocument/2006/relationships/image" Target="../media/image63.jpeg"/><Relationship Id="rId1" Type="http://schemas.openxmlformats.org/officeDocument/2006/relationships/tags" Target="../tags/tag18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4.xml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86.xml"/><Relationship Id="rId4" Type="http://schemas.openxmlformats.org/officeDocument/2006/relationships/image" Target="../media/image66.png"/><Relationship Id="rId3" Type="http://schemas.openxmlformats.org/officeDocument/2006/relationships/image" Target="../media/image65.jpeg"/><Relationship Id="rId2" Type="http://schemas.openxmlformats.org/officeDocument/2006/relationships/image" Target="../media/image64.png"/><Relationship Id="rId1" Type="http://schemas.openxmlformats.org/officeDocument/2006/relationships/tags" Target="../tags/tag185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tags" Target="../tags/tag9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187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8.xml"/><Relationship Id="rId2" Type="http://schemas.openxmlformats.org/officeDocument/2006/relationships/image" Target="../media/image68.jpeg"/><Relationship Id="rId1" Type="http://schemas.openxmlformats.org/officeDocument/2006/relationships/image" Target="../media/image67.jpeg"/></Relationships>
</file>

<file path=ppt/slides/_rels/slide5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191.xml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9.xml"/><Relationship Id="rId2" Type="http://schemas.openxmlformats.org/officeDocument/2006/relationships/image" Target="../media/image8.png"/><Relationship Id="rId1" Type="http://schemas.openxmlformats.org/officeDocument/2006/relationships/tags" Target="../tags/tag98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1.xml"/><Relationship Id="rId4" Type="http://schemas.openxmlformats.org/officeDocument/2006/relationships/image" Target="../media/image11.jpe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3.xml"/><Relationship Id="rId2" Type="http://schemas.openxmlformats.org/officeDocument/2006/relationships/image" Target="../media/image12.jpeg"/><Relationship Id="rId1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5.xml"/><Relationship Id="rId2" Type="http://schemas.openxmlformats.org/officeDocument/2006/relationships/image" Target="../media/image13.jpeg"/><Relationship Id="rId1" Type="http://schemas.openxmlformats.org/officeDocument/2006/relationships/tags" Target="../tags/tag1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907415" y="2933065"/>
            <a:ext cx="9739630" cy="1016635"/>
          </a:xfrm>
        </p:spPr>
        <p:txBody>
          <a:bodyPr>
            <a:normAutofit/>
          </a:bodyPr>
          <a:lstStyle/>
          <a:p>
            <a:r>
              <a:rPr lang="zh-CN" altLang="en-US" b="1"/>
              <a:t>第六章：扫描建模</a:t>
            </a:r>
            <a:endParaRPr lang="zh-CN" altLang="en-US" b="1"/>
          </a:p>
        </p:txBody>
      </p:sp>
      <p:sp>
        <p:nvSpPr>
          <p:cNvPr id="2" name="object 2"/>
          <p:cNvSpPr txBox="1"/>
          <p:nvPr/>
        </p:nvSpPr>
        <p:spPr>
          <a:xfrm>
            <a:off x="708025" y="1282700"/>
            <a:ext cx="9489440" cy="123253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产品三维设计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4000" spc="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Creo</a:t>
            </a:r>
            <a:r>
              <a:rPr sz="4000" spc="1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4000" spc="114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实例教程</a:t>
            </a:r>
            <a:endParaRPr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514858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（2）创建扫描截面：单击“扫描”对话框的“草绘”按钮，创建扫描的截面（种子），如图6-1-6所示。单击“确定”按钮。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object 5"/>
          <p:cNvSpPr txBox="1"/>
          <p:nvPr/>
        </p:nvSpPr>
        <p:spPr>
          <a:xfrm>
            <a:off x="7044055" y="5764530"/>
            <a:ext cx="249618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6-1-6    创建扫描截面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6000" y="1662430"/>
            <a:ext cx="4712970" cy="33826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400685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（3）定义截面控制：在“参考”选项中“截平面控制”采用默认的“垂直于轨迹”，单击“确定”完成“扫描”，如图6-1-7所示。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object 5"/>
          <p:cNvSpPr txBox="1"/>
          <p:nvPr/>
        </p:nvSpPr>
        <p:spPr>
          <a:xfrm>
            <a:off x="5859145" y="5764530"/>
            <a:ext cx="571817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6-1-7    定义截平面控制（通常是默认垂直于轨迹）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31130" y="1430655"/>
            <a:ext cx="6121400" cy="42259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3956685" cy="121475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步骤5：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保存零件如图6-1-8所示。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object 5"/>
          <p:cNvSpPr txBox="1"/>
          <p:nvPr/>
        </p:nvSpPr>
        <p:spPr>
          <a:xfrm>
            <a:off x="2165350" y="5956300"/>
            <a:ext cx="249618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6-1-8    扫描 L 形水管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56665" y="3239770"/>
            <a:ext cx="4152265" cy="26543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088890" y="1500505"/>
            <a:ext cx="609600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提示：扫描对话框中，也有“移除材料”“加厚”选项，其操作同拉伸和旋转的“移除材料”和“加厚”。例如单击“加厚”，输入数值“3”，创建薄壳扫描。如图6-1-9所示。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64655" y="3251835"/>
            <a:ext cx="4161790" cy="2642235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7879715" y="6022975"/>
            <a:ext cx="250888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6-1-9    创建薄壳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TWO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6.2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扫描建模案例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950214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案例1是单轨迹扫描产品水杯的操作练习，如图6-2-1所示。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61415" y="2732405"/>
            <a:ext cx="1907540" cy="2458720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381760" y="5408295"/>
            <a:ext cx="2491740" cy="3733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a）拉伸杯子主体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69970" y="2732405"/>
            <a:ext cx="1784350" cy="2458720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569970" y="5303520"/>
            <a:ext cx="1934210" cy="3733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b）抽壳壁厚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40730" y="2732405"/>
            <a:ext cx="2118995" cy="245872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5954395" y="5303520"/>
            <a:ext cx="2491740" cy="3733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c）草绘扫描轨迹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446135" y="2732405"/>
            <a:ext cx="2590800" cy="2458720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8733790" y="5303520"/>
            <a:ext cx="1934210" cy="3733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d）扫描把手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429760" y="5857875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6-2-1  </a:t>
            </a:r>
            <a:r>
              <a:rPr sz="1600" spc="12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单轨迹扫描水杯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6821805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（1）分步建模法分析产品的三维设计方法。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（2）杯子主体用拉伸创建，杯子把手用扫描创建。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具体操作步骤：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创建拉伸1。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（1）创建拉伸1截面：单击“形状”组的“拉伸”按钮。选择TOP平面作为草绘平面，单击“草绘”按钮，进入草绘视图绘制截面，如图6-2-2所示。单击“确定”完成草绘截面。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595995" y="5181600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6-2-2    拉伸 1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69225" y="1121410"/>
            <a:ext cx="3909060" cy="38766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488315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（2）定义“拉伸”深度：在“拉伸”菜单栏的“深度”选项中输入“100”，如图6-2-3所示。单击“确定”完成拉伸1。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047990" y="6101080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6-2-3    定义拉伸深度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52515" y="1810385"/>
            <a:ext cx="5717540" cy="39236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28764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创建抽壳1。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单击“工程”组的“抽壳”按钮。选择拉伸1的底部平面，并在“抽壳”对话框的“厚度”选项输入“3”，如图6-2-4所示。单击“确定”完成“壳1”。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555865" y="6322695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6-2-4    创建抽壳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26810" y="1565910"/>
            <a:ext cx="4858385" cy="43116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67055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步骤4：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创建草绘1（扫描轨迹）。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单击“基准”组的“草绘”按钮。选择FRONT平面作为草绘平面，单击“草绘”按钮，进入草绘视图绘制截面，如图6-2-5所示。单击“确定”完成草绘1。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848600" y="6080760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6-2-5    创建草绘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77050" y="1618615"/>
            <a:ext cx="4384040" cy="4100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步骤5：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创建扫描1。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（1）定义轨迹起点：单击“形状”组的“扫描”按钮。在图形区域选择“草绘1”，默认起点处带箭头，如图6-2-6所示。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8269605" y="5899150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定义扫描轨迹起点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4275" y="1816100"/>
            <a:ext cx="5393690" cy="33883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4095" y="2037715"/>
            <a:ext cx="5080000" cy="220662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6.1</a:t>
            </a:r>
            <a:r>
              <a:rPr lang="en-US" sz="2000" b="1">
                <a:latin typeface="Calibri" panose="020F0502020204030204" charset="0"/>
                <a:ea typeface="宋体" panose="02010600030101010101" pitchFamily="2" charset="-122"/>
              </a:rPr>
              <a:t> </a:t>
            </a: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扫描建模思路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6.2 扫描基础案例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6.3 扫描建模综合案例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（2）创建扫描截面：单击“扫描”对话框的“草绘”按钮，创建扫描的截面（种子），如图6-2-7所示。单击“确定”按钮完成扫描截面。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915910" y="5899150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6-2-7    创建扫描截面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936740" y="1027430"/>
            <a:ext cx="4161790" cy="46266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 1：单轨迹扫描水杯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316220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（3）定义截面控制：在“参考”选项中“截平面控制”采用默认的“垂直于轨迹”，单击“确定”完成“扫描”，如图6-2-8所示。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步骤6：保存“零件”文件。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794625" y="5904865"/>
            <a:ext cx="35293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6-2-8    定义截面控制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3640" y="1569720"/>
            <a:ext cx="5313680" cy="38868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94107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案例2是多轨迹扫描花瓶的操作练习，如图6-2-9所示。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91590" y="2575560"/>
            <a:ext cx="1661795" cy="2082800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1215390" y="5013960"/>
            <a:ext cx="38690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a）构建产品结构线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1" name="object 2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747135" y="2575560"/>
            <a:ext cx="1906905" cy="2082800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3863340" y="5018405"/>
            <a:ext cx="19011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b）多轨迹扫描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" name="object 2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508115" y="2575560"/>
            <a:ext cx="1796415" cy="2290445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4478020" y="5631180"/>
            <a:ext cx="273367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6-2-9    多轨迹扫描花瓶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5" name="object 2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333230" y="2575560"/>
            <a:ext cx="1775460" cy="229044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6727825" y="5018405"/>
            <a:ext cx="164655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（c）倒圆角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611995" y="5018405"/>
            <a:ext cx="121856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167130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（d）抽壳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966279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（1）二元法分析产品的轨迹和种子，花瓶的轨迹由主轨迹和辅助轨迹组成。种子是方形，方形的四边分别同四条辅助轨迹重合，控制方形沿着辅助轨迹变化。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（2）分步建模思路分析，先构建产品结构线，再扫描主体建模，最后创建圆角抽壳等细节设计。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9004850_data_document_file_fold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34225" y="3874135"/>
            <a:ext cx="2550160" cy="25501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创建草绘1（扫描主轨迹）。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单击“基准”组的“草绘”按钮。选择FRONT平面作为草绘平面，单击“草绘”按钮，进入草绘视图绘制截面，如图6-2-10所示。单击“确定”完成草绘1。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6-2-10    草绘 1（主轨迹）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55105" y="1632585"/>
            <a:ext cx="4676775" cy="39516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10012680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创建草绘2（辅助轨迹）。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重复草绘1步骤绘制截面，如图6-2-11所示。单击“确定”完成草绘2。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133850" y="6059805"/>
            <a:ext cx="290957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6-2-11    草绘 2（辅助轨迹）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1" name="object 3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42640" y="3054985"/>
            <a:ext cx="4827905" cy="27749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步骤4：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创建草绘3。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单击“基准”组的“草绘”按钮。在图形区域选择TOP平面作为草绘平面，系统默认FRONT平面作为参考平面，方向“右”。单击“草绘”按钮，进入草绘视图绘制截面，如图6-2-12所示。单击“确定”完成草绘3。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6-2-12    创建草绘 3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72225" y="2038985"/>
            <a:ext cx="5072380" cy="29508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步骤5：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创建镜像1。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选择“模型树”的特征，再次单击“编辑”组的镜像按钮，进入镜像选项。单击镜像平面，在图形区域选择RIGHT平面，单击“确定”完成镜像1，如图6-2-13所示。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6-2-13    创建镜像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537960" y="1121410"/>
            <a:ext cx="4889500" cy="4419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步骤6：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创建镜像2。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选择模型树的特征，再次单击“编辑”组的“镜像”按钮，进入镜像选项。选择FRONT平面作为镜像平面，单击“确定”完成镜像2，如图6-2-14所示。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6-2-14    创建镜像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77610" y="1252220"/>
            <a:ext cx="5151755" cy="45161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步骤7：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创建扫描1（花瓶主体）。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定义轨迹起点：单击“形状”组的“扫描”按钮。选择“草绘1”作为“原点”（主轨迹），按住“Ctrl”键，同时在图形区域单击草绘2、草绘3、镜像1和镜像2的结构线作为链1、2、3、4（辅助轨迹），默认起点处带箭头，如图6-2-15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6-2-15    定义轨迹起点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48730" y="1350010"/>
            <a:ext cx="5229225" cy="39649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ONE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6.1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扫描建模思路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1026858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（2）创建扫描截面：单击“扫描”对话框的“草绘”按钮，创建扫描的截面，如图6-2-16所示。单击“确定”按钮完成创建。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929130" y="2952750"/>
            <a:ext cx="2743835" cy="230251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2823210" y="5532120"/>
            <a:ext cx="9550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363845" y="3014345"/>
            <a:ext cx="3850005" cy="2302510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6802120" y="5506085"/>
            <a:ext cx="9734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3498215" y="6067425"/>
            <a:ext cx="444881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6-2-16    创建扫描截面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07120" y="5658485"/>
            <a:ext cx="31337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latin typeface="微软雅黑" panose="020B0503020204020204" charset="-122"/>
                <a:ea typeface="微软雅黑" panose="020B0503020204020204" charset="-122"/>
              </a:rPr>
              <a:t>提示：四边形的截面没有尺寸，每一条边分别与辅助轨迹终点重合约束。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（3）定义截面控制：在“参考”选项中“截平面控制”采用默认的“垂直于轨迹”，单击“确定”完成“扫描”，如图6-2-17所示。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6-2-17    定义截面控制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6350" y="1673860"/>
            <a:ext cx="5013325" cy="40392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步骤8：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创建圆角。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单击“工程”组的“倒圆角”按钮，在图形区域选择倒圆角的边，在“设置”输入数值“50”，如图6-2-18所示。单击“确定”创建圆角1。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6-2-18    创建圆角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96685" y="1508760"/>
            <a:ext cx="4972050" cy="4193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6.2.2	扫描实例 2：多轨迹扫描花瓶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4915535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步骤9：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创建抽壳1。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单击“工程”组的“抽壳”按钮。在图形区域选择“扫描1”顶部平面，并在“抽壳”对话框的“厚度”选项输入“20”，如图6-2-19所示。单击“确定”完成“壳1”。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 10：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6-2-19    创建抽壳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52845" y="1259205"/>
            <a:ext cx="5324475" cy="41706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983488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案例3是螺旋扫描产品弹簧管的操作练习，如图6-2-20所示。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01725" y="2546985"/>
            <a:ext cx="1727200" cy="2427605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869950" y="5218430"/>
            <a:ext cx="2526030" cy="2590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a）定义轨迹和中心线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248660" y="2546985"/>
            <a:ext cx="2092960" cy="2427605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3249295" y="5208270"/>
            <a:ext cx="2538095" cy="2590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b）定义截面（种子）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588000" y="3429000"/>
            <a:ext cx="3974465" cy="1063625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6311265" y="5218430"/>
            <a:ext cx="2054225" cy="25908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c）定义螺旋特征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4" name="object 34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9686925" y="2614930"/>
            <a:ext cx="1704340" cy="2075180"/>
          </a:xfrm>
          <a:prstGeom prst="rect">
            <a:avLst/>
          </a:prstGeom>
        </p:spPr>
      </p:pic>
      <p:sp>
        <p:nvSpPr>
          <p:cNvPr id="35" name="object 35"/>
          <p:cNvSpPr txBox="1"/>
          <p:nvPr/>
        </p:nvSpPr>
        <p:spPr>
          <a:xfrm>
            <a:off x="4064635" y="6114415"/>
            <a:ext cx="3242310" cy="30162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3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6-2-20    螺旋扫描弹簧管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5490" y="5208270"/>
            <a:ext cx="4333875" cy="2692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d）螺旋弹簧管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扫描实例3：螺旋扫描弹簧管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950150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（1）弹簧管螺旋扫描的轨迹是一条斜直线，同时必须定义旋转中心。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（2）弹簧管螺旋扫描的种子是圆。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（3）定义螺旋扫描薄壳选项。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9004854_volume_audio_sound_speak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2010" y="3434080"/>
            <a:ext cx="2697480" cy="26974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6.2.3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488632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创建螺旋扫描1。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（1）定义螺旋扫描轨迹：单击“形状”组的下拉三角形，选择下拉的“螺旋扫描”按钮。进入螺旋扫描对话框，单击“参考”选项的“螺旋轮廓”的“自定义”，如图6-2-21所示。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612380" y="5899150"/>
            <a:ext cx="2741295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6-2-21    定义螺旋轨迹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19825" y="1942465"/>
            <a:ext cx="5545455" cy="33299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6.2.3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选择FRONT平面作为草绘平面，单击“草绘”按钮，进入草绘视图绘制截面（创建螺旋扫描的中心线），如图6-2-22所示。单击“确定”完成草绘轨迹。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19645" y="5899150"/>
            <a:ext cx="30340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6-2-22    创建螺旋扫描轨迹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43420" y="1121410"/>
            <a:ext cx="3348990" cy="44316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6.2.3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514794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（2）创建螺旋截面（种子）：在螺旋扫描对话框中单击“草绘”按钮，创建螺旋扫描的截面（种子），如图6-2-23所示。单击“确定”完成草绘截面（种子）。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7319645" y="5899150"/>
            <a:ext cx="30340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6-2-23    创建螺旋扫描种子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35090" y="1903730"/>
            <a:ext cx="4802505" cy="37001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6.2.3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810385"/>
            <a:ext cx="1015746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（3）定义螺旋扫描选项：进入螺旋扫描对话框，定义“间距值”为“2”，选择“加厚”按钮，并输入“0.2”数值。单击“右手定则”（定义螺旋的方向），单击“确定”完成螺旋扫描。如图6-2-24所示。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4509135" y="5838825"/>
            <a:ext cx="3034030" cy="23241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6-2-24    定义螺旋扫描选项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227455" y="3429000"/>
            <a:ext cx="9737725" cy="19411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646410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进入扫描建模之前，先从二元分析法来分析扫描建模的种子和轨迹特点。手绘扫描产品如图6-1-1（a）所示。从产品的主体造型可以分析出，该产品是由圆形沿着弧线扫描而成的。种子是蓝色的圆形，轨迹是红色的弧线，如图6-1-1（b）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4070" y="5881370"/>
            <a:ext cx="286385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（a）手绘拉伸产品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412355" y="5881370"/>
            <a:ext cx="275336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）产品的种子和轨迹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6-1-1    手绘拉伸产品二元法分析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35380" y="3663950"/>
            <a:ext cx="4191635" cy="1970405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043420" y="3242945"/>
            <a:ext cx="2834005" cy="24542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6.2.3	扫描实例3：螺旋扫描弹簧管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2096135"/>
            <a:ext cx="6238240" cy="2768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提示：螺旋扫描跟旋转建模有一个共同点，需要定义旋转中心。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9004855_statistics_graph_chart_pi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660" y="1515110"/>
            <a:ext cx="3565525" cy="35655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THREE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6.3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扫描建模综合案例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396365"/>
            <a:ext cx="10521315" cy="10147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本节将通过一个扫描产品的综合案例练习，巩固扫描建模二元分析法和分步建模基本操作。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综合案例手持扫描仪产品是多轨迹扫描和分步建模的操作练习，如图6-3-1所示。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7420" y="3068320"/>
            <a:ext cx="2037080" cy="174561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1111885" y="4885690"/>
            <a:ext cx="1901190" cy="28194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a）草绘主轨迹线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500120" y="3068320"/>
            <a:ext cx="2236470" cy="174561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3604895" y="4885690"/>
            <a:ext cx="2131695" cy="28194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b）相交辅助轨迹线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347460" y="3068320"/>
            <a:ext cx="2155190" cy="1627505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901430" y="3068320"/>
            <a:ext cx="2155190" cy="163385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058535" y="4830445"/>
            <a:ext cx="302196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（c）镜像辅助轨迹线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02625" y="4885690"/>
            <a:ext cx="32746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  <a:spcBef>
                <a:spcPts val="100"/>
              </a:spcBef>
              <a:tabLst>
                <a:tab pos="1409065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（d）多轨迹扫描主体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984500" y="5685790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00000"/>
              </a:lnSpc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6-3-1    手持扫描仪产品主体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1285240"/>
            <a:ext cx="99631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（1）产品造型分析：主体造型具备左右对称特点，每个截面的结构线具有相似性质。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（2）建模思路：分步建模，多轨迹扫描（定义主轨迹和两侧的辅助轨迹）。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（3）图层的应用。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（4）创建剖面。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" name="图片 1" descr="9004856_bar_statistics_graph_char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2490" y="3429000"/>
            <a:ext cx="2990215" cy="29902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1224280"/>
            <a:ext cx="1095248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创建草绘1（扫描主轨迹线）。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创建草绘2（投影线1）。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步骤4：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创建草绘3（投影线2）。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步骤5：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创建相交线1。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图片 2" descr="9004835_store_shop_shopping_ba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2165" y="2348230"/>
            <a:ext cx="3429000" cy="3429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1285240"/>
            <a:ext cx="996315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步骤6：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创建镜像1。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步骤7：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创建扫描1（扫描仪主体）。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步骤8：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创建圆角1。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94690" y="4787900"/>
            <a:ext cx="6096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提示：截面没有尺寸，直线的端点在两条辅助轨迹起点重合，圆弧同主轨迹起点重合并相切。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9004857_focus_aim_goal_target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2490" y="1949450"/>
            <a:ext cx="3444240" cy="34442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1285240"/>
            <a:ext cx="996315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步骤9：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创建图层。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（1）切换“模型树”到“层树”。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（2）创建新层（用于存放特征信息）。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（3）隐藏和显示“图层”。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（4）保存图层。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37590" y="4702175"/>
            <a:ext cx="56311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提示：图层的保存同建模文件的保存是相互独立的，文件保存会存储特征各种信息，图层保存是保存视图显示的信息。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图片 3" descr="9004819_schedule_alarm_time_clo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9885" y="2857500"/>
            <a:ext cx="2515870" cy="25158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6775" y="1285240"/>
            <a:ext cx="9963150" cy="316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步骤10：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创建剖面。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（1）创建平面剖面。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（2）激活和取消激活剖面。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步骤11：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保存“零件”文件。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20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扫描仪主体的创建完成，如图6-3-2所示。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36625" y="5060950"/>
            <a:ext cx="51600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20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提示：剖面的创建主要用于观察三维建模的内部结构，也用于创建截面曲线等。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" name="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767195" y="1285240"/>
            <a:ext cx="4515485" cy="3822065"/>
          </a:xfrm>
          <a:prstGeom prst="rect">
            <a:avLst/>
          </a:prstGeom>
        </p:spPr>
      </p:pic>
      <p:sp>
        <p:nvSpPr>
          <p:cNvPr id="20" name="object 20"/>
          <p:cNvSpPr txBox="1"/>
          <p:nvPr/>
        </p:nvSpPr>
        <p:spPr>
          <a:xfrm>
            <a:off x="7851140" y="5521325"/>
            <a:ext cx="26314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6-3-2    扫描仪产品主体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" y="166433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本章介绍了扫描三维建模的基本类型：单轨迹扫描、多轨迹扫描和螺旋扫描。结合产品综合案例，练习了扫描基础操作和应用，而且通过加入“图层”“剖面”等命令，细化产品的设计管理。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扫描建模与旋转建模、拉伸建模的比较见表6-4-1。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它们的相同点是截面都是唯一的，可以自定义种子的结构线。不同点在轨迹定义，扫描的轨迹设计者可以自定义形状，可以单轨迹或多轨迹，旋转和拉伸的轨迹是系统默认类型。旋转轨迹只能是圆或者圆弧，拉伸的轨迹只能是直线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728595" y="1049655"/>
            <a:ext cx="5468620" cy="486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16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表6-4-1扫描建模与旋转建模、拉伸建模的总结比较</a:t>
            </a:r>
            <a:endParaRPr sz="16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366520" y="1536065"/>
          <a:ext cx="8622030" cy="4622800"/>
        </p:xfrm>
        <a:graphic>
          <a:graphicData uri="http://schemas.openxmlformats.org/drawingml/2006/table">
            <a:tbl>
              <a:tblPr/>
              <a:tblGrid>
                <a:gridCol w="1833880"/>
                <a:gridCol w="2087880"/>
                <a:gridCol w="2545080"/>
                <a:gridCol w="2155190"/>
              </a:tblGrid>
              <a:tr h="30797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建模命令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5461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98D6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案例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5461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98D6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轨迹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5461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98D6C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种子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5461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98D6C"/>
                    </a:solidFill>
                  </a:tcPr>
                </a:tc>
              </a:tr>
              <a:tr h="180340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扫描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轨迹自定义形状，可以单轨迹或多轨迹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单轨迹扫描截面是一个 恒定形状的截面，多轨迹的扫描截 面是沿着辅助轨迹变化的相似截面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39369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</a:tr>
              <a:tr h="1300480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 旋转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轨迹是系统自定义圆或者圆弧，需要定义旋转中心线（可 以定义角度和方向）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39369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截面是一个恒定形状的截面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</a:tr>
              <a:tr h="1210945"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 拉伸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 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t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轨迹是系统 自定义的直线（可以定义深度和方向）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106045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600" b="0">
                          <a:latin typeface="Calibri" panose="020F0502020204030204" charset="0"/>
                          <a:cs typeface="Calibri" panose="020F0502020204030204" charset="0"/>
                        </a:rPr>
                        <a:t>截面是一个恒定形状的截面</a:t>
                      </a:r>
                      <a:endParaRPr lang="en-US" altLang="en-US" sz="1600" b="0">
                        <a:latin typeface="Calibri" panose="020F0502020204030204" charset="0"/>
                        <a:ea typeface="Calibri" panose="020F0502020204030204" charset="0"/>
                        <a:cs typeface="Calibri" panose="020F0502020204030204" charset="0"/>
                      </a:endParaRPr>
                    </a:p>
                  </a:txBody>
                  <a:tcPr marL="0" marR="0" marT="0" marB="0" vert="horz" anchor="ctr" anchorCtr="0">
                    <a:lnL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5E5DE"/>
                    </a:solidFill>
                  </a:tcPr>
                </a:tc>
              </a:tr>
            </a:tbl>
          </a:graphicData>
        </a:graphic>
      </p:graphicFrame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87090" y="1946275"/>
            <a:ext cx="1566545" cy="154686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639820" y="3799205"/>
            <a:ext cx="1243965" cy="96520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639820" y="4968240"/>
            <a:ext cx="1243965" cy="1190625"/>
          </a:xfrm>
          <a:prstGeom prst="rect">
            <a:avLst/>
          </a:prstGeom>
        </p:spPr>
      </p:pic>
    </p:spTree>
    <p:custDataLst>
      <p:tags r:id="rId5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878185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再来分析实际产品的扫描建模种子和轨迹的特点。智能龙头主体扫描种子是圆弧截面，轨迹是跑道形弧线。充电器主体扫描种子是跑道形截面，轨迹是弧线。如图6-1-2所示。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771140" y="5881370"/>
            <a:ext cx="89471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634095" y="5881370"/>
            <a:ext cx="6330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6-1-2    实际扫描产品二元法分析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48715" y="3188335"/>
            <a:ext cx="4299585" cy="2345055"/>
          </a:xfrm>
          <a:prstGeom prst="rect">
            <a:avLst/>
          </a:prstGeom>
        </p:spPr>
      </p:pic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14465" y="3142615"/>
            <a:ext cx="4585970" cy="230886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1.思考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（1）扫描建模的二元分析法：种子和轨迹的定义是什么？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（2）单轨迹、多轨迹和螺旋扫描的定义和要求是什么？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（3）多轨迹建模操作中，辅助轨迹的作用是什么？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（4）图层和剖面的操作要求是什么？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155638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2.练习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上机练习，用扫描建模产品，如图6-4-1所示。具体尺寸可自行选定，但注意尺寸比例和参照，要求同产品相似度80%以上。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344420" y="2912745"/>
            <a:ext cx="2806065" cy="2645410"/>
          </a:xfrm>
          <a:prstGeom prst="rect">
            <a:avLst/>
          </a:prstGeom>
        </p:spPr>
      </p:pic>
      <p:pic>
        <p:nvPicPr>
          <p:cNvPr id="14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6025" y="3338195"/>
            <a:ext cx="2745105" cy="2029460"/>
          </a:xfrm>
          <a:prstGeom prst="rect">
            <a:avLst/>
          </a:prstGeom>
        </p:spPr>
      </p:pic>
      <p:sp>
        <p:nvSpPr>
          <p:cNvPr id="15" name="object 15"/>
          <p:cNvSpPr txBox="1"/>
          <p:nvPr/>
        </p:nvSpPr>
        <p:spPr>
          <a:xfrm>
            <a:off x="3341370" y="5655945"/>
            <a:ext cx="812800" cy="4025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7330440" y="5655945"/>
            <a:ext cx="828675" cy="40259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4275455" y="6198235"/>
            <a:ext cx="334772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4-1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练习扫描建模产品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861820"/>
            <a:ext cx="10878185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从产品造型二元法分析可以总结出扫描建模种子和轨迹的规律。扫描轨迹和种子截面都是可以根据产品形态定义的，截面封闭且单一不变，也就是垂直于轨迹做产品的截面，每个截面是一样的。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50000"/>
              </a:lnSpc>
            </a:pP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3649345"/>
            <a:ext cx="1024699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提示：扫描与拉伸和旋转相比较，轨迹的变化更具多样性。可以自定义轨迹的形状。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图片 7" descr="9004853_envelope_letter_email_mail_receiv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725" y="4330065"/>
            <a:ext cx="2342515" cy="234251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6.1.2	扫描的三步骤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717550" y="1884045"/>
            <a:ext cx="718121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从扫描的二元分析法可以得出，扫描建模主要分为三个步骤。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）分析扫描的种子和轨迹。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）绘制扫描的轨迹。（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）定义轨迹起点和种子截面形状。下面将以扫描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形水管案例介绍扫描的典型步骤。</a:t>
            </a: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</a:t>
            </a:r>
            <a:r>
              <a:rPr lang="en-US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：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二元法分析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L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形水管造型的种子和轨迹。扫描轨迹是一段曲线，种子截面是一个圆，圆沿着曲线轨迹扫描出水管造型，如图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6-1-3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846695" y="415290"/>
            <a:ext cx="1713865" cy="1555115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46695" y="2357120"/>
            <a:ext cx="1852295" cy="1555115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954645" y="4298950"/>
            <a:ext cx="1605915" cy="1555115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8335645" y="4038600"/>
            <a:ext cx="10458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6" name="object 29"/>
          <p:cNvSpPr txBox="1"/>
          <p:nvPr/>
        </p:nvSpPr>
        <p:spPr>
          <a:xfrm>
            <a:off x="8234680" y="2034540"/>
            <a:ext cx="10458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9" name="object 29"/>
          <p:cNvSpPr txBox="1"/>
          <p:nvPr/>
        </p:nvSpPr>
        <p:spPr>
          <a:xfrm>
            <a:off x="8441690" y="5969635"/>
            <a:ext cx="66230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44385" y="6431280"/>
            <a:ext cx="360172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6-1-3    L 形水管扫描轨迹和种子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51485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步骤2：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新建“零件”文件。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步骤3：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创建扫描轨迹。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单击“基准”组的“草绘”按钮。选择FRONT平面作为草绘平面，单击“草绘”按钮，进入草绘视图绘制截面，如图6-1-4所示。单击“确定”按钮创建扫描轨迹。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58890" y="1749425"/>
            <a:ext cx="4121785" cy="3601085"/>
          </a:xfrm>
          <a:prstGeom prst="rect">
            <a:avLst/>
          </a:prstGeom>
        </p:spPr>
      </p:pic>
      <p:sp>
        <p:nvSpPr>
          <p:cNvPr id="9" name="object 5"/>
          <p:cNvSpPr txBox="1"/>
          <p:nvPr/>
        </p:nvSpPr>
        <p:spPr>
          <a:xfrm>
            <a:off x="7044055" y="5764530"/>
            <a:ext cx="249618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6-1-4    创建扫描轨迹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6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.1.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	扫描的三步骤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47420" y="1962150"/>
            <a:ext cx="514858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步骤4：</a:t>
            </a: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创建扫描。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（1）定义轨迹起点：单击“形状”组的“扫描”按钮。进入“扫描”对话框，在图形区域选择“草绘1”，默认起点处带箭头（可以鼠标左键单击箭头更换起点），如图6-1-5所示。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object 5"/>
          <p:cNvSpPr txBox="1"/>
          <p:nvPr/>
        </p:nvSpPr>
        <p:spPr>
          <a:xfrm>
            <a:off x="7043420" y="5764530"/>
            <a:ext cx="382016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6-1-5    选择扫描轨迹，定义扫描起点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10630" y="2038350"/>
            <a:ext cx="5083810" cy="31667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2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14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5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16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9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17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71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7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5.xml><?xml version="1.0" encoding="utf-8"?>
<p:tagLst xmlns:p="http://schemas.openxmlformats.org/presentationml/2006/main">
  <p:tag name="TABLE_ENDDRAG_ORIGIN_RECT" val="678*364"/>
  <p:tag name="TABLE_ENDDRAG_RECT" val="107*120*678*364"/>
</p:tagLst>
</file>

<file path=ppt/tags/tag186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7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8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189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9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1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9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191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SLIDE_LAYOUT" val="a_f"/>
  <p:tag name="KSO_WM_SLIDE_LAYOUT_CNT" val="1_1"/>
  <p:tag name="KSO_WM_SLIDE_TYPE" val="endPage"/>
  <p:tag name="KSO_WM_SLIDE_SUBTYPE" val="pureTxt"/>
  <p:tag name="KSO_WM_SLIDE_CONTENT_AREA" val="{&quot;left&quot;:&quot;54.6&quot;,&quot;top&quot;:&quot;123.65&quot;,&quot;width&quot;:&quot;574.1&quot;,&quot;height&quot;:&quot;305.6&quot;}"/>
</p:tagLst>
</file>

<file path=ppt/tags/tag192.xml><?xml version="1.0" encoding="utf-8"?>
<p:tagLst xmlns:p="http://schemas.openxmlformats.org/presentationml/2006/main">
  <p:tag name="COMMONDATA" val="eyJjb3VudCI6NTQsImhkaWQiOiJmNDJlMmZmMmZhNWUyZDkyZTk5MzIxMzQ3MTJiZWMxYyIsInVzZXJDb3VudCI6Mn0="/>
  <p:tag name="KSO_WPP_MARK_KEY" val="dfcd58e2-0d48-4b61-979c-4afda9b048ca"/>
  <p:tag name="commondata" val="eyJjb3VudCI6NTUsImhkaWQiOiI5MDMxNGRmMzA1OWI2YzM4MjRmN2ExYzIzNzYyMmI2OSIsInVzZXJDb3VudCI6MX0="/>
</p:tagLst>
</file>

<file path=ppt/tags/tag2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CONTENT_GROUP_TYPE" val="contentchip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1.0"/>
  <p:tag name="KSO_WM_BEAUTIFY_FLAG" val="#wm#"/>
  <p:tag name="KSO_WM_UNIT_CONTENT_GROUP_TYPE" val="contentchip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UNIT_TYPE" val="i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UNIT_CONTENT_GROUP_TYPE" val="titlestyle"/>
  <p:tag name="KSO_WM_UNIT_TYPE" val="i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TEMPLATE_SUBCATEGORY" val="29"/>
  <p:tag name="KSO_WM_TEMPLATE_MASTER_TYPE" val="0"/>
  <p:tag name="KSO_WM_TEMPLATE_COLOR_TYPE" val="0"/>
  <p:tag name="KSO_WM_TAG_VERSION" val="1.0"/>
  <p:tag name="KSO_WM_TEMPLATE_THUMBS_INDEX" val="1、9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1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1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添加副标题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_f"/>
  <p:tag name="KSO_WM_SLIDE_LAYOUT_CNT" val="1_1_1"/>
  <p:tag name="KSO_WM_TEMPLATE_THUMBS_INDEX" val="1、9"/>
  <p:tag name="KSO_WM_SLIDE_CONTENT_AREA" val="{&quot;left&quot;:&quot;54.6&quot;,&quot;top&quot;:&quot;123.65&quot;,&quot;width&quot;:&quot;574.1&quot;,&quot;height&quot;:&quot;305.6&quot;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4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89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4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91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heme/theme1.xml><?xml version="1.0" encoding="utf-8"?>
<a:theme xmlns:a="http://schemas.openxmlformats.org/drawingml/2006/main" name="Office 主题">
  <a:themeElements>
    <a:clrScheme name="自定义 122">
      <a:dk1>
        <a:sysClr val="windowText" lastClr="000000"/>
      </a:dk1>
      <a:lt1>
        <a:sysClr val="window" lastClr="FFFFFF"/>
      </a:lt1>
      <a:dk2>
        <a:srgbClr val="003964"/>
      </a:dk2>
      <a:lt2>
        <a:srgbClr val="E8F8FE"/>
      </a:lt2>
      <a:accent1>
        <a:srgbClr val="1DC0FD"/>
      </a:accent1>
      <a:accent2>
        <a:srgbClr val="015BFF"/>
      </a:accent2>
      <a:accent3>
        <a:srgbClr val="22CFD8"/>
      </a:accent3>
      <a:accent4>
        <a:srgbClr val="22B1C4"/>
      </a:accent4>
      <a:accent5>
        <a:srgbClr val="9485FF"/>
      </a:accent5>
      <a:accent6>
        <a:srgbClr val="6F5BFF"/>
      </a:accent6>
      <a:hlink>
        <a:srgbClr val="0563C1"/>
      </a:hlink>
      <a:folHlink>
        <a:srgbClr val="954D72"/>
      </a:folHlink>
    </a:clrScheme>
    <a:fontScheme name="自定义 73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6256</Words>
  <Application>WPS 演示</Application>
  <PresentationFormat>宽屏</PresentationFormat>
  <Paragraphs>532</Paragraphs>
  <Slides>52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2" baseType="lpstr">
      <vt:lpstr>Arial</vt:lpstr>
      <vt:lpstr>宋体</vt:lpstr>
      <vt:lpstr>Wingdings</vt:lpstr>
      <vt:lpstr>MiSans Heavy</vt:lpstr>
      <vt:lpstr>Wingdings</vt:lpstr>
      <vt:lpstr>MiSans Normal</vt:lpstr>
      <vt:lpstr>微软雅黑</vt:lpstr>
      <vt:lpstr>Calibri</vt:lpstr>
      <vt:lpstr>Arial Unicode MS</vt:lpstr>
      <vt:lpstr>Office 主题</vt:lpstr>
      <vt:lpstr>PowerPoint 演示文稿</vt:lpstr>
      <vt:lpstr>目录</vt:lpstr>
      <vt:lpstr>6.1  扫描建模思路</vt:lpstr>
      <vt:lpstr>6.1 旋转建模思路</vt:lpstr>
      <vt:lpstr>6.1 旋转建模思路</vt:lpstr>
      <vt:lpstr>6.1 旋转建模思路</vt:lpstr>
      <vt:lpstr>6.1 旋转建模思路</vt:lpstr>
      <vt:lpstr>6.1 旋转建模思路</vt:lpstr>
      <vt:lpstr>6.1 旋转建模思路</vt:lpstr>
      <vt:lpstr>6.1 旋转建模思路</vt:lpstr>
      <vt:lpstr>6.1 旋转建模思路</vt:lpstr>
      <vt:lpstr>6.1 旋转建模思路</vt:lpstr>
      <vt:lpstr>6.2  扫描建模案例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6.2 旋转建模案例</vt:lpstr>
      <vt:lpstr>6.3  扫描建模综合案例</vt:lpstr>
      <vt:lpstr>6.3 扫描建模综合案例</vt:lpstr>
      <vt:lpstr>6.3 扫描建模综合案例</vt:lpstr>
      <vt:lpstr>6.3 扫描建模综合案例</vt:lpstr>
      <vt:lpstr>6.3 扫描建模综合案例</vt:lpstr>
      <vt:lpstr>6.3 扫描建模综合案例</vt:lpstr>
      <vt:lpstr>6.3 扫描建模综合案例</vt:lpstr>
      <vt:lpstr>本章小结</vt:lpstr>
      <vt:lpstr>本章小结</vt:lpstr>
      <vt:lpstr>思考与练习</vt:lpstr>
      <vt:lpstr>思考与练习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</cp:lastModifiedBy>
  <cp:revision>138</cp:revision>
  <dcterms:created xsi:type="dcterms:W3CDTF">2023-05-11T07:06:00Z</dcterms:created>
  <dcterms:modified xsi:type="dcterms:W3CDTF">2024-05-20T11:56:34Z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631B32C8B2144887AFC5869094391670_11</vt:lpwstr>
  </property>
  <property fmtid="{D5CDD505-2E9C-101B-9397-08002B2CF9AE}" pid="4" name="KSOTemplateUUID">
    <vt:lpwstr>v1.0_mb_9QAWWVYH2DG4a8DJrSVPPw==</vt:lpwstr>
  </property>
</Properties>
</file>